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6" r:id="rId14"/>
    <p:sldId id="294" r:id="rId15"/>
    <p:sldId id="277" r:id="rId16"/>
    <p:sldId id="279" r:id="rId17"/>
    <p:sldId id="280" r:id="rId18"/>
    <p:sldId id="295" r:id="rId19"/>
    <p:sldId id="297" r:id="rId20"/>
    <p:sldId id="298" r:id="rId21"/>
  </p:sldIdLst>
  <p:sldSz cx="9906000" cy="6858000" type="A4"/>
  <p:notesSz cx="9906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38" y="-4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21B2C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1"/>
          <c:dLbls>
            <c:dLbl>
              <c:idx val="0"/>
              <c:layout>
                <c:manualLayout>
                  <c:x val="2.7332374587922037E-2"/>
                  <c:y val="-4.5513840508034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58513568383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062356074602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2645502645502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973544973544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#,##0.0\ _₽;\-#,##0.0\ _₽</c:formatCode>
                <c:ptCount val="5"/>
                <c:pt idx="0">
                  <c:v>14597.6</c:v>
                </c:pt>
                <c:pt idx="1">
                  <c:v>13175.3</c:v>
                </c:pt>
                <c:pt idx="2">
                  <c:v>15068</c:v>
                </c:pt>
                <c:pt idx="3">
                  <c:v>15829.8</c:v>
                </c:pt>
                <c:pt idx="4">
                  <c:v>16588.2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5-4C85-B1B1-9F7D5F733F7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4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>
                    <a:bevelT w="50800" h="25400"/>
                  </a:sp3d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#,##0.0\ _₽;\-#,##0.0\ _₽</c:formatCode>
                <c:ptCount val="5"/>
                <c:pt idx="0">
                  <c:v>119868.2</c:v>
                </c:pt>
                <c:pt idx="1">
                  <c:v>94664.7</c:v>
                </c:pt>
                <c:pt idx="2">
                  <c:v>160591.4</c:v>
                </c:pt>
                <c:pt idx="3">
                  <c:v>497596.1</c:v>
                </c:pt>
                <c:pt idx="4">
                  <c:v>397335.9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345-4C85-B1B1-9F7D5F733F79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59189504"/>
        <c:axId val="59187968"/>
        <c:axId val="0"/>
      </c:bar3DChart>
      <c:valAx>
        <c:axId val="591879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59189504"/>
        <c:crosses val="autoZero"/>
        <c:crossBetween val="between"/>
      </c:valAx>
      <c:catAx>
        <c:axId val="591895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918796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2026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#,##0.0_ ;\-#,##0.0\ </c:formatCode>
                <c:ptCount val="5"/>
                <c:pt idx="0">
                  <c:v>9168.5499999999993</c:v>
                </c:pt>
                <c:pt idx="1">
                  <c:v>9674.7000000000007</c:v>
                </c:pt>
                <c:pt idx="2">
                  <c:v>9833</c:v>
                </c:pt>
                <c:pt idx="3">
                  <c:v>9578</c:v>
                </c:pt>
                <c:pt idx="4">
                  <c:v>9318.6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4F-408E-A365-D875CF597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2026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#,##0.0_ ;\-#,##0.0\ </c:formatCode>
                <c:ptCount val="5"/>
                <c:pt idx="0">
                  <c:v>60699.7</c:v>
                </c:pt>
                <c:pt idx="1">
                  <c:v>70919.600000000006</c:v>
                </c:pt>
                <c:pt idx="2">
                  <c:v>150665.4</c:v>
                </c:pt>
                <c:pt idx="3">
                  <c:v>487944.4</c:v>
                </c:pt>
                <c:pt idx="4">
                  <c:v>387944.4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4F-408E-A365-D875CF597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2026 год</c:v>
                </c:pt>
                <c:pt idx="4">
                  <c:v>2026 год</c:v>
                </c:pt>
              </c:strCache>
            </c:strRef>
          </c:cat>
          <c:val>
            <c:numRef>
              <c:f>Лист1!$D$2:$D$6</c:f>
              <c:numCache>
                <c:formatCode>#,##0.0_ ;\-#,##0.0\ </c:formatCode>
                <c:ptCount val="5"/>
                <c:pt idx="0">
                  <c:v>50000</c:v>
                </c:pt>
                <c:pt idx="1">
                  <c:v>14070.4</c:v>
                </c:pt>
                <c:pt idx="2">
                  <c:v>93</c:v>
                </c:pt>
                <c:pt idx="3">
                  <c:v>73.7</c:v>
                </c:pt>
                <c:pt idx="4">
                  <c:v>72.900000000000006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4F-408E-A365-D875CF597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3263872"/>
        <c:axId val="63265408"/>
        <c:axId val="59123008"/>
      </c:bar3DChart>
      <c:catAx>
        <c:axId val="63263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265408"/>
        <c:crosses val="autoZero"/>
        <c:auto val="1"/>
        <c:lblAlgn val="ctr"/>
        <c:lblOffset val="100"/>
        <c:noMultiLvlLbl val="1"/>
      </c:catAx>
      <c:valAx>
        <c:axId val="63265408"/>
        <c:scaling>
          <c:orientation val="minMax"/>
        </c:scaling>
        <c:delete val="0"/>
        <c:axPos val="l"/>
        <c:majorGridlines/>
        <c:numFmt formatCode="#,##0.0_ ;\-#,##0.0\ " sourceLinked="1"/>
        <c:majorTickMark val="none"/>
        <c:minorTickMark val="none"/>
        <c:tickLblPos val="nextTo"/>
        <c:spPr>
          <a:ln w="9525">
            <a:noFill/>
          </a:ln>
        </c:spPr>
        <c:crossAx val="63263872"/>
        <c:crosses val="autoZero"/>
        <c:crossBetween val="between"/>
      </c:valAx>
      <c:serAx>
        <c:axId val="59123008"/>
        <c:scaling>
          <c:orientation val="minMax"/>
        </c:scaling>
        <c:delete val="1"/>
        <c:axPos val="b"/>
        <c:majorTickMark val="out"/>
        <c:minorTickMark val="none"/>
        <c:tickLblPos val="none"/>
        <c:crossAx val="63265408"/>
        <c:crosses val="autoZero"/>
      </c:serAx>
    </c:plotArea>
    <c:legend>
      <c:legendPos val="b"/>
      <c:overlay val="0"/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23"/>
          </c:dPt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Безвозмездные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15068</c:v>
                </c:pt>
                <c:pt idx="1">
                  <c:v>160591.4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49214835607211"/>
          <c:y val="0.70910450415623072"/>
          <c:w val="0.24117360462246071"/>
          <c:h val="0.285636865109262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7CCA62">
                      <a:shade val="30000"/>
                      <a:satMod val="115000"/>
                    </a:srgbClr>
                  </a:gs>
                  <a:gs pos="50000">
                    <a:srgbClr val="7CCA62">
                      <a:shade val="67500"/>
                      <a:satMod val="115000"/>
                    </a:srgbClr>
                  </a:gs>
                  <a:gs pos="100000">
                    <a:srgbClr val="7CCA62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Pt>
            <c:idx val="3"/>
            <c:bubble3D val="0"/>
            <c:explosion val="17"/>
            <c:spPr>
              <a:gradFill flip="none" rotWithShape="1">
                <a:gsLst>
                  <a:gs pos="0">
                    <a:srgbClr val="0F6FC6">
                      <a:lumMod val="60000"/>
                      <a:lumOff val="40000"/>
                      <a:shade val="30000"/>
                      <a:satMod val="115000"/>
                    </a:srgbClr>
                  </a:gs>
                  <a:gs pos="50000">
                    <a:srgbClr val="0F6FC6">
                      <a:lumMod val="60000"/>
                      <a:lumOff val="40000"/>
                      <a:shade val="67500"/>
                      <a:satMod val="115000"/>
                    </a:srgbClr>
                  </a:gs>
                  <a:gs pos="100000">
                    <a:srgbClr val="0F6FC6">
                      <a:lumMod val="60000"/>
                      <a:lumOff val="40000"/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0BD0D9">
                      <a:lumMod val="60000"/>
                      <a:lumOff val="40000"/>
                      <a:shade val="30000"/>
                      <a:satMod val="115000"/>
                    </a:srgbClr>
                  </a:gs>
                  <a:gs pos="50000">
                    <a:srgbClr val="0BD0D9">
                      <a:lumMod val="60000"/>
                      <a:lumOff val="40000"/>
                      <a:shade val="67500"/>
                      <a:satMod val="115000"/>
                    </a:srgbClr>
                  </a:gs>
                  <a:gs pos="100000">
                    <a:srgbClr val="0BD0D9">
                      <a:lumMod val="60000"/>
                      <a:lumOff val="40000"/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c:spPr>
          </c:dPt>
          <c:dLbls>
            <c:dLbl>
              <c:idx val="0"/>
              <c:layout>
                <c:manualLayout>
                  <c:x val="0.25243360357910022"/>
                  <c:y val="0.121141698963568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113922190118704E-2"/>
                  <c:y val="0.163759766811139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37655178088265523"/>
                  <c:y val="6.17176096309136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 (Дорожное хозяйство)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Национальная оборона</c:v>
                </c:pt>
                <c:pt idx="5">
                  <c:v>Культура, кинематография</c:v>
                </c:pt>
                <c:pt idx="6">
                  <c:v>Обслуживание муниципаьного долга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5610.4</c:v>
                </c:pt>
                <c:pt idx="1">
                  <c:v>147518.5</c:v>
                </c:pt>
                <c:pt idx="2">
                  <c:v>30</c:v>
                </c:pt>
                <c:pt idx="3">
                  <c:v>22349.5</c:v>
                </c:pt>
                <c:pt idx="4">
                  <c:v>0</c:v>
                </c:pt>
                <c:pt idx="5">
                  <c:v>150</c:v>
                </c:pt>
                <c:pt idx="6">
                  <c:v>1.0049999999999999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84-4408-889B-2803E7572C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200" baseline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0.64545</cdr:x>
      <cdr:y>0.71795</cdr:y>
    </cdr:from>
    <cdr:to>
      <cdr:x>0.97304</cdr:x>
      <cdr:y>0.97436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12568" y="4032448"/>
          <a:ext cx="2594801" cy="1440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17375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7018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b="0" i="0" spc="-50" dirty="0">
                <a:latin typeface="Times New Roman"/>
                <a:cs typeface="Times New Roman"/>
              </a:rPr>
              <a:t>‹#›</a:t>
            </a:fld>
            <a:endParaRPr b="0" i="0" spc="-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7375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7018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b="0" i="0" spc="-50" dirty="0">
                <a:latin typeface="Times New Roman"/>
                <a:cs typeface="Times New Roman"/>
              </a:rPr>
              <a:t>‹#›</a:t>
            </a:fld>
            <a:endParaRPr b="0" i="0" spc="-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7375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7018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b="0" i="0" spc="-50" dirty="0">
                <a:latin typeface="Times New Roman"/>
                <a:cs typeface="Times New Roman"/>
              </a:rPr>
              <a:t>‹#›</a:t>
            </a:fld>
            <a:endParaRPr b="0" i="0" spc="-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7375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7018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b="0" i="0" spc="-50" dirty="0">
                <a:latin typeface="Times New Roman"/>
                <a:cs typeface="Times New Roman"/>
              </a:rPr>
              <a:t>‹#›</a:t>
            </a:fld>
            <a:endParaRPr b="0" i="0" spc="-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7018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b="0" i="0" spc="-50" dirty="0">
                <a:latin typeface="Times New Roman"/>
                <a:cs typeface="Times New Roman"/>
              </a:rPr>
              <a:t>‹#›</a:t>
            </a:fld>
            <a:endParaRPr b="0" i="0" spc="-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353943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163121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163121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95300" y="6377940"/>
            <a:ext cx="2278380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68040" y="6377940"/>
            <a:ext cx="316992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552685" y="6492781"/>
            <a:ext cx="275336" cy="18466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0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881" y="22351"/>
            <a:ext cx="8854236" cy="72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17375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44" y="2785973"/>
            <a:ext cx="4072254" cy="1548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52685" y="6492781"/>
            <a:ext cx="275336" cy="344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7018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b="0" i="0" spc="-50" dirty="0">
                <a:latin typeface="Times New Roman"/>
                <a:cs typeface="Times New Roman"/>
              </a:rPr>
              <a:t>‹#›</a:t>
            </a:fld>
            <a:endParaRPr b="0" i="0" spc="-50" dirty="0">
              <a:latin typeface="Times New Roman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1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2" Type="http://schemas.openxmlformats.org/officeDocument/2006/relationships/image" Target="../media/image118.jp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31" Type="http://schemas.openxmlformats.org/officeDocument/2006/relationships/image" Target="../media/image147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26" Type="http://schemas.openxmlformats.org/officeDocument/2006/relationships/image" Target="../media/image174.png"/><Relationship Id="rId3" Type="http://schemas.openxmlformats.org/officeDocument/2006/relationships/image" Target="../media/image151.png"/><Relationship Id="rId21" Type="http://schemas.openxmlformats.org/officeDocument/2006/relationships/image" Target="../media/image169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5" Type="http://schemas.openxmlformats.org/officeDocument/2006/relationships/image" Target="../media/image173.png"/><Relationship Id="rId2" Type="http://schemas.openxmlformats.org/officeDocument/2006/relationships/image" Target="../media/image150.jp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24" Type="http://schemas.openxmlformats.org/officeDocument/2006/relationships/image" Target="../media/image172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23" Type="http://schemas.openxmlformats.org/officeDocument/2006/relationships/image" Target="../media/image171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170.png"/><Relationship Id="rId27" Type="http://schemas.openxmlformats.org/officeDocument/2006/relationships/image" Target="../media/image17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9" Type="http://schemas.openxmlformats.org/officeDocument/2006/relationships/image" Target="../media/image103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42" Type="http://schemas.openxmlformats.org/officeDocument/2006/relationships/image" Target="../media/image106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102.png"/><Relationship Id="rId2" Type="http://schemas.openxmlformats.org/officeDocument/2006/relationships/image" Target="../media/image66.jp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41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906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300" y="1385315"/>
            <a:ext cx="69342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-5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</a:t>
            </a:r>
            <a:r>
              <a:rPr sz="2000" b="1" spc="-4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sz="2000" b="1" spc="-7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</a:t>
            </a:r>
            <a:r>
              <a:rPr lang="ru-RU" sz="2000" b="1" spc="-1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spc="-8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Демидовского городского поселения Демидовского района Смоленской области от 26 декабря 2023 года № 70/1 «О бюджете Демидовского городского поселения Демидовского района Смоленской области на 2024 год и на плановый период 2025 и 2026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3748" y="871727"/>
            <a:ext cx="6283452" cy="10271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2190" y="868796"/>
            <a:ext cx="5693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БЮДЖЕТ</a:t>
            </a:r>
            <a:r>
              <a:rPr sz="3600" spc="-145" dirty="0"/>
              <a:t> </a:t>
            </a:r>
            <a:r>
              <a:rPr sz="3600" dirty="0"/>
              <a:t>ДЛЯ</a:t>
            </a:r>
            <a:r>
              <a:rPr sz="3600" spc="-145" dirty="0"/>
              <a:t> </a:t>
            </a:r>
            <a:r>
              <a:rPr sz="3600" spc="-35" dirty="0"/>
              <a:t>ГРАЖДАН</a:t>
            </a:r>
            <a:endParaRPr sz="3600" dirty="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9150" y="44513"/>
            <a:ext cx="608012" cy="576262"/>
          </a:xfrm>
          <a:prstGeom prst="rect">
            <a:avLst/>
          </a:prstGeom>
        </p:spPr>
      </p:pic>
      <p:pic>
        <p:nvPicPr>
          <p:cNvPr id="1026" name="Picture 2" descr="https://avatars.mds.yandex.net/get-entity_search/2376568/784147755/S600xU_2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4312"/>
            <a:ext cx="6248400" cy="3514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19" y="728450"/>
            <a:ext cx="2825750" cy="5936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662" y="-36194"/>
            <a:ext cx="9659938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C00000"/>
                </a:solidFill>
              </a:rPr>
              <a:t>Структура</a:t>
            </a:r>
            <a:r>
              <a:rPr sz="2600" spc="-85" dirty="0">
                <a:solidFill>
                  <a:srgbClr val="C00000"/>
                </a:solidFill>
              </a:rPr>
              <a:t> </a:t>
            </a:r>
            <a:r>
              <a:rPr sz="2600" spc="-40" dirty="0">
                <a:solidFill>
                  <a:srgbClr val="C00000"/>
                </a:solidFill>
              </a:rPr>
              <a:t>доходов</a:t>
            </a:r>
            <a:r>
              <a:rPr sz="2600" spc="-114" dirty="0">
                <a:solidFill>
                  <a:srgbClr val="C00000"/>
                </a:solidFill>
              </a:rPr>
              <a:t> </a:t>
            </a:r>
            <a:r>
              <a:rPr sz="2600" spc="-10" dirty="0" err="1">
                <a:solidFill>
                  <a:srgbClr val="C00000"/>
                </a:solidFill>
              </a:rPr>
              <a:t>бюджета</a:t>
            </a:r>
            <a:r>
              <a:rPr sz="2600" spc="-105" dirty="0">
                <a:solidFill>
                  <a:srgbClr val="C00000"/>
                </a:solidFill>
              </a:rPr>
              <a:t> </a:t>
            </a:r>
            <a:r>
              <a:rPr sz="2600" spc="-10" dirty="0" err="1" smtClean="0">
                <a:solidFill>
                  <a:srgbClr val="C00000"/>
                </a:solidFill>
              </a:rPr>
              <a:t>город</a:t>
            </a:r>
            <a:r>
              <a:rPr lang="ru-RU" sz="2600" spc="-10" dirty="0" err="1" smtClean="0">
                <a:solidFill>
                  <a:srgbClr val="C00000"/>
                </a:solidFill>
              </a:rPr>
              <a:t>ского</a:t>
            </a:r>
            <a:r>
              <a:rPr lang="ru-RU" sz="2600" spc="-10" dirty="0" smtClean="0">
                <a:solidFill>
                  <a:srgbClr val="C00000"/>
                </a:solidFill>
              </a:rPr>
              <a:t> поселения</a:t>
            </a:r>
            <a:r>
              <a:rPr sz="2600" spc="-10" dirty="0" smtClean="0">
                <a:solidFill>
                  <a:srgbClr val="C00000"/>
                </a:solidFill>
              </a:rPr>
              <a:t>,</a:t>
            </a:r>
            <a:r>
              <a:rPr sz="2600" spc="-100" dirty="0" smtClean="0">
                <a:solidFill>
                  <a:srgbClr val="C00000"/>
                </a:solidFill>
              </a:rPr>
              <a:t> </a:t>
            </a:r>
            <a:r>
              <a:rPr lang="ru-RU" sz="2600" spc="-100" dirty="0" smtClean="0">
                <a:solidFill>
                  <a:srgbClr val="C00000"/>
                </a:solidFill>
              </a:rPr>
              <a:t>тыс.</a:t>
            </a:r>
            <a:r>
              <a:rPr sz="2600" spc="-75" dirty="0" smtClean="0">
                <a:solidFill>
                  <a:srgbClr val="C00000"/>
                </a:solidFill>
              </a:rPr>
              <a:t> </a:t>
            </a:r>
            <a:r>
              <a:rPr sz="2600" spc="-10" dirty="0">
                <a:solidFill>
                  <a:srgbClr val="C00000"/>
                </a:solidFill>
              </a:rPr>
              <a:t>рублей</a:t>
            </a:r>
            <a:endParaRPr sz="2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404863"/>
            <a:ext cx="7597140" cy="5836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62" y="404863"/>
            <a:ext cx="6292113" cy="7319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62" y="6237592"/>
            <a:ext cx="6292113" cy="36005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27622"/>
              </p:ext>
            </p:extLst>
          </p:nvPr>
        </p:nvGraphicFramePr>
        <p:xfrm>
          <a:off x="87312" y="398525"/>
          <a:ext cx="9894888" cy="668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3029"/>
                <a:gridCol w="1171259"/>
                <a:gridCol w="1197290"/>
                <a:gridCol w="1241110"/>
                <a:gridCol w="1143000"/>
                <a:gridCol w="1219200"/>
              </a:tblGrid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1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 marR="196215" indent="12446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2022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2235" marR="9398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(декабрь)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61594" indent="123189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48260" indent="123189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4610" indent="123189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2026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</a:tr>
              <a:tr h="241555">
                <a:tc>
                  <a:txBody>
                    <a:bodyPr/>
                    <a:lstStyle/>
                    <a:p>
                      <a:pPr marL="56515">
                        <a:lnSpc>
                          <a:spcPts val="213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8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176530" algn="r">
                        <a:lnSpc>
                          <a:spcPts val="2105"/>
                        </a:lnSpc>
                        <a:spcBef>
                          <a:spcPts val="30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14 003,8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208279" algn="r">
                        <a:lnSpc>
                          <a:spcPts val="2105"/>
                        </a:lnSpc>
                        <a:spcBef>
                          <a:spcPts val="30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13 101,3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178435" algn="r">
                        <a:lnSpc>
                          <a:spcPts val="2105"/>
                        </a:lnSpc>
                        <a:spcBef>
                          <a:spcPts val="30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14 992,0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164465" algn="r">
                        <a:lnSpc>
                          <a:spcPts val="2105"/>
                        </a:lnSpc>
                        <a:spcBef>
                          <a:spcPts val="30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15 753,8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172085" algn="r">
                        <a:lnSpc>
                          <a:spcPts val="2105"/>
                        </a:lnSpc>
                        <a:spcBef>
                          <a:spcPts val="30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16 512,2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Налог на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лиц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860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7</a:t>
                      </a:r>
                      <a:r>
                        <a:rPr lang="ru-RU" sz="1800" baseline="0" dirty="0" smtClean="0">
                          <a:latin typeface="Times New Roman"/>
                          <a:cs typeface="Times New Roman"/>
                        </a:rPr>
                        <a:t> 200,1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ts val="1860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7 077,4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ts val="1860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8 307,4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1860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8 897,3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ts val="1860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 9 582,4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44450" marR="1541780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совокупный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доход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(УСН,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ЕНВД,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ЕСХН,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патенты)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0,1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0,2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0,2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имущество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(земельный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налог,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имущество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лиц,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транспортный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налог)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3 548,5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3 048,1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3 204,8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3 282,2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3 357,6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(акцизы,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госпошлина)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ts val="1855"/>
                        </a:lnSpc>
                        <a:spcBef>
                          <a:spcPts val="4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3 255,2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480059">
                        <a:lnSpc>
                          <a:spcPts val="1855"/>
                        </a:lnSpc>
                        <a:spcBef>
                          <a:spcPts val="4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2 975,8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525780">
                        <a:lnSpc>
                          <a:spcPts val="1855"/>
                        </a:lnSpc>
                        <a:spcBef>
                          <a:spcPts val="4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3 479,7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ts val="1855"/>
                        </a:lnSpc>
                        <a:spcBef>
                          <a:spcPts val="4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3 574,1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419100">
                        <a:lnSpc>
                          <a:spcPts val="1855"/>
                        </a:lnSpc>
                        <a:spcBef>
                          <a:spcPts val="4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3 572,0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56515">
                        <a:lnSpc>
                          <a:spcPts val="2135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233045" algn="r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 593,8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292735" algn="r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74,0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292735" algn="r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76,0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222250" algn="r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76,0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76,0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</a:tr>
              <a:tr h="716915">
                <a:tc>
                  <a:txBody>
                    <a:bodyPr/>
                    <a:lstStyle/>
                    <a:p>
                      <a:pPr marL="44450" marR="863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использования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имущества, находящегося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муниципальной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собственности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(аренда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земли,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аренда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имущества,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платежи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МУП)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    129,5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      70,0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    70,0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     70,0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    70,0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продажи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активов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(реализация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имущества,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продажа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земельных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участков)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44450" marR="342900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(доходы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оказания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платных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компенсация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затрат,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штрафы,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санкции)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261,9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4,0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6,0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 6,0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156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    6,0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8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56515">
                        <a:lnSpc>
                          <a:spcPts val="2135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b="1" i="1" dirty="0" smtClean="0">
                          <a:latin typeface="Times New Roman"/>
                          <a:cs typeface="Times New Roman"/>
                        </a:rPr>
                        <a:t>119 868,2</a:t>
                      </a:r>
                      <a:endParaRPr sz="1800" b="1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b="1" i="1" dirty="0" smtClean="0">
                          <a:latin typeface="Times New Roman"/>
                          <a:cs typeface="Times New Roman"/>
                        </a:rPr>
                        <a:t>94 664,7</a:t>
                      </a:r>
                      <a:endParaRPr sz="1800" b="1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b="1" i="1" dirty="0" smtClean="0">
                          <a:latin typeface="Times New Roman"/>
                          <a:cs typeface="Times New Roman"/>
                        </a:rPr>
                        <a:t>160 591,4</a:t>
                      </a:r>
                      <a:endParaRPr sz="1800" b="1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b="1" i="1" dirty="0" smtClean="0">
                          <a:latin typeface="Times New Roman"/>
                          <a:cs typeface="Times New Roman"/>
                        </a:rPr>
                        <a:t>497 596,1</a:t>
                      </a:r>
                      <a:endParaRPr sz="1800" b="1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b="1" i="1" dirty="0" smtClean="0">
                          <a:latin typeface="Times New Roman"/>
                          <a:cs typeface="Times New Roman"/>
                        </a:rPr>
                        <a:t>397 335,9</a:t>
                      </a:r>
                      <a:endParaRPr sz="1800" b="1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9291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Дотации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9 168,5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9 674,7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9 833,0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9 578,0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2100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9 318,6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44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Субсидии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2095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60 699,7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2095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70 919,6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2095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150 665,4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2095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487 944,4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2095"/>
                        </a:lnSpc>
                        <a:spcBef>
                          <a:spcPts val="35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387 944,4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44450">
                        <a:lnSpc>
                          <a:spcPts val="16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прочие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16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50 000,0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14 070,4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93,0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73,7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72,9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632716">
                <a:tc>
                  <a:txBody>
                    <a:bodyPr/>
                    <a:lstStyle/>
                    <a:p>
                      <a:pPr marL="73660">
                        <a:lnSpc>
                          <a:spcPts val="2735"/>
                        </a:lnSpc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ВСЕГО</a:t>
                      </a:r>
                      <a:r>
                        <a:rPr sz="2300" b="1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ДОХОДОВ: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2715"/>
                        </a:lnSpc>
                        <a:spcBef>
                          <a:spcPts val="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134 465,8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715"/>
                        </a:lnSpc>
                        <a:spcBef>
                          <a:spcPts val="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107 840,0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2715"/>
                        </a:lnSpc>
                        <a:spcBef>
                          <a:spcPts val="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175 659,4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2715"/>
                        </a:lnSpc>
                        <a:spcBef>
                          <a:spcPts val="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513 425,9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2715"/>
                        </a:lnSpc>
                        <a:spcBef>
                          <a:spcPts val="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413 924,1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630664" y="6685712"/>
            <a:ext cx="275336" cy="344576"/>
          </a:xfrm>
          <a:prstGeom prst="rect">
            <a:avLst/>
          </a:prstGeom>
        </p:spPr>
        <p:txBody>
          <a:bodyPr vert="horz" wrap="square" lIns="0" tIns="150266" rIns="0" bIns="0" rtlCol="0">
            <a:spAutoFit/>
          </a:bodyPr>
          <a:lstStyle/>
          <a:p>
            <a:pPr marL="67310">
              <a:lnSpc>
                <a:spcPts val="141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8194" y="0"/>
            <a:ext cx="9906000" cy="6857998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7056" y="737616"/>
            <a:ext cx="4178935" cy="2254250"/>
            <a:chOff x="67056" y="737616"/>
            <a:chExt cx="4178935" cy="225425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" y="737616"/>
              <a:ext cx="4178808" cy="22539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" y="765175"/>
              <a:ext cx="4084701" cy="21590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4300" y="765175"/>
              <a:ext cx="4084954" cy="2159000"/>
            </a:xfrm>
            <a:custGeom>
              <a:avLst/>
              <a:gdLst/>
              <a:ahLst/>
              <a:cxnLst/>
              <a:rect l="l" t="t" r="r" b="b"/>
              <a:pathLst>
                <a:path w="4084954" h="2159000">
                  <a:moveTo>
                    <a:pt x="0" y="359790"/>
                  </a:moveTo>
                  <a:lnTo>
                    <a:pt x="3285" y="310986"/>
                  </a:lnTo>
                  <a:lnTo>
                    <a:pt x="12854" y="264171"/>
                  </a:lnTo>
                  <a:lnTo>
                    <a:pt x="28278" y="219777"/>
                  </a:lnTo>
                  <a:lnTo>
                    <a:pt x="49130" y="178232"/>
                  </a:lnTo>
                  <a:lnTo>
                    <a:pt x="74979" y="139967"/>
                  </a:lnTo>
                  <a:lnTo>
                    <a:pt x="105397" y="105410"/>
                  </a:lnTo>
                  <a:lnTo>
                    <a:pt x="139955" y="74991"/>
                  </a:lnTo>
                  <a:lnTo>
                    <a:pt x="178225" y="49139"/>
                  </a:lnTo>
                  <a:lnTo>
                    <a:pt x="219777" y="28285"/>
                  </a:lnTo>
                  <a:lnTo>
                    <a:pt x="264183" y="12857"/>
                  </a:lnTo>
                  <a:lnTo>
                    <a:pt x="311014" y="3285"/>
                  </a:lnTo>
                  <a:lnTo>
                    <a:pt x="359841" y="0"/>
                  </a:lnTo>
                  <a:lnTo>
                    <a:pt x="3724783" y="0"/>
                  </a:lnTo>
                  <a:lnTo>
                    <a:pt x="3773617" y="3285"/>
                  </a:lnTo>
                  <a:lnTo>
                    <a:pt x="3820455" y="12857"/>
                  </a:lnTo>
                  <a:lnTo>
                    <a:pt x="3864869" y="28285"/>
                  </a:lnTo>
                  <a:lnTo>
                    <a:pt x="3906430" y="49139"/>
                  </a:lnTo>
                  <a:lnTo>
                    <a:pt x="3944708" y="74991"/>
                  </a:lnTo>
                  <a:lnTo>
                    <a:pt x="3979275" y="105409"/>
                  </a:lnTo>
                  <a:lnTo>
                    <a:pt x="4009700" y="139967"/>
                  </a:lnTo>
                  <a:lnTo>
                    <a:pt x="4035556" y="178232"/>
                  </a:lnTo>
                  <a:lnTo>
                    <a:pt x="4056413" y="219777"/>
                  </a:lnTo>
                  <a:lnTo>
                    <a:pt x="4071842" y="264171"/>
                  </a:lnTo>
                  <a:lnTo>
                    <a:pt x="4081414" y="310986"/>
                  </a:lnTo>
                  <a:lnTo>
                    <a:pt x="4084701" y="359790"/>
                  </a:lnTo>
                  <a:lnTo>
                    <a:pt x="4084701" y="1799209"/>
                  </a:lnTo>
                  <a:lnTo>
                    <a:pt x="4081414" y="1848013"/>
                  </a:lnTo>
                  <a:lnTo>
                    <a:pt x="4071842" y="1894828"/>
                  </a:lnTo>
                  <a:lnTo>
                    <a:pt x="4056413" y="1939222"/>
                  </a:lnTo>
                  <a:lnTo>
                    <a:pt x="4035556" y="1980767"/>
                  </a:lnTo>
                  <a:lnTo>
                    <a:pt x="4009700" y="2019032"/>
                  </a:lnTo>
                  <a:lnTo>
                    <a:pt x="3979275" y="2053589"/>
                  </a:lnTo>
                  <a:lnTo>
                    <a:pt x="3944708" y="2084008"/>
                  </a:lnTo>
                  <a:lnTo>
                    <a:pt x="3906430" y="2109860"/>
                  </a:lnTo>
                  <a:lnTo>
                    <a:pt x="3864869" y="2130714"/>
                  </a:lnTo>
                  <a:lnTo>
                    <a:pt x="3820455" y="2146142"/>
                  </a:lnTo>
                  <a:lnTo>
                    <a:pt x="3773617" y="2155714"/>
                  </a:lnTo>
                  <a:lnTo>
                    <a:pt x="3724783" y="2159000"/>
                  </a:lnTo>
                  <a:lnTo>
                    <a:pt x="359841" y="2159000"/>
                  </a:lnTo>
                  <a:lnTo>
                    <a:pt x="311014" y="2155714"/>
                  </a:lnTo>
                  <a:lnTo>
                    <a:pt x="264183" y="2146142"/>
                  </a:lnTo>
                  <a:lnTo>
                    <a:pt x="219777" y="2130714"/>
                  </a:lnTo>
                  <a:lnTo>
                    <a:pt x="178225" y="2109860"/>
                  </a:lnTo>
                  <a:lnTo>
                    <a:pt x="139955" y="2084008"/>
                  </a:lnTo>
                  <a:lnTo>
                    <a:pt x="105397" y="2053590"/>
                  </a:lnTo>
                  <a:lnTo>
                    <a:pt x="74979" y="2019032"/>
                  </a:lnTo>
                  <a:lnTo>
                    <a:pt x="49130" y="1980767"/>
                  </a:lnTo>
                  <a:lnTo>
                    <a:pt x="28278" y="1939222"/>
                  </a:lnTo>
                  <a:lnTo>
                    <a:pt x="12854" y="1894828"/>
                  </a:lnTo>
                  <a:lnTo>
                    <a:pt x="3285" y="1848013"/>
                  </a:lnTo>
                  <a:lnTo>
                    <a:pt x="0" y="1799209"/>
                  </a:lnTo>
                  <a:lnTo>
                    <a:pt x="0" y="359790"/>
                  </a:lnTo>
                  <a:close/>
                </a:path>
              </a:pathLst>
            </a:custGeom>
            <a:ln w="952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7056" y="152400"/>
            <a:ext cx="981075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2465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rgbClr val="622422"/>
                </a:solidFill>
              </a:rPr>
              <a:t>Структура</a:t>
            </a:r>
            <a:r>
              <a:rPr sz="2400" spc="-75" dirty="0">
                <a:solidFill>
                  <a:srgbClr val="622422"/>
                </a:solidFill>
              </a:rPr>
              <a:t> </a:t>
            </a:r>
            <a:r>
              <a:rPr sz="2400" spc="-40" dirty="0">
                <a:solidFill>
                  <a:srgbClr val="622422"/>
                </a:solidFill>
              </a:rPr>
              <a:t>доходов</a:t>
            </a:r>
            <a:r>
              <a:rPr sz="2400" spc="-110" dirty="0">
                <a:solidFill>
                  <a:srgbClr val="622422"/>
                </a:solidFill>
              </a:rPr>
              <a:t> </a:t>
            </a:r>
            <a:r>
              <a:rPr sz="2400" spc="-20" dirty="0" err="1">
                <a:solidFill>
                  <a:srgbClr val="622422"/>
                </a:solidFill>
              </a:rPr>
              <a:t>бюджета</a:t>
            </a:r>
            <a:r>
              <a:rPr sz="2400" spc="-100" dirty="0">
                <a:solidFill>
                  <a:srgbClr val="622422"/>
                </a:solidFill>
              </a:rPr>
              <a:t> </a:t>
            </a:r>
            <a:r>
              <a:rPr sz="2400" spc="-20" dirty="0" err="1" smtClean="0">
                <a:solidFill>
                  <a:srgbClr val="622422"/>
                </a:solidFill>
              </a:rPr>
              <a:t>город</a:t>
            </a:r>
            <a:r>
              <a:rPr lang="ru-RU" sz="2400" spc="-20" dirty="0" err="1" smtClean="0">
                <a:solidFill>
                  <a:srgbClr val="622422"/>
                </a:solidFill>
              </a:rPr>
              <a:t>ского</a:t>
            </a:r>
            <a:r>
              <a:rPr lang="ru-RU" sz="2400" spc="-20" dirty="0" smtClean="0">
                <a:solidFill>
                  <a:srgbClr val="622422"/>
                </a:solidFill>
              </a:rPr>
              <a:t> поселения</a:t>
            </a:r>
            <a:r>
              <a:rPr sz="2400" spc="-105" dirty="0" smtClean="0">
                <a:solidFill>
                  <a:srgbClr val="622422"/>
                </a:solidFill>
              </a:rPr>
              <a:t> </a:t>
            </a:r>
            <a:r>
              <a:rPr sz="2400" dirty="0">
                <a:solidFill>
                  <a:srgbClr val="622422"/>
                </a:solidFill>
              </a:rPr>
              <a:t>на</a:t>
            </a:r>
            <a:r>
              <a:rPr sz="2400" spc="-85" dirty="0">
                <a:solidFill>
                  <a:srgbClr val="622422"/>
                </a:solidFill>
              </a:rPr>
              <a:t> </a:t>
            </a:r>
            <a:r>
              <a:rPr sz="2400" dirty="0">
                <a:solidFill>
                  <a:srgbClr val="622422"/>
                </a:solidFill>
              </a:rPr>
              <a:t>2024</a:t>
            </a:r>
            <a:r>
              <a:rPr sz="2400" spc="-100" dirty="0">
                <a:solidFill>
                  <a:srgbClr val="622422"/>
                </a:solidFill>
              </a:rPr>
              <a:t> </a:t>
            </a:r>
            <a:r>
              <a:rPr sz="2400" spc="-25" dirty="0">
                <a:solidFill>
                  <a:srgbClr val="622422"/>
                </a:solidFill>
              </a:rPr>
              <a:t>год</a:t>
            </a:r>
            <a:endParaRPr sz="2400" dirty="0"/>
          </a:p>
        </p:txBody>
      </p:sp>
      <p:sp>
        <p:nvSpPr>
          <p:cNvPr id="28" name="object 28"/>
          <p:cNvSpPr txBox="1"/>
          <p:nvPr/>
        </p:nvSpPr>
        <p:spPr>
          <a:xfrm>
            <a:off x="9610725" y="6567322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5" dirty="0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7743" y="1808429"/>
            <a:ext cx="196151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Налоговые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доходы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3968" y="2299208"/>
            <a:ext cx="2193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Неналоговые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доходы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3968" y="982802"/>
            <a:ext cx="2942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Безвозмездные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поступления</a:t>
            </a:r>
            <a:endParaRPr sz="1800" dirty="0">
              <a:latin typeface="Times New Roman"/>
              <a:cs typeface="Times New Roman"/>
            </a:endParaRPr>
          </a:p>
          <a:p>
            <a:pPr marL="18415" algn="ctr">
              <a:lnSpc>
                <a:spcPct val="100000"/>
              </a:lnSpc>
            </a:pPr>
            <a:r>
              <a:rPr lang="ru-RU" sz="1800" b="1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160 591,4 </a:t>
            </a:r>
            <a:r>
              <a:rPr lang="ru-RU" sz="1800" b="1" u="sng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тыс</a:t>
            </a:r>
            <a:r>
              <a:rPr sz="1800" b="1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800" b="1" u="sng" spc="-1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рублей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031998" y="1816430"/>
            <a:ext cx="825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15 068,0</a:t>
            </a:r>
            <a:endParaRPr sz="1800" dirty="0">
              <a:latin typeface="Times New Roman"/>
              <a:cs typeface="Times New Roman"/>
            </a:endParaRPr>
          </a:p>
          <a:p>
            <a:pPr marL="59690" marR="52069" indent="116839">
              <a:lnSpc>
                <a:spcPct val="100000"/>
              </a:lnSpc>
            </a:pPr>
            <a:r>
              <a:rPr lang="ru-RU" sz="1800" b="1" u="sng" spc="-20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тыс</a:t>
            </a:r>
            <a:r>
              <a:rPr sz="1800" b="1" u="sng" spc="-2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8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рублей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0" name="Правая фигурная скобка 69"/>
          <p:cNvSpPr/>
          <p:nvPr/>
        </p:nvSpPr>
        <p:spPr>
          <a:xfrm>
            <a:off x="2807893" y="1808429"/>
            <a:ext cx="224105" cy="934771"/>
          </a:xfrm>
          <a:prstGeom prst="righ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1222129924"/>
              </p:ext>
            </p:extLst>
          </p:nvPr>
        </p:nvGraphicFramePr>
        <p:xfrm>
          <a:off x="3200400" y="1285645"/>
          <a:ext cx="773787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9050"/>
              <a:ext cx="9906000" cy="523875"/>
            </a:xfrm>
            <a:custGeom>
              <a:avLst/>
              <a:gdLst/>
              <a:ahLst/>
              <a:cxnLst/>
              <a:rect l="l" t="t" r="r" b="b"/>
              <a:pathLst>
                <a:path w="9906000" h="523875">
                  <a:moveTo>
                    <a:pt x="990600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9906000" y="523875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0902" y="40004"/>
            <a:ext cx="8062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622422"/>
                </a:solidFill>
              </a:rPr>
              <a:t>Прогноз</a:t>
            </a:r>
            <a:r>
              <a:rPr sz="2800" spc="-90" dirty="0">
                <a:solidFill>
                  <a:srgbClr val="622422"/>
                </a:solidFill>
              </a:rPr>
              <a:t> </a:t>
            </a:r>
            <a:r>
              <a:rPr sz="2800" spc="-20" dirty="0">
                <a:solidFill>
                  <a:srgbClr val="622422"/>
                </a:solidFill>
              </a:rPr>
              <a:t>безвозмездных</a:t>
            </a:r>
            <a:r>
              <a:rPr sz="2800" spc="-90" dirty="0">
                <a:solidFill>
                  <a:srgbClr val="622422"/>
                </a:solidFill>
              </a:rPr>
              <a:t> </a:t>
            </a:r>
            <a:r>
              <a:rPr sz="2800" spc="-10" dirty="0">
                <a:solidFill>
                  <a:srgbClr val="622422"/>
                </a:solidFill>
              </a:rPr>
              <a:t>поступлений,</a:t>
            </a:r>
            <a:r>
              <a:rPr sz="2800" spc="-70" dirty="0">
                <a:solidFill>
                  <a:srgbClr val="622422"/>
                </a:solidFill>
              </a:rPr>
              <a:t> </a:t>
            </a:r>
            <a:r>
              <a:rPr lang="ru-RU" sz="2800" dirty="0" err="1" smtClean="0">
                <a:solidFill>
                  <a:srgbClr val="622422"/>
                </a:solidFill>
              </a:rPr>
              <a:t>тыс</a:t>
            </a:r>
            <a:r>
              <a:rPr sz="2800" dirty="0" smtClean="0">
                <a:solidFill>
                  <a:srgbClr val="622422"/>
                </a:solidFill>
              </a:rPr>
              <a:t>.</a:t>
            </a:r>
            <a:r>
              <a:rPr sz="2800" spc="-75" dirty="0" smtClean="0">
                <a:solidFill>
                  <a:srgbClr val="622422"/>
                </a:solidFill>
              </a:rPr>
              <a:t> </a:t>
            </a:r>
            <a:r>
              <a:rPr sz="2800" spc="-10" dirty="0">
                <a:solidFill>
                  <a:srgbClr val="622422"/>
                </a:solidFill>
              </a:rPr>
              <a:t>рублей</a:t>
            </a:r>
            <a:endParaRPr sz="2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84404" y="527304"/>
            <a:ext cx="2944368" cy="4590288"/>
            <a:chOff x="184404" y="527304"/>
            <a:chExt cx="2944368" cy="4590288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648" y="629412"/>
              <a:ext cx="2299716" cy="44881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404" y="527304"/>
              <a:ext cx="2944368" cy="15971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4739" y="649351"/>
              <a:ext cx="2214880" cy="4403090"/>
            </a:xfrm>
            <a:custGeom>
              <a:avLst/>
              <a:gdLst/>
              <a:ahLst/>
              <a:cxnLst/>
              <a:rect l="l" t="t" r="r" b="b"/>
              <a:pathLst>
                <a:path w="2214880" h="4403090">
                  <a:moveTo>
                    <a:pt x="1993099" y="0"/>
                  </a:moveTo>
                  <a:lnTo>
                    <a:pt x="221449" y="0"/>
                  </a:lnTo>
                  <a:lnTo>
                    <a:pt x="176820" y="4495"/>
                  </a:lnTo>
                  <a:lnTo>
                    <a:pt x="135252" y="17389"/>
                  </a:lnTo>
                  <a:lnTo>
                    <a:pt x="97636" y="37792"/>
                  </a:lnTo>
                  <a:lnTo>
                    <a:pt x="64862" y="64817"/>
                  </a:lnTo>
                  <a:lnTo>
                    <a:pt x="37820" y="97575"/>
                  </a:lnTo>
                  <a:lnTo>
                    <a:pt x="17402" y="135177"/>
                  </a:lnTo>
                  <a:lnTo>
                    <a:pt x="4499" y="176735"/>
                  </a:lnTo>
                  <a:lnTo>
                    <a:pt x="0" y="221361"/>
                  </a:lnTo>
                  <a:lnTo>
                    <a:pt x="0" y="4181221"/>
                  </a:lnTo>
                  <a:lnTo>
                    <a:pt x="4499" y="4225846"/>
                  </a:lnTo>
                  <a:lnTo>
                    <a:pt x="17402" y="4267404"/>
                  </a:lnTo>
                  <a:lnTo>
                    <a:pt x="37820" y="4305006"/>
                  </a:lnTo>
                  <a:lnTo>
                    <a:pt x="64862" y="4337764"/>
                  </a:lnTo>
                  <a:lnTo>
                    <a:pt x="97636" y="4364789"/>
                  </a:lnTo>
                  <a:lnTo>
                    <a:pt x="135252" y="4385192"/>
                  </a:lnTo>
                  <a:lnTo>
                    <a:pt x="176820" y="4398086"/>
                  </a:lnTo>
                  <a:lnTo>
                    <a:pt x="221449" y="4402582"/>
                  </a:lnTo>
                  <a:lnTo>
                    <a:pt x="1993099" y="4402582"/>
                  </a:lnTo>
                  <a:lnTo>
                    <a:pt x="2037730" y="4398086"/>
                  </a:lnTo>
                  <a:lnTo>
                    <a:pt x="2079303" y="4385192"/>
                  </a:lnTo>
                  <a:lnTo>
                    <a:pt x="2116925" y="4364789"/>
                  </a:lnTo>
                  <a:lnTo>
                    <a:pt x="2149706" y="4337764"/>
                  </a:lnTo>
                  <a:lnTo>
                    <a:pt x="2176755" y="4305006"/>
                  </a:lnTo>
                  <a:lnTo>
                    <a:pt x="2197178" y="4267404"/>
                  </a:lnTo>
                  <a:lnTo>
                    <a:pt x="2210087" y="4225846"/>
                  </a:lnTo>
                  <a:lnTo>
                    <a:pt x="2214587" y="4181221"/>
                  </a:lnTo>
                  <a:lnTo>
                    <a:pt x="2214587" y="221361"/>
                  </a:lnTo>
                  <a:lnTo>
                    <a:pt x="2210087" y="176735"/>
                  </a:lnTo>
                  <a:lnTo>
                    <a:pt x="2197178" y="135177"/>
                  </a:lnTo>
                  <a:lnTo>
                    <a:pt x="2176755" y="97575"/>
                  </a:lnTo>
                  <a:lnTo>
                    <a:pt x="2149706" y="64817"/>
                  </a:lnTo>
                  <a:lnTo>
                    <a:pt x="2116925" y="37792"/>
                  </a:lnTo>
                  <a:lnTo>
                    <a:pt x="2079303" y="17389"/>
                  </a:lnTo>
                  <a:lnTo>
                    <a:pt x="2037730" y="4495"/>
                  </a:lnTo>
                  <a:lnTo>
                    <a:pt x="1993099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2320" y="807465"/>
            <a:ext cx="1998980" cy="10515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17475" marR="5080" indent="-105410">
              <a:lnSpc>
                <a:spcPts val="2380"/>
              </a:lnSpc>
              <a:spcBef>
                <a:spcPts val="500"/>
              </a:spcBef>
            </a:pPr>
            <a:r>
              <a:rPr sz="2300" b="1" spc="-10" dirty="0" err="1">
                <a:latin typeface="Times New Roman"/>
                <a:cs typeface="Times New Roman"/>
              </a:rPr>
              <a:t>Безвозмездные</a:t>
            </a:r>
            <a:r>
              <a:rPr sz="2300" b="1" spc="-10" dirty="0">
                <a:latin typeface="Times New Roman"/>
                <a:cs typeface="Times New Roman"/>
              </a:rPr>
              <a:t> </a:t>
            </a:r>
            <a:r>
              <a:rPr sz="2300" b="1" spc="-50" dirty="0" smtClean="0">
                <a:latin typeface="Times New Roman"/>
                <a:cs typeface="Times New Roman"/>
              </a:rPr>
              <a:t>п</a:t>
            </a:r>
            <a:r>
              <a:rPr lang="ru-RU" sz="2300" b="1" spc="-50" dirty="0" err="1" smtClean="0">
                <a:latin typeface="Times New Roman"/>
                <a:cs typeface="Times New Roman"/>
              </a:rPr>
              <a:t>оступления</a:t>
            </a:r>
            <a:r>
              <a:rPr lang="ru-RU" sz="2300" b="1" spc="-50" dirty="0" smtClean="0">
                <a:latin typeface="Times New Roman"/>
                <a:cs typeface="Times New Roman"/>
              </a:rPr>
              <a:t>,</a:t>
            </a:r>
          </a:p>
          <a:p>
            <a:pPr marL="117475" marR="5080" indent="-105410">
              <a:lnSpc>
                <a:spcPts val="2380"/>
              </a:lnSpc>
              <a:spcBef>
                <a:spcPts val="500"/>
              </a:spcBef>
            </a:pPr>
            <a:r>
              <a:rPr lang="ru-RU" sz="2300" b="1" spc="-50" dirty="0">
                <a:latin typeface="Times New Roman"/>
                <a:cs typeface="Times New Roman"/>
              </a:rPr>
              <a:t>в</a:t>
            </a:r>
            <a:r>
              <a:rPr lang="ru-RU" sz="2300" b="1" spc="-50" dirty="0" smtClean="0">
                <a:latin typeface="Times New Roman"/>
                <a:cs typeface="Times New Roman"/>
              </a:rPr>
              <a:t> том числе:</a:t>
            </a:r>
            <a:endParaRPr sz="23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750" y="1914417"/>
            <a:ext cx="2141220" cy="3055620"/>
            <a:chOff x="364236" y="1949195"/>
            <a:chExt cx="2141220" cy="305562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236" y="1949195"/>
              <a:ext cx="2141220" cy="952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384" y="2106167"/>
              <a:ext cx="1979676" cy="6751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628" y="2947415"/>
              <a:ext cx="1955292" cy="9524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396" y="3104387"/>
              <a:ext cx="1786127" cy="6751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628" y="3919727"/>
              <a:ext cx="1859280" cy="10850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4859" y="3938016"/>
              <a:ext cx="1301496" cy="6751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5152" y="4265675"/>
              <a:ext cx="1120140" cy="67513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61136" y="4002404"/>
            <a:ext cx="843280" cy="7340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2865" marR="5080" indent="-50800">
              <a:lnSpc>
                <a:spcPts val="2580"/>
              </a:lnSpc>
              <a:spcBef>
                <a:spcPts val="530"/>
              </a:spcBef>
            </a:pPr>
            <a:r>
              <a:rPr sz="2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Иные </a:t>
            </a:r>
            <a:r>
              <a:rPr sz="2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МБТ</a:t>
            </a:r>
            <a:endParaRPr sz="2500" dirty="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13603" y="1949195"/>
            <a:ext cx="1859279" cy="95250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2551937" y="556259"/>
            <a:ext cx="4968240" cy="4561332"/>
            <a:chOff x="2529839" y="556259"/>
            <a:chExt cx="4968240" cy="4561332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12135" y="629411"/>
              <a:ext cx="2301240" cy="448818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29839" y="556259"/>
              <a:ext cx="2587752" cy="16992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655442" y="649350"/>
              <a:ext cx="2214880" cy="4403090"/>
            </a:xfrm>
            <a:custGeom>
              <a:avLst/>
              <a:gdLst/>
              <a:ahLst/>
              <a:cxnLst/>
              <a:rect l="l" t="t" r="r" b="b"/>
              <a:pathLst>
                <a:path w="2214879" h="4403090">
                  <a:moveTo>
                    <a:pt x="1993010" y="0"/>
                  </a:moveTo>
                  <a:lnTo>
                    <a:pt x="221361" y="0"/>
                  </a:lnTo>
                  <a:lnTo>
                    <a:pt x="176735" y="4495"/>
                  </a:lnTo>
                  <a:lnTo>
                    <a:pt x="135177" y="17389"/>
                  </a:lnTo>
                  <a:lnTo>
                    <a:pt x="97575" y="37792"/>
                  </a:lnTo>
                  <a:lnTo>
                    <a:pt x="64817" y="64817"/>
                  </a:lnTo>
                  <a:lnTo>
                    <a:pt x="37792" y="97575"/>
                  </a:lnTo>
                  <a:lnTo>
                    <a:pt x="17389" y="135177"/>
                  </a:lnTo>
                  <a:lnTo>
                    <a:pt x="4495" y="176735"/>
                  </a:lnTo>
                  <a:lnTo>
                    <a:pt x="0" y="221361"/>
                  </a:lnTo>
                  <a:lnTo>
                    <a:pt x="0" y="4181221"/>
                  </a:lnTo>
                  <a:lnTo>
                    <a:pt x="4495" y="4225846"/>
                  </a:lnTo>
                  <a:lnTo>
                    <a:pt x="17389" y="4267404"/>
                  </a:lnTo>
                  <a:lnTo>
                    <a:pt x="37792" y="4305006"/>
                  </a:lnTo>
                  <a:lnTo>
                    <a:pt x="64817" y="4337764"/>
                  </a:lnTo>
                  <a:lnTo>
                    <a:pt x="97575" y="4364789"/>
                  </a:lnTo>
                  <a:lnTo>
                    <a:pt x="135177" y="4385192"/>
                  </a:lnTo>
                  <a:lnTo>
                    <a:pt x="176735" y="4398086"/>
                  </a:lnTo>
                  <a:lnTo>
                    <a:pt x="221361" y="4402582"/>
                  </a:lnTo>
                  <a:lnTo>
                    <a:pt x="1993010" y="4402582"/>
                  </a:lnTo>
                  <a:lnTo>
                    <a:pt x="2037641" y="4398086"/>
                  </a:lnTo>
                  <a:lnTo>
                    <a:pt x="2079214" y="4385192"/>
                  </a:lnTo>
                  <a:lnTo>
                    <a:pt x="2116836" y="4364789"/>
                  </a:lnTo>
                  <a:lnTo>
                    <a:pt x="2149617" y="4337764"/>
                  </a:lnTo>
                  <a:lnTo>
                    <a:pt x="2176666" y="4305006"/>
                  </a:lnTo>
                  <a:lnTo>
                    <a:pt x="2197090" y="4267404"/>
                  </a:lnTo>
                  <a:lnTo>
                    <a:pt x="2209998" y="4225846"/>
                  </a:lnTo>
                  <a:lnTo>
                    <a:pt x="2214498" y="4181221"/>
                  </a:lnTo>
                  <a:lnTo>
                    <a:pt x="2214498" y="221361"/>
                  </a:lnTo>
                  <a:lnTo>
                    <a:pt x="2209998" y="176735"/>
                  </a:lnTo>
                  <a:lnTo>
                    <a:pt x="2197090" y="135177"/>
                  </a:lnTo>
                  <a:lnTo>
                    <a:pt x="2176666" y="97575"/>
                  </a:lnTo>
                  <a:lnTo>
                    <a:pt x="2149617" y="64817"/>
                  </a:lnTo>
                  <a:lnTo>
                    <a:pt x="2116836" y="37792"/>
                  </a:lnTo>
                  <a:lnTo>
                    <a:pt x="2079214" y="17389"/>
                  </a:lnTo>
                  <a:lnTo>
                    <a:pt x="2037641" y="4495"/>
                  </a:lnTo>
                  <a:lnTo>
                    <a:pt x="1993010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4347" y="574547"/>
              <a:ext cx="1956816" cy="8199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17519" y="1114043"/>
              <a:ext cx="1488947" cy="411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92623" y="629411"/>
              <a:ext cx="2301239" cy="44881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10327" y="556259"/>
              <a:ext cx="2587752" cy="169926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036057" y="649350"/>
              <a:ext cx="2214880" cy="4403090"/>
            </a:xfrm>
            <a:custGeom>
              <a:avLst/>
              <a:gdLst/>
              <a:ahLst/>
              <a:cxnLst/>
              <a:rect l="l" t="t" r="r" b="b"/>
              <a:pathLst>
                <a:path w="2214879" h="4403090">
                  <a:moveTo>
                    <a:pt x="1993138" y="0"/>
                  </a:moveTo>
                  <a:lnTo>
                    <a:pt x="221487" y="0"/>
                  </a:lnTo>
                  <a:lnTo>
                    <a:pt x="176857" y="4495"/>
                  </a:lnTo>
                  <a:lnTo>
                    <a:pt x="135284" y="17389"/>
                  </a:lnTo>
                  <a:lnTo>
                    <a:pt x="97662" y="37792"/>
                  </a:lnTo>
                  <a:lnTo>
                    <a:pt x="64881" y="64817"/>
                  </a:lnTo>
                  <a:lnTo>
                    <a:pt x="37832" y="97575"/>
                  </a:lnTo>
                  <a:lnTo>
                    <a:pt x="17408" y="135177"/>
                  </a:lnTo>
                  <a:lnTo>
                    <a:pt x="4500" y="176735"/>
                  </a:lnTo>
                  <a:lnTo>
                    <a:pt x="0" y="221361"/>
                  </a:lnTo>
                  <a:lnTo>
                    <a:pt x="0" y="4181221"/>
                  </a:lnTo>
                  <a:lnTo>
                    <a:pt x="4500" y="4225846"/>
                  </a:lnTo>
                  <a:lnTo>
                    <a:pt x="17408" y="4267404"/>
                  </a:lnTo>
                  <a:lnTo>
                    <a:pt x="37832" y="4305006"/>
                  </a:lnTo>
                  <a:lnTo>
                    <a:pt x="64881" y="4337764"/>
                  </a:lnTo>
                  <a:lnTo>
                    <a:pt x="97662" y="4364789"/>
                  </a:lnTo>
                  <a:lnTo>
                    <a:pt x="135284" y="4385192"/>
                  </a:lnTo>
                  <a:lnTo>
                    <a:pt x="176857" y="4398086"/>
                  </a:lnTo>
                  <a:lnTo>
                    <a:pt x="221487" y="4402582"/>
                  </a:lnTo>
                  <a:lnTo>
                    <a:pt x="1993138" y="4402582"/>
                  </a:lnTo>
                  <a:lnTo>
                    <a:pt x="2037763" y="4398086"/>
                  </a:lnTo>
                  <a:lnTo>
                    <a:pt x="2079321" y="4385192"/>
                  </a:lnTo>
                  <a:lnTo>
                    <a:pt x="2116923" y="4364789"/>
                  </a:lnTo>
                  <a:lnTo>
                    <a:pt x="2149681" y="4337764"/>
                  </a:lnTo>
                  <a:lnTo>
                    <a:pt x="2176706" y="4305006"/>
                  </a:lnTo>
                  <a:lnTo>
                    <a:pt x="2197109" y="4267404"/>
                  </a:lnTo>
                  <a:lnTo>
                    <a:pt x="2210003" y="4225846"/>
                  </a:lnTo>
                  <a:lnTo>
                    <a:pt x="2214498" y="4181221"/>
                  </a:lnTo>
                  <a:lnTo>
                    <a:pt x="2214498" y="221361"/>
                  </a:lnTo>
                  <a:lnTo>
                    <a:pt x="2210003" y="176735"/>
                  </a:lnTo>
                  <a:lnTo>
                    <a:pt x="2197109" y="135177"/>
                  </a:lnTo>
                  <a:lnTo>
                    <a:pt x="2176706" y="97575"/>
                  </a:lnTo>
                  <a:lnTo>
                    <a:pt x="2149681" y="64817"/>
                  </a:lnTo>
                  <a:lnTo>
                    <a:pt x="2116923" y="37792"/>
                  </a:lnTo>
                  <a:lnTo>
                    <a:pt x="2079321" y="17389"/>
                  </a:lnTo>
                  <a:lnTo>
                    <a:pt x="2037763" y="4495"/>
                  </a:lnTo>
                  <a:lnTo>
                    <a:pt x="1993138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64835" y="574547"/>
              <a:ext cx="1956815" cy="8199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98007" y="1114043"/>
              <a:ext cx="1488947" cy="411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13604" y="2947415"/>
              <a:ext cx="1859279" cy="95249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13604" y="3945636"/>
              <a:ext cx="1859279" cy="95250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775197" y="4218686"/>
            <a:ext cx="7391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73,7</a:t>
            </a:r>
            <a:endParaRPr sz="2500" dirty="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290816" y="556259"/>
            <a:ext cx="2587752" cy="4561332"/>
            <a:chOff x="7290816" y="556259"/>
            <a:chExt cx="2587752" cy="4561332"/>
          </a:xfrm>
        </p:grpSpPr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74636" y="629411"/>
              <a:ext cx="2299716" cy="44881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90816" y="556259"/>
              <a:ext cx="2587752" cy="16992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416673" y="649350"/>
              <a:ext cx="2214880" cy="4403090"/>
            </a:xfrm>
            <a:custGeom>
              <a:avLst/>
              <a:gdLst/>
              <a:ahLst/>
              <a:cxnLst/>
              <a:rect l="l" t="t" r="r" b="b"/>
              <a:pathLst>
                <a:path w="2214879" h="4403090">
                  <a:moveTo>
                    <a:pt x="1993137" y="0"/>
                  </a:moveTo>
                  <a:lnTo>
                    <a:pt x="221487" y="0"/>
                  </a:lnTo>
                  <a:lnTo>
                    <a:pt x="176857" y="4495"/>
                  </a:lnTo>
                  <a:lnTo>
                    <a:pt x="135284" y="17389"/>
                  </a:lnTo>
                  <a:lnTo>
                    <a:pt x="97662" y="37792"/>
                  </a:lnTo>
                  <a:lnTo>
                    <a:pt x="64881" y="64817"/>
                  </a:lnTo>
                  <a:lnTo>
                    <a:pt x="37832" y="97575"/>
                  </a:lnTo>
                  <a:lnTo>
                    <a:pt x="17408" y="135177"/>
                  </a:lnTo>
                  <a:lnTo>
                    <a:pt x="4500" y="176735"/>
                  </a:lnTo>
                  <a:lnTo>
                    <a:pt x="0" y="221361"/>
                  </a:lnTo>
                  <a:lnTo>
                    <a:pt x="0" y="4181221"/>
                  </a:lnTo>
                  <a:lnTo>
                    <a:pt x="4500" y="4225846"/>
                  </a:lnTo>
                  <a:lnTo>
                    <a:pt x="17408" y="4267404"/>
                  </a:lnTo>
                  <a:lnTo>
                    <a:pt x="37832" y="4305006"/>
                  </a:lnTo>
                  <a:lnTo>
                    <a:pt x="64881" y="4337764"/>
                  </a:lnTo>
                  <a:lnTo>
                    <a:pt x="97662" y="4364789"/>
                  </a:lnTo>
                  <a:lnTo>
                    <a:pt x="135284" y="4385192"/>
                  </a:lnTo>
                  <a:lnTo>
                    <a:pt x="176857" y="4398086"/>
                  </a:lnTo>
                  <a:lnTo>
                    <a:pt x="221487" y="4402582"/>
                  </a:lnTo>
                  <a:lnTo>
                    <a:pt x="1993137" y="4402582"/>
                  </a:lnTo>
                  <a:lnTo>
                    <a:pt x="2037768" y="4398086"/>
                  </a:lnTo>
                  <a:lnTo>
                    <a:pt x="2079341" y="4385192"/>
                  </a:lnTo>
                  <a:lnTo>
                    <a:pt x="2116963" y="4364789"/>
                  </a:lnTo>
                  <a:lnTo>
                    <a:pt x="2149744" y="4337764"/>
                  </a:lnTo>
                  <a:lnTo>
                    <a:pt x="2176793" y="4305006"/>
                  </a:lnTo>
                  <a:lnTo>
                    <a:pt x="2197217" y="4267404"/>
                  </a:lnTo>
                  <a:lnTo>
                    <a:pt x="2210125" y="4225846"/>
                  </a:lnTo>
                  <a:lnTo>
                    <a:pt x="2214626" y="4181221"/>
                  </a:lnTo>
                  <a:lnTo>
                    <a:pt x="2214626" y="221361"/>
                  </a:lnTo>
                  <a:lnTo>
                    <a:pt x="2210125" y="176735"/>
                  </a:lnTo>
                  <a:lnTo>
                    <a:pt x="2197217" y="135177"/>
                  </a:lnTo>
                  <a:lnTo>
                    <a:pt x="2176793" y="97575"/>
                  </a:lnTo>
                  <a:lnTo>
                    <a:pt x="2149744" y="64817"/>
                  </a:lnTo>
                  <a:lnTo>
                    <a:pt x="2116963" y="37792"/>
                  </a:lnTo>
                  <a:lnTo>
                    <a:pt x="2079341" y="17389"/>
                  </a:lnTo>
                  <a:lnTo>
                    <a:pt x="2037768" y="4495"/>
                  </a:lnTo>
                  <a:lnTo>
                    <a:pt x="1993137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007232" y="651509"/>
            <a:ext cx="62738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93315" algn="l"/>
                <a:tab pos="4774565" algn="l"/>
              </a:tabLst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2024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	2025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	2026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611617" y="1959296"/>
            <a:ext cx="1859279" cy="952500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7545323" y="574548"/>
            <a:ext cx="1957070" cy="4323715"/>
            <a:chOff x="7545323" y="574548"/>
            <a:chExt cx="1957070" cy="4323715"/>
          </a:xfrm>
        </p:grpSpPr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45323" y="574548"/>
              <a:ext cx="1956816" cy="8199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78495" y="1114044"/>
              <a:ext cx="1488948" cy="4114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94091" y="2947415"/>
              <a:ext cx="1859279" cy="95249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94091" y="3945636"/>
              <a:ext cx="1859279" cy="952500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8156193" y="4166742"/>
            <a:ext cx="7391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72,9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0387" y="5229225"/>
            <a:ext cx="8890000" cy="1577355"/>
          </a:xfrm>
          <a:prstGeom prst="rect">
            <a:avLst/>
          </a:prstGeom>
          <a:solidFill>
            <a:srgbClr val="FFFFFF"/>
          </a:solidFill>
          <a:ln w="25400">
            <a:solidFill>
              <a:srgbClr val="4AACC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34010" marR="325755" indent="-635" algn="ctr">
              <a:lnSpc>
                <a:spcPct val="100000"/>
              </a:lnSpc>
              <a:spcBef>
                <a:spcPts val="300"/>
              </a:spcBef>
            </a:pPr>
            <a:r>
              <a:rPr sz="2000" i="1" dirty="0">
                <a:latin typeface="Times New Roman"/>
                <a:cs typeface="Times New Roman"/>
              </a:rPr>
              <a:t>Средства,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поступающие</a:t>
            </a:r>
            <a:r>
              <a:rPr sz="2000" i="1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в</a:t>
            </a:r>
            <a:r>
              <a:rPr sz="2000" i="1" spc="-60" dirty="0">
                <a:latin typeface="Times New Roman"/>
                <a:cs typeface="Times New Roman"/>
              </a:rPr>
              <a:t> </a:t>
            </a:r>
            <a:r>
              <a:rPr sz="2000" i="1" dirty="0" err="1">
                <a:latin typeface="Times New Roman"/>
                <a:cs typeface="Times New Roman"/>
              </a:rPr>
              <a:t>бюджет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 err="1" smtClean="0">
                <a:latin typeface="Times New Roman"/>
                <a:cs typeface="Times New Roman"/>
              </a:rPr>
              <a:t>город</a:t>
            </a:r>
            <a:r>
              <a:rPr lang="ru-RU" sz="2000" i="1" dirty="0" err="1" smtClean="0">
                <a:latin typeface="Times New Roman"/>
                <a:cs typeface="Times New Roman"/>
              </a:rPr>
              <a:t>ского</a:t>
            </a:r>
            <a:r>
              <a:rPr lang="ru-RU" sz="2000" i="1" dirty="0" smtClean="0">
                <a:latin typeface="Times New Roman"/>
                <a:cs typeface="Times New Roman"/>
              </a:rPr>
              <a:t> поселения</a:t>
            </a:r>
            <a:r>
              <a:rPr sz="2000" i="1" spc="-75" dirty="0" smtClean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в</a:t>
            </a:r>
            <a:r>
              <a:rPr sz="2000" i="1" spc="-6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качестве</a:t>
            </a:r>
            <a:r>
              <a:rPr sz="2000" i="1" spc="-7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безвозмездных </a:t>
            </a:r>
            <a:r>
              <a:rPr sz="2000" i="1" dirty="0">
                <a:latin typeface="Times New Roman"/>
                <a:cs typeface="Times New Roman"/>
              </a:rPr>
              <a:t>поступлений</a:t>
            </a:r>
            <a:r>
              <a:rPr sz="2000" i="1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из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вышестоящих</a:t>
            </a:r>
            <a:r>
              <a:rPr sz="2000" i="1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бюджетов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(субвенции,</a:t>
            </a:r>
            <a:r>
              <a:rPr sz="2000" i="1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субсидии,</a:t>
            </a:r>
            <a:r>
              <a:rPr sz="2000" i="1" spc="-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иные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МБТ) </a:t>
            </a:r>
            <a:r>
              <a:rPr sz="2000" i="1" dirty="0">
                <a:latin typeface="Times New Roman"/>
                <a:cs typeface="Times New Roman"/>
              </a:rPr>
              <a:t>имеют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целевой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характер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и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Times New Roman"/>
                <a:cs typeface="Times New Roman"/>
              </a:rPr>
              <a:t>обязательном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порядке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расходуются</a:t>
            </a:r>
            <a:r>
              <a:rPr sz="2000" b="1" i="1" spc="-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на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цели, </a:t>
            </a:r>
            <a:r>
              <a:rPr sz="2000" b="1" i="1" dirty="0">
                <a:latin typeface="Times New Roman"/>
                <a:cs typeface="Times New Roman"/>
              </a:rPr>
              <a:t>установленные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при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предоставлении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указанных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средств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825495" y="3983735"/>
            <a:ext cx="1859280" cy="954405"/>
            <a:chOff x="2825495" y="3983735"/>
            <a:chExt cx="1859280" cy="954405"/>
          </a:xfrm>
        </p:grpSpPr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25495" y="3983735"/>
              <a:ext cx="1859280" cy="9540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94075" y="4030662"/>
              <a:ext cx="1720850" cy="814387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2894076" y="4030662"/>
            <a:ext cx="1720850" cy="600805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363855">
              <a:lnSpc>
                <a:spcPct val="100000"/>
              </a:lnSpc>
              <a:spcBef>
                <a:spcPts val="1565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93,0</a:t>
            </a:r>
            <a:endParaRPr sz="2600" dirty="0">
              <a:latin typeface="Times New Roman"/>
              <a:cs typeface="Times New Roman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825495" y="2950464"/>
            <a:ext cx="1859280" cy="954405"/>
            <a:chOff x="2825495" y="2950464"/>
            <a:chExt cx="1859280" cy="954405"/>
          </a:xfrm>
        </p:grpSpPr>
        <p:pic>
          <p:nvPicPr>
            <p:cNvPr id="57" name="object 5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25495" y="2950464"/>
              <a:ext cx="1859280" cy="95402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94075" y="2997263"/>
              <a:ext cx="1720850" cy="814387"/>
            </a:xfrm>
            <a:prstGeom prst="rect">
              <a:avLst/>
            </a:prstGeom>
          </p:spPr>
        </p:pic>
      </p:grpSp>
      <p:pic>
        <p:nvPicPr>
          <p:cNvPr id="59" name="object 5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824860" y="1967482"/>
            <a:ext cx="1859280" cy="952500"/>
          </a:xfrm>
          <a:prstGeom prst="rect">
            <a:avLst/>
          </a:prstGeom>
        </p:spPr>
      </p:pic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141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62" name="object 5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231128" y="1959296"/>
            <a:ext cx="1859280" cy="952500"/>
          </a:xfrm>
          <a:prstGeom prst="rect">
            <a:avLst/>
          </a:prstGeom>
        </p:spPr>
      </p:pic>
      <p:sp>
        <p:nvSpPr>
          <p:cNvPr id="63" name="object 20"/>
          <p:cNvSpPr txBox="1"/>
          <p:nvPr/>
        </p:nvSpPr>
        <p:spPr>
          <a:xfrm>
            <a:off x="595556" y="3133617"/>
            <a:ext cx="1551824" cy="40139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2865" marR="5080" indent="-50800">
              <a:lnSpc>
                <a:spcPts val="2580"/>
              </a:lnSpc>
              <a:spcBef>
                <a:spcPts val="530"/>
              </a:spcBef>
            </a:pPr>
            <a:r>
              <a:rPr lang="ru-RU" sz="25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Субсидии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5" name="object 37"/>
          <p:cNvSpPr txBox="1"/>
          <p:nvPr/>
        </p:nvSpPr>
        <p:spPr>
          <a:xfrm>
            <a:off x="3454145" y="2188872"/>
            <a:ext cx="7391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0,0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6" name="object 37"/>
          <p:cNvSpPr txBox="1"/>
          <p:nvPr/>
        </p:nvSpPr>
        <p:spPr>
          <a:xfrm>
            <a:off x="5834633" y="2186966"/>
            <a:ext cx="7391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0,0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7" name="object 37"/>
          <p:cNvSpPr txBox="1"/>
          <p:nvPr/>
        </p:nvSpPr>
        <p:spPr>
          <a:xfrm>
            <a:off x="8305800" y="2188872"/>
            <a:ext cx="7391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0,0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8" name="object 37"/>
          <p:cNvSpPr txBox="1"/>
          <p:nvPr/>
        </p:nvSpPr>
        <p:spPr>
          <a:xfrm>
            <a:off x="3007232" y="3185686"/>
            <a:ext cx="1607693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150 665,4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9" name="object 37"/>
          <p:cNvSpPr txBox="1"/>
          <p:nvPr/>
        </p:nvSpPr>
        <p:spPr>
          <a:xfrm>
            <a:off x="5562600" y="3185686"/>
            <a:ext cx="132435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487 944,4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70" name="object 37"/>
          <p:cNvSpPr txBox="1"/>
          <p:nvPr/>
        </p:nvSpPr>
        <p:spPr>
          <a:xfrm>
            <a:off x="7924800" y="3185686"/>
            <a:ext cx="1342643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387 944,4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71" name="object 37"/>
          <p:cNvSpPr txBox="1"/>
          <p:nvPr/>
        </p:nvSpPr>
        <p:spPr>
          <a:xfrm>
            <a:off x="3007232" y="1207437"/>
            <a:ext cx="1395693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160 591,4</a:t>
            </a:r>
            <a:endParaRPr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2" name="object 37"/>
          <p:cNvSpPr txBox="1"/>
          <p:nvPr/>
        </p:nvSpPr>
        <p:spPr>
          <a:xfrm>
            <a:off x="5467748" y="1196008"/>
            <a:ext cx="1395693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497 596,1</a:t>
            </a:r>
            <a:endParaRPr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" name="object 37"/>
          <p:cNvSpPr txBox="1"/>
          <p:nvPr/>
        </p:nvSpPr>
        <p:spPr>
          <a:xfrm>
            <a:off x="7843409" y="1207437"/>
            <a:ext cx="1395693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397 335,9</a:t>
            </a:r>
            <a:endParaRPr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98" y="-167261"/>
            <a:ext cx="9906000" cy="6858000"/>
            <a:chOff x="0" y="0"/>
            <a:chExt cx="9906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20975" y="2924175"/>
              <a:ext cx="4608830" cy="1811655"/>
            </a:xfrm>
            <a:custGeom>
              <a:avLst/>
              <a:gdLst/>
              <a:ahLst/>
              <a:cxnLst/>
              <a:rect l="l" t="t" r="r" b="b"/>
              <a:pathLst>
                <a:path w="4608830" h="1811654">
                  <a:moveTo>
                    <a:pt x="0" y="1358900"/>
                  </a:moveTo>
                  <a:lnTo>
                    <a:pt x="0" y="1811401"/>
                  </a:lnTo>
                </a:path>
                <a:path w="4608830" h="1811654">
                  <a:moveTo>
                    <a:pt x="4608576" y="0"/>
                  </a:moveTo>
                  <a:lnTo>
                    <a:pt x="4608576" y="576326"/>
                  </a:lnTo>
                </a:path>
              </a:pathLst>
            </a:custGeom>
            <a:ln w="158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6096" y="611123"/>
              <a:ext cx="2791968" cy="8854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8640" y="630301"/>
              <a:ext cx="2707132" cy="8009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73905" y="773849"/>
              <a:ext cx="2630170" cy="682625"/>
            </a:xfrm>
            <a:custGeom>
              <a:avLst/>
              <a:gdLst/>
              <a:ahLst/>
              <a:cxnLst/>
              <a:rect l="l" t="t" r="r" b="b"/>
              <a:pathLst>
                <a:path w="2630170" h="682625">
                  <a:moveTo>
                    <a:pt x="2629916" y="0"/>
                  </a:moveTo>
                  <a:lnTo>
                    <a:pt x="0" y="0"/>
                  </a:lnTo>
                  <a:lnTo>
                    <a:pt x="0" y="682586"/>
                  </a:lnTo>
                  <a:lnTo>
                    <a:pt x="2629916" y="682586"/>
                  </a:lnTo>
                  <a:lnTo>
                    <a:pt x="2629916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3905" y="773849"/>
              <a:ext cx="2630170" cy="682625"/>
            </a:xfrm>
            <a:custGeom>
              <a:avLst/>
              <a:gdLst/>
              <a:ahLst/>
              <a:cxnLst/>
              <a:rect l="l" t="t" r="r" b="b"/>
              <a:pathLst>
                <a:path w="2630170" h="682625">
                  <a:moveTo>
                    <a:pt x="0" y="682586"/>
                  </a:moveTo>
                  <a:lnTo>
                    <a:pt x="2629916" y="682586"/>
                  </a:lnTo>
                  <a:lnTo>
                    <a:pt x="2629916" y="0"/>
                  </a:lnTo>
                  <a:lnTo>
                    <a:pt x="0" y="0"/>
                  </a:lnTo>
                  <a:lnTo>
                    <a:pt x="0" y="682586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63541" y="709371"/>
            <a:ext cx="185229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30" dirty="0">
                <a:latin typeface="Calibri"/>
                <a:cs typeface="Calibri"/>
              </a:rPr>
              <a:t>Бюджет</a:t>
            </a:r>
            <a:endParaRPr sz="43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5575" y="4994147"/>
            <a:ext cx="2309113" cy="887094"/>
            <a:chOff x="595883" y="4994147"/>
            <a:chExt cx="1868805" cy="88709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791" y="4994147"/>
              <a:ext cx="1776983" cy="8869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883" y="5170931"/>
              <a:ext cx="1868424" cy="4632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933" y="5013858"/>
              <a:ext cx="1690624" cy="80098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04800" y="5083275"/>
            <a:ext cx="19627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rgbClr val="FFFFFF"/>
                </a:solidFill>
                <a:latin typeface="Calibri"/>
                <a:cs typeface="Calibri"/>
              </a:rPr>
              <a:t>В жилищно-коммунальном хозяйстве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0298" y="5636501"/>
            <a:ext cx="1402080" cy="276860"/>
            <a:chOff x="660298" y="5636501"/>
            <a:chExt cx="1402080" cy="276860"/>
          </a:xfrm>
        </p:grpSpPr>
        <p:sp>
          <p:nvSpPr>
            <p:cNvPr id="16" name="object 16"/>
            <p:cNvSpPr/>
            <p:nvPr/>
          </p:nvSpPr>
          <p:spPr>
            <a:xfrm>
              <a:off x="665060" y="5641263"/>
              <a:ext cx="1392555" cy="267335"/>
            </a:xfrm>
            <a:custGeom>
              <a:avLst/>
              <a:gdLst/>
              <a:ahLst/>
              <a:cxnLst/>
              <a:rect l="l" t="t" r="r" b="b"/>
              <a:pathLst>
                <a:path w="1392555" h="267335">
                  <a:moveTo>
                    <a:pt x="1392301" y="0"/>
                  </a:moveTo>
                  <a:lnTo>
                    <a:pt x="0" y="0"/>
                  </a:lnTo>
                  <a:lnTo>
                    <a:pt x="0" y="266992"/>
                  </a:lnTo>
                  <a:lnTo>
                    <a:pt x="1392301" y="266992"/>
                  </a:lnTo>
                  <a:lnTo>
                    <a:pt x="139230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5060" y="5641263"/>
              <a:ext cx="1392555" cy="267335"/>
            </a:xfrm>
            <a:custGeom>
              <a:avLst/>
              <a:gdLst/>
              <a:ahLst/>
              <a:cxnLst/>
              <a:rect l="l" t="t" r="r" b="b"/>
              <a:pathLst>
                <a:path w="1392555" h="267335">
                  <a:moveTo>
                    <a:pt x="0" y="266992"/>
                  </a:moveTo>
                  <a:lnTo>
                    <a:pt x="1392301" y="266992"/>
                  </a:lnTo>
                  <a:lnTo>
                    <a:pt x="1392301" y="0"/>
                  </a:lnTo>
                  <a:lnTo>
                    <a:pt x="0" y="0"/>
                  </a:lnTo>
                  <a:lnTo>
                    <a:pt x="0" y="266992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6927" y="5608421"/>
            <a:ext cx="78867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 smtClean="0">
                <a:solidFill>
                  <a:srgbClr val="622422"/>
                </a:solidFill>
                <a:latin typeface="Calibri"/>
                <a:cs typeface="Calibri"/>
              </a:rPr>
              <a:t>13 284,5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89632" y="5017008"/>
            <a:ext cx="1658620" cy="887094"/>
            <a:chOff x="2389632" y="5017008"/>
            <a:chExt cx="1658620" cy="887094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9632" y="5017008"/>
              <a:ext cx="1632204" cy="8869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98776" y="5134356"/>
              <a:ext cx="1648968" cy="5775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32685" y="5037150"/>
              <a:ext cx="1546987" cy="80098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522601" y="5180203"/>
            <a:ext cx="136779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28575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сфере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поддержки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отраслей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экономики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85758" y="5636501"/>
            <a:ext cx="1402080" cy="276860"/>
            <a:chOff x="2385758" y="5636501"/>
            <a:chExt cx="1402080" cy="276860"/>
          </a:xfrm>
        </p:grpSpPr>
        <p:sp>
          <p:nvSpPr>
            <p:cNvPr id="25" name="object 25"/>
            <p:cNvSpPr/>
            <p:nvPr/>
          </p:nvSpPr>
          <p:spPr>
            <a:xfrm>
              <a:off x="2390520" y="5641263"/>
              <a:ext cx="1392555" cy="267335"/>
            </a:xfrm>
            <a:custGeom>
              <a:avLst/>
              <a:gdLst/>
              <a:ahLst/>
              <a:cxnLst/>
              <a:rect l="l" t="t" r="r" b="b"/>
              <a:pathLst>
                <a:path w="1392554" h="267335">
                  <a:moveTo>
                    <a:pt x="1392301" y="0"/>
                  </a:moveTo>
                  <a:lnTo>
                    <a:pt x="0" y="0"/>
                  </a:lnTo>
                  <a:lnTo>
                    <a:pt x="0" y="266992"/>
                  </a:lnTo>
                  <a:lnTo>
                    <a:pt x="1392301" y="266992"/>
                  </a:lnTo>
                  <a:lnTo>
                    <a:pt x="139230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90520" y="5641263"/>
              <a:ext cx="1392555" cy="267335"/>
            </a:xfrm>
            <a:custGeom>
              <a:avLst/>
              <a:gdLst/>
              <a:ahLst/>
              <a:cxnLst/>
              <a:rect l="l" t="t" r="r" b="b"/>
              <a:pathLst>
                <a:path w="1392554" h="267335">
                  <a:moveTo>
                    <a:pt x="0" y="266992"/>
                  </a:moveTo>
                  <a:lnTo>
                    <a:pt x="1392301" y="266992"/>
                  </a:lnTo>
                  <a:lnTo>
                    <a:pt x="1392301" y="0"/>
                  </a:lnTo>
                  <a:lnTo>
                    <a:pt x="0" y="0"/>
                  </a:lnTo>
                  <a:lnTo>
                    <a:pt x="0" y="266992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692653" y="5608421"/>
            <a:ext cx="1082801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 smtClean="0">
                <a:solidFill>
                  <a:srgbClr val="622422"/>
                </a:solidFill>
                <a:latin typeface="Calibri"/>
                <a:cs typeface="Calibri"/>
              </a:rPr>
              <a:t>147 078,5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960876" y="5004815"/>
            <a:ext cx="1755775" cy="885825"/>
            <a:chOff x="3960876" y="5004815"/>
            <a:chExt cx="1755775" cy="88582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3548" y="5004815"/>
              <a:ext cx="1633727" cy="8854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0876" y="5036819"/>
              <a:ext cx="1755648" cy="7452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46855" y="5024272"/>
              <a:ext cx="1546987" cy="80098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083811" y="5083555"/>
            <a:ext cx="1553464" cy="5309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3020" algn="l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 err="1">
                <a:solidFill>
                  <a:srgbClr val="FFFFFF"/>
                </a:solidFill>
                <a:latin typeface="Calibri"/>
                <a:cs typeface="Calibri"/>
              </a:rPr>
              <a:t>сфере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2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общегоссударственных</a:t>
            </a:r>
            <a:r>
              <a:rPr lang="ru-RU"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 вопросах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11180" y="5636501"/>
            <a:ext cx="1402080" cy="276860"/>
            <a:chOff x="4111180" y="5636501"/>
            <a:chExt cx="1402080" cy="276860"/>
          </a:xfrm>
        </p:grpSpPr>
        <p:sp>
          <p:nvSpPr>
            <p:cNvPr id="34" name="object 34"/>
            <p:cNvSpPr/>
            <p:nvPr/>
          </p:nvSpPr>
          <p:spPr>
            <a:xfrm>
              <a:off x="4115942" y="5641263"/>
              <a:ext cx="1392555" cy="267335"/>
            </a:xfrm>
            <a:custGeom>
              <a:avLst/>
              <a:gdLst/>
              <a:ahLst/>
              <a:cxnLst/>
              <a:rect l="l" t="t" r="r" b="b"/>
              <a:pathLst>
                <a:path w="1392554" h="267335">
                  <a:moveTo>
                    <a:pt x="1392301" y="0"/>
                  </a:moveTo>
                  <a:lnTo>
                    <a:pt x="0" y="0"/>
                  </a:lnTo>
                  <a:lnTo>
                    <a:pt x="0" y="266992"/>
                  </a:lnTo>
                  <a:lnTo>
                    <a:pt x="1392301" y="266992"/>
                  </a:lnTo>
                  <a:lnTo>
                    <a:pt x="139230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15942" y="5641263"/>
              <a:ext cx="1392555" cy="267335"/>
            </a:xfrm>
            <a:custGeom>
              <a:avLst/>
              <a:gdLst/>
              <a:ahLst/>
              <a:cxnLst/>
              <a:rect l="l" t="t" r="r" b="b"/>
              <a:pathLst>
                <a:path w="1392554" h="267335">
                  <a:moveTo>
                    <a:pt x="0" y="266992"/>
                  </a:moveTo>
                  <a:lnTo>
                    <a:pt x="1392301" y="266992"/>
                  </a:lnTo>
                  <a:lnTo>
                    <a:pt x="1392301" y="0"/>
                  </a:lnTo>
                  <a:lnTo>
                    <a:pt x="0" y="0"/>
                  </a:lnTo>
                  <a:lnTo>
                    <a:pt x="0" y="266992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432426" y="5650872"/>
            <a:ext cx="812547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-10" dirty="0" smtClean="0">
                <a:solidFill>
                  <a:srgbClr val="622422"/>
                </a:solidFill>
                <a:latin typeface="Calibri"/>
                <a:cs typeface="Calibri"/>
              </a:rPr>
              <a:t>4 491,4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629655" y="5001767"/>
            <a:ext cx="1633855" cy="887094"/>
            <a:chOff x="5629655" y="5001767"/>
            <a:chExt cx="1633855" cy="887094"/>
          </a:xfrm>
        </p:grpSpPr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29655" y="5001767"/>
              <a:ext cx="1633727" cy="8869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55207" y="5042915"/>
              <a:ext cx="1220724" cy="7345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73089" y="5021478"/>
              <a:ext cx="1546987" cy="80098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994908" y="5037556"/>
            <a:ext cx="90487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355">
              <a:lnSpc>
                <a:spcPct val="127099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Другие программы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767641" y="5636501"/>
            <a:ext cx="1402080" cy="276860"/>
            <a:chOff x="5767641" y="5636501"/>
            <a:chExt cx="1402080" cy="276860"/>
          </a:xfrm>
        </p:grpSpPr>
        <p:sp>
          <p:nvSpPr>
            <p:cNvPr id="43" name="object 43"/>
            <p:cNvSpPr/>
            <p:nvPr/>
          </p:nvSpPr>
          <p:spPr>
            <a:xfrm>
              <a:off x="5772403" y="5641263"/>
              <a:ext cx="1392555" cy="267335"/>
            </a:xfrm>
            <a:custGeom>
              <a:avLst/>
              <a:gdLst/>
              <a:ahLst/>
              <a:cxnLst/>
              <a:rect l="l" t="t" r="r" b="b"/>
              <a:pathLst>
                <a:path w="1392554" h="267335">
                  <a:moveTo>
                    <a:pt x="1392301" y="0"/>
                  </a:moveTo>
                  <a:lnTo>
                    <a:pt x="0" y="0"/>
                  </a:lnTo>
                  <a:lnTo>
                    <a:pt x="0" y="266992"/>
                  </a:lnTo>
                  <a:lnTo>
                    <a:pt x="1392301" y="266992"/>
                  </a:lnTo>
                  <a:lnTo>
                    <a:pt x="139230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72403" y="5641263"/>
              <a:ext cx="1392555" cy="267335"/>
            </a:xfrm>
            <a:custGeom>
              <a:avLst/>
              <a:gdLst/>
              <a:ahLst/>
              <a:cxnLst/>
              <a:rect l="l" t="t" r="r" b="b"/>
              <a:pathLst>
                <a:path w="1392554" h="267335">
                  <a:moveTo>
                    <a:pt x="0" y="266992"/>
                  </a:moveTo>
                  <a:lnTo>
                    <a:pt x="1392301" y="266992"/>
                  </a:lnTo>
                  <a:lnTo>
                    <a:pt x="1392301" y="0"/>
                  </a:lnTo>
                  <a:lnTo>
                    <a:pt x="0" y="0"/>
                  </a:lnTo>
                  <a:lnTo>
                    <a:pt x="0" y="266992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209157" y="5608421"/>
            <a:ext cx="5207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700" b="1" spc="-10" dirty="0" smtClean="0">
                <a:solidFill>
                  <a:srgbClr val="622422"/>
                </a:solidFill>
                <a:latin typeface="Calibri"/>
                <a:cs typeface="Calibri"/>
              </a:rPr>
              <a:t>0,0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595372" y="1917192"/>
            <a:ext cx="5415280" cy="1174750"/>
            <a:chOff x="2595372" y="1917192"/>
            <a:chExt cx="5415280" cy="1174750"/>
          </a:xfrm>
        </p:grpSpPr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95372" y="1973580"/>
              <a:ext cx="5414772" cy="9982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27604" y="1917192"/>
              <a:ext cx="4815840" cy="107137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38552" y="1993900"/>
              <a:ext cx="5328158" cy="91186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498720" y="2751594"/>
              <a:ext cx="1727835" cy="335280"/>
            </a:xfrm>
            <a:custGeom>
              <a:avLst/>
              <a:gdLst/>
              <a:ahLst/>
              <a:cxnLst/>
              <a:rect l="l" t="t" r="r" b="b"/>
              <a:pathLst>
                <a:path w="1727835" h="335280">
                  <a:moveTo>
                    <a:pt x="1727327" y="0"/>
                  </a:moveTo>
                  <a:lnTo>
                    <a:pt x="0" y="0"/>
                  </a:lnTo>
                  <a:lnTo>
                    <a:pt x="0" y="335140"/>
                  </a:lnTo>
                  <a:lnTo>
                    <a:pt x="1727327" y="335140"/>
                  </a:lnTo>
                  <a:lnTo>
                    <a:pt x="1727327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98720" y="2751594"/>
              <a:ext cx="1727835" cy="335280"/>
            </a:xfrm>
            <a:custGeom>
              <a:avLst/>
              <a:gdLst/>
              <a:ahLst/>
              <a:cxnLst/>
              <a:rect l="l" t="t" r="r" b="b"/>
              <a:pathLst>
                <a:path w="1727835" h="335280">
                  <a:moveTo>
                    <a:pt x="0" y="335140"/>
                  </a:moveTo>
                  <a:lnTo>
                    <a:pt x="1727327" y="335140"/>
                  </a:lnTo>
                  <a:lnTo>
                    <a:pt x="1727327" y="0"/>
                  </a:lnTo>
                  <a:lnTo>
                    <a:pt x="0" y="0"/>
                  </a:lnTo>
                  <a:lnTo>
                    <a:pt x="0" y="335140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144392" y="2001977"/>
            <a:ext cx="4314190" cy="109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Программные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непрограммные</a:t>
            </a:r>
            <a:endParaRPr sz="2400" dirty="0">
              <a:latin typeface="Calibri"/>
              <a:cs typeface="Calibri"/>
            </a:endParaRPr>
          </a:p>
          <a:p>
            <a:pPr marL="3175" algn="ctr">
              <a:lnSpc>
                <a:spcPts val="263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расходы</a:t>
            </a:r>
            <a:endParaRPr sz="2400" dirty="0">
              <a:latin typeface="Calibri"/>
              <a:cs typeface="Calibri"/>
            </a:endParaRPr>
          </a:p>
          <a:p>
            <a:pPr marL="123825" algn="ctr">
              <a:lnSpc>
                <a:spcPts val="2990"/>
              </a:lnSpc>
            </a:pPr>
            <a:r>
              <a:rPr lang="ru-RU" sz="2600" b="1" dirty="0" smtClean="0">
                <a:solidFill>
                  <a:srgbClr val="622422"/>
                </a:solidFill>
                <a:latin typeface="Calibri"/>
                <a:cs typeface="Calibri"/>
              </a:rPr>
              <a:t>175 659,4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720595" y="3482340"/>
            <a:ext cx="2451100" cy="885825"/>
            <a:chOff x="1720595" y="3482340"/>
            <a:chExt cx="2451100" cy="885825"/>
          </a:xfrm>
        </p:grpSpPr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20595" y="3482340"/>
              <a:ext cx="2450592" cy="88544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49195" y="3483864"/>
              <a:ext cx="2048256" cy="82143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63902" y="3501771"/>
              <a:ext cx="2365375" cy="800988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2118105" y="3550411"/>
            <a:ext cx="165735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33679" marR="5080" indent="-220979">
              <a:lnSpc>
                <a:spcPts val="1970"/>
              </a:lnSpc>
              <a:spcBef>
                <a:spcPts val="3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Муниципальные программы: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863405" y="4118063"/>
            <a:ext cx="1402080" cy="344805"/>
            <a:chOff x="2863405" y="4118063"/>
            <a:chExt cx="1402080" cy="344805"/>
          </a:xfrm>
        </p:grpSpPr>
        <p:sp>
          <p:nvSpPr>
            <p:cNvPr id="59" name="object 59"/>
            <p:cNvSpPr/>
            <p:nvPr/>
          </p:nvSpPr>
          <p:spPr>
            <a:xfrm>
              <a:off x="2868167" y="4122826"/>
              <a:ext cx="1392555" cy="335280"/>
            </a:xfrm>
            <a:custGeom>
              <a:avLst/>
              <a:gdLst/>
              <a:ahLst/>
              <a:cxnLst/>
              <a:rect l="l" t="t" r="r" b="b"/>
              <a:pathLst>
                <a:path w="1392554" h="335279">
                  <a:moveTo>
                    <a:pt x="1392301" y="0"/>
                  </a:moveTo>
                  <a:lnTo>
                    <a:pt x="0" y="0"/>
                  </a:lnTo>
                  <a:lnTo>
                    <a:pt x="0" y="335127"/>
                  </a:lnTo>
                  <a:lnTo>
                    <a:pt x="1392301" y="335127"/>
                  </a:lnTo>
                  <a:lnTo>
                    <a:pt x="139230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68167" y="4122826"/>
              <a:ext cx="1392555" cy="335280"/>
            </a:xfrm>
            <a:custGeom>
              <a:avLst/>
              <a:gdLst/>
              <a:ahLst/>
              <a:cxnLst/>
              <a:rect l="l" t="t" r="r" b="b"/>
              <a:pathLst>
                <a:path w="1392554" h="335279">
                  <a:moveTo>
                    <a:pt x="0" y="335127"/>
                  </a:moveTo>
                  <a:lnTo>
                    <a:pt x="1392301" y="335127"/>
                  </a:lnTo>
                  <a:lnTo>
                    <a:pt x="1392301" y="0"/>
                  </a:lnTo>
                  <a:lnTo>
                    <a:pt x="0" y="0"/>
                  </a:lnTo>
                  <a:lnTo>
                    <a:pt x="0" y="335127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956435" y="4058985"/>
            <a:ext cx="13276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622422"/>
                </a:solidFill>
                <a:latin typeface="Calibri"/>
                <a:cs typeface="Calibri"/>
              </a:rPr>
              <a:t>164 854,4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327647" y="3461003"/>
            <a:ext cx="2316480" cy="887094"/>
            <a:chOff x="6327647" y="3461003"/>
            <a:chExt cx="2316480" cy="887094"/>
          </a:xfrm>
        </p:grpSpPr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27647" y="3461003"/>
              <a:ext cx="2316479" cy="88696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93763" y="3464051"/>
              <a:ext cx="2037588" cy="82143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70573" y="3480688"/>
              <a:ext cx="2231517" cy="800988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6663055" y="3529329"/>
            <a:ext cx="164655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14655" marR="5080" indent="-402590">
              <a:lnSpc>
                <a:spcPts val="1970"/>
              </a:lnSpc>
              <a:spcBef>
                <a:spcPts val="3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Непрограммные расходы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7298753" y="4115130"/>
            <a:ext cx="1402080" cy="351155"/>
            <a:chOff x="7298753" y="4115130"/>
            <a:chExt cx="1402080" cy="351155"/>
          </a:xfrm>
        </p:grpSpPr>
        <p:sp>
          <p:nvSpPr>
            <p:cNvPr id="68" name="object 68"/>
            <p:cNvSpPr/>
            <p:nvPr/>
          </p:nvSpPr>
          <p:spPr>
            <a:xfrm>
              <a:off x="7303516" y="4119892"/>
              <a:ext cx="1392555" cy="341630"/>
            </a:xfrm>
            <a:custGeom>
              <a:avLst/>
              <a:gdLst/>
              <a:ahLst/>
              <a:cxnLst/>
              <a:rect l="l" t="t" r="r" b="b"/>
              <a:pathLst>
                <a:path w="1392554" h="341629">
                  <a:moveTo>
                    <a:pt x="1392301" y="0"/>
                  </a:moveTo>
                  <a:lnTo>
                    <a:pt x="0" y="0"/>
                  </a:lnTo>
                  <a:lnTo>
                    <a:pt x="0" y="341236"/>
                  </a:lnTo>
                  <a:lnTo>
                    <a:pt x="1392301" y="341236"/>
                  </a:lnTo>
                  <a:lnTo>
                    <a:pt x="1392301" y="0"/>
                  </a:lnTo>
                  <a:close/>
                </a:path>
              </a:pathLst>
            </a:custGeom>
            <a:solidFill>
              <a:srgbClr val="EDEB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03516" y="4119892"/>
              <a:ext cx="1392555" cy="341630"/>
            </a:xfrm>
            <a:custGeom>
              <a:avLst/>
              <a:gdLst/>
              <a:ahLst/>
              <a:cxnLst/>
              <a:rect l="l" t="t" r="r" b="b"/>
              <a:pathLst>
                <a:path w="1392554" h="341629">
                  <a:moveTo>
                    <a:pt x="0" y="341236"/>
                  </a:moveTo>
                  <a:lnTo>
                    <a:pt x="1392301" y="341236"/>
                  </a:lnTo>
                  <a:lnTo>
                    <a:pt x="1392301" y="0"/>
                  </a:lnTo>
                  <a:lnTo>
                    <a:pt x="0" y="0"/>
                  </a:lnTo>
                  <a:lnTo>
                    <a:pt x="0" y="341236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364974" y="4059682"/>
            <a:ext cx="1433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622422"/>
                </a:solidFill>
                <a:latin typeface="Calibri"/>
                <a:cs typeface="Calibri"/>
              </a:rPr>
              <a:t>10 805,0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5575" y="836675"/>
            <a:ext cx="6096635" cy="4202430"/>
            <a:chOff x="155575" y="836675"/>
            <a:chExt cx="6096635" cy="4202430"/>
          </a:xfrm>
        </p:grpSpPr>
        <p:sp>
          <p:nvSpPr>
            <p:cNvPr id="72" name="object 72"/>
            <p:cNvSpPr/>
            <p:nvPr/>
          </p:nvSpPr>
          <p:spPr>
            <a:xfrm>
              <a:off x="920750" y="1484375"/>
              <a:ext cx="5327650" cy="3554729"/>
            </a:xfrm>
            <a:custGeom>
              <a:avLst/>
              <a:gdLst/>
              <a:ahLst/>
              <a:cxnLst/>
              <a:rect l="l" t="t" r="r" b="b"/>
              <a:pathLst>
                <a:path w="5327650" h="3554729">
                  <a:moveTo>
                    <a:pt x="2592451" y="1439799"/>
                  </a:moveTo>
                  <a:lnTo>
                    <a:pt x="2592451" y="2016125"/>
                  </a:lnTo>
                </a:path>
                <a:path w="5327650" h="3554729">
                  <a:moveTo>
                    <a:pt x="4251325" y="0"/>
                  </a:moveTo>
                  <a:lnTo>
                    <a:pt x="4251325" y="504825"/>
                  </a:lnTo>
                </a:path>
                <a:path w="5327650" h="3554729">
                  <a:moveTo>
                    <a:pt x="0" y="3260725"/>
                  </a:moveTo>
                  <a:lnTo>
                    <a:pt x="5327650" y="3260725"/>
                  </a:lnTo>
                </a:path>
                <a:path w="5327650" h="3554729">
                  <a:moveTo>
                    <a:pt x="14287" y="3260725"/>
                  </a:moveTo>
                  <a:lnTo>
                    <a:pt x="14287" y="3552825"/>
                  </a:lnTo>
                </a:path>
                <a:path w="5327650" h="3554729">
                  <a:moveTo>
                    <a:pt x="1800225" y="3260725"/>
                  </a:moveTo>
                  <a:lnTo>
                    <a:pt x="1800225" y="3554349"/>
                  </a:lnTo>
                </a:path>
                <a:path w="5327650" h="3554729">
                  <a:moveTo>
                    <a:pt x="3600450" y="3260725"/>
                  </a:moveTo>
                  <a:lnTo>
                    <a:pt x="3600450" y="3552825"/>
                  </a:lnTo>
                </a:path>
                <a:path w="5327650" h="3554729">
                  <a:moveTo>
                    <a:pt x="5322951" y="3260725"/>
                  </a:moveTo>
                  <a:lnTo>
                    <a:pt x="5322951" y="3552825"/>
                  </a:lnTo>
                </a:path>
              </a:pathLst>
            </a:custGeom>
            <a:ln w="158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575" y="836675"/>
              <a:ext cx="2376297" cy="1800225"/>
            </a:xfrm>
            <a:prstGeom prst="rect">
              <a:avLst/>
            </a:prstGeom>
          </p:spPr>
        </p:pic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140208" y="40005"/>
            <a:ext cx="9689592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622422"/>
                </a:solidFill>
              </a:rPr>
              <a:t>Структура</a:t>
            </a:r>
            <a:r>
              <a:rPr sz="2600" spc="-65" dirty="0">
                <a:solidFill>
                  <a:srgbClr val="622422"/>
                </a:solidFill>
              </a:rPr>
              <a:t> </a:t>
            </a:r>
            <a:r>
              <a:rPr sz="2600" spc="-30" dirty="0">
                <a:solidFill>
                  <a:srgbClr val="622422"/>
                </a:solidFill>
              </a:rPr>
              <a:t>расходов</a:t>
            </a:r>
            <a:r>
              <a:rPr sz="2600" spc="-95" dirty="0">
                <a:solidFill>
                  <a:srgbClr val="622422"/>
                </a:solidFill>
              </a:rPr>
              <a:t> </a:t>
            </a:r>
            <a:r>
              <a:rPr sz="2600" spc="-10" dirty="0" err="1">
                <a:solidFill>
                  <a:srgbClr val="622422"/>
                </a:solidFill>
              </a:rPr>
              <a:t>бюджета</a:t>
            </a:r>
            <a:r>
              <a:rPr sz="2600" spc="-65" dirty="0">
                <a:solidFill>
                  <a:srgbClr val="622422"/>
                </a:solidFill>
              </a:rPr>
              <a:t> </a:t>
            </a:r>
            <a:r>
              <a:rPr sz="2600" spc="-10" dirty="0" err="1" smtClean="0">
                <a:solidFill>
                  <a:srgbClr val="622422"/>
                </a:solidFill>
              </a:rPr>
              <a:t>город</a:t>
            </a:r>
            <a:r>
              <a:rPr lang="ru-RU" sz="2600" spc="-10" dirty="0" err="1" smtClean="0">
                <a:solidFill>
                  <a:srgbClr val="622422"/>
                </a:solidFill>
              </a:rPr>
              <a:t>ского</a:t>
            </a:r>
            <a:r>
              <a:rPr lang="ru-RU" sz="2600" spc="-10" dirty="0" smtClean="0">
                <a:solidFill>
                  <a:srgbClr val="622422"/>
                </a:solidFill>
              </a:rPr>
              <a:t> поселения</a:t>
            </a:r>
            <a:r>
              <a:rPr sz="2600" spc="-95" dirty="0" smtClean="0">
                <a:solidFill>
                  <a:srgbClr val="622422"/>
                </a:solidFill>
              </a:rPr>
              <a:t> </a:t>
            </a:r>
            <a:r>
              <a:rPr sz="2600" dirty="0" smtClean="0">
                <a:solidFill>
                  <a:srgbClr val="622422"/>
                </a:solidFill>
              </a:rPr>
              <a:t>в</a:t>
            </a:r>
            <a:r>
              <a:rPr sz="2600" spc="-55" dirty="0" smtClean="0">
                <a:solidFill>
                  <a:srgbClr val="622422"/>
                </a:solidFill>
              </a:rPr>
              <a:t> </a:t>
            </a:r>
            <a:r>
              <a:rPr sz="2600" dirty="0">
                <a:solidFill>
                  <a:srgbClr val="622422"/>
                </a:solidFill>
              </a:rPr>
              <a:t>2024</a:t>
            </a:r>
            <a:r>
              <a:rPr sz="2600" spc="-75" dirty="0">
                <a:solidFill>
                  <a:srgbClr val="622422"/>
                </a:solidFill>
              </a:rPr>
              <a:t> </a:t>
            </a:r>
            <a:r>
              <a:rPr sz="2600" spc="-70" dirty="0" err="1">
                <a:solidFill>
                  <a:srgbClr val="622422"/>
                </a:solidFill>
              </a:rPr>
              <a:t>году</a:t>
            </a:r>
            <a:r>
              <a:rPr sz="2600" spc="-70" dirty="0" smtClean="0">
                <a:solidFill>
                  <a:srgbClr val="622422"/>
                </a:solidFill>
              </a:rPr>
              <a:t>,</a:t>
            </a:r>
            <a:r>
              <a:rPr lang="ru-RU" sz="2600" spc="-70" dirty="0" smtClean="0">
                <a:solidFill>
                  <a:srgbClr val="622422"/>
                </a:solidFill>
              </a:rPr>
              <a:t/>
            </a:r>
            <a:br>
              <a:rPr lang="ru-RU" sz="2600" spc="-70" dirty="0" smtClean="0">
                <a:solidFill>
                  <a:srgbClr val="622422"/>
                </a:solidFill>
              </a:rPr>
            </a:br>
            <a:r>
              <a:rPr sz="2600" spc="-85" dirty="0" smtClean="0">
                <a:solidFill>
                  <a:srgbClr val="622422"/>
                </a:solidFill>
              </a:rPr>
              <a:t> </a:t>
            </a:r>
            <a:r>
              <a:rPr lang="ru-RU" sz="2600" dirty="0" err="1" smtClean="0">
                <a:solidFill>
                  <a:srgbClr val="622422"/>
                </a:solidFill>
              </a:rPr>
              <a:t>тыс</a:t>
            </a:r>
            <a:r>
              <a:rPr sz="2600" dirty="0" smtClean="0">
                <a:solidFill>
                  <a:srgbClr val="622422"/>
                </a:solidFill>
              </a:rPr>
              <a:t>.</a:t>
            </a:r>
            <a:r>
              <a:rPr sz="2600" spc="-55" dirty="0" smtClean="0">
                <a:solidFill>
                  <a:srgbClr val="622422"/>
                </a:solidFill>
              </a:rPr>
              <a:t> </a:t>
            </a:r>
            <a:r>
              <a:rPr sz="2600" spc="-10" dirty="0">
                <a:solidFill>
                  <a:srgbClr val="622422"/>
                </a:solidFill>
              </a:rPr>
              <a:t>рублей</a:t>
            </a:r>
            <a:endParaRPr sz="2600" dirty="0"/>
          </a:p>
        </p:txBody>
      </p:sp>
      <p:pic>
        <p:nvPicPr>
          <p:cNvPr id="76" name="object 7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0207" y="2627376"/>
            <a:ext cx="2406396" cy="1830324"/>
          </a:xfrm>
          <a:prstGeom prst="rect">
            <a:avLst/>
          </a:prstGeom>
        </p:spPr>
      </p:pic>
      <p:sp>
        <p:nvSpPr>
          <p:cNvPr id="77" name="object 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50681"/>
              </p:ext>
            </p:extLst>
          </p:nvPr>
        </p:nvGraphicFramePr>
        <p:xfrm>
          <a:off x="761975" y="1371600"/>
          <a:ext cx="8191556" cy="512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81581"/>
            <a:ext cx="8782077" cy="644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Демидовского городского поселения 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2024 году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2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032" y="76200"/>
            <a:ext cx="9906000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1066800" y="247621"/>
            <a:ext cx="69989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Times New Roman"/>
                <a:cs typeface="Times New Roman"/>
              </a:rPr>
              <a:t>Расходы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бюджета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реализацию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муниципальных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программ</a:t>
            </a:r>
            <a:endParaRPr sz="2000" dirty="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2024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2026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годах,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lang="ru-RU" sz="1500" b="1" dirty="0" err="1" smtClean="0">
                <a:latin typeface="Times New Roman"/>
                <a:cs typeface="Times New Roman"/>
              </a:rPr>
              <a:t>тыс</a:t>
            </a:r>
            <a:r>
              <a:rPr sz="1500" b="1" dirty="0" smtClean="0">
                <a:latin typeface="Times New Roman"/>
                <a:cs typeface="Times New Roman"/>
              </a:rPr>
              <a:t>. </a:t>
            </a:r>
            <a:r>
              <a:rPr sz="1500" b="1" spc="-10" dirty="0">
                <a:latin typeface="Times New Roman"/>
                <a:cs typeface="Times New Roman"/>
              </a:rPr>
              <a:t>рублей</a:t>
            </a:r>
            <a:endParaRPr sz="15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28695"/>
              </p:ext>
            </p:extLst>
          </p:nvPr>
        </p:nvGraphicFramePr>
        <p:xfrm>
          <a:off x="228600" y="1066800"/>
          <a:ext cx="9504044" cy="4461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49010"/>
                <a:gridCol w="1151889"/>
                <a:gridCol w="1223645"/>
                <a:gridCol w="1079500"/>
              </a:tblGrid>
              <a:tr h="528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6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2024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2025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2026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"Развитие дорожно-транспортного комплекса Демидовского городского поселения Демидовского района Смоленской области"</a:t>
                      </a:r>
                    </a:p>
                  </a:txBody>
                  <a:tcPr marL="6350" marR="635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147 078,5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501 458,8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401 047,3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"Модернизация объектов коммунального назначения на территории Демидовского городского поселения Демидовского района Смоленской области</a:t>
                      </a:r>
                    </a:p>
                  </a:txBody>
                  <a:tcPr marL="6350" marR="635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6 464,7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"Формирование современной городской среды"</a:t>
                      </a:r>
                    </a:p>
                  </a:txBody>
                  <a:tcPr marL="6350" marR="635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2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10 618,2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1 944,4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1 944,4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"Развитие территориального общественного самоуправления на территории Демидовского городского поселении Демидовского района Смоленской области"</a:t>
                      </a:r>
                    </a:p>
                  </a:txBody>
                  <a:tcPr marL="6350" marR="635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400,0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01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400,0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400,0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"Создание мест (площадок) накопления ТКО и приобретение контейнеров (бункеров) для накопления ТКО на территории Демидовского городского поселения Демидовского района Смоленской области"</a:t>
                      </a:r>
                    </a:p>
                  </a:txBody>
                  <a:tcPr marL="6350" marR="635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293,0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273,7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272,9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5225" y="86995"/>
            <a:ext cx="9906000" cy="6858000"/>
            <a:chOff x="0" y="0"/>
            <a:chExt cx="9906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97075" y="5805487"/>
              <a:ext cx="7129780" cy="787400"/>
            </a:xfrm>
            <a:custGeom>
              <a:avLst/>
              <a:gdLst/>
              <a:ahLst/>
              <a:cxnLst/>
              <a:rect l="l" t="t" r="r" b="b"/>
              <a:pathLst>
                <a:path w="7129780" h="787400">
                  <a:moveTo>
                    <a:pt x="6998208" y="0"/>
                  </a:moveTo>
                  <a:lnTo>
                    <a:pt x="131191" y="0"/>
                  </a:lnTo>
                  <a:lnTo>
                    <a:pt x="80099" y="10312"/>
                  </a:lnTo>
                  <a:lnTo>
                    <a:pt x="38401" y="38436"/>
                  </a:lnTo>
                  <a:lnTo>
                    <a:pt x="10300" y="80152"/>
                  </a:lnTo>
                  <a:lnTo>
                    <a:pt x="0" y="131241"/>
                  </a:lnTo>
                  <a:lnTo>
                    <a:pt x="0" y="656158"/>
                  </a:lnTo>
                  <a:lnTo>
                    <a:pt x="10300" y="707247"/>
                  </a:lnTo>
                  <a:lnTo>
                    <a:pt x="38401" y="748963"/>
                  </a:lnTo>
                  <a:lnTo>
                    <a:pt x="80099" y="777087"/>
                  </a:lnTo>
                  <a:lnTo>
                    <a:pt x="131191" y="787400"/>
                  </a:lnTo>
                  <a:lnTo>
                    <a:pt x="6998208" y="787400"/>
                  </a:lnTo>
                  <a:lnTo>
                    <a:pt x="7049246" y="777087"/>
                  </a:lnTo>
                  <a:lnTo>
                    <a:pt x="7090949" y="748963"/>
                  </a:lnTo>
                  <a:lnTo>
                    <a:pt x="7119080" y="707247"/>
                  </a:lnTo>
                  <a:lnTo>
                    <a:pt x="7129399" y="656158"/>
                  </a:lnTo>
                  <a:lnTo>
                    <a:pt x="7129399" y="131241"/>
                  </a:lnTo>
                  <a:lnTo>
                    <a:pt x="7119080" y="80152"/>
                  </a:lnTo>
                  <a:lnTo>
                    <a:pt x="7090949" y="38436"/>
                  </a:lnTo>
                  <a:lnTo>
                    <a:pt x="7049246" y="10312"/>
                  </a:lnTo>
                  <a:lnTo>
                    <a:pt x="6998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7075" y="5805487"/>
              <a:ext cx="7129780" cy="787400"/>
            </a:xfrm>
            <a:custGeom>
              <a:avLst/>
              <a:gdLst/>
              <a:ahLst/>
              <a:cxnLst/>
              <a:rect l="l" t="t" r="r" b="b"/>
              <a:pathLst>
                <a:path w="7129780" h="787400">
                  <a:moveTo>
                    <a:pt x="0" y="131241"/>
                  </a:moveTo>
                  <a:lnTo>
                    <a:pt x="10300" y="80152"/>
                  </a:lnTo>
                  <a:lnTo>
                    <a:pt x="38401" y="38436"/>
                  </a:lnTo>
                  <a:lnTo>
                    <a:pt x="80099" y="10312"/>
                  </a:lnTo>
                  <a:lnTo>
                    <a:pt x="131191" y="0"/>
                  </a:lnTo>
                  <a:lnTo>
                    <a:pt x="6998208" y="0"/>
                  </a:lnTo>
                  <a:lnTo>
                    <a:pt x="7049246" y="10312"/>
                  </a:lnTo>
                  <a:lnTo>
                    <a:pt x="7090949" y="38436"/>
                  </a:lnTo>
                  <a:lnTo>
                    <a:pt x="7119080" y="80152"/>
                  </a:lnTo>
                  <a:lnTo>
                    <a:pt x="7129399" y="131241"/>
                  </a:lnTo>
                  <a:lnTo>
                    <a:pt x="7129399" y="656158"/>
                  </a:lnTo>
                  <a:lnTo>
                    <a:pt x="7119080" y="707247"/>
                  </a:lnTo>
                  <a:lnTo>
                    <a:pt x="7090949" y="748963"/>
                  </a:lnTo>
                  <a:lnTo>
                    <a:pt x="7049246" y="777087"/>
                  </a:lnTo>
                  <a:lnTo>
                    <a:pt x="6998208" y="787400"/>
                  </a:lnTo>
                  <a:lnTo>
                    <a:pt x="131191" y="787400"/>
                  </a:lnTo>
                  <a:lnTo>
                    <a:pt x="80099" y="777087"/>
                  </a:lnTo>
                  <a:lnTo>
                    <a:pt x="38401" y="748963"/>
                  </a:lnTo>
                  <a:lnTo>
                    <a:pt x="10300" y="707247"/>
                  </a:lnTo>
                  <a:lnTo>
                    <a:pt x="0" y="656158"/>
                  </a:lnTo>
                  <a:lnTo>
                    <a:pt x="0" y="131241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58988" y="5863272"/>
            <a:ext cx="6838315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75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Доля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spc="-10" dirty="0" err="1">
                <a:latin typeface="Cambria"/>
                <a:cs typeface="Cambria"/>
              </a:rPr>
              <a:t>расходов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dirty="0" err="1" smtClean="0">
                <a:latin typeface="Cambria"/>
                <a:cs typeface="Cambria"/>
              </a:rPr>
              <a:t>по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ts val="3354"/>
              </a:lnSpc>
            </a:pPr>
            <a:r>
              <a:rPr sz="2400" b="1" spc="-10" dirty="0">
                <a:latin typeface="Cambria"/>
                <a:cs typeface="Cambria"/>
              </a:rPr>
              <a:t>муниципальным</a:t>
            </a:r>
            <a:r>
              <a:rPr sz="2400" b="1" spc="-10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программ</a:t>
            </a:r>
            <a:r>
              <a:rPr sz="2400" b="1" spc="-65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составляет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lang="ru-RU" sz="2800" b="1" dirty="0" smtClean="0">
                <a:solidFill>
                  <a:srgbClr val="943735"/>
                </a:solidFill>
                <a:latin typeface="Cambria"/>
                <a:cs typeface="Cambria"/>
              </a:rPr>
              <a:t>93,8</a:t>
            </a:r>
            <a:r>
              <a:rPr sz="2800" b="1" spc="-50" dirty="0" smtClean="0">
                <a:solidFill>
                  <a:srgbClr val="943735"/>
                </a:solidFill>
                <a:latin typeface="Cambria"/>
                <a:cs typeface="Cambria"/>
              </a:rPr>
              <a:t>%</a:t>
            </a:r>
            <a:endParaRPr sz="2800" dirty="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2961" y="790955"/>
            <a:ext cx="7166435" cy="4911852"/>
            <a:chOff x="192961" y="790955"/>
            <a:chExt cx="7166435" cy="4911852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7544" y="790955"/>
              <a:ext cx="4911852" cy="49118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961" y="914400"/>
              <a:ext cx="3657600" cy="19156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0322" y="1037843"/>
            <a:ext cx="3417277" cy="159530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79375" marR="69850" algn="ctr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МП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Формирование современной городской среды </a:t>
            </a:r>
            <a:r>
              <a:rPr sz="20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10 618,2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05"/>
              </a:spcBef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0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5914" y="1103375"/>
            <a:ext cx="3643885" cy="23256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98692" y="1174495"/>
            <a:ext cx="3302508" cy="212237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  <a:spcBef>
                <a:spcPts val="43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МП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Развитие дорожно-транспортного комплекса Демидовского городского поселения Демидовского района Смоленской области</a:t>
            </a:r>
            <a:r>
              <a:rPr sz="20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147 078,5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05"/>
              </a:spcBef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89,2</a:t>
            </a:r>
            <a:r>
              <a:rPr sz="20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2960" y="2772828"/>
            <a:ext cx="3464639" cy="301115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2400" y="2830068"/>
            <a:ext cx="3443302" cy="29546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31775" marR="225425" algn="ctr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МП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Развитие территориального общественного самоуправления на территории Демидовского городского поселении Демидовского района Смоленской области</a:t>
            </a:r>
            <a:r>
              <a:rPr sz="20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400,0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0,2</a:t>
            </a:r>
            <a:r>
              <a:rPr sz="20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76770" y="3304793"/>
            <a:ext cx="3729230" cy="262724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185914" y="3515995"/>
            <a:ext cx="3653028" cy="2416046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065" marR="5080" algn="ctr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МП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Модернизация объектов коммунального назначения на территории Демидовского городского поселения Демидовского района Смоленской области</a:t>
            </a:r>
            <a:r>
              <a:rPr sz="20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6 464,7 </a:t>
            </a:r>
            <a:r>
              <a:rPr lang="ru-RU" sz="20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3,9</a:t>
            </a:r>
            <a:r>
              <a:rPr sz="20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36070" y="850658"/>
            <a:ext cx="2836164" cy="240334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063159" y="1037843"/>
            <a:ext cx="1747520" cy="18473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ts val="228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Расходы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</a:t>
            </a:r>
            <a:endParaRPr sz="2000" dirty="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ts val="2160"/>
              </a:lnSpc>
              <a:spcBef>
                <a:spcPts val="150"/>
              </a:spcBef>
            </a:pPr>
            <a:r>
              <a:rPr sz="2000" dirty="0" err="1">
                <a:latin typeface="Times New Roman"/>
                <a:cs typeface="Times New Roman"/>
              </a:rPr>
              <a:t>реализацию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lang="ru-RU" sz="2000" spc="-25" dirty="0" smtClean="0">
                <a:latin typeface="Times New Roman"/>
                <a:cs typeface="Times New Roman"/>
              </a:rPr>
              <a:t>5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муниципальной </a:t>
            </a:r>
            <a:r>
              <a:rPr sz="2000" dirty="0">
                <a:latin typeface="Times New Roman"/>
                <a:cs typeface="Times New Roman"/>
              </a:rPr>
              <a:t>программы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–</a:t>
            </a:r>
            <a:endParaRPr sz="2000" dirty="0">
              <a:latin typeface="Times New Roman"/>
              <a:cs typeface="Times New Roman"/>
            </a:endParaRPr>
          </a:p>
          <a:p>
            <a:pPr marL="1905" algn="ctr">
              <a:lnSpc>
                <a:spcPts val="2255"/>
              </a:lnSpc>
              <a:spcBef>
                <a:spcPts val="570"/>
              </a:spcBef>
            </a:pPr>
            <a:r>
              <a:rPr lang="ru-RU" sz="2000" b="1" dirty="0" smtClean="0">
                <a:latin typeface="Times New Roman"/>
                <a:cs typeface="Times New Roman"/>
              </a:rPr>
              <a:t>164 854,4 </a:t>
            </a:r>
            <a:r>
              <a:rPr lang="ru-RU" sz="2000" b="1" dirty="0" err="1" smtClean="0">
                <a:latin typeface="Times New Roman"/>
                <a:cs typeface="Times New Roman"/>
              </a:rPr>
              <a:t>тыс</a:t>
            </a:r>
            <a:r>
              <a:rPr sz="2000" b="1" spc="-2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905" algn="ctr">
              <a:lnSpc>
                <a:spcPts val="2255"/>
              </a:lnSpc>
            </a:pPr>
            <a:r>
              <a:rPr sz="2000" b="1" spc="-10" dirty="0">
                <a:latin typeface="Times New Roman"/>
                <a:cs typeface="Times New Roman"/>
              </a:rPr>
              <a:t>рублей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0248" y="0"/>
            <a:ext cx="9036050" cy="1038225"/>
            <a:chOff x="460248" y="0"/>
            <a:chExt cx="9036050" cy="103822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248" y="0"/>
              <a:ext cx="9035796" cy="6416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77796" y="341375"/>
              <a:ext cx="2231135" cy="6964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9644" y="341375"/>
              <a:ext cx="1143000" cy="69646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47191" y="20827"/>
            <a:ext cx="858202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0375" marR="5080" indent="-1718310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solidFill>
                  <a:srgbClr val="622422"/>
                </a:solidFill>
              </a:rPr>
              <a:t>Расходы</a:t>
            </a:r>
            <a:r>
              <a:rPr sz="2600" spc="-100" dirty="0">
                <a:solidFill>
                  <a:srgbClr val="622422"/>
                </a:solidFill>
              </a:rPr>
              <a:t> </a:t>
            </a:r>
            <a:r>
              <a:rPr sz="2600" spc="-10" dirty="0">
                <a:solidFill>
                  <a:srgbClr val="622422"/>
                </a:solidFill>
              </a:rPr>
              <a:t>бюджета</a:t>
            </a:r>
            <a:r>
              <a:rPr sz="2600" spc="-60" dirty="0">
                <a:solidFill>
                  <a:srgbClr val="622422"/>
                </a:solidFill>
              </a:rPr>
              <a:t> </a:t>
            </a:r>
            <a:r>
              <a:rPr sz="2600" spc="-10" dirty="0">
                <a:solidFill>
                  <a:srgbClr val="622422"/>
                </a:solidFill>
              </a:rPr>
              <a:t>города</a:t>
            </a:r>
            <a:r>
              <a:rPr sz="2600" spc="-95" dirty="0">
                <a:solidFill>
                  <a:srgbClr val="622422"/>
                </a:solidFill>
              </a:rPr>
              <a:t> </a:t>
            </a:r>
            <a:r>
              <a:rPr sz="2600" dirty="0">
                <a:solidFill>
                  <a:srgbClr val="622422"/>
                </a:solidFill>
              </a:rPr>
              <a:t>на</a:t>
            </a:r>
            <a:r>
              <a:rPr sz="2600" spc="-55" dirty="0">
                <a:solidFill>
                  <a:srgbClr val="622422"/>
                </a:solidFill>
              </a:rPr>
              <a:t> </a:t>
            </a:r>
            <a:r>
              <a:rPr sz="2600" dirty="0">
                <a:solidFill>
                  <a:srgbClr val="622422"/>
                </a:solidFill>
              </a:rPr>
              <a:t>реализацию</a:t>
            </a:r>
            <a:r>
              <a:rPr sz="2600" spc="-70" dirty="0">
                <a:solidFill>
                  <a:srgbClr val="622422"/>
                </a:solidFill>
              </a:rPr>
              <a:t> </a:t>
            </a:r>
            <a:r>
              <a:rPr sz="2600" spc="-10" dirty="0">
                <a:solidFill>
                  <a:srgbClr val="622422"/>
                </a:solidFill>
              </a:rPr>
              <a:t>муниципальных </a:t>
            </a:r>
            <a:r>
              <a:rPr sz="2600" dirty="0">
                <a:solidFill>
                  <a:srgbClr val="622422"/>
                </a:solidFill>
              </a:rPr>
              <a:t>программ</a:t>
            </a:r>
            <a:r>
              <a:rPr sz="2600" spc="-55" dirty="0">
                <a:solidFill>
                  <a:srgbClr val="622422"/>
                </a:solidFill>
              </a:rPr>
              <a:t> </a:t>
            </a:r>
            <a:r>
              <a:rPr sz="2600" dirty="0">
                <a:solidFill>
                  <a:srgbClr val="622422"/>
                </a:solidFill>
              </a:rPr>
              <a:t>в</a:t>
            </a:r>
            <a:r>
              <a:rPr sz="2600" spc="-10" dirty="0">
                <a:solidFill>
                  <a:srgbClr val="622422"/>
                </a:solidFill>
              </a:rPr>
              <a:t> </a:t>
            </a:r>
            <a:r>
              <a:rPr sz="2600" dirty="0">
                <a:solidFill>
                  <a:srgbClr val="622422"/>
                </a:solidFill>
              </a:rPr>
              <a:t>2024</a:t>
            </a:r>
            <a:r>
              <a:rPr sz="2600" spc="-40" dirty="0">
                <a:solidFill>
                  <a:srgbClr val="622422"/>
                </a:solidFill>
              </a:rPr>
              <a:t> </a:t>
            </a:r>
            <a:r>
              <a:rPr sz="2600" spc="-70" dirty="0">
                <a:solidFill>
                  <a:srgbClr val="622422"/>
                </a:solidFill>
              </a:rPr>
              <a:t>году,</a:t>
            </a:r>
            <a:r>
              <a:rPr sz="2600" spc="-45" dirty="0">
                <a:solidFill>
                  <a:srgbClr val="622422"/>
                </a:solidFill>
              </a:rPr>
              <a:t> </a:t>
            </a:r>
            <a:r>
              <a:rPr sz="2600" dirty="0">
                <a:solidFill>
                  <a:srgbClr val="622422"/>
                </a:solidFill>
              </a:rPr>
              <a:t>млн.</a:t>
            </a:r>
            <a:r>
              <a:rPr sz="2600" spc="-10" dirty="0">
                <a:solidFill>
                  <a:srgbClr val="622422"/>
                </a:solidFill>
              </a:rPr>
              <a:t> рублей</a:t>
            </a:r>
            <a:endParaRPr sz="2600"/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53355" y="341375"/>
            <a:ext cx="2948940" cy="696468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36071" y="3124200"/>
            <a:ext cx="2651290" cy="2715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marR="225425" algn="ctr">
              <a:lnSpc>
                <a:spcPts val="2080"/>
              </a:lnSpc>
              <a:spcBef>
                <a:spcPts val="440"/>
              </a:spcBef>
            </a:pPr>
            <a:r>
              <a:rPr lang="ru-RU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МП</a:t>
            </a:r>
            <a:r>
              <a:rPr lang="ru-RU" sz="14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Создание мест (площадок) накопления ТКО и приобретение контейнеров (бункеров) для накопления ТКО </a:t>
            </a:r>
            <a:r>
              <a:rPr lang="ru-RU" sz="14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293,0 тыс.</a:t>
            </a:r>
            <a:r>
              <a:rPr lang="ru-RU" sz="14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lang="ru-RU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(0,1</a:t>
            </a:r>
            <a:r>
              <a:rPr lang="ru-RU" sz="14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%)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032" y="76200"/>
            <a:ext cx="9906000" cy="68579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3330" y="156033"/>
            <a:ext cx="968063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1075" marR="5080" indent="-194056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Расходы,</a:t>
            </a:r>
            <a:r>
              <a:rPr sz="2000" spc="-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направленные</a:t>
            </a:r>
            <a:r>
              <a:rPr sz="2000" spc="-5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на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реализацию</a:t>
            </a:r>
            <a:r>
              <a:rPr sz="2000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национальных</a:t>
            </a:r>
            <a:r>
              <a:rPr sz="2000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проектов</a:t>
            </a:r>
            <a:r>
              <a:rPr sz="2000" spc="-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ru-RU" sz="2000" spc="-10" dirty="0" smtClean="0">
                <a:solidFill>
                  <a:srgbClr val="0F243E"/>
                </a:solidFill>
                <a:latin typeface="Calibri"/>
                <a:cs typeface="Calibri"/>
              </a:rPr>
              <a:t>Демидовском городском поселении</a:t>
            </a:r>
            <a:r>
              <a:rPr sz="2000" spc="-65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F243E"/>
                </a:solidFill>
                <a:latin typeface="Calibri"/>
                <a:cs typeface="Calibri"/>
              </a:rPr>
              <a:t>2024</a:t>
            </a:r>
            <a:r>
              <a:rPr sz="2000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F243E"/>
                </a:solidFill>
                <a:latin typeface="Calibri"/>
                <a:cs typeface="Calibri"/>
              </a:rPr>
              <a:t>году,</a:t>
            </a:r>
            <a:r>
              <a:rPr sz="2000" spc="-5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ru-RU" sz="2000" dirty="0" err="1" smtClean="0">
                <a:solidFill>
                  <a:srgbClr val="0F243E"/>
                </a:solidFill>
                <a:latin typeface="Calibri"/>
                <a:cs typeface="Calibri"/>
              </a:rPr>
              <a:t>тыс</a:t>
            </a:r>
            <a:r>
              <a:rPr sz="2000" dirty="0" smtClean="0">
                <a:solidFill>
                  <a:srgbClr val="0F243E"/>
                </a:solidFill>
                <a:latin typeface="Calibri"/>
                <a:cs typeface="Calibri"/>
              </a:rPr>
              <a:t>.</a:t>
            </a:r>
            <a:r>
              <a:rPr sz="2000" spc="-50" dirty="0" smtClean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Calibri"/>
                <a:cs typeface="Calibri"/>
              </a:rPr>
              <a:t>рублей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34357" y="796602"/>
            <a:ext cx="6752335" cy="947801"/>
            <a:chOff x="128587" y="748029"/>
            <a:chExt cx="9652635" cy="947801"/>
          </a:xfrm>
        </p:grpSpPr>
        <p:sp>
          <p:nvSpPr>
            <p:cNvPr id="11" name="object 11"/>
            <p:cNvSpPr/>
            <p:nvPr/>
          </p:nvSpPr>
          <p:spPr>
            <a:xfrm>
              <a:off x="128587" y="1363725"/>
              <a:ext cx="9652635" cy="332105"/>
            </a:xfrm>
            <a:custGeom>
              <a:avLst/>
              <a:gdLst/>
              <a:ahLst/>
              <a:cxnLst/>
              <a:rect l="l" t="t" r="r" b="b"/>
              <a:pathLst>
                <a:path w="9652635" h="332105">
                  <a:moveTo>
                    <a:pt x="0" y="331724"/>
                  </a:moveTo>
                  <a:lnTo>
                    <a:pt x="0" y="267178"/>
                  </a:lnTo>
                  <a:lnTo>
                    <a:pt x="0" y="214455"/>
                  </a:lnTo>
                  <a:lnTo>
                    <a:pt x="0" y="178901"/>
                  </a:lnTo>
                  <a:lnTo>
                    <a:pt x="0" y="165862"/>
                  </a:lnTo>
                  <a:lnTo>
                    <a:pt x="4825936" y="165862"/>
                  </a:lnTo>
                  <a:lnTo>
                    <a:pt x="4825956" y="152822"/>
                  </a:lnTo>
                  <a:lnTo>
                    <a:pt x="4826000" y="117268"/>
                  </a:lnTo>
                  <a:lnTo>
                    <a:pt x="4826043" y="64545"/>
                  </a:lnTo>
                  <a:lnTo>
                    <a:pt x="4826063" y="0"/>
                  </a:lnTo>
                  <a:lnTo>
                    <a:pt x="4826063" y="64545"/>
                  </a:lnTo>
                  <a:lnTo>
                    <a:pt x="4826063" y="117268"/>
                  </a:lnTo>
                  <a:lnTo>
                    <a:pt x="4826063" y="152822"/>
                  </a:lnTo>
                  <a:lnTo>
                    <a:pt x="4826063" y="165862"/>
                  </a:lnTo>
                  <a:lnTo>
                    <a:pt x="9651936" y="165862"/>
                  </a:lnTo>
                  <a:lnTo>
                    <a:pt x="9651956" y="178901"/>
                  </a:lnTo>
                  <a:lnTo>
                    <a:pt x="9652000" y="214455"/>
                  </a:lnTo>
                  <a:lnTo>
                    <a:pt x="9652043" y="267178"/>
                  </a:lnTo>
                  <a:lnTo>
                    <a:pt x="9652063" y="331724"/>
                  </a:lnTo>
                </a:path>
              </a:pathLst>
            </a:custGeom>
            <a:ln w="15875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3841" y="748029"/>
              <a:ext cx="3753705" cy="6156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20795" y="897889"/>
              <a:ext cx="2232025" cy="459105"/>
            </a:xfrm>
            <a:custGeom>
              <a:avLst/>
              <a:gdLst/>
              <a:ahLst/>
              <a:cxnLst/>
              <a:rect l="l" t="t" r="r" b="b"/>
              <a:pathLst>
                <a:path w="2232025" h="459105">
                  <a:moveTo>
                    <a:pt x="0" y="229362"/>
                  </a:moveTo>
                  <a:lnTo>
                    <a:pt x="20922" y="184946"/>
                  </a:lnTo>
                  <a:lnTo>
                    <a:pt x="56891" y="156886"/>
                  </a:lnTo>
                  <a:lnTo>
                    <a:pt x="109107" y="130348"/>
                  </a:lnTo>
                  <a:lnTo>
                    <a:pt x="176392" y="105576"/>
                  </a:lnTo>
                  <a:lnTo>
                    <a:pt x="215318" y="93927"/>
                  </a:lnTo>
                  <a:lnTo>
                    <a:pt x="257571" y="82810"/>
                  </a:lnTo>
                  <a:lnTo>
                    <a:pt x="303003" y="72255"/>
                  </a:lnTo>
                  <a:lnTo>
                    <a:pt x="351468" y="62293"/>
                  </a:lnTo>
                  <a:lnTo>
                    <a:pt x="402818" y="52954"/>
                  </a:lnTo>
                  <a:lnTo>
                    <a:pt x="456907" y="44269"/>
                  </a:lnTo>
                  <a:lnTo>
                    <a:pt x="513587" y="36266"/>
                  </a:lnTo>
                  <a:lnTo>
                    <a:pt x="572712" y="28978"/>
                  </a:lnTo>
                  <a:lnTo>
                    <a:pt x="634134" y="22433"/>
                  </a:lnTo>
                  <a:lnTo>
                    <a:pt x="697707" y="16663"/>
                  </a:lnTo>
                  <a:lnTo>
                    <a:pt x="763284" y="11698"/>
                  </a:lnTo>
                  <a:lnTo>
                    <a:pt x="830717" y="7567"/>
                  </a:lnTo>
                  <a:lnTo>
                    <a:pt x="899860" y="4302"/>
                  </a:lnTo>
                  <a:lnTo>
                    <a:pt x="970565" y="1932"/>
                  </a:lnTo>
                  <a:lnTo>
                    <a:pt x="1042686" y="488"/>
                  </a:lnTo>
                  <a:lnTo>
                    <a:pt x="1116076" y="0"/>
                  </a:lnTo>
                  <a:lnTo>
                    <a:pt x="1189450" y="488"/>
                  </a:lnTo>
                  <a:lnTo>
                    <a:pt x="1261558" y="1932"/>
                  </a:lnTo>
                  <a:lnTo>
                    <a:pt x="1332251" y="4302"/>
                  </a:lnTo>
                  <a:lnTo>
                    <a:pt x="1401382" y="7567"/>
                  </a:lnTo>
                  <a:lnTo>
                    <a:pt x="1468805" y="11698"/>
                  </a:lnTo>
                  <a:lnTo>
                    <a:pt x="1534373" y="16663"/>
                  </a:lnTo>
                  <a:lnTo>
                    <a:pt x="1597937" y="22433"/>
                  </a:lnTo>
                  <a:lnTo>
                    <a:pt x="1659352" y="28978"/>
                  </a:lnTo>
                  <a:lnTo>
                    <a:pt x="1718470" y="36266"/>
                  </a:lnTo>
                  <a:lnTo>
                    <a:pt x="1775145" y="44269"/>
                  </a:lnTo>
                  <a:lnTo>
                    <a:pt x="1829228" y="52954"/>
                  </a:lnTo>
                  <a:lnTo>
                    <a:pt x="1880574" y="62293"/>
                  </a:lnTo>
                  <a:lnTo>
                    <a:pt x="1929035" y="72255"/>
                  </a:lnTo>
                  <a:lnTo>
                    <a:pt x="1974464" y="82810"/>
                  </a:lnTo>
                  <a:lnTo>
                    <a:pt x="2016714" y="93927"/>
                  </a:lnTo>
                  <a:lnTo>
                    <a:pt x="2055638" y="105576"/>
                  </a:lnTo>
                  <a:lnTo>
                    <a:pt x="2122920" y="130348"/>
                  </a:lnTo>
                  <a:lnTo>
                    <a:pt x="2175134" y="156886"/>
                  </a:lnTo>
                  <a:lnTo>
                    <a:pt x="2211103" y="184946"/>
                  </a:lnTo>
                  <a:lnTo>
                    <a:pt x="2232025" y="229362"/>
                  </a:lnTo>
                  <a:lnTo>
                    <a:pt x="2229651" y="244451"/>
                  </a:lnTo>
                  <a:lnTo>
                    <a:pt x="2195222" y="288034"/>
                  </a:lnTo>
                  <a:lnTo>
                    <a:pt x="2150984" y="315382"/>
                  </a:lnTo>
                  <a:lnTo>
                    <a:pt x="2091089" y="341084"/>
                  </a:lnTo>
                  <a:lnTo>
                    <a:pt x="2016714" y="364896"/>
                  </a:lnTo>
                  <a:lnTo>
                    <a:pt x="1974464" y="376018"/>
                  </a:lnTo>
                  <a:lnTo>
                    <a:pt x="1929035" y="386577"/>
                  </a:lnTo>
                  <a:lnTo>
                    <a:pt x="1880574" y="396543"/>
                  </a:lnTo>
                  <a:lnTo>
                    <a:pt x="1829228" y="405885"/>
                  </a:lnTo>
                  <a:lnTo>
                    <a:pt x="1775145" y="414573"/>
                  </a:lnTo>
                  <a:lnTo>
                    <a:pt x="1718470" y="422578"/>
                  </a:lnTo>
                  <a:lnTo>
                    <a:pt x="1659352" y="429868"/>
                  </a:lnTo>
                  <a:lnTo>
                    <a:pt x="1597937" y="436414"/>
                  </a:lnTo>
                  <a:lnTo>
                    <a:pt x="1534373" y="442185"/>
                  </a:lnTo>
                  <a:lnTo>
                    <a:pt x="1468805" y="447151"/>
                  </a:lnTo>
                  <a:lnTo>
                    <a:pt x="1401382" y="451282"/>
                  </a:lnTo>
                  <a:lnTo>
                    <a:pt x="1332251" y="454548"/>
                  </a:lnTo>
                  <a:lnTo>
                    <a:pt x="1261558" y="456918"/>
                  </a:lnTo>
                  <a:lnTo>
                    <a:pt x="1189450" y="458362"/>
                  </a:lnTo>
                  <a:lnTo>
                    <a:pt x="1116076" y="458850"/>
                  </a:lnTo>
                  <a:lnTo>
                    <a:pt x="1042686" y="458362"/>
                  </a:lnTo>
                  <a:lnTo>
                    <a:pt x="970565" y="456918"/>
                  </a:lnTo>
                  <a:lnTo>
                    <a:pt x="899860" y="454548"/>
                  </a:lnTo>
                  <a:lnTo>
                    <a:pt x="830717" y="451282"/>
                  </a:lnTo>
                  <a:lnTo>
                    <a:pt x="763284" y="447151"/>
                  </a:lnTo>
                  <a:lnTo>
                    <a:pt x="697707" y="442185"/>
                  </a:lnTo>
                  <a:lnTo>
                    <a:pt x="634134" y="436414"/>
                  </a:lnTo>
                  <a:lnTo>
                    <a:pt x="572712" y="429868"/>
                  </a:lnTo>
                  <a:lnTo>
                    <a:pt x="513587" y="422578"/>
                  </a:lnTo>
                  <a:lnTo>
                    <a:pt x="456907" y="414573"/>
                  </a:lnTo>
                  <a:lnTo>
                    <a:pt x="402818" y="405885"/>
                  </a:lnTo>
                  <a:lnTo>
                    <a:pt x="351468" y="396543"/>
                  </a:lnTo>
                  <a:lnTo>
                    <a:pt x="303003" y="386577"/>
                  </a:lnTo>
                  <a:lnTo>
                    <a:pt x="257571" y="376018"/>
                  </a:lnTo>
                  <a:lnTo>
                    <a:pt x="215318" y="364896"/>
                  </a:lnTo>
                  <a:lnTo>
                    <a:pt x="176392" y="353241"/>
                  </a:lnTo>
                  <a:lnTo>
                    <a:pt x="109107" y="328454"/>
                  </a:lnTo>
                  <a:lnTo>
                    <a:pt x="56891" y="301899"/>
                  </a:lnTo>
                  <a:lnTo>
                    <a:pt x="20922" y="273817"/>
                  </a:lnTo>
                  <a:lnTo>
                    <a:pt x="0" y="229362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02929" y="856821"/>
            <a:ext cx="198049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104 590,0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0772" y="742187"/>
            <a:ext cx="3385185" cy="788035"/>
            <a:chOff x="80772" y="742187"/>
            <a:chExt cx="3385185" cy="78803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72" y="742187"/>
              <a:ext cx="3358896" cy="7315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4" y="751331"/>
              <a:ext cx="3364991" cy="7787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587" y="766825"/>
              <a:ext cx="3263963" cy="63652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8587" y="766825"/>
              <a:ext cx="3264535" cy="636905"/>
            </a:xfrm>
            <a:custGeom>
              <a:avLst/>
              <a:gdLst/>
              <a:ahLst/>
              <a:cxnLst/>
              <a:rect l="l" t="t" r="r" b="b"/>
              <a:pathLst>
                <a:path w="3264535" h="636905">
                  <a:moveTo>
                    <a:pt x="0" y="106045"/>
                  </a:moveTo>
                  <a:lnTo>
                    <a:pt x="8337" y="64775"/>
                  </a:lnTo>
                  <a:lnTo>
                    <a:pt x="31073" y="31067"/>
                  </a:lnTo>
                  <a:lnTo>
                    <a:pt x="64797" y="8336"/>
                  </a:lnTo>
                  <a:lnTo>
                    <a:pt x="106095" y="0"/>
                  </a:lnTo>
                  <a:lnTo>
                    <a:pt x="3157791" y="0"/>
                  </a:lnTo>
                  <a:lnTo>
                    <a:pt x="3199080" y="8336"/>
                  </a:lnTo>
                  <a:lnTo>
                    <a:pt x="3232832" y="31067"/>
                  </a:lnTo>
                  <a:lnTo>
                    <a:pt x="3255607" y="64775"/>
                  </a:lnTo>
                  <a:lnTo>
                    <a:pt x="3263963" y="106045"/>
                  </a:lnTo>
                  <a:lnTo>
                    <a:pt x="3263963" y="530478"/>
                  </a:lnTo>
                  <a:lnTo>
                    <a:pt x="3255607" y="571748"/>
                  </a:lnTo>
                  <a:lnTo>
                    <a:pt x="3232832" y="605456"/>
                  </a:lnTo>
                  <a:lnTo>
                    <a:pt x="3199080" y="628187"/>
                  </a:lnTo>
                  <a:lnTo>
                    <a:pt x="3157791" y="636524"/>
                  </a:lnTo>
                  <a:lnTo>
                    <a:pt x="106095" y="636524"/>
                  </a:lnTo>
                  <a:lnTo>
                    <a:pt x="64797" y="628187"/>
                  </a:lnTo>
                  <a:lnTo>
                    <a:pt x="31073" y="605456"/>
                  </a:lnTo>
                  <a:lnTo>
                    <a:pt x="8337" y="571748"/>
                  </a:lnTo>
                  <a:lnTo>
                    <a:pt x="0" y="530478"/>
                  </a:lnTo>
                  <a:lnTo>
                    <a:pt x="0" y="106045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57047" y="813561"/>
            <a:ext cx="300545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715" indent="-32004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Объем</a:t>
            </a:r>
            <a:r>
              <a:rPr sz="16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расходов</a:t>
            </a:r>
            <a:r>
              <a:rPr sz="16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6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реализацию </a:t>
            </a:r>
            <a:r>
              <a:rPr sz="1650" b="1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национальных</a:t>
            </a:r>
            <a:r>
              <a:rPr sz="16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проектов</a:t>
            </a:r>
            <a:endParaRPr sz="165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7514" y="1693993"/>
            <a:ext cx="2800206" cy="510539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676401" y="1869223"/>
            <a:ext cx="2493773" cy="92858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45"/>
              </a:spcBef>
            </a:pPr>
            <a:r>
              <a:rPr sz="1500" b="1" spc="-10" dirty="0">
                <a:latin typeface="Times New Roman"/>
                <a:cs typeface="Times New Roman"/>
              </a:rPr>
              <a:t>Национальный </a:t>
            </a:r>
            <a:r>
              <a:rPr sz="1500" b="1" dirty="0">
                <a:latin typeface="Times New Roman"/>
                <a:cs typeface="Times New Roman"/>
              </a:rPr>
              <a:t>проект</a:t>
            </a:r>
            <a:r>
              <a:rPr sz="1500" b="1" spc="-5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«Жилье </a:t>
            </a:r>
            <a:r>
              <a:rPr sz="1500" b="1" dirty="0">
                <a:latin typeface="Times New Roman"/>
                <a:cs typeface="Times New Roman"/>
              </a:rPr>
              <a:t>и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городская среда»</a:t>
            </a:r>
            <a:endParaRPr sz="1500" dirty="0">
              <a:latin typeface="Times New Roman"/>
              <a:cs typeface="Times New Roman"/>
            </a:endParaRPr>
          </a:p>
          <a:p>
            <a:pPr algn="ctr">
              <a:lnSpc>
                <a:spcPts val="1560"/>
              </a:lnSpc>
            </a:pPr>
            <a:r>
              <a:rPr sz="1500" b="1" spc="-25" dirty="0">
                <a:latin typeface="Times New Roman"/>
                <a:cs typeface="Times New Roman"/>
              </a:rPr>
              <a:t>(F)</a:t>
            </a:r>
            <a:endParaRPr sz="15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370"/>
              </a:spcBef>
            </a:pPr>
            <a:r>
              <a:rPr lang="ru-RU" sz="1500" b="1" u="sng" spc="-10" dirty="0" smtClean="0">
                <a:solidFill>
                  <a:srgbClr val="390000"/>
                </a:solidFill>
                <a:uFill>
                  <a:solidFill>
                    <a:srgbClr val="390000"/>
                  </a:solidFill>
                </a:uFill>
                <a:latin typeface="Times New Roman"/>
                <a:cs typeface="Times New Roman"/>
              </a:rPr>
              <a:t>3 580,0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3891" y="2959087"/>
            <a:ext cx="2657857" cy="1145864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760854" y="3080137"/>
            <a:ext cx="2287702" cy="8343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40"/>
              </a:lnSpc>
              <a:spcBef>
                <a:spcPts val="100"/>
              </a:spcBef>
            </a:pPr>
            <a:r>
              <a:rPr sz="1200" b="1" spc="-25" dirty="0">
                <a:latin typeface="Times New Roman"/>
                <a:cs typeface="Times New Roman"/>
              </a:rPr>
              <a:t>F2</a:t>
            </a:r>
            <a:endParaRPr sz="1200" dirty="0">
              <a:latin typeface="Times New Roman"/>
              <a:cs typeface="Times New Roman"/>
            </a:endParaRPr>
          </a:p>
          <a:p>
            <a:pPr marL="62865" marR="57785" algn="ctr">
              <a:lnSpc>
                <a:spcPts val="1250"/>
              </a:lnSpc>
              <a:spcBef>
                <a:spcPts val="95"/>
              </a:spcBef>
            </a:pPr>
            <a:r>
              <a:rPr sz="1200" b="1" spc="-10" dirty="0">
                <a:latin typeface="Times New Roman"/>
                <a:cs typeface="Times New Roman"/>
              </a:rPr>
              <a:t>Региональный проект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130"/>
              </a:lnSpc>
            </a:pPr>
            <a:r>
              <a:rPr sz="1200" b="1" spc="-10" dirty="0">
                <a:latin typeface="Times New Roman"/>
                <a:cs typeface="Times New Roman"/>
              </a:rPr>
              <a:t>«Формирование</a:t>
            </a:r>
            <a:endParaRPr sz="1200" dirty="0">
              <a:latin typeface="Times New Roman"/>
              <a:cs typeface="Times New Roman"/>
            </a:endParaRPr>
          </a:p>
          <a:p>
            <a:pPr marL="143510" marR="138430" algn="ctr">
              <a:lnSpc>
                <a:spcPct val="86700"/>
              </a:lnSpc>
              <a:spcBef>
                <a:spcPts val="95"/>
              </a:spcBef>
            </a:pPr>
            <a:r>
              <a:rPr sz="1200" b="1" spc="-10" dirty="0">
                <a:latin typeface="Times New Roman"/>
                <a:cs typeface="Times New Roman"/>
              </a:rPr>
              <a:t>комфортной городской среды»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7000" y="1654302"/>
            <a:ext cx="2382460" cy="5105398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6583426" y="1869223"/>
            <a:ext cx="2169607" cy="112210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ts val="1560"/>
              </a:lnSpc>
              <a:spcBef>
                <a:spcPts val="350"/>
              </a:spcBef>
            </a:pPr>
            <a:r>
              <a:rPr sz="1500" b="1" spc="-10" dirty="0">
                <a:latin typeface="Times New Roman"/>
                <a:cs typeface="Times New Roman"/>
              </a:rPr>
              <a:t>Национальный проект</a:t>
            </a:r>
            <a:endParaRPr sz="1500" dirty="0">
              <a:latin typeface="Times New Roman"/>
              <a:cs typeface="Times New Roman"/>
            </a:endParaRPr>
          </a:p>
          <a:p>
            <a:pPr marL="635" algn="ctr">
              <a:lnSpc>
                <a:spcPts val="1410"/>
              </a:lnSpc>
            </a:pPr>
            <a:r>
              <a:rPr sz="1500" b="1" spc="-10" dirty="0">
                <a:latin typeface="Times New Roman"/>
                <a:cs typeface="Times New Roman"/>
              </a:rPr>
              <a:t>«Безопасные</a:t>
            </a:r>
            <a:endParaRPr sz="1500" dirty="0">
              <a:latin typeface="Times New Roman"/>
              <a:cs typeface="Times New Roman"/>
            </a:endParaRPr>
          </a:p>
          <a:p>
            <a:pPr marL="82550" marR="72390" algn="ctr">
              <a:lnSpc>
                <a:spcPts val="1560"/>
              </a:lnSpc>
              <a:spcBef>
                <a:spcPts val="125"/>
              </a:spcBef>
            </a:pPr>
            <a:r>
              <a:rPr sz="1500" b="1" spc="-10" dirty="0">
                <a:latin typeface="Times New Roman"/>
                <a:cs typeface="Times New Roman"/>
              </a:rPr>
              <a:t>качественные дороги»</a:t>
            </a:r>
            <a:endParaRPr sz="1500" dirty="0">
              <a:latin typeface="Times New Roman"/>
              <a:cs typeface="Times New Roman"/>
            </a:endParaRPr>
          </a:p>
          <a:p>
            <a:pPr marL="635" algn="ctr">
              <a:lnSpc>
                <a:spcPts val="1540"/>
              </a:lnSpc>
            </a:pPr>
            <a:r>
              <a:rPr sz="1500" b="1" spc="-25" dirty="0">
                <a:latin typeface="Times New Roman"/>
                <a:cs typeface="Times New Roman"/>
              </a:rPr>
              <a:t>(R)</a:t>
            </a:r>
            <a:endParaRPr sz="15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375"/>
              </a:spcBef>
            </a:pPr>
            <a:r>
              <a:rPr lang="ru-RU" sz="1500" b="1" u="sng" dirty="0" smtClean="0">
                <a:solidFill>
                  <a:srgbClr val="390000"/>
                </a:solidFill>
                <a:uFill>
                  <a:solidFill>
                    <a:srgbClr val="390000"/>
                  </a:solidFill>
                </a:uFill>
                <a:latin typeface="Times New Roman"/>
                <a:cs typeface="Times New Roman"/>
              </a:rPr>
              <a:t>101 010,0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94911" y="3103879"/>
            <a:ext cx="2143191" cy="1103122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6913144" y="3324563"/>
            <a:ext cx="1706723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340"/>
              </a:lnSpc>
              <a:spcBef>
                <a:spcPts val="100"/>
              </a:spcBef>
            </a:pPr>
            <a:r>
              <a:rPr sz="1200" b="1" spc="-25" dirty="0">
                <a:latin typeface="Times New Roman"/>
                <a:cs typeface="Times New Roman"/>
              </a:rPr>
              <a:t>R1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125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Региональный проект</a:t>
            </a:r>
            <a:endParaRPr sz="1200" dirty="0">
              <a:latin typeface="Times New Roman"/>
              <a:cs typeface="Times New Roman"/>
            </a:endParaRPr>
          </a:p>
          <a:p>
            <a:pPr marL="135890" marR="127000" algn="ctr">
              <a:lnSpc>
                <a:spcPts val="1250"/>
              </a:lnSpc>
              <a:spcBef>
                <a:spcPts val="475"/>
              </a:spcBef>
            </a:pPr>
            <a:r>
              <a:rPr sz="1200" b="1" spc="-10" dirty="0">
                <a:latin typeface="Times New Roman"/>
                <a:cs typeface="Times New Roman"/>
              </a:rPr>
              <a:t>«Дорожная </a:t>
            </a:r>
            <a:r>
              <a:rPr sz="1200" b="1" spc="-20" dirty="0">
                <a:latin typeface="Times New Roman"/>
                <a:cs typeface="Times New Roman"/>
              </a:rPr>
              <a:t>сеть»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85767" y="4419600"/>
            <a:ext cx="2152335" cy="1990091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6820532" y="4741384"/>
            <a:ext cx="1799335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340"/>
              </a:lnSpc>
              <a:spcBef>
                <a:spcPts val="100"/>
              </a:spcBef>
            </a:pPr>
            <a:r>
              <a:rPr lang="ru-RU" sz="1200" b="1" spc="-25" dirty="0" smtClean="0">
                <a:latin typeface="Times New Roman"/>
                <a:cs typeface="Times New Roman"/>
              </a:rPr>
              <a:t>Приведение в нормативное состояние автомобильных дорог и искусственных дорожных сооружений (автомобильные дороги общего пользования местного значения)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0309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pic>
        <p:nvPicPr>
          <p:cNvPr id="74" name="object 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9774" y="4393223"/>
            <a:ext cx="2152335" cy="1990091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867532" y="4742131"/>
            <a:ext cx="1864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формирования современной городской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032" y="76200"/>
            <a:ext cx="9906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68" y="381000"/>
            <a:ext cx="8915400" cy="724648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Демидовского городского поселения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6193900"/>
              </p:ext>
            </p:extLst>
          </p:nvPr>
        </p:nvGraphicFramePr>
        <p:xfrm>
          <a:off x="5107782" y="1857361"/>
          <a:ext cx="4302916" cy="214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729"/>
                <a:gridCol w="1075729"/>
                <a:gridCol w="1075729"/>
                <a:gridCol w="1075729"/>
              </a:tblGrid>
              <a:tr h="61743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</a:rPr>
                        <a:t>Расходы на обслуживание муниципального долга, тыс. рублей</a:t>
                      </a:r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0023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2021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2022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2023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2024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/>
                </a:tc>
              </a:tr>
              <a:tr h="30609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факт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план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95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1,005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1,005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1,005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1,005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2270047"/>
              </p:ext>
            </p:extLst>
          </p:nvPr>
        </p:nvGraphicFramePr>
        <p:xfrm>
          <a:off x="232139" y="1857364"/>
          <a:ext cx="4576326" cy="224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049"/>
                <a:gridCol w="1229181"/>
                <a:gridCol w="1140372"/>
                <a:gridCol w="1093724"/>
              </a:tblGrid>
              <a:tr h="647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</a:rPr>
                        <a:t>Объем муниципального долга,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</a:rPr>
                        <a:t>тыс. рублей</a:t>
                      </a:r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24777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01.01.2021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01.01.2022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01.01.2023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01.01.2022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/>
                </a:tc>
              </a:tr>
              <a:tr h="32755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факт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aseline="0" dirty="0"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</a:rPr>
                        <a:t>план</a:t>
                      </a:r>
                      <a:endParaRPr lang="ru-RU" sz="1400" baseline="0" dirty="0">
                        <a:latin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9100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1 004,5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1 004,5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1 004,5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1 004,5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Public\Pictures\Sample Pictures\долг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83" y="4343400"/>
            <a:ext cx="3675007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5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032" y="76200"/>
            <a:ext cx="9906000" cy="68579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63647"/>
              </p:ext>
            </p:extLst>
          </p:nvPr>
        </p:nvGraphicFramePr>
        <p:xfrm>
          <a:off x="248801" y="1916333"/>
          <a:ext cx="9364334" cy="3177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5640"/>
                <a:gridCol w="1006085"/>
                <a:gridCol w="928694"/>
                <a:gridCol w="773915"/>
              </a:tblGrid>
              <a:tr h="3285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9060" marR="990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 marL="99060" marR="99060"/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 осуществлению мероприятий по обеспечению безопасности людей на водных объектах, охрану их жизни и здоровья на территории Демидовского городского поселения Демидовского района Смоленской области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37" marR="71637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</a:p>
                  </a:txBody>
                  <a:tcPr marL="10319" marR="1031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/>
                </a:tc>
              </a:tr>
              <a:tr h="958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 содержанию и текущему ремонту дорог в границах населенных пунктов Демидовского городского поселения Демидовского района Смоленской области, в рамках реализации муниципальной программы «Развитие дорожно-транспортного комплекса Демидовского городского поселения Демидовского района Смоленской области»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637" marR="71637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8 574,1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8 572,0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/>
                </a:tc>
              </a:tr>
              <a:tr h="654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 ремонту линии водопровода на территории Демидовского городского поселения Демидовского района Смоленской области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637" marR="71637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L="10319" marR="1031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/>
                </a:tc>
              </a:tr>
              <a:tr h="389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 компенсированных доходами, по городской бане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637" marR="71637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2733" y="428605"/>
            <a:ext cx="959647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>
              <a:tabLst>
                <a:tab pos="457200" algn="l"/>
              </a:tabLst>
            </a:pPr>
            <a:r>
              <a:rPr lang="ru-RU" sz="16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ПРЕДОСТАВЛЕНИЕ СУБСИДИЙ ЮРИДИЧЕСКИМ ЛИЦАМ</a:t>
            </a:r>
          </a:p>
          <a:p>
            <a:pPr indent="457200" eaLnBrk="0" hangingPunct="0">
              <a:tabLst>
                <a:tab pos="457200" algn="l"/>
              </a:tabLs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Из бюджета Демидовского городского поселения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предоставляются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следующие субсидии юридическим лицам(за исключением муниципальных учреждений)</a:t>
            </a:r>
            <a:r>
              <a:rPr lang="ru-RU" dirty="0"/>
              <a:t> - </a:t>
            </a:r>
            <a:r>
              <a:rPr lang="ru-RU" sz="1600" b="1" dirty="0"/>
              <a:t>производителям товаров, работ, услуг в целях</a:t>
            </a:r>
            <a:r>
              <a:rPr lang="ru-RU" sz="1600" b="1" i="1" dirty="0"/>
              <a:t> </a:t>
            </a:r>
            <a:r>
              <a:rPr lang="ru-RU" sz="1600" b="1" dirty="0"/>
              <a:t>возмещения затрат</a:t>
            </a:r>
            <a:r>
              <a:rPr lang="ru-RU" dirty="0"/>
              <a:t>:</a:t>
            </a:r>
          </a:p>
          <a:p>
            <a:pPr indent="457200" eaLnBrk="0" hangingPunct="0">
              <a:tabLst>
                <a:tab pos="457200" algn="l"/>
              </a:tabLst>
            </a:pPr>
            <a:endParaRPr lang="ru-RU" b="1" i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lvl="0" indent="457200" eaLnBrk="0" hangingPunct="0">
              <a:tabLst>
                <a:tab pos="457200" algn="l"/>
              </a:tabLst>
            </a:pPr>
            <a:endParaRPr lang="ru-RU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70900" y="1600200"/>
            <a:ext cx="10583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(тыс.рублей)</a:t>
            </a:r>
            <a:endParaRPr lang="ru-RU" sz="1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41485" y="1371600"/>
            <a:ext cx="8229600" cy="371515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2000" b="1" i="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Перед вами информационный материал – «Бюджет для граждан», который познакомит Вас с основными параметрами бюджета городского поселения на 2024 - 2026 годы.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Представленная в доступной и понятной форме информация,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Демидовского городского поселения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2000" y="304800"/>
            <a:ext cx="8229600" cy="53578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300" b="1" i="0">
                <a:solidFill>
                  <a:srgbClr val="17375E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Уважаемые жители города Демидова!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6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97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2600" y="1690116"/>
            <a:ext cx="8047249" cy="2534920"/>
          </a:xfrm>
          <a:custGeom>
            <a:avLst/>
            <a:gdLst/>
            <a:ahLst/>
            <a:cxnLst/>
            <a:rect l="l" t="t" r="r" b="b"/>
            <a:pathLst>
              <a:path w="7428230" h="2534920">
                <a:moveTo>
                  <a:pt x="0" y="2534412"/>
                </a:moveTo>
                <a:lnTo>
                  <a:pt x="7427976" y="2534412"/>
                </a:lnTo>
                <a:lnTo>
                  <a:pt x="7427976" y="0"/>
                </a:lnTo>
                <a:lnTo>
                  <a:pt x="0" y="0"/>
                </a:lnTo>
                <a:lnTo>
                  <a:pt x="0" y="2534412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775" y="3592067"/>
            <a:ext cx="616373" cy="632460"/>
          </a:xfrm>
          <a:custGeom>
            <a:avLst/>
            <a:gdLst/>
            <a:ahLst/>
            <a:cxnLst/>
            <a:rect l="l" t="t" r="r" b="b"/>
            <a:pathLst>
              <a:path w="568960" h="632460">
                <a:moveTo>
                  <a:pt x="0" y="632460"/>
                </a:moveTo>
                <a:lnTo>
                  <a:pt x="568452" y="632460"/>
                </a:lnTo>
                <a:lnTo>
                  <a:pt x="56845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9025" y="1690116"/>
            <a:ext cx="612934" cy="634365"/>
          </a:xfrm>
          <a:custGeom>
            <a:avLst/>
            <a:gdLst/>
            <a:ahLst/>
            <a:cxnLst/>
            <a:rect l="l" t="t" r="r" b="b"/>
            <a:pathLst>
              <a:path w="565785" h="634364">
                <a:moveTo>
                  <a:pt x="0" y="633983"/>
                </a:moveTo>
                <a:lnTo>
                  <a:pt x="565403" y="633983"/>
                </a:lnTo>
                <a:lnTo>
                  <a:pt x="565403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1546" y="1066800"/>
            <a:ext cx="634259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316"/>
                </a:moveTo>
                <a:lnTo>
                  <a:pt x="585215" y="623316"/>
                </a:lnTo>
                <a:lnTo>
                  <a:pt x="585215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6598" y="3592067"/>
            <a:ext cx="632883" cy="632460"/>
          </a:xfrm>
          <a:custGeom>
            <a:avLst/>
            <a:gdLst/>
            <a:ahLst/>
            <a:cxnLst/>
            <a:rect l="l" t="t" r="r" b="b"/>
            <a:pathLst>
              <a:path w="584200" h="632460">
                <a:moveTo>
                  <a:pt x="0" y="632460"/>
                </a:moveTo>
                <a:lnTo>
                  <a:pt x="583692" y="632460"/>
                </a:lnTo>
                <a:lnTo>
                  <a:pt x="58369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1546" y="1690117"/>
            <a:ext cx="634259" cy="643255"/>
          </a:xfrm>
          <a:custGeom>
            <a:avLst/>
            <a:gdLst/>
            <a:ahLst/>
            <a:cxnLst/>
            <a:rect l="l" t="t" r="r" b="b"/>
            <a:pathLst>
              <a:path w="585469" h="643255">
                <a:moveTo>
                  <a:pt x="0" y="643127"/>
                </a:move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6598" y="2324100"/>
            <a:ext cx="622565" cy="623570"/>
          </a:xfrm>
          <a:custGeom>
            <a:avLst/>
            <a:gdLst/>
            <a:ahLst/>
            <a:cxnLst/>
            <a:rect l="l" t="t" r="r" b="b"/>
            <a:pathLst>
              <a:path w="574675" h="623569">
                <a:moveTo>
                  <a:pt x="0" y="623315"/>
                </a:moveTo>
                <a:lnTo>
                  <a:pt x="574548" y="623315"/>
                </a:lnTo>
                <a:lnTo>
                  <a:pt x="57454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01"/>
            <a:ext cx="630820" cy="634365"/>
          </a:xfrm>
          <a:custGeom>
            <a:avLst/>
            <a:gdLst/>
            <a:ahLst/>
            <a:cxnLst/>
            <a:rect l="l" t="t" r="r" b="b"/>
            <a:pathLst>
              <a:path w="582295" h="634364">
                <a:moveTo>
                  <a:pt x="0" y="633984"/>
                </a:moveTo>
                <a:lnTo>
                  <a:pt x="582168" y="633984"/>
                </a:lnTo>
                <a:lnTo>
                  <a:pt x="58216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9025" y="2324101"/>
            <a:ext cx="622565" cy="634365"/>
          </a:xfrm>
          <a:custGeom>
            <a:avLst/>
            <a:gdLst/>
            <a:ahLst/>
            <a:cxnLst/>
            <a:rect l="l" t="t" r="r" b="b"/>
            <a:pathLst>
              <a:path w="574675" h="634364">
                <a:moveTo>
                  <a:pt x="0" y="633984"/>
                </a:moveTo>
                <a:lnTo>
                  <a:pt x="574548" y="633984"/>
                </a:lnTo>
                <a:lnTo>
                  <a:pt x="57454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775" y="2947416"/>
            <a:ext cx="616373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4651"/>
                </a:moveTo>
                <a:lnTo>
                  <a:pt x="568452" y="644651"/>
                </a:lnTo>
                <a:lnTo>
                  <a:pt x="56845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6598" y="2947416"/>
            <a:ext cx="632883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0" y="644651"/>
                </a:moveTo>
                <a:lnTo>
                  <a:pt x="583692" y="644651"/>
                </a:lnTo>
                <a:lnTo>
                  <a:pt x="58369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57800" y="2240777"/>
            <a:ext cx="365558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о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н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т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а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т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н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а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я</a:t>
            </a:r>
            <a:r>
              <a:rPr sz="2800" b="1" i="1" u="heavy" spc="-8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ru-RU" sz="2800" b="1" i="1" u="heavy" spc="-8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/>
            </a:r>
            <a:br>
              <a:rPr lang="ru-RU" sz="2800" b="1" i="1" u="heavy" spc="-8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</a:b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и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н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ф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о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р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м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а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ц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и</a:t>
            </a:r>
            <a:r>
              <a:rPr lang="ru-RU"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я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18509" y="4543044"/>
            <a:ext cx="745014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324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8509" y="5372100"/>
            <a:ext cx="3359785" cy="0"/>
          </a:xfrm>
          <a:custGeom>
            <a:avLst/>
            <a:gdLst/>
            <a:ahLst/>
            <a:cxnLst/>
            <a:rect l="l" t="t" r="r" b="b"/>
            <a:pathLst>
              <a:path w="3101340">
                <a:moveTo>
                  <a:pt x="0" y="0"/>
                </a:moveTo>
                <a:lnTo>
                  <a:pt x="3101340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18509" y="5664708"/>
            <a:ext cx="1048385" cy="0"/>
          </a:xfrm>
          <a:custGeom>
            <a:avLst/>
            <a:gdLst/>
            <a:ahLst/>
            <a:cxnLst/>
            <a:rect l="l" t="t" r="r" b="b"/>
            <a:pathLst>
              <a:path w="967739">
                <a:moveTo>
                  <a:pt x="0" y="0"/>
                </a:moveTo>
                <a:lnTo>
                  <a:pt x="967739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8510" y="6249923"/>
            <a:ext cx="526943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18509" y="6542531"/>
            <a:ext cx="659024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05440" y="4296537"/>
            <a:ext cx="5721403" cy="2489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latin typeface="Arial"/>
                <a:cs typeface="Arial"/>
              </a:rPr>
              <a:t>Адрес: </a:t>
            </a:r>
            <a:r>
              <a:rPr sz="1600" spc="-5" dirty="0">
                <a:latin typeface="Arial"/>
                <a:cs typeface="Arial"/>
              </a:rPr>
              <a:t>216240, ул.Коммунистическая, д.10, г.Демидов,  </a:t>
            </a:r>
            <a:r>
              <a:rPr sz="1600" spc="-10" dirty="0">
                <a:latin typeface="Arial"/>
                <a:cs typeface="Arial"/>
              </a:rPr>
              <a:t>Смоленской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области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spc="-5" dirty="0">
                <a:latin typeface="Arial"/>
                <a:cs typeface="Arial"/>
              </a:rPr>
              <a:t>Для обратной </a:t>
            </a:r>
            <a:r>
              <a:rPr sz="1600" b="1" i="1" spc="-10" dirty="0">
                <a:latin typeface="Arial"/>
                <a:cs typeface="Arial"/>
              </a:rPr>
              <a:t>связи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граждан: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i="1" spc="-5" dirty="0">
                <a:latin typeface="Arial"/>
                <a:cs typeface="Arial"/>
              </a:rPr>
              <a:t>Телефон: </a:t>
            </a:r>
            <a:r>
              <a:rPr sz="1600" spc="-5" dirty="0">
                <a:latin typeface="Arial"/>
                <a:cs typeface="Arial"/>
              </a:rPr>
              <a:t>+7 (48147)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lang="ru-RU" sz="1600" spc="-5" dirty="0" smtClean="0">
                <a:latin typeface="Arial"/>
                <a:cs typeface="Arial"/>
              </a:rPr>
              <a:t>2</a:t>
            </a:r>
            <a:r>
              <a:rPr sz="1600" spc="-5" dirty="0" smtClean="0">
                <a:latin typeface="Arial"/>
                <a:cs typeface="Arial"/>
              </a:rPr>
              <a:t>-</a:t>
            </a:r>
            <a:r>
              <a:rPr lang="ru-RU" sz="1600" spc="-5" dirty="0" smtClean="0">
                <a:latin typeface="Arial"/>
                <a:cs typeface="Arial"/>
              </a:rPr>
              <a:t>2132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sz="23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852169" algn="l"/>
              </a:tabLst>
            </a:pPr>
            <a:endParaRPr lang="ru-RU" sz="900" b="1" i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852169" algn="l"/>
              </a:tabLst>
            </a:pPr>
            <a:r>
              <a:rPr lang="ru-RU" sz="1600" b="1" i="1" spc="-5" dirty="0" smtClean="0">
                <a:latin typeface="Arial"/>
                <a:cs typeface="Arial"/>
              </a:rPr>
              <a:t>сайт</a:t>
            </a:r>
            <a:r>
              <a:rPr sz="1600" spc="-5" dirty="0" smtClean="0">
                <a:latin typeface="Arial"/>
                <a:cs typeface="Arial"/>
              </a:rPr>
              <a:t>:</a:t>
            </a:r>
            <a:r>
              <a:rPr sz="1600" spc="-5" dirty="0">
                <a:latin typeface="Arial"/>
                <a:cs typeface="Arial"/>
              </a:rPr>
              <a:t>	</a:t>
            </a:r>
            <a:r>
              <a:rPr lang="en-US" sz="1600" u="heavy" spc="-5" dirty="0" smtClean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Arial"/>
                <a:cs typeface="Arial"/>
              </a:rPr>
              <a:t>https://demidov.admin-smolensk.ru/otdel-gorodskogo-hozyajstva/demidovskoe-gorodskoe-poselenie/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9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5426" y="4508500"/>
              <a:ext cx="2763774" cy="16192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641840" y="6457289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4762" y="-4699"/>
            <a:ext cx="9915525" cy="1210310"/>
            <a:chOff x="-4762" y="-4699"/>
            <a:chExt cx="9915525" cy="12103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30325"/>
              <a:ext cx="9905999" cy="673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7860" y="830325"/>
              <a:ext cx="6201155" cy="3751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3"/>
              <a:ext cx="9906000" cy="83026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3"/>
              <a:ext cx="9906000" cy="830580"/>
            </a:xfrm>
            <a:custGeom>
              <a:avLst/>
              <a:gdLst/>
              <a:ahLst/>
              <a:cxnLst/>
              <a:rect l="l" t="t" r="r" b="b"/>
              <a:pathLst>
                <a:path w="9906000" h="830580">
                  <a:moveTo>
                    <a:pt x="0" y="830262"/>
                  </a:moveTo>
                  <a:lnTo>
                    <a:pt x="9906000" y="830262"/>
                  </a:lnTo>
                  <a:lnTo>
                    <a:pt x="9906000" y="0"/>
                  </a:lnTo>
                  <a:lnTo>
                    <a:pt x="0" y="0"/>
                  </a:lnTo>
                  <a:lnTo>
                    <a:pt x="0" y="830262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24480" y="11684"/>
            <a:ext cx="5257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8405" algn="l"/>
              </a:tabLst>
            </a:pPr>
            <a:r>
              <a:rPr sz="4800" spc="-25" smtClean="0">
                <a:solidFill>
                  <a:srgbClr val="000000"/>
                </a:solidFill>
              </a:rPr>
              <a:t>Что</a:t>
            </a:r>
            <a:r>
              <a:rPr sz="4800" smtClean="0">
                <a:solidFill>
                  <a:srgbClr val="000000"/>
                </a:solidFill>
              </a:rPr>
              <a:t>	такое</a:t>
            </a:r>
            <a:r>
              <a:rPr sz="4800" spc="-45" smtClean="0">
                <a:solidFill>
                  <a:srgbClr val="000000"/>
                </a:solidFill>
              </a:rPr>
              <a:t> </a:t>
            </a:r>
            <a:r>
              <a:rPr sz="4800" spc="-40" smtClean="0">
                <a:solidFill>
                  <a:srgbClr val="000000"/>
                </a:solidFill>
              </a:rPr>
              <a:t>бюджет?</a:t>
            </a:r>
            <a:endParaRPr sz="4800"/>
          </a:p>
        </p:txBody>
      </p:sp>
      <p:grpSp>
        <p:nvGrpSpPr>
          <p:cNvPr id="12" name="object 12"/>
          <p:cNvGrpSpPr/>
          <p:nvPr/>
        </p:nvGrpSpPr>
        <p:grpSpPr>
          <a:xfrm>
            <a:off x="704850" y="4657725"/>
            <a:ext cx="2663825" cy="1241425"/>
            <a:chOff x="704850" y="4657725"/>
            <a:chExt cx="2663825" cy="1241425"/>
          </a:xfrm>
        </p:grpSpPr>
        <p:sp>
          <p:nvSpPr>
            <p:cNvPr id="13" name="object 13"/>
            <p:cNvSpPr/>
            <p:nvPr/>
          </p:nvSpPr>
          <p:spPr>
            <a:xfrm>
              <a:off x="704850" y="4657725"/>
              <a:ext cx="2663825" cy="1241425"/>
            </a:xfrm>
            <a:custGeom>
              <a:avLst/>
              <a:gdLst/>
              <a:ahLst/>
              <a:cxnLst/>
              <a:rect l="l" t="t" r="r" b="b"/>
              <a:pathLst>
                <a:path w="2663825" h="1241425">
                  <a:moveTo>
                    <a:pt x="2663825" y="0"/>
                  </a:moveTo>
                  <a:lnTo>
                    <a:pt x="0" y="0"/>
                  </a:lnTo>
                  <a:lnTo>
                    <a:pt x="0" y="1241425"/>
                  </a:lnTo>
                  <a:lnTo>
                    <a:pt x="2663825" y="1241425"/>
                  </a:lnTo>
                  <a:lnTo>
                    <a:pt x="2663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1724" y="4860036"/>
              <a:ext cx="579119" cy="67970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04850" y="4657725"/>
            <a:ext cx="2663825" cy="124142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latin typeface="Times New Roman"/>
                <a:cs typeface="Times New Roman"/>
              </a:rPr>
              <a:t>Доходы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7923B"/>
                </a:solidFill>
                <a:latin typeface="Times New Roman"/>
                <a:cs typeface="Times New Roman"/>
              </a:rPr>
              <a:t>&gt;</a:t>
            </a:r>
            <a:r>
              <a:rPr sz="2400" b="1" spc="-160" dirty="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Расходы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77923B"/>
                </a:solidFill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b="1" u="sng" spc="-10" dirty="0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Times New Roman"/>
                <a:cs typeface="Times New Roman"/>
              </a:rPr>
              <a:t>ПРОФИЦИТ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465951" y="4652962"/>
            <a:ext cx="2663825" cy="1250950"/>
            <a:chOff x="6465951" y="4652962"/>
            <a:chExt cx="2663825" cy="1250950"/>
          </a:xfrm>
        </p:grpSpPr>
        <p:sp>
          <p:nvSpPr>
            <p:cNvPr id="17" name="object 17"/>
            <p:cNvSpPr/>
            <p:nvPr/>
          </p:nvSpPr>
          <p:spPr>
            <a:xfrm>
              <a:off x="6465951" y="4652962"/>
              <a:ext cx="2663825" cy="1250950"/>
            </a:xfrm>
            <a:custGeom>
              <a:avLst/>
              <a:gdLst/>
              <a:ahLst/>
              <a:cxnLst/>
              <a:rect l="l" t="t" r="r" b="b"/>
              <a:pathLst>
                <a:path w="2663825" h="1250950">
                  <a:moveTo>
                    <a:pt x="2663825" y="0"/>
                  </a:moveTo>
                  <a:lnTo>
                    <a:pt x="0" y="0"/>
                  </a:lnTo>
                  <a:lnTo>
                    <a:pt x="0" y="1250950"/>
                  </a:lnTo>
                  <a:lnTo>
                    <a:pt x="2663825" y="1250950"/>
                  </a:lnTo>
                  <a:lnTo>
                    <a:pt x="2663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49312" y="4860036"/>
              <a:ext cx="579120" cy="6797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08492" y="4860036"/>
              <a:ext cx="579120" cy="67970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465951" y="4652962"/>
            <a:ext cx="2663825" cy="125095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0"/>
              </a:spcBef>
            </a:pP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20" dirty="0">
                <a:latin typeface="Times New Roman"/>
                <a:cs typeface="Times New Roman"/>
              </a:rPr>
              <a:t>Расходы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75F92"/>
                </a:solidFill>
                <a:latin typeface="Times New Roman"/>
                <a:cs typeface="Times New Roman"/>
              </a:rPr>
              <a:t>&gt;</a:t>
            </a:r>
            <a:r>
              <a:rPr sz="2400" b="1" spc="-16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Доходы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375F92"/>
                </a:solidFill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25"/>
              </a:spcBef>
            </a:pPr>
            <a:r>
              <a:rPr sz="18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Times New Roman"/>
                <a:cs typeface="Times New Roman"/>
              </a:rPr>
              <a:t>ДЕФИЦИТ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968" y="6089903"/>
            <a:ext cx="9439656" cy="58369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29895" y="6088176"/>
            <a:ext cx="9029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7121F"/>
                </a:solidFill>
                <a:latin typeface="Times New Roman"/>
                <a:cs typeface="Times New Roman"/>
              </a:rPr>
              <a:t>Сбалансированность</a:t>
            </a:r>
            <a:r>
              <a:rPr sz="1800" b="1" i="1" spc="-40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7121F"/>
                </a:solidFill>
                <a:latin typeface="Times New Roman"/>
                <a:cs typeface="Times New Roman"/>
              </a:rPr>
              <a:t>бюджета</a:t>
            </a:r>
            <a:r>
              <a:rPr sz="1800" b="1" i="1" spc="-30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7121F"/>
                </a:solidFill>
                <a:latin typeface="Times New Roman"/>
                <a:cs typeface="Times New Roman"/>
              </a:rPr>
              <a:t>по</a:t>
            </a:r>
            <a:r>
              <a:rPr sz="1800" b="1" i="1" spc="-30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7121F"/>
                </a:solidFill>
                <a:latin typeface="Times New Roman"/>
                <a:cs typeface="Times New Roman"/>
              </a:rPr>
              <a:t>доходам</a:t>
            </a:r>
            <a:r>
              <a:rPr sz="1800" b="1" i="1" spc="-35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7121F"/>
                </a:solidFill>
                <a:latin typeface="Times New Roman"/>
                <a:cs typeface="Times New Roman"/>
              </a:rPr>
              <a:t>и</a:t>
            </a:r>
            <a:r>
              <a:rPr sz="1800" b="1" i="1" spc="-30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7121F"/>
                </a:solidFill>
                <a:latin typeface="Times New Roman"/>
                <a:cs typeface="Times New Roman"/>
              </a:rPr>
              <a:t>расходам</a:t>
            </a:r>
            <a:r>
              <a:rPr sz="1800" b="1" i="1" spc="-35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7121F"/>
                </a:solidFill>
                <a:latin typeface="Times New Roman"/>
                <a:cs typeface="Times New Roman"/>
              </a:rPr>
              <a:t>–</a:t>
            </a:r>
            <a:r>
              <a:rPr sz="1800" b="1" i="1" spc="-25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7121F"/>
                </a:solidFill>
                <a:latin typeface="Times New Roman"/>
                <a:cs typeface="Times New Roman"/>
              </a:rPr>
              <a:t>основополагающее</a:t>
            </a:r>
            <a:r>
              <a:rPr sz="1800" b="1" i="1" spc="-25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7121F"/>
                </a:solidFill>
                <a:latin typeface="Times New Roman"/>
                <a:cs typeface="Times New Roman"/>
              </a:rPr>
              <a:t>требование, предъявляемое</a:t>
            </a:r>
            <a:r>
              <a:rPr sz="1800" b="1" i="1" spc="-40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7121F"/>
                </a:solidFill>
                <a:latin typeface="Times New Roman"/>
                <a:cs typeface="Times New Roman"/>
              </a:rPr>
              <a:t>к</a:t>
            </a:r>
            <a:r>
              <a:rPr sz="1800" b="1" i="1" spc="-45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7121F"/>
                </a:solidFill>
                <a:latin typeface="Times New Roman"/>
                <a:cs typeface="Times New Roman"/>
              </a:rPr>
              <a:t>исполнительным</a:t>
            </a:r>
            <a:r>
              <a:rPr sz="1800" b="1" i="1" spc="-35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7121F"/>
                </a:solidFill>
                <a:latin typeface="Times New Roman"/>
                <a:cs typeface="Times New Roman"/>
              </a:rPr>
              <a:t>органам,</a:t>
            </a:r>
            <a:r>
              <a:rPr sz="1800" b="1" i="1" spc="-30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7121F"/>
                </a:solidFill>
                <a:latin typeface="Times New Roman"/>
                <a:cs typeface="Times New Roman"/>
              </a:rPr>
              <a:t>составляющим</a:t>
            </a:r>
            <a:r>
              <a:rPr sz="1800" b="1" i="1" spc="-50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7121F"/>
                </a:solidFill>
                <a:latin typeface="Times New Roman"/>
                <a:cs typeface="Times New Roman"/>
              </a:rPr>
              <a:t>и</a:t>
            </a:r>
            <a:r>
              <a:rPr sz="1800" b="1" i="1" spc="-45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7121F"/>
                </a:solidFill>
                <a:latin typeface="Times New Roman"/>
                <a:cs typeface="Times New Roman"/>
              </a:rPr>
              <a:t>утверждающим</a:t>
            </a:r>
            <a:r>
              <a:rPr sz="1800" b="1" i="1" spc="-50" dirty="0">
                <a:solidFill>
                  <a:srgbClr val="07121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7121F"/>
                </a:solidFill>
                <a:latin typeface="Times New Roman"/>
                <a:cs typeface="Times New Roman"/>
              </a:rPr>
              <a:t>бюджет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97152" y="925067"/>
            <a:ext cx="6711950" cy="1885314"/>
            <a:chOff x="1597152" y="925067"/>
            <a:chExt cx="6711950" cy="1885314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41448" y="2311907"/>
              <a:ext cx="4850892" cy="4983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7152" y="925067"/>
              <a:ext cx="6711696" cy="15468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6504" y="943355"/>
              <a:ext cx="1674875" cy="59740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901189" y="998981"/>
            <a:ext cx="6102350" cy="12306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algn="ctr">
              <a:lnSpc>
                <a:spcPct val="86500"/>
              </a:lnSpc>
              <a:spcBef>
                <a:spcPts val="450"/>
              </a:spcBef>
            </a:pP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r>
              <a:rPr sz="2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2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форма</a:t>
            </a:r>
            <a:r>
              <a:rPr sz="2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r>
              <a:rPr sz="22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2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расходования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денежных</a:t>
            </a:r>
            <a:r>
              <a:rPr sz="22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средств,</a:t>
            </a:r>
            <a:r>
              <a:rPr sz="22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предназначенных</a:t>
            </a:r>
            <a:r>
              <a:rPr sz="22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для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финансового</a:t>
            </a:r>
            <a:r>
              <a:rPr sz="22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обеспечения</a:t>
            </a:r>
            <a:r>
              <a:rPr sz="22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выполнения</a:t>
            </a:r>
            <a:r>
              <a:rPr sz="22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задач</a:t>
            </a:r>
            <a:r>
              <a:rPr sz="22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функций</a:t>
            </a:r>
            <a:r>
              <a:rPr sz="22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органов</a:t>
            </a:r>
            <a:r>
              <a:rPr sz="22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местного</a:t>
            </a:r>
            <a:r>
              <a:rPr sz="22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самоуправления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3840" y="2778251"/>
            <a:ext cx="4491228" cy="1778508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80"/>
              </a:spcBef>
            </a:pPr>
            <a:r>
              <a:rPr spc="-10" smtClean="0"/>
              <a:t>ДОХОДЫ</a:t>
            </a:r>
          </a:p>
          <a:p>
            <a:pPr marL="12065" marR="5080" algn="ctr">
              <a:lnSpc>
                <a:spcPct val="86500"/>
              </a:lnSpc>
              <a:spcBef>
                <a:spcPts val="800"/>
              </a:spcBef>
            </a:pPr>
            <a:r>
              <a:rPr smtClean="0"/>
              <a:t>-</a:t>
            </a:r>
            <a:r>
              <a:rPr spc="-30" smtClean="0"/>
              <a:t> </a:t>
            </a:r>
            <a:r>
              <a:rPr smtClean="0"/>
              <a:t>поступающие</a:t>
            </a:r>
            <a:r>
              <a:rPr spc="-55" smtClean="0"/>
              <a:t> </a:t>
            </a:r>
            <a:r>
              <a:rPr smtClean="0"/>
              <a:t>в</a:t>
            </a:r>
            <a:r>
              <a:rPr spc="-35" smtClean="0"/>
              <a:t> </a:t>
            </a:r>
            <a:r>
              <a:rPr spc="-20" smtClean="0"/>
              <a:t>бюджет</a:t>
            </a:r>
            <a:r>
              <a:rPr spc="-35" smtClean="0"/>
              <a:t> </a:t>
            </a:r>
            <a:r>
              <a:rPr spc="-10" smtClean="0"/>
              <a:t>денежные </a:t>
            </a:r>
            <a:r>
              <a:rPr smtClean="0"/>
              <a:t>средства</a:t>
            </a:r>
            <a:r>
              <a:rPr spc="-20" smtClean="0"/>
              <a:t> </a:t>
            </a:r>
            <a:r>
              <a:rPr smtClean="0"/>
              <a:t>(налоги</a:t>
            </a:r>
            <a:r>
              <a:rPr spc="-55" smtClean="0"/>
              <a:t> </a:t>
            </a:r>
            <a:r>
              <a:rPr smtClean="0"/>
              <a:t>и</a:t>
            </a:r>
            <a:r>
              <a:rPr spc="-20" smtClean="0"/>
              <a:t> </a:t>
            </a:r>
            <a:r>
              <a:rPr spc="-10" smtClean="0"/>
              <a:t>неналоговые </a:t>
            </a:r>
            <a:r>
              <a:rPr spc="-20" smtClean="0"/>
              <a:t>доходы,</a:t>
            </a:r>
            <a:r>
              <a:rPr spc="-75" smtClean="0"/>
              <a:t> </a:t>
            </a:r>
            <a:r>
              <a:rPr spc="-10" smtClean="0"/>
              <a:t>безвозмездные поступления)</a:t>
            </a:r>
            <a:endParaRPr spc="-10" dirty="0"/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81955" y="2767583"/>
            <a:ext cx="4617720" cy="177850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195061" y="2775051"/>
            <a:ext cx="4159885" cy="15487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80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РАСХОДЫ</a:t>
            </a:r>
            <a:endParaRPr sz="2000">
              <a:latin typeface="Times New Roman"/>
              <a:cs typeface="Times New Roman"/>
            </a:endParaRPr>
          </a:p>
          <a:p>
            <a:pPr marL="12065" marR="5080" indent="-1270" algn="ctr">
              <a:lnSpc>
                <a:spcPct val="86500"/>
              </a:lnSpc>
              <a:spcBef>
                <a:spcPts val="8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выплачиваемые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денежные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средства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(социальные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выплаты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населению,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содержание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учреждений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b="1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пр.)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9811" y="1190244"/>
              <a:ext cx="2438400" cy="20071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3652" y="1586483"/>
              <a:ext cx="2005583" cy="12542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2865" y="1209675"/>
              <a:ext cx="2352040" cy="192214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35958" y="1644141"/>
            <a:ext cx="1626235" cy="10102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96240" marR="5080" indent="-384175">
              <a:lnSpc>
                <a:spcPts val="1860"/>
              </a:lnSpc>
              <a:spcBef>
                <a:spcPts val="409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2.Рассмотрение проекта</a:t>
            </a:r>
            <a:endParaRPr sz="1800">
              <a:latin typeface="Times New Roman"/>
              <a:cs typeface="Times New Roman"/>
            </a:endParaRPr>
          </a:p>
          <a:p>
            <a:pPr marL="219710">
              <a:lnSpc>
                <a:spcPts val="1705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r>
              <a:rPr sz="1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  <a:p>
            <a:pPr marL="94615">
              <a:lnSpc>
                <a:spcPts val="2014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очередной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62115" y="1680972"/>
            <a:ext cx="3051175" cy="2167255"/>
            <a:chOff x="6262115" y="1680972"/>
            <a:chExt cx="3051175" cy="21672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2115" y="2202180"/>
              <a:ext cx="441960" cy="5379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04914" y="2221738"/>
              <a:ext cx="356870" cy="452755"/>
            </a:xfrm>
            <a:custGeom>
              <a:avLst/>
              <a:gdLst/>
              <a:ahLst/>
              <a:cxnLst/>
              <a:rect l="l" t="t" r="r" b="b"/>
              <a:pathLst>
                <a:path w="356870" h="452755">
                  <a:moveTo>
                    <a:pt x="234695" y="0"/>
                  </a:moveTo>
                  <a:lnTo>
                    <a:pt x="217296" y="90550"/>
                  </a:lnTo>
                  <a:lnTo>
                    <a:pt x="52070" y="58927"/>
                  </a:lnTo>
                  <a:lnTo>
                    <a:pt x="0" y="330581"/>
                  </a:lnTo>
                  <a:lnTo>
                    <a:pt x="165226" y="362203"/>
                  </a:lnTo>
                  <a:lnTo>
                    <a:pt x="147955" y="452754"/>
                  </a:lnTo>
                  <a:lnTo>
                    <a:pt x="356488" y="258063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699" y="1680972"/>
              <a:ext cx="2569463" cy="21671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0503" y="2275331"/>
              <a:ext cx="1955292" cy="10165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5990" y="1700784"/>
              <a:ext cx="2484374" cy="208178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242175" y="2333625"/>
            <a:ext cx="1572895" cy="7721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68580" marR="5080" indent="-56515">
              <a:lnSpc>
                <a:spcPts val="1860"/>
              </a:lnSpc>
              <a:spcBef>
                <a:spcPts val="409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3.Утверждение бюджета</a:t>
            </a:r>
            <a:r>
              <a:rPr sz="1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очередной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70776" y="3893820"/>
            <a:ext cx="2562225" cy="2628900"/>
            <a:chOff x="6970776" y="3893820"/>
            <a:chExt cx="2562225" cy="262890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68412" y="3893820"/>
              <a:ext cx="544068" cy="4465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910703" y="3913759"/>
              <a:ext cx="459740" cy="361315"/>
            </a:xfrm>
            <a:custGeom>
              <a:avLst/>
              <a:gdLst/>
              <a:ahLst/>
              <a:cxnLst/>
              <a:rect l="l" t="t" r="r" b="b"/>
              <a:pathLst>
                <a:path w="459740" h="361314">
                  <a:moveTo>
                    <a:pt x="353060" y="0"/>
                  </a:moveTo>
                  <a:lnTo>
                    <a:pt x="77470" y="22733"/>
                  </a:lnTo>
                  <a:lnTo>
                    <a:pt x="91821" y="197485"/>
                  </a:lnTo>
                  <a:lnTo>
                    <a:pt x="0" y="205105"/>
                  </a:lnTo>
                  <a:lnTo>
                    <a:pt x="244094" y="360807"/>
                  </a:lnTo>
                  <a:lnTo>
                    <a:pt x="459358" y="167132"/>
                  </a:lnTo>
                  <a:lnTo>
                    <a:pt x="367538" y="174752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70776" y="4418076"/>
              <a:ext cx="2561844" cy="2104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67016" y="4980432"/>
              <a:ext cx="1824227" cy="10165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3956" y="4437126"/>
              <a:ext cx="2475484" cy="201978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529576" y="5039614"/>
            <a:ext cx="1445895" cy="7727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90500" marR="5080" indent="-178435">
              <a:lnSpc>
                <a:spcPts val="1860"/>
              </a:lnSpc>
              <a:spcBef>
                <a:spcPts val="409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4.Исполнение бюджета</a:t>
            </a:r>
            <a:r>
              <a:rPr sz="1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22860">
              <a:lnSpc>
                <a:spcPts val="185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текущем</a:t>
            </a:r>
            <a:r>
              <a:rPr sz="18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году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32276" y="4489703"/>
            <a:ext cx="3215640" cy="2239010"/>
            <a:chOff x="3732276" y="4489703"/>
            <a:chExt cx="3215640" cy="2239010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77583" y="5263895"/>
              <a:ext cx="370331" cy="5455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620255" y="5283199"/>
              <a:ext cx="285750" cy="461009"/>
            </a:xfrm>
            <a:custGeom>
              <a:avLst/>
              <a:gdLst/>
              <a:ahLst/>
              <a:cxnLst/>
              <a:rect l="l" t="t" r="r" b="b"/>
              <a:pathLst>
                <a:path w="285750" h="461010">
                  <a:moveTo>
                    <a:pt x="129540" y="0"/>
                  </a:moveTo>
                  <a:lnTo>
                    <a:pt x="0" y="236474"/>
                  </a:lnTo>
                  <a:lnTo>
                    <a:pt x="149987" y="460514"/>
                  </a:lnTo>
                  <a:lnTo>
                    <a:pt x="145923" y="368414"/>
                  </a:lnTo>
                  <a:lnTo>
                    <a:pt x="285623" y="362191"/>
                  </a:lnTo>
                  <a:lnTo>
                    <a:pt x="273303" y="85852"/>
                  </a:lnTo>
                  <a:lnTo>
                    <a:pt x="133603" y="92075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32276" y="4489703"/>
              <a:ext cx="2801112" cy="22387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93464" y="4765547"/>
              <a:ext cx="2136648" cy="17266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75456" y="4509134"/>
              <a:ext cx="2715133" cy="215356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255389" y="4823586"/>
            <a:ext cx="1754505" cy="14827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62255" marR="5080" indent="-250190">
              <a:lnSpc>
                <a:spcPts val="1860"/>
              </a:lnSpc>
              <a:spcBef>
                <a:spcPts val="409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5.Формирование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отчета</a:t>
            </a:r>
            <a:r>
              <a:rPr sz="1800" b="1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об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исполнении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ts val="171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ts val="186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предыдущего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ts val="2010"/>
              </a:lnSpc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92480" y="4201667"/>
            <a:ext cx="2927985" cy="2429510"/>
            <a:chOff x="792480" y="4201667"/>
            <a:chExt cx="2927985" cy="2429510"/>
          </a:xfrm>
        </p:grpSpPr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57372" y="5236463"/>
              <a:ext cx="362712" cy="5455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400552" y="5255640"/>
              <a:ext cx="276860" cy="460375"/>
            </a:xfrm>
            <a:custGeom>
              <a:avLst/>
              <a:gdLst/>
              <a:ahLst/>
              <a:cxnLst/>
              <a:rect l="l" t="t" r="r" b="b"/>
              <a:pathLst>
                <a:path w="276860" h="460375">
                  <a:moveTo>
                    <a:pt x="148336" y="0"/>
                  </a:moveTo>
                  <a:lnTo>
                    <a:pt x="0" y="221615"/>
                  </a:lnTo>
                  <a:lnTo>
                    <a:pt x="119507" y="460108"/>
                  </a:lnTo>
                  <a:lnTo>
                    <a:pt x="125349" y="368084"/>
                  </a:lnTo>
                  <a:lnTo>
                    <a:pt x="259207" y="376491"/>
                  </a:lnTo>
                  <a:lnTo>
                    <a:pt x="276606" y="100457"/>
                  </a:lnTo>
                  <a:lnTo>
                    <a:pt x="142621" y="92075"/>
                  </a:lnTo>
                  <a:lnTo>
                    <a:pt x="148336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2480" y="4201667"/>
              <a:ext cx="2526792" cy="242925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06424" y="4571999"/>
              <a:ext cx="2013204" cy="17266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4745" y="4221098"/>
              <a:ext cx="2442108" cy="2343823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268349" y="4630673"/>
            <a:ext cx="1572895" cy="14827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72085" marR="5080" indent="-160020">
              <a:lnSpc>
                <a:spcPts val="1860"/>
              </a:lnSpc>
              <a:spcBef>
                <a:spcPts val="409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6.Утверждение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отчета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об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исполнении</a:t>
            </a:r>
            <a:endParaRPr sz="1800">
              <a:latin typeface="Times New Roman"/>
              <a:cs typeface="Times New Roman"/>
            </a:endParaRPr>
          </a:p>
          <a:p>
            <a:pPr marL="2540" algn="ctr">
              <a:lnSpc>
                <a:spcPts val="171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ts val="186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предыдущего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ts val="2010"/>
              </a:lnSpc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59308" y="1464563"/>
            <a:ext cx="2772410" cy="2711450"/>
            <a:chOff x="559308" y="1464563"/>
            <a:chExt cx="2772410" cy="2711450"/>
          </a:xfrm>
        </p:grpSpPr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26691" y="3802380"/>
              <a:ext cx="545592" cy="37338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69363" y="3822191"/>
              <a:ext cx="461009" cy="288290"/>
            </a:xfrm>
            <a:custGeom>
              <a:avLst/>
              <a:gdLst/>
              <a:ahLst/>
              <a:cxnLst/>
              <a:rect l="l" t="t" r="r" b="b"/>
              <a:pathLst>
                <a:path w="461010" h="288289">
                  <a:moveTo>
                    <a:pt x="224662" y="0"/>
                  </a:moveTo>
                  <a:lnTo>
                    <a:pt x="0" y="150367"/>
                  </a:lnTo>
                  <a:lnTo>
                    <a:pt x="92075" y="146684"/>
                  </a:lnTo>
                  <a:lnTo>
                    <a:pt x="97662" y="287908"/>
                  </a:lnTo>
                  <a:lnTo>
                    <a:pt x="374015" y="277113"/>
                  </a:lnTo>
                  <a:lnTo>
                    <a:pt x="368427" y="135889"/>
                  </a:lnTo>
                  <a:lnTo>
                    <a:pt x="460629" y="132206"/>
                  </a:lnTo>
                  <a:lnTo>
                    <a:pt x="22466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9308" y="1464563"/>
              <a:ext cx="2772156" cy="22905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29056" y="1877568"/>
              <a:ext cx="2305812" cy="151333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01814" y="1484756"/>
              <a:ext cx="2687955" cy="2205355"/>
            </a:xfrm>
            <a:custGeom>
              <a:avLst/>
              <a:gdLst/>
              <a:ahLst/>
              <a:cxnLst/>
              <a:rect l="l" t="t" r="r" b="b"/>
              <a:pathLst>
                <a:path w="2687954" h="2205354">
                  <a:moveTo>
                    <a:pt x="1343698" y="0"/>
                  </a:moveTo>
                  <a:lnTo>
                    <a:pt x="1290937" y="834"/>
                  </a:lnTo>
                  <a:lnTo>
                    <a:pt x="1238691" y="3317"/>
                  </a:lnTo>
                  <a:lnTo>
                    <a:pt x="1186997" y="7417"/>
                  </a:lnTo>
                  <a:lnTo>
                    <a:pt x="1135894" y="13105"/>
                  </a:lnTo>
                  <a:lnTo>
                    <a:pt x="1085417" y="20349"/>
                  </a:lnTo>
                  <a:lnTo>
                    <a:pt x="1035605" y="29120"/>
                  </a:lnTo>
                  <a:lnTo>
                    <a:pt x="986496" y="39385"/>
                  </a:lnTo>
                  <a:lnTo>
                    <a:pt x="938125" y="51115"/>
                  </a:lnTo>
                  <a:lnTo>
                    <a:pt x="890531" y="64278"/>
                  </a:lnTo>
                  <a:lnTo>
                    <a:pt x="843750" y="78845"/>
                  </a:lnTo>
                  <a:lnTo>
                    <a:pt x="797821" y="94785"/>
                  </a:lnTo>
                  <a:lnTo>
                    <a:pt x="752781" y="112066"/>
                  </a:lnTo>
                  <a:lnTo>
                    <a:pt x="708666" y="130659"/>
                  </a:lnTo>
                  <a:lnTo>
                    <a:pt x="665515" y="150532"/>
                  </a:lnTo>
                  <a:lnTo>
                    <a:pt x="623365" y="171655"/>
                  </a:lnTo>
                  <a:lnTo>
                    <a:pt x="582252" y="193998"/>
                  </a:lnTo>
                  <a:lnTo>
                    <a:pt x="542215" y="217529"/>
                  </a:lnTo>
                  <a:lnTo>
                    <a:pt x="503290" y="242219"/>
                  </a:lnTo>
                  <a:lnTo>
                    <a:pt x="465516" y="268036"/>
                  </a:lnTo>
                  <a:lnTo>
                    <a:pt x="428929" y="294949"/>
                  </a:lnTo>
                  <a:lnTo>
                    <a:pt x="393566" y="322929"/>
                  </a:lnTo>
                  <a:lnTo>
                    <a:pt x="359466" y="351944"/>
                  </a:lnTo>
                  <a:lnTo>
                    <a:pt x="326665" y="381964"/>
                  </a:lnTo>
                  <a:lnTo>
                    <a:pt x="295200" y="412958"/>
                  </a:lnTo>
                  <a:lnTo>
                    <a:pt x="265110" y="444895"/>
                  </a:lnTo>
                  <a:lnTo>
                    <a:pt x="236431" y="477745"/>
                  </a:lnTo>
                  <a:lnTo>
                    <a:pt x="209201" y="511478"/>
                  </a:lnTo>
                  <a:lnTo>
                    <a:pt x="183458" y="546062"/>
                  </a:lnTo>
                  <a:lnTo>
                    <a:pt x="159237" y="581467"/>
                  </a:lnTo>
                  <a:lnTo>
                    <a:pt x="136578" y="617662"/>
                  </a:lnTo>
                  <a:lnTo>
                    <a:pt x="115516" y="654617"/>
                  </a:lnTo>
                  <a:lnTo>
                    <a:pt x="96090" y="692300"/>
                  </a:lnTo>
                  <a:lnTo>
                    <a:pt x="78337" y="730682"/>
                  </a:lnTo>
                  <a:lnTo>
                    <a:pt x="62294" y="769732"/>
                  </a:lnTo>
                  <a:lnTo>
                    <a:pt x="47999" y="809419"/>
                  </a:lnTo>
                  <a:lnTo>
                    <a:pt x="35488" y="849712"/>
                  </a:lnTo>
                  <a:lnTo>
                    <a:pt x="24800" y="890580"/>
                  </a:lnTo>
                  <a:lnTo>
                    <a:pt x="15972" y="931994"/>
                  </a:lnTo>
                  <a:lnTo>
                    <a:pt x="9040" y="973922"/>
                  </a:lnTo>
                  <a:lnTo>
                    <a:pt x="4042" y="1016334"/>
                  </a:lnTo>
                  <a:lnTo>
                    <a:pt x="1016" y="1059199"/>
                  </a:lnTo>
                  <a:lnTo>
                    <a:pt x="0" y="1102487"/>
                  </a:lnTo>
                  <a:lnTo>
                    <a:pt x="1016" y="1145774"/>
                  </a:lnTo>
                  <a:lnTo>
                    <a:pt x="4042" y="1188638"/>
                  </a:lnTo>
                  <a:lnTo>
                    <a:pt x="9040" y="1231049"/>
                  </a:lnTo>
                  <a:lnTo>
                    <a:pt x="15972" y="1272976"/>
                  </a:lnTo>
                  <a:lnTo>
                    <a:pt x="24800" y="1314388"/>
                  </a:lnTo>
                  <a:lnTo>
                    <a:pt x="35488" y="1355254"/>
                  </a:lnTo>
                  <a:lnTo>
                    <a:pt x="47999" y="1395545"/>
                  </a:lnTo>
                  <a:lnTo>
                    <a:pt x="62294" y="1435229"/>
                  </a:lnTo>
                  <a:lnTo>
                    <a:pt x="78337" y="1474276"/>
                  </a:lnTo>
                  <a:lnTo>
                    <a:pt x="96090" y="1512654"/>
                  </a:lnTo>
                  <a:lnTo>
                    <a:pt x="115516" y="1550335"/>
                  </a:lnTo>
                  <a:lnTo>
                    <a:pt x="136578" y="1587286"/>
                  </a:lnTo>
                  <a:lnTo>
                    <a:pt x="159237" y="1623477"/>
                  </a:lnTo>
                  <a:lnTo>
                    <a:pt x="183458" y="1658878"/>
                  </a:lnTo>
                  <a:lnTo>
                    <a:pt x="209201" y="1693458"/>
                  </a:lnTo>
                  <a:lnTo>
                    <a:pt x="236431" y="1727186"/>
                  </a:lnTo>
                  <a:lnTo>
                    <a:pt x="265110" y="1760032"/>
                  </a:lnTo>
                  <a:lnTo>
                    <a:pt x="295200" y="1791965"/>
                  </a:lnTo>
                  <a:lnTo>
                    <a:pt x="326665" y="1822955"/>
                  </a:lnTo>
                  <a:lnTo>
                    <a:pt x="359466" y="1852970"/>
                  </a:lnTo>
                  <a:lnTo>
                    <a:pt x="393566" y="1881981"/>
                  </a:lnTo>
                  <a:lnTo>
                    <a:pt x="428929" y="1909956"/>
                  </a:lnTo>
                  <a:lnTo>
                    <a:pt x="465516" y="1936865"/>
                  </a:lnTo>
                  <a:lnTo>
                    <a:pt x="503290" y="1962677"/>
                  </a:lnTo>
                  <a:lnTo>
                    <a:pt x="542215" y="1987362"/>
                  </a:lnTo>
                  <a:lnTo>
                    <a:pt x="582252" y="2010889"/>
                  </a:lnTo>
                  <a:lnTo>
                    <a:pt x="623365" y="2033228"/>
                  </a:lnTo>
                  <a:lnTo>
                    <a:pt x="665515" y="2054347"/>
                  </a:lnTo>
                  <a:lnTo>
                    <a:pt x="708666" y="2074216"/>
                  </a:lnTo>
                  <a:lnTo>
                    <a:pt x="752781" y="2092805"/>
                  </a:lnTo>
                  <a:lnTo>
                    <a:pt x="797821" y="2110083"/>
                  </a:lnTo>
                  <a:lnTo>
                    <a:pt x="843750" y="2126019"/>
                  </a:lnTo>
                  <a:lnTo>
                    <a:pt x="890531" y="2140583"/>
                  </a:lnTo>
                  <a:lnTo>
                    <a:pt x="938125" y="2153743"/>
                  </a:lnTo>
                  <a:lnTo>
                    <a:pt x="986496" y="2165471"/>
                  </a:lnTo>
                  <a:lnTo>
                    <a:pt x="1035605" y="2175734"/>
                  </a:lnTo>
                  <a:lnTo>
                    <a:pt x="1085417" y="2184502"/>
                  </a:lnTo>
                  <a:lnTo>
                    <a:pt x="1135894" y="2191744"/>
                  </a:lnTo>
                  <a:lnTo>
                    <a:pt x="1186997" y="2197430"/>
                  </a:lnTo>
                  <a:lnTo>
                    <a:pt x="1238691" y="2201530"/>
                  </a:lnTo>
                  <a:lnTo>
                    <a:pt x="1290937" y="2204012"/>
                  </a:lnTo>
                  <a:lnTo>
                    <a:pt x="1343698" y="2204847"/>
                  </a:lnTo>
                  <a:lnTo>
                    <a:pt x="1396466" y="2204012"/>
                  </a:lnTo>
                  <a:lnTo>
                    <a:pt x="1448718" y="2201530"/>
                  </a:lnTo>
                  <a:lnTo>
                    <a:pt x="1500418" y="2197430"/>
                  </a:lnTo>
                  <a:lnTo>
                    <a:pt x="1551528" y="2191744"/>
                  </a:lnTo>
                  <a:lnTo>
                    <a:pt x="1602010" y="2184502"/>
                  </a:lnTo>
                  <a:lnTo>
                    <a:pt x="1651827" y="2175734"/>
                  </a:lnTo>
                  <a:lnTo>
                    <a:pt x="1700942" y="2165471"/>
                  </a:lnTo>
                  <a:lnTo>
                    <a:pt x="1749317" y="2153743"/>
                  </a:lnTo>
                  <a:lnTo>
                    <a:pt x="1796915" y="2140583"/>
                  </a:lnTo>
                  <a:lnTo>
                    <a:pt x="1843700" y="2126019"/>
                  </a:lnTo>
                  <a:lnTo>
                    <a:pt x="1889632" y="2110083"/>
                  </a:lnTo>
                  <a:lnTo>
                    <a:pt x="1934676" y="2092805"/>
                  </a:lnTo>
                  <a:lnTo>
                    <a:pt x="1978794" y="2074216"/>
                  </a:lnTo>
                  <a:lnTo>
                    <a:pt x="2021948" y="2054347"/>
                  </a:lnTo>
                  <a:lnTo>
                    <a:pt x="2064101" y="2033228"/>
                  </a:lnTo>
                  <a:lnTo>
                    <a:pt x="2105216" y="2010889"/>
                  </a:lnTo>
                  <a:lnTo>
                    <a:pt x="2145256" y="1987362"/>
                  </a:lnTo>
                  <a:lnTo>
                    <a:pt x="2184182" y="1962677"/>
                  </a:lnTo>
                  <a:lnTo>
                    <a:pt x="2221959" y="1936865"/>
                  </a:lnTo>
                  <a:lnTo>
                    <a:pt x="2258548" y="1909956"/>
                  </a:lnTo>
                  <a:lnTo>
                    <a:pt x="2293912" y="1881981"/>
                  </a:lnTo>
                  <a:lnTo>
                    <a:pt x="2328013" y="1852970"/>
                  </a:lnTo>
                  <a:lnTo>
                    <a:pt x="2360815" y="1822955"/>
                  </a:lnTo>
                  <a:lnTo>
                    <a:pt x="2392281" y="1791965"/>
                  </a:lnTo>
                  <a:lnTo>
                    <a:pt x="2422372" y="1760032"/>
                  </a:lnTo>
                  <a:lnTo>
                    <a:pt x="2451051" y="1727186"/>
                  </a:lnTo>
                  <a:lnTo>
                    <a:pt x="2478282" y="1693458"/>
                  </a:lnTo>
                  <a:lnTo>
                    <a:pt x="2504026" y="1658878"/>
                  </a:lnTo>
                  <a:lnTo>
                    <a:pt x="2528247" y="1623477"/>
                  </a:lnTo>
                  <a:lnTo>
                    <a:pt x="2550907" y="1587286"/>
                  </a:lnTo>
                  <a:lnTo>
                    <a:pt x="2571968" y="1550335"/>
                  </a:lnTo>
                  <a:lnTo>
                    <a:pt x="2591394" y="1512654"/>
                  </a:lnTo>
                  <a:lnTo>
                    <a:pt x="2609147" y="1474276"/>
                  </a:lnTo>
                  <a:lnTo>
                    <a:pt x="2625190" y="1435229"/>
                  </a:lnTo>
                  <a:lnTo>
                    <a:pt x="2639486" y="1395545"/>
                  </a:lnTo>
                  <a:lnTo>
                    <a:pt x="2651996" y="1355254"/>
                  </a:lnTo>
                  <a:lnTo>
                    <a:pt x="2662684" y="1314388"/>
                  </a:lnTo>
                  <a:lnTo>
                    <a:pt x="2671513" y="1272976"/>
                  </a:lnTo>
                  <a:lnTo>
                    <a:pt x="2678444" y="1231049"/>
                  </a:lnTo>
                  <a:lnTo>
                    <a:pt x="2683442" y="1188638"/>
                  </a:lnTo>
                  <a:lnTo>
                    <a:pt x="2686468" y="1145774"/>
                  </a:lnTo>
                  <a:lnTo>
                    <a:pt x="2687485" y="1102487"/>
                  </a:lnTo>
                  <a:lnTo>
                    <a:pt x="2686468" y="1059199"/>
                  </a:lnTo>
                  <a:lnTo>
                    <a:pt x="2683442" y="1016334"/>
                  </a:lnTo>
                  <a:lnTo>
                    <a:pt x="2678444" y="973922"/>
                  </a:lnTo>
                  <a:lnTo>
                    <a:pt x="2671513" y="931994"/>
                  </a:lnTo>
                  <a:lnTo>
                    <a:pt x="2662684" y="890580"/>
                  </a:lnTo>
                  <a:lnTo>
                    <a:pt x="2651996" y="849712"/>
                  </a:lnTo>
                  <a:lnTo>
                    <a:pt x="2639486" y="809419"/>
                  </a:lnTo>
                  <a:lnTo>
                    <a:pt x="2625190" y="769732"/>
                  </a:lnTo>
                  <a:lnTo>
                    <a:pt x="2609147" y="730682"/>
                  </a:lnTo>
                  <a:lnTo>
                    <a:pt x="2591394" y="692300"/>
                  </a:lnTo>
                  <a:lnTo>
                    <a:pt x="2571968" y="654617"/>
                  </a:lnTo>
                  <a:lnTo>
                    <a:pt x="2550907" y="617662"/>
                  </a:lnTo>
                  <a:lnTo>
                    <a:pt x="2528247" y="581467"/>
                  </a:lnTo>
                  <a:lnTo>
                    <a:pt x="2504026" y="546062"/>
                  </a:lnTo>
                  <a:lnTo>
                    <a:pt x="2478282" y="511478"/>
                  </a:lnTo>
                  <a:lnTo>
                    <a:pt x="2451051" y="477745"/>
                  </a:lnTo>
                  <a:lnTo>
                    <a:pt x="2422372" y="444895"/>
                  </a:lnTo>
                  <a:lnTo>
                    <a:pt x="2392281" y="412958"/>
                  </a:lnTo>
                  <a:lnTo>
                    <a:pt x="2360815" y="381964"/>
                  </a:lnTo>
                  <a:lnTo>
                    <a:pt x="2328013" y="351944"/>
                  </a:lnTo>
                  <a:lnTo>
                    <a:pt x="2293912" y="322929"/>
                  </a:lnTo>
                  <a:lnTo>
                    <a:pt x="2258548" y="294949"/>
                  </a:lnTo>
                  <a:lnTo>
                    <a:pt x="2221959" y="268036"/>
                  </a:lnTo>
                  <a:lnTo>
                    <a:pt x="2184182" y="242219"/>
                  </a:lnTo>
                  <a:lnTo>
                    <a:pt x="2145256" y="217529"/>
                  </a:lnTo>
                  <a:lnTo>
                    <a:pt x="2105216" y="193998"/>
                  </a:lnTo>
                  <a:lnTo>
                    <a:pt x="2064101" y="171655"/>
                  </a:lnTo>
                  <a:lnTo>
                    <a:pt x="2021948" y="150532"/>
                  </a:lnTo>
                  <a:lnTo>
                    <a:pt x="1978794" y="130659"/>
                  </a:lnTo>
                  <a:lnTo>
                    <a:pt x="1934676" y="112066"/>
                  </a:lnTo>
                  <a:lnTo>
                    <a:pt x="1889632" y="94785"/>
                  </a:lnTo>
                  <a:lnTo>
                    <a:pt x="1843700" y="78845"/>
                  </a:lnTo>
                  <a:lnTo>
                    <a:pt x="1796915" y="64278"/>
                  </a:lnTo>
                  <a:lnTo>
                    <a:pt x="1749317" y="51115"/>
                  </a:lnTo>
                  <a:lnTo>
                    <a:pt x="1700942" y="39385"/>
                  </a:lnTo>
                  <a:lnTo>
                    <a:pt x="1651827" y="29120"/>
                  </a:lnTo>
                  <a:lnTo>
                    <a:pt x="1602010" y="20349"/>
                  </a:lnTo>
                  <a:lnTo>
                    <a:pt x="1551528" y="13105"/>
                  </a:lnTo>
                  <a:lnTo>
                    <a:pt x="1500418" y="7417"/>
                  </a:lnTo>
                  <a:lnTo>
                    <a:pt x="1448718" y="3317"/>
                  </a:lnTo>
                  <a:lnTo>
                    <a:pt x="1396466" y="834"/>
                  </a:lnTo>
                  <a:lnTo>
                    <a:pt x="134369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19962" y="1945970"/>
            <a:ext cx="1852295" cy="1228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46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1.Составление</a:t>
            </a:r>
            <a:endParaRPr sz="2200" dirty="0">
              <a:latin typeface="Times New Roman"/>
              <a:cs typeface="Times New Roman"/>
            </a:endParaRPr>
          </a:p>
          <a:p>
            <a:pPr marL="47625" marR="41910" algn="ctr">
              <a:lnSpc>
                <a:spcPct val="86100"/>
              </a:lnSpc>
              <a:spcBef>
                <a:spcPts val="190"/>
              </a:spcBef>
            </a:pP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проекта бюджета</a:t>
            </a:r>
            <a:r>
              <a:rPr sz="22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очередной</a:t>
            </a:r>
            <a:r>
              <a:rPr sz="2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1335" y="0"/>
            <a:ext cx="9885045" cy="2664460"/>
            <a:chOff x="21335" y="0"/>
            <a:chExt cx="9885045" cy="2664460"/>
          </a:xfrm>
        </p:grpSpPr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46703" y="2121407"/>
              <a:ext cx="429768" cy="54254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388995" y="2140585"/>
              <a:ext cx="345440" cy="457200"/>
            </a:xfrm>
            <a:custGeom>
              <a:avLst/>
              <a:gdLst/>
              <a:ahLst/>
              <a:cxnLst/>
              <a:rect l="l" t="t" r="r" b="b"/>
              <a:pathLst>
                <a:path w="345439" h="457200">
                  <a:moveTo>
                    <a:pt x="151129" y="0"/>
                  </a:moveTo>
                  <a:lnTo>
                    <a:pt x="163449" y="91439"/>
                  </a:lnTo>
                  <a:lnTo>
                    <a:pt x="0" y="113411"/>
                  </a:lnTo>
                  <a:lnTo>
                    <a:pt x="36829" y="387476"/>
                  </a:lnTo>
                  <a:lnTo>
                    <a:pt x="200151" y="365632"/>
                  </a:lnTo>
                  <a:lnTo>
                    <a:pt x="212470" y="456945"/>
                  </a:lnTo>
                  <a:lnTo>
                    <a:pt x="345185" y="206628"/>
                  </a:lnTo>
                  <a:lnTo>
                    <a:pt x="15112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41547" y="0"/>
              <a:ext cx="3267455" cy="58521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40195" y="0"/>
              <a:ext cx="521207" cy="58521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24427" y="361188"/>
              <a:ext cx="3054096" cy="320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335" y="307847"/>
              <a:ext cx="9884664" cy="643127"/>
            </a:xfrm>
            <a:prstGeom prst="rect">
              <a:avLst/>
            </a:prstGeom>
          </p:spPr>
        </p:pic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93649" y="11430"/>
            <a:ext cx="95135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Бюджетный</a:t>
            </a:r>
            <a:r>
              <a:rPr sz="2400" spc="-70" dirty="0"/>
              <a:t> </a:t>
            </a:r>
            <a:r>
              <a:rPr sz="2400" dirty="0"/>
              <a:t>процесс</a:t>
            </a:r>
            <a:r>
              <a:rPr sz="2400" spc="-45" dirty="0"/>
              <a:t> </a:t>
            </a:r>
            <a:r>
              <a:rPr sz="2400" spc="-50" dirty="0"/>
              <a:t>–</a:t>
            </a:r>
            <a:endParaRPr sz="2400"/>
          </a:p>
          <a:p>
            <a:pPr marL="12700" marR="5080" algn="ctr">
              <a:lnSpc>
                <a:spcPct val="100000"/>
              </a:lnSpc>
            </a:pPr>
            <a:r>
              <a:rPr sz="2400" dirty="0"/>
              <a:t>это</a:t>
            </a:r>
            <a:r>
              <a:rPr sz="2400" spc="-65" dirty="0"/>
              <a:t> </a:t>
            </a:r>
            <a:r>
              <a:rPr sz="2400" dirty="0"/>
              <a:t>цикл</a:t>
            </a:r>
            <a:r>
              <a:rPr sz="2400" spc="-65" dirty="0"/>
              <a:t> </a:t>
            </a:r>
            <a:r>
              <a:rPr sz="2400" spc="-20" dirty="0"/>
              <a:t>формирования, </a:t>
            </a:r>
            <a:r>
              <a:rPr sz="2400" spc="-10" dirty="0"/>
              <a:t>исполнения</a:t>
            </a:r>
            <a:r>
              <a:rPr sz="2400" spc="-40" dirty="0"/>
              <a:t> </a:t>
            </a:r>
            <a:r>
              <a:rPr sz="2400" spc="-10" dirty="0"/>
              <a:t>бюджета</a:t>
            </a:r>
            <a:r>
              <a:rPr sz="2400" spc="-70" dirty="0"/>
              <a:t> </a:t>
            </a:r>
            <a:r>
              <a:rPr sz="2400" dirty="0"/>
              <a:t>и</a:t>
            </a:r>
            <a:r>
              <a:rPr sz="2400" spc="-75" dirty="0"/>
              <a:t> </a:t>
            </a:r>
            <a:r>
              <a:rPr sz="2400" spc="-25" dirty="0"/>
              <a:t>подготовки</a:t>
            </a:r>
            <a:r>
              <a:rPr sz="2400" spc="-45" dirty="0"/>
              <a:t> </a:t>
            </a:r>
            <a:r>
              <a:rPr sz="2400" dirty="0"/>
              <a:t>отчета</a:t>
            </a:r>
            <a:r>
              <a:rPr sz="2400" spc="-70" dirty="0"/>
              <a:t> </a:t>
            </a:r>
            <a:r>
              <a:rPr sz="2400" spc="-50" dirty="0"/>
              <a:t>о </a:t>
            </a:r>
            <a:r>
              <a:rPr sz="2400" dirty="0"/>
              <a:t>его</a:t>
            </a:r>
            <a:r>
              <a:rPr sz="2400" spc="-80" dirty="0"/>
              <a:t> </a:t>
            </a:r>
            <a:r>
              <a:rPr sz="2400" spc="-10" dirty="0"/>
              <a:t>исполнении</a:t>
            </a:r>
            <a:endParaRPr sz="2400"/>
          </a:p>
        </p:txBody>
      </p:sp>
      <p:grpSp>
        <p:nvGrpSpPr>
          <p:cNvPr id="51" name="object 51"/>
          <p:cNvGrpSpPr/>
          <p:nvPr/>
        </p:nvGrpSpPr>
        <p:grpSpPr>
          <a:xfrm>
            <a:off x="3528059" y="673608"/>
            <a:ext cx="3279775" cy="3682365"/>
            <a:chOff x="3528059" y="673608"/>
            <a:chExt cx="3279775" cy="3682365"/>
          </a:xfrm>
        </p:grpSpPr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00271" y="673608"/>
              <a:ext cx="2503931" cy="64312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41775" y="3261359"/>
              <a:ext cx="3182112" cy="109423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28059" y="3346703"/>
              <a:ext cx="3279647" cy="100736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584574" y="3284600"/>
              <a:ext cx="3097530" cy="1008380"/>
            </a:xfrm>
            <a:custGeom>
              <a:avLst/>
              <a:gdLst/>
              <a:ahLst/>
              <a:cxnLst/>
              <a:rect l="l" t="t" r="r" b="b"/>
              <a:pathLst>
                <a:path w="3097529" h="1008379">
                  <a:moveTo>
                    <a:pt x="2929254" y="0"/>
                  </a:moveTo>
                  <a:lnTo>
                    <a:pt x="168021" y="0"/>
                  </a:lnTo>
                  <a:lnTo>
                    <a:pt x="123339" y="5998"/>
                  </a:lnTo>
                  <a:lnTo>
                    <a:pt x="83199" y="22925"/>
                  </a:lnTo>
                  <a:lnTo>
                    <a:pt x="49196" y="49180"/>
                  </a:lnTo>
                  <a:lnTo>
                    <a:pt x="22930" y="83161"/>
                  </a:lnTo>
                  <a:lnTo>
                    <a:pt x="5998" y="123266"/>
                  </a:lnTo>
                  <a:lnTo>
                    <a:pt x="0" y="167894"/>
                  </a:lnTo>
                  <a:lnTo>
                    <a:pt x="0" y="839978"/>
                  </a:lnTo>
                  <a:lnTo>
                    <a:pt x="5998" y="884659"/>
                  </a:lnTo>
                  <a:lnTo>
                    <a:pt x="22930" y="924799"/>
                  </a:lnTo>
                  <a:lnTo>
                    <a:pt x="49196" y="958802"/>
                  </a:lnTo>
                  <a:lnTo>
                    <a:pt x="83199" y="985068"/>
                  </a:lnTo>
                  <a:lnTo>
                    <a:pt x="123339" y="1002000"/>
                  </a:lnTo>
                  <a:lnTo>
                    <a:pt x="168021" y="1007999"/>
                  </a:lnTo>
                  <a:lnTo>
                    <a:pt x="2929254" y="1007999"/>
                  </a:lnTo>
                  <a:lnTo>
                    <a:pt x="2973891" y="1002000"/>
                  </a:lnTo>
                  <a:lnTo>
                    <a:pt x="3014020" y="985068"/>
                  </a:lnTo>
                  <a:lnTo>
                    <a:pt x="3048031" y="958802"/>
                  </a:lnTo>
                  <a:lnTo>
                    <a:pt x="3074317" y="924799"/>
                  </a:lnTo>
                  <a:lnTo>
                    <a:pt x="3091268" y="884659"/>
                  </a:lnTo>
                  <a:lnTo>
                    <a:pt x="3097276" y="839978"/>
                  </a:lnTo>
                  <a:lnTo>
                    <a:pt x="3097276" y="167894"/>
                  </a:lnTo>
                  <a:lnTo>
                    <a:pt x="3091268" y="123266"/>
                  </a:lnTo>
                  <a:lnTo>
                    <a:pt x="3074317" y="83161"/>
                  </a:lnTo>
                  <a:lnTo>
                    <a:pt x="3048031" y="49180"/>
                  </a:lnTo>
                  <a:lnTo>
                    <a:pt x="3014020" y="22925"/>
                  </a:lnTo>
                  <a:lnTo>
                    <a:pt x="2973891" y="5998"/>
                  </a:lnTo>
                  <a:lnTo>
                    <a:pt x="2929254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725926" y="3432428"/>
            <a:ext cx="28124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5340" marR="5080" indent="-803275">
              <a:lnSpc>
                <a:spcPct val="100000"/>
              </a:lnSpc>
              <a:spcBef>
                <a:spcPts val="95"/>
              </a:spcBef>
            </a:pPr>
            <a:r>
              <a:rPr sz="2200" b="1" i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Times New Roman"/>
                <a:cs typeface="Times New Roman"/>
              </a:rPr>
              <a:t>6</a:t>
            </a:r>
            <a:r>
              <a:rPr sz="2200" b="1" i="1" u="sng" spc="-6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i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Times New Roman"/>
                <a:cs typeface="Times New Roman"/>
              </a:rPr>
              <a:t>этапов</a:t>
            </a:r>
            <a:r>
              <a:rPr sz="2200" b="1" i="1" u="sng" spc="-6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i="1" u="sng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Times New Roman"/>
                <a:cs typeface="Times New Roman"/>
              </a:rPr>
              <a:t>бюджетного</a:t>
            </a:r>
            <a:r>
              <a:rPr sz="2200" b="1" i="1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200" b="1" i="1" u="sng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Times New Roman"/>
                <a:cs typeface="Times New Roman"/>
              </a:rPr>
              <a:t>процесса: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570466" y="6481808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b="1" i="1" spc="-50" dirty="0"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906000" cy="800100"/>
            </a:xfrm>
            <a:custGeom>
              <a:avLst/>
              <a:gdLst/>
              <a:ahLst/>
              <a:cxnLst/>
              <a:rect l="l" t="t" r="r" b="b"/>
              <a:pathLst>
                <a:path w="9906000" h="800100">
                  <a:moveTo>
                    <a:pt x="990600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9906000" y="800100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5881" y="22351"/>
            <a:ext cx="8854236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622422"/>
                </a:solidFill>
              </a:rPr>
              <a:t>Составление</a:t>
            </a:r>
            <a:r>
              <a:rPr spc="-95" dirty="0">
                <a:solidFill>
                  <a:srgbClr val="622422"/>
                </a:solidFill>
              </a:rPr>
              <a:t> </a:t>
            </a:r>
            <a:r>
              <a:rPr dirty="0">
                <a:solidFill>
                  <a:srgbClr val="622422"/>
                </a:solidFill>
              </a:rPr>
              <a:t>проекта</a:t>
            </a:r>
            <a:r>
              <a:rPr spc="-90" dirty="0">
                <a:solidFill>
                  <a:srgbClr val="622422"/>
                </a:solidFill>
              </a:rPr>
              <a:t> </a:t>
            </a:r>
            <a:r>
              <a:rPr spc="-10" dirty="0" err="1">
                <a:solidFill>
                  <a:srgbClr val="622422"/>
                </a:solidFill>
              </a:rPr>
              <a:t>бюджета</a:t>
            </a:r>
            <a:r>
              <a:rPr spc="-65" dirty="0">
                <a:solidFill>
                  <a:srgbClr val="622422"/>
                </a:solidFill>
              </a:rPr>
              <a:t> </a:t>
            </a:r>
            <a:r>
              <a:rPr lang="ru-RU" spc="-10" dirty="0" smtClean="0">
                <a:solidFill>
                  <a:srgbClr val="622422"/>
                </a:solidFill>
              </a:rPr>
              <a:t>Демидовского городского поселения Демидовского района Смоленской области</a:t>
            </a:r>
            <a:endParaRPr spc="-10" dirty="0">
              <a:solidFill>
                <a:srgbClr val="622422"/>
              </a:solidFill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622422"/>
                </a:solidFill>
              </a:rPr>
              <a:t>на</a:t>
            </a:r>
            <a:r>
              <a:rPr spc="-55" dirty="0">
                <a:solidFill>
                  <a:srgbClr val="622422"/>
                </a:solidFill>
              </a:rPr>
              <a:t> </a:t>
            </a:r>
            <a:r>
              <a:rPr dirty="0">
                <a:solidFill>
                  <a:srgbClr val="622422"/>
                </a:solidFill>
              </a:rPr>
              <a:t>2024</a:t>
            </a:r>
            <a:r>
              <a:rPr spc="-60" dirty="0">
                <a:solidFill>
                  <a:srgbClr val="622422"/>
                </a:solidFill>
              </a:rPr>
              <a:t> </a:t>
            </a:r>
            <a:r>
              <a:rPr spc="-10" dirty="0">
                <a:solidFill>
                  <a:srgbClr val="622422"/>
                </a:solidFill>
              </a:rPr>
              <a:t>год</a:t>
            </a:r>
            <a:r>
              <a:rPr spc="-40" dirty="0">
                <a:solidFill>
                  <a:srgbClr val="622422"/>
                </a:solidFill>
              </a:rPr>
              <a:t> </a:t>
            </a:r>
            <a:r>
              <a:rPr dirty="0">
                <a:solidFill>
                  <a:srgbClr val="622422"/>
                </a:solidFill>
              </a:rPr>
              <a:t>и</a:t>
            </a:r>
            <a:r>
              <a:rPr spc="-45" dirty="0">
                <a:solidFill>
                  <a:srgbClr val="622422"/>
                </a:solidFill>
              </a:rPr>
              <a:t> </a:t>
            </a:r>
            <a:r>
              <a:rPr dirty="0">
                <a:solidFill>
                  <a:srgbClr val="622422"/>
                </a:solidFill>
              </a:rPr>
              <a:t>плановый</a:t>
            </a:r>
            <a:r>
              <a:rPr spc="-85" dirty="0">
                <a:solidFill>
                  <a:srgbClr val="622422"/>
                </a:solidFill>
              </a:rPr>
              <a:t> </a:t>
            </a:r>
            <a:r>
              <a:rPr dirty="0">
                <a:solidFill>
                  <a:srgbClr val="622422"/>
                </a:solidFill>
              </a:rPr>
              <a:t>период</a:t>
            </a:r>
            <a:r>
              <a:rPr spc="-60" dirty="0">
                <a:solidFill>
                  <a:srgbClr val="622422"/>
                </a:solidFill>
              </a:rPr>
              <a:t> </a:t>
            </a:r>
            <a:r>
              <a:rPr dirty="0">
                <a:solidFill>
                  <a:srgbClr val="622422"/>
                </a:solidFill>
              </a:rPr>
              <a:t>2025</a:t>
            </a:r>
            <a:r>
              <a:rPr spc="-60" dirty="0">
                <a:solidFill>
                  <a:srgbClr val="622422"/>
                </a:solidFill>
              </a:rPr>
              <a:t> </a:t>
            </a:r>
            <a:r>
              <a:rPr dirty="0">
                <a:solidFill>
                  <a:srgbClr val="622422"/>
                </a:solidFill>
              </a:rPr>
              <a:t>и</a:t>
            </a:r>
            <a:r>
              <a:rPr spc="-55" dirty="0">
                <a:solidFill>
                  <a:srgbClr val="622422"/>
                </a:solidFill>
              </a:rPr>
              <a:t> </a:t>
            </a:r>
            <a:r>
              <a:rPr dirty="0">
                <a:solidFill>
                  <a:srgbClr val="622422"/>
                </a:solidFill>
              </a:rPr>
              <a:t>2026</a:t>
            </a:r>
            <a:r>
              <a:rPr spc="-60" dirty="0">
                <a:solidFill>
                  <a:srgbClr val="622422"/>
                </a:solidFill>
              </a:rPr>
              <a:t> </a:t>
            </a:r>
            <a:r>
              <a:rPr spc="-20" dirty="0">
                <a:solidFill>
                  <a:srgbClr val="622422"/>
                </a:solidFill>
              </a:rPr>
              <a:t>годов</a:t>
            </a:r>
            <a:r>
              <a:rPr spc="-45" dirty="0">
                <a:solidFill>
                  <a:srgbClr val="622422"/>
                </a:solidFill>
              </a:rPr>
              <a:t> </a:t>
            </a:r>
            <a:r>
              <a:rPr dirty="0">
                <a:solidFill>
                  <a:srgbClr val="622422"/>
                </a:solidFill>
              </a:rPr>
              <a:t>основывается</a:t>
            </a:r>
            <a:r>
              <a:rPr spc="-55" dirty="0">
                <a:solidFill>
                  <a:srgbClr val="622422"/>
                </a:solidFill>
              </a:rPr>
              <a:t> </a:t>
            </a:r>
            <a:r>
              <a:rPr spc="-25" dirty="0">
                <a:solidFill>
                  <a:srgbClr val="622422"/>
                </a:solidFill>
              </a:rPr>
              <a:t>на: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376172" y="4972811"/>
            <a:ext cx="7440295" cy="1678305"/>
            <a:chOff x="1376172" y="4972811"/>
            <a:chExt cx="7440295" cy="16783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6172" y="4986527"/>
              <a:ext cx="7440168" cy="1566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5752" y="4972811"/>
              <a:ext cx="6681216" cy="16779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24051" y="5013324"/>
              <a:ext cx="7345680" cy="1473200"/>
            </a:xfrm>
            <a:custGeom>
              <a:avLst/>
              <a:gdLst/>
              <a:ahLst/>
              <a:cxnLst/>
              <a:rect l="l" t="t" r="r" b="b"/>
              <a:pathLst>
                <a:path w="7345680" h="1473200">
                  <a:moveTo>
                    <a:pt x="7099808" y="0"/>
                  </a:moveTo>
                  <a:lnTo>
                    <a:pt x="245491" y="0"/>
                  </a:lnTo>
                  <a:lnTo>
                    <a:pt x="196000" y="4990"/>
                  </a:lnTo>
                  <a:lnTo>
                    <a:pt x="149911" y="19302"/>
                  </a:lnTo>
                  <a:lnTo>
                    <a:pt x="108210" y="41944"/>
                  </a:lnTo>
                  <a:lnTo>
                    <a:pt x="71882" y="71929"/>
                  </a:lnTo>
                  <a:lnTo>
                    <a:pt x="41911" y="108266"/>
                  </a:lnTo>
                  <a:lnTo>
                    <a:pt x="19284" y="149965"/>
                  </a:lnTo>
                  <a:lnTo>
                    <a:pt x="4985" y="196036"/>
                  </a:lnTo>
                  <a:lnTo>
                    <a:pt x="0" y="245490"/>
                  </a:lnTo>
                  <a:lnTo>
                    <a:pt x="0" y="1227658"/>
                  </a:lnTo>
                  <a:lnTo>
                    <a:pt x="4985" y="1277143"/>
                  </a:lnTo>
                  <a:lnTo>
                    <a:pt x="19284" y="1323234"/>
                  </a:lnTo>
                  <a:lnTo>
                    <a:pt x="41911" y="1364943"/>
                  </a:lnTo>
                  <a:lnTo>
                    <a:pt x="71882" y="1401283"/>
                  </a:lnTo>
                  <a:lnTo>
                    <a:pt x="108210" y="1431265"/>
                  </a:lnTo>
                  <a:lnTo>
                    <a:pt x="149911" y="1453904"/>
                  </a:lnTo>
                  <a:lnTo>
                    <a:pt x="196000" y="1468211"/>
                  </a:lnTo>
                  <a:lnTo>
                    <a:pt x="245491" y="1473200"/>
                  </a:lnTo>
                  <a:lnTo>
                    <a:pt x="7099808" y="1473200"/>
                  </a:lnTo>
                  <a:lnTo>
                    <a:pt x="7149262" y="1468211"/>
                  </a:lnTo>
                  <a:lnTo>
                    <a:pt x="7195333" y="1453904"/>
                  </a:lnTo>
                  <a:lnTo>
                    <a:pt x="7237032" y="1431265"/>
                  </a:lnTo>
                  <a:lnTo>
                    <a:pt x="7273369" y="1401283"/>
                  </a:lnTo>
                  <a:lnTo>
                    <a:pt x="7303354" y="1364943"/>
                  </a:lnTo>
                  <a:lnTo>
                    <a:pt x="7325996" y="1323234"/>
                  </a:lnTo>
                  <a:lnTo>
                    <a:pt x="7340308" y="1277143"/>
                  </a:lnTo>
                  <a:lnTo>
                    <a:pt x="7345299" y="1227658"/>
                  </a:lnTo>
                  <a:lnTo>
                    <a:pt x="7345299" y="245490"/>
                  </a:lnTo>
                  <a:lnTo>
                    <a:pt x="7340308" y="196036"/>
                  </a:lnTo>
                  <a:lnTo>
                    <a:pt x="7325996" y="149965"/>
                  </a:lnTo>
                  <a:lnTo>
                    <a:pt x="7303354" y="108266"/>
                  </a:lnTo>
                  <a:lnTo>
                    <a:pt x="7273369" y="71929"/>
                  </a:lnTo>
                  <a:lnTo>
                    <a:pt x="7237032" y="41944"/>
                  </a:lnTo>
                  <a:lnTo>
                    <a:pt x="7195333" y="19302"/>
                  </a:lnTo>
                  <a:lnTo>
                    <a:pt x="7149262" y="4990"/>
                  </a:lnTo>
                  <a:lnTo>
                    <a:pt x="7099808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24051" y="5013324"/>
              <a:ext cx="7345680" cy="1473200"/>
            </a:xfrm>
            <a:custGeom>
              <a:avLst/>
              <a:gdLst/>
              <a:ahLst/>
              <a:cxnLst/>
              <a:rect l="l" t="t" r="r" b="b"/>
              <a:pathLst>
                <a:path w="7345680" h="1473200">
                  <a:moveTo>
                    <a:pt x="0" y="245490"/>
                  </a:moveTo>
                  <a:lnTo>
                    <a:pt x="4985" y="196036"/>
                  </a:lnTo>
                  <a:lnTo>
                    <a:pt x="19284" y="149965"/>
                  </a:lnTo>
                  <a:lnTo>
                    <a:pt x="41911" y="108266"/>
                  </a:lnTo>
                  <a:lnTo>
                    <a:pt x="71882" y="71929"/>
                  </a:lnTo>
                  <a:lnTo>
                    <a:pt x="108210" y="41944"/>
                  </a:lnTo>
                  <a:lnTo>
                    <a:pt x="149911" y="19302"/>
                  </a:lnTo>
                  <a:lnTo>
                    <a:pt x="196000" y="4990"/>
                  </a:lnTo>
                  <a:lnTo>
                    <a:pt x="245491" y="0"/>
                  </a:lnTo>
                  <a:lnTo>
                    <a:pt x="7099808" y="0"/>
                  </a:lnTo>
                  <a:lnTo>
                    <a:pt x="7149262" y="4990"/>
                  </a:lnTo>
                  <a:lnTo>
                    <a:pt x="7195333" y="19302"/>
                  </a:lnTo>
                  <a:lnTo>
                    <a:pt x="7237032" y="41944"/>
                  </a:lnTo>
                  <a:lnTo>
                    <a:pt x="7273369" y="71929"/>
                  </a:lnTo>
                  <a:lnTo>
                    <a:pt x="7303354" y="108266"/>
                  </a:lnTo>
                  <a:lnTo>
                    <a:pt x="7325996" y="149965"/>
                  </a:lnTo>
                  <a:lnTo>
                    <a:pt x="7340308" y="196036"/>
                  </a:lnTo>
                  <a:lnTo>
                    <a:pt x="7345299" y="245490"/>
                  </a:lnTo>
                  <a:lnTo>
                    <a:pt x="7345299" y="1227658"/>
                  </a:lnTo>
                  <a:lnTo>
                    <a:pt x="7340308" y="1277143"/>
                  </a:lnTo>
                  <a:lnTo>
                    <a:pt x="7325996" y="1323234"/>
                  </a:lnTo>
                  <a:lnTo>
                    <a:pt x="7303354" y="1364943"/>
                  </a:lnTo>
                  <a:lnTo>
                    <a:pt x="7273369" y="1401283"/>
                  </a:lnTo>
                  <a:lnTo>
                    <a:pt x="7237032" y="1431265"/>
                  </a:lnTo>
                  <a:lnTo>
                    <a:pt x="7195333" y="1453904"/>
                  </a:lnTo>
                  <a:lnTo>
                    <a:pt x="7149262" y="1468211"/>
                  </a:lnTo>
                  <a:lnTo>
                    <a:pt x="7099808" y="1473200"/>
                  </a:lnTo>
                  <a:lnTo>
                    <a:pt x="245491" y="1473200"/>
                  </a:lnTo>
                  <a:lnTo>
                    <a:pt x="196000" y="1468211"/>
                  </a:lnTo>
                  <a:lnTo>
                    <a:pt x="149911" y="1453904"/>
                  </a:lnTo>
                  <a:lnTo>
                    <a:pt x="108210" y="1431265"/>
                  </a:lnTo>
                  <a:lnTo>
                    <a:pt x="71882" y="1401283"/>
                  </a:lnTo>
                  <a:lnTo>
                    <a:pt x="41911" y="1364943"/>
                  </a:lnTo>
                  <a:lnTo>
                    <a:pt x="19284" y="1323234"/>
                  </a:lnTo>
                  <a:lnTo>
                    <a:pt x="4985" y="1277143"/>
                  </a:lnTo>
                  <a:lnTo>
                    <a:pt x="0" y="1227658"/>
                  </a:lnTo>
                  <a:lnTo>
                    <a:pt x="0" y="245490"/>
                  </a:lnTo>
                  <a:close/>
                </a:path>
              </a:pathLst>
            </a:custGeom>
            <a:ln w="9525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23110" y="5058917"/>
            <a:ext cx="6483858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Проект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0" dirty="0" err="1">
                <a:latin typeface="Times New Roman"/>
                <a:cs typeface="Times New Roman"/>
              </a:rPr>
              <a:t>бюджета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 err="1" smtClean="0">
                <a:latin typeface="Times New Roman"/>
                <a:cs typeface="Times New Roman"/>
              </a:rPr>
              <a:t>город</a:t>
            </a:r>
            <a:r>
              <a:rPr lang="ru-RU" sz="2200" spc="-10" dirty="0" err="1" smtClean="0">
                <a:latin typeface="Times New Roman"/>
                <a:cs typeface="Times New Roman"/>
              </a:rPr>
              <a:t>ского</a:t>
            </a:r>
            <a:r>
              <a:rPr lang="ru-RU" sz="2200" spc="-10" dirty="0" smtClean="0">
                <a:latin typeface="Times New Roman"/>
                <a:cs typeface="Times New Roman"/>
              </a:rPr>
              <a:t> поселения</a:t>
            </a:r>
            <a:r>
              <a:rPr sz="2200" spc="-100" dirty="0" smtClean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сформирован</a:t>
            </a:r>
            <a:endParaRPr sz="22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программном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формате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включает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себя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расходы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реализацию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2024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году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мероприятий</a:t>
            </a:r>
            <a:endParaRPr sz="22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ru-RU" sz="2200" b="1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 </a:t>
            </a:r>
            <a:r>
              <a:rPr sz="2200" b="1" u="sng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муниципальн</a:t>
            </a:r>
            <a:r>
              <a:rPr lang="ru-RU" sz="2200" b="1" u="sng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ых</a:t>
            </a:r>
            <a:r>
              <a:rPr sz="2200" b="1" u="sng" spc="-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spc="-10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программ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071" y="957072"/>
            <a:ext cx="3384804" cy="387400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85368" y="1630426"/>
            <a:ext cx="2248535" cy="24326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10209" marR="401320" indent="635" algn="ctr">
              <a:lnSpc>
                <a:spcPct val="86300"/>
              </a:lnSpc>
              <a:spcBef>
                <a:spcPts val="395"/>
              </a:spcBef>
            </a:pPr>
            <a:r>
              <a:rPr sz="1800" b="1" spc="-20" dirty="0">
                <a:latin typeface="Times New Roman"/>
                <a:cs typeface="Times New Roman"/>
              </a:rPr>
              <a:t>Указе </a:t>
            </a:r>
            <a:r>
              <a:rPr sz="1800" b="1" spc="-10" dirty="0">
                <a:latin typeface="Times New Roman"/>
                <a:cs typeface="Times New Roman"/>
              </a:rPr>
              <a:t>Президента Российской Федерации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от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1710"/>
              </a:lnSpc>
            </a:pPr>
            <a:r>
              <a:rPr sz="1800" b="1" dirty="0">
                <a:latin typeface="Times New Roman"/>
                <a:cs typeface="Times New Roman"/>
              </a:rPr>
              <a:t>21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июля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2020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года</a:t>
            </a:r>
            <a:endParaRPr sz="1800">
              <a:latin typeface="Times New Roman"/>
              <a:cs typeface="Times New Roman"/>
            </a:endParaRPr>
          </a:p>
          <a:p>
            <a:pPr marL="12065" marR="5080" algn="ctr">
              <a:lnSpc>
                <a:spcPct val="86600"/>
              </a:lnSpc>
              <a:spcBef>
                <a:spcPts val="140"/>
              </a:spcBef>
            </a:pPr>
            <a:r>
              <a:rPr sz="1800" b="1" dirty="0">
                <a:latin typeface="Times New Roman"/>
                <a:cs typeface="Times New Roman"/>
              </a:rPr>
              <a:t>«О </a:t>
            </a:r>
            <a:r>
              <a:rPr sz="1800" b="1" spc="-10" dirty="0">
                <a:latin typeface="Times New Roman"/>
                <a:cs typeface="Times New Roman"/>
              </a:rPr>
              <a:t>национальных </a:t>
            </a:r>
            <a:r>
              <a:rPr sz="1800" b="1" dirty="0">
                <a:latin typeface="Times New Roman"/>
                <a:cs typeface="Times New Roman"/>
              </a:rPr>
              <a:t>целях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развития Российской Федерации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период </a:t>
            </a:r>
            <a:r>
              <a:rPr sz="1800" b="1" dirty="0">
                <a:latin typeface="Times New Roman"/>
                <a:cs typeface="Times New Roman"/>
              </a:rPr>
              <a:t>до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2030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года»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92551" y="957072"/>
            <a:ext cx="2421636" cy="387400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073145" y="1748790"/>
            <a:ext cx="2019300" cy="21938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indent="-635" algn="ctr">
              <a:lnSpc>
                <a:spcPct val="86400"/>
              </a:lnSpc>
              <a:spcBef>
                <a:spcPts val="390"/>
              </a:spcBef>
            </a:pPr>
            <a:r>
              <a:rPr sz="1800" b="1" spc="-10" dirty="0">
                <a:latin typeface="Times New Roman"/>
                <a:cs typeface="Times New Roman"/>
              </a:rPr>
              <a:t>Основных направлениях бюджетной, </a:t>
            </a:r>
            <a:r>
              <a:rPr sz="1800" b="1" dirty="0">
                <a:latin typeface="Times New Roman"/>
                <a:cs typeface="Times New Roman"/>
              </a:rPr>
              <a:t>налоговой</a:t>
            </a:r>
            <a:r>
              <a:rPr sz="1800" b="1" spc="28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и </a:t>
            </a:r>
            <a:r>
              <a:rPr sz="1800" b="1" spc="-20" dirty="0">
                <a:latin typeface="Times New Roman"/>
                <a:cs typeface="Times New Roman"/>
              </a:rPr>
              <a:t>долговой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 err="1">
                <a:latin typeface="Times New Roman"/>
                <a:cs typeface="Times New Roman"/>
              </a:rPr>
              <a:t>политики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lang="ru-RU" sz="1800" b="1" spc="-10" dirty="0" smtClean="0">
                <a:latin typeface="Times New Roman"/>
                <a:cs typeface="Times New Roman"/>
              </a:rPr>
              <a:t>Демидовского городского поселения </a:t>
            </a:r>
            <a:r>
              <a:rPr sz="1800" b="1" dirty="0" smtClean="0">
                <a:latin typeface="Times New Roman"/>
                <a:cs typeface="Times New Roman"/>
              </a:rPr>
              <a:t>2024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2026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40096" y="957072"/>
            <a:ext cx="2191511" cy="387400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512053" y="1867280"/>
            <a:ext cx="1801495" cy="243816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635" algn="ctr">
              <a:lnSpc>
                <a:spcPct val="86200"/>
              </a:lnSpc>
              <a:spcBef>
                <a:spcPts val="395"/>
              </a:spcBef>
            </a:pPr>
            <a:r>
              <a:rPr sz="1800" b="1" spc="-10" dirty="0">
                <a:latin typeface="Times New Roman"/>
                <a:cs typeface="Times New Roman"/>
              </a:rPr>
              <a:t>Прогнозе социально- экономического </a:t>
            </a:r>
            <a:r>
              <a:rPr sz="1800" b="1" dirty="0" err="1">
                <a:latin typeface="Times New Roman"/>
                <a:cs typeface="Times New Roman"/>
              </a:rPr>
              <a:t>развития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lang="ru-RU" sz="1800" b="1" spc="-10" dirty="0" smtClean="0">
                <a:latin typeface="Times New Roman"/>
                <a:cs typeface="Times New Roman"/>
              </a:rPr>
              <a:t>Демидовского городского поселения </a:t>
            </a:r>
            <a:r>
              <a:rPr sz="1800" b="1" spc="-10" dirty="0" err="1" smtClean="0">
                <a:latin typeface="Times New Roman"/>
                <a:cs typeface="Times New Roman"/>
              </a:rPr>
              <a:t>среднесрочный</a:t>
            </a:r>
            <a:r>
              <a:rPr sz="1800" b="1" spc="-10" dirty="0" smtClean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период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2024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-</a:t>
            </a:r>
            <a:endParaRPr sz="1800" dirty="0">
              <a:latin typeface="Times New Roman"/>
              <a:cs typeface="Times New Roman"/>
            </a:endParaRPr>
          </a:p>
          <a:p>
            <a:pPr marL="1270" algn="ctr">
              <a:lnSpc>
                <a:spcPts val="1885"/>
              </a:lnSpc>
            </a:pPr>
            <a:r>
              <a:rPr sz="1800" b="1" dirty="0">
                <a:latin typeface="Times New Roman"/>
                <a:cs typeface="Times New Roman"/>
              </a:rPr>
              <a:t>2026</a:t>
            </a:r>
            <a:r>
              <a:rPr sz="1800" b="1" spc="-10" dirty="0">
                <a:latin typeface="Times New Roman"/>
                <a:cs typeface="Times New Roman"/>
              </a:rPr>
              <a:t> годов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3800" y="947927"/>
            <a:ext cx="2208276" cy="389229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732521" y="2340305"/>
            <a:ext cx="1799589" cy="12548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6500"/>
              </a:lnSpc>
              <a:spcBef>
                <a:spcPts val="390"/>
              </a:spcBef>
            </a:pPr>
            <a:r>
              <a:rPr sz="1800" b="1" spc="-10" dirty="0">
                <a:latin typeface="Times New Roman"/>
                <a:cs typeface="Times New Roman"/>
              </a:rPr>
              <a:t>Муниципальных </a:t>
            </a:r>
            <a:r>
              <a:rPr sz="1800" b="1" spc="-10" dirty="0" err="1">
                <a:latin typeface="Times New Roman"/>
                <a:cs typeface="Times New Roman"/>
              </a:rPr>
              <a:t>программах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lang="ru-RU" sz="1800" b="1" spc="-10" dirty="0" smtClean="0">
                <a:latin typeface="Times New Roman"/>
                <a:cs typeface="Times New Roman"/>
              </a:rPr>
              <a:t>Демидовского городского поселения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02216" y="6523870"/>
            <a:ext cx="1016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4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7662" y="4724400"/>
              <a:ext cx="9347200" cy="993775"/>
            </a:xfrm>
            <a:custGeom>
              <a:avLst/>
              <a:gdLst/>
              <a:ahLst/>
              <a:cxnLst/>
              <a:rect l="l" t="t" r="r" b="b"/>
              <a:pathLst>
                <a:path w="9347200" h="993775">
                  <a:moveTo>
                    <a:pt x="9347200" y="0"/>
                  </a:moveTo>
                  <a:lnTo>
                    <a:pt x="0" y="0"/>
                  </a:lnTo>
                  <a:lnTo>
                    <a:pt x="0" y="993775"/>
                  </a:lnTo>
                  <a:lnTo>
                    <a:pt x="9347200" y="993775"/>
                  </a:lnTo>
                  <a:lnTo>
                    <a:pt x="934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7662" y="4724400"/>
              <a:ext cx="9347200" cy="993775"/>
            </a:xfrm>
            <a:custGeom>
              <a:avLst/>
              <a:gdLst/>
              <a:ahLst/>
              <a:cxnLst/>
              <a:rect l="l" t="t" r="r" b="b"/>
              <a:pathLst>
                <a:path w="9347200" h="993775">
                  <a:moveTo>
                    <a:pt x="0" y="993775"/>
                  </a:moveTo>
                  <a:lnTo>
                    <a:pt x="9347200" y="993775"/>
                  </a:lnTo>
                  <a:lnTo>
                    <a:pt x="9347200" y="0"/>
                  </a:lnTo>
                  <a:lnTo>
                    <a:pt x="0" y="0"/>
                  </a:lnTo>
                  <a:lnTo>
                    <a:pt x="0" y="993775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75" y="3534155"/>
              <a:ext cx="9435084" cy="12298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36" y="5815582"/>
              <a:ext cx="9450324" cy="9265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51510" y="3609543"/>
            <a:ext cx="9138920" cy="2919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 marR="10795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В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трехлетнем</a:t>
            </a:r>
            <a:r>
              <a:rPr sz="2000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периоде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F243E"/>
                </a:solidFill>
                <a:latin typeface="Times New Roman"/>
                <a:cs typeface="Times New Roman"/>
              </a:rPr>
              <a:t>будет</a:t>
            </a:r>
            <a:r>
              <a:rPr sz="2000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продолжена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реализация</a:t>
            </a:r>
            <a:r>
              <a:rPr sz="2000" spc="-4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мероприятий</a:t>
            </a:r>
            <a:r>
              <a:rPr sz="2000" spc="-6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по</a:t>
            </a:r>
            <a:r>
              <a:rPr sz="2000" spc="-4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увеличению </a:t>
            </a:r>
            <a:r>
              <a:rPr sz="2000" spc="-25" dirty="0">
                <a:solidFill>
                  <a:srgbClr val="0F243E"/>
                </a:solidFill>
                <a:latin typeface="Times New Roman"/>
                <a:cs typeface="Times New Roman"/>
              </a:rPr>
              <a:t>доходной</a:t>
            </a:r>
            <a:r>
              <a:rPr sz="2000" spc="-6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базы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0F243E"/>
                </a:solidFill>
                <a:latin typeface="Times New Roman"/>
                <a:cs typeface="Times New Roman"/>
              </a:rPr>
              <a:t>бюджета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F243E"/>
                </a:solidFill>
                <a:latin typeface="Times New Roman"/>
                <a:cs typeface="Times New Roman"/>
              </a:rPr>
              <a:t>город</a:t>
            </a:r>
            <a:r>
              <a:rPr lang="ru-RU" sz="2000" spc="-10" dirty="0" err="1" smtClean="0">
                <a:solidFill>
                  <a:srgbClr val="0F243E"/>
                </a:solidFill>
                <a:latin typeface="Times New Roman"/>
                <a:cs typeface="Times New Roman"/>
              </a:rPr>
              <a:t>ского</a:t>
            </a:r>
            <a:r>
              <a:rPr lang="ru-RU" sz="2000" spc="-10" dirty="0" smtClean="0">
                <a:solidFill>
                  <a:srgbClr val="0F243E"/>
                </a:solidFill>
                <a:latin typeface="Times New Roman"/>
                <a:cs typeface="Times New Roman"/>
              </a:rPr>
              <a:t> поселения</a:t>
            </a:r>
            <a:r>
              <a:rPr sz="2000" spc="-60" dirty="0" smtClean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сокращению</a:t>
            </a:r>
            <a:r>
              <a:rPr sz="2000" spc="-3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недоимки</a:t>
            </a:r>
            <a:r>
              <a:rPr sz="2000" spc="-4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по</a:t>
            </a:r>
            <a:r>
              <a:rPr sz="2000" spc="-3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налоговым</a:t>
            </a:r>
            <a:r>
              <a:rPr sz="2000" spc="-3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платежам,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поступающим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rgbClr val="0F243E"/>
                </a:solidFill>
                <a:latin typeface="Times New Roman"/>
                <a:cs typeface="Times New Roman"/>
              </a:rPr>
              <a:t>бюджет</a:t>
            </a:r>
            <a:r>
              <a:rPr sz="2000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F243E"/>
                </a:solidFill>
                <a:latin typeface="Times New Roman"/>
                <a:cs typeface="Times New Roman"/>
              </a:rPr>
              <a:t>город</a:t>
            </a:r>
            <a:r>
              <a:rPr lang="ru-RU" sz="2000" spc="-10" dirty="0" err="1" smtClean="0">
                <a:solidFill>
                  <a:srgbClr val="0F243E"/>
                </a:solidFill>
                <a:latin typeface="Times New Roman"/>
                <a:cs typeface="Times New Roman"/>
              </a:rPr>
              <a:t>ского</a:t>
            </a:r>
            <a:r>
              <a:rPr lang="ru-RU" sz="2000" spc="-10" dirty="0" smtClean="0">
                <a:solidFill>
                  <a:srgbClr val="0F243E"/>
                </a:solidFill>
                <a:latin typeface="Times New Roman"/>
                <a:cs typeface="Times New Roman"/>
              </a:rPr>
              <a:t> поселения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1725"/>
              </a:spcBef>
            </a:pPr>
            <a:r>
              <a:rPr sz="2000" spc="-25" dirty="0">
                <a:solidFill>
                  <a:srgbClr val="0F243E"/>
                </a:solidFill>
                <a:latin typeface="Times New Roman"/>
                <a:cs typeface="Times New Roman"/>
              </a:rPr>
              <a:t>Кураторами</a:t>
            </a:r>
            <a:r>
              <a:rPr sz="2000" spc="-8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налоговых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Times New Roman"/>
                <a:cs typeface="Times New Roman"/>
              </a:rPr>
              <a:t>расходов</a:t>
            </a:r>
            <a:r>
              <a:rPr sz="2000" spc="-9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ежегодно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F243E"/>
                </a:solidFill>
                <a:latin typeface="Times New Roman"/>
                <a:cs typeface="Times New Roman"/>
              </a:rPr>
              <a:t>будет</a:t>
            </a:r>
            <a:r>
              <a:rPr sz="2000" spc="-8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осуществляться</a:t>
            </a:r>
            <a:r>
              <a:rPr sz="2000" spc="-7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оценка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налоговых </a:t>
            </a:r>
            <a:r>
              <a:rPr sz="2000" spc="-20" dirty="0">
                <a:solidFill>
                  <a:srgbClr val="0F243E"/>
                </a:solidFill>
                <a:latin typeface="Times New Roman"/>
                <a:cs typeface="Times New Roman"/>
              </a:rPr>
              <a:t>расходов</a:t>
            </a:r>
            <a:r>
              <a:rPr sz="2000" spc="-8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в</a:t>
            </a:r>
            <a:r>
              <a:rPr sz="2000" spc="-4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соответствии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с</a:t>
            </a:r>
            <a:r>
              <a:rPr sz="2000" spc="-4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требованиями,</a:t>
            </a:r>
            <a:r>
              <a:rPr sz="2000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установленными</a:t>
            </a:r>
            <a:r>
              <a:rPr sz="2000" spc="-3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порядком</a:t>
            </a:r>
            <a:r>
              <a:rPr sz="2000" spc="-8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формирования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перечня</a:t>
            </a:r>
            <a:r>
              <a:rPr sz="2000" spc="-4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налоговых</a:t>
            </a:r>
            <a:r>
              <a:rPr sz="2000" spc="-2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20" dirty="0" err="1">
                <a:solidFill>
                  <a:srgbClr val="0F243E"/>
                </a:solidFill>
                <a:latin typeface="Times New Roman"/>
                <a:cs typeface="Times New Roman"/>
              </a:rPr>
              <a:t>расходов</a:t>
            </a:r>
            <a:r>
              <a:rPr sz="2000" spc="-6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F243E"/>
                </a:solidFill>
                <a:latin typeface="Times New Roman"/>
                <a:cs typeface="Times New Roman"/>
              </a:rPr>
              <a:t>город</a:t>
            </a:r>
            <a:r>
              <a:rPr lang="ru-RU" sz="2000" spc="-10" dirty="0" err="1" smtClean="0">
                <a:solidFill>
                  <a:srgbClr val="0F243E"/>
                </a:solidFill>
                <a:latin typeface="Times New Roman"/>
                <a:cs typeface="Times New Roman"/>
              </a:rPr>
              <a:t>ского</a:t>
            </a:r>
            <a:r>
              <a:rPr lang="ru-RU" sz="2000" spc="-10" dirty="0" smtClean="0">
                <a:solidFill>
                  <a:srgbClr val="0F243E"/>
                </a:solidFill>
                <a:latin typeface="Times New Roman"/>
                <a:cs typeface="Times New Roman"/>
              </a:rPr>
              <a:t> поселения</a:t>
            </a:r>
            <a:r>
              <a:rPr sz="2000" spc="-60" dirty="0" smtClean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их</a:t>
            </a:r>
            <a:r>
              <a:rPr sz="2000" spc="-4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оценки</a:t>
            </a:r>
            <a:endParaRPr sz="2000" dirty="0">
              <a:latin typeface="Times New Roman"/>
              <a:cs typeface="Times New Roman"/>
            </a:endParaRPr>
          </a:p>
          <a:p>
            <a:pPr marR="8890" algn="ctr">
              <a:lnSpc>
                <a:spcPct val="100000"/>
              </a:lnSpc>
              <a:spcBef>
                <a:spcPts val="1845"/>
              </a:spcBef>
            </a:pP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В</a:t>
            </a:r>
            <a:r>
              <a:rPr sz="2000" spc="-4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трехлетнем</a:t>
            </a:r>
            <a:r>
              <a:rPr sz="2000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периоде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F243E"/>
                </a:solidFill>
                <a:latin typeface="Times New Roman"/>
                <a:cs typeface="Times New Roman"/>
              </a:rPr>
              <a:t>будет</a:t>
            </a:r>
            <a:r>
              <a:rPr sz="2000" spc="-6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продолжена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реализация</a:t>
            </a:r>
            <a:r>
              <a:rPr sz="2000" spc="-3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мероприятий,</a:t>
            </a:r>
            <a:r>
              <a:rPr sz="2000" spc="-4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направленных</a:t>
            </a:r>
            <a:endParaRPr sz="2000" dirty="0">
              <a:latin typeface="Times New Roman"/>
              <a:cs typeface="Times New Roman"/>
            </a:endParaRPr>
          </a:p>
          <a:p>
            <a:pPr marR="889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на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повышение</a:t>
            </a:r>
            <a:r>
              <a:rPr sz="2000" spc="-3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налоговой</a:t>
            </a:r>
            <a:r>
              <a:rPr sz="2000" spc="-3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грамотности</a:t>
            </a:r>
            <a:r>
              <a:rPr sz="2000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населения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725" y="2133663"/>
            <a:ext cx="9347200" cy="1256030"/>
          </a:xfrm>
          <a:prstGeom prst="rect">
            <a:avLst/>
          </a:prstGeom>
          <a:solidFill>
            <a:srgbClr val="FFFFFF"/>
          </a:solidFill>
          <a:ln w="25400">
            <a:solidFill>
              <a:srgbClr val="9BBA58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99695" marR="97155" indent="1905" algn="ctr">
              <a:lnSpc>
                <a:spcPct val="100000"/>
              </a:lnSpc>
              <a:spcBef>
                <a:spcPts val="80"/>
              </a:spcBef>
            </a:pP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Налоговая</a:t>
            </a:r>
            <a:r>
              <a:rPr sz="2000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политика</a:t>
            </a:r>
            <a:r>
              <a:rPr sz="2000" spc="-3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F243E"/>
                </a:solidFill>
                <a:latin typeface="Times New Roman"/>
                <a:cs typeface="Times New Roman"/>
              </a:rPr>
              <a:t>будет</a:t>
            </a:r>
            <a:r>
              <a:rPr sz="2000" spc="-7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направлена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на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своевременное</a:t>
            </a:r>
            <a:r>
              <a:rPr sz="2000" spc="-7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реагирование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в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отношении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принимаемых</a:t>
            </a:r>
            <a:r>
              <a:rPr sz="2000" spc="-4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Times New Roman"/>
                <a:cs typeface="Times New Roman"/>
              </a:rPr>
              <a:t>государством</a:t>
            </a:r>
            <a:r>
              <a:rPr sz="2000" spc="-7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мер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по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поддержке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отдельных</a:t>
            </a:r>
            <a:r>
              <a:rPr sz="2000" spc="-4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отраслей</a:t>
            </a:r>
            <a:r>
              <a:rPr sz="2000" spc="-7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экономики,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изменений</a:t>
            </a:r>
            <a:r>
              <a:rPr sz="2000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порядка</a:t>
            </a:r>
            <a:r>
              <a:rPr sz="2000" spc="-7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Times New Roman"/>
                <a:cs typeface="Times New Roman"/>
              </a:rPr>
              <a:t>налогового</a:t>
            </a:r>
            <a:r>
              <a:rPr sz="2000" spc="-5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администрирования,</a:t>
            </a:r>
            <a:r>
              <a:rPr sz="2000" spc="-6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перенос</a:t>
            </a:r>
            <a:r>
              <a:rPr sz="2000" spc="-7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сроков</a:t>
            </a:r>
            <a:r>
              <a:rPr sz="2000" spc="-7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уплаты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налогов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и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налоговых</a:t>
            </a:r>
            <a:r>
              <a:rPr sz="2000" spc="-4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льгот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75" y="858011"/>
            <a:ext cx="9435084" cy="12313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91946" y="60451"/>
            <a:ext cx="8257540" cy="181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5720" marR="1341120" indent="211454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Основные</a:t>
            </a:r>
            <a:r>
              <a:rPr sz="2000" b="1" spc="-8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направления</a:t>
            </a:r>
            <a:r>
              <a:rPr sz="2000" b="1" spc="-8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налоговой</a:t>
            </a:r>
            <a:r>
              <a:rPr sz="2000" b="1" spc="-9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политики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на</a:t>
            </a:r>
            <a:r>
              <a:rPr sz="2000" b="1" spc="-2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2024</a:t>
            </a:r>
            <a:r>
              <a:rPr sz="2000" b="1" spc="-4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год</a:t>
            </a:r>
            <a:r>
              <a:rPr sz="2000" b="1" spc="-3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000" b="1" spc="-2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плановый</a:t>
            </a:r>
            <a:r>
              <a:rPr sz="2000" b="1" spc="-6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период</a:t>
            </a:r>
            <a:r>
              <a:rPr sz="2000" b="1" spc="-3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2025</a:t>
            </a:r>
            <a:r>
              <a:rPr sz="2000" b="1" spc="-4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000" b="1" spc="-3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2026</a:t>
            </a:r>
            <a:r>
              <a:rPr sz="2000" b="1" spc="-4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годов</a:t>
            </a:r>
            <a:endParaRPr sz="2000">
              <a:latin typeface="Times New Roman"/>
              <a:cs typeface="Times New Roman"/>
            </a:endParaRPr>
          </a:p>
          <a:p>
            <a:pPr marL="12065" marR="5080" indent="-1905" algn="ctr">
              <a:lnSpc>
                <a:spcPct val="100000"/>
              </a:lnSpc>
              <a:spcBef>
                <a:spcPts val="2080"/>
              </a:spcBef>
            </a:pPr>
            <a:r>
              <a:rPr sz="2000" spc="-20" dirty="0">
                <a:solidFill>
                  <a:srgbClr val="0F243E"/>
                </a:solidFill>
                <a:latin typeface="Times New Roman"/>
                <a:cs typeface="Times New Roman"/>
              </a:rPr>
              <a:t>Доходная</a:t>
            </a:r>
            <a:r>
              <a:rPr sz="2000" spc="-7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часть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бюджета</a:t>
            </a:r>
            <a:r>
              <a:rPr sz="2000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сформирована</a:t>
            </a:r>
            <a:r>
              <a:rPr sz="2000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с</a:t>
            </a:r>
            <a:r>
              <a:rPr sz="2000" spc="-4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учетом</a:t>
            </a:r>
            <a:r>
              <a:rPr sz="2000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изменений</a:t>
            </a:r>
            <a:r>
              <a:rPr sz="2000" spc="-4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федерального, регионального</a:t>
            </a:r>
            <a:r>
              <a:rPr sz="2000" spc="-3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F243E"/>
                </a:solidFill>
                <a:latin typeface="Times New Roman"/>
                <a:cs typeface="Times New Roman"/>
              </a:rPr>
              <a:t>законодательства</a:t>
            </a:r>
            <a:r>
              <a:rPr sz="2000" spc="-7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ориентирована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на</a:t>
            </a:r>
            <a:r>
              <a:rPr sz="2000" spc="-4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сохранение</a:t>
            </a:r>
            <a:r>
              <a:rPr sz="2000" spc="-5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243E"/>
                </a:solidFill>
                <a:latin typeface="Times New Roman"/>
                <a:cs typeface="Times New Roman"/>
              </a:rPr>
              <a:t>и</a:t>
            </a:r>
            <a:r>
              <a:rPr sz="2000" spc="-4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развитие </a:t>
            </a:r>
            <a:r>
              <a:rPr sz="2000" spc="-20" dirty="0">
                <a:solidFill>
                  <a:srgbClr val="0F243E"/>
                </a:solidFill>
                <a:latin typeface="Times New Roman"/>
                <a:cs typeface="Times New Roman"/>
              </a:rPr>
              <a:t>доходных</a:t>
            </a:r>
            <a:r>
              <a:rPr sz="2000" spc="-7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F243E"/>
                </a:solidFill>
                <a:latin typeface="Times New Roman"/>
                <a:cs typeface="Times New Roman"/>
              </a:rPr>
              <a:t>источников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889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b="0" i="0" spc="-50" dirty="0">
                <a:latin typeface="Times New Roman"/>
                <a:cs typeface="Times New Roman"/>
              </a:rPr>
              <a:t>6</a:t>
            </a:fld>
            <a:endParaRPr b="0" i="0" spc="-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95576" y="60451"/>
            <a:ext cx="56178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64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Основные</a:t>
            </a:r>
            <a:r>
              <a:rPr sz="2000" b="1" spc="-8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направления</a:t>
            </a:r>
            <a:r>
              <a:rPr sz="2000" b="1" spc="-8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622422"/>
                </a:solidFill>
                <a:latin typeface="Times New Roman"/>
                <a:cs typeface="Times New Roman"/>
              </a:rPr>
              <a:t>бюджетной</a:t>
            </a:r>
            <a:r>
              <a:rPr sz="2000" b="1" spc="-5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политики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на</a:t>
            </a:r>
            <a:r>
              <a:rPr sz="2000" b="1" spc="-2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2024</a:t>
            </a:r>
            <a:r>
              <a:rPr sz="2000" b="1" spc="-4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год</a:t>
            </a:r>
            <a:r>
              <a:rPr sz="2000" b="1" spc="-3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000" b="1" spc="-2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плановый</a:t>
            </a:r>
            <a:r>
              <a:rPr sz="2000" b="1" spc="-6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период</a:t>
            </a:r>
            <a:r>
              <a:rPr sz="2000" b="1" spc="-3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2025</a:t>
            </a:r>
            <a:r>
              <a:rPr sz="2000" b="1" spc="-4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000" b="1" spc="-3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22422"/>
                </a:solidFill>
                <a:latin typeface="Times New Roman"/>
                <a:cs typeface="Times New Roman"/>
              </a:rPr>
              <a:t>2026</a:t>
            </a:r>
            <a:r>
              <a:rPr sz="2000" b="1" spc="-4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годов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" y="743712"/>
            <a:ext cx="9447276" cy="10500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3470" y="827989"/>
            <a:ext cx="8109584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Финансовое</a:t>
            </a:r>
            <a:r>
              <a:rPr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обеспечение</a:t>
            </a:r>
            <a:r>
              <a:rPr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приоритетных</a:t>
            </a:r>
            <a:r>
              <a:rPr b="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направлений</a:t>
            </a:r>
            <a:r>
              <a:rPr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расходов</a:t>
            </a:r>
            <a:r>
              <a:rPr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 и</a:t>
            </a:r>
          </a:p>
          <a:p>
            <a:pPr algn="ctr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сохранение</a:t>
            </a:r>
            <a:r>
              <a:rPr b="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сбалансированности</a:t>
            </a:r>
            <a:r>
              <a:rPr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 err="1">
                <a:solidFill>
                  <a:srgbClr val="000000"/>
                </a:solidFill>
                <a:latin typeface="Times New Roman"/>
                <a:cs typeface="Times New Roman"/>
              </a:rPr>
              <a:t>бюджета</a:t>
            </a:r>
            <a:r>
              <a:rPr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b="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городского поселения</a:t>
            </a:r>
            <a:endParaRPr b="0" spc="-1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287" y="1741551"/>
            <a:ext cx="9359900" cy="463550"/>
          </a:xfrm>
          <a:prstGeom prst="rect">
            <a:avLst/>
          </a:prstGeom>
          <a:solidFill>
            <a:srgbClr val="FFFFFF"/>
          </a:solidFill>
          <a:ln w="25400">
            <a:solidFill>
              <a:srgbClr val="4AACC5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2300" dirty="0">
                <a:latin typeface="Times New Roman"/>
                <a:cs typeface="Times New Roman"/>
              </a:rPr>
              <a:t>Реализация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указов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Президента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РФ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215" y="2243327"/>
            <a:ext cx="9456420" cy="3857625"/>
            <a:chOff x="204215" y="2243327"/>
            <a:chExt cx="9456420" cy="38576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835" y="2243327"/>
              <a:ext cx="9448800" cy="10500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696" y="3197352"/>
              <a:ext cx="9393936" cy="11125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215" y="4347972"/>
              <a:ext cx="9448800" cy="17526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23391" y="2327859"/>
            <a:ext cx="8407400" cy="3534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imes New Roman"/>
                <a:cs typeface="Times New Roman"/>
              </a:rPr>
              <a:t>Сохранение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социальной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направленности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бюджета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с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безусловным</a:t>
            </a:r>
            <a:endParaRPr sz="2300">
              <a:latin typeface="Times New Roman"/>
              <a:cs typeface="Times New Roman"/>
            </a:endParaRPr>
          </a:p>
          <a:p>
            <a:pPr marL="15875" algn="ctr">
              <a:lnSpc>
                <a:spcPct val="100000"/>
              </a:lnSpc>
            </a:pPr>
            <a:r>
              <a:rPr sz="2300" dirty="0">
                <a:latin typeface="Times New Roman"/>
                <a:cs typeface="Times New Roman"/>
              </a:rPr>
              <a:t>исполнением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публичных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нормативных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обязательств</a:t>
            </a:r>
            <a:endParaRPr sz="2300">
              <a:latin typeface="Times New Roman"/>
              <a:cs typeface="Times New Roman"/>
            </a:endParaRPr>
          </a:p>
          <a:p>
            <a:pPr marL="57785" marR="42545" algn="ctr">
              <a:lnSpc>
                <a:spcPct val="100000"/>
              </a:lnSpc>
              <a:spcBef>
                <a:spcPts val="1380"/>
              </a:spcBef>
            </a:pPr>
            <a:r>
              <a:rPr sz="2300" dirty="0">
                <a:latin typeface="Times New Roman"/>
                <a:cs typeface="Times New Roman"/>
              </a:rPr>
              <a:t>Осуществление</a:t>
            </a:r>
            <a:r>
              <a:rPr sz="2300" spc="-9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капитальных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вложений</a:t>
            </a:r>
            <a:r>
              <a:rPr sz="2300" spc="-1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в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объекты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муниципальной </a:t>
            </a:r>
            <a:r>
              <a:rPr sz="2300" dirty="0">
                <a:latin typeface="Times New Roman"/>
                <a:cs typeface="Times New Roman"/>
              </a:rPr>
              <a:t>собственности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при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наличии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финансовой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поддержки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из</a:t>
            </a:r>
            <a:endParaRPr sz="230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latin typeface="Times New Roman"/>
                <a:cs typeface="Times New Roman"/>
              </a:rPr>
              <a:t>вышестоящих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бюджетов</a:t>
            </a:r>
            <a:endParaRPr sz="23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395"/>
              </a:spcBef>
            </a:pPr>
            <a:r>
              <a:rPr sz="2300" dirty="0">
                <a:latin typeface="Times New Roman"/>
                <a:cs typeface="Times New Roman"/>
              </a:rPr>
              <a:t>Повышение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эффективности</a:t>
            </a:r>
            <a:r>
              <a:rPr sz="2300" spc="-95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расходования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бюджетных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средств,</a:t>
            </a:r>
            <a:endParaRPr sz="230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300" dirty="0">
                <a:latin typeface="Times New Roman"/>
                <a:cs typeface="Times New Roman"/>
              </a:rPr>
              <a:t>в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том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числе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обеспечение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достижения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целевых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показателей, </a:t>
            </a:r>
            <a:r>
              <a:rPr sz="2300" dirty="0">
                <a:latin typeface="Times New Roman"/>
                <a:cs typeface="Times New Roman"/>
              </a:rPr>
              <a:t>установленных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при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предоставлении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межбюджетных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трансфертов</a:t>
            </a:r>
            <a:r>
              <a:rPr sz="2300" spc="-50" dirty="0">
                <a:latin typeface="Times New Roman"/>
                <a:cs typeface="Times New Roman"/>
              </a:rPr>
              <a:t> с </a:t>
            </a:r>
            <a:r>
              <a:rPr sz="2300" spc="-10" dirty="0">
                <a:latin typeface="Times New Roman"/>
                <a:cs typeface="Times New Roman"/>
              </a:rPr>
              <a:t>безусловной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реализацией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национальных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и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региональных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проектов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5889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b="0" i="0" spc="-50" dirty="0">
                <a:latin typeface="Times New Roman"/>
                <a:cs typeface="Times New Roman"/>
              </a:rPr>
              <a:t>7</a:t>
            </a:fld>
            <a:endParaRPr b="0" i="0" spc="-5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825" y="6021387"/>
            <a:ext cx="9361805" cy="720725"/>
          </a:xfrm>
          <a:prstGeom prst="rect">
            <a:avLst/>
          </a:prstGeom>
          <a:solidFill>
            <a:srgbClr val="FFFFFF"/>
          </a:solidFill>
          <a:ln w="25400">
            <a:solidFill>
              <a:srgbClr val="4AACC5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300" dirty="0">
                <a:latin typeface="Times New Roman"/>
                <a:cs typeface="Times New Roman"/>
              </a:rPr>
              <a:t>Проведение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взвешенной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долговой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политики</a:t>
            </a:r>
            <a:r>
              <a:rPr sz="2300" spc="-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и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мероприятий,</a:t>
            </a: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300" dirty="0">
                <a:latin typeface="Times New Roman"/>
                <a:cs typeface="Times New Roman"/>
              </a:rPr>
              <a:t>направленных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на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снижение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объема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дефицита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бюджета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4198" y="0"/>
            <a:ext cx="9906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75114" y="6425590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i="1" spc="-50" dirty="0">
                <a:latin typeface="Times New Roman"/>
                <a:cs typeface="Times New Roman"/>
              </a:rPr>
              <a:t>7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026" y="1904"/>
            <a:ext cx="957668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244060"/>
                </a:solidFill>
                <a:latin typeface="Times New Roman"/>
                <a:cs typeface="Times New Roman"/>
              </a:rPr>
              <a:t>Основные</a:t>
            </a:r>
            <a:r>
              <a:rPr sz="2400" b="1" spc="-10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44060"/>
                </a:solidFill>
                <a:latin typeface="Times New Roman"/>
                <a:cs typeface="Times New Roman"/>
              </a:rPr>
              <a:t>параметры</a:t>
            </a:r>
            <a:r>
              <a:rPr sz="2400" b="1" spc="-10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 err="1">
                <a:solidFill>
                  <a:srgbClr val="244060"/>
                </a:solidFill>
                <a:latin typeface="Times New Roman"/>
                <a:cs typeface="Times New Roman"/>
              </a:rPr>
              <a:t>бюджета</a:t>
            </a:r>
            <a:r>
              <a:rPr sz="2400" b="1" spc="-11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110" dirty="0" smtClean="0">
                <a:solidFill>
                  <a:srgbClr val="244060"/>
                </a:solidFill>
                <a:latin typeface="Times New Roman"/>
                <a:cs typeface="Times New Roman"/>
              </a:rPr>
              <a:t>Демидовского </a:t>
            </a:r>
            <a:r>
              <a:rPr sz="2400" b="1" spc="-20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город</a:t>
            </a:r>
            <a:r>
              <a:rPr lang="ru-RU" sz="2400" b="1" spc="-20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ского</a:t>
            </a:r>
            <a:r>
              <a:rPr lang="ru-RU" sz="2400" b="1" spc="-2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поселения</a:t>
            </a:r>
            <a:r>
              <a:rPr sz="2400" b="1" spc="-20" dirty="0" smtClean="0">
                <a:solidFill>
                  <a:srgbClr val="244060"/>
                </a:solidFill>
                <a:latin typeface="Times New Roman"/>
                <a:cs typeface="Times New Roman"/>
              </a:rPr>
              <a:t>,</a:t>
            </a:r>
            <a:r>
              <a:rPr sz="2400" b="1" spc="-11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lang="ru-RU" b="1" spc="-110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тыс</a:t>
            </a:r>
            <a:r>
              <a:rPr b="1" dirty="0" smtClean="0">
                <a:solidFill>
                  <a:srgbClr val="244060"/>
                </a:solidFill>
                <a:latin typeface="Times New Roman"/>
                <a:cs typeface="Times New Roman"/>
              </a:rPr>
              <a:t>.</a:t>
            </a:r>
            <a:r>
              <a:rPr b="1" spc="-10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рублей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7347" y="1248155"/>
            <a:ext cx="9553956" cy="3046476"/>
            <a:chOff x="117347" y="1248155"/>
            <a:chExt cx="9553956" cy="3046476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3" y="1319783"/>
              <a:ext cx="2633472" cy="7437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5164" y="1321308"/>
              <a:ext cx="2631948" cy="7330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3971" y="1248155"/>
              <a:ext cx="2084831" cy="954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7200" y="1340738"/>
              <a:ext cx="2547112" cy="6480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7259" y="1321308"/>
              <a:ext cx="2631947" cy="7330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6068" y="1248155"/>
              <a:ext cx="2084832" cy="9540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89677" y="1340738"/>
              <a:ext cx="2547620" cy="648335"/>
            </a:xfrm>
            <a:custGeom>
              <a:avLst/>
              <a:gdLst/>
              <a:ahLst/>
              <a:cxnLst/>
              <a:rect l="l" t="t" r="r" b="b"/>
              <a:pathLst>
                <a:path w="2547620" h="648335">
                  <a:moveTo>
                    <a:pt x="2223007" y="0"/>
                  </a:moveTo>
                  <a:lnTo>
                    <a:pt x="0" y="0"/>
                  </a:lnTo>
                  <a:lnTo>
                    <a:pt x="323976" y="324103"/>
                  </a:lnTo>
                  <a:lnTo>
                    <a:pt x="0" y="648081"/>
                  </a:lnTo>
                  <a:lnTo>
                    <a:pt x="2223007" y="648081"/>
                  </a:lnTo>
                  <a:lnTo>
                    <a:pt x="2547112" y="324103"/>
                  </a:lnTo>
                  <a:lnTo>
                    <a:pt x="222300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9355" y="1321308"/>
              <a:ext cx="2631948" cy="7330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95616" y="1248155"/>
              <a:ext cx="1712976" cy="9540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82028" y="1340738"/>
              <a:ext cx="2547620" cy="648335"/>
            </a:xfrm>
            <a:custGeom>
              <a:avLst/>
              <a:gdLst/>
              <a:ahLst/>
              <a:cxnLst/>
              <a:rect l="l" t="t" r="r" b="b"/>
              <a:pathLst>
                <a:path w="2547620" h="648335">
                  <a:moveTo>
                    <a:pt x="2223135" y="0"/>
                  </a:moveTo>
                  <a:lnTo>
                    <a:pt x="0" y="0"/>
                  </a:lnTo>
                  <a:lnTo>
                    <a:pt x="324103" y="324103"/>
                  </a:lnTo>
                  <a:lnTo>
                    <a:pt x="0" y="648081"/>
                  </a:lnTo>
                  <a:lnTo>
                    <a:pt x="2223135" y="648081"/>
                  </a:lnTo>
                  <a:lnTo>
                    <a:pt x="2547112" y="324103"/>
                  </a:lnTo>
                  <a:lnTo>
                    <a:pt x="222313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347" y="2831592"/>
              <a:ext cx="2619756" cy="7437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97252" y="2833116"/>
              <a:ext cx="2616707" cy="7330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59964" y="2759964"/>
              <a:ext cx="2084832" cy="9540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440050" y="2852927"/>
              <a:ext cx="2531745" cy="648335"/>
            </a:xfrm>
            <a:custGeom>
              <a:avLst/>
              <a:gdLst/>
              <a:ahLst/>
              <a:cxnLst/>
              <a:rect l="l" t="t" r="r" b="b"/>
              <a:pathLst>
                <a:path w="2531745" h="648335">
                  <a:moveTo>
                    <a:pt x="2207514" y="0"/>
                  </a:moveTo>
                  <a:lnTo>
                    <a:pt x="0" y="0"/>
                  </a:lnTo>
                  <a:lnTo>
                    <a:pt x="324104" y="324104"/>
                  </a:lnTo>
                  <a:lnTo>
                    <a:pt x="0" y="648081"/>
                  </a:lnTo>
                  <a:lnTo>
                    <a:pt x="2207514" y="648081"/>
                  </a:lnTo>
                  <a:lnTo>
                    <a:pt x="2531491" y="324104"/>
                  </a:lnTo>
                  <a:lnTo>
                    <a:pt x="220751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75632" y="2833116"/>
              <a:ext cx="2616708" cy="73304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38344" y="2759964"/>
              <a:ext cx="2084831" cy="95402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718431" y="2852927"/>
              <a:ext cx="2531745" cy="648335"/>
            </a:xfrm>
            <a:custGeom>
              <a:avLst/>
              <a:gdLst/>
              <a:ahLst/>
              <a:cxnLst/>
              <a:rect l="l" t="t" r="r" b="b"/>
              <a:pathLst>
                <a:path w="2531745" h="648335">
                  <a:moveTo>
                    <a:pt x="2207387" y="0"/>
                  </a:moveTo>
                  <a:lnTo>
                    <a:pt x="0" y="0"/>
                  </a:lnTo>
                  <a:lnTo>
                    <a:pt x="323977" y="324104"/>
                  </a:lnTo>
                  <a:lnTo>
                    <a:pt x="0" y="648081"/>
                  </a:lnTo>
                  <a:lnTo>
                    <a:pt x="2207387" y="648081"/>
                  </a:lnTo>
                  <a:lnTo>
                    <a:pt x="2531491" y="324104"/>
                  </a:lnTo>
                  <a:lnTo>
                    <a:pt x="2207387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4012" y="2833116"/>
              <a:ext cx="2616707" cy="7330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0252" y="2759964"/>
              <a:ext cx="2017776" cy="95402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996683" y="2852927"/>
              <a:ext cx="2531745" cy="648335"/>
            </a:xfrm>
            <a:custGeom>
              <a:avLst/>
              <a:gdLst/>
              <a:ahLst/>
              <a:cxnLst/>
              <a:rect l="l" t="t" r="r" b="b"/>
              <a:pathLst>
                <a:path w="2531745" h="648335">
                  <a:moveTo>
                    <a:pt x="2207387" y="0"/>
                  </a:moveTo>
                  <a:lnTo>
                    <a:pt x="0" y="0"/>
                  </a:lnTo>
                  <a:lnTo>
                    <a:pt x="324104" y="324104"/>
                  </a:lnTo>
                  <a:lnTo>
                    <a:pt x="0" y="648081"/>
                  </a:lnTo>
                  <a:lnTo>
                    <a:pt x="2207387" y="648081"/>
                  </a:lnTo>
                  <a:lnTo>
                    <a:pt x="2531491" y="324104"/>
                  </a:lnTo>
                  <a:lnTo>
                    <a:pt x="22073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347" y="3552444"/>
              <a:ext cx="2619756" cy="742187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93851" y="3672585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Проект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2025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7347" y="3480815"/>
            <a:ext cx="9453880" cy="1534795"/>
            <a:chOff x="117347" y="3480815"/>
            <a:chExt cx="9453880" cy="1534795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97252" y="3553967"/>
              <a:ext cx="2616707" cy="7330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59964" y="3480815"/>
              <a:ext cx="2084832" cy="95402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40050" y="3573017"/>
              <a:ext cx="2531745" cy="648335"/>
            </a:xfrm>
            <a:custGeom>
              <a:avLst/>
              <a:gdLst/>
              <a:ahLst/>
              <a:cxnLst/>
              <a:rect l="l" t="t" r="r" b="b"/>
              <a:pathLst>
                <a:path w="2531745" h="648335">
                  <a:moveTo>
                    <a:pt x="2207514" y="0"/>
                  </a:moveTo>
                  <a:lnTo>
                    <a:pt x="0" y="0"/>
                  </a:lnTo>
                  <a:lnTo>
                    <a:pt x="324104" y="323977"/>
                  </a:lnTo>
                  <a:lnTo>
                    <a:pt x="0" y="648081"/>
                  </a:lnTo>
                  <a:lnTo>
                    <a:pt x="2207514" y="648081"/>
                  </a:lnTo>
                  <a:lnTo>
                    <a:pt x="2531491" y="323977"/>
                  </a:lnTo>
                  <a:lnTo>
                    <a:pt x="220751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75632" y="3553967"/>
              <a:ext cx="2616708" cy="7330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38344" y="3480815"/>
              <a:ext cx="2084831" cy="95402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718431" y="3573017"/>
              <a:ext cx="2531745" cy="648335"/>
            </a:xfrm>
            <a:custGeom>
              <a:avLst/>
              <a:gdLst/>
              <a:ahLst/>
              <a:cxnLst/>
              <a:rect l="l" t="t" r="r" b="b"/>
              <a:pathLst>
                <a:path w="2531745" h="648335">
                  <a:moveTo>
                    <a:pt x="2207387" y="0"/>
                  </a:moveTo>
                  <a:lnTo>
                    <a:pt x="0" y="0"/>
                  </a:lnTo>
                  <a:lnTo>
                    <a:pt x="323977" y="323977"/>
                  </a:lnTo>
                  <a:lnTo>
                    <a:pt x="0" y="648081"/>
                  </a:lnTo>
                  <a:lnTo>
                    <a:pt x="2207387" y="648081"/>
                  </a:lnTo>
                  <a:lnTo>
                    <a:pt x="2531491" y="323977"/>
                  </a:lnTo>
                  <a:lnTo>
                    <a:pt x="2207387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54012" y="3553967"/>
              <a:ext cx="2616707" cy="73304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50252" y="3480815"/>
              <a:ext cx="2017776" cy="95402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96683" y="3573017"/>
              <a:ext cx="2531745" cy="648335"/>
            </a:xfrm>
            <a:custGeom>
              <a:avLst/>
              <a:gdLst/>
              <a:ahLst/>
              <a:cxnLst/>
              <a:rect l="l" t="t" r="r" b="b"/>
              <a:pathLst>
                <a:path w="2531745" h="648335">
                  <a:moveTo>
                    <a:pt x="2207387" y="0"/>
                  </a:moveTo>
                  <a:lnTo>
                    <a:pt x="0" y="0"/>
                  </a:lnTo>
                  <a:lnTo>
                    <a:pt x="324104" y="323977"/>
                  </a:lnTo>
                  <a:lnTo>
                    <a:pt x="0" y="648081"/>
                  </a:lnTo>
                  <a:lnTo>
                    <a:pt x="2207387" y="648081"/>
                  </a:lnTo>
                  <a:lnTo>
                    <a:pt x="2531491" y="323977"/>
                  </a:lnTo>
                  <a:lnTo>
                    <a:pt x="22073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347" y="4271771"/>
              <a:ext cx="2619756" cy="743712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93851" y="4392929"/>
            <a:ext cx="173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Проект</a:t>
            </a:r>
            <a:r>
              <a:rPr sz="24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2026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2587" y="1964435"/>
            <a:ext cx="9438640" cy="3190240"/>
            <a:chOff x="132587" y="1964435"/>
            <a:chExt cx="9438640" cy="3190240"/>
          </a:xfrm>
        </p:grpSpPr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97252" y="4273295"/>
              <a:ext cx="2616707" cy="7330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59964" y="4200143"/>
              <a:ext cx="2084832" cy="95402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440051" y="4293107"/>
              <a:ext cx="2531745" cy="648335"/>
            </a:xfrm>
            <a:custGeom>
              <a:avLst/>
              <a:gdLst/>
              <a:ahLst/>
              <a:cxnLst/>
              <a:rect l="l" t="t" r="r" b="b"/>
              <a:pathLst>
                <a:path w="2531745" h="648335">
                  <a:moveTo>
                    <a:pt x="2207514" y="0"/>
                  </a:moveTo>
                  <a:lnTo>
                    <a:pt x="0" y="0"/>
                  </a:lnTo>
                  <a:lnTo>
                    <a:pt x="324104" y="323977"/>
                  </a:lnTo>
                  <a:lnTo>
                    <a:pt x="0" y="648081"/>
                  </a:lnTo>
                  <a:lnTo>
                    <a:pt x="2207514" y="648081"/>
                  </a:lnTo>
                  <a:lnTo>
                    <a:pt x="2531491" y="323977"/>
                  </a:lnTo>
                  <a:lnTo>
                    <a:pt x="220751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75632" y="4273295"/>
              <a:ext cx="2616708" cy="73304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38343" y="4200143"/>
              <a:ext cx="2084831" cy="95402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718430" y="4293107"/>
              <a:ext cx="2531745" cy="648335"/>
            </a:xfrm>
            <a:custGeom>
              <a:avLst/>
              <a:gdLst/>
              <a:ahLst/>
              <a:cxnLst/>
              <a:rect l="l" t="t" r="r" b="b"/>
              <a:pathLst>
                <a:path w="2531745" h="648335">
                  <a:moveTo>
                    <a:pt x="2207387" y="0"/>
                  </a:moveTo>
                  <a:lnTo>
                    <a:pt x="0" y="0"/>
                  </a:lnTo>
                  <a:lnTo>
                    <a:pt x="323977" y="323977"/>
                  </a:lnTo>
                  <a:lnTo>
                    <a:pt x="0" y="648081"/>
                  </a:lnTo>
                  <a:lnTo>
                    <a:pt x="2207387" y="648081"/>
                  </a:lnTo>
                  <a:lnTo>
                    <a:pt x="2531491" y="323977"/>
                  </a:lnTo>
                  <a:lnTo>
                    <a:pt x="2207387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54011" y="4273295"/>
              <a:ext cx="2616707" cy="73304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02652" y="4200143"/>
              <a:ext cx="1712976" cy="95402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996683" y="4293107"/>
              <a:ext cx="2531745" cy="648335"/>
            </a:xfrm>
            <a:custGeom>
              <a:avLst/>
              <a:gdLst/>
              <a:ahLst/>
              <a:cxnLst/>
              <a:rect l="l" t="t" r="r" b="b"/>
              <a:pathLst>
                <a:path w="2531745" h="648335">
                  <a:moveTo>
                    <a:pt x="2207387" y="0"/>
                  </a:moveTo>
                  <a:lnTo>
                    <a:pt x="0" y="0"/>
                  </a:lnTo>
                  <a:lnTo>
                    <a:pt x="324104" y="323977"/>
                  </a:lnTo>
                  <a:lnTo>
                    <a:pt x="0" y="648081"/>
                  </a:lnTo>
                  <a:lnTo>
                    <a:pt x="2207387" y="648081"/>
                  </a:lnTo>
                  <a:lnTo>
                    <a:pt x="2531491" y="323977"/>
                  </a:lnTo>
                  <a:lnTo>
                    <a:pt x="220738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2587" y="1964435"/>
              <a:ext cx="2619756" cy="1011936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606044" y="1439926"/>
            <a:ext cx="1708150" cy="190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3820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Факт</a:t>
            </a:r>
            <a:r>
              <a:rPr sz="24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2022</a:t>
            </a:r>
            <a:endParaRPr sz="2400" dirty="0">
              <a:latin typeface="Times New Roman"/>
              <a:cs typeface="Times New Roman"/>
            </a:endParaRPr>
          </a:p>
          <a:p>
            <a:pPr marL="157480">
              <a:lnSpc>
                <a:spcPts val="2680"/>
              </a:lnSpc>
              <a:spcBef>
                <a:spcPts val="183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План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2023</a:t>
            </a:r>
            <a:endParaRPr sz="2400" dirty="0">
              <a:latin typeface="Times New Roman"/>
              <a:cs typeface="Times New Roman"/>
            </a:endParaRPr>
          </a:p>
          <a:p>
            <a:pPr marL="218440">
              <a:lnSpc>
                <a:spcPts val="2680"/>
              </a:lnSpc>
            </a:pP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(декабрь)</a:t>
            </a:r>
            <a:endParaRPr sz="24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835"/>
              </a:spcBef>
            </a:pPr>
            <a:r>
              <a:rPr sz="2350" b="1" dirty="0">
                <a:solidFill>
                  <a:srgbClr val="FFFFFF"/>
                </a:solidFill>
                <a:latin typeface="Times New Roman"/>
                <a:cs typeface="Times New Roman"/>
              </a:rPr>
              <a:t>Проект</a:t>
            </a:r>
            <a:r>
              <a:rPr sz="23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2024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23444" y="492251"/>
            <a:ext cx="9462770" cy="2466340"/>
            <a:chOff x="123444" y="492251"/>
            <a:chExt cx="9462770" cy="2466340"/>
          </a:xfrm>
        </p:grpSpPr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12492" y="2040635"/>
              <a:ext cx="2616708" cy="80619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85871" y="2004059"/>
              <a:ext cx="2061972" cy="95402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55291" y="2060829"/>
              <a:ext cx="2531491" cy="72009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90872" y="2040635"/>
              <a:ext cx="2616707" cy="80619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74920" y="2004059"/>
              <a:ext cx="2039112" cy="95402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733544" y="2060829"/>
              <a:ext cx="2531745" cy="720090"/>
            </a:xfrm>
            <a:custGeom>
              <a:avLst/>
              <a:gdLst/>
              <a:ahLst/>
              <a:cxnLst/>
              <a:rect l="l" t="t" r="r" b="b"/>
              <a:pathLst>
                <a:path w="2531745" h="720089">
                  <a:moveTo>
                    <a:pt x="2171446" y="0"/>
                  </a:moveTo>
                  <a:lnTo>
                    <a:pt x="0" y="0"/>
                  </a:lnTo>
                  <a:lnTo>
                    <a:pt x="360044" y="360045"/>
                  </a:lnTo>
                  <a:lnTo>
                    <a:pt x="0" y="720090"/>
                  </a:lnTo>
                  <a:lnTo>
                    <a:pt x="2171446" y="720090"/>
                  </a:lnTo>
                  <a:lnTo>
                    <a:pt x="2531490" y="360045"/>
                  </a:lnTo>
                  <a:lnTo>
                    <a:pt x="217144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69251" y="2040635"/>
              <a:ext cx="2616707" cy="80619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63967" y="2004059"/>
              <a:ext cx="2017776" cy="95402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011924" y="2060829"/>
              <a:ext cx="2531745" cy="720090"/>
            </a:xfrm>
            <a:custGeom>
              <a:avLst/>
              <a:gdLst/>
              <a:ahLst/>
              <a:cxnLst/>
              <a:rect l="l" t="t" r="r" b="b"/>
              <a:pathLst>
                <a:path w="2531745" h="720089">
                  <a:moveTo>
                    <a:pt x="2171446" y="0"/>
                  </a:moveTo>
                  <a:lnTo>
                    <a:pt x="0" y="0"/>
                  </a:lnTo>
                  <a:lnTo>
                    <a:pt x="360045" y="360045"/>
                  </a:lnTo>
                  <a:lnTo>
                    <a:pt x="0" y="720090"/>
                  </a:lnTo>
                  <a:lnTo>
                    <a:pt x="2171446" y="720090"/>
                  </a:lnTo>
                  <a:lnTo>
                    <a:pt x="2531491" y="360045"/>
                  </a:lnTo>
                  <a:lnTo>
                    <a:pt x="217144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3444" y="492251"/>
              <a:ext cx="2656332" cy="104851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2499" y="531875"/>
              <a:ext cx="1170432" cy="891539"/>
            </a:xfrm>
            <a:prstGeom prst="rect">
              <a:avLst/>
            </a:prstGeom>
          </p:spPr>
        </p:pic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1189431" y="621233"/>
            <a:ext cx="66611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10" dirty="0">
                <a:solidFill>
                  <a:srgbClr val="FFFFFF"/>
                </a:solidFill>
              </a:rPr>
              <a:t>Год</a:t>
            </a:r>
            <a:endParaRPr sz="3300"/>
          </a:p>
        </p:txBody>
      </p:sp>
      <p:grpSp>
        <p:nvGrpSpPr>
          <p:cNvPr id="66" name="object 66"/>
          <p:cNvGrpSpPr/>
          <p:nvPr/>
        </p:nvGrpSpPr>
        <p:grpSpPr>
          <a:xfrm>
            <a:off x="2415539" y="492251"/>
            <a:ext cx="2656840" cy="1049020"/>
            <a:chOff x="2415539" y="492251"/>
            <a:chExt cx="2656840" cy="1049020"/>
          </a:xfrm>
        </p:grpSpPr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415539" y="492251"/>
              <a:ext cx="2656332" cy="104851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54451" y="531875"/>
              <a:ext cx="1950720" cy="891539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2927869" y="379392"/>
            <a:ext cx="1766316" cy="4471096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2005"/>
              </a:spcBef>
            </a:pPr>
            <a:r>
              <a:rPr sz="33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endParaRPr sz="3300" dirty="0"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  <a:spcBef>
                <a:spcPts val="1850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134 465,8</a:t>
            </a:r>
            <a:endParaRPr sz="3200" dirty="0">
              <a:latin typeface="Times New Roman"/>
              <a:cs typeface="Times New Roman"/>
            </a:endParaRPr>
          </a:p>
          <a:p>
            <a:pPr marL="38735">
              <a:lnSpc>
                <a:spcPct val="100000"/>
              </a:lnSpc>
              <a:spcBef>
                <a:spcPts val="2115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107 840,0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175 659,4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513 425,9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413 924,1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707635" y="492251"/>
            <a:ext cx="2656840" cy="1049020"/>
            <a:chOff x="4707635" y="492251"/>
            <a:chExt cx="2656840" cy="1049020"/>
          </a:xfrm>
        </p:grpSpPr>
        <p:pic>
          <p:nvPicPr>
            <p:cNvPr id="71" name="object 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07635" y="492251"/>
              <a:ext cx="2656332" cy="104851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67299" y="531875"/>
              <a:ext cx="2109216" cy="891539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5302122" y="379392"/>
            <a:ext cx="1737233" cy="4471096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2005"/>
              </a:spcBef>
            </a:pPr>
            <a:r>
              <a:rPr sz="33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Расходы</a:t>
            </a:r>
            <a:endParaRPr sz="33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1850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123 326,1</a:t>
            </a:r>
            <a:endParaRPr sz="3200" dirty="0">
              <a:latin typeface="Times New Roman"/>
              <a:cs typeface="Times New Roman"/>
            </a:endParaRPr>
          </a:p>
          <a:p>
            <a:pPr marL="49530">
              <a:lnSpc>
                <a:spcPct val="100000"/>
              </a:lnSpc>
              <a:spcBef>
                <a:spcPts val="2115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195 102,7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175 659,4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513 425,9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413 823,6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75" name="object 7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999731" y="515112"/>
            <a:ext cx="2659379" cy="995172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7225283" y="331161"/>
            <a:ext cx="2228088" cy="4533292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Дефицит</a:t>
            </a:r>
            <a:r>
              <a:rPr lang="ru-RU" sz="2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(-), профицит (+)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11 139,8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03505" algn="ctr">
              <a:lnSpc>
                <a:spcPct val="100000"/>
              </a:lnSpc>
              <a:spcBef>
                <a:spcPts val="600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721,4</a:t>
            </a:r>
            <a:endParaRPr sz="3200" dirty="0">
              <a:latin typeface="Times New Roman"/>
              <a:cs typeface="Times New Roman"/>
            </a:endParaRPr>
          </a:p>
          <a:p>
            <a:pPr marL="88900" algn="ctr">
              <a:lnSpc>
                <a:spcPct val="100000"/>
              </a:lnSpc>
              <a:spcBef>
                <a:spcPts val="2115"/>
              </a:spcBef>
            </a:pPr>
            <a:r>
              <a:rPr sz="3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0,0</a:t>
            </a:r>
            <a:endParaRPr sz="3200" dirty="0">
              <a:latin typeface="Times New Roman"/>
              <a:cs typeface="Times New Roman"/>
            </a:endParaRPr>
          </a:p>
          <a:p>
            <a:pPr marL="88900" algn="ctr">
              <a:lnSpc>
                <a:spcPct val="100000"/>
              </a:lnSpc>
              <a:spcBef>
                <a:spcPts val="1830"/>
              </a:spcBef>
            </a:pPr>
            <a:r>
              <a:rPr sz="32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0,0</a:t>
            </a:r>
            <a:endParaRPr sz="3200" dirty="0">
              <a:latin typeface="Times New Roman"/>
              <a:cs typeface="Times New Roman"/>
            </a:endParaRPr>
          </a:p>
          <a:p>
            <a:pPr marL="241300" algn="ctr">
              <a:lnSpc>
                <a:spcPct val="100000"/>
              </a:lnSpc>
              <a:spcBef>
                <a:spcPts val="1835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100,5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00025" y="5083175"/>
            <a:ext cx="9525889" cy="1577355"/>
          </a:xfrm>
          <a:prstGeom prst="rect">
            <a:avLst/>
          </a:prstGeom>
          <a:solidFill>
            <a:srgbClr val="FFFFFF"/>
          </a:solidFill>
          <a:ln w="25400">
            <a:solidFill>
              <a:srgbClr val="4AACC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2400" marR="145415" algn="ctr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solidFill>
                  <a:srgbClr val="375F92"/>
                </a:solidFill>
                <a:latin typeface="Times New Roman"/>
                <a:cs typeface="Times New Roman"/>
              </a:rPr>
              <a:t>Поправками</a:t>
            </a:r>
            <a:r>
              <a:rPr sz="2000" b="1" spc="-8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75F92"/>
                </a:solidFill>
                <a:latin typeface="Times New Roman"/>
                <a:cs typeface="Times New Roman"/>
              </a:rPr>
              <a:t>ко</a:t>
            </a:r>
            <a:r>
              <a:rPr sz="2000" b="1" spc="-5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второму</a:t>
            </a:r>
            <a:r>
              <a:rPr sz="2000" b="1" spc="-5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75F92"/>
                </a:solidFill>
                <a:latin typeface="Times New Roman"/>
                <a:cs typeface="Times New Roman"/>
              </a:rPr>
              <a:t>чтению</a:t>
            </a:r>
            <a:r>
              <a:rPr sz="2000" b="1" spc="-4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75F92"/>
                </a:solidFill>
                <a:latin typeface="Times New Roman"/>
                <a:cs typeface="Times New Roman"/>
              </a:rPr>
              <a:t>Закона</a:t>
            </a:r>
            <a:r>
              <a:rPr sz="2000" b="1" spc="-6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75F92"/>
                </a:solidFill>
                <a:latin typeface="Times New Roman"/>
                <a:cs typeface="Times New Roman"/>
              </a:rPr>
              <a:t>об</a:t>
            </a:r>
            <a:r>
              <a:rPr sz="2000" b="1" spc="-5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областном</a:t>
            </a:r>
            <a:r>
              <a:rPr sz="2000" b="1" spc="-7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 err="1">
                <a:solidFill>
                  <a:srgbClr val="375F92"/>
                </a:solidFill>
                <a:latin typeface="Times New Roman"/>
                <a:cs typeface="Times New Roman"/>
              </a:rPr>
              <a:t>бюджете</a:t>
            </a:r>
            <a:r>
              <a:rPr sz="2000" b="1" spc="-4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40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rgbClr val="375F92"/>
                </a:solidFill>
                <a:latin typeface="Times New Roman"/>
                <a:cs typeface="Times New Roman"/>
              </a:rPr>
              <a:t>Смоленской </a:t>
            </a:r>
            <a:r>
              <a:rPr sz="2000" b="1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области</a:t>
            </a:r>
            <a:r>
              <a:rPr sz="2000" b="1" spc="-75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городу</a:t>
            </a:r>
            <a:r>
              <a:rPr sz="2000" b="1" spc="-7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предусмотрены</a:t>
            </a:r>
            <a:r>
              <a:rPr sz="2000" b="1" spc="-8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75F92"/>
                </a:solidFill>
                <a:latin typeface="Times New Roman"/>
                <a:cs typeface="Times New Roman"/>
              </a:rPr>
              <a:t>дополнительные</a:t>
            </a:r>
            <a:r>
              <a:rPr sz="2000" b="1" spc="-7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375F92"/>
                </a:solidFill>
                <a:latin typeface="Times New Roman"/>
                <a:cs typeface="Times New Roman"/>
              </a:rPr>
              <a:t>межбюджетные</a:t>
            </a:r>
            <a:r>
              <a:rPr sz="2000" b="1" spc="-6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трансферты: 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на</a:t>
            </a:r>
            <a:r>
              <a:rPr sz="2000" b="1" spc="-2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2024</a:t>
            </a:r>
            <a:r>
              <a:rPr sz="2000" b="1" spc="-4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год</a:t>
            </a:r>
            <a:r>
              <a:rPr sz="2000" b="1" spc="-3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943735"/>
                </a:solidFill>
                <a:latin typeface="Times New Roman"/>
                <a:cs typeface="Times New Roman"/>
              </a:rPr>
              <a:t>сумме</a:t>
            </a:r>
            <a:r>
              <a:rPr sz="2000" b="1" spc="-6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943735"/>
                </a:solidFill>
                <a:latin typeface="Times New Roman"/>
                <a:cs typeface="Times New Roman"/>
              </a:rPr>
              <a:t>160 591,4</a:t>
            </a:r>
            <a:r>
              <a:rPr lang="ru-RU" sz="2000" b="1" spc="-3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35" dirty="0" err="1" smtClean="0">
                <a:solidFill>
                  <a:srgbClr val="943735"/>
                </a:solidFill>
                <a:latin typeface="Times New Roman"/>
                <a:cs typeface="Times New Roman"/>
              </a:rPr>
              <a:t>тыс</a:t>
            </a:r>
            <a:r>
              <a:rPr sz="2000" b="1" dirty="0" smtClean="0">
                <a:solidFill>
                  <a:srgbClr val="943735"/>
                </a:solidFill>
                <a:latin typeface="Times New Roman"/>
                <a:cs typeface="Times New Roman"/>
              </a:rPr>
              <a:t>.</a:t>
            </a:r>
            <a:r>
              <a:rPr sz="2000" b="1" spc="-20" dirty="0" smtClean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рублей</a:t>
            </a:r>
            <a:endParaRPr sz="2000" dirty="0">
              <a:latin typeface="Times New Roman"/>
              <a:cs typeface="Times New Roman"/>
            </a:endParaRPr>
          </a:p>
          <a:p>
            <a:pPr marL="92075" marR="2590165" indent="2147888" algn="ctr">
              <a:lnSpc>
                <a:spcPct val="100000"/>
              </a:lnSpc>
            </a:pP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на</a:t>
            </a:r>
            <a:r>
              <a:rPr sz="2000" b="1" spc="-2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2025</a:t>
            </a:r>
            <a:r>
              <a:rPr sz="2000" b="1" spc="-4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год</a:t>
            </a:r>
            <a:r>
              <a:rPr sz="2000" b="1" spc="-3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943735"/>
                </a:solidFill>
                <a:latin typeface="Times New Roman"/>
                <a:cs typeface="Times New Roman"/>
              </a:rPr>
              <a:t>сумме</a:t>
            </a:r>
            <a:r>
              <a:rPr sz="2000" b="1" spc="-6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943735"/>
                </a:solidFill>
                <a:latin typeface="Times New Roman"/>
                <a:cs typeface="Times New Roman"/>
              </a:rPr>
              <a:t>497 596,1</a:t>
            </a:r>
            <a:r>
              <a:rPr sz="2000" b="1" spc="-30" dirty="0" smtClean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30" dirty="0" err="1" smtClean="0">
                <a:solidFill>
                  <a:srgbClr val="943735"/>
                </a:solidFill>
                <a:latin typeface="Times New Roman"/>
                <a:cs typeface="Times New Roman"/>
              </a:rPr>
              <a:t>тыс</a:t>
            </a:r>
            <a:r>
              <a:rPr sz="2000" b="1" dirty="0" smtClean="0">
                <a:solidFill>
                  <a:srgbClr val="943735"/>
                </a:solidFill>
                <a:latin typeface="Times New Roman"/>
                <a:cs typeface="Times New Roman"/>
              </a:rPr>
              <a:t>.</a:t>
            </a:r>
            <a:r>
              <a:rPr lang="ru-RU" sz="2000" b="1" spc="-20" dirty="0" smtClean="0">
                <a:solidFill>
                  <a:srgbClr val="943735"/>
                </a:solidFill>
                <a:latin typeface="Times New Roman"/>
                <a:cs typeface="Times New Roman"/>
              </a:rPr>
              <a:t>р</a:t>
            </a:r>
            <a:r>
              <a:rPr sz="2000" b="1" spc="-10" dirty="0" err="1" smtClean="0">
                <a:solidFill>
                  <a:srgbClr val="943735"/>
                </a:solidFill>
                <a:latin typeface="Times New Roman"/>
                <a:cs typeface="Times New Roman"/>
              </a:rPr>
              <a:t>ублей</a:t>
            </a:r>
            <a:r>
              <a:rPr sz="2000" b="1" spc="-10" dirty="0" smtClean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endParaRPr lang="ru-RU" sz="2000" b="1" spc="-10" dirty="0" smtClean="0">
              <a:solidFill>
                <a:srgbClr val="943735"/>
              </a:solidFill>
              <a:latin typeface="Times New Roman"/>
              <a:cs typeface="Times New Roman"/>
            </a:endParaRPr>
          </a:p>
          <a:p>
            <a:pPr marL="2598738" marR="2590165" indent="-717550" algn="ctr">
              <a:lnSpc>
                <a:spcPct val="100000"/>
              </a:lnSpc>
            </a:pPr>
            <a:r>
              <a:rPr sz="2000" b="1" dirty="0" err="1" smtClean="0">
                <a:solidFill>
                  <a:srgbClr val="943735"/>
                </a:solidFill>
                <a:latin typeface="Times New Roman"/>
                <a:cs typeface="Times New Roman"/>
              </a:rPr>
              <a:t>на</a:t>
            </a:r>
            <a:r>
              <a:rPr sz="2000" b="1" spc="-25" dirty="0" smtClean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2026</a:t>
            </a:r>
            <a:r>
              <a:rPr sz="2000" b="1" spc="-4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год</a:t>
            </a:r>
            <a:r>
              <a:rPr sz="2000" b="1" spc="-3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43735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943735"/>
                </a:solidFill>
                <a:latin typeface="Times New Roman"/>
                <a:cs typeface="Times New Roman"/>
              </a:rPr>
              <a:t>сумме</a:t>
            </a:r>
            <a:r>
              <a:rPr sz="2000" b="1" spc="-6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943735"/>
                </a:solidFill>
                <a:latin typeface="Times New Roman"/>
                <a:cs typeface="Times New Roman"/>
              </a:rPr>
              <a:t>397 335,9 </a:t>
            </a:r>
            <a:r>
              <a:rPr lang="ru-RU" sz="2000" b="1" dirty="0" err="1" smtClean="0">
                <a:solidFill>
                  <a:srgbClr val="943735"/>
                </a:solidFill>
                <a:latin typeface="Times New Roman"/>
                <a:cs typeface="Times New Roman"/>
              </a:rPr>
              <a:t>тыс</a:t>
            </a:r>
            <a:r>
              <a:rPr sz="2000" b="1" dirty="0" smtClean="0">
                <a:solidFill>
                  <a:srgbClr val="943735"/>
                </a:solidFill>
                <a:latin typeface="Times New Roman"/>
                <a:cs typeface="Times New Roman"/>
              </a:rPr>
              <a:t>.</a:t>
            </a:r>
            <a:r>
              <a:rPr sz="2000" b="1" spc="-20" dirty="0" smtClean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рублей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" y="381000"/>
            <a:ext cx="9906000" cy="6857999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2284" y="6524243"/>
            <a:ext cx="89915" cy="89916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6193282" y="6450888"/>
            <a:ext cx="14249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Times New Roman"/>
                <a:cs typeface="Times New Roman"/>
              </a:rPr>
              <a:t>Налоговые доходы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76" name="object 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4968" y="6524243"/>
            <a:ext cx="89916" cy="89916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7856601" y="6450888"/>
            <a:ext cx="15919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Times New Roman"/>
                <a:cs typeface="Times New Roman"/>
              </a:rPr>
              <a:t>Неналоговые</a:t>
            </a:r>
            <a:r>
              <a:rPr sz="1300" b="1" spc="-2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доходы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921994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C00000"/>
                </a:solidFill>
              </a:rPr>
              <a:t>Доходы</a:t>
            </a:r>
            <a:r>
              <a:rPr sz="2800" spc="-100" dirty="0">
                <a:solidFill>
                  <a:srgbClr val="C00000"/>
                </a:solidFill>
              </a:rPr>
              <a:t> </a:t>
            </a:r>
            <a:r>
              <a:rPr sz="2800" spc="-20" dirty="0" err="1">
                <a:solidFill>
                  <a:srgbClr val="C00000"/>
                </a:solidFill>
              </a:rPr>
              <a:t>бюджета</a:t>
            </a:r>
            <a:r>
              <a:rPr sz="2800" spc="-95" dirty="0">
                <a:solidFill>
                  <a:srgbClr val="C00000"/>
                </a:solidFill>
              </a:rPr>
              <a:t> </a:t>
            </a:r>
            <a:r>
              <a:rPr sz="2800" spc="-20" dirty="0" err="1" smtClean="0">
                <a:solidFill>
                  <a:srgbClr val="C00000"/>
                </a:solidFill>
              </a:rPr>
              <a:t>город</a:t>
            </a:r>
            <a:r>
              <a:rPr lang="ru-RU" sz="2800" spc="-20" dirty="0" err="1" smtClean="0">
                <a:solidFill>
                  <a:srgbClr val="C00000"/>
                </a:solidFill>
              </a:rPr>
              <a:t>ского</a:t>
            </a:r>
            <a:r>
              <a:rPr lang="ru-RU" sz="2800" spc="-20" dirty="0" smtClean="0">
                <a:solidFill>
                  <a:srgbClr val="C00000"/>
                </a:solidFill>
              </a:rPr>
              <a:t> поселения</a:t>
            </a:r>
            <a:r>
              <a:rPr sz="2800" spc="-20" dirty="0" smtClean="0">
                <a:solidFill>
                  <a:srgbClr val="C00000"/>
                </a:solidFill>
              </a:rPr>
              <a:t>,</a:t>
            </a:r>
            <a:r>
              <a:rPr sz="2800" spc="-95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тыс</a:t>
            </a:r>
            <a:r>
              <a:rPr sz="2800" dirty="0" smtClean="0">
                <a:solidFill>
                  <a:srgbClr val="C00000"/>
                </a:solidFill>
              </a:rPr>
              <a:t>.</a:t>
            </a:r>
            <a:r>
              <a:rPr sz="2800" spc="-85" dirty="0" smtClean="0">
                <a:solidFill>
                  <a:srgbClr val="C00000"/>
                </a:solidFill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рублей</a:t>
            </a:r>
            <a:endParaRPr sz="2800" dirty="0"/>
          </a:p>
        </p:txBody>
      </p:sp>
      <p:sp>
        <p:nvSpPr>
          <p:cNvPr id="121" name="object 121"/>
          <p:cNvSpPr txBox="1"/>
          <p:nvPr/>
        </p:nvSpPr>
        <p:spPr>
          <a:xfrm>
            <a:off x="9654920" y="6526174"/>
            <a:ext cx="10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i="1" spc="-50" dirty="0" smtClean="0">
                <a:latin typeface="Times New Roman"/>
                <a:cs typeface="Times New Roman"/>
              </a:rPr>
              <a:t>8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76541" y="548741"/>
            <a:ext cx="4177029" cy="45021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2200" b="1" dirty="0">
                <a:solidFill>
                  <a:srgbClr val="0F243E"/>
                </a:solidFill>
                <a:latin typeface="Times New Roman"/>
                <a:cs typeface="Times New Roman"/>
              </a:rPr>
              <a:t>Всего</a:t>
            </a:r>
            <a:r>
              <a:rPr sz="2200" b="1" spc="-7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F243E"/>
                </a:solidFill>
                <a:latin typeface="Times New Roman"/>
                <a:cs typeface="Times New Roman"/>
              </a:rPr>
              <a:t>доходы</a:t>
            </a:r>
            <a:r>
              <a:rPr sz="2200" b="1" spc="-9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F243E"/>
                </a:solidFill>
                <a:latin typeface="Times New Roman"/>
                <a:cs typeface="Times New Roman"/>
              </a:rPr>
              <a:t>бюджета: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1243583" y="509016"/>
            <a:ext cx="8362189" cy="691896"/>
            <a:chOff x="1243583" y="509016"/>
            <a:chExt cx="8362189" cy="691896"/>
          </a:xfrm>
        </p:grpSpPr>
        <p:pic>
          <p:nvPicPr>
            <p:cNvPr id="128" name="object 1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583" y="509016"/>
              <a:ext cx="3243072" cy="58978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4164" y="830580"/>
              <a:ext cx="3721608" cy="370332"/>
            </a:xfrm>
            <a:prstGeom prst="rect">
              <a:avLst/>
            </a:prstGeom>
          </p:spPr>
        </p:pic>
      </p:grpSp>
      <p:sp>
        <p:nvSpPr>
          <p:cNvPr id="130" name="object 130"/>
          <p:cNvSpPr txBox="1"/>
          <p:nvPr/>
        </p:nvSpPr>
        <p:spPr>
          <a:xfrm>
            <a:off x="5940870" y="867151"/>
            <a:ext cx="33547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45660"/>
                </a:solidFill>
                <a:latin typeface="Times New Roman"/>
                <a:cs typeface="Times New Roman"/>
              </a:rPr>
              <a:t>Безвозмездные</a:t>
            </a:r>
            <a:r>
              <a:rPr sz="2000" b="1" spc="-30" dirty="0">
                <a:solidFill>
                  <a:srgbClr val="2456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45660"/>
                </a:solidFill>
                <a:latin typeface="Times New Roman"/>
                <a:cs typeface="Times New Roman"/>
              </a:rPr>
              <a:t>поступления: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31" name="object 1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99328" y="830580"/>
            <a:ext cx="3637788" cy="536448"/>
          </a:xfrm>
          <a:prstGeom prst="rect">
            <a:avLst/>
          </a:prstGeom>
        </p:spPr>
      </p:pic>
      <p:graphicFrame>
        <p:nvGraphicFramePr>
          <p:cNvPr id="9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469896"/>
              </p:ext>
            </p:extLst>
          </p:nvPr>
        </p:nvGraphicFramePr>
        <p:xfrm>
          <a:off x="304801" y="1600200"/>
          <a:ext cx="4181854" cy="279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7" name="Диаграмма 96"/>
          <p:cNvGraphicFramePr/>
          <p:nvPr>
            <p:extLst>
              <p:ext uri="{D42A27DB-BD31-4B8C-83A1-F6EECF244321}">
                <p14:modId xmlns:p14="http://schemas.microsoft.com/office/powerpoint/2010/main" val="114823792"/>
              </p:ext>
            </p:extLst>
          </p:nvPr>
        </p:nvGraphicFramePr>
        <p:xfrm>
          <a:off x="4648200" y="1295400"/>
          <a:ext cx="5108320" cy="469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1725</Words>
  <Application>Microsoft Office PowerPoint</Application>
  <PresentationFormat>Лист A4 (210x297 мм)</PresentationFormat>
  <Paragraphs>381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БЮДЖЕТ ДЛЯ ГРАЖДАН</vt:lpstr>
      <vt:lpstr>Презентация PowerPoint</vt:lpstr>
      <vt:lpstr>Что такое бюджет?</vt:lpstr>
      <vt:lpstr>Бюджетный процесс – это цикл формирования, исполнения бюджета и подготовки отчета о его исполнении</vt:lpstr>
      <vt:lpstr>Составление проекта бюджета Демидовского городского поселения Демидовского района Смоленской области на 2024 год и плановый период 2025 и 2026 годов основывается на:</vt:lpstr>
      <vt:lpstr>Презентация PowerPoint</vt:lpstr>
      <vt:lpstr>Финансовое обеспечение приоритетных направлений расходов и сохранение сбалансированности бюджета городского поселения</vt:lpstr>
      <vt:lpstr>Год</vt:lpstr>
      <vt:lpstr>Доходы бюджета городского поселения, тыс. рублей</vt:lpstr>
      <vt:lpstr>Структура доходов бюджета городского поселения, тыс. рублей</vt:lpstr>
      <vt:lpstr>Структура доходов бюджета городского поселения на 2024 год</vt:lpstr>
      <vt:lpstr>Прогноз безвозмездных поступлений, тыс. рублей</vt:lpstr>
      <vt:lpstr>Структура расходов бюджета городского поселения в 2024 году,  тыс. рублей</vt:lpstr>
      <vt:lpstr>Презентация PowerPoint</vt:lpstr>
      <vt:lpstr>Презентация PowerPoint</vt:lpstr>
      <vt:lpstr>Расходы бюджета города на реализацию муниципальных программ в 2024 году, млн. рублей</vt:lpstr>
      <vt:lpstr>Расходы, направленные на реализацию национальных проектов в Демидовском городском поселении в 2024 году, тыс. рублей</vt:lpstr>
      <vt:lpstr>Муниципальный долг Демидовского городского поселения</vt:lpstr>
      <vt:lpstr>Презентация PowerPoint</vt:lpstr>
      <vt:lpstr> К о н т а к т н а я  и н ф о р м а ц и 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Ворошина Ольга Павловна</dc:creator>
  <cp:lastModifiedBy>USER</cp:lastModifiedBy>
  <cp:revision>43</cp:revision>
  <dcterms:created xsi:type="dcterms:W3CDTF">2025-03-05T03:07:04Z</dcterms:created>
  <dcterms:modified xsi:type="dcterms:W3CDTF">2025-03-11T12:01:30Z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2025-03-05T00:00:00Z</vt:filetime>
  </property>
  <property fmtid="{D5CDD505-2E9C-101B-9397-08002B2CF9AE}" pid="5" name="Producer">
    <vt:lpwstr>Microsoft® PowerPoint® 2010</vt:lpwstr>
  </property>
</Properties>
</file>