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96" r:id="rId1"/>
  </p:sldMasterIdLst>
  <p:notesMasterIdLst>
    <p:notesMasterId r:id="rId38"/>
  </p:notesMasterIdLst>
  <p:handoutMasterIdLst>
    <p:handoutMasterId r:id="rId39"/>
  </p:handoutMasterIdLst>
  <p:sldIdLst>
    <p:sldId id="278" r:id="rId2"/>
    <p:sldId id="746" r:id="rId3"/>
    <p:sldId id="755" r:id="rId4"/>
    <p:sldId id="692" r:id="rId5"/>
    <p:sldId id="695" r:id="rId6"/>
    <p:sldId id="751" r:id="rId7"/>
    <p:sldId id="752" r:id="rId8"/>
    <p:sldId id="753" r:id="rId9"/>
    <p:sldId id="754" r:id="rId10"/>
    <p:sldId id="744" r:id="rId11"/>
    <p:sldId id="697" r:id="rId12"/>
    <p:sldId id="702" r:id="rId13"/>
    <p:sldId id="703" r:id="rId14"/>
    <p:sldId id="704" r:id="rId15"/>
    <p:sldId id="705" r:id="rId16"/>
    <p:sldId id="706" r:id="rId17"/>
    <p:sldId id="747" r:id="rId18"/>
    <p:sldId id="707" r:id="rId19"/>
    <p:sldId id="709" r:id="rId20"/>
    <p:sldId id="710" r:id="rId21"/>
    <p:sldId id="711" r:id="rId22"/>
    <p:sldId id="712" r:id="rId23"/>
    <p:sldId id="713" r:id="rId24"/>
    <p:sldId id="715" r:id="rId25"/>
    <p:sldId id="716" r:id="rId26"/>
    <p:sldId id="718" r:id="rId27"/>
    <p:sldId id="720" r:id="rId28"/>
    <p:sldId id="721" r:id="rId29"/>
    <p:sldId id="723" r:id="rId30"/>
    <p:sldId id="724" r:id="rId31"/>
    <p:sldId id="726" r:id="rId32"/>
    <p:sldId id="727" r:id="rId33"/>
    <p:sldId id="728" r:id="rId34"/>
    <p:sldId id="749" r:id="rId35"/>
    <p:sldId id="732" r:id="rId36"/>
    <p:sldId id="577" r:id="rId37"/>
  </p:sldIdLst>
  <p:sldSz cx="11520488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5" userDrawn="1">
          <p15:clr>
            <a:srgbClr val="A4A3A4"/>
          </p15:clr>
        </p15:guide>
        <p15:guide id="2" pos="2275" userDrawn="1">
          <p15:clr>
            <a:srgbClr val="A4A3A4"/>
          </p15:clr>
        </p15:guide>
        <p15:guide id="3" orient="horz" pos="5218" userDrawn="1">
          <p15:clr>
            <a:srgbClr val="A4A3A4"/>
          </p15:clr>
        </p15:guide>
        <p15:guide id="4" orient="horz" pos="181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091" userDrawn="1">
          <p15:clr>
            <a:srgbClr val="A4A3A4"/>
          </p15:clr>
        </p15:guide>
        <p15:guide id="7" pos="163" userDrawn="1">
          <p15:clr>
            <a:srgbClr val="A4A3A4"/>
          </p15:clr>
        </p15:guide>
        <p15:guide id="8" pos="5018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0" pos="7112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35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DEEBF7"/>
    <a:srgbClr val="2DB757"/>
    <a:srgbClr val="ED7D31"/>
    <a:srgbClr val="C00000"/>
    <a:srgbClr val="A2C9F4"/>
    <a:srgbClr val="F8E9FB"/>
    <a:srgbClr val="253917"/>
    <a:srgbClr val="FFFFFF"/>
    <a:srgbClr val="ADD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7" autoAdjust="0"/>
    <p:restoredTop sz="96395" autoAdjust="0"/>
  </p:normalViewPr>
  <p:slideViewPr>
    <p:cSldViewPr snapToGrid="0">
      <p:cViewPr varScale="1">
        <p:scale>
          <a:sx n="90" d="100"/>
          <a:sy n="90" d="100"/>
        </p:scale>
        <p:origin x="1572" y="66"/>
      </p:cViewPr>
      <p:guideLst>
        <p:guide orient="horz" pos="635"/>
        <p:guide pos="2275"/>
        <p:guide orient="horz" pos="5218"/>
        <p:guide orient="horz" pos="181"/>
        <p:guide orient="horz" pos="23"/>
        <p:guide pos="7091"/>
        <p:guide pos="163"/>
        <p:guide pos="5018"/>
        <p:guide orient="horz" pos="5239"/>
        <p:guide pos="7112"/>
        <p:guide orient="horz" pos="4695"/>
        <p:guide orient="horz" pos="35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818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24AB-CD81-47B4-9470-C8D8A99C00B6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66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1414125"/>
            <a:ext cx="9792415" cy="3008266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4538401"/>
            <a:ext cx="8640366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DDAF-DA42-4873-87E5-A35186807EC0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42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1DF5-95BB-41CB-96D6-CBED7A846670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76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50" y="460041"/>
            <a:ext cx="2484105" cy="732264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4" y="460041"/>
            <a:ext cx="7308310" cy="73226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CCEF-71F6-4F41-8575-BC0BC8C1A756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50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E75D-2479-49CB-8A0A-3C68A3756310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5">
            <a:extLst>
              <a:ext uri="{FF2B5EF4-FFF2-40B4-BE49-F238E27FC236}">
                <a16:creationId xmlns="" xmlns:a16="http://schemas.microsoft.com/office/drawing/2014/main" id="{93706F26-0351-452E-864B-1887A323E6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927"/>
            <a:ext cx="1760843" cy="75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6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4" y="2154193"/>
            <a:ext cx="9936421" cy="3594317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4" y="5782513"/>
            <a:ext cx="9936421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921-6FF3-45B8-9305-D4C20BF4E30C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51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2300203"/>
            <a:ext cx="4896207" cy="54824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2300203"/>
            <a:ext cx="4896207" cy="54824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4610-C38F-48DC-A7CC-69B6F672FDCF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23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460043"/>
            <a:ext cx="9936421" cy="16701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2118188"/>
            <a:ext cx="487370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3156278"/>
            <a:ext cx="4873706" cy="46424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8" y="2118188"/>
            <a:ext cx="4897708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8" y="3156278"/>
            <a:ext cx="4897708" cy="46424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43A5-4D8D-4DAB-8908-32D5EA2BEF2C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42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FF5C-B1A7-4ED4-B7C5-927026E3D059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5">
            <a:extLst>
              <a:ext uri="{FF2B5EF4-FFF2-40B4-BE49-F238E27FC236}">
                <a16:creationId xmlns="" xmlns:a16="http://schemas.microsoft.com/office/drawing/2014/main" id="{77EFAF6E-1F21-4F99-BD1A-62DFBFA71A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927"/>
            <a:ext cx="1760843" cy="75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9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2B4E-843D-4381-A511-1322DD9EC443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927"/>
            <a:ext cx="1760843" cy="75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0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576051"/>
            <a:ext cx="3715657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1244112"/>
            <a:ext cx="5832247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2592229"/>
            <a:ext cx="3715657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28EF-8FF0-4D41-B5FF-9DD99A3A1A0D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17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576051"/>
            <a:ext cx="3715657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1244112"/>
            <a:ext cx="5832247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2592229"/>
            <a:ext cx="3715657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D3C9-8EA8-4CFD-B9C2-63DED8E56D30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25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460043"/>
            <a:ext cx="9936421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2300203"/>
            <a:ext cx="9936421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8008709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6C046-0246-46E9-A858-6B92F3A1696A}" type="datetime1">
              <a:rPr lang="ru-RU" smtClean="0"/>
              <a:pPr/>
              <a:t>11.06.2021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8008709"/>
            <a:ext cx="3888165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8008709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6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r.ru/banking_sector/credit/FullCoList/" TargetMode="External"/><Relationship Id="rId2" Type="http://schemas.openxmlformats.org/officeDocument/2006/relationships/hyperlink" Target="https://rmsp.nalog.ru/search.html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r.ru/RSCI/registers/?CF.Search=&amp;CF.TagId=19&amp;CF.Date.Time=Any&amp;CF.Date.DateFrom=&amp;CF.Date.DateTo=" TargetMode="External"/><Relationship Id="rId2" Type="http://schemas.openxmlformats.org/officeDocument/2006/relationships/hyperlink" Target="https://www.cbr.ru/insurance/registers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cbr.ru/RSCI/registers/?CF.Search=&amp;CF.TagId=64&amp;CF.Date.Time=Any&amp;CF.Date.DateFrom=&amp;CF.Date.DateTo=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br.ru/securities_market/registries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br.ru/securities_market/registries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r.ru/microfinance/registry/" TargetMode="External"/><Relationship Id="rId2" Type="http://schemas.openxmlformats.org/officeDocument/2006/relationships/hyperlink" Target="https://www.cbr.ru/securities_market/registries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index.html" TargetMode="External"/><Relationship Id="rId2" Type="http://schemas.openxmlformats.org/officeDocument/2006/relationships/hyperlink" Target="https://rmsp-pp.nalog.ru/search.html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77;&#1088;&#1074;&#1080;&#1089;&#1099;.&#1075;&#1091;&#1074;&#1084;.&#1084;&#1074;&#1076;.&#1088;&#1092;/info-service.htm?sid=2000" TargetMode="External"/><Relationship Id="rId2" Type="http://schemas.openxmlformats.org/officeDocument/2006/relationships/hyperlink" Target="https://service.nalog.ru/disfind.do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fssp.gov.ru/iss/ip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rmsp.nalog.ru/search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index.html" TargetMode="External"/><Relationship Id="rId2" Type="http://schemas.openxmlformats.org/officeDocument/2006/relationships/hyperlink" Target="https://zakupki.gov.ru/epz/dishonestsupplier/search/search.html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bo.nalog.ru/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bo.nalog.ru/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.fips.ru/registers-web/" TargetMode="External"/><Relationship Id="rId2" Type="http://schemas.openxmlformats.org/officeDocument/2006/relationships/hyperlink" Target="https://zakupki.gov.ru/epz/eruz/search/results.html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rmsp.nalog.ru/search.html" TargetMode="External"/><Relationship Id="rId2" Type="http://schemas.openxmlformats.org/officeDocument/2006/relationships/hyperlink" Target="https://npd.nalog.ru/check-status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rmsp-pp.nalog.ru/search.html" TargetMode="External"/><Relationship Id="rId2" Type="http://schemas.openxmlformats.org/officeDocument/2006/relationships/hyperlink" Target="https://www.cbr.ru/securities_market/registries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bankrot.fedresurs.ru/DebtorsSearch.asp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77;&#1088;&#1074;&#1080;&#1089;&#1099;.&#1075;&#1091;&#1074;&#1084;.&#1084;&#1074;&#1076;.&#1088;&#1092;/info-service.htm?sid=2000" TargetMode="External"/><Relationship Id="rId2" Type="http://schemas.openxmlformats.org/officeDocument/2006/relationships/hyperlink" Target="https://service.nalog.ru/disqualified.do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fssp.gov.ru/iss/ip" TargetMode="Externa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upki.gov.ru/epz/dishonestsupplier/search/search.html" TargetMode="External"/><Relationship Id="rId2" Type="http://schemas.openxmlformats.org/officeDocument/2006/relationships/hyperlink" Target="https://service.nalog.ru/mru.do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index.html" TargetMode="Externa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.fips.ru/registers-web/" TargetMode="External"/><Relationship Id="rId2" Type="http://schemas.openxmlformats.org/officeDocument/2006/relationships/hyperlink" Target="https://zakupki.gov.ru/epz/eruz/search/results.html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-466661" y="7405090"/>
            <a:ext cx="12467457" cy="66494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2016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Москва </a:t>
            </a:r>
          </a:p>
          <a:p>
            <a:pPr>
              <a:lnSpc>
                <a:spcPct val="100000"/>
              </a:lnSpc>
            </a:pPr>
            <a:r>
              <a:rPr lang="ru-RU" sz="2016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en-US" sz="2016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ru-RU" sz="2016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1411" y="4114041"/>
            <a:ext cx="10511310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Clr>
                <a:srgbClr val="002060"/>
              </a:buClr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Скоринговая модель оценки субъекта МСП</a:t>
            </a:r>
          </a:p>
          <a:p>
            <a:pPr algn="ctr" defTabSz="914377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Clr>
                <a:srgbClr val="002060"/>
              </a:buClr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Инструкция для сотрудников организаций инфраструктуры поддержки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924" y="1055085"/>
            <a:ext cx="4858283" cy="20842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1666875" cy="1228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774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показателей для скоринга субъектов МСП</a:t>
            </a:r>
          </a:p>
        </p:txBody>
      </p:sp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7">
            <a:extLst>
              <a:ext uri="{FF2B5EF4-FFF2-40B4-BE49-F238E27FC236}">
                <a16:creationId xmlns="" xmlns:a16="http://schemas.microsoft.com/office/drawing/2014/main" id="{92D27054-8AEE-4D16-A8BD-ACBE436E4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24763"/>
              </p:ext>
            </p:extLst>
          </p:nvPr>
        </p:nvGraphicFramePr>
        <p:xfrm>
          <a:off x="233916" y="1457555"/>
          <a:ext cx="11003045" cy="20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809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2547408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3870942192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показателей для юридических лиц, являющихся Обществами с ограниченной ответственностью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Секция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 скоринга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ДП_КТЛ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СП_ФК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БФО_0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статуса юридического лица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529531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финансового состояния юридического лица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968859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деловой активности юридического лица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891549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24239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6512693"/>
                  </a:ext>
                </a:extLst>
              </a:tr>
            </a:tbl>
          </a:graphicData>
        </a:graphic>
      </p:graphicFrame>
      <p:grpSp>
        <p:nvGrpSpPr>
          <p:cNvPr id="7" name="Группа 50">
            <a:extLst>
              <a:ext uri="{FF2B5EF4-FFF2-40B4-BE49-F238E27FC236}">
                <a16:creationId xmlns="" xmlns:a16="http://schemas.microsoft.com/office/drawing/2014/main" id="{6C4A7609-BCB5-4468-853C-9AF9D17070E0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8" name="Пятиугольник 41">
              <a:extLst>
                <a:ext uri="{FF2B5EF4-FFF2-40B4-BE49-F238E27FC236}">
                  <a16:creationId xmlns="" xmlns:a16="http://schemas.microsoft.com/office/drawing/2014/main" id="{F5FA64B5-20CB-43B3-9E06-0C04CE8304A5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0">
              <a:extLst>
                <a:ext uri="{FF2B5EF4-FFF2-40B4-BE49-F238E27FC236}">
                  <a16:creationId xmlns="" xmlns:a16="http://schemas.microsoft.com/office/drawing/2014/main" id="{A4343EF1-46BC-4F87-840A-CFFE88DDF341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ятиугольник 43">
              <a:extLst>
                <a:ext uri="{FF2B5EF4-FFF2-40B4-BE49-F238E27FC236}">
                  <a16:creationId xmlns="" xmlns:a16="http://schemas.microsoft.com/office/drawing/2014/main" id="{CA9EC782-6B24-4388-9747-812337B0A001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Slide Number Placeholder 1">
            <a:extLst>
              <a:ext uri="{FF2B5EF4-FFF2-40B4-BE49-F238E27FC236}">
                <a16:creationId xmlns="" xmlns:a16="http://schemas.microsoft.com/office/drawing/2014/main" id="{D5DE9D48-E1AB-48C0-B811-525D469917CA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7">
            <a:extLst>
              <a:ext uri="{FF2B5EF4-FFF2-40B4-BE49-F238E27FC236}">
                <a16:creationId xmlns="" xmlns:a16="http://schemas.microsoft.com/office/drawing/2014/main" id="{456A8FBC-DAB7-47B7-985A-8FB1FC7AA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44456"/>
              </p:ext>
            </p:extLst>
          </p:nvPr>
        </p:nvGraphicFramePr>
        <p:xfrm>
          <a:off x="239560" y="5786377"/>
          <a:ext cx="11003228" cy="209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600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2548800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3870942192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193199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показателей для индивидуальных предпринимателей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Секция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 скоринга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ДП_КТЛ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СП_ФК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ДР_0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12540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статуса индивидуального предпринимателя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125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5295311"/>
                  </a:ext>
                </a:extLst>
              </a:tr>
              <a:tr h="12540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финансового состояния индивидуального предпринимателя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164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9688594"/>
                  </a:ext>
                </a:extLst>
              </a:tr>
              <a:tr h="12540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деловой активности индивидуального предпринимателя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  <a:tr h="125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8915498"/>
                  </a:ext>
                </a:extLst>
              </a:tr>
              <a:tr h="12540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2423987"/>
                  </a:ext>
                </a:extLst>
              </a:tr>
              <a:tr h="125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6512693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B42A6E33-4D99-4D0D-901D-D2CA8980EB1A}"/>
              </a:ext>
            </a:extLst>
          </p:cNvPr>
          <p:cNvSpPr/>
          <p:nvPr/>
        </p:nvSpPr>
        <p:spPr>
          <a:xfrm>
            <a:off x="233914" y="966580"/>
            <a:ext cx="1100304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1" defTabSz="1043056">
              <a:spcAft>
                <a:spcPts val="400"/>
              </a:spcAft>
              <a:buClr>
                <a:srgbClr val="FFE600"/>
              </a:buClr>
              <a:buSzPct val="75000"/>
              <a:defRPr/>
            </a:pPr>
            <a:r>
              <a:rPr lang="ru-RU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производственной и проектной необходимости, оператору доступно два формата скоринговой оценки: предварительная исключительно на основании ИНН субъекта, и полноценная – на основании ИНН и анкетных данных:</a:t>
            </a:r>
            <a:endParaRPr lang="en-US" sz="1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7">
            <a:extLst>
              <a:ext uri="{FF2B5EF4-FFF2-40B4-BE49-F238E27FC236}">
                <a16:creationId xmlns="" xmlns:a16="http://schemas.microsoft.com/office/drawing/2014/main" id="{DE96AFAC-4345-4714-8B77-F8FDE99C7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90038"/>
              </p:ext>
            </p:extLst>
          </p:nvPr>
        </p:nvGraphicFramePr>
        <p:xfrm>
          <a:off x="233916" y="3621966"/>
          <a:ext cx="11003045" cy="20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809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2547408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3870942192"/>
                    </a:ext>
                  </a:extLst>
                </a:gridCol>
                <a:gridCol w="1293707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показателей для юридических лиц, не являющихся Обществами с ограниченной ответственностью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Секция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 скоринга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ДП_КТЛ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СП_ФК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БФО_0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статуса юридического лица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529531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финансового состояния юридического лица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968859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деловой активности юридического лица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891549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Предварительный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24239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Полноценный скоринг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6512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74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ЮЛ (1 из 8) </a:t>
            </a:r>
          </a:p>
        </p:txBody>
      </p:sp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7">
            <a:extLst>
              <a:ext uri="{FF2B5EF4-FFF2-40B4-BE49-F238E27FC236}">
                <a16:creationId xmlns="" xmlns:a16="http://schemas.microsoft.com/office/drawing/2014/main" id="{92D27054-8AEE-4D16-A8BD-ACBE436E4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921853"/>
              </p:ext>
            </p:extLst>
          </p:nvPr>
        </p:nvGraphicFramePr>
        <p:xfrm>
          <a:off x="233916" y="1177200"/>
          <a:ext cx="11003047" cy="645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стоп-факторы Модели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субъектом малого и среднего предпринимательства (если да - указать тип)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https://rmsp.nalog.ru/search.html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https://rmsp.nalog.ru/search.html;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из вкладки «1. Анкета юридического лица» и вставить в поле «Искать:»;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кнопку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Если субъект найден, убедитесь в том, что колонка «Дата исключения из реестра» пустая и укажите тип субъекта (Микропредприятие, Малое предприятие или Среднее предприятие). Если по результатам поиска указано «Не является субъектом МСП» или высветилось сообщение с указанием, что по заданным параметрам не найдено сведений в едином реестр субъектов малого и среднего предпринимательства - выберите ответ «Нет» в выпадающем окне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EYInterstate Light" panose="02000506000000020004" pitchFamily="2" charset="0"/>
                        </a:rPr>
                        <a:t>Две минуты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осуществляет предпринимательскую деятельность в сфере игорного бизнеса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ЕГРЮЛ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Открыть выписку из ЕГРЮЛ и найти в ней секцию </a:t>
                      </a:r>
                      <a:r>
                        <a:rPr lang="ru-RU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«Сведения о видах экономической деятельности по Общероссийскому классификатору видов экономической деятельности»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Открыть строку поиска в выписке нажатием сочетания клавиш «Ctrl+F»;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 строке поиска ввести «92» (без кавычек)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Каждую частицу найденного внутри выписки текста проверить на совпадение с ОКВЭД 92 «Деятельность по организации и проведению азартных игр и заключению пари, по организации и проведению лотерей», до завершения поиска по всему документу;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 случае отсутствия данного ОКВЭД в выписке ЕГРЮЛ, выберите ответ «Нет» из выпадающего окна в колонке «Результат», в случае наличия данного ОКВЭД – выберите ответ «Да»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EYInterstate Light" panose="02000506000000020004" pitchFamily="2" charset="0"/>
                        </a:rPr>
                        <a:t>Две минуты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участником соглашения о разделе продукции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ЕГРЮЛ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Открыть выписку из ЕГРЮЛ и найти в ней секцию </a:t>
                      </a:r>
                      <a:r>
                        <a:rPr lang="ru-RU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«Сведения о видах экономической деятельности по Общероссийскому классификатору видов экономической деятельности»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Открыть строку поиска в выписке нажатием сочетания клавиш «Ctrl+F»;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 строке поиска ввести текст «09.10» (без кавычек)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Каждую частицу найденного внутри выписки текста проверить на совпадение с ОКВЭД 09.10 «Предоставление услуг по доразведке месторождений нефти и газа на особых экономических условиях (по соглашению о разделе продукции - СРП)», до завершения поиска по всему документу;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 случае отсутствия данного ОКВЭД в выписке ЕГРЮЛ, выберите ответ «Нет» из выпадающего окна в колонке «Результат», в случае наличия данного ОКВЭД – выберите ответ «Да»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EYInterstate Light" panose="02000506000000020004" pitchFamily="2" charset="0"/>
                        </a:rPr>
                        <a:t>Две минуты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4_1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кредитной организацией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http://www.cbr.ru/banking_sector/credit/FullCoList/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http://www.cbr.ru/banking_sector/credit/FullCoList/;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Открыть строку поиска на открытом сайте нажатием сочетания клавиш «Ctrl+F»;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Скопировать ОГРН из вкладки «1. Анкета юридического лица» и вставить в строку поиска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В случае нахождения субъекта в списке необходимо проверить колонку «статус лицензии», в случае если там пусто – выберите ответ «Нет» из выпадающего окна в Модели, в случае если субъект обнаружен в списке и имеет лицензию согласно колонке «статус лицензии» - выберите ответ «Да»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EYInterstate Light" panose="02000506000000020004" pitchFamily="2" charset="0"/>
                        </a:rPr>
                        <a:t>Три минуты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2423987"/>
                  </a:ext>
                </a:extLst>
              </a:tr>
            </a:tbl>
          </a:graphicData>
        </a:graphic>
      </p:graphicFrame>
      <p:grpSp>
        <p:nvGrpSpPr>
          <p:cNvPr id="7" name="Группа 50">
            <a:extLst>
              <a:ext uri="{FF2B5EF4-FFF2-40B4-BE49-F238E27FC236}">
                <a16:creationId xmlns="" xmlns:a16="http://schemas.microsoft.com/office/drawing/2014/main" id="{6C4A7609-BCB5-4468-853C-9AF9D17070E0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8" name="Пятиугольник 41">
              <a:extLst>
                <a:ext uri="{FF2B5EF4-FFF2-40B4-BE49-F238E27FC236}">
                  <a16:creationId xmlns="" xmlns:a16="http://schemas.microsoft.com/office/drawing/2014/main" id="{F5FA64B5-20CB-43B3-9E06-0C04CE8304A5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0">
              <a:extLst>
                <a:ext uri="{FF2B5EF4-FFF2-40B4-BE49-F238E27FC236}">
                  <a16:creationId xmlns="" xmlns:a16="http://schemas.microsoft.com/office/drawing/2014/main" id="{A4343EF1-46BC-4F87-840A-CFFE88DDF341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ятиугольник 43">
              <a:extLst>
                <a:ext uri="{FF2B5EF4-FFF2-40B4-BE49-F238E27FC236}">
                  <a16:creationId xmlns="" xmlns:a16="http://schemas.microsoft.com/office/drawing/2014/main" id="{CA9EC782-6B24-4388-9747-812337B0A001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Slide Number Placeholder 1">
            <a:extLst>
              <a:ext uri="{FF2B5EF4-FFF2-40B4-BE49-F238E27FC236}">
                <a16:creationId xmlns="" xmlns:a16="http://schemas.microsoft.com/office/drawing/2014/main" id="{D5DE9D48-E1AB-48C0-B811-525D469917CA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49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ЮЛ (2 из 8)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8717"/>
              </p:ext>
            </p:extLst>
          </p:nvPr>
        </p:nvGraphicFramePr>
        <p:xfrm>
          <a:off x="233917" y="1175362"/>
          <a:ext cx="11003049" cy="700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стоп-факторы Модели -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продолжение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4_2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является страховой организацией (за исключением потребительских кооперативов)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https://www.cbr.ru/insurance/registers/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https://www.cbr.ru/insurance/registers/;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«Единый государственный реестр субъектов страхового дела»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В случае нахождения субъекта в списке необходимо проверить колонку «статус лицензии» и организационно-правовую форму в колонке «Наименование субъекта страхового дела», в случае если субъект обнаружен в списке, имеет статус «Действующая» и не является потребительским кооперативом - выберите ответ «Да» из выпадающего окна в Модели, в случае отсутствия текста в ячейке, нахождения потребительского кооператива или невозможности обнаружения субъекта в списке – выберите ответ «Нет» из выпадающего окна в Модели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 минуты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4_3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является акционерным инвестиционным фондом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https://www.cbr.ru/RSCI/registers/?CF.Search=&amp;CF.TagId=19&amp;CF.Date.Time=Any&amp;CF.Date.DateFrom=&amp;CF.Date.DateTo=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https://www.cbr.ru/RSCI/registers/?CF.Search=&amp;CF.TagId=19&amp;CF.Date.Time=Any&amp;CF.Date.DateFrom=&amp;CF.Date.DateTo=;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«Реестр лицензий акционерных инвестиционных фондов»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В случае нахождения субъекта в списке необходимо проверить колонку «Срок действия лицензии», в случае если указанный период покрывает период проверки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 минуты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4_4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является негосударственным пенсионным фондом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https://www.cbr.ru/RSCI/registers/?CF.Search=&amp;CF.TagId=64&amp;CF.Date.Time=Any&amp;CF.Date.DateFrom=&amp;CF.Date.DateTo=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https://www.cbr.ru/RSCI/registers/?CF.Search=&amp;CF.TagId=64&amp;CF.Date.Time=Any&amp;CF.Date.DateFrom=&amp;CF.Date.DateTo=;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«Реестр лицензий негосударственных пенсионных фондов»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В случае нахождения субъекта в списке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 минуты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B286F5BD-840A-4945-B2EC-2556430E1DF0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ECE6AEA2-EFF1-4903-AC20-26B091F55187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14B0AC6A-6465-4B3B-BF73-B8C893366B66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A3570ADF-7B38-41A1-8AEA-72543E05181B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14F4D9B3-365F-4215-9AD6-D7B9737DE5DB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12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63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ЮЛ (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8)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26643"/>
              </p:ext>
            </p:extLst>
          </p:nvPr>
        </p:nvGraphicFramePr>
        <p:xfrm>
          <a:off x="233917" y="1175362"/>
          <a:ext cx="11003049" cy="643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стоп-факторы Модели -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продолжение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4_5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паевым инвестиционным фондом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https://www.cbr.ru/securities_market/registries/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https://www.cbr.ru/securities_market/registries/;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«Реестр паевых инвестиционных фондов»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Скопировать наименование субъекта без организационно-правовой формы;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случае нахождения субъекта в списке необходимо проверить колонку «Статус», в случае отсутствия статуса «Исключён из реестра» – выберите ответ «Да» из выпадающего окна в Модели, в случае наличия статуса «Исключён из реестра» или если субъект не обнаружен в списке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4_6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брокером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https://www.cbr.ru/securities_market/registries/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https://www.cbr.ru/securities_market/registries/;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«Список брокеров»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случае нахождения субъекта в списке и наличия статуса «Действующая» в колонке «Статус»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4_7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дилером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https://www.cbr.ru/securities_market/registries/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https://www.cbr.ru/securities_market/registries/;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«Список дилеров»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случае нахождения субъекта в списке и наличия статуса «Действующая» в колонке «Статус»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85D3E3B1-96CF-472F-9EEB-6725D1A77EC5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A355CCA1-A979-4E1D-B8AE-E534670D0188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DA34E1DC-DE5B-4953-90CF-18D0FF0BBCC6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9EDF9DA7-C421-488B-8585-C5AD1199050C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DEC691FA-5361-4BF2-BE6F-6AB7A3CEB4F2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13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20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ЮЛ (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8)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94482"/>
              </p:ext>
            </p:extLst>
          </p:nvPr>
        </p:nvGraphicFramePr>
        <p:xfrm>
          <a:off x="233917" y="1175362"/>
          <a:ext cx="11003049" cy="6288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стоп-факторы Модели -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продолжение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4_8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форекс-дилером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https://www.cbr.ru/securities_market/registries/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https://www.cbr.ru/securities_market/registries/;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«Список форекс-дилеров»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случае нахождения субъекта в списке и наличия статуса «Действующая» в колонке «Статус»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4_9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доверительным управляющим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https://www.cbr.ru/securities_market/registries/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https://www.cbr.ru/securities_market/registries/;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«Список доверительных управляющих»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случае нахождения субъекта в списке и наличия статуса «Действующая» в колонке «Статус»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4_10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инвестиционным советником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https://www.cbr.ru/securities_market/registries/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https://www.cbr.ru/securities_market/registries/;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«Единый реестр инвестиционных советников»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случае нахождения субъекта в списке и наличия статуса «Действующая» в колонке «Статус»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1F8747DA-D15A-4CEB-A0C2-EE08479A4649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C50FC0E1-232D-47D2-B392-34E64BE0CB6E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FE7954AF-E6F7-416D-BDBC-8BC94745B0FD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7B466993-AB34-49AD-BC5C-42A1075EDDC5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225A2DFE-76B6-4B2B-8D6F-8A43B66E4E19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14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992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ЮЛ (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8)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577718"/>
              </p:ext>
            </p:extLst>
          </p:nvPr>
        </p:nvGraphicFramePr>
        <p:xfrm>
          <a:off x="233917" y="1175362"/>
          <a:ext cx="11003049" cy="6288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стоп-факторы Модели -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продолжение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4_11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регистратором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https://www.cbr.ru/securities_market/registries/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https://www.cbr.ru/securities_market/registries/;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«Список регистраторов»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случае нахождения субъекта в списке и наличия статуса «Действующая» в колонке «Статус»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4_12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депозитарием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https://www.cbr.ru/securities_market/registries/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https://www.cbr.ru/securities_market/registries/;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«Список депозитариев»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случае нахождения субъекта в списке и наличия статуса «Действующая» в колонке «Статус»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ломбардом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http://www.cbr.ru/microfinance/registry/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http://www.cbr.ru/microfinance/registry/;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«Государственный реестр ломбардов»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случае нахождения субъекта в списке и наличия статуса «Действующее» в колонке «Статус»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348A8195-9783-4460-AC0C-F33FB068D4A7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F79C5F26-4CDA-426A-9367-7EC8E44634D0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2B7A8871-83DC-4768-B9B8-A45A3D0C3E2D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9AB02F43-71D1-4AD8-854B-F26DCD8BC36B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2BAE70B2-2CFD-4708-9881-8753DA37E418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15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80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ЮЛ (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8)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298587"/>
              </p:ext>
            </p:extLst>
          </p:nvPr>
        </p:nvGraphicFramePr>
        <p:xfrm>
          <a:off x="233917" y="1175362"/>
          <a:ext cx="11003049" cy="468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стоп-факторы Модели -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продолжение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реестре субъектов МСП-получателей поддержки имеются сведения о допущении субъектом нарушения порядка и условий оказания поддержки в течение последних трех лет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https://rmsp-pp.nalog.ru/search.html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https://rmsp-pp.nalog.ru/search.html и нажать «Расширенный поиск»;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 вставить в поле «Реестровый номер поддержки или ИНН/наименование субъекта/ФИО субъекта»;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Пролистать страницу до фильтра «Наличие нарушений порядка и условий предоставления поддержки, в том числе нецелевое использование средств поддержки» и выбрать «Да»;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При обнаружении сведений о нарушениях убедитесь, что они зафиксированы в течение последних трех лет с даты проверки.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случае обнаружения сведений о нарушении в течение трех последних лет, выберите ответ «Да» из выпадающего окна в колонке «Результат», в случае отсутствие сведений о нарушении или в случае, если нарушение зафиксировано более, чем за три года до проверки, выберите ответ «Нет» из выпадающего окна в колонке «Результат»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Пять минут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находится в процессе реорганизации, ликвидации, введена процедура банкротства, деятельность приостановлена в порядке, предусмотренном законодательством Российской Федерации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https://pb.nalog.ru/index.html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https://pb.nalog.ru/index.html;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 вставить в поле «Введите, например, ИНН»;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Открыть карточку предприятия;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 открывшейся карточке организации найти поле «Состояние организации» и проверить состояние организации, если в открывшейся карточке отсутствует поле «Состояние организации» – выберите ответ «Нет» из выпадающего окна в колонке «Результат», если в указанном поле есть отметка соответствующая стоп-фактору – выберите ответ «Да» из выпадающего окна в колонке «Результат»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A1CDA09B-C9F6-4536-8D47-49CF3E86A5C5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E62E1CAE-6641-47FC-9B7B-30C5EB921653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8CD64ADF-32A6-4DC0-886D-BFCEAF068FA8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870284B1-2EA7-4013-B04A-23E8B6D67A1B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FBCC54B8-4561-4354-B5CF-A4D34231CD27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16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06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ЮЛ (7 из 8)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46288"/>
              </p:ext>
            </p:extLst>
          </p:nvPr>
        </p:nvGraphicFramePr>
        <p:xfrm>
          <a:off x="233917" y="1175362"/>
          <a:ext cx="11003049" cy="6912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стоп-факторы Модели, ограничивающие предоставление финансовой поддержки субъекту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составе исполнительных органов юридического лица присутствует дисквалифицированное лицо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https://service.nalog.ru/disfind.do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https://service.nalog.ru/disfind.do;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ОГРН субъекта и вставить в поле «ОГРН юридического лица:»;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Введите код в поле «Цифры с картинки:*», если код написан неразборчиво измените код нажав на «Обновить картинку с цифрами»;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Нажмите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После нажатия кнопки «Найти» убедитесь в наличии текста «Сведения, удовлетворяющие реквизитам поиска, не найдены» ниже и выберите ответ «Нет» из выпадающего окна в колонке «Результат», при обнаружении дисквалифицированного лица – выберите ответ «Да» из выпадающего окна в колонке «Результат»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Паспорт руководителя субъекта недействителен (Проверка данного стоп-фактора применима исключительно к гражданам РФ)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Стоп-фактор не анализируется в предварительном скоринге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сервисы.гувм.мвд.рф/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info-service.htm?sid=2000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сервисы.гувм.мвд.рф/info-service.htm?sid=2000;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серию паспорта из вкладки «1. Анкета юридического лица» и вставить в поле «Серия паспорта»;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Скопировать номер паспорта из вкладки «1. Анкета юридического лица» и вставить в поле «Номер паспорта»;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Ввести код с картинки;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Нажать «Отправить запрос»;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Результат поиска покажет, числится ли указанный паспорт среди недействительных паспортов или нет, если результат поиска появится сообщения «Среди недействительных не значится» - выберите ответ «Нет» из выпадающего окна в колонке «Результат», если в результате поиска данный паспорт будет обнаружен среди недействительных паспортов – выберите ответ «Да» из выпадающего окна в колонке «Результат»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отношении субъекта установлено наличие превышающей 50 тыс. руб. задолженности по налогам, сборам и иным обязательным платежам в бюджеты бюджетной системы Российской Федерации, направленной на взыскание судебному приставу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https://fssp.gov.ru/iss/ip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https://fssp.gov.ru/iss/ip;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верхней строке выбрать «Поиск юридических лиц»;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Скопировать наименование субъекта и вставить в поле «Наименование предприятия-должника:*»;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Откройте выписку из ЕГРЮЛ для данного субъекта и найдите регион регистрации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Введите найденный регион в строку «Территориальные органы:*»;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всплывающем окне ввести код с картинки и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 У найденного должника сверить адрес по выписке из ЕГРЮЛ, в случае отсутствия* штрафов – выбрать ответ «Нет» из выпадающего окна в колонке «Результат»;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 Если адрес организации, по которому найдена задолженность, совпал с адресом субъекта из выписки ЕГРЮЛ, необходимо произвести расчет найденных задолженностей по налогам, сборам и иным обязательным платежам в бюджеты бюджетной системы Российской Федерации:</a:t>
                      </a:r>
                    </a:p>
                    <a:p>
                      <a:pPr marL="0" indent="-17145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Расчет производится по непогашенным задолженностям, путем суммирования исполнительных сборов и штрафов по налогам и иным обязательным платежам в бюджеты. Если сумма штрафов и сборов превышает 50 тыс. руб. – выберите ответ «Да» из выпадающего окна в колонке «Результат», если не превышает 50 тыс. руб. – выберите ответ «Нет». Непогашенной признается задолженность, в колонке «Дата, причина окончания или прекращения ИП» которой отсутствуют данные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Пять минут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A1CDA09B-C9F6-4536-8D47-49CF3E86A5C5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E62E1CAE-6641-47FC-9B7B-30C5EB921653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8CD64ADF-32A6-4DC0-886D-BFCEAF068FA8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870284B1-2EA7-4013-B04A-23E8B6D67A1B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FBCC54B8-4561-4354-B5CF-A4D34231CD27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17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40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CD4CC55-E42F-4366-8EC5-E281960F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ЮЛ (8 из 8)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43298"/>
              </p:ext>
            </p:extLst>
          </p:nvPr>
        </p:nvGraphicFramePr>
        <p:xfrm>
          <a:off x="233917" y="1175362"/>
          <a:ext cx="11003049" cy="2542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стоп-факторы Модели, ограничивающие предоставление финансовой поддержки субъекту –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продолжение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Одновременное выполнение следующих условий: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С момента регистрации субъекта прошло не более одного года;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Отсутствует бухгалтерская отчетность за отчетный период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Заполненные данные на вкладках 1. Анкета юридического лица и 2. Сведения о БФО Модели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Расчет данного стоп-фактора осуществляется автоматически на основании данных, введенных на вкладках на 1. Анкета юридического лица и 2. Сведения о БФО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2515F7FF-FB9C-4655-BC87-F6F67E35AE83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25FCA043-83A1-4A89-A5AD-8E7DA5AED1E2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830864F0-272C-4B7F-BE78-A5182BBA7AEF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128C41B2-116C-4B09-A4E5-1E899E51A9C8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2147D648-A1BB-4CD8-B914-FF3A00EEEFFF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18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47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скоринга Модели для анализа ЮЛ (1 из 5)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535113"/>
              </p:ext>
            </p:extLst>
          </p:nvPr>
        </p:nvGraphicFramePr>
        <p:xfrm>
          <a:off x="233916" y="1177200"/>
          <a:ext cx="11003047" cy="69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статуса юридического лица, являющегося субъектом МСП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Руководитель субъекта также является массовым руководителем/собственником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https://rmsp.nalog.ru/search.html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https://service.nalog.ru/mru.do;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руководителя и вставить в поле «ИНН:»;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Введите код в поле «Цифры с картинки:*», если код написан неразборчиво измените код нажав на текст «Обновить картинку с цифрами»;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После нажатия кнопки «Найти» убедитесь в наличии текста «Сведения, удовлетворяющие реквизитам поиска, не найдены» ниже. Если обнаружены сведения о массовом руководителе – выберите ответ «Да» из выпадающего списка в колонке «Результат» и переходите к следующему показателю, в противном случае – переходите к п. 6;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Выберите в верхней части страницы в поле «Признак ФЛ» «Учредитель (участник)» путем нажатия на текст, убедитесь что синий круг обведен возле данной строки;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Введите код указанный внизу страницы в поле «Цифры с картинки:*»;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 Нажмите кнопку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 После нажатия кнопки «Найти» убедитесь в наличии текста «Сведения, удовлетворяющие реквизитам поиска, не найдены» ниже, и только после проверки по обоим показателям и получению отрицательного результата поиска – выберите ответ «Нет» из выпадающего окна в колонке «Результат», при обнаружении записи о массовом руководителе/собственнике – выберите ответ «Да» из выпадающего окна в колонке «Результат»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Физическое лицо-совладелец более 25% (не являющееся генеральным директором) субъекта является массовым руководителем /совладельцем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не анализируется в предварительном скоринге, если оцениваемый субъект – не Общество с ограниченной ответственностью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ЕГРЮЛ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Если руководитель субъекта является единственным участником - продублируйте в колонке «Результат» ответ, указанный по показателю № 1;</a:t>
                      </a:r>
                    </a:p>
                    <a:p>
                      <a:pPr marL="171450" indent="-17145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Если учредителями субъекта выступают только юридические лица - выберите ответ «Нет» из выпадающего окна в колонке «Результат».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https://service.nalog.ru/mru.do;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каждого совладельца с долей более 25% и вставить в поле «ИНН:»;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Введите код в поле «Цифры с картинки:*», если код написан неразборчиво измените код нажав на текст «Обновить картинку с цифрами»;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После нажатия кнопки «Найти» убедитесь в наличии текста «Сведения, удовлетворяющие реквизитам поиска, не найдены» ниже. Если обнаружены сведения о массовом руководителе – выберите ответ «Да из выпадающего списка в колонке «Результат» и переходите к следующему показателю, в противном случае – переходите к п. 6;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Выберите в верхней части страницы в поле «Признак ФЛ» «Учредитель (участник)» путем нажатия на текст, убедитесь что синий круг обведен возле данной строки;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Введите код указанный внизу страницы в поле «Цифры с картинки:*»;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 Нажмите кнопку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 После нажатия кнопки «Найти» убедитесь в наличии текста «Сведения, удовлетворяющие реквизитам поиска, не найдены» ниже, и только после проверки по обоим показателям и получению отрицательного результата поиска – выберите ответ «Нет» из выпадающего окна в колонке «Результат», при обнаружении записи о массовом руководителе/собственнике – выберите ответ «Да» из выпадающего окна в колонке «Результат»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51B81599-9D14-4BB5-8551-529470035EB5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1" name="Пятиугольник 41">
              <a:extLst>
                <a:ext uri="{FF2B5EF4-FFF2-40B4-BE49-F238E27FC236}">
                  <a16:creationId xmlns="" xmlns:a16="http://schemas.microsoft.com/office/drawing/2014/main" id="{B1DEBE6F-7A92-48EF-9573-53D9846900B8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0">
              <a:extLst>
                <a:ext uri="{FF2B5EF4-FFF2-40B4-BE49-F238E27FC236}">
                  <a16:creationId xmlns="" xmlns:a16="http://schemas.microsoft.com/office/drawing/2014/main" id="{303AAE70-256C-4C54-AB75-6435FF4F0C18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ятиугольник 43">
              <a:extLst>
                <a:ext uri="{FF2B5EF4-FFF2-40B4-BE49-F238E27FC236}">
                  <a16:creationId xmlns="" xmlns:a16="http://schemas.microsoft.com/office/drawing/2014/main" id="{4C2BA7BE-A886-43CE-8C01-010D88515EF6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Slide Number Placeholder 1">
            <a:extLst>
              <a:ext uri="{FF2B5EF4-FFF2-40B4-BE49-F238E27FC236}">
                <a16:creationId xmlns="" xmlns:a16="http://schemas.microsoft.com/office/drawing/2014/main" id="{AE473B17-81F9-4332-8C8D-6D5F479245AD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19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9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2">
            <a:extLst>
              <a:ext uri="{FF2B5EF4-FFF2-40B4-BE49-F238E27FC236}">
                <a16:creationId xmlns="" xmlns:a16="http://schemas.microsoft.com/office/drawing/2014/main" id="{706B515F-5CAD-4E21-822D-3C11328EF5F2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4">
            <a:extLst>
              <a:ext uri="{FF2B5EF4-FFF2-40B4-BE49-F238E27FC236}">
                <a16:creationId xmlns="" xmlns:a16="http://schemas.microsoft.com/office/drawing/2014/main" id="{F8668841-F9DA-4AA0-B5A1-5181AED775F9}"/>
              </a:ext>
            </a:extLst>
          </p:cNvPr>
          <p:cNvSpPr/>
          <p:nvPr/>
        </p:nvSpPr>
        <p:spPr>
          <a:xfrm>
            <a:off x="594292" y="339294"/>
            <a:ext cx="10894273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</a:p>
        </p:txBody>
      </p: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132A3E1D-9D37-4D71-81E5-F220E4BF4BE2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0653390B-204C-4797-91A8-A4B55C8806AE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8E567B5B-CAA8-4852-B649-BB58FE33FDDD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B647D956-ED40-4F48-9617-AB6B339807F9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F0B73567-5295-479C-94D8-B0992F01F454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8">
            <a:extLst>
              <a:ext uri="{FF2B5EF4-FFF2-40B4-BE49-F238E27FC236}">
                <a16:creationId xmlns="" xmlns:a16="http://schemas.microsoft.com/office/drawing/2014/main" id="{B0CFF8D4-1D41-4C5A-97C7-E48A793FA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88194"/>
              </p:ext>
            </p:extLst>
          </p:nvPr>
        </p:nvGraphicFramePr>
        <p:xfrm>
          <a:off x="233917" y="1466760"/>
          <a:ext cx="1096466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38">
                  <a:extLst>
                    <a:ext uri="{9D8B030D-6E8A-4147-A177-3AD203B41FA5}">
                      <a16:colId xmlns="" xmlns:a16="http://schemas.microsoft.com/office/drawing/2014/main" val="2579706042"/>
                    </a:ext>
                  </a:extLst>
                </a:gridCol>
                <a:gridCol w="8351770">
                  <a:extLst>
                    <a:ext uri="{9D8B030D-6E8A-4147-A177-3AD203B41FA5}">
                      <a16:colId xmlns="" xmlns:a16="http://schemas.microsoft.com/office/drawing/2014/main" val="2212053195"/>
                    </a:ext>
                  </a:extLst>
                </a:gridCol>
                <a:gridCol w="2121254">
                  <a:extLst>
                    <a:ext uri="{9D8B030D-6E8A-4147-A177-3AD203B41FA5}">
                      <a16:colId xmlns="" xmlns:a16="http://schemas.microsoft.com/office/drawing/2014/main" val="411311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Страница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00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Цель, задачи и подход использования скоринговой модели оценки субъекта МСП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3354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Глоссарий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850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Алгоритм работы Модели для оценки юридических лиц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686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Алгоритм работы Модели для оценки индивидуальных предпринимателей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3530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показателей для скоринга субъектов МСП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468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Стоп-факторы Модели для анализа ЮЛ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272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скоринга Модели для анализа ЮЛ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444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Диапазоны значений и весовые характеристики показателей скоринга Модели для анализа ЮЛ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9278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анкеты субъекта МСП-юридического лица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656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Стоп-факторы Модели для анализа ИП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4735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скоринга Модели для анализа ИП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0212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Диапазоны значений и весовые характеристики показателей  скоринга Модели для анализа ИП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19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анкеты субъекта МСП-индивидуального предпринимателя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5215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891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скоринга Модели для анализа ЮЛ (2 из 5)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627425"/>
              </p:ext>
            </p:extLst>
          </p:nvPr>
        </p:nvGraphicFramePr>
        <p:xfrm>
          <a:off x="233916" y="1175362"/>
          <a:ext cx="11003047" cy="708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статуса юридического лица, являющегося субъектом МСП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продолжение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зарегистрирован в квартире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ЕГРЮЛ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Открыть выписку из ЕГРЮЛ;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Найти поле «Адрес юридического лица»;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Изучить адрес на предмет наличия сокращений слов «квартира» или «жилое помещение» (например, «кв.», «жил. пом.»);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В случае обнаружения вышеуказанных сокращений - выберите ответ «Да» из выпадающего окна в колонке «Результат», в случае их отсутствия – выберите ответ «Нет».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Данный показатель при обнаружении указывает на потенциальную неблагонадежность субъекта в связи с тем, что регистрация в квартире:</a:t>
                      </a:r>
                    </a:p>
                    <a:p>
                      <a:pPr marL="171450" indent="-17145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запрет на получение ряда лицензий, требующих особые условия для помещению;</a:t>
                      </a:r>
                    </a:p>
                    <a:p>
                      <a:pPr marL="171450" indent="-17145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исходя из общепринятой бизнес-практики, банки и контрагенты в рамках процедур «Знай своего клиента» могут ограничивать деловые отношения с субъектом, зарегистрированным в квартире.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открытых кодов ОКВЭД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ЕГРЮЛ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Открыть выписку из ЕГРЮЛ;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Найти секцию «Сведения о видах экономической деятельности по Общероссийскому классификатору видов экономической деятельности»;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Пролистать выписку до последнего числа подсекции «Сведения о дополнительных видах деятельности», порядковый номер ОКВЭД перед началом следующей секции указывает на количество дополнительных ОКВЭД у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Указать количество ОКВЭД, добавив 1, для отражения основного ОКВЭД в количестве.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Исходя из общепринятой бизнес-практики, большое количество ОКВЭД (согласно диапазону значений) является признаком потенциально неблагонадежного субъекта. Открытие большого количества ОКВЭД может быть осуществлено, например, для целей участия субъекта в схемных банковских операциях.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числится в реестре недобросовестных поставщиков по 223-ФЗ и 44-ФЗ в ЕИС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https://zakupki.gov.ru/epz/dishonestsupplier/search/search.html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https://zakupki.gov.ru/epz/dishonestsupplier/search/search.html;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 вставить в поле «Введите полностью или часть наименования (ФИО), ИНН (аналог ИНН) . . .»;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После нажатия кнопки «Найти» убедиться в наличии текста «Поиск не дал результатов» ниже;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Если поиск по субъекту не дал результата – выберите ответ «Нет» из выпадающего окна в Модели, в случае, если субъект найден в реестре недобросовестных поставщиков - выберите ответ «Да» из выпадающего окна в Модели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08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отношении субъекта обнаружены сведения о признании ФНС сведений из ЕГРЮЛ недостоверными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https://pb.nalog.ru/index.html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https://pb.nalog.ru/index.html;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 вставить в поле «Введите, например, ИНН»;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Открыть карточку организации;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 открывшейся карточке организации изучите шапку карточки на предмет наличия оранжевого восклицательного знака, при наведении на него будет показана причина данного уведомления;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 наличии оранжевого восклицательного знака – выберите ответ «Да» из выпадающего окна в Модели, в случае его отсутствия - выберите ответ «Нет» из выпадающего окна в Модели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8448817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314D0429-23AE-4F9B-A4B1-4748E3076B6B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ABD0A316-74F8-4FCD-A170-F5A0A082E5A5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B24F45A9-22A0-46A3-BC07-C18F29B89135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0F33DFC0-F88C-485D-BDE6-A72420D7AC61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A736634E-5C06-4D15-805F-6B03E33ED158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20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70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скоринга Модели для анализа ЮЛ (3 из 5)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00284"/>
              </p:ext>
            </p:extLst>
          </p:nvPr>
        </p:nvGraphicFramePr>
        <p:xfrm>
          <a:off x="233916" y="1175362"/>
          <a:ext cx="11032142" cy="6048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44415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финансового состояния юридического лица, являющегося субъектом МСП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227282">
                <a:tc gridSpan="5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Динамические показатели скоринга </a:t>
                      </a:r>
                      <a:r>
                        <a:rPr lang="ru-RU" sz="1200" b="1" i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(применимы в случае, если сведения о БФО в наличии за два отчетных периода)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субъектов, не относящихся к ЮЛ1-2, с момента регистрации которых прошло менее двух лет, к скоринговому баллу по данным показателям применяется пропорциональный коэффициент: (количество месяцев с даты регистрации)/24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3147560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среднем за последние два отчетных периода субъект был убыточен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Данный показатель отражает наличие отрицательного финансового результата в среднем за два последних отчетных периода.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Темп прироста выручки за последние два отчетных периода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Данный показатель рассчитывается как отношение выручки за отчетный период к выручке за период, предшествующий отчетному периоду.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Диспропорция между динамикой выручки и себестоимости продаж/расходов по обычной деятельности за последние два отчетных периода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 диспропорцией между динамикой выручки и себестоимости продаж/расходов по обычной деятельности следует понимает низкую корреляцию в динамике этих двух показателей - если, например, выручка субъекта растет гораздо медленнее, чем себестоимость, эту ситуацию можно интерпретировать в негативном ключе.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08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прочих доходов в выручке субъекта в среднем за два последних отчетных периода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Высокая доля прочих доходов в выручке субъекта может указывать на то, что субъектом существенная часть финансового результата генерируется не в рамках основного вида деятельности, что в отдельных случаях отражает потенциальную неблагонадежность субъекта.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8448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Признак создания субъектом видимости безубыточной деятельности за последние два отчетных периода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Признаком создания субъектом видимости безубыточной деятельности является невысокий (от 0 до 100 тыс. руб.) объем чистой прибыли в среднем за два последних отчетных периода.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208900"/>
                  </a:ext>
                </a:extLst>
              </a:tr>
              <a:tr h="248569">
                <a:tc gridSpan="5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Статический показатель скоринга </a:t>
                      </a:r>
                      <a:r>
                        <a:rPr lang="ru-RU" sz="1200" b="1" i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(применим в случае, если сведения о БФО в наличии только за последний отчетный период)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398047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отчетном периоде субъект был убыточен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 Модели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Данный показатель отражает наличие отрицательного финансового результата в отчетном периоде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733299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2F089611-E005-4447-9CE7-8DB50852E9B8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7B1B1C5D-90A2-4168-8D3D-3049E2B59EE3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2B564541-6259-4E5E-A35E-ECAE00543311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51E3CE29-12FD-4AE3-A1E8-1BD469433824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6F797633-FA11-4C1D-BD9E-0257E5D02A2D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21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652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скоринга Модели для анализа ЮЛ (4 из 5)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621485"/>
              </p:ext>
            </p:extLst>
          </p:nvPr>
        </p:nvGraphicFramePr>
        <p:xfrm>
          <a:off x="233916" y="1175362"/>
          <a:ext cx="11003047" cy="6880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l" defTabSz="1152053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финансового состояния юридического лица, являющегося субъектом МСП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продолжение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261149">
                <a:tc gridSpan="5">
                  <a:txBody>
                    <a:bodyPr/>
                    <a:lstStyle/>
                    <a:p>
                      <a:pPr marL="0" marR="0" lvl="0" indent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коэффициенты </a:t>
                      </a:r>
                      <a:r>
                        <a:rPr lang="ru-RU" sz="1200" b="1" i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(применимы в случае, если сведения о БФО в наличии только за последний отчетный период) – кроме № 13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235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текущей ликвидности за отчетный период (так как данный коэффициент рассчитывается также в случае оценки по динамическим показателям, для него также применяется пропорциональный коэффициент в ряде случаев)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текущей ликвидности отражает способность субъекта погашать краткосрочные обязательства за счет оборотных активов - платежеспособность предприятия, и преимущественно является предметом интереса для инвесторов.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рассчитывается как отношение оборотных активов к текущим обязательства субъекта.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0875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обеспеченности собственными оборотными средствами за отчетный период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обеспеченности собственными оборотными средствами характеризует наличие собственных оборотных средств у субъекта и является одним из ключевых коэффициентов финансовой устойчивости, также используется для оценки платежеспособности субъекта.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рассчитывается как отношение собственных оборотных средств к оборотным средствам.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7600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финансовой независимости за отчетный период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финансовой независимости отражает долю активов субъекта, которые покрываются за счет собственного капитала субъекта. Таким образом, данный коэффициент позволяет оценить уровень зависимости субъекта от заемных средств.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рассчитывается как отношение собственного капитала и резервов к суммарным активам.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абсолютной ликвидности за отчетный период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абсолютной ликвидности отражает долю краткосрочных обязательств субъекта, которые покрываются ликвидными активами субъекта, является важным показателем для контрагентов субъекта, взаимоотношения с которыми основаны на краткосрочных обязательствах.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рассчитывается как отношение суммы денежных средств и краткосрочных финансовых вложений к текущим обязательствам.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быстрой ликвидности за отчетный период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быстрой ликвидности, также известный как "кислотный тест", отражает возможности субъекта погасить текущие обязательства в случае форс-мажорных обстоятельств в деятельности, часто используется в банковской практике для оценки заемщиков.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рассчитывается как отношение суммы краткосрочной дебиторской задолженности, краткосрочных финансовых вложений и денежных средств к текущим обязательствам.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08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маневренности собственных оборотных средств за отчетный период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https://bo.nalog.ru/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отчетности, маркеры» в Таблице 4. Данные отчетности.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маневренности собственных оборотных средств отражает способность субъекта поддерживать уровень собственного оборотного капитала и пополнять оборотные средства в случае необходимости за счет собственных источников.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рассчитывается как отношение собственных оборотных средств к собственному капиталу.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8448817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952B8255-E91C-475B-A7D9-C9CCDB96FA76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D726516B-4F86-4FDA-9837-320EA430EDA1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FF8483B6-BB5C-4CC7-AE86-F9A8B50B1F37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67940230-1C46-42ED-80FC-D98EBA17B03E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25EF6E68-D5E3-45FD-99A0-B9C5A5D1A2F2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22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75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скоринга Модели для анализа ЮЛ (5 из 5)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599879"/>
              </p:ext>
            </p:extLst>
          </p:nvPr>
        </p:nvGraphicFramePr>
        <p:xfrm>
          <a:off x="233916" y="1175362"/>
          <a:ext cx="11003047" cy="5231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деловой активности юридического лица, являющегося субъектом МСП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субъекта есть сайт/страница в социальных сетях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не анализируется в предварительном скоринге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Анкета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Необходимо перейти на вкладку «1. Анкета юридического лица», и проверить, представлены ли в анкете данные о наличии сайта/страницы в социальных сетях;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При наличии данных о сайте либо странице в социальных сетях, необходимо перейти по ссылке или найти данную страницу для целей проверки актуальности и достоверности данных;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 случае, если сайт/страница в социальных сетях существует и принадлежит субъекту - выберите ответ «Да» из выпадающего окна в Модели, в противном случае - выберите ответ «Нет» из выпадающего окна в Модели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зарегистрирован в реестре участников закупок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https://zakupki.gov.ru/epz/eruz/search/results.html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https://zakupki.gov.ru/epz/eruz/search/results.html;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 вставить в поле поиска;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</a:t>
                      </a: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«Enter»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После осуществления поиска убедитесь в наличии текста «Поиск не дал результатов» ниже;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Если поиск по субъекту не дал результата – выберите ответ «Нет» из выпадающего окна в Модели, в случае, если субъект найден в списке участников закупок по 223-ФЗ - выберите ответ «Да» из выпадающего окна в Модели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субъекта есть зарегистрированная интеллектуальная собственность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не анализируется в предварительном скоринге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https://new.fips.ru/registers-web/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https://new.fips.ru/registers-web/;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На основании предоставленных субъектом данных на вкладке «1. Анкета юридического лица» о наличии интеллектуальной собственности выбрать реестр, по которому будет совершен поиск;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Скопировать номер регистрации интеллектуальной собственности и вставить в поле «Значение;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 случае, если объект интеллектуальной собственности не найден, перейдите к следующему реестру;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Если поиск дал результат – сверить наименование обладателя интеллектуальной собственности с наименованием субъекта, при совпадении – выберите ответ «Да» из выпадающего окна в Модели, в противном случае – выберите «Нет»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Пять минут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08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Возраст субъекта, лет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ЕГРЮЛ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«1. Анкета юридического лица».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Присвоение баллов происходит в случае, если субъект зарегистрирован не менее двух лет до проверки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8448817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0CC762EF-3A81-4605-8A33-2DD27DA97B23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C79788A0-314D-4191-8138-1029805EA506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C7F2B82F-67F8-4CFD-A6A2-56E859929D45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CDCB1AAF-B93E-49AD-B576-4FA410D7A4A4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8B4F8B31-3BA9-404D-B696-4FE8789DD7AA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23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11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63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Диапазоны значений и весовые характеристики показателей </a:t>
            </a:r>
          </a:p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скоринга Модели для анализа ЮЛ (1 из 2)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758720"/>
              </p:ext>
            </p:extLst>
          </p:nvPr>
        </p:nvGraphicFramePr>
        <p:xfrm>
          <a:off x="233916" y="1175362"/>
          <a:ext cx="11003051" cy="6174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4294263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1457168610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3467149713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3484747443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статуса юридического лица, являющегося субъектом МСП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 показателя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Баллы и диапазоны значений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689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Руководитель субъекта также является массовым руководителем/собственником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Физическое лицо-совладелец более 25% (не являющееся генеральным директором) субъекта является массовым руководителем/совладельцем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19694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зарегистрирован в квартире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865057"/>
                  </a:ext>
                </a:extLst>
              </a:tr>
              <a:tr h="293511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открытых кодов ОКВЭД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 и более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50 до 80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20 до 50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менее 20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4035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числится в реестре недобросовестных поставщиков по 223-ФЗ и 44-ФЗ в ЕИС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433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отношении субъекта обнаружены сведения о признании ФНС сведений из ЕГРЮЛ недостоверными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8986948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Анализ финансового состояния юридического лица, являющегося субъектом МСП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5512549"/>
                  </a:ext>
                </a:extLst>
              </a:tr>
              <a:tr h="180000">
                <a:tc gridSpan="7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Динамические показатели скоринга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872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среднем за последние два отчетных периода субъект был убыточен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7621" marR="7621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813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Темп прироста выручки за последние два отчетных периода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621" marR="7621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3,75%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3,75% до 6,25%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6,25% до 10%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10%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1651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Диспропорция между динамикой выручки и себестоимости продаж/расходов по обычной деятельности за последние два отчетных периода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621" marR="7621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 и более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20% до 30%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10% до 20%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менее 10%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4179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прочих доходов в выручке субъекта в среднем за два последних отчетных периода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621" marR="7621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 и более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30% до 50%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10% до 30%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менее 10%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0943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Признак создания субъектом видимости безубыточной деятельности за последние два отчетных периода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7621" marR="7621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7775655"/>
                  </a:ext>
                </a:extLst>
              </a:tr>
              <a:tr h="180000">
                <a:tc gridSpan="7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Статический показатель скоринга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2860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отчетном периоде субъект был убыточен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7621" marR="7621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7186946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>
            <a:cxnSpLocks/>
          </p:cNvCxnSpPr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BFA74FAD-38A6-4022-905D-31BE3E901CF5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8C292594-4932-4781-8858-13525EF531C1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0">
              <a:extLst>
                <a:ext uri="{FF2B5EF4-FFF2-40B4-BE49-F238E27FC236}">
                  <a16:creationId xmlns="" xmlns:a16="http://schemas.microsoft.com/office/drawing/2014/main" id="{BBF2083E-4055-402C-B60B-F635FEDB1377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ятиугольник 43">
              <a:extLst>
                <a:ext uri="{FF2B5EF4-FFF2-40B4-BE49-F238E27FC236}">
                  <a16:creationId xmlns="" xmlns:a16="http://schemas.microsoft.com/office/drawing/2014/main" id="{71A2F145-6962-4455-8914-42C8A21948DD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Slide Number Placeholder 1">
            <a:extLst>
              <a:ext uri="{FF2B5EF4-FFF2-40B4-BE49-F238E27FC236}">
                <a16:creationId xmlns="" xmlns:a16="http://schemas.microsoft.com/office/drawing/2014/main" id="{5694C024-176A-401B-BCBE-DABD1E70F435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24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53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63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Диапазоны значений и весовые характеристики показателей </a:t>
            </a:r>
          </a:p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скоринга Модели для анализа ЮЛ (2 из 2)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848272"/>
              </p:ext>
            </p:extLst>
          </p:nvPr>
        </p:nvGraphicFramePr>
        <p:xfrm>
          <a:off x="233916" y="1175362"/>
          <a:ext cx="11003051" cy="5177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4294263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1457168610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3467149713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3484747443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финансового состояния юридического лица, являющегося субъектом МСП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продолжение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 показателя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Баллы и диапазоны значений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6897140"/>
                  </a:ext>
                </a:extLst>
              </a:tr>
              <a:tr h="180000">
                <a:tc gridSpan="7">
                  <a:txBody>
                    <a:bodyPr/>
                    <a:lstStyle/>
                    <a:p>
                      <a:pPr marL="0" marR="0" lv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Финансовые коэффициенты</a:t>
                      </a:r>
                      <a:endParaRPr lang="ru-RU" sz="1200" b="1" i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007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текущей ликвидности за отчетный период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621" marR="7621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1,3 до 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2 до 2,5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2,5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482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обеспеченности собственными оборотными средствами за отчетный период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1" marR="7621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-0,3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-0,3 до 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 до 0,1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0,1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6511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финансовой независимости за отчетный период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0,4 до 0,6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0,6 до 0,8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0,8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абсолютной ликвидности за отчетный период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0,2 до 0,35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0,35 до 0,5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0,5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19694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быстрой ликвидности за отчетный период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0,7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0,7 до 0,85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0,85 до 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865057"/>
                  </a:ext>
                </a:extLst>
              </a:tr>
              <a:tr h="293511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маневренности собственных оборотных средств за отчетный период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 и менее</a:t>
                      </a:r>
                      <a:b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или</a:t>
                      </a:r>
                      <a:b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0,6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0,2 до 0,35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0,35 до 0,5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0,5 до 0,6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4035938"/>
                  </a:ext>
                </a:extLst>
              </a:tr>
              <a:tr h="336316">
                <a:tc gridSpan="7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Анализ деловой активности юридического лица, являющегося субъектом МСП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433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субъекта есть сайт/страница в социальных сетях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8986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зарегистрирован в реестре участников закупок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2336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субъекта есть зарегистрированная интеллектуальная собственность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7273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Возраст субъекта, лет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2 до 5,5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5,5 до 9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9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2917199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C32FE265-7840-495B-88CA-E9FFB233F84B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9F012CBD-1109-4AA9-A645-29DB24A57D89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666004B8-E51F-43ED-9A04-1172130918EE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0CB75642-8964-488D-B0E7-9806756C25FC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26A1F82C-FEBB-4AB8-8F17-B63067BE8AE1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25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8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анкеты субъекта МСП-юридического лица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97692"/>
              </p:ext>
            </p:extLst>
          </p:nvPr>
        </p:nvGraphicFramePr>
        <p:xfrm>
          <a:off x="233916" y="1175363"/>
          <a:ext cx="11003047" cy="312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367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9982680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</a:tblGrid>
              <a:tr h="334955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Таблица 1. Анкета юридического лица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3495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Требуемые сведения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юридического лица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ИНН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Контактное лицо (ФИО, должность, тел., электронная почта)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9682970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Сайт/страница в социальных сетях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2917199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Паспортные данные руководителя (серия и номер)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7360766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изобретения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6745782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полезной Модели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5895847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промышленного образца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627755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товарного знака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3950218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программы для ЭВМ, базы данных и топологии интегральных микросхем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5462845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36FD7862-C6DC-4F94-BA4C-58A067FCF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365755"/>
              </p:ext>
            </p:extLst>
          </p:nvPr>
        </p:nvGraphicFramePr>
        <p:xfrm>
          <a:off x="233915" y="4692412"/>
          <a:ext cx="11003048" cy="2070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009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3338419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888004">
                  <a:extLst>
                    <a:ext uri="{9D8B030D-6E8A-4147-A177-3AD203B41FA5}">
                      <a16:colId xmlns="" xmlns:a16="http://schemas.microsoft.com/office/drawing/2014/main" val="4229539059"/>
                    </a:ext>
                  </a:extLst>
                </a:gridCol>
                <a:gridCol w="4748616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</a:tblGrid>
              <a:tr h="389326">
                <a:tc gridSpan="4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Таблица 2. Структура собственности - Учредители/акционеры/пайщики с долей более 25%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(заполняется только для организационно-правовых форм, отличных от Общества с ограниченной ответственностью)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20595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Наименование/ФИО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ИНН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в уставном капитале заявителя, 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284248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endParaRPr lang="en-US" dirty="0"/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284248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endParaRPr lang="en-US" dirty="0"/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284248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endParaRPr lang="en-US" dirty="0"/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865057"/>
                  </a:ext>
                </a:extLst>
              </a:tr>
              <a:tr h="284248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endParaRPr lang="en-US" dirty="0"/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4035938"/>
                  </a:ext>
                </a:extLst>
              </a:tr>
            </a:tbl>
          </a:graphicData>
        </a:graphic>
      </p:graphicFrame>
      <p:grpSp>
        <p:nvGrpSpPr>
          <p:cNvPr id="10" name="Группа 50">
            <a:extLst>
              <a:ext uri="{FF2B5EF4-FFF2-40B4-BE49-F238E27FC236}">
                <a16:creationId xmlns="" xmlns:a16="http://schemas.microsoft.com/office/drawing/2014/main" id="{9C90C264-F141-4604-A3D9-C3C832F618E9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1" name="Пятиугольник 41">
              <a:extLst>
                <a:ext uri="{FF2B5EF4-FFF2-40B4-BE49-F238E27FC236}">
                  <a16:creationId xmlns="" xmlns:a16="http://schemas.microsoft.com/office/drawing/2014/main" id="{E8F5F53D-5758-40DD-8BC6-F6C896355886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0">
              <a:extLst>
                <a:ext uri="{FF2B5EF4-FFF2-40B4-BE49-F238E27FC236}">
                  <a16:creationId xmlns="" xmlns:a16="http://schemas.microsoft.com/office/drawing/2014/main" id="{B986B2E5-4B8B-4E15-A3AB-A27B2CF3AC75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ятиугольник 43">
              <a:extLst>
                <a:ext uri="{FF2B5EF4-FFF2-40B4-BE49-F238E27FC236}">
                  <a16:creationId xmlns="" xmlns:a16="http://schemas.microsoft.com/office/drawing/2014/main" id="{064AF517-665A-4027-ABFE-BBF1C14DB245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Slide Number Placeholder 1">
            <a:extLst>
              <a:ext uri="{FF2B5EF4-FFF2-40B4-BE49-F238E27FC236}">
                <a16:creationId xmlns="" xmlns:a16="http://schemas.microsoft.com/office/drawing/2014/main" id="{A2E29067-D268-434F-AA0F-BD5E75A75C4C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6665" y="6836287"/>
            <a:ext cx="10980805" cy="1470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Предоставляя анкетные данные, согласен на предоставление услуг.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____________________________________________________________ _____,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выражаю свое согласие с данными заявки-анкеты и выражаю акционерному обществу «Федеральная корпорация по развитию малого и среднего предпринимательства», зарегистрированному по адресу: г. Москва, Славянская площадь, д.4. стр. 1, а также___________________(</a:t>
            </a:r>
            <a:r>
              <a:rPr lang="ru-RU" sz="7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указываются реквизиты организации инфраструктуры поддержки</a:t>
            </a: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согласие на обработку указанных в заявке-анкете персональных данных,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ознакомлен(а), что: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согласие на обработку персональных данных действует с даты подписания настоящей заявки-анкеты в течение одного года либо до даты подачи письменного заявления об отзыве настоящего согласия;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действия с персональными данными включают в себя: сбор, запись, систематизацию, накопление, хранение, уточнение (обновление, изменение), извлечение, использование, передачу (предоставление, доступ), обезличивание, блокирование, удаление, уничтожение;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персональные данные, в том числе предоставляемые в отношении третьих лиц,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 обрабатываться смешанным способом, включающим в себя автоматизированную и неавтоматизированную обработку персональных данных, только в целях осуществления и выполнения возложенных законодательством Российской Федерации на акционерное общество «Федеральная корпорация по развитию малого и среднего предпринимательства» полномочий и обязанностей;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требование об отзыве настоящего согласия направляется в виде соответствующего письменного заявления на почтовый адрес Корпорации: 109074 Москва, Славянская площадь, д. 4. стр. 1, а также почтовый адрес_________________(</a:t>
            </a:r>
            <a:r>
              <a:rPr lang="ru-RU" sz="7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указывается почтовый адрес организации инфраструктуры поддержки</a:t>
            </a: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215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ИП (1 из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7">
            <a:extLst>
              <a:ext uri="{FF2B5EF4-FFF2-40B4-BE49-F238E27FC236}">
                <a16:creationId xmlns="" xmlns:a16="http://schemas.microsoft.com/office/drawing/2014/main" id="{92D27054-8AEE-4D16-A8BD-ACBE436E4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95157"/>
              </p:ext>
            </p:extLst>
          </p:nvPr>
        </p:nvGraphicFramePr>
        <p:xfrm>
          <a:off x="233916" y="1177200"/>
          <a:ext cx="11003047" cy="6210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стоп-факторы Модели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плательщиком налога на профессиональный доход (самозанятое физическое лицо)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https://npd.nalog.ru/check-status/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https://npd.nalog.ru/check-status/;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из вкладки «1. Анкета ИП» и вставить в поле «Поисковый запрос:»;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Выбрать наиболее актуальную дату в поле «На какую дату вы хотите узнать статус?»;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Если поиск выдал сообщение «является плательщиком налога на профессиональный доход», выберите ответ «Да» в выпадающем окне, в случае появления сообщения «не является плательщиком налога на профессиональный доход» – выберите ответ «Нет» в выпадающем окне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субъектом малого и среднего предпринимательства (если да - указать тип)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https://rmsp.nalog.ru/search.html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https://rmsp.nalog.ru/search.html;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из вкладки «1. Анкета ИП» и вставить в поле «Искать:»;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кнопку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Если субъект найден, убедитесь в том, что колонка «Дата исключения из реестра» пустая и укажите тип субъекта (Микропредприятие, Малое предприятие или Среднее предприятие). Если по результатам поиска указано «Не является субъектом МСП» или высветилось сообщение с указанием, что по заданным параметрам не найдено сведений в едином реестр субъектов малого и среднего предпринимательства - выберите ответ «Нет» в выпадающем окне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осуществляет предпринимательскую деятельность в сфере игорного бизнеса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ЕГРИП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Открыть выписку из ЕГРИП и найти в ней секцию </a:t>
                      </a:r>
                      <a:r>
                        <a:rPr lang="ru-RU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«Сведения о видах экономической деятельности по Общероссийскому классификатору видов экономической деятельности»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Открыть строку поиска в выписке нажатием сочетания клавиш «Ctrl+F»;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 строке поиска ввести «92» (без кавычек)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Каждую частицу найденного внутри выписки текста проверить на совпадение с ОКВЭД 92 «Деятельность по организации и проведению азартных игр и заключению пари, по организации и проведению лотерей», до завершения поиска по всему документу;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 случае отсутствия данного ОКВЭД в выписке ЕГРИП, выберите ответ «Нет» из выпадающего окна в колонке «Результат», в случае наличия данного ОКВЭД – выберите ответ «Да»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участником соглашения о разделе продукции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ЕГРИП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Открыть выписку из ЕГРИП и найти в ней секцию </a:t>
                      </a:r>
                      <a:r>
                        <a:rPr lang="ru-RU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«Сведения о видах экономической деятельности по Общероссийскому классификатору видов экономической деятельности»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Открыть строку поиска в выписке нажатием сочетания клавиш «Ctrl+F»;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 строке поиска ввести текст «09.10» (без кавычек) и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Каждую частицу найденного внутри выписки текста проверить на совпадение с ОКВЭД 09.10 «Предоставление услуг по доразведке месторождений нефти и газа на особых экономических условиях (по соглашению о разделе продукции - СРП)», до завершения поиска по всему документу;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 случае отсутствия данного ОКВЭД в выписке ЕГРИП, выберите ответ «Нет» из выпадающего окна в колонке «Результат», в случае наличия данного ОКВЭД – выберите ответ «Да»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2423987"/>
                  </a:ext>
                </a:extLst>
              </a:tr>
            </a:tbl>
          </a:graphicData>
        </a:graphic>
      </p:graphicFrame>
      <p:grpSp>
        <p:nvGrpSpPr>
          <p:cNvPr id="7" name="Группа 50">
            <a:extLst>
              <a:ext uri="{FF2B5EF4-FFF2-40B4-BE49-F238E27FC236}">
                <a16:creationId xmlns="" xmlns:a16="http://schemas.microsoft.com/office/drawing/2014/main" id="{FD19E23E-AE38-488E-96F2-47ECF6085012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8" name="Пятиугольник 41">
              <a:extLst>
                <a:ext uri="{FF2B5EF4-FFF2-40B4-BE49-F238E27FC236}">
                  <a16:creationId xmlns="" xmlns:a16="http://schemas.microsoft.com/office/drawing/2014/main" id="{FD6308DD-F8B1-4942-A718-0B959A597678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0">
              <a:extLst>
                <a:ext uri="{FF2B5EF4-FFF2-40B4-BE49-F238E27FC236}">
                  <a16:creationId xmlns="" xmlns:a16="http://schemas.microsoft.com/office/drawing/2014/main" id="{3247D1F7-DB4D-4612-B202-EB94140ACA05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ятиугольник 43">
              <a:extLst>
                <a:ext uri="{FF2B5EF4-FFF2-40B4-BE49-F238E27FC236}">
                  <a16:creationId xmlns="" xmlns:a16="http://schemas.microsoft.com/office/drawing/2014/main" id="{C746E413-74E9-4F42-8423-B20DFD5A5C1B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Slide Number Placeholder 1">
            <a:extLst>
              <a:ext uri="{FF2B5EF4-FFF2-40B4-BE49-F238E27FC236}">
                <a16:creationId xmlns="" xmlns:a16="http://schemas.microsoft.com/office/drawing/2014/main" id="{42C36D02-04E6-4690-B99B-1B4F968954DD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27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58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CD4CC55-E42F-4366-8EC5-E281960F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ИП (2 из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22175"/>
              </p:ext>
            </p:extLst>
          </p:nvPr>
        </p:nvGraphicFramePr>
        <p:xfrm>
          <a:off x="233917" y="1175362"/>
          <a:ext cx="11003049" cy="6954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стоп-факторы Модели -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продолжение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является инвестиционным советником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https://www.cbr.ru/securities_market/registries/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https://www.cbr.ru/securities_market/registries/;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В поле поиска на сайте ввести </a:t>
                      </a: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«Единый реестр инвестиционных советников»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скачать актуальный реестр путем нажатия на название реестра;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Открыть скачанный реестр;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Нажать внутри открывшегося реестра на первую ячейку (A1);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Скопировать ИНН субъекта;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Открыть строку поиска в вышеуказанном реестре, вставить значение и нажать «Enter»;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В случае нахождения субъекта в списке и наличия статуса «Действующая» в колонке «Статус» – выберите ответ «Да» из выпадающего окна в Модели, в случае если субъект не обнаружен в списке - выберите ответ «Нет» из выпадающего окна в Модели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Две минуты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реестре субъектов МСП-получателей поддержки имеются сведения о допущении субъектом нарушения порядка и условий оказания поддержки в течение последних трех лет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https://rmsp-pp.nalog.ru/search.html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https://rmsp-pp.nalog.ru/search.html и нажать «Расширенный поиск»;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Скопировать ИНН и вставить в поле «Реестровый номер поддержки или ИНН/наименование субъекта/ФИО субъекта»;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Пролистать страницу до фильтра «Наличие нарушений порядка и условий предоставления поддержки, в том числе нецелевое использование средств поддержки» и выбрать «Да»;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Нажать «Найти»;</a:t>
                      </a: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При обнаружении сведений о нарушениях убедитесь, что они зафиксированы в течение последних трех лет с даты проверки.</a:t>
                      </a: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случае обнаружения сведений о нарушении в течение трех последних лет, выберите ответ «Да» из выпадающего окна в колонке «Результат», в случае отсутствие сведений о нарушении или в случае, если нарушение зафиксировано более, чем за три года до проверки, выберите ответ «Нет» из выпадающего окна в колонке «Результат»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Пять минут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отношении физического лица обнаружены сведения о подаче заявления на банкротство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https://bankrot.fedresurs.ru/DebtorsSearch.aspx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https://bankrot.fedresurs.ru/DebtorsSearch.aspx;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Метод 1: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3736" indent="-173736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блоке поиска выбрать «Физические лица»;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3736" indent="-173736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Скопировать ИНН в поле «Код»;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3736" indent="-173736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Нажать «Поиск».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Метод 2: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3736" indent="-173736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блоке поиска выбрать «Физические лица»;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3736" indent="-173736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Скопировать ФИО ИП в соответствующие поля;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3736" indent="-173736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Нажать «Поиск»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проверки 1 и 2 не исключают друг друга: если по Методу 1 не найдены сведения – следует осуществить поиск по Методу 2;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найдена информация по одному из вышеуказанных методов – выберите ответ «Да» из выпадающего окна в колонке «Результат», в противном случае – выберите ответ «Нет» из выпадающего окна в колонке «Результат»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Две минуты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EB439F45-8956-4627-857A-7474974CEF66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3D19F2AA-4AAB-48D2-AE88-840CD17710F1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31A7257D-ECF9-4A24-ABBE-215EA70523AD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269F3FDF-6D26-42F1-90BE-1C1A6F29919C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88EC4246-EC5D-4B7B-A563-CBB37622002A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28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80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ИП (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66554"/>
              </p:ext>
            </p:extLst>
          </p:nvPr>
        </p:nvGraphicFramePr>
        <p:xfrm>
          <a:off x="233917" y="1175362"/>
          <a:ext cx="11003049" cy="4037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Дополнительные стоп-факторы модели, ограничивающие предоставление финансовой поддержки субъекту</a:t>
                      </a:r>
                      <a:endParaRPr lang="ru-RU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Индивидуальный предприниматель является дисквалифицированным физическим лицом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https://service.nalog.ru/disqualified.do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https://service.nalog.ru/disqualified.do;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ФИО субъекта и вставить в соответствующие поля;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Введите код в поле «Цифры с картинки:*», если код написан неразборчиво измените код нажав на «Обновить картинку с цифрами»;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Нажмите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После нажатия кнопки «Найти» убедитесь в наличии текста «найдено записей: 0» ниже и выберите ответ «Нет» из выпадающего окна в колонке «Результат», при обнаружении дисквалифицированного лица – выберите ответ «Да» из выпадающего окна в колонке «Результат»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Паспорт индивидуального предпринимателя недействителен (Проверка данного стоп-фактора применима исключительно к гражданам РФ)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Стоп-фактор не анализируется в предварительном скоринге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сервисы.гувм.мвд.рф/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info-service.htm?sid=2000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сервисы.гувм.мвд.рф/info-service.htm?sid=2000;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серию паспорта из вкладки «1. Анкета ИП» и вставить в поле «Серия паспорта»;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Скопировать номер паспорта из вкладки «1. Анкета ИП» и вставить в поле «Номер паспорта»;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Ввести код с картинки;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Нажать «Отправить запрос»;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Результат поиска покажет, числится ли указанный паспорт среди недействительных паспортов или нет, если результат поиска появится сообщения «Среди недействительных не значится» - выберите ответ «Нет» из выпадающего окна в колонке «Результат», если в результате поиска данный паспорт будет обнаружен среди недействительных паспортов – выберите ответ «Да» из выпадающего окна в колонке «Результат»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9368049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1EC8C14A-78B0-4CBB-89A4-4F2DBD363743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83963974-73D7-4199-A34F-9B1AD38BBF09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05E56E20-403A-4975-B7F5-68BF819FB6B1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5FA8A538-8864-47DE-BD69-0451A183404C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F509A765-D3E6-44F0-805C-A0843890C2F3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29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4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34">
            <a:extLst>
              <a:ext uri="{FF2B5EF4-FFF2-40B4-BE49-F238E27FC236}">
                <a16:creationId xmlns="" xmlns:a16="http://schemas.microsoft.com/office/drawing/2014/main" id="{F687F522-E74E-4173-9B6F-18DE727B0601}"/>
              </a:ext>
            </a:extLst>
          </p:cNvPr>
          <p:cNvSpPr/>
          <p:nvPr/>
        </p:nvSpPr>
        <p:spPr>
          <a:xfrm>
            <a:off x="0" y="345935"/>
            <a:ext cx="115204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Цель, задачи и подход использования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скоринговой модели оценки субъекта МСП</a:t>
            </a:r>
          </a:p>
        </p:txBody>
      </p:sp>
      <p:cxnSp>
        <p:nvCxnSpPr>
          <p:cNvPr id="13" name="Прямая соединительная линия 53">
            <a:extLst>
              <a:ext uri="{FF2B5EF4-FFF2-40B4-BE49-F238E27FC236}">
                <a16:creationId xmlns="" xmlns:a16="http://schemas.microsoft.com/office/drawing/2014/main" id="{549EB303-D9CB-4560-B9D1-9D8B27910F51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0">
            <a:extLst>
              <a:ext uri="{FF2B5EF4-FFF2-40B4-BE49-F238E27FC236}">
                <a16:creationId xmlns="" xmlns:a16="http://schemas.microsoft.com/office/drawing/2014/main" id="{B391CC66-9D77-4B4E-9FA0-B97A197B56E5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7" name="Пятиугольник 41">
              <a:extLst>
                <a:ext uri="{FF2B5EF4-FFF2-40B4-BE49-F238E27FC236}">
                  <a16:creationId xmlns="" xmlns:a16="http://schemas.microsoft.com/office/drawing/2014/main" id="{15DD0A77-ABCD-4862-A51C-0149D699BD4A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ятиугольник 40">
              <a:extLst>
                <a:ext uri="{FF2B5EF4-FFF2-40B4-BE49-F238E27FC236}">
                  <a16:creationId xmlns="" xmlns:a16="http://schemas.microsoft.com/office/drawing/2014/main" id="{D880BD8F-C738-47A2-8556-63FFFACFDBDD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ятиугольник 43">
              <a:extLst>
                <a:ext uri="{FF2B5EF4-FFF2-40B4-BE49-F238E27FC236}">
                  <a16:creationId xmlns="" xmlns:a16="http://schemas.microsoft.com/office/drawing/2014/main" id="{5FEBEF25-7C2B-45B2-A363-237560BA17D2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Slide Number Placeholder 1">
            <a:extLst>
              <a:ext uri="{FF2B5EF4-FFF2-40B4-BE49-F238E27FC236}">
                <a16:creationId xmlns="" xmlns:a16="http://schemas.microsoft.com/office/drawing/2014/main" id="{5B6E276C-7498-418D-9102-32421A8A8CDA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23D059E0-8FD0-4C53-B96C-165250F61E5D}"/>
              </a:ext>
            </a:extLst>
          </p:cNvPr>
          <p:cNvGrpSpPr/>
          <p:nvPr/>
        </p:nvGrpSpPr>
        <p:grpSpPr>
          <a:xfrm>
            <a:off x="233916" y="898609"/>
            <a:ext cx="11025325" cy="1368567"/>
            <a:chOff x="233916" y="898609"/>
            <a:chExt cx="11025325" cy="1368567"/>
          </a:xfrm>
        </p:grpSpPr>
        <p:sp>
          <p:nvSpPr>
            <p:cNvPr id="15" name="Прямоугольник 19">
              <a:extLst>
                <a:ext uri="{FF2B5EF4-FFF2-40B4-BE49-F238E27FC236}">
                  <a16:creationId xmlns="" xmlns:a16="http://schemas.microsoft.com/office/drawing/2014/main" id="{CB3EB247-7537-4F87-AA4B-770F7A382790}"/>
                </a:ext>
              </a:extLst>
            </p:cNvPr>
            <p:cNvSpPr/>
            <p:nvPr/>
          </p:nvSpPr>
          <p:spPr>
            <a:xfrm>
              <a:off x="256194" y="1135016"/>
              <a:ext cx="11003047" cy="11321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230D5090-0F84-479A-8DF5-CE663DA77E4D}"/>
                </a:ext>
              </a:extLst>
            </p:cNvPr>
            <p:cNvGrpSpPr/>
            <p:nvPr/>
          </p:nvGrpSpPr>
          <p:grpSpPr>
            <a:xfrm>
              <a:off x="256194" y="1198569"/>
              <a:ext cx="10808248" cy="1005055"/>
              <a:chOff x="333885" y="1253877"/>
              <a:chExt cx="10808248" cy="1005055"/>
            </a:xfrm>
          </p:grpSpPr>
          <p:sp>
            <p:nvSpPr>
              <p:cNvPr id="18" name="Прямоугольник 20">
                <a:extLst>
                  <a:ext uri="{FF2B5EF4-FFF2-40B4-BE49-F238E27FC236}">
                    <a16:creationId xmlns="" xmlns:a16="http://schemas.microsoft.com/office/drawing/2014/main" id="{CF7DB441-4A39-464B-B520-C8E2B56B77A9}"/>
                  </a:ext>
                </a:extLst>
              </p:cNvPr>
              <p:cNvSpPr/>
              <p:nvPr/>
            </p:nvSpPr>
            <p:spPr>
              <a:xfrm>
                <a:off x="333885" y="1610435"/>
                <a:ext cx="5138132" cy="4571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9" name="Прямоугольник 21">
                <a:extLst>
                  <a:ext uri="{FF2B5EF4-FFF2-40B4-BE49-F238E27FC236}">
                    <a16:creationId xmlns="" xmlns:a16="http://schemas.microsoft.com/office/drawing/2014/main" id="{22721460-82B8-4F42-AD13-B2A13B135AA6}"/>
                  </a:ext>
                </a:extLst>
              </p:cNvPr>
              <p:cNvSpPr/>
              <p:nvPr/>
            </p:nvSpPr>
            <p:spPr>
              <a:xfrm>
                <a:off x="333885" y="1253877"/>
                <a:ext cx="5138132" cy="2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</a:pPr>
                <a:r>
                  <a:rPr lang="ru-RU" sz="1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Цель:</a:t>
                </a:r>
              </a:p>
            </p:txBody>
          </p:sp>
          <p:sp>
            <p:nvSpPr>
              <p:cNvPr id="20" name="Прямоугольник 22">
                <a:extLst>
                  <a:ext uri="{FF2B5EF4-FFF2-40B4-BE49-F238E27FC236}">
                    <a16:creationId xmlns="" xmlns:a16="http://schemas.microsoft.com/office/drawing/2014/main" id="{BBDF8F3A-6B5C-4340-A5FA-680BE9A06744}"/>
                  </a:ext>
                </a:extLst>
              </p:cNvPr>
              <p:cNvSpPr/>
              <p:nvPr/>
            </p:nvSpPr>
            <p:spPr>
              <a:xfrm>
                <a:off x="333885" y="1723401"/>
                <a:ext cx="10808248" cy="535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Arial" panose="020B0604020202020204" pitchFamily="34" charset="0"/>
                  <a:buChar char="•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Создание скоринговой модели оценки субъекта МСП направлено на аналитическое обеспечение принимаемых сотрудниками организаций инфраструктуры поддержки субъектов МСП решений о возможности предоставления (отказа в предоставлении) мер государственной поддержки субъектам МСП.</a:t>
                </a:r>
              </a:p>
            </p:txBody>
          </p:sp>
        </p:grpSp>
        <p:cxnSp>
          <p:nvCxnSpPr>
            <p:cNvPr id="17" name="Прямая соединительная линия 53">
              <a:extLst>
                <a:ext uri="{FF2B5EF4-FFF2-40B4-BE49-F238E27FC236}">
                  <a16:creationId xmlns="" xmlns:a16="http://schemas.microsoft.com/office/drawing/2014/main" id="{26586160-D2FA-4A86-8BB5-506675E353AF}"/>
                </a:ext>
              </a:extLst>
            </p:cNvPr>
            <p:cNvCxnSpPr/>
            <p:nvPr/>
          </p:nvCxnSpPr>
          <p:spPr>
            <a:xfrm>
              <a:off x="233916" y="898609"/>
              <a:ext cx="11003047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CE3D84C6-2F19-4AAE-A1AF-D18A6798CC07}"/>
              </a:ext>
            </a:extLst>
          </p:cNvPr>
          <p:cNvGrpSpPr/>
          <p:nvPr/>
        </p:nvGrpSpPr>
        <p:grpSpPr>
          <a:xfrm>
            <a:off x="233916" y="2519254"/>
            <a:ext cx="11003047" cy="2078508"/>
            <a:chOff x="256194" y="2597681"/>
            <a:chExt cx="11003047" cy="2078508"/>
          </a:xfrm>
        </p:grpSpPr>
        <p:sp>
          <p:nvSpPr>
            <p:cNvPr id="22" name="Прямоугольник 25">
              <a:extLst>
                <a:ext uri="{FF2B5EF4-FFF2-40B4-BE49-F238E27FC236}">
                  <a16:creationId xmlns="" xmlns:a16="http://schemas.microsoft.com/office/drawing/2014/main" id="{21402735-450C-4E31-818D-34460C3C5498}"/>
                </a:ext>
              </a:extLst>
            </p:cNvPr>
            <p:cNvSpPr/>
            <p:nvPr/>
          </p:nvSpPr>
          <p:spPr>
            <a:xfrm>
              <a:off x="256194" y="2597681"/>
              <a:ext cx="11003047" cy="2078508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B14EB756-36FA-46EF-92C0-516D930FCEE6}"/>
                </a:ext>
              </a:extLst>
            </p:cNvPr>
            <p:cNvGrpSpPr/>
            <p:nvPr/>
          </p:nvGrpSpPr>
          <p:grpSpPr>
            <a:xfrm>
              <a:off x="256194" y="2637200"/>
              <a:ext cx="10808248" cy="1858622"/>
              <a:chOff x="333885" y="2567242"/>
              <a:chExt cx="10808248" cy="1858622"/>
            </a:xfrm>
          </p:grpSpPr>
          <p:sp>
            <p:nvSpPr>
              <p:cNvPr id="24" name="Прямоугольник 27">
                <a:extLst>
                  <a:ext uri="{FF2B5EF4-FFF2-40B4-BE49-F238E27FC236}">
                    <a16:creationId xmlns="" xmlns:a16="http://schemas.microsoft.com/office/drawing/2014/main" id="{ED87FE7F-58AD-4B80-908A-B73138FDBFAC}"/>
                  </a:ext>
                </a:extLst>
              </p:cNvPr>
              <p:cNvSpPr/>
              <p:nvPr/>
            </p:nvSpPr>
            <p:spPr>
              <a:xfrm>
                <a:off x="333885" y="2567242"/>
                <a:ext cx="4633898" cy="2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</a:pPr>
                <a:r>
                  <a:rPr lang="ru-RU" sz="1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Задачи:</a:t>
                </a:r>
              </a:p>
            </p:txBody>
          </p:sp>
          <p:sp>
            <p:nvSpPr>
              <p:cNvPr id="25" name="Прямоугольник 28">
                <a:extLst>
                  <a:ext uri="{FF2B5EF4-FFF2-40B4-BE49-F238E27FC236}">
                    <a16:creationId xmlns="" xmlns:a16="http://schemas.microsoft.com/office/drawing/2014/main" id="{CC4A1E15-5D20-409B-A051-13F088BE5260}"/>
                  </a:ext>
                </a:extLst>
              </p:cNvPr>
              <p:cNvSpPr/>
              <p:nvPr/>
            </p:nvSpPr>
            <p:spPr>
              <a:xfrm>
                <a:off x="333885" y="3036766"/>
                <a:ext cx="10808248" cy="1389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Arial" panose="020B0604020202020204" pitchFamily="34" charset="0"/>
                  <a:buChar char="•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Основными задачами использования скоринговой модели оценки субъекта МСП являются:</a:t>
                </a:r>
              </a:p>
              <a:p>
                <a:pPr marL="628650" lvl="1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Courier New" panose="02070309020205020404" pitchFamily="49" charset="0"/>
                  <a:buChar char="o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исключение при первичном контакте заявок юридических лиц, индивидуальных предпринимателей на получение мер государственной поддержки, не соответствующих требованиям (условиям) отбора или в отношении которых определены стоп-факторы;</a:t>
                </a:r>
              </a:p>
              <a:p>
                <a:pPr marL="628650" lvl="1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Courier New" panose="02070309020205020404" pitchFamily="49" charset="0"/>
                  <a:buChar char="o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выявление сотрудниками организаций инфраструктуры поддержки субъектов МСП заявок потенциальных получателей поддержки;</a:t>
                </a:r>
              </a:p>
              <a:p>
                <a:pPr marL="628650" lvl="1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Courier New" panose="02070309020205020404" pitchFamily="49" charset="0"/>
                  <a:buChar char="o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разработка алгоритма использования каналов для рекламы и сбора заявок субъектов МСП;</a:t>
                </a:r>
              </a:p>
              <a:p>
                <a:pPr marL="628650" lvl="1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Courier New" panose="02070309020205020404" pitchFamily="49" charset="0"/>
                  <a:buChar char="o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осуществление сбора статистической информации по конверсиям в рамках востребованности видов (мер) государственной поддержки.</a:t>
                </a:r>
              </a:p>
            </p:txBody>
          </p:sp>
          <p:sp>
            <p:nvSpPr>
              <p:cNvPr id="26" name="Прямоугольник 20">
                <a:extLst>
                  <a:ext uri="{FF2B5EF4-FFF2-40B4-BE49-F238E27FC236}">
                    <a16:creationId xmlns="" xmlns:a16="http://schemas.microsoft.com/office/drawing/2014/main" id="{62004DEB-2797-457B-A5F8-BBA2FE119B53}"/>
                  </a:ext>
                </a:extLst>
              </p:cNvPr>
              <p:cNvSpPr/>
              <p:nvPr/>
            </p:nvSpPr>
            <p:spPr>
              <a:xfrm>
                <a:off x="333885" y="2923800"/>
                <a:ext cx="5138132" cy="4571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32CDCF8A-19B0-4BCA-9497-31AE0DD7431D}"/>
              </a:ext>
            </a:extLst>
          </p:cNvPr>
          <p:cNvGrpSpPr/>
          <p:nvPr/>
        </p:nvGrpSpPr>
        <p:grpSpPr>
          <a:xfrm>
            <a:off x="233916" y="4849841"/>
            <a:ext cx="11025325" cy="3110258"/>
            <a:chOff x="233916" y="4849841"/>
            <a:chExt cx="11025325" cy="3110258"/>
          </a:xfrm>
        </p:grpSpPr>
        <p:sp>
          <p:nvSpPr>
            <p:cNvPr id="28" name="Прямоугольник 10">
              <a:extLst>
                <a:ext uri="{FF2B5EF4-FFF2-40B4-BE49-F238E27FC236}">
                  <a16:creationId xmlns="" xmlns:a16="http://schemas.microsoft.com/office/drawing/2014/main" id="{5DB14E37-2350-4D7E-9A5C-07DDBA2ADDA7}"/>
                </a:ext>
              </a:extLst>
            </p:cNvPr>
            <p:cNvSpPr/>
            <p:nvPr/>
          </p:nvSpPr>
          <p:spPr>
            <a:xfrm>
              <a:off x="233916" y="4849841"/>
              <a:ext cx="11025325" cy="3110258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07BB57CD-8E42-4428-917E-B8FE0809D40C}"/>
                </a:ext>
              </a:extLst>
            </p:cNvPr>
            <p:cNvGrpSpPr/>
            <p:nvPr/>
          </p:nvGrpSpPr>
          <p:grpSpPr>
            <a:xfrm>
              <a:off x="233916" y="4890316"/>
              <a:ext cx="10710940" cy="3052795"/>
              <a:chOff x="333885" y="4872647"/>
              <a:chExt cx="10710940" cy="3052795"/>
            </a:xfrm>
          </p:grpSpPr>
          <p:sp>
            <p:nvSpPr>
              <p:cNvPr id="30" name="Прямоугольник 14">
                <a:extLst>
                  <a:ext uri="{FF2B5EF4-FFF2-40B4-BE49-F238E27FC236}">
                    <a16:creationId xmlns="" xmlns:a16="http://schemas.microsoft.com/office/drawing/2014/main" id="{47D4CB4D-A316-450F-A0FB-3D5683007690}"/>
                  </a:ext>
                </a:extLst>
              </p:cNvPr>
              <p:cNvSpPr/>
              <p:nvPr/>
            </p:nvSpPr>
            <p:spPr>
              <a:xfrm>
                <a:off x="333885" y="4872647"/>
                <a:ext cx="5138132" cy="2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</a:pPr>
                <a:r>
                  <a:rPr lang="ru-RU" sz="1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Подход:</a:t>
                </a:r>
              </a:p>
            </p:txBody>
          </p:sp>
          <p:sp>
            <p:nvSpPr>
              <p:cNvPr id="31" name="Прямоугольник 17">
                <a:extLst>
                  <a:ext uri="{FF2B5EF4-FFF2-40B4-BE49-F238E27FC236}">
                    <a16:creationId xmlns="" xmlns:a16="http://schemas.microsoft.com/office/drawing/2014/main" id="{894AA059-AA69-402F-B75C-9BF2C2211002}"/>
                  </a:ext>
                </a:extLst>
              </p:cNvPr>
              <p:cNvSpPr/>
              <p:nvPr/>
            </p:nvSpPr>
            <p:spPr>
              <a:xfrm>
                <a:off x="333885" y="5342171"/>
                <a:ext cx="10710940" cy="25832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ходе скоринговой оценки субъекта МСП предполагается на основании данных открытых источников и предоставленной субъектом информации сегментирование субъектов на три группы в соответствии со следующими характеристиками:</a:t>
                </a:r>
              </a:p>
              <a:p>
                <a:pPr marL="171450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Arial" panose="020B0604020202020204" pitchFamily="34" charset="0"/>
                  <a:buChar char="•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Субъект готов к получению любых видов (форм) государственной поддержки (в том числе финансовой):</a:t>
                </a:r>
              </a:p>
              <a:p>
                <a:pPr marL="628650" lvl="1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Courier New" panose="02070309020205020404" pitchFamily="49" charset="0"/>
                  <a:buChar char="o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субъект относится к данной группе в случае успешного прохождения общих стоп-факторов и дополнительных стоп-факторов, ограничивающих предоставление финансовой поддержки субъекту;</a:t>
                </a:r>
              </a:p>
              <a:p>
                <a:pPr marL="628650" lvl="1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Courier New" panose="02070309020205020404" pitchFamily="49" charset="0"/>
                  <a:buChar char="o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внутри данной группы осуществляется дальнейшая градация субъектов на основании баллов, полученных субъектом по результатам анализа финансового состояния субъекта.</a:t>
                </a:r>
              </a:p>
              <a:p>
                <a:pPr marL="171450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Arial" panose="020B0604020202020204" pitchFamily="34" charset="0"/>
                  <a:buChar char="•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Субъект может рассчитывать исключительно на нефинансовые виды (формы) государственной поддержки:</a:t>
                </a:r>
              </a:p>
              <a:p>
                <a:pPr marL="628650" lvl="1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Courier New" panose="02070309020205020404" pitchFamily="49" charset="0"/>
                  <a:buChar char="o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субъект относится к данной группе в случае, если минимум один дополнительный стоп-фактор, ограничивающий предоставление финансовой поддержки субъекту, не пройден.</a:t>
                </a:r>
                <a:endParaRPr lang="en-US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Arial" panose="020B0604020202020204" pitchFamily="34" charset="0"/>
                  <a:buChar char="•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Субъект не может рассчитывать на государственную поддержку (выявлены стоп-факторы):</a:t>
                </a:r>
              </a:p>
              <a:p>
                <a:pPr marL="628650" lvl="1" indent="-171450" defTabSz="914377">
                  <a:lnSpc>
                    <a:spcPct val="800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rgbClr val="002060"/>
                  </a:buClr>
                  <a:buFont typeface="Courier New" panose="02070309020205020404" pitchFamily="49" charset="0"/>
                  <a:buChar char="o"/>
                </a:pP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субъект относится к данной группе в случае, если минимум один общий стоп-фактор не пройден.</a:t>
                </a:r>
              </a:p>
            </p:txBody>
          </p:sp>
          <p:sp>
            <p:nvSpPr>
              <p:cNvPr id="32" name="Прямоугольник 20">
                <a:extLst>
                  <a:ext uri="{FF2B5EF4-FFF2-40B4-BE49-F238E27FC236}">
                    <a16:creationId xmlns="" xmlns:a16="http://schemas.microsoft.com/office/drawing/2014/main" id="{B6C162E9-6AB9-4B08-A7A5-F05958580EA0}"/>
                  </a:ext>
                </a:extLst>
              </p:cNvPr>
              <p:cNvSpPr/>
              <p:nvPr/>
            </p:nvSpPr>
            <p:spPr>
              <a:xfrm>
                <a:off x="333885" y="5229205"/>
                <a:ext cx="5138132" cy="4571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887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Стоп-факторы Модели для анализа ИП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99892"/>
              </p:ext>
            </p:extLst>
          </p:nvPr>
        </p:nvGraphicFramePr>
        <p:xfrm>
          <a:off x="233917" y="1175362"/>
          <a:ext cx="11003049" cy="598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2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l" defTabSz="1152053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Дополнительные стоп-факторы модели, ограничивающие предоставление финансовой поддержки субъекту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продолжение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Стоп-фактор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692247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отношении субъекта установлено наличие превышающей 50 тыс. руб. задолженности по налогам, сборам и иным обязательным платежам в бюджеты бюджетной системы Российской Федерации, направленной на взыскание судебному приставу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https://fssp.gov.ru/iss/ip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стоп-фактора необходимо перейти по ссылке https://fssp.gov.ru/iss/ip;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В верхней строке выбрать «Поиск физических лиц»;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Скопировать из вкладки «1. Анкета ИП» поочередно фамилию, имя и отчество ИП и вставить в соответствующие поля (при наличии даты рождения, также укажите дату рождения субъекта);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Откройте выписку из ЕГРИП для данного субъекта и найдите регион регистрации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Введите найденный регион в строку «Территориальные органы:*»;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 всплывающем окне ввести код с картинки и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 У найденного должника сверить адрес по выписке из ЕГРИП, в случае отсутствия штрафов – выбрать ответ «Нет» из выпадающего окна в колонке «Результат»;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 Если адрес регистрации субъекта, по которому найдена задолженность, совпал с регистрации субъекта из выписки ЕГРИП, необходимо произвести расчет найденных задолженностей по налогам, сборам и иным обязательным платежам в бюджеты бюджетной системы Российской Федерации:</a:t>
                      </a:r>
                    </a:p>
                    <a:p>
                      <a:pPr marL="0" indent="-173736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Расчет производится по непогашенным задолженностям, путем суммирования исполнительных сборов и штрафов по налогам и иным обязательным платежам в бюджеты. Если сумма штрафов и сборов превышает 50 тыс. руб. – выберите ответ «Да» из выпадающего окна в колонке «Результат», если не превышает 50 тыс. руб. – выберите ответ «Нет». Непогашенной признается задолженность, в колонке «Дата, причина окончания или прекращения ИП» которой отсутствуют данные.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Пять минут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251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Одновременное выполнение следующих условий: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С момента регистрации субъекта прошло не более одного года;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Отсутствуют сведения о доходах и расходах за год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Стоп-фактор не анализируется в предварительном скоринге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Заполненные данные на вкладках 1. Анкета ИП и 2. Сведения о доходах, расходах Модели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Расчет данного стоп-фактора осуществляется автоматически на основании данных, введенных вкладках на 1. Анкета ИП и 2. Сведения доходах, расходах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624904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1EFF75C3-394E-4FDD-A4F4-111F1A0C77F1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7D7C051B-951F-41E4-B251-202BBC56023D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80104406-18DF-442B-9197-D1CFE27C87CB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1978A7B4-B30A-4164-A3CA-21A7F088E034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CC0C1E95-30F1-40B1-B120-F2FFFEFD4B2E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30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67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скоринга Модели для анализа ИП (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3)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803481"/>
              </p:ext>
            </p:extLst>
          </p:nvPr>
        </p:nvGraphicFramePr>
        <p:xfrm>
          <a:off x="233916" y="1177200"/>
          <a:ext cx="11003047" cy="678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статуса индивидуального предпринимателя, являющегося субъектом МСП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Индивидуальный предприниматель является массовым руководителем/ совладельцем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https://service.nalog.ru/mru.do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https://service.nalog.ru/mru.do;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индивидуального предпринимателя и вставить в поле «ИНН:»;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Введите код в поле «Цифры с картинки:*», если код написан неразборчиво измените код нажав на текст «Обновить картинку с цифрами»;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После нажатия кнопки «Найти» убедитесь в наличии текста «Сведения, удовлетворяющие реквизитам поиска, не найдены» ниже. Если обнаружены сведения о массовом руководителе – выберите ответ «Да» из выпадающего списка в колонке «Результат» и переходите к следующему показателю, в противном случае – переходите к п. 6;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Выберите в верхней части страницы в поле «Признак ФЛ» «Учредитель (участник)» путем нажатия на текст, убедитесь что синий круг обведен возле данной строки;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Введите код указанный внизу страницы в поле «Цифры с картинки:*»;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 Нажмите кнопку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 После нажатия кнопки «Найти» убедитесь в наличии текста «Сведения, удовлетворяющие реквизитам поиска, не найдены» ниже, и только после проверки по обоим показателям и получению отрицательного результата поиска – выберите ответ «Нет» из выпадающего окна в колонке «Результат», при обнаружении записи о массовом руководителе/собственнике – выберите ответ «Да» из выпадающего окна в колонке «Результат»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открытых кодов ОКВЭД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ЕГРИП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Открыть выписку из ЕГРИП;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Найти секцию «Сведения о видах экономической деятельности по Общероссийскому классификатору видов экономической деятельности»;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Пролистать выписку до последнего числа подсекции «Сведения о дополнительных видах деятельности», порядковый номер ОКВЭД перед началом следующей секции указывает на количество дополнительных ОКВЭД у субъекта;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Указать количество ОКВЭД, добавив 1, для отражения основного ОКВЭД в количестве.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Исходя из общепринятой бизнес-практики, большое количество ОКВЭД (согласно диапазону значений) является признаком потенциально неблагонадежного субъекта. Открытие большого количества ОКВЭД может быть осуществлено, например, для целей участия субъекта в схемных банковских операциях.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числится в реестре недобросовестных поставщиков по 223-ФЗ и 44-ФЗ в ЕИС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https://zakupki.gov.ru/epz/dishonestsupplier/search/search.html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https://zakupki.gov.ru/epz/dishonestsupplier/search/search.html;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 вставить в поле «Введите полностью или часть наименования (ФИО), ИНН (аналог ИНН) . . .»;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После нажатия кнопки «Найти» убедиться в наличии текста «Поиск не дал результатов» ниже;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Если поиск по субъекту не дал результата – выберите ответ «Нет» из выпадающего окна в Модели, в случае, если субъект найден в реестре недобросовестных поставщиков - выберите ответ «Да»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081745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50">
            <a:extLst>
              <a:ext uri="{FF2B5EF4-FFF2-40B4-BE49-F238E27FC236}">
                <a16:creationId xmlns="" xmlns:a16="http://schemas.microsoft.com/office/drawing/2014/main" id="{C2BE216B-A37D-4F22-B9F8-54CD583CAF5E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1" name="Пятиугольник 41">
              <a:extLst>
                <a:ext uri="{FF2B5EF4-FFF2-40B4-BE49-F238E27FC236}">
                  <a16:creationId xmlns="" xmlns:a16="http://schemas.microsoft.com/office/drawing/2014/main" id="{41773550-697F-4BFC-9C84-7BAFEF64B6C6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0">
              <a:extLst>
                <a:ext uri="{FF2B5EF4-FFF2-40B4-BE49-F238E27FC236}">
                  <a16:creationId xmlns="" xmlns:a16="http://schemas.microsoft.com/office/drawing/2014/main" id="{27483BB7-EAE6-4CA4-9867-99BCB01D7E9E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ятиугольник 43">
              <a:extLst>
                <a:ext uri="{FF2B5EF4-FFF2-40B4-BE49-F238E27FC236}">
                  <a16:creationId xmlns="" xmlns:a16="http://schemas.microsoft.com/office/drawing/2014/main" id="{6D759BFF-F169-49EE-8E11-82F804B51C88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Slide Number Placeholder 1">
            <a:extLst>
              <a:ext uri="{FF2B5EF4-FFF2-40B4-BE49-F238E27FC236}">
                <a16:creationId xmlns="" xmlns:a16="http://schemas.microsoft.com/office/drawing/2014/main" id="{D349D53E-FBB2-4817-BF64-D28CC7249382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31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66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скоринга Модели для анализа ИП (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3)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834352"/>
              </p:ext>
            </p:extLst>
          </p:nvPr>
        </p:nvGraphicFramePr>
        <p:xfrm>
          <a:off x="233916" y="1177200"/>
          <a:ext cx="11002645" cy="671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717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4000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680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200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2128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статуса индивидуального предпринимателя, являющегося субъектом МСП – продолжение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227282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Наличие ограничений по 129-ФЗ от 08.08.2001, согласно которым субъект причастен к ЮЛ, в отношении которого в ЕГРЮЛ внесена запись о недостоверности сведений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https://pb.nalog.ru/index.html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https://pb.nalog.ru/index.html;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 вставить в поле «Введите, например, ИНН»;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Изучить секцию «Сведения о лицах, подпадающих под условия, предусмотренные подпунктом «ф» пункта 1 статьи 23 закона о регистрации (федеральный закон от 08.08.2001 № 129-ФЗ)»;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При наличии сведений о причастности к ЮЛ, в отношении которого в ЕГРЮЛ внесена запись о недостоверности сведений, выберите ответ «Да» из выпадающего окна в Модели, в случае их отсутствия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3238350"/>
                  </a:ext>
                </a:extLst>
              </a:tr>
              <a:tr h="354208">
                <a:tc gridSpan="5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Анализ финансового состояния индивидуального предпринимателя, являющегося субъектом МСП – </a:t>
                      </a:r>
                      <a:r>
                        <a:rPr lang="ru-RU" sz="1400" b="1" i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секция не анализируется в предварительном скоринге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0796337"/>
                  </a:ext>
                </a:extLst>
              </a:tr>
              <a:tr h="180000">
                <a:tc gridSpan="5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Динамические показатели скоринга </a:t>
                      </a:r>
                      <a:r>
                        <a:rPr lang="ru-RU" sz="1200" b="1" i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(применимы в случае, если сведения о доходах и расходах в наличии за два отчетных периода)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b="0" i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субъектов, не относящихся к ИП1-2, с момента регистрации которых прошло менее двух лет, к скоринговому баллу по данным показателям применяется пропорциональный коэффициент: (количество месяцев с даты регистрации)/24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3147560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среднем за последние два отчетных периода субъект был убыточен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Анкета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 Д и Р, маркеры» в Таблице 4. Данные о доходах и расходах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Данный показатель отражает наличие отрицательного финансового результата в среднем за два последних отчетных периода.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Темп прироста дохода за последние два отчетных периода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Анкета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 Д и Р, маркеры» в Таблице 4. Данные о доходах и расходах.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Данный показатель рассчитывается как отношение доходов за отчетный период к доходам за период, предшествующий отчетному периоду.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Диспропорция между динамикой доходов и расходов за последние два отчетных периода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Анкета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 Д и Р, маркеры» в Таблице 4. Данные о доходах и расходах.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 диспропорцией между динамикой доходов и расходов следует понимать низкую корреляцию в динамике этих двух показателей - если, например, доходы субъекта растут гораздо медленнее, чем расходы, эту ситуацию можно интерпретировать в негативном ключе.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08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Признак создания субъектом видимости безубыточной деятельности за последние два отчетных периода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Анкета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 Д и Р, маркеры» в Таблице 4. Данные о доходах и расходах.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Признаком создания субъектом видимости безубыточной деятельности является невысокий (от 0 до 100 тыс. руб.) объем прибыли в среднем за два последних отчетных периода.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8448817"/>
                  </a:ext>
                </a:extLst>
              </a:tr>
              <a:tr h="180000">
                <a:tc gridSpan="5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Статический показатель скоринга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398047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отчетном периоде субъект был убыточен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Анкета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 Д и Р, маркеры» в Таблице 4. Данные о доходах и расходах Модели</a:t>
                      </a:r>
                    </a:p>
                    <a:p>
                      <a:pPr marL="0" marR="0" lv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Данный показатель отражает наличие отрицательного финансового результата в отчетном периоде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733299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029D7E84-ACC0-400C-9CAB-2E4D420ED60E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9907E0F0-CC4E-41FD-A8F4-ECE6279AA20C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978C4CDD-3375-462F-A46D-BCAA0925AE09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73311DEC-E7EA-456E-8271-4DFC8028CBFB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4625E22B-CC7D-4906-B19F-BC8BF1F07A4E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32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78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скоринга Модели для анализа ИП (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3)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17313"/>
              </p:ext>
            </p:extLst>
          </p:nvPr>
        </p:nvGraphicFramePr>
        <p:xfrm>
          <a:off x="233916" y="1175362"/>
          <a:ext cx="11003047" cy="692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1673932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532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6730120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944743">
                  <a:extLst>
                    <a:ext uri="{9D8B030D-6E8A-4147-A177-3AD203B41FA5}">
                      <a16:colId xmlns="" xmlns:a16="http://schemas.microsoft.com/office/drawing/2014/main" val="409392068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l" defTabSz="115205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финансового состояния индивидуального предпринимателя, являющегося субъектом МСП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продолжение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проверки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180000">
                <a:tc gridSpan="5">
                  <a:txBody>
                    <a:bodyPr/>
                    <a:lstStyle/>
                    <a:p>
                      <a:pPr marL="0" marR="0" lvl="0" indent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Финансовый коэффициент</a:t>
                      </a:r>
                      <a:endParaRPr lang="ru-RU" sz="1200" b="1" i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235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Валовая рентабельность за отчетный период(так как данный коэффициент рассчитывается также в случае оценки по динамическим показателям, для него также применяется пропорциональный коэффициент в ряде случаев)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Анкета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«4. Данные о Д и Р, маркеры» в Таблице 4. Данные о доходах и расходах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Валовая рентабельность является одним из ключевых показателей финансового анализа в отношении индивидуальных предпринимателей и отражает эффективность деятельности субъекта.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Коэффициент рассчитывается как отношение разницы между доходами и расходами к доходам субъекта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7600592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Анализ деловой активности индивидуального предпринимателя, являющегося субъектом МСП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5970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субъекта есть сайт/страница в социальных сетях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не анализируется в предварительном скоринге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Анкета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Необходимо перейти на вкладку «1. Анкета ИП», и проверить, представлены ли в анкете данные о наличии сайта/страницы в социальных сетях;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При наличии данных о сайте либо странице в социальных сетях, необходимо перейти по ссылке или найти данную страницу для целей проверки актуальности и достоверности данных;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В случае, если сайт/страница в социальных сетях существует и принадлежит субъекту - выберите ответ «Да» из выпадающего окна в Модели, в противном случае - выберите ответ «Нет»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зарегистрирован в реестре участников закупок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https://zakupki.gov.ru/epz/eruz/search/results.html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https://zakupki.gov.ru/epz/eruz/search/results.html;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Скопировать ИНН и вставить в поле поиска;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Нажать «Enter»;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После осуществления поиска убедитесь в наличии текста «Поиск не дал результатов» ниже;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Если поиск по субъекту не дал результата – выберите ответ «Нет» из выпадающего окна в Модели, в случае, если субъект найден в списке участников закупок по 223-ФЗ - выберите ответ «Да» из выпадающего окна в Модели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субъекта есть зарегистрированная интеллектуальная собственность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не анализируется в предварительном скоринге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https://new.fips.ru/registers-web/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Для проверки данного показателя необходимо перейти по ссылке https://new.fips.ru/registers-web/;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На основании предоставленных субъектом данных на вкладке «1. Анкета ИП» о наличии интеллектуальной собственности выбрать реестр, по которому будет совершен поиск;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Скопировать номер регистрации интеллектуальной собственности и вставить в поле «Значение;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Нажать «Найти»;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В случае, если объект интеллектуальной собственности не найден, перейдите к следующему реестру;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Если поиск дал результат – сверить наименование обладателя интеллектуальной собственности с наименованием субъекта, при совпадении – выберите ответ «Да» из выпадающего окна в Модели, в противном случае – выберите «Нет»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Пять минут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08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6000" marR="36000" marT="18000" marB="18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Период с даты регистрации в качестве ИП, лет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Выписка из ЕГРИП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данного показателя предусмотрен автоматический расчет на основании данных, указанных на вкладке «1. Анкета ИП».</a:t>
                      </a:r>
                    </a:p>
                    <a:p>
                      <a:pPr marL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Присвоение баллов происходит в случае, если на момент проверки с даты регистрации ИП прошло не менее двух лет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Две минуты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8448817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B8160275-C195-46B4-AB63-E281C4967139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EB535095-BCCA-44D8-80C3-E7E65F9BF842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ятиугольник 40">
              <a:extLst>
                <a:ext uri="{FF2B5EF4-FFF2-40B4-BE49-F238E27FC236}">
                  <a16:creationId xmlns="" xmlns:a16="http://schemas.microsoft.com/office/drawing/2014/main" id="{34DEBFF8-26E0-4680-9C5C-86B4DED6E35B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3">
              <a:extLst>
                <a:ext uri="{FF2B5EF4-FFF2-40B4-BE49-F238E27FC236}">
                  <a16:creationId xmlns="" xmlns:a16="http://schemas.microsoft.com/office/drawing/2014/main" id="{D8F3A3B4-6140-4B7B-B4AB-6568ED190559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Slide Number Placeholder 1">
            <a:extLst>
              <a:ext uri="{FF2B5EF4-FFF2-40B4-BE49-F238E27FC236}">
                <a16:creationId xmlns="" xmlns:a16="http://schemas.microsoft.com/office/drawing/2014/main" id="{50A2AD12-389F-4708-B279-DA7129FB725E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33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72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54413"/>
              </p:ext>
            </p:extLst>
          </p:nvPr>
        </p:nvGraphicFramePr>
        <p:xfrm>
          <a:off x="233916" y="1175362"/>
          <a:ext cx="11003051" cy="6805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2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4294263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190281584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1261850995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1457168610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3467149713"/>
                    </a:ext>
                  </a:extLst>
                </a:gridCol>
                <a:gridCol w="1262664">
                  <a:extLst>
                    <a:ext uri="{9D8B030D-6E8A-4147-A177-3AD203B41FA5}">
                      <a16:colId xmlns="" xmlns:a16="http://schemas.microsoft.com/office/drawing/2014/main" val="3484747443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статуса индивидуального предпринимателя, являющегося субъектом МСП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 показателя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Баллы и диапазоны значений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689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Индивидуальный предприниматель является массовым руководителем/ совладельцем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открытых кодов ОКВЭД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и более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20 до 30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10 до 20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менее 10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319694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числится в реестре недобросовестных поставщиков по 223-ФЗ и 44-ФЗ в ЕИС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865057"/>
                  </a:ext>
                </a:extLst>
              </a:tr>
              <a:tr h="293511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Наличие ограничений по 129-ФЗ от 08.08.2001, согласно которым субъект причастен к ЮЛ, в отношении которого в ЕГРЮЛ внесена запись о недостоверности сведений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4035938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Анализ финансового состояния индивидуального предпринимателя, являющегося субъектом МСП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5512549"/>
                  </a:ext>
                </a:extLst>
              </a:tr>
              <a:tr h="180000">
                <a:tc gridSpan="7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Динамические показатели скоринга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872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среднем за последние два отчетных периода субъект был убыточен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813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Темп прироста дохода за последние два отчетных периода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3,75%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3,75% до 6,25%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6,25% до 10%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10%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1651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Диспропорция между динамикой доходов и расходов за последние два отчетных периода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 и более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20% до 30%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10% до 20%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менее 10%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4179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Признак создания субъектом видимости безубыточной деятельности за последние два отчетных периода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0943405"/>
                  </a:ext>
                </a:extLst>
              </a:tr>
              <a:tr h="180000">
                <a:tc gridSpan="7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Статический показатель скоринга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E600"/>
                        </a:buClr>
                        <a:buSzPct val="75000"/>
                        <a:buFont typeface="Arial" panose="020B0604020202020204" pitchFamily="34" charset="0"/>
                        <a:buNone/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2860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отчетном периоде субъект был убыточен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7186946"/>
                  </a:ext>
                </a:extLst>
              </a:tr>
              <a:tr h="180000">
                <a:tc gridSpan="7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Финансовый коэффициент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71727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Валовая рентабельность за отчетный период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0,05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0,05 до 0,1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0,1 до 0,15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0,15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728412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Анализ деловой активности индивидуального предпринимателя, являющегося субъектом МСП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36579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субъекта есть сайт/страница в социальных сетях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226699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 зарегистрирован в реестре участников закупок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12137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субъекта есть зарегистрированная интеллектуальная собственность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644408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Период с даты регистрации в качестве ИП, лет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и менее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2 до 5,5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5,5 до 9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9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3190021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>
            <a:cxnSpLocks/>
          </p:cNvCxnSpPr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50">
            <a:extLst>
              <a:ext uri="{FF2B5EF4-FFF2-40B4-BE49-F238E27FC236}">
                <a16:creationId xmlns="" xmlns:a16="http://schemas.microsoft.com/office/drawing/2014/main" id="{BFA74FAD-38A6-4022-905D-31BE3E901CF5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0" name="Пятиугольник 41">
              <a:extLst>
                <a:ext uri="{FF2B5EF4-FFF2-40B4-BE49-F238E27FC236}">
                  <a16:creationId xmlns="" xmlns:a16="http://schemas.microsoft.com/office/drawing/2014/main" id="{8C292594-4932-4781-8858-13525EF531C1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40">
              <a:extLst>
                <a:ext uri="{FF2B5EF4-FFF2-40B4-BE49-F238E27FC236}">
                  <a16:creationId xmlns="" xmlns:a16="http://schemas.microsoft.com/office/drawing/2014/main" id="{BBF2083E-4055-402C-B60B-F635FEDB1377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ятиугольник 43">
              <a:extLst>
                <a:ext uri="{FF2B5EF4-FFF2-40B4-BE49-F238E27FC236}">
                  <a16:creationId xmlns="" xmlns:a16="http://schemas.microsoft.com/office/drawing/2014/main" id="{71A2F145-6962-4455-8914-42C8A21948DD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Slide Number Placeholder 1">
            <a:extLst>
              <a:ext uri="{FF2B5EF4-FFF2-40B4-BE49-F238E27FC236}">
                <a16:creationId xmlns="" xmlns:a16="http://schemas.microsoft.com/office/drawing/2014/main" id="{5694C024-176A-401B-BCBE-DABD1E70F435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34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34">
            <a:extLst>
              <a:ext uri="{FF2B5EF4-FFF2-40B4-BE49-F238E27FC236}">
                <a16:creationId xmlns="" xmlns:a16="http://schemas.microsoft.com/office/drawing/2014/main" id="{2DC89F37-87BD-4EBF-83E5-08488BC1A215}"/>
              </a:ext>
            </a:extLst>
          </p:cNvPr>
          <p:cNvSpPr/>
          <p:nvPr/>
        </p:nvSpPr>
        <p:spPr>
          <a:xfrm>
            <a:off x="0" y="345935"/>
            <a:ext cx="11520488" cy="63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Диапазоны значений и весовые характеристики показателей </a:t>
            </a:r>
          </a:p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скоринга Модели для анализа ИП</a:t>
            </a:r>
          </a:p>
        </p:txBody>
      </p:sp>
    </p:spTree>
    <p:extLst>
      <p:ext uri="{BB962C8B-B14F-4D97-AF65-F5344CB8AC3E}">
        <p14:creationId xmlns:p14="http://schemas.microsoft.com/office/powerpoint/2010/main" val="4047785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4">
            <a:extLst>
              <a:ext uri="{FF2B5EF4-FFF2-40B4-BE49-F238E27FC236}">
                <a16:creationId xmlns="" xmlns:a16="http://schemas.microsoft.com/office/drawing/2014/main" id="{241ABFC6-A3ED-4209-92C4-1D7BE60F8C6B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анкеты субъекта МСП-индивидуального предпринимателя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6129AE01-ACB3-46E2-97D6-EE9361E70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02056"/>
              </p:ext>
            </p:extLst>
          </p:nvPr>
        </p:nvGraphicFramePr>
        <p:xfrm>
          <a:off x="233916" y="1175363"/>
          <a:ext cx="11003047" cy="349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367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9982680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</a:tblGrid>
              <a:tr h="347186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Таблица 1. Анкета ИП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3471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Требуемые сведения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ФИО индивидуального предпринимателя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ИНН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Контактное лицо (ФИО, должность, тел., электронная почта)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8986948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Сайт/страница в социальных сетях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2336431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Паспортные данные (серия и номер)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2917199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Дата рождения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1990336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изобретения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903691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полезной Модели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7360766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промышленного образца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6745782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товарного знака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5895847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регистрации программы для ЭВМ, базы данных и топологии интегральных микросхем субъекта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627755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53">
            <a:extLst>
              <a:ext uri="{FF2B5EF4-FFF2-40B4-BE49-F238E27FC236}">
                <a16:creationId xmlns="" xmlns:a16="http://schemas.microsoft.com/office/drawing/2014/main" id="{211F6173-2110-4462-96D4-245B0FEC554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36FD7862-C6DC-4F94-BA4C-58A067FCF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90198"/>
              </p:ext>
            </p:extLst>
          </p:nvPr>
        </p:nvGraphicFramePr>
        <p:xfrm>
          <a:off x="233915" y="5222303"/>
          <a:ext cx="11003048" cy="122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70">
                  <a:extLst>
                    <a:ext uri="{9D8B030D-6E8A-4147-A177-3AD203B41FA5}">
                      <a16:colId xmlns="" xmlns:a16="http://schemas.microsoft.com/office/drawing/2014/main" val="328290238"/>
                    </a:ext>
                  </a:extLst>
                </a:gridCol>
                <a:gridCol w="2634893">
                  <a:extLst>
                    <a:ext uri="{9D8B030D-6E8A-4147-A177-3AD203B41FA5}">
                      <a16:colId xmlns="" xmlns:a16="http://schemas.microsoft.com/office/drawing/2014/main" val="2265290426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4229539059"/>
                    </a:ext>
                  </a:extLst>
                </a:gridCol>
                <a:gridCol w="4203985">
                  <a:extLst>
                    <a:ext uri="{9D8B030D-6E8A-4147-A177-3AD203B41FA5}">
                      <a16:colId xmlns="" xmlns:a16="http://schemas.microsoft.com/office/drawing/2014/main" val="3380323358"/>
                    </a:ext>
                  </a:extLst>
                </a:gridCol>
              </a:tblGrid>
              <a:tr h="251530">
                <a:tc gridSpan="4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Таблица 2. Данные о доходах и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расходах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487598738"/>
                  </a:ext>
                </a:extLst>
              </a:tr>
              <a:tr h="251530"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Отчетный период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Период, предшествующий отчетному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97560"/>
                  </a:ext>
                </a:extLst>
              </a:tr>
              <a:tr h="223794"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Доходы, тыс. руб.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endParaRPr lang="en-US" dirty="0"/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779238"/>
                  </a:ext>
                </a:extLst>
              </a:tr>
              <a:tr h="223794">
                <a:tc>
                  <a:txBody>
                    <a:bodyPr/>
                    <a:lstStyle/>
                    <a:p>
                      <a:pPr marL="0" indent="0" algn="ctr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Расходы, тыс. руб.</a:t>
                      </a: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90000"/>
                        </a:lnSpc>
                        <a:spcAft>
                          <a:spcPts val="300"/>
                        </a:spcAft>
                      </a:pPr>
                      <a:endParaRPr lang="en-US" dirty="0"/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0" algn="l" defTabSz="1152053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807521"/>
                  </a:ext>
                </a:extLst>
              </a:tr>
            </a:tbl>
          </a:graphicData>
        </a:graphic>
      </p:graphicFrame>
      <p:grpSp>
        <p:nvGrpSpPr>
          <p:cNvPr id="11" name="Группа 50">
            <a:extLst>
              <a:ext uri="{FF2B5EF4-FFF2-40B4-BE49-F238E27FC236}">
                <a16:creationId xmlns="" xmlns:a16="http://schemas.microsoft.com/office/drawing/2014/main" id="{195139D9-6BDA-44E5-A6C2-C7DA011E482E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2" name="Пятиугольник 41">
              <a:extLst>
                <a:ext uri="{FF2B5EF4-FFF2-40B4-BE49-F238E27FC236}">
                  <a16:creationId xmlns="" xmlns:a16="http://schemas.microsoft.com/office/drawing/2014/main" id="{42998D0F-D76E-424C-827B-CFC1E5956E03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ятиугольник 40">
              <a:extLst>
                <a:ext uri="{FF2B5EF4-FFF2-40B4-BE49-F238E27FC236}">
                  <a16:creationId xmlns="" xmlns:a16="http://schemas.microsoft.com/office/drawing/2014/main" id="{46A742FA-F28F-429C-B60B-2E459CF71D35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Пятиугольник 43">
              <a:extLst>
                <a:ext uri="{FF2B5EF4-FFF2-40B4-BE49-F238E27FC236}">
                  <a16:creationId xmlns="" xmlns:a16="http://schemas.microsoft.com/office/drawing/2014/main" id="{519218BF-DD46-4755-A359-9356625A0455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Slide Number Placeholder 1">
            <a:extLst>
              <a:ext uri="{FF2B5EF4-FFF2-40B4-BE49-F238E27FC236}">
                <a16:creationId xmlns="" xmlns:a16="http://schemas.microsoft.com/office/drawing/2014/main" id="{822B9716-BB79-47AD-B238-4962868C515C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35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7262" y="6616605"/>
            <a:ext cx="10696354" cy="1475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Предоставляя анкетные данные, согласен на предоставление услуг.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____________________________________________________________ _____,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выражаю свое согласие с данными заявки-анкеты и выражаю акционерному обществу «Федеральная корпорация по развитию малого и среднего предпринимательства», зарегистрированному по адресу: г. Москва, Славянская площадь, д.4. стр. 1, а также___________________(</a:t>
            </a:r>
            <a:r>
              <a:rPr lang="ru-RU" sz="7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указываются реквизиты организации инфраструктуры поддержки</a:t>
            </a: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согласие на обработку указанных в заявке-анкете персональных данных,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ознакомлен(а), что: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согласие на обработку персональных данных действует с даты подписания настоящей заявки-анкеты в течение одного года либо до даты подачи письменного заявления об отзыве настоящего согласия;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действия с персональными данными включают в себя: сбор, запись, систематизацию, накопление, хранение, уточнение (обновление, изменение), извлечение, использование, передачу (предоставление, доступ), обезличивание, блокирование, удаление, уничтожение;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персональные данные, в том числе предоставляемые в отношении третьих лиц,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 обрабатываться смешанным способом, включающим в себя автоматизированную и неавтоматизированную обработку персональных данных, только в целях осуществления и выполнения возложенных законодательством Российской Федерации на акционерное общество «Федеральная корпорация по развитию малого и среднего предпринимательства» полномочий и обязанностей;</a:t>
            </a:r>
            <a:endParaRPr lang="ru-RU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требование об отзыве настоящего согласия направляется в виде соответствующего письменного заявления на почтовый адрес Корпорации: 109074 Москва, Славянская площадь, д. 4. стр. 1, а также почтовый адрес_________________(</a:t>
            </a:r>
            <a:r>
              <a:rPr lang="ru-RU" sz="7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указывается почтовый адрес организации инфраструктуры поддержки</a:t>
            </a:r>
            <a:r>
              <a:rPr lang="ru-RU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943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Овал 48"/>
          <p:cNvSpPr/>
          <p:nvPr/>
        </p:nvSpPr>
        <p:spPr>
          <a:xfrm>
            <a:off x="481781" y="7570672"/>
            <a:ext cx="802070" cy="804071"/>
          </a:xfrm>
          <a:prstGeom prst="ellipse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268" dirty="0"/>
          </a:p>
        </p:txBody>
      </p:sp>
      <p:sp>
        <p:nvSpPr>
          <p:cNvPr id="16416" name="Freeform 66"/>
          <p:cNvSpPr>
            <a:spLocks/>
          </p:cNvSpPr>
          <p:nvPr/>
        </p:nvSpPr>
        <p:spPr bwMode="auto">
          <a:xfrm>
            <a:off x="613792" y="7720683"/>
            <a:ext cx="558049" cy="540048"/>
          </a:xfrm>
          <a:custGeom>
            <a:avLst/>
            <a:gdLst>
              <a:gd name="T0" fmla="*/ 2147483647 w 77"/>
              <a:gd name="T1" fmla="*/ 2147483647 h 74"/>
              <a:gd name="T2" fmla="*/ 2147483647 w 77"/>
              <a:gd name="T3" fmla="*/ 2147483647 h 74"/>
              <a:gd name="T4" fmla="*/ 2147483647 w 77"/>
              <a:gd name="T5" fmla="*/ 2147483647 h 74"/>
              <a:gd name="T6" fmla="*/ 2147483647 w 77"/>
              <a:gd name="T7" fmla="*/ 2147483647 h 74"/>
              <a:gd name="T8" fmla="*/ 2147483647 w 77"/>
              <a:gd name="T9" fmla="*/ 2147483647 h 74"/>
              <a:gd name="T10" fmla="*/ 2147483647 w 77"/>
              <a:gd name="T11" fmla="*/ 2147483647 h 74"/>
              <a:gd name="T12" fmla="*/ 2147483647 w 77"/>
              <a:gd name="T13" fmla="*/ 2147483647 h 74"/>
              <a:gd name="T14" fmla="*/ 2147483647 w 77"/>
              <a:gd name="T15" fmla="*/ 2147483647 h 74"/>
              <a:gd name="T16" fmla="*/ 2147483647 w 77"/>
              <a:gd name="T17" fmla="*/ 2147483647 h 74"/>
              <a:gd name="T18" fmla="*/ 2147483647 w 77"/>
              <a:gd name="T19" fmla="*/ 2147483647 h 74"/>
              <a:gd name="T20" fmla="*/ 2147483647 w 77"/>
              <a:gd name="T21" fmla="*/ 2147483647 h 74"/>
              <a:gd name="T22" fmla="*/ 2147483647 w 77"/>
              <a:gd name="T23" fmla="*/ 2147483647 h 74"/>
              <a:gd name="T24" fmla="*/ 2147483647 w 77"/>
              <a:gd name="T25" fmla="*/ 2147483647 h 74"/>
              <a:gd name="T26" fmla="*/ 2147483647 w 77"/>
              <a:gd name="T27" fmla="*/ 2147483647 h 74"/>
              <a:gd name="T28" fmla="*/ 2147483647 w 77"/>
              <a:gd name="T29" fmla="*/ 2147483647 h 74"/>
              <a:gd name="T30" fmla="*/ 2147483647 w 77"/>
              <a:gd name="T31" fmla="*/ 2147483647 h 74"/>
              <a:gd name="T32" fmla="*/ 2147483647 w 77"/>
              <a:gd name="T33" fmla="*/ 2147483647 h 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7"/>
              <a:gd name="T52" fmla="*/ 0 h 74"/>
              <a:gd name="T53" fmla="*/ 77 w 77"/>
              <a:gd name="T54" fmla="*/ 74 h 7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7" h="74">
                <a:moveTo>
                  <a:pt x="72" y="3"/>
                </a:moveTo>
                <a:cubicBezTo>
                  <a:pt x="68" y="0"/>
                  <a:pt x="62" y="1"/>
                  <a:pt x="59" y="5"/>
                </a:cubicBezTo>
                <a:cubicBezTo>
                  <a:pt x="58" y="5"/>
                  <a:pt x="57" y="7"/>
                  <a:pt x="56" y="9"/>
                </a:cubicBezTo>
                <a:cubicBezTo>
                  <a:pt x="51" y="15"/>
                  <a:pt x="42" y="26"/>
                  <a:pt x="39" y="30"/>
                </a:cubicBezTo>
                <a:cubicBezTo>
                  <a:pt x="35" y="36"/>
                  <a:pt x="31" y="42"/>
                  <a:pt x="28" y="46"/>
                </a:cubicBezTo>
                <a:cubicBezTo>
                  <a:pt x="18" y="32"/>
                  <a:pt x="18" y="32"/>
                  <a:pt x="18" y="32"/>
                </a:cubicBezTo>
                <a:cubicBezTo>
                  <a:pt x="15" y="28"/>
                  <a:pt x="9" y="27"/>
                  <a:pt x="5" y="30"/>
                </a:cubicBezTo>
                <a:cubicBezTo>
                  <a:pt x="1" y="34"/>
                  <a:pt x="0" y="40"/>
                  <a:pt x="3" y="44"/>
                </a:cubicBezTo>
                <a:cubicBezTo>
                  <a:pt x="20" y="70"/>
                  <a:pt x="20" y="70"/>
                  <a:pt x="20" y="70"/>
                </a:cubicBezTo>
                <a:cubicBezTo>
                  <a:pt x="22" y="72"/>
                  <a:pt x="25" y="74"/>
                  <a:pt x="28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29" y="74"/>
                  <a:pt x="29" y="74"/>
                  <a:pt x="30" y="74"/>
                </a:cubicBezTo>
                <a:cubicBezTo>
                  <a:pt x="32" y="73"/>
                  <a:pt x="35" y="72"/>
                  <a:pt x="36" y="69"/>
                </a:cubicBezTo>
                <a:cubicBezTo>
                  <a:pt x="36" y="69"/>
                  <a:pt x="44" y="58"/>
                  <a:pt x="55" y="42"/>
                </a:cubicBezTo>
                <a:cubicBezTo>
                  <a:pt x="57" y="39"/>
                  <a:pt x="63" y="31"/>
                  <a:pt x="73" y="19"/>
                </a:cubicBezTo>
                <a:cubicBezTo>
                  <a:pt x="74" y="18"/>
                  <a:pt x="74" y="17"/>
                  <a:pt x="74" y="17"/>
                </a:cubicBezTo>
                <a:cubicBezTo>
                  <a:pt x="77" y="13"/>
                  <a:pt x="77" y="7"/>
                  <a:pt x="72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sz="2268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331716"/>
            <a:ext cx="115204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5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sz="45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486" y="163646"/>
            <a:ext cx="1788431" cy="934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7032063"/>
            <a:ext cx="1152048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Clr>
                <a:srgbClr val="002060"/>
              </a:buClr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</a:t>
            </a:r>
          </a:p>
          <a:p>
            <a:pPr algn="ctr" defTabSz="914377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Clr>
                <a:srgbClr val="002060"/>
              </a:buClr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«Федеральная корпорация по развитию малого и среднего предпринимательства»</a:t>
            </a:r>
          </a:p>
          <a:p>
            <a:pPr algn="ctr" defTabSz="914377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Clr>
                <a:srgbClr val="002060"/>
              </a:buClr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Москва, Славянская площадь, д. 4, стр. 1, тел. +7 495 698 98 00</a:t>
            </a:r>
          </a:p>
          <a:p>
            <a:pPr algn="ctr" defTabSz="914377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Clr>
                <a:srgbClr val="002060"/>
              </a:buClr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www.corpmsp.ru, info@corpmsp.ru</a:t>
            </a:r>
          </a:p>
        </p:txBody>
      </p:sp>
      <p:pic>
        <p:nvPicPr>
          <p:cNvPr id="10" name="Рисунок 5">
            <a:extLst>
              <a:ext uri="{FF2B5EF4-FFF2-40B4-BE49-F238E27FC236}">
                <a16:creationId xmlns="" xmlns:a16="http://schemas.microsoft.com/office/drawing/2014/main" id="{3E8D498B-5DCC-4B78-8EB1-81DC143E0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200" y="367200"/>
            <a:ext cx="6671326" cy="28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09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5A95CB60-EABE-403C-BE91-FC7538EB4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055891"/>
              </p:ext>
            </p:extLst>
          </p:nvPr>
        </p:nvGraphicFramePr>
        <p:xfrm>
          <a:off x="233917" y="1466760"/>
          <a:ext cx="10964662" cy="662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38">
                  <a:extLst>
                    <a:ext uri="{9D8B030D-6E8A-4147-A177-3AD203B41FA5}">
                      <a16:colId xmlns="" xmlns:a16="http://schemas.microsoft.com/office/drawing/2014/main" val="2579706042"/>
                    </a:ext>
                  </a:extLst>
                </a:gridCol>
                <a:gridCol w="2481054">
                  <a:extLst>
                    <a:ext uri="{9D8B030D-6E8A-4147-A177-3AD203B41FA5}">
                      <a16:colId xmlns="" xmlns:a16="http://schemas.microsoft.com/office/drawing/2014/main" val="2212053195"/>
                    </a:ext>
                  </a:extLst>
                </a:gridCol>
                <a:gridCol w="7991970">
                  <a:extLst>
                    <a:ext uri="{9D8B030D-6E8A-4147-A177-3AD203B41FA5}">
                      <a16:colId xmlns="" xmlns:a16="http://schemas.microsoft.com/office/drawing/2014/main" val="411311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Термин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00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Финансовая государственная поддержка субъектов МСП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Оказание финансовой поддержки осуществляется за счет средств бюджетов субъектов Российской Федерации и включает в себя предоставление субсидий, бюджетных инвестиций, государственных и муниципальных гарантий по обязательствам субъектов МСП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3354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Модель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Скоринговая модель оценки субъекта МСП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850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Подгруппа субъектов № 1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Подгруппа субъектов внутри сегмента «Субъект готов к получению любых видов (форм) государственной поддержки (в том числе финансовой)», которые по результатам анализа финансового состояния получили более 350 баллов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686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Подгруппа субъектов № 2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Подгруппа субъектов внутри сегмента «Субъект готов к получению любых видов (форм) государственной поддержки (в том числе финансовой)», которые по результатам анализа финансового состояния получили от 150 до 350 баллов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3530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Подгруппа субъектов № 3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Подгруппа субъектов внутри сегмента «Субъект готов к получению любых видов (форм) государственной поддержки (в том числе финансовой)», которые по результатам анализа финансового состояния получили не более 150 баллов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468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ДП_КТЛ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финансового состояния по динамическим показателям и коэффициенту текущей ликвидности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272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СП_ФК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финансового состояния по статическому показателю и финансовым коэффициентам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444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БФО_0/ДР_0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Сведения о бухгалтерской (финансовой) отчетности/доходах и расходах, достаточные для осуществления оценки финансового состояния, отсутствуют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9278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ЮЛ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Юридическое лицо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2226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предприниматель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970779"/>
                  </a:ext>
                </a:extLst>
              </a:tr>
              <a:tr h="18000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маркеры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-173736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714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ЮЛ0-1/ИП0-1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Одновременное выполнение следующих условий:</a:t>
                      </a:r>
                    </a:p>
                    <a:p>
                      <a:pPr marL="0" indent="-173736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момента регистрации субъекта прошло менее одного года;</a:t>
                      </a:r>
                    </a:p>
                    <a:p>
                      <a:pPr marL="0" indent="-173736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Бухгалтерская отчетность/сведения и доходах и расходах за отчетный период отсутствуют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2818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ЮЛ1-2/ИП1-2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Одновременное выполнение следующих условий:</a:t>
                      </a:r>
                    </a:p>
                    <a:p>
                      <a:pPr marL="0" indent="-173736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момента регистрации субъекта прошло не менее одного и не более двух лет;</a:t>
                      </a:r>
                    </a:p>
                    <a:p>
                      <a:pPr marL="0" indent="-173736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Бухгалтерская отчетность/сведения и доходах и расходах в наличии только за последний отчетный период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6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ЮЛ1-2_ФС0/ИП1-2_ФС0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Одновременное выполнение следующих условий:</a:t>
                      </a:r>
                    </a:p>
                    <a:p>
                      <a:pPr marL="0" indent="-173736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момента регистрации субъекта прошло не менее одного и не более двух лет;</a:t>
                      </a:r>
                    </a:p>
                    <a:p>
                      <a:pPr marL="0" indent="-173736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Бухгалтерская отчетность/сведения и доходах и расходах за последний отчетный период отсутствует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6798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ЮЛ_0ФХД/ИП_0ФХД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периоде, предшествующем отчетному периоду, признаки ведения финансово-хозяйственной деятельности отсутствуют, при этом субъект не относится к ЮЛ0-1/ИП0-1 и ЮЛ1-2/ИП1-2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4812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ФинПо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1520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секции «Анализ финансового состояния субъекта МСП» субъектом получено 150 и менее баллов</a:t>
                      </a:r>
                    </a:p>
                  </a:txBody>
                  <a:tcPr marL="35941" marR="35941" marT="18034" marB="180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5596266"/>
                  </a:ext>
                </a:extLst>
              </a:tr>
            </a:tbl>
          </a:graphicData>
        </a:graphic>
      </p:graphicFrame>
      <p:sp>
        <p:nvSpPr>
          <p:cNvPr id="12" name="Прямоугольник 34">
            <a:extLst>
              <a:ext uri="{FF2B5EF4-FFF2-40B4-BE49-F238E27FC236}">
                <a16:creationId xmlns="" xmlns:a16="http://schemas.microsoft.com/office/drawing/2014/main" id="{F687F522-E74E-4173-9B6F-18DE727B0601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Глоссарий</a:t>
            </a:r>
          </a:p>
        </p:txBody>
      </p:sp>
      <p:cxnSp>
        <p:nvCxnSpPr>
          <p:cNvPr id="13" name="Прямая соединительная линия 53">
            <a:extLst>
              <a:ext uri="{FF2B5EF4-FFF2-40B4-BE49-F238E27FC236}">
                <a16:creationId xmlns="" xmlns:a16="http://schemas.microsoft.com/office/drawing/2014/main" id="{549EB303-D9CB-4560-B9D1-9D8B27910F51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0">
            <a:extLst>
              <a:ext uri="{FF2B5EF4-FFF2-40B4-BE49-F238E27FC236}">
                <a16:creationId xmlns="" xmlns:a16="http://schemas.microsoft.com/office/drawing/2014/main" id="{B391CC66-9D77-4B4E-9FA0-B97A197B56E5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7" name="Пятиугольник 41">
              <a:extLst>
                <a:ext uri="{FF2B5EF4-FFF2-40B4-BE49-F238E27FC236}">
                  <a16:creationId xmlns="" xmlns:a16="http://schemas.microsoft.com/office/drawing/2014/main" id="{15DD0A77-ABCD-4862-A51C-0149D699BD4A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ятиугольник 40">
              <a:extLst>
                <a:ext uri="{FF2B5EF4-FFF2-40B4-BE49-F238E27FC236}">
                  <a16:creationId xmlns="" xmlns:a16="http://schemas.microsoft.com/office/drawing/2014/main" id="{D880BD8F-C738-47A2-8556-63FFFACFDBDD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ятиугольник 43">
              <a:extLst>
                <a:ext uri="{FF2B5EF4-FFF2-40B4-BE49-F238E27FC236}">
                  <a16:creationId xmlns="" xmlns:a16="http://schemas.microsoft.com/office/drawing/2014/main" id="{5FEBEF25-7C2B-45B2-A363-237560BA17D2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Slide Number Placeholder 1">
            <a:extLst>
              <a:ext uri="{FF2B5EF4-FFF2-40B4-BE49-F238E27FC236}">
                <a16:creationId xmlns="" xmlns:a16="http://schemas.microsoft.com/office/drawing/2014/main" id="{5B6E276C-7498-418D-9102-32421A8A8CDA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9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nector: Elbow 267">
            <a:extLst>
              <a:ext uri="{FF2B5EF4-FFF2-40B4-BE49-F238E27FC236}">
                <a16:creationId xmlns="" xmlns:a16="http://schemas.microsoft.com/office/drawing/2014/main" id="{18E50933-C4F6-459F-A6B8-C37BFF321DF3}"/>
              </a:ext>
            </a:extLst>
          </p:cNvPr>
          <p:cNvCxnSpPr>
            <a:cxnSpLocks/>
          </p:cNvCxnSpPr>
          <p:nvPr/>
        </p:nvCxnSpPr>
        <p:spPr>
          <a:xfrm>
            <a:off x="7570220" y="6858890"/>
            <a:ext cx="2241870" cy="805271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261">
            <a:extLst>
              <a:ext uri="{FF2B5EF4-FFF2-40B4-BE49-F238E27FC236}">
                <a16:creationId xmlns="" xmlns:a16="http://schemas.microsoft.com/office/drawing/2014/main" id="{31A67F08-6EFD-4BC4-921F-84280815D57B}"/>
              </a:ext>
            </a:extLst>
          </p:cNvPr>
          <p:cNvCxnSpPr>
            <a:cxnSpLocks/>
          </p:cNvCxnSpPr>
          <p:nvPr/>
        </p:nvCxnSpPr>
        <p:spPr>
          <a:xfrm flipH="1">
            <a:off x="5604244" y="7380080"/>
            <a:ext cx="1" cy="28407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264">
            <a:extLst>
              <a:ext uri="{FF2B5EF4-FFF2-40B4-BE49-F238E27FC236}">
                <a16:creationId xmlns="" xmlns:a16="http://schemas.microsoft.com/office/drawing/2014/main" id="{36C5C2F5-B1F9-4207-98FF-4217252306A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58786" y="6863688"/>
            <a:ext cx="2110679" cy="80046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Прямоугольник 34">
            <a:extLst>
              <a:ext uri="{FF2B5EF4-FFF2-40B4-BE49-F238E27FC236}">
                <a16:creationId xmlns="" xmlns:a16="http://schemas.microsoft.com/office/drawing/2014/main" id="{1DA9AF49-DE94-4570-9B6A-47DC4037D1AD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работы Модели для оценки юридических лиц (1 из 3)</a:t>
            </a:r>
          </a:p>
        </p:txBody>
      </p:sp>
      <p:grpSp>
        <p:nvGrpSpPr>
          <p:cNvPr id="169" name="Группа 50">
            <a:extLst>
              <a:ext uri="{FF2B5EF4-FFF2-40B4-BE49-F238E27FC236}">
                <a16:creationId xmlns="" xmlns:a16="http://schemas.microsoft.com/office/drawing/2014/main" id="{17600B9D-8A24-4855-AA9B-B40B68900257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71" name="Пятиугольник 41">
              <a:extLst>
                <a:ext uri="{FF2B5EF4-FFF2-40B4-BE49-F238E27FC236}">
                  <a16:creationId xmlns="" xmlns:a16="http://schemas.microsoft.com/office/drawing/2014/main" id="{848DC864-FAE2-436E-9FFE-4E6AA0C7A6D2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2" name="Пятиугольник 40">
              <a:extLst>
                <a:ext uri="{FF2B5EF4-FFF2-40B4-BE49-F238E27FC236}">
                  <a16:creationId xmlns="" xmlns:a16="http://schemas.microsoft.com/office/drawing/2014/main" id="{E059663D-8426-4CCA-9411-7942EA7F867E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3" name="Пятиугольник 43">
              <a:extLst>
                <a:ext uri="{FF2B5EF4-FFF2-40B4-BE49-F238E27FC236}">
                  <a16:creationId xmlns="" xmlns:a16="http://schemas.microsoft.com/office/drawing/2014/main" id="{2EFB672A-1104-405B-BAAA-2BD69BA304E0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4" name="Slide Number Placeholder 1">
            <a:extLst>
              <a:ext uri="{FF2B5EF4-FFF2-40B4-BE49-F238E27FC236}">
                <a16:creationId xmlns="" xmlns:a16="http://schemas.microsoft.com/office/drawing/2014/main" id="{9FDC4BDC-4148-47F4-B2C6-56B9D1C99DF9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8" name="Прямая соединительная линия 53">
            <a:extLst>
              <a:ext uri="{FF2B5EF4-FFF2-40B4-BE49-F238E27FC236}">
                <a16:creationId xmlns="" xmlns:a16="http://schemas.microsoft.com/office/drawing/2014/main" id="{C8F1033E-0A74-4285-9DC0-D1FCE63999A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Прямоугольник 38">
            <a:extLst>
              <a:ext uri="{FF2B5EF4-FFF2-40B4-BE49-F238E27FC236}">
                <a16:creationId xmlns="" xmlns:a16="http://schemas.microsoft.com/office/drawing/2014/main" id="{C50F0962-86ED-4484-8452-8A36683038C3}"/>
              </a:ext>
            </a:extLst>
          </p:cNvPr>
          <p:cNvSpPr/>
          <p:nvPr/>
        </p:nvSpPr>
        <p:spPr>
          <a:xfrm>
            <a:off x="4272818" y="2793216"/>
            <a:ext cx="2662855" cy="27699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18 общих стоп-факторов</a:t>
            </a:r>
          </a:p>
        </p:txBody>
      </p:sp>
      <p:sp>
        <p:nvSpPr>
          <p:cNvPr id="225" name="Прямоугольник 38">
            <a:extLst>
              <a:ext uri="{FF2B5EF4-FFF2-40B4-BE49-F238E27FC236}">
                <a16:creationId xmlns="" xmlns:a16="http://schemas.microsoft.com/office/drawing/2014/main" id="{36881BA8-41A4-4B6C-A5CA-5DDD6F5C05C5}"/>
              </a:ext>
            </a:extLst>
          </p:cNvPr>
          <p:cNvSpPr/>
          <p:nvPr/>
        </p:nvSpPr>
        <p:spPr>
          <a:xfrm>
            <a:off x="3769464" y="3270518"/>
            <a:ext cx="3669562" cy="46166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трех дополнительных стоп-факторов (кроме проверки паспорта руководителя)</a:t>
            </a:r>
          </a:p>
        </p:txBody>
      </p:sp>
      <p:sp>
        <p:nvSpPr>
          <p:cNvPr id="226" name="Прямоугольник 38">
            <a:extLst>
              <a:ext uri="{FF2B5EF4-FFF2-40B4-BE49-F238E27FC236}">
                <a16:creationId xmlns="" xmlns:a16="http://schemas.microsoft.com/office/drawing/2014/main" id="{13ECC906-672D-4383-BEA1-2FB296111CAE}"/>
              </a:ext>
            </a:extLst>
          </p:cNvPr>
          <p:cNvSpPr/>
          <p:nvPr/>
        </p:nvSpPr>
        <p:spPr>
          <a:xfrm>
            <a:off x="3769465" y="3932486"/>
            <a:ext cx="3669560" cy="46166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Шесть показателей статуса юридического лица – максимум 300 баллов</a:t>
            </a:r>
          </a:p>
        </p:txBody>
      </p:sp>
      <p:sp>
        <p:nvSpPr>
          <p:cNvPr id="228" name="Прямоугольник 38">
            <a:extLst>
              <a:ext uri="{FF2B5EF4-FFF2-40B4-BE49-F238E27FC236}">
                <a16:creationId xmlns="" xmlns:a16="http://schemas.microsoft.com/office/drawing/2014/main" id="{7680C01B-15D8-494D-BE49-FCD6F4462718}"/>
              </a:ext>
            </a:extLst>
          </p:cNvPr>
          <p:cNvSpPr/>
          <p:nvPr/>
        </p:nvSpPr>
        <p:spPr>
          <a:xfrm>
            <a:off x="3569740" y="6549083"/>
            <a:ext cx="4069010" cy="830997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показателя деловой активности юридического лица (кроме наличия сайта/страницы в социальной сети и интеллектуальной собственности) – максимум 110 баллов</a:t>
            </a:r>
          </a:p>
        </p:txBody>
      </p:sp>
      <p:sp>
        <p:nvSpPr>
          <p:cNvPr id="201" name="Прямоугольник 36">
            <a:extLst>
              <a:ext uri="{FF2B5EF4-FFF2-40B4-BE49-F238E27FC236}">
                <a16:creationId xmlns="" xmlns:a16="http://schemas.microsoft.com/office/drawing/2014/main" id="{79E751DE-4DB6-46CB-A750-50B6DD77FF95}"/>
              </a:ext>
            </a:extLst>
          </p:cNvPr>
          <p:cNvSpPr/>
          <p:nvPr/>
        </p:nvSpPr>
        <p:spPr>
          <a:xfrm>
            <a:off x="4272818" y="1026981"/>
            <a:ext cx="2662855" cy="5293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Предварительная оценка</a:t>
            </a:r>
          </a:p>
        </p:txBody>
      </p:sp>
      <p:grpSp>
        <p:nvGrpSpPr>
          <p:cNvPr id="301" name="Group 300">
            <a:extLst>
              <a:ext uri="{FF2B5EF4-FFF2-40B4-BE49-F238E27FC236}">
                <a16:creationId xmlns="" xmlns:a16="http://schemas.microsoft.com/office/drawing/2014/main" id="{52CD8696-6637-4FE4-9A5B-539D5092841F}"/>
              </a:ext>
            </a:extLst>
          </p:cNvPr>
          <p:cNvGrpSpPr/>
          <p:nvPr/>
        </p:nvGrpSpPr>
        <p:grpSpPr>
          <a:xfrm>
            <a:off x="233916" y="1756653"/>
            <a:ext cx="11003048" cy="836260"/>
            <a:chOff x="233916" y="1894546"/>
            <a:chExt cx="11003048" cy="836260"/>
          </a:xfrm>
        </p:grpSpPr>
        <p:sp>
          <p:nvSpPr>
            <p:cNvPr id="230" name="Прямоугольник 36">
              <a:extLst>
                <a:ext uri="{FF2B5EF4-FFF2-40B4-BE49-F238E27FC236}">
                  <a16:creationId xmlns="" xmlns:a16="http://schemas.microsoft.com/office/drawing/2014/main" id="{B7E19985-6ECD-4A9C-B157-57A226931551}"/>
                </a:ext>
              </a:extLst>
            </p:cNvPr>
            <p:cNvSpPr/>
            <p:nvPr/>
          </p:nvSpPr>
          <p:spPr>
            <a:xfrm>
              <a:off x="233916" y="1894546"/>
              <a:ext cx="2849748" cy="8362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800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002060"/>
                </a:buClr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 – Общество с ограниченной ответственностью, БФО в наличии за два отчетных периода</a:t>
              </a:r>
            </a:p>
          </p:txBody>
        </p:sp>
        <p:sp>
          <p:nvSpPr>
            <p:cNvPr id="234" name="Прямоугольник 36">
              <a:extLst>
                <a:ext uri="{FF2B5EF4-FFF2-40B4-BE49-F238E27FC236}">
                  <a16:creationId xmlns="" xmlns:a16="http://schemas.microsoft.com/office/drawing/2014/main" id="{E968628A-3580-4997-B4F1-74106E2A25C3}"/>
                </a:ext>
              </a:extLst>
            </p:cNvPr>
            <p:cNvSpPr/>
            <p:nvPr/>
          </p:nvSpPr>
          <p:spPr>
            <a:xfrm>
              <a:off x="8124826" y="1894546"/>
              <a:ext cx="3112138" cy="8362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800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002060"/>
                </a:buClr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 – Общество с ограниченной ответственностью, БФО в наличии за два отчетных периода, при этом с момента регистрации прошло менее двух лет</a:t>
              </a:r>
            </a:p>
          </p:txBody>
        </p:sp>
        <p:sp>
          <p:nvSpPr>
            <p:cNvPr id="233" name="Прямоугольник 36">
              <a:extLst>
                <a:ext uri="{FF2B5EF4-FFF2-40B4-BE49-F238E27FC236}">
                  <a16:creationId xmlns="" xmlns:a16="http://schemas.microsoft.com/office/drawing/2014/main" id="{2A8B795A-2ACE-4313-9AB2-21E8C34F1677}"/>
                </a:ext>
              </a:extLst>
            </p:cNvPr>
            <p:cNvSpPr/>
            <p:nvPr/>
          </p:nvSpPr>
          <p:spPr>
            <a:xfrm>
              <a:off x="4179371" y="1894546"/>
              <a:ext cx="2849748" cy="8362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800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002060"/>
                </a:buClr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 – Общество с ограниченной ответственностью, БФО в наличии за последний отчетный период</a:t>
              </a:r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="" xmlns:a16="http://schemas.microsoft.com/office/drawing/2014/main" id="{19D3E53F-3315-45FE-9BB8-485F761F2E2F}"/>
              </a:ext>
            </a:extLst>
          </p:cNvPr>
          <p:cNvGrpSpPr/>
          <p:nvPr/>
        </p:nvGrpSpPr>
        <p:grpSpPr>
          <a:xfrm>
            <a:off x="233912" y="4594454"/>
            <a:ext cx="11003051" cy="1754326"/>
            <a:chOff x="233912" y="5195708"/>
            <a:chExt cx="11003051" cy="1754326"/>
          </a:xfrm>
        </p:grpSpPr>
        <p:sp>
          <p:nvSpPr>
            <p:cNvPr id="227" name="Прямоугольник 38">
              <a:extLst>
                <a:ext uri="{FF2B5EF4-FFF2-40B4-BE49-F238E27FC236}">
                  <a16:creationId xmlns="" xmlns:a16="http://schemas.microsoft.com/office/drawing/2014/main" id="{6BA66991-D830-4B60-8483-FF6035F1EC82}"/>
                </a:ext>
              </a:extLst>
            </p:cNvPr>
            <p:cNvSpPr/>
            <p:nvPr/>
          </p:nvSpPr>
          <p:spPr>
            <a:xfrm>
              <a:off x="233912" y="5565040"/>
              <a:ext cx="2849747" cy="1015663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Пять динамических показателей финансового состояния юридического лица и один финансовый коэффициент – максимум 500 баллов</a:t>
              </a:r>
            </a:p>
          </p:txBody>
        </p:sp>
        <p:sp>
          <p:nvSpPr>
            <p:cNvPr id="235" name="Прямоугольник 38">
              <a:extLst>
                <a:ext uri="{FF2B5EF4-FFF2-40B4-BE49-F238E27FC236}">
                  <a16:creationId xmlns="" xmlns:a16="http://schemas.microsoft.com/office/drawing/2014/main" id="{F3F165A0-D656-4D17-AC98-884DD7335CEC}"/>
                </a:ext>
              </a:extLst>
            </p:cNvPr>
            <p:cNvSpPr/>
            <p:nvPr/>
          </p:nvSpPr>
          <p:spPr>
            <a:xfrm>
              <a:off x="3769466" y="5657373"/>
              <a:ext cx="3669560" cy="830997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Один статический показатель финансового состояния юридического лица и шесть финансовых коэффициентов – максимум 500 баллов</a:t>
              </a:r>
            </a:p>
          </p:txBody>
        </p:sp>
        <p:sp>
          <p:nvSpPr>
            <p:cNvPr id="236" name="Прямоугольник 38">
              <a:extLst>
                <a:ext uri="{FF2B5EF4-FFF2-40B4-BE49-F238E27FC236}">
                  <a16:creationId xmlns="" xmlns:a16="http://schemas.microsoft.com/office/drawing/2014/main" id="{3D87301B-CD86-4650-89F2-E496A13BE2DB}"/>
                </a:ext>
              </a:extLst>
            </p:cNvPr>
            <p:cNvSpPr/>
            <p:nvPr/>
          </p:nvSpPr>
          <p:spPr>
            <a:xfrm>
              <a:off x="8124824" y="5195708"/>
              <a:ext cx="3112139" cy="1754326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Пять динамических показателей финансового состояния юридического лица и один финансовый коэффициент с применением понижающего коэффициента – скоринговый балл умножается на отношение количества месяцев с даты регистрации к 24 – максимум варьируется (500*коэффициент)</a:t>
              </a:r>
            </a:p>
          </p:txBody>
        </p:sp>
      </p:grpSp>
      <p:cxnSp>
        <p:nvCxnSpPr>
          <p:cNvPr id="238" name="Connector: Elbow 237">
            <a:extLst>
              <a:ext uri="{FF2B5EF4-FFF2-40B4-BE49-F238E27FC236}">
                <a16:creationId xmlns="" xmlns:a16="http://schemas.microsoft.com/office/drawing/2014/main" id="{6314866D-4CF2-4228-A733-E857ADBB97F6}"/>
              </a:ext>
            </a:extLst>
          </p:cNvPr>
          <p:cNvCxnSpPr>
            <a:stCxn id="201" idx="1"/>
            <a:endCxn id="230" idx="0"/>
          </p:cNvCxnSpPr>
          <p:nvPr/>
        </p:nvCxnSpPr>
        <p:spPr>
          <a:xfrm rot="10800000" flipV="1">
            <a:off x="1658790" y="1291665"/>
            <a:ext cx="2614028" cy="46498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or: Elbow 238">
            <a:extLst>
              <a:ext uri="{FF2B5EF4-FFF2-40B4-BE49-F238E27FC236}">
                <a16:creationId xmlns="" xmlns:a16="http://schemas.microsoft.com/office/drawing/2014/main" id="{07C09F6F-AF1F-4013-9363-14D58CFA78B9}"/>
              </a:ext>
            </a:extLst>
          </p:cNvPr>
          <p:cNvCxnSpPr>
            <a:cxnSpLocks/>
            <a:stCxn id="201" idx="3"/>
            <a:endCxn id="234" idx="0"/>
          </p:cNvCxnSpPr>
          <p:nvPr/>
        </p:nvCxnSpPr>
        <p:spPr>
          <a:xfrm>
            <a:off x="6935673" y="1291666"/>
            <a:ext cx="2745222" cy="46498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>
            <a:extLst>
              <a:ext uri="{FF2B5EF4-FFF2-40B4-BE49-F238E27FC236}">
                <a16:creationId xmlns="" xmlns:a16="http://schemas.microsoft.com/office/drawing/2014/main" id="{2D6DCC98-EA0A-4D67-B33F-AEE295EFEAD3}"/>
              </a:ext>
            </a:extLst>
          </p:cNvPr>
          <p:cNvCxnSpPr>
            <a:stCxn id="201" idx="2"/>
            <a:endCxn id="233" idx="0"/>
          </p:cNvCxnSpPr>
          <p:nvPr/>
        </p:nvCxnSpPr>
        <p:spPr>
          <a:xfrm flipH="1">
            <a:off x="5604245" y="1556350"/>
            <a:ext cx="1" cy="2003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or: Elbow 243">
            <a:extLst>
              <a:ext uri="{FF2B5EF4-FFF2-40B4-BE49-F238E27FC236}">
                <a16:creationId xmlns="" xmlns:a16="http://schemas.microsoft.com/office/drawing/2014/main" id="{945EF504-36BD-41B6-8E00-9E5D26B02937}"/>
              </a:ext>
            </a:extLst>
          </p:cNvPr>
          <p:cNvCxnSpPr>
            <a:cxnSpLocks/>
            <a:stCxn id="230" idx="2"/>
            <a:endCxn id="207" idx="0"/>
          </p:cNvCxnSpPr>
          <p:nvPr/>
        </p:nvCxnSpPr>
        <p:spPr>
          <a:xfrm rot="16200000" flipH="1">
            <a:off x="3531367" y="720336"/>
            <a:ext cx="200303" cy="3945456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="" xmlns:a16="http://schemas.microsoft.com/office/drawing/2014/main" id="{EDB0615F-5E69-4C9C-9E37-DF147D3FAC60}"/>
              </a:ext>
            </a:extLst>
          </p:cNvPr>
          <p:cNvCxnSpPr>
            <a:cxnSpLocks/>
            <a:stCxn id="234" idx="2"/>
            <a:endCxn id="207" idx="0"/>
          </p:cNvCxnSpPr>
          <p:nvPr/>
        </p:nvCxnSpPr>
        <p:spPr>
          <a:xfrm rot="5400000">
            <a:off x="7542420" y="654740"/>
            <a:ext cx="200303" cy="4076649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="" xmlns:a16="http://schemas.microsoft.com/office/drawing/2014/main" id="{174C0EEA-5C00-412C-88D2-6BBFD12B716A}"/>
              </a:ext>
            </a:extLst>
          </p:cNvPr>
          <p:cNvCxnSpPr>
            <a:cxnSpLocks/>
            <a:stCxn id="233" idx="2"/>
            <a:endCxn id="207" idx="0"/>
          </p:cNvCxnSpPr>
          <p:nvPr/>
        </p:nvCxnSpPr>
        <p:spPr>
          <a:xfrm>
            <a:off x="5604245" y="2592913"/>
            <a:ext cx="1" cy="2003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="" xmlns:a16="http://schemas.microsoft.com/office/drawing/2014/main" id="{07E61318-CD7F-4D86-B549-0EF0535CA141}"/>
              </a:ext>
            </a:extLst>
          </p:cNvPr>
          <p:cNvCxnSpPr>
            <a:cxnSpLocks/>
            <a:stCxn id="207" idx="2"/>
            <a:endCxn id="225" idx="0"/>
          </p:cNvCxnSpPr>
          <p:nvPr/>
        </p:nvCxnSpPr>
        <p:spPr>
          <a:xfrm flipH="1">
            <a:off x="5604245" y="3070215"/>
            <a:ext cx="1" cy="2003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="" xmlns:a16="http://schemas.microsoft.com/office/drawing/2014/main" id="{31A67F08-6EFD-4BC4-921F-84280815D57B}"/>
              </a:ext>
            </a:extLst>
          </p:cNvPr>
          <p:cNvCxnSpPr>
            <a:cxnSpLocks/>
            <a:stCxn id="225" idx="2"/>
            <a:endCxn id="226" idx="0"/>
          </p:cNvCxnSpPr>
          <p:nvPr/>
        </p:nvCxnSpPr>
        <p:spPr>
          <a:xfrm>
            <a:off x="5604245" y="3732183"/>
            <a:ext cx="0" cy="2003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Elbow 264">
            <a:extLst>
              <a:ext uri="{FF2B5EF4-FFF2-40B4-BE49-F238E27FC236}">
                <a16:creationId xmlns="" xmlns:a16="http://schemas.microsoft.com/office/drawing/2014/main" id="{36C5C2F5-B1F9-4207-98FF-4217252306A7}"/>
              </a:ext>
            </a:extLst>
          </p:cNvPr>
          <p:cNvCxnSpPr>
            <a:cxnSpLocks/>
            <a:stCxn id="226" idx="1"/>
            <a:endCxn id="227" idx="0"/>
          </p:cNvCxnSpPr>
          <p:nvPr/>
        </p:nvCxnSpPr>
        <p:spPr>
          <a:xfrm rot="10800000" flipV="1">
            <a:off x="1658787" y="4163318"/>
            <a:ext cx="2110679" cy="80046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="" xmlns:a16="http://schemas.microsoft.com/office/drawing/2014/main" id="{18E50933-C4F6-459F-A6B8-C37BFF321DF3}"/>
              </a:ext>
            </a:extLst>
          </p:cNvPr>
          <p:cNvCxnSpPr>
            <a:cxnSpLocks/>
            <a:stCxn id="226" idx="3"/>
            <a:endCxn id="236" idx="0"/>
          </p:cNvCxnSpPr>
          <p:nvPr/>
        </p:nvCxnSpPr>
        <p:spPr>
          <a:xfrm>
            <a:off x="7439025" y="4163319"/>
            <a:ext cx="2241869" cy="431135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>
            <a:extLst>
              <a:ext uri="{FF2B5EF4-FFF2-40B4-BE49-F238E27FC236}">
                <a16:creationId xmlns="" xmlns:a16="http://schemas.microsoft.com/office/drawing/2014/main" id="{9406BE24-4DC9-49C0-8DF4-41BC202D6353}"/>
              </a:ext>
            </a:extLst>
          </p:cNvPr>
          <p:cNvCxnSpPr>
            <a:cxnSpLocks/>
            <a:stCxn id="226" idx="2"/>
            <a:endCxn id="235" idx="0"/>
          </p:cNvCxnSpPr>
          <p:nvPr/>
        </p:nvCxnSpPr>
        <p:spPr>
          <a:xfrm>
            <a:off x="5604245" y="4394151"/>
            <a:ext cx="1" cy="66196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>
            <a:extLst>
              <a:ext uri="{FF2B5EF4-FFF2-40B4-BE49-F238E27FC236}">
                <a16:creationId xmlns="" xmlns:a16="http://schemas.microsoft.com/office/drawing/2014/main" id="{3FB28F10-E485-42B9-919D-669F6848A2AE}"/>
              </a:ext>
            </a:extLst>
          </p:cNvPr>
          <p:cNvCxnSpPr>
            <a:cxnSpLocks/>
            <a:stCxn id="235" idx="2"/>
            <a:endCxn id="228" idx="0"/>
          </p:cNvCxnSpPr>
          <p:nvPr/>
        </p:nvCxnSpPr>
        <p:spPr>
          <a:xfrm flipH="1">
            <a:off x="5604245" y="5887116"/>
            <a:ext cx="1" cy="66196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ctor: Elbow 277">
            <a:extLst>
              <a:ext uri="{FF2B5EF4-FFF2-40B4-BE49-F238E27FC236}">
                <a16:creationId xmlns="" xmlns:a16="http://schemas.microsoft.com/office/drawing/2014/main" id="{BA6C04D9-331A-4085-B2C5-43C945D2E562}"/>
              </a:ext>
            </a:extLst>
          </p:cNvPr>
          <p:cNvCxnSpPr>
            <a:cxnSpLocks/>
            <a:stCxn id="236" idx="2"/>
            <a:endCxn id="228" idx="0"/>
          </p:cNvCxnSpPr>
          <p:nvPr/>
        </p:nvCxnSpPr>
        <p:spPr>
          <a:xfrm rot="5400000">
            <a:off x="7542419" y="4410607"/>
            <a:ext cx="200303" cy="4076649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ctor: Elbow 281">
            <a:extLst>
              <a:ext uri="{FF2B5EF4-FFF2-40B4-BE49-F238E27FC236}">
                <a16:creationId xmlns="" xmlns:a16="http://schemas.microsoft.com/office/drawing/2014/main" id="{AE87BC87-3CA4-403A-907B-341E72FBFD59}"/>
              </a:ext>
            </a:extLst>
          </p:cNvPr>
          <p:cNvCxnSpPr>
            <a:cxnSpLocks/>
            <a:stCxn id="227" idx="2"/>
            <a:endCxn id="228" idx="0"/>
          </p:cNvCxnSpPr>
          <p:nvPr/>
        </p:nvCxnSpPr>
        <p:spPr>
          <a:xfrm rot="16200000" flipH="1">
            <a:off x="3346698" y="4291536"/>
            <a:ext cx="569634" cy="3945459"/>
          </a:xfrm>
          <a:prstGeom prst="bentConnector3">
            <a:avLst>
              <a:gd name="adj1" fmla="val 82606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Прямоугольник 38">
            <a:extLst>
              <a:ext uri="{FF2B5EF4-FFF2-40B4-BE49-F238E27FC236}">
                <a16:creationId xmlns="" xmlns:a16="http://schemas.microsoft.com/office/drawing/2014/main" id="{65684385-0218-477A-A1F2-5CBD373D415D}"/>
              </a:ext>
            </a:extLst>
          </p:cNvPr>
          <p:cNvSpPr/>
          <p:nvPr/>
        </p:nvSpPr>
        <p:spPr>
          <a:xfrm>
            <a:off x="233912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– 910 баллов</a:t>
            </a:r>
          </a:p>
        </p:txBody>
      </p:sp>
      <p:sp>
        <p:nvSpPr>
          <p:cNvPr id="326" name="Прямоугольник 38">
            <a:extLst>
              <a:ext uri="{FF2B5EF4-FFF2-40B4-BE49-F238E27FC236}">
                <a16:creationId xmlns="" xmlns:a16="http://schemas.microsoft.com/office/drawing/2014/main" id="{6E29848A-69E1-4148-ABF6-283FC9DAFC31}"/>
              </a:ext>
            </a:extLst>
          </p:cNvPr>
          <p:cNvSpPr/>
          <p:nvPr/>
        </p:nvSpPr>
        <p:spPr>
          <a:xfrm>
            <a:off x="4179371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– 910 баллов</a:t>
            </a:r>
          </a:p>
        </p:txBody>
      </p:sp>
      <p:sp>
        <p:nvSpPr>
          <p:cNvPr id="327" name="Прямоугольник 38">
            <a:extLst>
              <a:ext uri="{FF2B5EF4-FFF2-40B4-BE49-F238E27FC236}">
                <a16:creationId xmlns="" xmlns:a16="http://schemas.microsoft.com/office/drawing/2014/main" id="{C851DC90-B1D3-411B-8101-C32048D6CF95}"/>
              </a:ext>
            </a:extLst>
          </p:cNvPr>
          <p:cNvSpPr/>
          <p:nvPr/>
        </p:nvSpPr>
        <p:spPr>
          <a:xfrm>
            <a:off x="8387216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варьируется</a:t>
            </a:r>
          </a:p>
        </p:txBody>
      </p:sp>
    </p:spTree>
    <p:extLst>
      <p:ext uri="{BB962C8B-B14F-4D97-AF65-F5344CB8AC3E}">
        <p14:creationId xmlns:p14="http://schemas.microsoft.com/office/powerpoint/2010/main" val="405552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nector: Elbow 267">
            <a:extLst>
              <a:ext uri="{FF2B5EF4-FFF2-40B4-BE49-F238E27FC236}">
                <a16:creationId xmlns="" xmlns:a16="http://schemas.microsoft.com/office/drawing/2014/main" id="{18E50933-C4F6-459F-A6B8-C37BFF321DF3}"/>
              </a:ext>
            </a:extLst>
          </p:cNvPr>
          <p:cNvCxnSpPr>
            <a:cxnSpLocks/>
          </p:cNvCxnSpPr>
          <p:nvPr/>
        </p:nvCxnSpPr>
        <p:spPr>
          <a:xfrm>
            <a:off x="7570220" y="6858890"/>
            <a:ext cx="2241870" cy="805271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264">
            <a:extLst>
              <a:ext uri="{FF2B5EF4-FFF2-40B4-BE49-F238E27FC236}">
                <a16:creationId xmlns="" xmlns:a16="http://schemas.microsoft.com/office/drawing/2014/main" id="{36C5C2F5-B1F9-4207-98FF-4217252306A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58786" y="6863688"/>
            <a:ext cx="2110679" cy="80046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261">
            <a:extLst>
              <a:ext uri="{FF2B5EF4-FFF2-40B4-BE49-F238E27FC236}">
                <a16:creationId xmlns="" xmlns:a16="http://schemas.microsoft.com/office/drawing/2014/main" id="{31A67F08-6EFD-4BC4-921F-84280815D57B}"/>
              </a:ext>
            </a:extLst>
          </p:cNvPr>
          <p:cNvCxnSpPr>
            <a:cxnSpLocks/>
          </p:cNvCxnSpPr>
          <p:nvPr/>
        </p:nvCxnSpPr>
        <p:spPr>
          <a:xfrm flipH="1">
            <a:off x="5604244" y="7380080"/>
            <a:ext cx="1" cy="28407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Прямоугольник 34">
            <a:extLst>
              <a:ext uri="{FF2B5EF4-FFF2-40B4-BE49-F238E27FC236}">
                <a16:creationId xmlns="" xmlns:a16="http://schemas.microsoft.com/office/drawing/2014/main" id="{1DA9AF49-DE94-4570-9B6A-47DC4037D1AD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работы Модели для оценки юридических лиц (2 из 3)</a:t>
            </a:r>
          </a:p>
        </p:txBody>
      </p:sp>
      <p:grpSp>
        <p:nvGrpSpPr>
          <p:cNvPr id="169" name="Группа 50">
            <a:extLst>
              <a:ext uri="{FF2B5EF4-FFF2-40B4-BE49-F238E27FC236}">
                <a16:creationId xmlns="" xmlns:a16="http://schemas.microsoft.com/office/drawing/2014/main" id="{17600B9D-8A24-4855-AA9B-B40B68900257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71" name="Пятиугольник 41">
              <a:extLst>
                <a:ext uri="{FF2B5EF4-FFF2-40B4-BE49-F238E27FC236}">
                  <a16:creationId xmlns="" xmlns:a16="http://schemas.microsoft.com/office/drawing/2014/main" id="{848DC864-FAE2-436E-9FFE-4E6AA0C7A6D2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2" name="Пятиугольник 40">
              <a:extLst>
                <a:ext uri="{FF2B5EF4-FFF2-40B4-BE49-F238E27FC236}">
                  <a16:creationId xmlns="" xmlns:a16="http://schemas.microsoft.com/office/drawing/2014/main" id="{E059663D-8426-4CCA-9411-7942EA7F867E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3" name="Пятиугольник 43">
              <a:extLst>
                <a:ext uri="{FF2B5EF4-FFF2-40B4-BE49-F238E27FC236}">
                  <a16:creationId xmlns="" xmlns:a16="http://schemas.microsoft.com/office/drawing/2014/main" id="{2EFB672A-1104-405B-BAAA-2BD69BA304E0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4" name="Slide Number Placeholder 1">
            <a:extLst>
              <a:ext uri="{FF2B5EF4-FFF2-40B4-BE49-F238E27FC236}">
                <a16:creationId xmlns="" xmlns:a16="http://schemas.microsoft.com/office/drawing/2014/main" id="{9FDC4BDC-4148-47F4-B2C6-56B9D1C99DF9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8" name="Прямая соединительная линия 53">
            <a:extLst>
              <a:ext uri="{FF2B5EF4-FFF2-40B4-BE49-F238E27FC236}">
                <a16:creationId xmlns="" xmlns:a16="http://schemas.microsoft.com/office/drawing/2014/main" id="{C8F1033E-0A74-4285-9DC0-D1FCE63999A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Прямоугольник 38">
            <a:extLst>
              <a:ext uri="{FF2B5EF4-FFF2-40B4-BE49-F238E27FC236}">
                <a16:creationId xmlns="" xmlns:a16="http://schemas.microsoft.com/office/drawing/2014/main" id="{C50F0962-86ED-4484-8452-8A36683038C3}"/>
              </a:ext>
            </a:extLst>
          </p:cNvPr>
          <p:cNvSpPr/>
          <p:nvPr/>
        </p:nvSpPr>
        <p:spPr>
          <a:xfrm>
            <a:off x="4272818" y="2793216"/>
            <a:ext cx="2662855" cy="27699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18 общих стоп-факторов</a:t>
            </a:r>
          </a:p>
        </p:txBody>
      </p:sp>
      <p:sp>
        <p:nvSpPr>
          <p:cNvPr id="225" name="Прямоугольник 38">
            <a:extLst>
              <a:ext uri="{FF2B5EF4-FFF2-40B4-BE49-F238E27FC236}">
                <a16:creationId xmlns="" xmlns:a16="http://schemas.microsoft.com/office/drawing/2014/main" id="{36881BA8-41A4-4B6C-A5CA-5DDD6F5C05C5}"/>
              </a:ext>
            </a:extLst>
          </p:cNvPr>
          <p:cNvSpPr/>
          <p:nvPr/>
        </p:nvSpPr>
        <p:spPr>
          <a:xfrm>
            <a:off x="3769464" y="3270518"/>
            <a:ext cx="3669562" cy="46166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трех дополнительных стоп-факторов (кроме проверки паспорта руководителя)</a:t>
            </a:r>
          </a:p>
        </p:txBody>
      </p:sp>
      <p:sp>
        <p:nvSpPr>
          <p:cNvPr id="226" name="Прямоугольник 38">
            <a:extLst>
              <a:ext uri="{FF2B5EF4-FFF2-40B4-BE49-F238E27FC236}">
                <a16:creationId xmlns="" xmlns:a16="http://schemas.microsoft.com/office/drawing/2014/main" id="{13ECC906-672D-4383-BEA1-2FB296111CAE}"/>
              </a:ext>
            </a:extLst>
          </p:cNvPr>
          <p:cNvSpPr/>
          <p:nvPr/>
        </p:nvSpPr>
        <p:spPr>
          <a:xfrm>
            <a:off x="3769465" y="3840153"/>
            <a:ext cx="3669560" cy="646331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Пять показателей статуса юридического лица (кроме проверки «массового» учредителя) – максимум 245 баллов</a:t>
            </a:r>
          </a:p>
        </p:txBody>
      </p:sp>
      <p:sp>
        <p:nvSpPr>
          <p:cNvPr id="228" name="Прямоугольник 38">
            <a:extLst>
              <a:ext uri="{FF2B5EF4-FFF2-40B4-BE49-F238E27FC236}">
                <a16:creationId xmlns="" xmlns:a16="http://schemas.microsoft.com/office/drawing/2014/main" id="{7680C01B-15D8-494D-BE49-FCD6F4462718}"/>
              </a:ext>
            </a:extLst>
          </p:cNvPr>
          <p:cNvSpPr/>
          <p:nvPr/>
        </p:nvSpPr>
        <p:spPr>
          <a:xfrm>
            <a:off x="3569740" y="6549083"/>
            <a:ext cx="4069010" cy="830997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показателя деловой активности юридического лица (кроме наличия сайта/страницы в социальной сети и интеллектуальной собственности) – максимум 110 баллов</a:t>
            </a:r>
          </a:p>
        </p:txBody>
      </p:sp>
      <p:sp>
        <p:nvSpPr>
          <p:cNvPr id="201" name="Прямоугольник 36">
            <a:extLst>
              <a:ext uri="{FF2B5EF4-FFF2-40B4-BE49-F238E27FC236}">
                <a16:creationId xmlns="" xmlns:a16="http://schemas.microsoft.com/office/drawing/2014/main" id="{79E751DE-4DB6-46CB-A750-50B6DD77FF95}"/>
              </a:ext>
            </a:extLst>
          </p:cNvPr>
          <p:cNvSpPr/>
          <p:nvPr/>
        </p:nvSpPr>
        <p:spPr>
          <a:xfrm>
            <a:off x="4272818" y="1026981"/>
            <a:ext cx="2662855" cy="5293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Предварительная оценка</a:t>
            </a:r>
          </a:p>
        </p:txBody>
      </p:sp>
      <p:grpSp>
        <p:nvGrpSpPr>
          <p:cNvPr id="301" name="Group 300">
            <a:extLst>
              <a:ext uri="{FF2B5EF4-FFF2-40B4-BE49-F238E27FC236}">
                <a16:creationId xmlns="" xmlns:a16="http://schemas.microsoft.com/office/drawing/2014/main" id="{52CD8696-6637-4FE4-9A5B-539D5092841F}"/>
              </a:ext>
            </a:extLst>
          </p:cNvPr>
          <p:cNvGrpSpPr/>
          <p:nvPr/>
        </p:nvGrpSpPr>
        <p:grpSpPr>
          <a:xfrm>
            <a:off x="233916" y="1756653"/>
            <a:ext cx="11003048" cy="836260"/>
            <a:chOff x="233916" y="1894546"/>
            <a:chExt cx="11003048" cy="836260"/>
          </a:xfrm>
        </p:grpSpPr>
        <p:sp>
          <p:nvSpPr>
            <p:cNvPr id="230" name="Прямоугольник 36">
              <a:extLst>
                <a:ext uri="{FF2B5EF4-FFF2-40B4-BE49-F238E27FC236}">
                  <a16:creationId xmlns="" xmlns:a16="http://schemas.microsoft.com/office/drawing/2014/main" id="{B7E19985-6ECD-4A9C-B157-57A226931551}"/>
                </a:ext>
              </a:extLst>
            </p:cNvPr>
            <p:cNvSpPr/>
            <p:nvPr/>
          </p:nvSpPr>
          <p:spPr>
            <a:xfrm>
              <a:off x="233916" y="1894546"/>
              <a:ext cx="2849748" cy="8362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800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002060"/>
                </a:buClr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 – не Общество с ограниченной ответственностью, БФО в наличии за два отчетных периода</a:t>
              </a:r>
            </a:p>
          </p:txBody>
        </p:sp>
        <p:sp>
          <p:nvSpPr>
            <p:cNvPr id="234" name="Прямоугольник 36">
              <a:extLst>
                <a:ext uri="{FF2B5EF4-FFF2-40B4-BE49-F238E27FC236}">
                  <a16:creationId xmlns="" xmlns:a16="http://schemas.microsoft.com/office/drawing/2014/main" id="{E968628A-3580-4997-B4F1-74106E2A25C3}"/>
                </a:ext>
              </a:extLst>
            </p:cNvPr>
            <p:cNvSpPr/>
            <p:nvPr/>
          </p:nvSpPr>
          <p:spPr>
            <a:xfrm>
              <a:off x="8124826" y="1894546"/>
              <a:ext cx="3112138" cy="8362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800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002060"/>
                </a:buClr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 – не Общество с ограниченной ответственностью, БФО в наличии за два отчетных периода, при этом с момента регистрации прошло менее двух лет</a:t>
              </a:r>
            </a:p>
          </p:txBody>
        </p:sp>
        <p:sp>
          <p:nvSpPr>
            <p:cNvPr id="233" name="Прямоугольник 36">
              <a:extLst>
                <a:ext uri="{FF2B5EF4-FFF2-40B4-BE49-F238E27FC236}">
                  <a16:creationId xmlns="" xmlns:a16="http://schemas.microsoft.com/office/drawing/2014/main" id="{2A8B795A-2ACE-4313-9AB2-21E8C34F1677}"/>
                </a:ext>
              </a:extLst>
            </p:cNvPr>
            <p:cNvSpPr/>
            <p:nvPr/>
          </p:nvSpPr>
          <p:spPr>
            <a:xfrm>
              <a:off x="4179371" y="1894546"/>
              <a:ext cx="2849748" cy="8362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800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002060"/>
                </a:buClr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 – не Общество с ограниченной ответственностью, БФО в наличии за последний отчетный период</a:t>
              </a:r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="" xmlns:a16="http://schemas.microsoft.com/office/drawing/2014/main" id="{19D3E53F-3315-45FE-9BB8-485F761F2E2F}"/>
              </a:ext>
            </a:extLst>
          </p:cNvPr>
          <p:cNvGrpSpPr/>
          <p:nvPr/>
        </p:nvGrpSpPr>
        <p:grpSpPr>
          <a:xfrm>
            <a:off x="233912" y="4594454"/>
            <a:ext cx="11003051" cy="1754326"/>
            <a:chOff x="233912" y="5195708"/>
            <a:chExt cx="11003051" cy="1754326"/>
          </a:xfrm>
        </p:grpSpPr>
        <p:sp>
          <p:nvSpPr>
            <p:cNvPr id="227" name="Прямоугольник 38">
              <a:extLst>
                <a:ext uri="{FF2B5EF4-FFF2-40B4-BE49-F238E27FC236}">
                  <a16:creationId xmlns="" xmlns:a16="http://schemas.microsoft.com/office/drawing/2014/main" id="{6BA66991-D830-4B60-8483-FF6035F1EC82}"/>
                </a:ext>
              </a:extLst>
            </p:cNvPr>
            <p:cNvSpPr/>
            <p:nvPr/>
          </p:nvSpPr>
          <p:spPr>
            <a:xfrm>
              <a:off x="233912" y="5565040"/>
              <a:ext cx="2849747" cy="1015663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Пять динамических показателей финансового состояния юридического лица и один финансовый коэффициент – максимум 500 баллов</a:t>
              </a:r>
            </a:p>
          </p:txBody>
        </p:sp>
        <p:sp>
          <p:nvSpPr>
            <p:cNvPr id="235" name="Прямоугольник 38">
              <a:extLst>
                <a:ext uri="{FF2B5EF4-FFF2-40B4-BE49-F238E27FC236}">
                  <a16:creationId xmlns="" xmlns:a16="http://schemas.microsoft.com/office/drawing/2014/main" id="{F3F165A0-D656-4D17-AC98-884DD7335CEC}"/>
                </a:ext>
              </a:extLst>
            </p:cNvPr>
            <p:cNvSpPr/>
            <p:nvPr/>
          </p:nvSpPr>
          <p:spPr>
            <a:xfrm>
              <a:off x="3769466" y="5657373"/>
              <a:ext cx="3669560" cy="830997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Один статический показатель финансового состояния юридического лица и шесть финансовых коэффициентов – максимум 500 баллов</a:t>
              </a:r>
            </a:p>
          </p:txBody>
        </p:sp>
        <p:sp>
          <p:nvSpPr>
            <p:cNvPr id="236" name="Прямоугольник 38">
              <a:extLst>
                <a:ext uri="{FF2B5EF4-FFF2-40B4-BE49-F238E27FC236}">
                  <a16:creationId xmlns="" xmlns:a16="http://schemas.microsoft.com/office/drawing/2014/main" id="{3D87301B-CD86-4650-89F2-E496A13BE2DB}"/>
                </a:ext>
              </a:extLst>
            </p:cNvPr>
            <p:cNvSpPr/>
            <p:nvPr/>
          </p:nvSpPr>
          <p:spPr>
            <a:xfrm>
              <a:off x="8124824" y="5195708"/>
              <a:ext cx="3112139" cy="1754326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Пять динамических показателей финансового состояния юридического лица и один финансовый коэффициент с применением понижающего коэффициента – скоринговый балл умножается на отношение количества месяцев с даты регистрации к 24 – максимум варьируется (500*коэффициент)</a:t>
              </a:r>
            </a:p>
          </p:txBody>
        </p:sp>
      </p:grpSp>
      <p:cxnSp>
        <p:nvCxnSpPr>
          <p:cNvPr id="238" name="Connector: Elbow 237">
            <a:extLst>
              <a:ext uri="{FF2B5EF4-FFF2-40B4-BE49-F238E27FC236}">
                <a16:creationId xmlns="" xmlns:a16="http://schemas.microsoft.com/office/drawing/2014/main" id="{6314866D-4CF2-4228-A733-E857ADBB97F6}"/>
              </a:ext>
            </a:extLst>
          </p:cNvPr>
          <p:cNvCxnSpPr>
            <a:stCxn id="201" idx="1"/>
            <a:endCxn id="230" idx="0"/>
          </p:cNvCxnSpPr>
          <p:nvPr/>
        </p:nvCxnSpPr>
        <p:spPr>
          <a:xfrm rot="10800000" flipV="1">
            <a:off x="1658790" y="1291665"/>
            <a:ext cx="2614028" cy="46498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or: Elbow 238">
            <a:extLst>
              <a:ext uri="{FF2B5EF4-FFF2-40B4-BE49-F238E27FC236}">
                <a16:creationId xmlns="" xmlns:a16="http://schemas.microsoft.com/office/drawing/2014/main" id="{07C09F6F-AF1F-4013-9363-14D58CFA78B9}"/>
              </a:ext>
            </a:extLst>
          </p:cNvPr>
          <p:cNvCxnSpPr>
            <a:cxnSpLocks/>
            <a:stCxn id="201" idx="3"/>
            <a:endCxn id="234" idx="0"/>
          </p:cNvCxnSpPr>
          <p:nvPr/>
        </p:nvCxnSpPr>
        <p:spPr>
          <a:xfrm>
            <a:off x="6935673" y="1291666"/>
            <a:ext cx="2745222" cy="46498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>
            <a:extLst>
              <a:ext uri="{FF2B5EF4-FFF2-40B4-BE49-F238E27FC236}">
                <a16:creationId xmlns="" xmlns:a16="http://schemas.microsoft.com/office/drawing/2014/main" id="{2D6DCC98-EA0A-4D67-B33F-AEE295EFEAD3}"/>
              </a:ext>
            </a:extLst>
          </p:cNvPr>
          <p:cNvCxnSpPr>
            <a:stCxn id="201" idx="2"/>
            <a:endCxn id="233" idx="0"/>
          </p:cNvCxnSpPr>
          <p:nvPr/>
        </p:nvCxnSpPr>
        <p:spPr>
          <a:xfrm flipH="1">
            <a:off x="5604245" y="1556350"/>
            <a:ext cx="1" cy="2003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or: Elbow 243">
            <a:extLst>
              <a:ext uri="{FF2B5EF4-FFF2-40B4-BE49-F238E27FC236}">
                <a16:creationId xmlns="" xmlns:a16="http://schemas.microsoft.com/office/drawing/2014/main" id="{945EF504-36BD-41B6-8E00-9E5D26B02937}"/>
              </a:ext>
            </a:extLst>
          </p:cNvPr>
          <p:cNvCxnSpPr>
            <a:cxnSpLocks/>
            <a:stCxn id="230" idx="2"/>
            <a:endCxn id="207" idx="0"/>
          </p:cNvCxnSpPr>
          <p:nvPr/>
        </p:nvCxnSpPr>
        <p:spPr>
          <a:xfrm rot="16200000" flipH="1">
            <a:off x="3531367" y="720336"/>
            <a:ext cx="200303" cy="3945456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="" xmlns:a16="http://schemas.microsoft.com/office/drawing/2014/main" id="{EDB0615F-5E69-4C9C-9E37-DF147D3FAC60}"/>
              </a:ext>
            </a:extLst>
          </p:cNvPr>
          <p:cNvCxnSpPr>
            <a:cxnSpLocks/>
            <a:stCxn id="234" idx="2"/>
            <a:endCxn id="207" idx="0"/>
          </p:cNvCxnSpPr>
          <p:nvPr/>
        </p:nvCxnSpPr>
        <p:spPr>
          <a:xfrm rot="5400000">
            <a:off x="7542420" y="654740"/>
            <a:ext cx="200303" cy="4076649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="" xmlns:a16="http://schemas.microsoft.com/office/drawing/2014/main" id="{174C0EEA-5C00-412C-88D2-6BBFD12B716A}"/>
              </a:ext>
            </a:extLst>
          </p:cNvPr>
          <p:cNvCxnSpPr>
            <a:cxnSpLocks/>
            <a:stCxn id="233" idx="2"/>
            <a:endCxn id="207" idx="0"/>
          </p:cNvCxnSpPr>
          <p:nvPr/>
        </p:nvCxnSpPr>
        <p:spPr>
          <a:xfrm>
            <a:off x="5604245" y="2592913"/>
            <a:ext cx="1" cy="2003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="" xmlns:a16="http://schemas.microsoft.com/office/drawing/2014/main" id="{07E61318-CD7F-4D86-B549-0EF0535CA141}"/>
              </a:ext>
            </a:extLst>
          </p:cNvPr>
          <p:cNvCxnSpPr>
            <a:cxnSpLocks/>
            <a:stCxn id="207" idx="2"/>
            <a:endCxn id="225" idx="0"/>
          </p:cNvCxnSpPr>
          <p:nvPr/>
        </p:nvCxnSpPr>
        <p:spPr>
          <a:xfrm flipH="1">
            <a:off x="5604245" y="3070215"/>
            <a:ext cx="1" cy="2003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="" xmlns:a16="http://schemas.microsoft.com/office/drawing/2014/main" id="{31A67F08-6EFD-4BC4-921F-84280815D57B}"/>
              </a:ext>
            </a:extLst>
          </p:cNvPr>
          <p:cNvCxnSpPr>
            <a:cxnSpLocks/>
            <a:stCxn id="225" idx="2"/>
            <a:endCxn id="226" idx="0"/>
          </p:cNvCxnSpPr>
          <p:nvPr/>
        </p:nvCxnSpPr>
        <p:spPr>
          <a:xfrm>
            <a:off x="5604245" y="3732183"/>
            <a:ext cx="0" cy="10797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Elbow 264">
            <a:extLst>
              <a:ext uri="{FF2B5EF4-FFF2-40B4-BE49-F238E27FC236}">
                <a16:creationId xmlns="" xmlns:a16="http://schemas.microsoft.com/office/drawing/2014/main" id="{36C5C2F5-B1F9-4207-98FF-4217252306A7}"/>
              </a:ext>
            </a:extLst>
          </p:cNvPr>
          <p:cNvCxnSpPr>
            <a:cxnSpLocks/>
            <a:stCxn id="226" idx="1"/>
            <a:endCxn id="227" idx="0"/>
          </p:cNvCxnSpPr>
          <p:nvPr/>
        </p:nvCxnSpPr>
        <p:spPr>
          <a:xfrm rot="10800000" flipV="1">
            <a:off x="1658787" y="4163318"/>
            <a:ext cx="2110679" cy="80046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="" xmlns:a16="http://schemas.microsoft.com/office/drawing/2014/main" id="{18E50933-C4F6-459F-A6B8-C37BFF321DF3}"/>
              </a:ext>
            </a:extLst>
          </p:cNvPr>
          <p:cNvCxnSpPr>
            <a:cxnSpLocks/>
            <a:stCxn id="226" idx="3"/>
            <a:endCxn id="236" idx="0"/>
          </p:cNvCxnSpPr>
          <p:nvPr/>
        </p:nvCxnSpPr>
        <p:spPr>
          <a:xfrm>
            <a:off x="7439025" y="4163319"/>
            <a:ext cx="2241869" cy="431135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>
            <a:extLst>
              <a:ext uri="{FF2B5EF4-FFF2-40B4-BE49-F238E27FC236}">
                <a16:creationId xmlns="" xmlns:a16="http://schemas.microsoft.com/office/drawing/2014/main" id="{9406BE24-4DC9-49C0-8DF4-41BC202D6353}"/>
              </a:ext>
            </a:extLst>
          </p:cNvPr>
          <p:cNvCxnSpPr>
            <a:cxnSpLocks/>
            <a:stCxn id="226" idx="2"/>
            <a:endCxn id="235" idx="0"/>
          </p:cNvCxnSpPr>
          <p:nvPr/>
        </p:nvCxnSpPr>
        <p:spPr>
          <a:xfrm>
            <a:off x="5604245" y="4486484"/>
            <a:ext cx="1" cy="56963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>
            <a:extLst>
              <a:ext uri="{FF2B5EF4-FFF2-40B4-BE49-F238E27FC236}">
                <a16:creationId xmlns="" xmlns:a16="http://schemas.microsoft.com/office/drawing/2014/main" id="{3FB28F10-E485-42B9-919D-669F6848A2AE}"/>
              </a:ext>
            </a:extLst>
          </p:cNvPr>
          <p:cNvCxnSpPr>
            <a:cxnSpLocks/>
            <a:stCxn id="235" idx="2"/>
            <a:endCxn id="228" idx="0"/>
          </p:cNvCxnSpPr>
          <p:nvPr/>
        </p:nvCxnSpPr>
        <p:spPr>
          <a:xfrm flipH="1">
            <a:off x="5604245" y="5887116"/>
            <a:ext cx="1" cy="66196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ctor: Elbow 277">
            <a:extLst>
              <a:ext uri="{FF2B5EF4-FFF2-40B4-BE49-F238E27FC236}">
                <a16:creationId xmlns="" xmlns:a16="http://schemas.microsoft.com/office/drawing/2014/main" id="{BA6C04D9-331A-4085-B2C5-43C945D2E562}"/>
              </a:ext>
            </a:extLst>
          </p:cNvPr>
          <p:cNvCxnSpPr>
            <a:cxnSpLocks/>
            <a:stCxn id="236" idx="2"/>
            <a:endCxn id="228" idx="0"/>
          </p:cNvCxnSpPr>
          <p:nvPr/>
        </p:nvCxnSpPr>
        <p:spPr>
          <a:xfrm rot="5400000">
            <a:off x="7542419" y="4410607"/>
            <a:ext cx="200303" cy="4076649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ctor: Elbow 281">
            <a:extLst>
              <a:ext uri="{FF2B5EF4-FFF2-40B4-BE49-F238E27FC236}">
                <a16:creationId xmlns="" xmlns:a16="http://schemas.microsoft.com/office/drawing/2014/main" id="{AE87BC87-3CA4-403A-907B-341E72FBFD59}"/>
              </a:ext>
            </a:extLst>
          </p:cNvPr>
          <p:cNvCxnSpPr>
            <a:cxnSpLocks/>
            <a:stCxn id="227" idx="2"/>
            <a:endCxn id="228" idx="0"/>
          </p:cNvCxnSpPr>
          <p:nvPr/>
        </p:nvCxnSpPr>
        <p:spPr>
          <a:xfrm rot="16200000" flipH="1">
            <a:off x="3346698" y="4291536"/>
            <a:ext cx="569634" cy="3945459"/>
          </a:xfrm>
          <a:prstGeom prst="bentConnector3">
            <a:avLst>
              <a:gd name="adj1" fmla="val 82606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Прямоугольник 38">
            <a:extLst>
              <a:ext uri="{FF2B5EF4-FFF2-40B4-BE49-F238E27FC236}">
                <a16:creationId xmlns="" xmlns:a16="http://schemas.microsoft.com/office/drawing/2014/main" id="{65684385-0218-477A-A1F2-5CBD373D415D}"/>
              </a:ext>
            </a:extLst>
          </p:cNvPr>
          <p:cNvSpPr/>
          <p:nvPr/>
        </p:nvSpPr>
        <p:spPr>
          <a:xfrm>
            <a:off x="233912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– 855 баллов</a:t>
            </a:r>
          </a:p>
        </p:txBody>
      </p:sp>
      <p:sp>
        <p:nvSpPr>
          <p:cNvPr id="326" name="Прямоугольник 38">
            <a:extLst>
              <a:ext uri="{FF2B5EF4-FFF2-40B4-BE49-F238E27FC236}">
                <a16:creationId xmlns="" xmlns:a16="http://schemas.microsoft.com/office/drawing/2014/main" id="{6E29848A-69E1-4148-ABF6-283FC9DAFC31}"/>
              </a:ext>
            </a:extLst>
          </p:cNvPr>
          <p:cNvSpPr/>
          <p:nvPr/>
        </p:nvSpPr>
        <p:spPr>
          <a:xfrm>
            <a:off x="4179371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– 855 баллов</a:t>
            </a:r>
          </a:p>
        </p:txBody>
      </p:sp>
      <p:sp>
        <p:nvSpPr>
          <p:cNvPr id="327" name="Прямоугольник 38">
            <a:extLst>
              <a:ext uri="{FF2B5EF4-FFF2-40B4-BE49-F238E27FC236}">
                <a16:creationId xmlns="" xmlns:a16="http://schemas.microsoft.com/office/drawing/2014/main" id="{C851DC90-B1D3-411B-8101-C32048D6CF95}"/>
              </a:ext>
            </a:extLst>
          </p:cNvPr>
          <p:cNvSpPr/>
          <p:nvPr/>
        </p:nvSpPr>
        <p:spPr>
          <a:xfrm>
            <a:off x="8387216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варьируется</a:t>
            </a:r>
          </a:p>
        </p:txBody>
      </p:sp>
    </p:spTree>
    <p:extLst>
      <p:ext uri="{BB962C8B-B14F-4D97-AF65-F5344CB8AC3E}">
        <p14:creationId xmlns:p14="http://schemas.microsoft.com/office/powerpoint/2010/main" val="16444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nector: Elbow 267">
            <a:extLst>
              <a:ext uri="{FF2B5EF4-FFF2-40B4-BE49-F238E27FC236}">
                <a16:creationId xmlns="" xmlns:a16="http://schemas.microsoft.com/office/drawing/2014/main" id="{18E50933-C4F6-459F-A6B8-C37BFF321DF3}"/>
              </a:ext>
            </a:extLst>
          </p:cNvPr>
          <p:cNvCxnSpPr>
            <a:cxnSpLocks/>
          </p:cNvCxnSpPr>
          <p:nvPr/>
        </p:nvCxnSpPr>
        <p:spPr>
          <a:xfrm>
            <a:off x="7455217" y="6856974"/>
            <a:ext cx="2241870" cy="805271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264">
            <a:extLst>
              <a:ext uri="{FF2B5EF4-FFF2-40B4-BE49-F238E27FC236}">
                <a16:creationId xmlns="" xmlns:a16="http://schemas.microsoft.com/office/drawing/2014/main" id="{36C5C2F5-B1F9-4207-98FF-4217252306A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58786" y="6863688"/>
            <a:ext cx="2110679" cy="80046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261">
            <a:extLst>
              <a:ext uri="{FF2B5EF4-FFF2-40B4-BE49-F238E27FC236}">
                <a16:creationId xmlns="" xmlns:a16="http://schemas.microsoft.com/office/drawing/2014/main" id="{31A67F08-6EFD-4BC4-921F-84280815D57B}"/>
              </a:ext>
            </a:extLst>
          </p:cNvPr>
          <p:cNvCxnSpPr>
            <a:cxnSpLocks/>
          </p:cNvCxnSpPr>
          <p:nvPr/>
        </p:nvCxnSpPr>
        <p:spPr>
          <a:xfrm>
            <a:off x="5604245" y="7195414"/>
            <a:ext cx="0" cy="46874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Прямоугольник 34">
            <a:extLst>
              <a:ext uri="{FF2B5EF4-FFF2-40B4-BE49-F238E27FC236}">
                <a16:creationId xmlns="" xmlns:a16="http://schemas.microsoft.com/office/drawing/2014/main" id="{1DA9AF49-DE94-4570-9B6A-47DC4037D1AD}"/>
              </a:ext>
            </a:extLst>
          </p:cNvPr>
          <p:cNvSpPr/>
          <p:nvPr/>
        </p:nvSpPr>
        <p:spPr>
          <a:xfrm>
            <a:off x="0" y="345935"/>
            <a:ext cx="115204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работы Модели для оценки юридических лиц (3 из 3)</a:t>
            </a:r>
          </a:p>
        </p:txBody>
      </p:sp>
      <p:grpSp>
        <p:nvGrpSpPr>
          <p:cNvPr id="169" name="Группа 50">
            <a:extLst>
              <a:ext uri="{FF2B5EF4-FFF2-40B4-BE49-F238E27FC236}">
                <a16:creationId xmlns="" xmlns:a16="http://schemas.microsoft.com/office/drawing/2014/main" id="{17600B9D-8A24-4855-AA9B-B40B68900257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71" name="Пятиугольник 41">
              <a:extLst>
                <a:ext uri="{FF2B5EF4-FFF2-40B4-BE49-F238E27FC236}">
                  <a16:creationId xmlns="" xmlns:a16="http://schemas.microsoft.com/office/drawing/2014/main" id="{848DC864-FAE2-436E-9FFE-4E6AA0C7A6D2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2" name="Пятиугольник 40">
              <a:extLst>
                <a:ext uri="{FF2B5EF4-FFF2-40B4-BE49-F238E27FC236}">
                  <a16:creationId xmlns="" xmlns:a16="http://schemas.microsoft.com/office/drawing/2014/main" id="{E059663D-8426-4CCA-9411-7942EA7F867E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3" name="Пятиугольник 43">
              <a:extLst>
                <a:ext uri="{FF2B5EF4-FFF2-40B4-BE49-F238E27FC236}">
                  <a16:creationId xmlns="" xmlns:a16="http://schemas.microsoft.com/office/drawing/2014/main" id="{2EFB672A-1104-405B-BAAA-2BD69BA304E0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4" name="Slide Number Placeholder 1">
            <a:extLst>
              <a:ext uri="{FF2B5EF4-FFF2-40B4-BE49-F238E27FC236}">
                <a16:creationId xmlns="" xmlns:a16="http://schemas.microsoft.com/office/drawing/2014/main" id="{9FDC4BDC-4148-47F4-B2C6-56B9D1C99DF9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8" name="Прямая соединительная линия 53">
            <a:extLst>
              <a:ext uri="{FF2B5EF4-FFF2-40B4-BE49-F238E27FC236}">
                <a16:creationId xmlns="" xmlns:a16="http://schemas.microsoft.com/office/drawing/2014/main" id="{C8F1033E-0A74-4285-9DC0-D1FCE63999A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Прямоугольник 38">
            <a:extLst>
              <a:ext uri="{FF2B5EF4-FFF2-40B4-BE49-F238E27FC236}">
                <a16:creationId xmlns="" xmlns:a16="http://schemas.microsoft.com/office/drawing/2014/main" id="{C50F0962-86ED-4484-8452-8A36683038C3}"/>
              </a:ext>
            </a:extLst>
          </p:cNvPr>
          <p:cNvSpPr/>
          <p:nvPr/>
        </p:nvSpPr>
        <p:spPr>
          <a:xfrm>
            <a:off x="4272818" y="2793216"/>
            <a:ext cx="2662855" cy="27699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18 общих стоп-факторов</a:t>
            </a:r>
          </a:p>
        </p:txBody>
      </p:sp>
      <p:sp>
        <p:nvSpPr>
          <p:cNvPr id="225" name="Прямоугольник 38">
            <a:extLst>
              <a:ext uri="{FF2B5EF4-FFF2-40B4-BE49-F238E27FC236}">
                <a16:creationId xmlns="" xmlns:a16="http://schemas.microsoft.com/office/drawing/2014/main" id="{36881BA8-41A4-4B6C-A5CA-5DDD6F5C05C5}"/>
              </a:ext>
            </a:extLst>
          </p:cNvPr>
          <p:cNvSpPr/>
          <p:nvPr/>
        </p:nvSpPr>
        <p:spPr>
          <a:xfrm>
            <a:off x="3769464" y="3362851"/>
            <a:ext cx="3669562" cy="27699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четырех дополнительных стоп-факторов</a:t>
            </a:r>
          </a:p>
        </p:txBody>
      </p:sp>
      <p:sp>
        <p:nvSpPr>
          <p:cNvPr id="226" name="Прямоугольник 38">
            <a:extLst>
              <a:ext uri="{FF2B5EF4-FFF2-40B4-BE49-F238E27FC236}">
                <a16:creationId xmlns="" xmlns:a16="http://schemas.microsoft.com/office/drawing/2014/main" id="{13ECC906-672D-4383-BEA1-2FB296111CAE}"/>
              </a:ext>
            </a:extLst>
          </p:cNvPr>
          <p:cNvSpPr/>
          <p:nvPr/>
        </p:nvSpPr>
        <p:spPr>
          <a:xfrm>
            <a:off x="3769465" y="3932486"/>
            <a:ext cx="3669560" cy="46166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Шесть показателей статуса юридического лица – максимум 300 баллов</a:t>
            </a:r>
          </a:p>
        </p:txBody>
      </p:sp>
      <p:sp>
        <p:nvSpPr>
          <p:cNvPr id="228" name="Прямоугольник 38">
            <a:extLst>
              <a:ext uri="{FF2B5EF4-FFF2-40B4-BE49-F238E27FC236}">
                <a16:creationId xmlns="" xmlns:a16="http://schemas.microsoft.com/office/drawing/2014/main" id="{7680C01B-15D8-494D-BE49-FCD6F4462718}"/>
              </a:ext>
            </a:extLst>
          </p:cNvPr>
          <p:cNvSpPr/>
          <p:nvPr/>
        </p:nvSpPr>
        <p:spPr>
          <a:xfrm>
            <a:off x="3569740" y="6733749"/>
            <a:ext cx="4069010" cy="46166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Четыре показателя деловой активности юридического лица – максимум 200 баллов</a:t>
            </a:r>
          </a:p>
        </p:txBody>
      </p:sp>
      <p:sp>
        <p:nvSpPr>
          <p:cNvPr id="201" name="Прямоугольник 36">
            <a:extLst>
              <a:ext uri="{FF2B5EF4-FFF2-40B4-BE49-F238E27FC236}">
                <a16:creationId xmlns="" xmlns:a16="http://schemas.microsoft.com/office/drawing/2014/main" id="{79E751DE-4DB6-46CB-A750-50B6DD77FF95}"/>
              </a:ext>
            </a:extLst>
          </p:cNvPr>
          <p:cNvSpPr/>
          <p:nvPr/>
        </p:nvSpPr>
        <p:spPr>
          <a:xfrm>
            <a:off x="4272818" y="1026981"/>
            <a:ext cx="2662855" cy="5293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Полноценная оценка</a:t>
            </a:r>
          </a:p>
        </p:txBody>
      </p:sp>
      <p:grpSp>
        <p:nvGrpSpPr>
          <p:cNvPr id="301" name="Group 300">
            <a:extLst>
              <a:ext uri="{FF2B5EF4-FFF2-40B4-BE49-F238E27FC236}">
                <a16:creationId xmlns="" xmlns:a16="http://schemas.microsoft.com/office/drawing/2014/main" id="{52CD8696-6637-4FE4-9A5B-539D5092841F}"/>
              </a:ext>
            </a:extLst>
          </p:cNvPr>
          <p:cNvGrpSpPr/>
          <p:nvPr/>
        </p:nvGrpSpPr>
        <p:grpSpPr>
          <a:xfrm>
            <a:off x="233916" y="1756653"/>
            <a:ext cx="11003048" cy="836260"/>
            <a:chOff x="233916" y="1894546"/>
            <a:chExt cx="11003048" cy="836260"/>
          </a:xfrm>
        </p:grpSpPr>
        <p:sp>
          <p:nvSpPr>
            <p:cNvPr id="230" name="Прямоугольник 36">
              <a:extLst>
                <a:ext uri="{FF2B5EF4-FFF2-40B4-BE49-F238E27FC236}">
                  <a16:creationId xmlns="" xmlns:a16="http://schemas.microsoft.com/office/drawing/2014/main" id="{B7E19985-6ECD-4A9C-B157-57A226931551}"/>
                </a:ext>
              </a:extLst>
            </p:cNvPr>
            <p:cNvSpPr/>
            <p:nvPr/>
          </p:nvSpPr>
          <p:spPr>
            <a:xfrm>
              <a:off x="233916" y="1894546"/>
              <a:ext cx="2849748" cy="8362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800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002060"/>
                </a:buClr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 – любое юридическое лицо, БФО в наличии за два отчетных периода</a:t>
              </a:r>
            </a:p>
          </p:txBody>
        </p:sp>
        <p:sp>
          <p:nvSpPr>
            <p:cNvPr id="234" name="Прямоугольник 36">
              <a:extLst>
                <a:ext uri="{FF2B5EF4-FFF2-40B4-BE49-F238E27FC236}">
                  <a16:creationId xmlns="" xmlns:a16="http://schemas.microsoft.com/office/drawing/2014/main" id="{E968628A-3580-4997-B4F1-74106E2A25C3}"/>
                </a:ext>
              </a:extLst>
            </p:cNvPr>
            <p:cNvSpPr/>
            <p:nvPr/>
          </p:nvSpPr>
          <p:spPr>
            <a:xfrm>
              <a:off x="8124826" y="1894546"/>
              <a:ext cx="3112138" cy="8362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800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002060"/>
                </a:buClr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 – любое юридическое лицо, БФО в наличии за два отчетных периода, при этом с момента регистрации прошло менее двух лет</a:t>
              </a:r>
            </a:p>
          </p:txBody>
        </p:sp>
        <p:sp>
          <p:nvSpPr>
            <p:cNvPr id="233" name="Прямоугольник 36">
              <a:extLst>
                <a:ext uri="{FF2B5EF4-FFF2-40B4-BE49-F238E27FC236}">
                  <a16:creationId xmlns="" xmlns:a16="http://schemas.microsoft.com/office/drawing/2014/main" id="{2A8B795A-2ACE-4313-9AB2-21E8C34F1677}"/>
                </a:ext>
              </a:extLst>
            </p:cNvPr>
            <p:cNvSpPr/>
            <p:nvPr/>
          </p:nvSpPr>
          <p:spPr>
            <a:xfrm>
              <a:off x="4179371" y="1894546"/>
              <a:ext cx="2849748" cy="836260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800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002060"/>
                </a:buClr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 – любое юридическое лицо, БФО в наличии за последний отчетный период</a:t>
              </a:r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="" xmlns:a16="http://schemas.microsoft.com/office/drawing/2014/main" id="{19D3E53F-3315-45FE-9BB8-485F761F2E2F}"/>
              </a:ext>
            </a:extLst>
          </p:cNvPr>
          <p:cNvGrpSpPr/>
          <p:nvPr/>
        </p:nvGrpSpPr>
        <p:grpSpPr>
          <a:xfrm>
            <a:off x="233912" y="4594454"/>
            <a:ext cx="11003051" cy="1754326"/>
            <a:chOff x="233912" y="5195708"/>
            <a:chExt cx="11003051" cy="1754326"/>
          </a:xfrm>
        </p:grpSpPr>
        <p:sp>
          <p:nvSpPr>
            <p:cNvPr id="227" name="Прямоугольник 38">
              <a:extLst>
                <a:ext uri="{FF2B5EF4-FFF2-40B4-BE49-F238E27FC236}">
                  <a16:creationId xmlns="" xmlns:a16="http://schemas.microsoft.com/office/drawing/2014/main" id="{6BA66991-D830-4B60-8483-FF6035F1EC82}"/>
                </a:ext>
              </a:extLst>
            </p:cNvPr>
            <p:cNvSpPr/>
            <p:nvPr/>
          </p:nvSpPr>
          <p:spPr>
            <a:xfrm>
              <a:off x="233912" y="5565040"/>
              <a:ext cx="2849747" cy="1015663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Пять динамических показателей финансового состояния юридического лица и один финансовый коэффициент – максимум 500 баллов</a:t>
              </a:r>
            </a:p>
          </p:txBody>
        </p:sp>
        <p:sp>
          <p:nvSpPr>
            <p:cNvPr id="235" name="Прямоугольник 38">
              <a:extLst>
                <a:ext uri="{FF2B5EF4-FFF2-40B4-BE49-F238E27FC236}">
                  <a16:creationId xmlns="" xmlns:a16="http://schemas.microsoft.com/office/drawing/2014/main" id="{F3F165A0-D656-4D17-AC98-884DD7335CEC}"/>
                </a:ext>
              </a:extLst>
            </p:cNvPr>
            <p:cNvSpPr/>
            <p:nvPr/>
          </p:nvSpPr>
          <p:spPr>
            <a:xfrm>
              <a:off x="3769466" y="5657373"/>
              <a:ext cx="3669560" cy="830997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Один статический показатель финансового состояния юридического лица и шесть финансовых коэффициентов – максимум 500 баллов</a:t>
              </a:r>
            </a:p>
          </p:txBody>
        </p:sp>
        <p:sp>
          <p:nvSpPr>
            <p:cNvPr id="236" name="Прямоугольник 38">
              <a:extLst>
                <a:ext uri="{FF2B5EF4-FFF2-40B4-BE49-F238E27FC236}">
                  <a16:creationId xmlns="" xmlns:a16="http://schemas.microsoft.com/office/drawing/2014/main" id="{3D87301B-CD86-4650-89F2-E496A13BE2DB}"/>
                </a:ext>
              </a:extLst>
            </p:cNvPr>
            <p:cNvSpPr/>
            <p:nvPr/>
          </p:nvSpPr>
          <p:spPr>
            <a:xfrm>
              <a:off x="8124824" y="5195708"/>
              <a:ext cx="3112139" cy="1754326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Пять динамических показателей финансового состояния юридического лица и один финансовый коэффициент с применением понижающего коэффициента – скоринговый балл умножается на отношение количества месяцев с даты регистрации к 24 – максимум варьируется (500*коэффициент)</a:t>
              </a:r>
            </a:p>
          </p:txBody>
        </p:sp>
      </p:grpSp>
      <p:cxnSp>
        <p:nvCxnSpPr>
          <p:cNvPr id="238" name="Connector: Elbow 237">
            <a:extLst>
              <a:ext uri="{FF2B5EF4-FFF2-40B4-BE49-F238E27FC236}">
                <a16:creationId xmlns="" xmlns:a16="http://schemas.microsoft.com/office/drawing/2014/main" id="{6314866D-4CF2-4228-A733-E857ADBB97F6}"/>
              </a:ext>
            </a:extLst>
          </p:cNvPr>
          <p:cNvCxnSpPr>
            <a:stCxn id="201" idx="1"/>
            <a:endCxn id="230" idx="0"/>
          </p:cNvCxnSpPr>
          <p:nvPr/>
        </p:nvCxnSpPr>
        <p:spPr>
          <a:xfrm rot="10800000" flipV="1">
            <a:off x="1658790" y="1291665"/>
            <a:ext cx="2614028" cy="46498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or: Elbow 238">
            <a:extLst>
              <a:ext uri="{FF2B5EF4-FFF2-40B4-BE49-F238E27FC236}">
                <a16:creationId xmlns="" xmlns:a16="http://schemas.microsoft.com/office/drawing/2014/main" id="{07C09F6F-AF1F-4013-9363-14D58CFA78B9}"/>
              </a:ext>
            </a:extLst>
          </p:cNvPr>
          <p:cNvCxnSpPr>
            <a:cxnSpLocks/>
            <a:stCxn id="201" idx="3"/>
            <a:endCxn id="234" idx="0"/>
          </p:cNvCxnSpPr>
          <p:nvPr/>
        </p:nvCxnSpPr>
        <p:spPr>
          <a:xfrm>
            <a:off x="6935673" y="1291666"/>
            <a:ext cx="2745222" cy="46498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>
            <a:extLst>
              <a:ext uri="{FF2B5EF4-FFF2-40B4-BE49-F238E27FC236}">
                <a16:creationId xmlns="" xmlns:a16="http://schemas.microsoft.com/office/drawing/2014/main" id="{2D6DCC98-EA0A-4D67-B33F-AEE295EFEAD3}"/>
              </a:ext>
            </a:extLst>
          </p:cNvPr>
          <p:cNvCxnSpPr>
            <a:stCxn id="201" idx="2"/>
            <a:endCxn id="233" idx="0"/>
          </p:cNvCxnSpPr>
          <p:nvPr/>
        </p:nvCxnSpPr>
        <p:spPr>
          <a:xfrm flipH="1">
            <a:off x="5604245" y="1556350"/>
            <a:ext cx="1" cy="2003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or: Elbow 243">
            <a:extLst>
              <a:ext uri="{FF2B5EF4-FFF2-40B4-BE49-F238E27FC236}">
                <a16:creationId xmlns="" xmlns:a16="http://schemas.microsoft.com/office/drawing/2014/main" id="{945EF504-36BD-41B6-8E00-9E5D26B02937}"/>
              </a:ext>
            </a:extLst>
          </p:cNvPr>
          <p:cNvCxnSpPr>
            <a:cxnSpLocks/>
            <a:stCxn id="230" idx="2"/>
            <a:endCxn id="207" idx="0"/>
          </p:cNvCxnSpPr>
          <p:nvPr/>
        </p:nvCxnSpPr>
        <p:spPr>
          <a:xfrm rot="16200000" flipH="1">
            <a:off x="3531367" y="720336"/>
            <a:ext cx="200303" cy="3945456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="" xmlns:a16="http://schemas.microsoft.com/office/drawing/2014/main" id="{EDB0615F-5E69-4C9C-9E37-DF147D3FAC60}"/>
              </a:ext>
            </a:extLst>
          </p:cNvPr>
          <p:cNvCxnSpPr>
            <a:cxnSpLocks/>
            <a:stCxn id="234" idx="2"/>
            <a:endCxn id="207" idx="0"/>
          </p:cNvCxnSpPr>
          <p:nvPr/>
        </p:nvCxnSpPr>
        <p:spPr>
          <a:xfrm rot="5400000">
            <a:off x="7542420" y="654740"/>
            <a:ext cx="200303" cy="4076649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="" xmlns:a16="http://schemas.microsoft.com/office/drawing/2014/main" id="{174C0EEA-5C00-412C-88D2-6BBFD12B716A}"/>
              </a:ext>
            </a:extLst>
          </p:cNvPr>
          <p:cNvCxnSpPr>
            <a:cxnSpLocks/>
            <a:stCxn id="233" idx="2"/>
            <a:endCxn id="207" idx="0"/>
          </p:cNvCxnSpPr>
          <p:nvPr/>
        </p:nvCxnSpPr>
        <p:spPr>
          <a:xfrm>
            <a:off x="5604245" y="2592913"/>
            <a:ext cx="1" cy="2003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="" xmlns:a16="http://schemas.microsoft.com/office/drawing/2014/main" id="{07E61318-CD7F-4D86-B549-0EF0535CA141}"/>
              </a:ext>
            </a:extLst>
          </p:cNvPr>
          <p:cNvCxnSpPr>
            <a:cxnSpLocks/>
            <a:stCxn id="207" idx="2"/>
            <a:endCxn id="225" idx="0"/>
          </p:cNvCxnSpPr>
          <p:nvPr/>
        </p:nvCxnSpPr>
        <p:spPr>
          <a:xfrm flipH="1">
            <a:off x="5604245" y="3070215"/>
            <a:ext cx="1" cy="292636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="" xmlns:a16="http://schemas.microsoft.com/office/drawing/2014/main" id="{31A67F08-6EFD-4BC4-921F-84280815D57B}"/>
              </a:ext>
            </a:extLst>
          </p:cNvPr>
          <p:cNvCxnSpPr>
            <a:cxnSpLocks/>
            <a:stCxn id="225" idx="2"/>
            <a:endCxn id="226" idx="0"/>
          </p:cNvCxnSpPr>
          <p:nvPr/>
        </p:nvCxnSpPr>
        <p:spPr>
          <a:xfrm>
            <a:off x="5604245" y="3639850"/>
            <a:ext cx="0" cy="292636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Elbow 264">
            <a:extLst>
              <a:ext uri="{FF2B5EF4-FFF2-40B4-BE49-F238E27FC236}">
                <a16:creationId xmlns="" xmlns:a16="http://schemas.microsoft.com/office/drawing/2014/main" id="{36C5C2F5-B1F9-4207-98FF-4217252306A7}"/>
              </a:ext>
            </a:extLst>
          </p:cNvPr>
          <p:cNvCxnSpPr>
            <a:cxnSpLocks/>
            <a:stCxn id="226" idx="1"/>
            <a:endCxn id="227" idx="0"/>
          </p:cNvCxnSpPr>
          <p:nvPr/>
        </p:nvCxnSpPr>
        <p:spPr>
          <a:xfrm rot="10800000" flipV="1">
            <a:off x="1658787" y="4163318"/>
            <a:ext cx="2110679" cy="800467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="" xmlns:a16="http://schemas.microsoft.com/office/drawing/2014/main" id="{18E50933-C4F6-459F-A6B8-C37BFF321DF3}"/>
              </a:ext>
            </a:extLst>
          </p:cNvPr>
          <p:cNvCxnSpPr>
            <a:cxnSpLocks/>
            <a:stCxn id="226" idx="3"/>
            <a:endCxn id="236" idx="0"/>
          </p:cNvCxnSpPr>
          <p:nvPr/>
        </p:nvCxnSpPr>
        <p:spPr>
          <a:xfrm>
            <a:off x="7439025" y="4163319"/>
            <a:ext cx="2241869" cy="431135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>
            <a:extLst>
              <a:ext uri="{FF2B5EF4-FFF2-40B4-BE49-F238E27FC236}">
                <a16:creationId xmlns="" xmlns:a16="http://schemas.microsoft.com/office/drawing/2014/main" id="{9406BE24-4DC9-49C0-8DF4-41BC202D6353}"/>
              </a:ext>
            </a:extLst>
          </p:cNvPr>
          <p:cNvCxnSpPr>
            <a:cxnSpLocks/>
            <a:stCxn id="226" idx="2"/>
            <a:endCxn id="235" idx="0"/>
          </p:cNvCxnSpPr>
          <p:nvPr/>
        </p:nvCxnSpPr>
        <p:spPr>
          <a:xfrm>
            <a:off x="5604245" y="4394151"/>
            <a:ext cx="1" cy="66196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>
            <a:extLst>
              <a:ext uri="{FF2B5EF4-FFF2-40B4-BE49-F238E27FC236}">
                <a16:creationId xmlns="" xmlns:a16="http://schemas.microsoft.com/office/drawing/2014/main" id="{3FB28F10-E485-42B9-919D-669F6848A2AE}"/>
              </a:ext>
            </a:extLst>
          </p:cNvPr>
          <p:cNvCxnSpPr>
            <a:cxnSpLocks/>
            <a:stCxn id="235" idx="2"/>
            <a:endCxn id="228" idx="0"/>
          </p:cNvCxnSpPr>
          <p:nvPr/>
        </p:nvCxnSpPr>
        <p:spPr>
          <a:xfrm flipH="1">
            <a:off x="5604245" y="5887116"/>
            <a:ext cx="1" cy="84663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ctor: Elbow 277">
            <a:extLst>
              <a:ext uri="{FF2B5EF4-FFF2-40B4-BE49-F238E27FC236}">
                <a16:creationId xmlns="" xmlns:a16="http://schemas.microsoft.com/office/drawing/2014/main" id="{BA6C04D9-331A-4085-B2C5-43C945D2E562}"/>
              </a:ext>
            </a:extLst>
          </p:cNvPr>
          <p:cNvCxnSpPr>
            <a:cxnSpLocks/>
            <a:stCxn id="236" idx="2"/>
            <a:endCxn id="228" idx="0"/>
          </p:cNvCxnSpPr>
          <p:nvPr/>
        </p:nvCxnSpPr>
        <p:spPr>
          <a:xfrm rot="5400000">
            <a:off x="7450086" y="4502940"/>
            <a:ext cx="384969" cy="4076649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ctor: Elbow 281">
            <a:extLst>
              <a:ext uri="{FF2B5EF4-FFF2-40B4-BE49-F238E27FC236}">
                <a16:creationId xmlns="" xmlns:a16="http://schemas.microsoft.com/office/drawing/2014/main" id="{AE87BC87-3CA4-403A-907B-341E72FBFD59}"/>
              </a:ext>
            </a:extLst>
          </p:cNvPr>
          <p:cNvCxnSpPr>
            <a:cxnSpLocks/>
            <a:stCxn id="227" idx="2"/>
            <a:endCxn id="228" idx="0"/>
          </p:cNvCxnSpPr>
          <p:nvPr/>
        </p:nvCxnSpPr>
        <p:spPr>
          <a:xfrm rot="16200000" flipH="1">
            <a:off x="3254365" y="4383869"/>
            <a:ext cx="754300" cy="3945459"/>
          </a:xfrm>
          <a:prstGeom prst="bentConnector3">
            <a:avLst>
              <a:gd name="adj1" fmla="val 74623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Прямоугольник 38">
            <a:extLst>
              <a:ext uri="{FF2B5EF4-FFF2-40B4-BE49-F238E27FC236}">
                <a16:creationId xmlns="" xmlns:a16="http://schemas.microsoft.com/office/drawing/2014/main" id="{65684385-0218-477A-A1F2-5CBD373D415D}"/>
              </a:ext>
            </a:extLst>
          </p:cNvPr>
          <p:cNvSpPr/>
          <p:nvPr/>
        </p:nvSpPr>
        <p:spPr>
          <a:xfrm>
            <a:off x="233912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– 1 000 баллов</a:t>
            </a:r>
          </a:p>
        </p:txBody>
      </p:sp>
      <p:sp>
        <p:nvSpPr>
          <p:cNvPr id="326" name="Прямоугольник 38">
            <a:extLst>
              <a:ext uri="{FF2B5EF4-FFF2-40B4-BE49-F238E27FC236}">
                <a16:creationId xmlns="" xmlns:a16="http://schemas.microsoft.com/office/drawing/2014/main" id="{6E29848A-69E1-4148-ABF6-283FC9DAFC31}"/>
              </a:ext>
            </a:extLst>
          </p:cNvPr>
          <p:cNvSpPr/>
          <p:nvPr/>
        </p:nvSpPr>
        <p:spPr>
          <a:xfrm>
            <a:off x="4179371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– 1 000 баллов</a:t>
            </a:r>
          </a:p>
        </p:txBody>
      </p:sp>
      <p:sp>
        <p:nvSpPr>
          <p:cNvPr id="327" name="Прямоугольник 38">
            <a:extLst>
              <a:ext uri="{FF2B5EF4-FFF2-40B4-BE49-F238E27FC236}">
                <a16:creationId xmlns="" xmlns:a16="http://schemas.microsoft.com/office/drawing/2014/main" id="{C851DC90-B1D3-411B-8101-C32048D6CF95}"/>
              </a:ext>
            </a:extLst>
          </p:cNvPr>
          <p:cNvSpPr/>
          <p:nvPr/>
        </p:nvSpPr>
        <p:spPr>
          <a:xfrm>
            <a:off x="8387216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варьируется</a:t>
            </a:r>
          </a:p>
        </p:txBody>
      </p:sp>
    </p:spTree>
    <p:extLst>
      <p:ext uri="{BB962C8B-B14F-4D97-AF65-F5344CB8AC3E}">
        <p14:creationId xmlns:p14="http://schemas.microsoft.com/office/powerpoint/2010/main" val="166244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Прямоугольник 34">
            <a:extLst>
              <a:ext uri="{FF2B5EF4-FFF2-40B4-BE49-F238E27FC236}">
                <a16:creationId xmlns="" xmlns:a16="http://schemas.microsoft.com/office/drawing/2014/main" id="{1DA9AF49-DE94-4570-9B6A-47DC4037D1AD}"/>
              </a:ext>
            </a:extLst>
          </p:cNvPr>
          <p:cNvSpPr/>
          <p:nvPr/>
        </p:nvSpPr>
        <p:spPr>
          <a:xfrm>
            <a:off x="0" y="345935"/>
            <a:ext cx="115204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работы Модели для оценки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индивидуальных предпринимателей (1 из 2)</a:t>
            </a:r>
          </a:p>
        </p:txBody>
      </p:sp>
      <p:grpSp>
        <p:nvGrpSpPr>
          <p:cNvPr id="169" name="Группа 50">
            <a:extLst>
              <a:ext uri="{FF2B5EF4-FFF2-40B4-BE49-F238E27FC236}">
                <a16:creationId xmlns="" xmlns:a16="http://schemas.microsoft.com/office/drawing/2014/main" id="{17600B9D-8A24-4855-AA9B-B40B68900257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71" name="Пятиугольник 41">
              <a:extLst>
                <a:ext uri="{FF2B5EF4-FFF2-40B4-BE49-F238E27FC236}">
                  <a16:creationId xmlns="" xmlns:a16="http://schemas.microsoft.com/office/drawing/2014/main" id="{848DC864-FAE2-436E-9FFE-4E6AA0C7A6D2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2" name="Пятиугольник 40">
              <a:extLst>
                <a:ext uri="{FF2B5EF4-FFF2-40B4-BE49-F238E27FC236}">
                  <a16:creationId xmlns="" xmlns:a16="http://schemas.microsoft.com/office/drawing/2014/main" id="{E059663D-8426-4CCA-9411-7942EA7F867E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3" name="Пятиугольник 43">
              <a:extLst>
                <a:ext uri="{FF2B5EF4-FFF2-40B4-BE49-F238E27FC236}">
                  <a16:creationId xmlns="" xmlns:a16="http://schemas.microsoft.com/office/drawing/2014/main" id="{2EFB672A-1104-405B-BAAA-2BD69BA304E0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4" name="Slide Number Placeholder 1">
            <a:extLst>
              <a:ext uri="{FF2B5EF4-FFF2-40B4-BE49-F238E27FC236}">
                <a16:creationId xmlns="" xmlns:a16="http://schemas.microsoft.com/office/drawing/2014/main" id="{9FDC4BDC-4148-47F4-B2C6-56B9D1C99DF9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8" name="Прямая соединительная линия 53">
            <a:extLst>
              <a:ext uri="{FF2B5EF4-FFF2-40B4-BE49-F238E27FC236}">
                <a16:creationId xmlns="" xmlns:a16="http://schemas.microsoft.com/office/drawing/2014/main" id="{C8F1033E-0A74-4285-9DC0-D1FCE63999A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>
            <a:extLst>
              <a:ext uri="{FF2B5EF4-FFF2-40B4-BE49-F238E27FC236}">
                <a16:creationId xmlns="" xmlns:a16="http://schemas.microsoft.com/office/drawing/2014/main" id="{2D6DCC98-EA0A-4D67-B33F-AEE295EFEAD3}"/>
              </a:ext>
            </a:extLst>
          </p:cNvPr>
          <p:cNvCxnSpPr>
            <a:stCxn id="201" idx="2"/>
            <a:endCxn id="233" idx="0"/>
          </p:cNvCxnSpPr>
          <p:nvPr/>
        </p:nvCxnSpPr>
        <p:spPr>
          <a:xfrm flipH="1">
            <a:off x="5604474" y="1556350"/>
            <a:ext cx="154" cy="3177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="" xmlns:a16="http://schemas.microsoft.com/office/drawing/2014/main" id="{174C0EEA-5C00-412C-88D2-6BBFD12B716A}"/>
              </a:ext>
            </a:extLst>
          </p:cNvPr>
          <p:cNvCxnSpPr>
            <a:cxnSpLocks/>
            <a:stCxn id="233" idx="2"/>
            <a:endCxn id="207" idx="0"/>
          </p:cNvCxnSpPr>
          <p:nvPr/>
        </p:nvCxnSpPr>
        <p:spPr>
          <a:xfrm>
            <a:off x="5604474" y="2710405"/>
            <a:ext cx="154" cy="22546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="" xmlns:a16="http://schemas.microsoft.com/office/drawing/2014/main" id="{07E61318-CD7F-4D86-B549-0EF0535CA141}"/>
              </a:ext>
            </a:extLst>
          </p:cNvPr>
          <p:cNvCxnSpPr>
            <a:cxnSpLocks/>
            <a:stCxn id="207" idx="2"/>
            <a:endCxn id="225" idx="0"/>
          </p:cNvCxnSpPr>
          <p:nvPr/>
        </p:nvCxnSpPr>
        <p:spPr>
          <a:xfrm flipH="1">
            <a:off x="5603981" y="3397532"/>
            <a:ext cx="647" cy="22546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="" xmlns:a16="http://schemas.microsoft.com/office/drawing/2014/main" id="{31A67F08-6EFD-4BC4-921F-84280815D57B}"/>
              </a:ext>
            </a:extLst>
          </p:cNvPr>
          <p:cNvCxnSpPr>
            <a:cxnSpLocks/>
            <a:stCxn id="225" idx="2"/>
            <a:endCxn id="226" idx="0"/>
          </p:cNvCxnSpPr>
          <p:nvPr/>
        </p:nvCxnSpPr>
        <p:spPr>
          <a:xfrm flipH="1">
            <a:off x="5603980" y="4269325"/>
            <a:ext cx="1" cy="3177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>
            <a:extLst>
              <a:ext uri="{FF2B5EF4-FFF2-40B4-BE49-F238E27FC236}">
                <a16:creationId xmlns="" xmlns:a16="http://schemas.microsoft.com/office/drawing/2014/main" id="{9406BE24-4DC9-49C0-8DF4-41BC202D6353}"/>
              </a:ext>
            </a:extLst>
          </p:cNvPr>
          <p:cNvCxnSpPr>
            <a:cxnSpLocks/>
            <a:stCxn id="226" idx="2"/>
            <a:endCxn id="235" idx="0"/>
          </p:cNvCxnSpPr>
          <p:nvPr/>
        </p:nvCxnSpPr>
        <p:spPr>
          <a:xfrm>
            <a:off x="5603980" y="5048785"/>
            <a:ext cx="0" cy="3177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>
            <a:extLst>
              <a:ext uri="{FF2B5EF4-FFF2-40B4-BE49-F238E27FC236}">
                <a16:creationId xmlns="" xmlns:a16="http://schemas.microsoft.com/office/drawing/2014/main" id="{3FB28F10-E485-42B9-919D-669F6848A2AE}"/>
              </a:ext>
            </a:extLst>
          </p:cNvPr>
          <p:cNvCxnSpPr>
            <a:cxnSpLocks/>
            <a:stCxn id="235" idx="2"/>
            <a:endCxn id="228" idx="0"/>
          </p:cNvCxnSpPr>
          <p:nvPr/>
        </p:nvCxnSpPr>
        <p:spPr>
          <a:xfrm>
            <a:off x="5603980" y="6197577"/>
            <a:ext cx="1725" cy="3177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Прямоугольник 38">
            <a:extLst>
              <a:ext uri="{FF2B5EF4-FFF2-40B4-BE49-F238E27FC236}">
                <a16:creationId xmlns="" xmlns:a16="http://schemas.microsoft.com/office/drawing/2014/main" id="{C50F0962-86ED-4484-8452-8A36683038C3}"/>
              </a:ext>
            </a:extLst>
          </p:cNvPr>
          <p:cNvSpPr/>
          <p:nvPr/>
        </p:nvSpPr>
        <p:spPr>
          <a:xfrm>
            <a:off x="4273200" y="2935867"/>
            <a:ext cx="2662855" cy="46166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семи общих стоп-факторов</a:t>
            </a:r>
          </a:p>
        </p:txBody>
      </p:sp>
      <p:sp>
        <p:nvSpPr>
          <p:cNvPr id="225" name="Прямоугольник 38">
            <a:extLst>
              <a:ext uri="{FF2B5EF4-FFF2-40B4-BE49-F238E27FC236}">
                <a16:creationId xmlns="" xmlns:a16="http://schemas.microsoft.com/office/drawing/2014/main" id="{36881BA8-41A4-4B6C-A5CA-5DDD6F5C05C5}"/>
              </a:ext>
            </a:extLst>
          </p:cNvPr>
          <p:cNvSpPr/>
          <p:nvPr/>
        </p:nvSpPr>
        <p:spPr>
          <a:xfrm>
            <a:off x="3769200" y="3622994"/>
            <a:ext cx="3669562" cy="646331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двух дополнительных стоп-факторов (кроме проверки паспорта индивидуального предпринимателя и исключения ИП0-1)</a:t>
            </a:r>
          </a:p>
        </p:txBody>
      </p:sp>
      <p:sp>
        <p:nvSpPr>
          <p:cNvPr id="226" name="Прямоугольник 38">
            <a:extLst>
              <a:ext uri="{FF2B5EF4-FFF2-40B4-BE49-F238E27FC236}">
                <a16:creationId xmlns="" xmlns:a16="http://schemas.microsoft.com/office/drawing/2014/main" id="{13ECC906-672D-4383-BEA1-2FB296111CAE}"/>
              </a:ext>
            </a:extLst>
          </p:cNvPr>
          <p:cNvSpPr/>
          <p:nvPr/>
        </p:nvSpPr>
        <p:spPr>
          <a:xfrm>
            <a:off x="3769200" y="4587120"/>
            <a:ext cx="3669560" cy="46166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Четыре показателя статуса индивидуального предпринимателя – максимум 300 баллов</a:t>
            </a:r>
          </a:p>
        </p:txBody>
      </p:sp>
      <p:sp>
        <p:nvSpPr>
          <p:cNvPr id="228" name="Прямоугольник 38">
            <a:extLst>
              <a:ext uri="{FF2B5EF4-FFF2-40B4-BE49-F238E27FC236}">
                <a16:creationId xmlns="" xmlns:a16="http://schemas.microsoft.com/office/drawing/2014/main" id="{7680C01B-15D8-494D-BE49-FCD6F4462718}"/>
              </a:ext>
            </a:extLst>
          </p:cNvPr>
          <p:cNvSpPr/>
          <p:nvPr/>
        </p:nvSpPr>
        <p:spPr>
          <a:xfrm>
            <a:off x="3571200" y="6515372"/>
            <a:ext cx="4069010" cy="830997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показателя деловой активности индивидуального предпринимателя (кроме наличия сайта/страницы в социальной сети и интеллектуальной собственности) – максимум 110 баллов</a:t>
            </a:r>
          </a:p>
        </p:txBody>
      </p:sp>
      <p:sp>
        <p:nvSpPr>
          <p:cNvPr id="201" name="Прямоугольник 36">
            <a:extLst>
              <a:ext uri="{FF2B5EF4-FFF2-40B4-BE49-F238E27FC236}">
                <a16:creationId xmlns="" xmlns:a16="http://schemas.microsoft.com/office/drawing/2014/main" id="{79E751DE-4DB6-46CB-A750-50B6DD77FF95}"/>
              </a:ext>
            </a:extLst>
          </p:cNvPr>
          <p:cNvSpPr/>
          <p:nvPr/>
        </p:nvSpPr>
        <p:spPr>
          <a:xfrm>
            <a:off x="4273200" y="1026981"/>
            <a:ext cx="2662855" cy="5293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Предварительная оценка</a:t>
            </a:r>
          </a:p>
        </p:txBody>
      </p:sp>
      <p:sp>
        <p:nvSpPr>
          <p:cNvPr id="233" name="Прямоугольник 36">
            <a:extLst>
              <a:ext uri="{FF2B5EF4-FFF2-40B4-BE49-F238E27FC236}">
                <a16:creationId xmlns="" xmlns:a16="http://schemas.microsoft.com/office/drawing/2014/main" id="{2A8B795A-2ACE-4313-9AB2-21E8C34F1677}"/>
              </a:ext>
            </a:extLst>
          </p:cNvPr>
          <p:cNvSpPr/>
          <p:nvPr/>
        </p:nvSpPr>
        <p:spPr>
          <a:xfrm>
            <a:off x="4179600" y="1874145"/>
            <a:ext cx="2849748" cy="83626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– индивидуальный предприниматель</a:t>
            </a:r>
          </a:p>
        </p:txBody>
      </p:sp>
      <p:sp>
        <p:nvSpPr>
          <p:cNvPr id="235" name="Прямоугольник 38">
            <a:extLst>
              <a:ext uri="{FF2B5EF4-FFF2-40B4-BE49-F238E27FC236}">
                <a16:creationId xmlns="" xmlns:a16="http://schemas.microsoft.com/office/drawing/2014/main" id="{F3F165A0-D656-4D17-AC98-884DD7335CEC}"/>
              </a:ext>
            </a:extLst>
          </p:cNvPr>
          <p:cNvSpPr/>
          <p:nvPr/>
        </p:nvSpPr>
        <p:spPr>
          <a:xfrm>
            <a:off x="3769200" y="5366580"/>
            <a:ext cx="3669560" cy="830997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финансового состояния не проводится в связи с невозможностью поиска сведений о доходах и расходах в открытых источниках по ИНН индивидуального предпринимателя</a:t>
            </a:r>
          </a:p>
        </p:txBody>
      </p:sp>
      <p:sp>
        <p:nvSpPr>
          <p:cNvPr id="326" name="Прямоугольник 38">
            <a:extLst>
              <a:ext uri="{FF2B5EF4-FFF2-40B4-BE49-F238E27FC236}">
                <a16:creationId xmlns="" xmlns:a16="http://schemas.microsoft.com/office/drawing/2014/main" id="{6E29848A-69E1-4148-ABF6-283FC9DAFC31}"/>
              </a:ext>
            </a:extLst>
          </p:cNvPr>
          <p:cNvSpPr/>
          <p:nvPr/>
        </p:nvSpPr>
        <p:spPr>
          <a:xfrm>
            <a:off x="4179600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– 410 баллов</a:t>
            </a:r>
          </a:p>
        </p:txBody>
      </p:sp>
      <p:cxnSp>
        <p:nvCxnSpPr>
          <p:cNvPr id="23" name="Straight Arrow Connector 275">
            <a:extLst>
              <a:ext uri="{FF2B5EF4-FFF2-40B4-BE49-F238E27FC236}">
                <a16:creationId xmlns="" xmlns:a16="http://schemas.microsoft.com/office/drawing/2014/main" id="{3FB28F10-E485-42B9-919D-669F6848A2AE}"/>
              </a:ext>
            </a:extLst>
          </p:cNvPr>
          <p:cNvCxnSpPr>
            <a:cxnSpLocks/>
          </p:cNvCxnSpPr>
          <p:nvPr/>
        </p:nvCxnSpPr>
        <p:spPr>
          <a:xfrm>
            <a:off x="5603980" y="7370086"/>
            <a:ext cx="1725" cy="3177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69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Connector: Elbow 267">
            <a:extLst>
              <a:ext uri="{FF2B5EF4-FFF2-40B4-BE49-F238E27FC236}">
                <a16:creationId xmlns="" xmlns:a16="http://schemas.microsoft.com/office/drawing/2014/main" id="{18E50933-C4F6-459F-A6B8-C37BFF321DF3}"/>
              </a:ext>
            </a:extLst>
          </p:cNvPr>
          <p:cNvCxnSpPr>
            <a:cxnSpLocks/>
          </p:cNvCxnSpPr>
          <p:nvPr/>
        </p:nvCxnSpPr>
        <p:spPr>
          <a:xfrm>
            <a:off x="7638747" y="6991349"/>
            <a:ext cx="2042148" cy="672805"/>
          </a:xfrm>
          <a:prstGeom prst="bentConnector3">
            <a:avLst>
              <a:gd name="adj1" fmla="val 100062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264">
            <a:extLst>
              <a:ext uri="{FF2B5EF4-FFF2-40B4-BE49-F238E27FC236}">
                <a16:creationId xmlns="" xmlns:a16="http://schemas.microsoft.com/office/drawing/2014/main" id="{36C5C2F5-B1F9-4207-98FF-4217252306A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58787" y="6991349"/>
            <a:ext cx="2110674" cy="672805"/>
          </a:xfrm>
          <a:prstGeom prst="bentConnector3">
            <a:avLst>
              <a:gd name="adj1" fmla="val 99941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261">
            <a:extLst>
              <a:ext uri="{FF2B5EF4-FFF2-40B4-BE49-F238E27FC236}">
                <a16:creationId xmlns="" xmlns:a16="http://schemas.microsoft.com/office/drawing/2014/main" id="{31A67F08-6EFD-4BC4-921F-84280815D57B}"/>
              </a:ext>
            </a:extLst>
          </p:cNvPr>
          <p:cNvCxnSpPr>
            <a:cxnSpLocks/>
          </p:cNvCxnSpPr>
          <p:nvPr/>
        </p:nvCxnSpPr>
        <p:spPr>
          <a:xfrm flipH="1">
            <a:off x="5604244" y="7380080"/>
            <a:ext cx="1" cy="28407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Прямоугольник 34">
            <a:extLst>
              <a:ext uri="{FF2B5EF4-FFF2-40B4-BE49-F238E27FC236}">
                <a16:creationId xmlns="" xmlns:a16="http://schemas.microsoft.com/office/drawing/2014/main" id="{1DA9AF49-DE94-4570-9B6A-47DC4037D1AD}"/>
              </a:ext>
            </a:extLst>
          </p:cNvPr>
          <p:cNvSpPr/>
          <p:nvPr/>
        </p:nvSpPr>
        <p:spPr>
          <a:xfrm>
            <a:off x="0" y="345935"/>
            <a:ext cx="115204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работы Модели для оценки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индивидуальных предпринимателей (2 из 2)</a:t>
            </a:r>
          </a:p>
        </p:txBody>
      </p:sp>
      <p:grpSp>
        <p:nvGrpSpPr>
          <p:cNvPr id="169" name="Группа 50">
            <a:extLst>
              <a:ext uri="{FF2B5EF4-FFF2-40B4-BE49-F238E27FC236}">
                <a16:creationId xmlns="" xmlns:a16="http://schemas.microsoft.com/office/drawing/2014/main" id="{17600B9D-8A24-4855-AA9B-B40B68900257}"/>
              </a:ext>
            </a:extLst>
          </p:cNvPr>
          <p:cNvGrpSpPr/>
          <p:nvPr/>
        </p:nvGrpSpPr>
        <p:grpSpPr>
          <a:xfrm>
            <a:off x="0" y="8337168"/>
            <a:ext cx="11520488" cy="303592"/>
            <a:chOff x="0" y="8337169"/>
            <a:chExt cx="11520488" cy="303592"/>
          </a:xfrm>
        </p:grpSpPr>
        <p:sp>
          <p:nvSpPr>
            <p:cNvPr id="171" name="Пятиугольник 41">
              <a:extLst>
                <a:ext uri="{FF2B5EF4-FFF2-40B4-BE49-F238E27FC236}">
                  <a16:creationId xmlns="" xmlns:a16="http://schemas.microsoft.com/office/drawing/2014/main" id="{848DC864-FAE2-436E-9FFE-4E6AA0C7A6D2}"/>
                </a:ext>
              </a:extLst>
            </p:cNvPr>
            <p:cNvSpPr/>
            <p:nvPr/>
          </p:nvSpPr>
          <p:spPr>
            <a:xfrm rot="10800000">
              <a:off x="594294" y="8337169"/>
              <a:ext cx="9890826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2" name="Пятиугольник 40">
              <a:extLst>
                <a:ext uri="{FF2B5EF4-FFF2-40B4-BE49-F238E27FC236}">
                  <a16:creationId xmlns="" xmlns:a16="http://schemas.microsoft.com/office/drawing/2014/main" id="{E059663D-8426-4CCA-9411-7942EA7F867E}"/>
                </a:ext>
              </a:extLst>
            </p:cNvPr>
            <p:cNvSpPr/>
            <p:nvPr/>
          </p:nvSpPr>
          <p:spPr>
            <a:xfrm rot="10800000">
              <a:off x="10027920" y="8337174"/>
              <a:ext cx="1492568" cy="30358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3" name="Пятиугольник 43">
              <a:extLst>
                <a:ext uri="{FF2B5EF4-FFF2-40B4-BE49-F238E27FC236}">
                  <a16:creationId xmlns="" xmlns:a16="http://schemas.microsoft.com/office/drawing/2014/main" id="{2EFB672A-1104-405B-BAAA-2BD69BA304E0}"/>
                </a:ext>
              </a:extLst>
            </p:cNvPr>
            <p:cNvSpPr/>
            <p:nvPr/>
          </p:nvSpPr>
          <p:spPr>
            <a:xfrm rot="10800000">
              <a:off x="0" y="8337169"/>
              <a:ext cx="302400" cy="303587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4" name="Slide Number Placeholder 1">
            <a:extLst>
              <a:ext uri="{FF2B5EF4-FFF2-40B4-BE49-F238E27FC236}">
                <a16:creationId xmlns="" xmlns:a16="http://schemas.microsoft.com/office/drawing/2014/main" id="{9FDC4BDC-4148-47F4-B2C6-56B9D1C99DF9}"/>
              </a:ext>
            </a:extLst>
          </p:cNvPr>
          <p:cNvSpPr txBox="1">
            <a:spLocks/>
          </p:cNvSpPr>
          <p:nvPr/>
        </p:nvSpPr>
        <p:spPr>
          <a:xfrm>
            <a:off x="8928378" y="8257392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schemeClr val="bg1"/>
                </a:solidFill>
              </a:rPr>
              <a:pPr/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8" name="Прямая соединительная линия 53">
            <a:extLst>
              <a:ext uri="{FF2B5EF4-FFF2-40B4-BE49-F238E27FC236}">
                <a16:creationId xmlns="" xmlns:a16="http://schemas.microsoft.com/office/drawing/2014/main" id="{C8F1033E-0A74-4285-9DC0-D1FCE63999A9}"/>
              </a:ext>
            </a:extLst>
          </p:cNvPr>
          <p:cNvCxnSpPr/>
          <p:nvPr/>
        </p:nvCxnSpPr>
        <p:spPr>
          <a:xfrm>
            <a:off x="233916" y="898609"/>
            <a:ext cx="11003047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ctor: Elbow 237">
            <a:extLst>
              <a:ext uri="{FF2B5EF4-FFF2-40B4-BE49-F238E27FC236}">
                <a16:creationId xmlns="" xmlns:a16="http://schemas.microsoft.com/office/drawing/2014/main" id="{6314866D-4CF2-4228-A733-E857ADBB97F6}"/>
              </a:ext>
            </a:extLst>
          </p:cNvPr>
          <p:cNvCxnSpPr>
            <a:stCxn id="201" idx="1"/>
            <a:endCxn id="230" idx="0"/>
          </p:cNvCxnSpPr>
          <p:nvPr/>
        </p:nvCxnSpPr>
        <p:spPr>
          <a:xfrm rot="10800000" flipV="1">
            <a:off x="1658787" y="1291665"/>
            <a:ext cx="2614029" cy="562755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or: Elbow 238">
            <a:extLst>
              <a:ext uri="{FF2B5EF4-FFF2-40B4-BE49-F238E27FC236}">
                <a16:creationId xmlns="" xmlns:a16="http://schemas.microsoft.com/office/drawing/2014/main" id="{07C09F6F-AF1F-4013-9363-14D58CFA78B9}"/>
              </a:ext>
            </a:extLst>
          </p:cNvPr>
          <p:cNvCxnSpPr>
            <a:cxnSpLocks/>
            <a:stCxn id="201" idx="3"/>
            <a:endCxn id="234" idx="0"/>
          </p:cNvCxnSpPr>
          <p:nvPr/>
        </p:nvCxnSpPr>
        <p:spPr>
          <a:xfrm>
            <a:off x="6935670" y="1291666"/>
            <a:ext cx="2745225" cy="479568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>
            <a:extLst>
              <a:ext uri="{FF2B5EF4-FFF2-40B4-BE49-F238E27FC236}">
                <a16:creationId xmlns="" xmlns:a16="http://schemas.microsoft.com/office/drawing/2014/main" id="{2D6DCC98-EA0A-4D67-B33F-AEE295EFEAD3}"/>
              </a:ext>
            </a:extLst>
          </p:cNvPr>
          <p:cNvCxnSpPr>
            <a:stCxn id="201" idx="2"/>
            <a:endCxn id="233" idx="0"/>
          </p:cNvCxnSpPr>
          <p:nvPr/>
        </p:nvCxnSpPr>
        <p:spPr>
          <a:xfrm flipH="1">
            <a:off x="5604242" y="1556350"/>
            <a:ext cx="1" cy="29807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or: Elbow 243">
            <a:extLst>
              <a:ext uri="{FF2B5EF4-FFF2-40B4-BE49-F238E27FC236}">
                <a16:creationId xmlns="" xmlns:a16="http://schemas.microsoft.com/office/drawing/2014/main" id="{945EF504-36BD-41B6-8E00-9E5D26B02937}"/>
              </a:ext>
            </a:extLst>
          </p:cNvPr>
          <p:cNvCxnSpPr>
            <a:cxnSpLocks/>
            <a:stCxn id="230" idx="2"/>
            <a:endCxn id="207" idx="0"/>
          </p:cNvCxnSpPr>
          <p:nvPr/>
        </p:nvCxnSpPr>
        <p:spPr>
          <a:xfrm rot="16200000" flipH="1">
            <a:off x="3482478" y="866988"/>
            <a:ext cx="298072" cy="3945457"/>
          </a:xfrm>
          <a:prstGeom prst="bentConnector3">
            <a:avLst>
              <a:gd name="adj1" fmla="val 62782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="" xmlns:a16="http://schemas.microsoft.com/office/drawing/2014/main" id="{EDB0615F-5E69-4C9C-9E37-DF147D3FAC60}"/>
              </a:ext>
            </a:extLst>
          </p:cNvPr>
          <p:cNvCxnSpPr>
            <a:cxnSpLocks/>
            <a:stCxn id="234" idx="2"/>
            <a:endCxn id="207" idx="0"/>
          </p:cNvCxnSpPr>
          <p:nvPr/>
        </p:nvCxnSpPr>
        <p:spPr>
          <a:xfrm rot="5400000">
            <a:off x="7535127" y="842985"/>
            <a:ext cx="214884" cy="4076652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="" xmlns:a16="http://schemas.microsoft.com/office/drawing/2014/main" id="{174C0EEA-5C00-412C-88D2-6BBFD12B716A}"/>
              </a:ext>
            </a:extLst>
          </p:cNvPr>
          <p:cNvCxnSpPr>
            <a:cxnSpLocks/>
            <a:stCxn id="233" idx="2"/>
            <a:endCxn id="207" idx="0"/>
          </p:cNvCxnSpPr>
          <p:nvPr/>
        </p:nvCxnSpPr>
        <p:spPr>
          <a:xfrm>
            <a:off x="5604242" y="2690681"/>
            <a:ext cx="1" cy="29807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="" xmlns:a16="http://schemas.microsoft.com/office/drawing/2014/main" id="{07E61318-CD7F-4D86-B549-0EF0535CA141}"/>
              </a:ext>
            </a:extLst>
          </p:cNvPr>
          <p:cNvCxnSpPr>
            <a:cxnSpLocks/>
            <a:stCxn id="207" idx="2"/>
            <a:endCxn id="225" idx="0"/>
          </p:cNvCxnSpPr>
          <p:nvPr/>
        </p:nvCxnSpPr>
        <p:spPr>
          <a:xfrm flipH="1">
            <a:off x="5604242" y="3265752"/>
            <a:ext cx="1" cy="21488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="" xmlns:a16="http://schemas.microsoft.com/office/drawing/2014/main" id="{31A67F08-6EFD-4BC4-921F-84280815D57B}"/>
              </a:ext>
            </a:extLst>
          </p:cNvPr>
          <p:cNvCxnSpPr>
            <a:cxnSpLocks/>
            <a:stCxn id="225" idx="2"/>
            <a:endCxn id="226" idx="0"/>
          </p:cNvCxnSpPr>
          <p:nvPr/>
        </p:nvCxnSpPr>
        <p:spPr>
          <a:xfrm>
            <a:off x="5604242" y="3757635"/>
            <a:ext cx="0" cy="21488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Elbow 264">
            <a:extLst>
              <a:ext uri="{FF2B5EF4-FFF2-40B4-BE49-F238E27FC236}">
                <a16:creationId xmlns="" xmlns:a16="http://schemas.microsoft.com/office/drawing/2014/main" id="{36C5C2F5-B1F9-4207-98FF-4217252306A7}"/>
              </a:ext>
            </a:extLst>
          </p:cNvPr>
          <p:cNvCxnSpPr>
            <a:cxnSpLocks/>
            <a:stCxn id="226" idx="1"/>
            <a:endCxn id="227" idx="0"/>
          </p:cNvCxnSpPr>
          <p:nvPr/>
        </p:nvCxnSpPr>
        <p:spPr>
          <a:xfrm rot="10800000" flipV="1">
            <a:off x="1658786" y="4203351"/>
            <a:ext cx="2110676" cy="907381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="" xmlns:a16="http://schemas.microsoft.com/office/drawing/2014/main" id="{18E50933-C4F6-459F-A6B8-C37BFF321DF3}"/>
              </a:ext>
            </a:extLst>
          </p:cNvPr>
          <p:cNvCxnSpPr>
            <a:cxnSpLocks/>
            <a:stCxn id="226" idx="3"/>
            <a:endCxn id="236" idx="0"/>
          </p:cNvCxnSpPr>
          <p:nvPr/>
        </p:nvCxnSpPr>
        <p:spPr>
          <a:xfrm>
            <a:off x="7439022" y="4203352"/>
            <a:ext cx="2241873" cy="445716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>
            <a:extLst>
              <a:ext uri="{FF2B5EF4-FFF2-40B4-BE49-F238E27FC236}">
                <a16:creationId xmlns="" xmlns:a16="http://schemas.microsoft.com/office/drawing/2014/main" id="{9406BE24-4DC9-49C0-8DF4-41BC202D6353}"/>
              </a:ext>
            </a:extLst>
          </p:cNvPr>
          <p:cNvCxnSpPr>
            <a:cxnSpLocks/>
            <a:stCxn id="226" idx="2"/>
            <a:endCxn id="235" idx="0"/>
          </p:cNvCxnSpPr>
          <p:nvPr/>
        </p:nvCxnSpPr>
        <p:spPr>
          <a:xfrm>
            <a:off x="5604242" y="4434184"/>
            <a:ext cx="0" cy="76888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>
            <a:extLst>
              <a:ext uri="{FF2B5EF4-FFF2-40B4-BE49-F238E27FC236}">
                <a16:creationId xmlns="" xmlns:a16="http://schemas.microsoft.com/office/drawing/2014/main" id="{3FB28F10-E485-42B9-919D-669F6848A2AE}"/>
              </a:ext>
            </a:extLst>
          </p:cNvPr>
          <p:cNvCxnSpPr>
            <a:cxnSpLocks/>
            <a:stCxn id="235" idx="2"/>
            <a:endCxn id="228" idx="0"/>
          </p:cNvCxnSpPr>
          <p:nvPr/>
        </p:nvCxnSpPr>
        <p:spPr>
          <a:xfrm>
            <a:off x="5604242" y="6034063"/>
            <a:ext cx="0" cy="76888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ctor: Elbow 277">
            <a:extLst>
              <a:ext uri="{FF2B5EF4-FFF2-40B4-BE49-F238E27FC236}">
                <a16:creationId xmlns="" xmlns:a16="http://schemas.microsoft.com/office/drawing/2014/main" id="{BA6C04D9-331A-4085-B2C5-43C945D2E562}"/>
              </a:ext>
            </a:extLst>
          </p:cNvPr>
          <p:cNvCxnSpPr>
            <a:cxnSpLocks/>
            <a:stCxn id="236" idx="2"/>
            <a:endCxn id="228" idx="0"/>
          </p:cNvCxnSpPr>
          <p:nvPr/>
        </p:nvCxnSpPr>
        <p:spPr>
          <a:xfrm rot="5400000">
            <a:off x="7535127" y="4657176"/>
            <a:ext cx="214884" cy="4076653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ctor: Elbow 281">
            <a:extLst>
              <a:ext uri="{FF2B5EF4-FFF2-40B4-BE49-F238E27FC236}">
                <a16:creationId xmlns="" xmlns:a16="http://schemas.microsoft.com/office/drawing/2014/main" id="{AE87BC87-3CA4-403A-907B-341E72FBFD59}"/>
              </a:ext>
            </a:extLst>
          </p:cNvPr>
          <p:cNvCxnSpPr>
            <a:cxnSpLocks/>
            <a:stCxn id="227" idx="2"/>
            <a:endCxn id="228" idx="0"/>
          </p:cNvCxnSpPr>
          <p:nvPr/>
        </p:nvCxnSpPr>
        <p:spPr>
          <a:xfrm rot="16200000" flipH="1">
            <a:off x="3293240" y="4491942"/>
            <a:ext cx="676548" cy="3945456"/>
          </a:xfrm>
          <a:prstGeom prst="bentConnector3">
            <a:avLst>
              <a:gd name="adj1" fmla="val 85197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Прямоугольник 36">
            <a:extLst>
              <a:ext uri="{FF2B5EF4-FFF2-40B4-BE49-F238E27FC236}">
                <a16:creationId xmlns="" xmlns:a16="http://schemas.microsoft.com/office/drawing/2014/main" id="{B7E19985-6ECD-4A9C-B157-57A226931551}"/>
              </a:ext>
            </a:extLst>
          </p:cNvPr>
          <p:cNvSpPr/>
          <p:nvPr/>
        </p:nvSpPr>
        <p:spPr>
          <a:xfrm>
            <a:off x="233912" y="1854421"/>
            <a:ext cx="2849748" cy="83626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– индивидуальный предприниматель, сведения о доходах и расходах в наличии за два отчетных периода</a:t>
            </a:r>
          </a:p>
        </p:txBody>
      </p:sp>
      <p:sp>
        <p:nvSpPr>
          <p:cNvPr id="227" name="Прямоугольник 38">
            <a:extLst>
              <a:ext uri="{FF2B5EF4-FFF2-40B4-BE49-F238E27FC236}">
                <a16:creationId xmlns="" xmlns:a16="http://schemas.microsoft.com/office/drawing/2014/main" id="{6BA66991-D830-4B60-8483-FF6035F1EC82}"/>
              </a:ext>
            </a:extLst>
          </p:cNvPr>
          <p:cNvSpPr/>
          <p:nvPr/>
        </p:nvSpPr>
        <p:spPr>
          <a:xfrm>
            <a:off x="233912" y="5110733"/>
            <a:ext cx="2849747" cy="1015663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Четыре динамических показателя финансового состояния индивидуального предпринимателя и один финансовый коэффициент – максимум 500 баллов</a:t>
            </a:r>
          </a:p>
        </p:txBody>
      </p:sp>
      <p:sp>
        <p:nvSpPr>
          <p:cNvPr id="325" name="Прямоугольник 38">
            <a:extLst>
              <a:ext uri="{FF2B5EF4-FFF2-40B4-BE49-F238E27FC236}">
                <a16:creationId xmlns="" xmlns:a16="http://schemas.microsoft.com/office/drawing/2014/main" id="{65684385-0218-477A-A1F2-5CBD373D415D}"/>
              </a:ext>
            </a:extLst>
          </p:cNvPr>
          <p:cNvSpPr/>
          <p:nvPr/>
        </p:nvSpPr>
        <p:spPr>
          <a:xfrm>
            <a:off x="233912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– 1 000 баллов</a:t>
            </a:r>
          </a:p>
        </p:txBody>
      </p:sp>
      <p:sp>
        <p:nvSpPr>
          <p:cNvPr id="207" name="Прямоугольник 38">
            <a:extLst>
              <a:ext uri="{FF2B5EF4-FFF2-40B4-BE49-F238E27FC236}">
                <a16:creationId xmlns="" xmlns:a16="http://schemas.microsoft.com/office/drawing/2014/main" id="{C50F0962-86ED-4484-8452-8A36683038C3}"/>
              </a:ext>
            </a:extLst>
          </p:cNvPr>
          <p:cNvSpPr/>
          <p:nvPr/>
        </p:nvSpPr>
        <p:spPr>
          <a:xfrm>
            <a:off x="4179369" y="2988753"/>
            <a:ext cx="2849748" cy="27699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семи общих стоп-факторов</a:t>
            </a:r>
          </a:p>
        </p:txBody>
      </p:sp>
      <p:sp>
        <p:nvSpPr>
          <p:cNvPr id="225" name="Прямоугольник 38">
            <a:extLst>
              <a:ext uri="{FF2B5EF4-FFF2-40B4-BE49-F238E27FC236}">
                <a16:creationId xmlns="" xmlns:a16="http://schemas.microsoft.com/office/drawing/2014/main" id="{36881BA8-41A4-4B6C-A5CA-5DDD6F5C05C5}"/>
              </a:ext>
            </a:extLst>
          </p:cNvPr>
          <p:cNvSpPr/>
          <p:nvPr/>
        </p:nvSpPr>
        <p:spPr>
          <a:xfrm>
            <a:off x="3769461" y="3480636"/>
            <a:ext cx="3669562" cy="27699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четырех дополнительных стоп-факторов</a:t>
            </a:r>
          </a:p>
        </p:txBody>
      </p:sp>
      <p:sp>
        <p:nvSpPr>
          <p:cNvPr id="226" name="Прямоугольник 38">
            <a:extLst>
              <a:ext uri="{FF2B5EF4-FFF2-40B4-BE49-F238E27FC236}">
                <a16:creationId xmlns="" xmlns:a16="http://schemas.microsoft.com/office/drawing/2014/main" id="{13ECC906-672D-4383-BEA1-2FB296111CAE}"/>
              </a:ext>
            </a:extLst>
          </p:cNvPr>
          <p:cNvSpPr/>
          <p:nvPr/>
        </p:nvSpPr>
        <p:spPr>
          <a:xfrm>
            <a:off x="3769462" y="3972519"/>
            <a:ext cx="3669560" cy="46166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Шесть показателей статуса индивидуального предпринимателя – максимум 300 баллов</a:t>
            </a:r>
          </a:p>
        </p:txBody>
      </p:sp>
      <p:sp>
        <p:nvSpPr>
          <p:cNvPr id="228" name="Прямоугольник 38">
            <a:extLst>
              <a:ext uri="{FF2B5EF4-FFF2-40B4-BE49-F238E27FC236}">
                <a16:creationId xmlns="" xmlns:a16="http://schemas.microsoft.com/office/drawing/2014/main" id="{7680C01B-15D8-494D-BE49-FCD6F4462718}"/>
              </a:ext>
            </a:extLst>
          </p:cNvPr>
          <p:cNvSpPr/>
          <p:nvPr/>
        </p:nvSpPr>
        <p:spPr>
          <a:xfrm>
            <a:off x="3569737" y="6802944"/>
            <a:ext cx="4069010" cy="646331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Четыре показателя деловой активности индивидуального предпринимателя – максимум 200 баллов</a:t>
            </a:r>
          </a:p>
        </p:txBody>
      </p:sp>
      <p:sp>
        <p:nvSpPr>
          <p:cNvPr id="201" name="Прямоугольник 36">
            <a:extLst>
              <a:ext uri="{FF2B5EF4-FFF2-40B4-BE49-F238E27FC236}">
                <a16:creationId xmlns="" xmlns:a16="http://schemas.microsoft.com/office/drawing/2014/main" id="{79E751DE-4DB6-46CB-A750-50B6DD77FF95}"/>
              </a:ext>
            </a:extLst>
          </p:cNvPr>
          <p:cNvSpPr/>
          <p:nvPr/>
        </p:nvSpPr>
        <p:spPr>
          <a:xfrm>
            <a:off x="4272815" y="1026981"/>
            <a:ext cx="2662855" cy="5293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Полноценная оценка</a:t>
            </a:r>
          </a:p>
        </p:txBody>
      </p:sp>
      <p:sp>
        <p:nvSpPr>
          <p:cNvPr id="233" name="Прямоугольник 36">
            <a:extLst>
              <a:ext uri="{FF2B5EF4-FFF2-40B4-BE49-F238E27FC236}">
                <a16:creationId xmlns="" xmlns:a16="http://schemas.microsoft.com/office/drawing/2014/main" id="{2A8B795A-2ACE-4313-9AB2-21E8C34F1677}"/>
              </a:ext>
            </a:extLst>
          </p:cNvPr>
          <p:cNvSpPr/>
          <p:nvPr/>
        </p:nvSpPr>
        <p:spPr>
          <a:xfrm>
            <a:off x="4179368" y="1854421"/>
            <a:ext cx="2849748" cy="83626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– индивидуальный предприниматель, сведения о доходах и расходах в наличии за последний отчетный период</a:t>
            </a:r>
          </a:p>
        </p:txBody>
      </p:sp>
      <p:sp>
        <p:nvSpPr>
          <p:cNvPr id="235" name="Прямоугольник 38">
            <a:extLst>
              <a:ext uri="{FF2B5EF4-FFF2-40B4-BE49-F238E27FC236}">
                <a16:creationId xmlns="" xmlns:a16="http://schemas.microsoft.com/office/drawing/2014/main" id="{F3F165A0-D656-4D17-AC98-884DD7335CEC}"/>
              </a:ext>
            </a:extLst>
          </p:cNvPr>
          <p:cNvSpPr/>
          <p:nvPr/>
        </p:nvSpPr>
        <p:spPr>
          <a:xfrm>
            <a:off x="3769462" y="5203066"/>
            <a:ext cx="3669560" cy="830997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статический показатель финансового состояния индивидуального предпринимателя и один финансовый коэффициент – максимум 500 баллов</a:t>
            </a:r>
          </a:p>
        </p:txBody>
      </p:sp>
      <p:sp>
        <p:nvSpPr>
          <p:cNvPr id="326" name="Прямоугольник 38">
            <a:extLst>
              <a:ext uri="{FF2B5EF4-FFF2-40B4-BE49-F238E27FC236}">
                <a16:creationId xmlns="" xmlns:a16="http://schemas.microsoft.com/office/drawing/2014/main" id="{6E29848A-69E1-4148-ABF6-283FC9DAFC31}"/>
              </a:ext>
            </a:extLst>
          </p:cNvPr>
          <p:cNvSpPr/>
          <p:nvPr/>
        </p:nvSpPr>
        <p:spPr>
          <a:xfrm>
            <a:off x="4179369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– 1 000 баллов</a:t>
            </a:r>
          </a:p>
        </p:txBody>
      </p:sp>
      <p:sp>
        <p:nvSpPr>
          <p:cNvPr id="234" name="Прямоугольник 36">
            <a:extLst>
              <a:ext uri="{FF2B5EF4-FFF2-40B4-BE49-F238E27FC236}">
                <a16:creationId xmlns="" xmlns:a16="http://schemas.microsoft.com/office/drawing/2014/main" id="{E968628A-3580-4997-B4F1-74106E2A25C3}"/>
              </a:ext>
            </a:extLst>
          </p:cNvPr>
          <p:cNvSpPr/>
          <p:nvPr/>
        </p:nvSpPr>
        <p:spPr>
          <a:xfrm>
            <a:off x="8124826" y="1771234"/>
            <a:ext cx="3112138" cy="100263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>
                <a:srgbClr val="002060"/>
              </a:buClr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– индивидуальный предприниматель, сведения о доходах и расходах в наличии за два отчетных периода, при этом с момента регистрации прошло менее двух лет</a:t>
            </a:r>
          </a:p>
        </p:txBody>
      </p:sp>
      <p:sp>
        <p:nvSpPr>
          <p:cNvPr id="236" name="Прямоугольник 38">
            <a:extLst>
              <a:ext uri="{FF2B5EF4-FFF2-40B4-BE49-F238E27FC236}">
                <a16:creationId xmlns="" xmlns:a16="http://schemas.microsoft.com/office/drawing/2014/main" id="{3D87301B-CD86-4650-89F2-E496A13BE2DB}"/>
              </a:ext>
            </a:extLst>
          </p:cNvPr>
          <p:cNvSpPr/>
          <p:nvPr/>
        </p:nvSpPr>
        <p:spPr>
          <a:xfrm>
            <a:off x="8124825" y="4649068"/>
            <a:ext cx="3112139" cy="1938992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Четыре динамических показателя финансового состояния индивидуального предпринимателя и один финансовый коэффициент с применением понижающего коэффициента – скоринговый балл умножается на отношение количества месяцев с даты регистрации к 24 – максимум варьируется (500*коэффициент)</a:t>
            </a:r>
          </a:p>
        </p:txBody>
      </p:sp>
      <p:sp>
        <p:nvSpPr>
          <p:cNvPr id="327" name="Прямоугольник 38">
            <a:extLst>
              <a:ext uri="{FF2B5EF4-FFF2-40B4-BE49-F238E27FC236}">
                <a16:creationId xmlns="" xmlns:a16="http://schemas.microsoft.com/office/drawing/2014/main" id="{C851DC90-B1D3-411B-8101-C32048D6CF95}"/>
              </a:ext>
            </a:extLst>
          </p:cNvPr>
          <p:cNvSpPr/>
          <p:nvPr/>
        </p:nvSpPr>
        <p:spPr>
          <a:xfrm>
            <a:off x="8387217" y="7664161"/>
            <a:ext cx="2849747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Максимум варьируется</a:t>
            </a:r>
          </a:p>
        </p:txBody>
      </p:sp>
    </p:spTree>
    <p:extLst>
      <p:ext uri="{BB962C8B-B14F-4D97-AF65-F5344CB8AC3E}">
        <p14:creationId xmlns:p14="http://schemas.microsoft.com/office/powerpoint/2010/main" val="4257145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002060"/>
      </a:accent1>
      <a:accent2>
        <a:srgbClr val="C00000"/>
      </a:accent2>
      <a:accent3>
        <a:srgbClr val="FFFFFF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39119</TotalTime>
  <Words>12938</Words>
  <Application>Microsoft Office PowerPoint</Application>
  <PresentationFormat>Произвольный</PresentationFormat>
  <Paragraphs>1549</Paragraphs>
  <Slides>36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Arial Narrow</vt:lpstr>
      <vt:lpstr>Calibri</vt:lpstr>
      <vt:lpstr>Calibri Light</vt:lpstr>
      <vt:lpstr>Courier New</vt:lpstr>
      <vt:lpstr>EYInterstate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MKopylov@corpmsp.ru</dc:creator>
  <cp:lastModifiedBy>Березной Алексей Вадимович</cp:lastModifiedBy>
  <cp:revision>2345</cp:revision>
  <cp:lastPrinted>2020-01-13T09:41:47Z</cp:lastPrinted>
  <dcterms:created xsi:type="dcterms:W3CDTF">2015-12-16T13:43:54Z</dcterms:created>
  <dcterms:modified xsi:type="dcterms:W3CDTF">2021-06-11T11:33:38Z</dcterms:modified>
</cp:coreProperties>
</file>