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6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7559675" cy="7559675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7" autoAdjust="0"/>
  </p:normalViewPr>
  <p:slideViewPr>
    <p:cSldViewPr>
      <p:cViewPr>
        <p:scale>
          <a:sx n="100" d="100"/>
          <a:sy n="100" d="100"/>
        </p:scale>
        <p:origin x="-1014" y="1830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397892539297753"/>
          <c:y val="3.4816131588528851E-2"/>
          <c:w val="0.53610052900500116"/>
          <c:h val="0.845393587629307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2"/>
              <c:layout>
                <c:manualLayout>
                  <c:x val="7.3601083465010569E-2"/>
                  <c:y val="-0.10086868855879028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Обеспечение электрической энергией, газом, паром</c:v>
                </c:pt>
                <c:pt idx="1">
                  <c:v>строительство</c:v>
                </c:pt>
                <c:pt idx="2">
                  <c:v>торговля оптовая и розничная</c:v>
                </c:pt>
                <c:pt idx="3">
                  <c:v>гос. Управление и обеспечение военной безопасности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прочее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0.47200000000000031</c:v>
                </c:pt>
                <c:pt idx="1">
                  <c:v>0.12100000000000002</c:v>
                </c:pt>
                <c:pt idx="2">
                  <c:v>2.8000000000000001E-2</c:v>
                </c:pt>
                <c:pt idx="3">
                  <c:v>6.5000000000000002E-2</c:v>
                </c:pt>
                <c:pt idx="4">
                  <c:v>0.115</c:v>
                </c:pt>
                <c:pt idx="5">
                  <c:v>0.11600000000000002</c:v>
                </c:pt>
                <c:pt idx="6">
                  <c:v>8.3000000000000046E-2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800541732505312E-2"/>
          <c:y val="0.64938596303356222"/>
          <c:w val="0.8363900518617936"/>
          <c:h val="0.3302716155147679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8675293655032874"/>
          <c:y val="3.9029744086249402E-2"/>
          <c:w val="0.71680042048098502"/>
          <c:h val="0.872240529128740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6"/>
          <c:dPt>
            <c:idx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3.4310189989158101E-2"/>
                  <c:y val="3.7479368661931058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34564253374721E-2"/>
                  <c:y val="-0.23615619457405371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776691778304112E-2"/>
                  <c:y val="-1.3358871083779545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466872852125873E-3"/>
                  <c:y val="2.588899996555599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-4.5921751823455184E-3"/>
                  <c:y val="3.6903569075150892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562084994904787E-2"/>
                  <c:y val="1.5352884671776401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2.3E-2</c:v>
                </c:pt>
                <c:pt idx="1">
                  <c:v>6.5000000000000002E-2</c:v>
                </c:pt>
                <c:pt idx="2">
                  <c:v>0.41600000000000004</c:v>
                </c:pt>
                <c:pt idx="3">
                  <c:v>6.5000000000000002E-2</c:v>
                </c:pt>
                <c:pt idx="4">
                  <c:v>3.5999999999999997E-2</c:v>
                </c:pt>
                <c:pt idx="5">
                  <c:v>0.39600000000000007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370189207099489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explosion val="13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Lbls>
            <c:dLbl>
              <c:idx val="0"/>
              <c:layout>
                <c:manualLayout>
                  <c:x val="-1.0483342857124094E-2"/>
                  <c:y val="3.2444737788563154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022966211345976E-2"/>
                  <c:y val="-4.4917905268346117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516966164530508"/>
                  <c:y val="1.4560121775807823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0746343349420114E-3"/>
                  <c:y val="-2.040013009089599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398837846585735"/>
                  <c:y val="-4.8511163341190204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1148623277013301"/>
                  <c:y val="3.1530545137458746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Производство одежды</c:v>
                </c:pt>
                <c:pt idx="1">
                  <c:v>Производство пищевых продуктов</c:v>
                </c:pt>
                <c:pt idx="2">
                  <c:v>Обработка древесины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0.85100000000000064</c:v>
                </c:pt>
                <c:pt idx="1">
                  <c:v>9.7000000000000003E-2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279"/>
          <c:h val="0.739789877579581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0.29400000000000004</c:v>
                </c:pt>
                <c:pt idx="1">
                  <c:v>0.70600000000000007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64"/>
          <c:y val="0.8446405588108139"/>
          <c:w val="0.64384712676990463"/>
          <c:h val="0.1504743814309334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3197862876598922"/>
          <c:y val="5.1262616011135534E-2"/>
          <c:w val="0.45118517016680837"/>
          <c:h val="0.553796801376480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explosion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explosion val="23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5.4074613561015172E-2"/>
                  <c:y val="-4.237544982207334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3767257621583727E-3"/>
                  <c:y val="3.380144597186764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Не налоговые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40.700000000000003</c:v>
                </c:pt>
                <c:pt idx="1">
                  <c:v>334.9</c:v>
                </c:pt>
                <c:pt idx="2">
                  <c:v>3.6</c:v>
                </c:pt>
              </c:numCache>
            </c:numRef>
          </c:val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96040522433163"/>
          <c:y val="0.64042011755016681"/>
          <c:w val="0.5845289130604695"/>
          <c:h val="0.204185159583608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1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explosion val="5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2.8051457416783318E-3"/>
                  <c:y val="-2.0401536196662601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41165933426672E-2"/>
                  <c:y val="-2.040153619666255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687477608531731E-2"/>
                  <c:y val="-3.2059556880469804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Физическая культура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9.4</c:v>
                </c:pt>
                <c:pt idx="1">
                  <c:v>0.1</c:v>
                </c:pt>
                <c:pt idx="2">
                  <c:v>35.799999999999997</c:v>
                </c:pt>
                <c:pt idx="3">
                  <c:v>8.3000000000000007</c:v>
                </c:pt>
                <c:pt idx="4">
                  <c:v>23.2</c:v>
                </c:pt>
                <c:pt idx="5">
                  <c:v>228.1</c:v>
                </c:pt>
                <c:pt idx="6">
                  <c:v>78.2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926097306706021E-2"/>
          <c:y val="0.52928825077280739"/>
          <c:w val="0.44716571762997581"/>
          <c:h val="0.43952558567304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body"/>
          </p:nvPr>
        </p:nvSpPr>
        <p:spPr>
          <a:xfrm>
            <a:off x="766828" y="5080953"/>
            <a:ext cx="6134258" cy="481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27668" cy="53449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4" name="PlaceHolder 3"/>
          <p:cNvSpPr>
            <a:spLocks noGrp="1"/>
          </p:cNvSpPr>
          <p:nvPr>
            <p:ph type="dt"/>
          </p:nvPr>
        </p:nvSpPr>
        <p:spPr>
          <a:xfrm>
            <a:off x="4340245" y="0"/>
            <a:ext cx="3327668" cy="534496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5" name="PlaceHolder 4"/>
          <p:cNvSpPr>
            <a:spLocks noGrp="1"/>
          </p:cNvSpPr>
          <p:nvPr>
            <p:ph type="ftr"/>
          </p:nvPr>
        </p:nvSpPr>
        <p:spPr>
          <a:xfrm>
            <a:off x="0" y="10162265"/>
            <a:ext cx="3327668" cy="53449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6" name="PlaceHolder 5"/>
          <p:cNvSpPr>
            <a:spLocks noGrp="1"/>
          </p:cNvSpPr>
          <p:nvPr>
            <p:ph type="sldNum"/>
          </p:nvPr>
        </p:nvSpPr>
        <p:spPr>
          <a:xfrm>
            <a:off x="4340245" y="10162265"/>
            <a:ext cx="3327668" cy="534496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B94A864-819E-481F-A760-42F73DF0521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B2D11187-C368-48BF-96E7-A7AD1B06634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04B1C40F-CE3C-4F49-BE81-C46AD1263EF0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10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0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EF9BF7F9-AF15-4B08-901A-49B1642EAEA4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3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8830B424-92A4-4995-B013-8A6D72BAFA65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C41AB435-ABEE-4940-B3CE-8AF3D1331B54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012A4F3-3093-426E-A098-8A584CDE14C0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2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body"/>
          </p:nvPr>
        </p:nvSpPr>
        <p:spPr>
          <a:xfrm>
            <a:off x="766463" y="5080952"/>
            <a:ext cx="6133162" cy="481190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4" name="TextShape 2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DE8CE70-4A55-40FF-8CE7-AF2A151751BA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D8A64F8-15BB-4B4E-96F3-5E2DD15565AF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18FB351-80D6-4A29-A291-B197C8D313C5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17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0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63688" y="746125"/>
            <a:ext cx="3730625" cy="3729038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9518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4B567886-42EB-4131-8530-4CA0F495181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C16CAF1-61B8-4528-B716-835093AE5A73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EAB4386-CE4C-4804-8E10-CAB52579C62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20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53575146-3151-439E-934C-6EEBB8CCE8E2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39B81D08-E24C-4FB4-8D0E-C38C2AF23C9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2B1D88F-B8DA-4F48-95E8-E4C5794E5C7A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1DEA262-3EE7-41EE-8ECF-502700581AE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C6CEC88B-7F83-4610-AA95-E68F133052C3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/>
          <a:lstStyle/>
          <a:p>
            <a:pPr marL="217296" indent="-211864"/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10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0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D85E631-183D-410A-BE70-D9D6678A3668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247AAFA-62BD-4D35-98CB-60618284931D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27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5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body"/>
          </p:nvPr>
        </p:nvSpPr>
        <p:spPr>
          <a:xfrm>
            <a:off x="766463" y="5080952"/>
            <a:ext cx="6133162" cy="481190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7" name="TextShape 2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B3DEB1D0-8C23-4E73-9BC3-D8B22CCE2607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28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45DD37EE-2844-4914-81B7-EACA2951374E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877F66B-77DD-4A38-A3C5-85D6B28D6856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5293095C-A793-46E7-A059-40F0D2A4D4E6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30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D8729FF4-4CAD-4C21-80AD-0B80571529A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1897BA17-5B16-40D4-B7DA-E5167E6E3228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6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E6A05B33-C74E-4B1B-81C1-C4E6DAE5FB0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ECE9BA0-489C-439A-8E6D-E594213C1A7C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7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0" name="CustomShape 2"/>
          <p:cNvSpPr/>
          <p:nvPr/>
        </p:nvSpPr>
        <p:spPr>
          <a:xfrm>
            <a:off x="4339515" y="10161545"/>
            <a:ext cx="3324746" cy="531614"/>
          </a:xfrm>
          <a:custGeom>
            <a:avLst/>
            <a:gdLst/>
            <a:ahLst/>
            <a:cxnLst/>
            <a:rect l="l" t="t" r="r" b="b"/>
            <a:pathLst>
              <a:path w="3278187" h="531813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PlaceHolder 3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2" name="CustomShape 4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506F06A-0912-4963-AD5E-FA5B9AAC65E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8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55FFFBC-B9C4-475E-9EF2-B5CE7F1E7BFB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78000" y="301680"/>
            <a:ext cx="6802200" cy="126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Образец заголовка</a:t>
            </a:r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78000" y="1768320"/>
            <a:ext cx="6802200" cy="4382640"/>
          </a:xfrm>
          <a:prstGeom prst="rect">
            <a:avLst/>
          </a:prstGeom>
        </p:spPr>
        <p:txBody>
          <a:bodyPr lIns="0" tIns="28440" rIns="0" bIns="0"/>
          <a:lstStyle/>
          <a:p>
            <a:pPr marL="343080" indent="-342720">
              <a:lnSpc>
                <a:spcPct val="100000"/>
              </a:lnSpc>
              <a:spcBef>
                <a:spcPts val="1426"/>
              </a:spcBef>
              <a:buClr>
                <a:srgbClr val="000000"/>
              </a:buClr>
              <a:buFont typeface="Times New Roman"/>
              <a:buChar char="•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Образец текста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Font typeface="Times New Roman"/>
              <a:buChar char="–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Второй уровень</a:t>
            </a:r>
            <a:endParaRPr lang="en-GB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Font typeface="Times New Roman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Третий уровень</a:t>
            </a:r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Times New Roman"/>
              <a:buChar char="–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Четвертый уровень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Font typeface="Times New Roman"/>
              <a:buChar char="»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Пятый уровень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16.png"/><Relationship Id="rId3" Type="http://schemas.openxmlformats.org/officeDocument/2006/relationships/image" Target="../media/image68.png"/><Relationship Id="rId21" Type="http://schemas.openxmlformats.org/officeDocument/2006/relationships/chart" Target="../charts/chart2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43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4" Type="http://schemas.openxmlformats.org/officeDocument/2006/relationships/image" Target="../media/image14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6.png"/><Relationship Id="rId18" Type="http://schemas.openxmlformats.org/officeDocument/2006/relationships/chart" Target="../charts/chart3.xml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14.png"/><Relationship Id="rId1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6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6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4" Type="http://schemas.openxmlformats.org/officeDocument/2006/relationships/image" Target="../media/image14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21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8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10" Type="http://schemas.openxmlformats.org/officeDocument/2006/relationships/image" Target="../media/image128.png"/><Relationship Id="rId4" Type="http://schemas.openxmlformats.org/officeDocument/2006/relationships/image" Target="../media/image14.png"/><Relationship Id="rId9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4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6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6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0" Type="http://schemas.openxmlformats.org/officeDocument/2006/relationships/image" Target="../media/image149.jpeg"/><Relationship Id="rId4" Type="http://schemas.openxmlformats.org/officeDocument/2006/relationships/image" Target="../media/image14.png"/><Relationship Id="rId9" Type="http://schemas.openxmlformats.org/officeDocument/2006/relationships/image" Target="../media/image148.pn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11" Type="http://schemas.openxmlformats.org/officeDocument/2006/relationships/image" Target="../media/image16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jpeg"/><Relationship Id="rId9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4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72.png"/><Relationship Id="rId21" Type="http://schemas.openxmlformats.org/officeDocument/2006/relationships/image" Target="../media/image188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8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3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hyperlink" Target="mailto:https://dep-invest.admin-smolensk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hart" Target="../charts/chart1.xml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14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/>
          <p:cNvPicPr/>
          <p:nvPr/>
        </p:nvPicPr>
        <p:blipFill>
          <a:blip r:embed="rId4"/>
          <a:stretch/>
        </p:blipFill>
        <p:spPr>
          <a:xfrm>
            <a:off x="1493821" y="1636697"/>
            <a:ext cx="4797000" cy="4739760"/>
          </a:xfrm>
          <a:prstGeom prst="rect">
            <a:avLst/>
          </a:prstGeom>
          <a:ln w="9360">
            <a:noFill/>
          </a:ln>
        </p:spPr>
      </p:pic>
      <p:pic>
        <p:nvPicPr>
          <p:cNvPr id="158" name="Picture 2"/>
          <p:cNvPicPr/>
          <p:nvPr/>
        </p:nvPicPr>
        <p:blipFill>
          <a:blip r:embed="rId5"/>
          <a:stretch/>
        </p:blipFill>
        <p:spPr>
          <a:xfrm>
            <a:off x="-1440" y="195120"/>
            <a:ext cx="7557840" cy="774360"/>
          </a:xfrm>
          <a:prstGeom prst="rect">
            <a:avLst/>
          </a:prstGeom>
          <a:ln w="9360">
            <a:noFill/>
          </a:ln>
        </p:spPr>
      </p:pic>
      <p:pic>
        <p:nvPicPr>
          <p:cNvPr id="159" name="Picture 3"/>
          <p:cNvPicPr/>
          <p:nvPr/>
        </p:nvPicPr>
        <p:blipFill>
          <a:blip r:embed="rId6"/>
          <a:stretch/>
        </p:blipFill>
        <p:spPr>
          <a:xfrm>
            <a:off x="6421320" y="6226200"/>
            <a:ext cx="1041120" cy="1290240"/>
          </a:xfrm>
          <a:prstGeom prst="rect">
            <a:avLst/>
          </a:prstGeom>
          <a:ln w="9360"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-41400" y="299880"/>
            <a:ext cx="75560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Инвестиционный паспорт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Picture 6"/>
          <p:cNvPicPr/>
          <p:nvPr/>
        </p:nvPicPr>
        <p:blipFill>
          <a:blip r:embed="rId7"/>
          <a:stretch/>
        </p:blipFill>
        <p:spPr>
          <a:xfrm>
            <a:off x="2786040" y="5262480"/>
            <a:ext cx="1655280" cy="1655280"/>
          </a:xfrm>
          <a:prstGeom prst="rect">
            <a:avLst/>
          </a:prstGeom>
          <a:ln w="9360">
            <a:noFill/>
          </a:ln>
        </p:spPr>
      </p:pic>
      <p:pic>
        <p:nvPicPr>
          <p:cNvPr id="162" name="Picture 7"/>
          <p:cNvPicPr/>
          <p:nvPr/>
        </p:nvPicPr>
        <p:blipFill>
          <a:blip r:embed="rId8"/>
          <a:stretch/>
        </p:blipFill>
        <p:spPr>
          <a:xfrm>
            <a:off x="636480" y="3244680"/>
            <a:ext cx="1661760" cy="1661760"/>
          </a:xfrm>
          <a:prstGeom prst="rect">
            <a:avLst/>
          </a:prstGeom>
          <a:ln w="9360">
            <a:noFill/>
          </a:ln>
        </p:spPr>
      </p:pic>
      <p:pic>
        <p:nvPicPr>
          <p:cNvPr id="163" name="Picture 8"/>
          <p:cNvPicPr/>
          <p:nvPr/>
        </p:nvPicPr>
        <p:blipFill>
          <a:blip r:embed="rId9"/>
          <a:stretch/>
        </p:blipFill>
        <p:spPr>
          <a:xfrm>
            <a:off x="4995720" y="3294000"/>
            <a:ext cx="1692000" cy="1692000"/>
          </a:xfrm>
          <a:prstGeom prst="rect">
            <a:avLst/>
          </a:prstGeom>
          <a:ln w="9360">
            <a:noFill/>
          </a:ln>
        </p:spPr>
      </p:pic>
      <p:pic>
        <p:nvPicPr>
          <p:cNvPr id="164" name="Picture 9"/>
          <p:cNvPicPr/>
          <p:nvPr/>
        </p:nvPicPr>
        <p:blipFill>
          <a:blip r:embed="rId10"/>
          <a:stretch/>
        </p:blipFill>
        <p:spPr>
          <a:xfrm>
            <a:off x="1260360" y="1758960"/>
            <a:ext cx="1679040" cy="1679040"/>
          </a:xfrm>
          <a:prstGeom prst="rect">
            <a:avLst/>
          </a:prstGeom>
          <a:ln w="9360">
            <a:noFill/>
          </a:ln>
        </p:spPr>
      </p:pic>
      <p:pic>
        <p:nvPicPr>
          <p:cNvPr id="165" name="Picture 10"/>
          <p:cNvPicPr/>
          <p:nvPr/>
        </p:nvPicPr>
        <p:blipFill>
          <a:blip r:embed="rId11"/>
          <a:stretch/>
        </p:blipFill>
        <p:spPr>
          <a:xfrm>
            <a:off x="4338720" y="4775040"/>
            <a:ext cx="1679040" cy="1679040"/>
          </a:xfrm>
          <a:prstGeom prst="rect">
            <a:avLst/>
          </a:prstGeom>
          <a:ln w="9360"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1569960" y="3244680"/>
            <a:ext cx="4086000" cy="13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образование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«Демидовский район»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 области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12"/>
          <p:cNvPicPr/>
          <p:nvPr/>
        </p:nvPicPr>
        <p:blipFill>
          <a:blip r:embed="rId12"/>
          <a:stretch/>
        </p:blipFill>
        <p:spPr>
          <a:xfrm>
            <a:off x="1292040" y="4759200"/>
            <a:ext cx="1661760" cy="1661760"/>
          </a:xfrm>
          <a:prstGeom prst="rect">
            <a:avLst/>
          </a:prstGeom>
          <a:ln w="9360">
            <a:noFill/>
          </a:ln>
        </p:spPr>
      </p:pic>
      <p:pic>
        <p:nvPicPr>
          <p:cNvPr id="168" name="Picture 13"/>
          <p:cNvPicPr/>
          <p:nvPr/>
        </p:nvPicPr>
        <p:blipFill>
          <a:blip r:embed="rId13"/>
          <a:stretch/>
        </p:blipFill>
        <p:spPr>
          <a:xfrm>
            <a:off x="2854440" y="1136520"/>
            <a:ext cx="1679040" cy="1679040"/>
          </a:xfrm>
          <a:prstGeom prst="rect">
            <a:avLst/>
          </a:prstGeom>
          <a:ln w="9360">
            <a:noFill/>
          </a:ln>
        </p:spPr>
      </p:pic>
      <p:pic>
        <p:nvPicPr>
          <p:cNvPr id="169" name="Picture 14"/>
          <p:cNvPicPr/>
          <p:nvPr/>
        </p:nvPicPr>
        <p:blipFill>
          <a:blip r:embed="rId14"/>
          <a:stretch/>
        </p:blipFill>
        <p:spPr>
          <a:xfrm>
            <a:off x="4478400" y="1787400"/>
            <a:ext cx="1650600" cy="165060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3181320" y="4916520"/>
            <a:ext cx="112824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2021 </a:t>
            </a: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год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10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57" name="Table 3"/>
          <p:cNvGraphicFramePr/>
          <p:nvPr/>
        </p:nvGraphicFramePr>
        <p:xfrm>
          <a:off x="168120" y="1042920"/>
          <a:ext cx="7225920" cy="2142720"/>
        </p:xfrm>
        <a:graphic>
          <a:graphicData uri="http://schemas.openxmlformats.org/drawingml/2006/table">
            <a:tbl>
              <a:tblPr/>
              <a:tblGrid>
                <a:gridCol w="3670200"/>
                <a:gridCol w="3555720"/>
              </a:tblGrid>
              <a:tr h="6069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67-05-03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5357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9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76040" indent="468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г. Демидов, с правой стороны ул. Руднянская (бывшая база льносемстанции);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76040" indent="468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452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76040" indent="468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85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8" name="Table 4"/>
          <p:cNvGraphicFramePr/>
          <p:nvPr/>
        </p:nvGraphicFramePr>
        <p:xfrm>
          <a:off x="165240" y="3206880"/>
          <a:ext cx="7225920" cy="1265040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920"/>
              </a:tblGrid>
              <a:tr h="24516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2,63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29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производственных целей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59" name="Table 5"/>
          <p:cNvGraphicFramePr/>
          <p:nvPr/>
        </p:nvGraphicFramePr>
        <p:xfrm>
          <a:off x="179280" y="4356000"/>
          <a:ext cx="6523200" cy="1963800"/>
        </p:xfrm>
        <a:graphic>
          <a:graphicData uri="http://schemas.openxmlformats.org/drawingml/2006/table">
            <a:tbl>
              <a:tblPr/>
              <a:tblGrid>
                <a:gridCol w="1298520"/>
                <a:gridCol w="1314360"/>
                <a:gridCol w="3910320"/>
              </a:tblGrid>
              <a:tr h="55404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110/35/10. на расстоянии 1,2 км по прямой до границы земельного участка. Резерв мощности для тех. присоединения – 4, 13 МВА.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5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5 м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- 3 млн.куб.м/год.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 присоединения-27432,2 руб. (до 10 м).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399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0,5 м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тех.присоединения- 17228 руб./м.п.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5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 (отстойник накопитель).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60" name="CustomShape 6"/>
          <p:cNvSpPr/>
          <p:nvPr/>
        </p:nvSpPr>
        <p:spPr>
          <a:xfrm>
            <a:off x="4991040" y="186696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61" name="Table 7"/>
          <p:cNvGraphicFramePr/>
          <p:nvPr/>
        </p:nvGraphicFramePr>
        <p:xfrm>
          <a:off x="179280" y="6083280"/>
          <a:ext cx="5932080" cy="285480"/>
        </p:xfrm>
        <a:graphic>
          <a:graphicData uri="http://schemas.openxmlformats.org/drawingml/2006/table">
            <a:tbl>
              <a:tblPr/>
              <a:tblGrid>
                <a:gridCol w="2609640"/>
                <a:gridCol w="3322440"/>
              </a:tblGrid>
              <a:tr h="28548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9,5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2" name="Table 8"/>
          <p:cNvGraphicFramePr/>
          <p:nvPr/>
        </p:nvGraphicFramePr>
        <p:xfrm>
          <a:off x="179280" y="6369120"/>
          <a:ext cx="5400360" cy="263160"/>
        </p:xfrm>
        <a:graphic>
          <a:graphicData uri="http://schemas.openxmlformats.org/drawingml/2006/table">
            <a:tbl>
              <a:tblPr/>
              <a:tblGrid>
                <a:gridCol w="2592000"/>
                <a:gridCol w="280836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199 956 руб., выкуп: 175 913,63 руб.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3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4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65" name="Picture 113"/>
          <p:cNvPicPr/>
          <p:nvPr/>
        </p:nvPicPr>
        <p:blipFill>
          <a:blip r:embed="rId5"/>
          <a:stretch/>
        </p:blipFill>
        <p:spPr>
          <a:xfrm>
            <a:off x="4316400" y="1116000"/>
            <a:ext cx="2631600" cy="2018880"/>
          </a:xfrm>
          <a:prstGeom prst="rect">
            <a:avLst/>
          </a:prstGeom>
          <a:ln w="9360">
            <a:noFill/>
          </a:ln>
        </p:spPr>
      </p:pic>
      <p:sp>
        <p:nvSpPr>
          <p:cNvPr id="366" name="CustomShape 10"/>
          <p:cNvSpPr/>
          <p:nvPr/>
        </p:nvSpPr>
        <p:spPr>
          <a:xfrm>
            <a:off x="6227640" y="2889360"/>
            <a:ext cx="1110960" cy="209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11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70" name="Table 3"/>
          <p:cNvGraphicFramePr/>
          <p:nvPr/>
        </p:nvGraphicFramePr>
        <p:xfrm>
          <a:off x="136440" y="1095480"/>
          <a:ext cx="7225920" cy="1842840"/>
        </p:xfrm>
        <a:graphic>
          <a:graphicData uri="http://schemas.openxmlformats.org/drawingml/2006/table">
            <a:tbl>
              <a:tblPr/>
              <a:tblGrid>
                <a:gridCol w="3670200"/>
                <a:gridCol w="3555720"/>
              </a:tblGrid>
              <a:tr h="6069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67-05-17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23588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г. Демидов, ул. Пионерская;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454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95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1" name="Table 4"/>
          <p:cNvGraphicFramePr/>
          <p:nvPr/>
        </p:nvGraphicFramePr>
        <p:xfrm>
          <a:off x="136440" y="6012000"/>
          <a:ext cx="5932440" cy="249492"/>
        </p:xfrm>
        <a:graphic>
          <a:graphicData uri="http://schemas.openxmlformats.org/drawingml/2006/table">
            <a:tbl>
              <a:tblPr/>
              <a:tblGrid>
                <a:gridCol w="2627280"/>
                <a:gridCol w="33051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9,5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2" name="Table 5"/>
          <p:cNvGraphicFramePr/>
          <p:nvPr/>
        </p:nvGraphicFramePr>
        <p:xfrm>
          <a:off x="136440" y="6262560"/>
          <a:ext cx="5803200" cy="249492"/>
        </p:xfrm>
        <a:graphic>
          <a:graphicData uri="http://schemas.openxmlformats.org/drawingml/2006/table">
            <a:tbl>
              <a:tblPr/>
              <a:tblGrid>
                <a:gridCol w="2635200"/>
                <a:gridCol w="3168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2 636 448 руб., выкуп: 1 054 579,2 руб.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3" name="Table 6"/>
          <p:cNvGraphicFramePr/>
          <p:nvPr/>
        </p:nvGraphicFramePr>
        <p:xfrm>
          <a:off x="136440" y="2944800"/>
          <a:ext cx="7225920" cy="1267920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920"/>
              </a:tblGrid>
              <a:tr h="24588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0,25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0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производственных целей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4" name="Table 7"/>
          <p:cNvGraphicFramePr/>
          <p:nvPr/>
        </p:nvGraphicFramePr>
        <p:xfrm>
          <a:off x="136440" y="4000680"/>
          <a:ext cx="6531840" cy="2011680"/>
        </p:xfrm>
        <a:graphic>
          <a:graphicData uri="http://schemas.openxmlformats.org/drawingml/2006/table">
            <a:tbl>
              <a:tblPr/>
              <a:tblGrid>
                <a:gridCol w="1258560"/>
                <a:gridCol w="1358640"/>
                <a:gridCol w="391464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0,01 км от площадки. Максимальная мощность 1500 кВт. Стоимость технологического присоединения  не более 550 руб.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500 м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1500 кВт.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тех.присоединения 27423,2 руб. (до 10м)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Максимальная мощность в зависимости от резервуара. Стоимость тех. присоединения 17228 руб./.м.п.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 (отстойник накопитель).  Максимальная мощность в зависимости от объема резервуара отстойника-накопителя.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5" name="CustomShape 8"/>
          <p:cNvSpPr/>
          <p:nvPr/>
        </p:nvSpPr>
        <p:spPr>
          <a:xfrm>
            <a:off x="4991040" y="196848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7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78" name="Picture 112"/>
          <p:cNvPicPr/>
          <p:nvPr/>
        </p:nvPicPr>
        <p:blipFill>
          <a:blip r:embed="rId5"/>
          <a:stretch/>
        </p:blipFill>
        <p:spPr>
          <a:xfrm>
            <a:off x="4065480" y="1225440"/>
            <a:ext cx="3042720" cy="1655280"/>
          </a:xfrm>
          <a:prstGeom prst="rect">
            <a:avLst/>
          </a:prstGeom>
          <a:ln w="9360">
            <a:noFill/>
          </a:ln>
        </p:spPr>
      </p:pic>
      <p:sp>
        <p:nvSpPr>
          <p:cNvPr id="379" name="CustomShape 10"/>
          <p:cNvSpPr/>
          <p:nvPr/>
        </p:nvSpPr>
        <p:spPr>
          <a:xfrm>
            <a:off x="6423120" y="2738520"/>
            <a:ext cx="914040" cy="213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714852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83" name="Table 3"/>
          <p:cNvGraphicFramePr/>
          <p:nvPr/>
        </p:nvGraphicFramePr>
        <p:xfrm>
          <a:off x="168120" y="1260000"/>
          <a:ext cx="7225920" cy="1886933"/>
        </p:xfrm>
        <a:graphic>
          <a:graphicData uri="http://schemas.openxmlformats.org/drawingml/2006/table">
            <a:tbl>
              <a:tblPr/>
              <a:tblGrid>
                <a:gridCol w="3670200"/>
                <a:gridCol w="3555720"/>
              </a:tblGrid>
              <a:tr h="56772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67-05-19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30392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Демидовский район, д. Лобаново;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457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78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Демидов: 5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4" name="Table 4"/>
          <p:cNvGraphicFramePr/>
          <p:nvPr/>
        </p:nvGraphicFramePr>
        <p:xfrm>
          <a:off x="179280" y="5867280"/>
          <a:ext cx="6120360" cy="419760"/>
        </p:xfrm>
        <a:graphic>
          <a:graphicData uri="http://schemas.openxmlformats.org/drawingml/2006/table">
            <a:tbl>
              <a:tblPr/>
              <a:tblGrid>
                <a:gridCol w="2160000"/>
                <a:gridCol w="3960360"/>
              </a:tblGrid>
              <a:tr h="4197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 Демидов-Пржевальское на расстоянии 0,2 км,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0,5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5" name="Table 5"/>
          <p:cNvGraphicFramePr/>
          <p:nvPr/>
        </p:nvGraphicFramePr>
        <p:xfrm>
          <a:off x="179280" y="6252480"/>
          <a:ext cx="5214600" cy="263160"/>
        </p:xfrm>
        <a:graphic>
          <a:graphicData uri="http://schemas.openxmlformats.org/drawingml/2006/table">
            <a:tbl>
              <a:tblPr/>
              <a:tblGrid>
                <a:gridCol w="2292120"/>
                <a:gridCol w="292248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35 454,12 руб., покупка: 206 815,7 руб.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6" name="Table 6"/>
          <p:cNvGraphicFramePr/>
          <p:nvPr/>
        </p:nvGraphicFramePr>
        <p:xfrm>
          <a:off x="168120" y="3131640"/>
          <a:ext cx="7225560" cy="1089724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56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1,3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производственных целей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87" name="Table 7"/>
          <p:cNvGraphicFramePr/>
          <p:nvPr/>
        </p:nvGraphicFramePr>
        <p:xfrm>
          <a:off x="179280" y="4267080"/>
          <a:ext cx="6840000" cy="1600200"/>
        </p:xfrm>
        <a:graphic>
          <a:graphicData uri="http://schemas.openxmlformats.org/drawingml/2006/table">
            <a:tbl>
              <a:tblPr/>
              <a:tblGrid>
                <a:gridCol w="1352520"/>
                <a:gridCol w="1459800"/>
                <a:gridCol w="402768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4 км по прямой до границы земельного участка. Резерв мощности для тех. присоединения – 4, 13 МВА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расположена в 5 км.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- 3 млн.куб.м/год.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 присоединения- 27423,2 руб. (до 10м)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Стоимость тех.присоединения 17228 руб./м.п.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88" name="CustomShape 8"/>
          <p:cNvSpPr/>
          <p:nvPr/>
        </p:nvSpPr>
        <p:spPr>
          <a:xfrm>
            <a:off x="4991040" y="165096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91" name="Picture 112"/>
          <p:cNvPicPr/>
          <p:nvPr/>
        </p:nvPicPr>
        <p:blipFill>
          <a:blip r:embed="rId5"/>
          <a:stretch/>
        </p:blipFill>
        <p:spPr>
          <a:xfrm>
            <a:off x="3996000" y="1303560"/>
            <a:ext cx="3284280" cy="1761840"/>
          </a:xfrm>
          <a:prstGeom prst="rect">
            <a:avLst/>
          </a:prstGeom>
          <a:ln w="9360">
            <a:noFill/>
          </a:ln>
        </p:spPr>
      </p:pic>
      <p:sp>
        <p:nvSpPr>
          <p:cNvPr id="392" name="CustomShape 10"/>
          <p:cNvSpPr/>
          <p:nvPr/>
        </p:nvSpPr>
        <p:spPr>
          <a:xfrm>
            <a:off x="6627960" y="2685960"/>
            <a:ext cx="928440" cy="225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13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6" name="Table 3"/>
          <p:cNvGraphicFramePr/>
          <p:nvPr/>
        </p:nvGraphicFramePr>
        <p:xfrm>
          <a:off x="187200" y="1115640"/>
          <a:ext cx="7225920" cy="2011320"/>
        </p:xfrm>
        <a:graphic>
          <a:graphicData uri="http://schemas.openxmlformats.org/drawingml/2006/table">
            <a:tbl>
              <a:tblPr/>
              <a:tblGrid>
                <a:gridCol w="4331520"/>
                <a:gridCol w="2894400"/>
              </a:tblGrid>
              <a:tr h="57384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67-05-27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43748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9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г. Демидов, ул.Пролетарская, вблизи д. №1 38;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452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69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Демидов: 2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7" name="Table 4"/>
          <p:cNvGraphicFramePr/>
          <p:nvPr/>
        </p:nvGraphicFramePr>
        <p:xfrm>
          <a:off x="187200" y="5935680"/>
          <a:ext cx="6143400" cy="263160"/>
        </p:xfrm>
        <a:graphic>
          <a:graphicData uri="http://schemas.openxmlformats.org/drawingml/2006/table">
            <a:tbl>
              <a:tblPr/>
              <a:tblGrid>
                <a:gridCol w="2702520"/>
                <a:gridCol w="344088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Демидов-Пржевальское на расстоянии 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8" name="Table 5"/>
          <p:cNvGraphicFramePr/>
          <p:nvPr/>
        </p:nvGraphicFramePr>
        <p:xfrm>
          <a:off x="179280" y="6180480"/>
          <a:ext cx="5155200" cy="263160"/>
        </p:xfrm>
        <a:graphic>
          <a:graphicData uri="http://schemas.openxmlformats.org/drawingml/2006/table">
            <a:tbl>
              <a:tblPr/>
              <a:tblGrid>
                <a:gridCol w="2327760"/>
                <a:gridCol w="282744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73 335,6 руб.,  выкуп: 424 256 руб</a:t>
                      </a:r>
                      <a:r>
                        <a:rPr lang="ru-RU" sz="900" b="0" strike="noStrike" spc="-1">
                          <a:solidFill>
                            <a:srgbClr val="3B3838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" name="Table 6"/>
          <p:cNvGraphicFramePr/>
          <p:nvPr/>
        </p:nvGraphicFramePr>
        <p:xfrm>
          <a:off x="187200" y="3156120"/>
          <a:ext cx="7225920" cy="1265040"/>
        </p:xfrm>
        <a:graphic>
          <a:graphicData uri="http://schemas.openxmlformats.org/drawingml/2006/table">
            <a:tbl>
              <a:tblPr/>
              <a:tblGrid>
                <a:gridCol w="1482840"/>
                <a:gridCol w="2198160"/>
                <a:gridCol w="3544920"/>
              </a:tblGrid>
              <a:tr h="24516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10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29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ведения сельскохозяйственного производства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00" name="Table 7"/>
          <p:cNvGraphicFramePr/>
          <p:nvPr/>
        </p:nvGraphicFramePr>
        <p:xfrm>
          <a:off x="187200" y="4206960"/>
          <a:ext cx="6667200" cy="2095920"/>
        </p:xfrm>
        <a:graphic>
          <a:graphicData uri="http://schemas.openxmlformats.org/drawingml/2006/table">
            <a:tbl>
              <a:tblPr/>
              <a:tblGrid>
                <a:gridCol w="1396080"/>
                <a:gridCol w="1388520"/>
                <a:gridCol w="3882600"/>
              </a:tblGrid>
              <a:tr h="55404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2,8 км по прямой до границы земельного участка. Резерв мощности для тех. присоединения – 4, 13 МВА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5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290 м от участка.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– 3 млн.куб.м/год,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тех.присоединения- 550 руб. (до 0,3м)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5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Мощность- в зависимости от размера резервуара скважины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33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01" name="CustomShape 8"/>
          <p:cNvSpPr/>
          <p:nvPr/>
        </p:nvSpPr>
        <p:spPr>
          <a:xfrm>
            <a:off x="5070600" y="196992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3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404" name="Picture 113"/>
          <p:cNvPicPr/>
          <p:nvPr/>
        </p:nvPicPr>
        <p:blipFill>
          <a:blip r:embed="rId5"/>
          <a:stretch/>
        </p:blipFill>
        <p:spPr>
          <a:xfrm>
            <a:off x="4888080" y="1154160"/>
            <a:ext cx="2304720" cy="1901520"/>
          </a:xfrm>
          <a:prstGeom prst="rect">
            <a:avLst/>
          </a:prstGeom>
          <a:ln w="9360">
            <a:noFill/>
          </a:ln>
        </p:spPr>
      </p:pic>
      <p:sp>
        <p:nvSpPr>
          <p:cNvPr id="405" name="CustomShape 10"/>
          <p:cNvSpPr/>
          <p:nvPr/>
        </p:nvSpPr>
        <p:spPr>
          <a:xfrm>
            <a:off x="6593040" y="2664000"/>
            <a:ext cx="1218960" cy="4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Рисунок 44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68120" y="1119240"/>
            <a:ext cx="3136680" cy="945720"/>
          </a:xfrm>
          <a:prstGeom prst="rect">
            <a:avLst/>
          </a:prstGeom>
          <a:ln w="9360">
            <a:noFill/>
          </a:ln>
        </p:spPr>
      </p:pic>
      <p:pic>
        <p:nvPicPr>
          <p:cNvPr id="407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408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Малое предпринимательство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" name="Picture 4"/>
          <p:cNvPicPr/>
          <p:nvPr/>
        </p:nvPicPr>
        <p:blipFill>
          <a:blip r:embed="rId5"/>
          <a:stretch/>
        </p:blipFill>
        <p:spPr>
          <a:xfrm>
            <a:off x="3905280" y="5222880"/>
            <a:ext cx="1014120" cy="101412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14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293760" y="4702320"/>
            <a:ext cx="15285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Промышленность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1968480" y="4719600"/>
            <a:ext cx="128232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Строительство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851040" y="6116760"/>
            <a:ext cx="1099800" cy="63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Оптовая и розничная торговля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2313000" y="6208560"/>
            <a:ext cx="12218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Сельское хозяйство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7"/>
          <p:cNvSpPr/>
          <p:nvPr/>
        </p:nvSpPr>
        <p:spPr>
          <a:xfrm>
            <a:off x="3844800" y="6261120"/>
            <a:ext cx="1133280" cy="63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Заготовка и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переработка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древесины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Picture 11"/>
          <p:cNvPicPr/>
          <p:nvPr/>
        </p:nvPicPr>
        <p:blipFill>
          <a:blip r:embed="rId6"/>
          <a:stretch/>
        </p:blipFill>
        <p:spPr>
          <a:xfrm>
            <a:off x="2041560" y="3673440"/>
            <a:ext cx="988560" cy="988560"/>
          </a:xfrm>
          <a:prstGeom prst="rect">
            <a:avLst/>
          </a:prstGeom>
          <a:ln w="9360">
            <a:noFill/>
          </a:ln>
        </p:spPr>
      </p:pic>
      <p:pic>
        <p:nvPicPr>
          <p:cNvPr id="417" name="Picture 12"/>
          <p:cNvPicPr/>
          <p:nvPr/>
        </p:nvPicPr>
        <p:blipFill>
          <a:blip r:embed="rId7" cstate="print"/>
          <a:stretch/>
        </p:blipFill>
        <p:spPr>
          <a:xfrm>
            <a:off x="915840" y="5097600"/>
            <a:ext cx="974520" cy="974520"/>
          </a:xfrm>
          <a:prstGeom prst="rect">
            <a:avLst/>
          </a:prstGeom>
          <a:ln w="9360">
            <a:noFill/>
          </a:ln>
        </p:spPr>
      </p:pic>
      <p:pic>
        <p:nvPicPr>
          <p:cNvPr id="418" name="Picture 13"/>
          <p:cNvPicPr/>
          <p:nvPr/>
        </p:nvPicPr>
        <p:blipFill>
          <a:blip r:embed="rId8"/>
          <a:stretch/>
        </p:blipFill>
        <p:spPr>
          <a:xfrm>
            <a:off x="493560" y="3673440"/>
            <a:ext cx="971280" cy="969480"/>
          </a:xfrm>
          <a:prstGeom prst="rect">
            <a:avLst/>
          </a:prstGeom>
          <a:ln w="9360">
            <a:noFill/>
          </a:ln>
        </p:spPr>
      </p:pic>
      <p:pic>
        <p:nvPicPr>
          <p:cNvPr id="419" name="Picture 14"/>
          <p:cNvPicPr/>
          <p:nvPr/>
        </p:nvPicPr>
        <p:blipFill>
          <a:blip r:embed="rId9"/>
          <a:stretch/>
        </p:blipFill>
        <p:spPr>
          <a:xfrm>
            <a:off x="2446200" y="5113440"/>
            <a:ext cx="988560" cy="988560"/>
          </a:xfrm>
          <a:prstGeom prst="rect">
            <a:avLst/>
          </a:prstGeom>
          <a:ln w="9360">
            <a:noFill/>
          </a:ln>
        </p:spPr>
      </p:pic>
      <p:pic>
        <p:nvPicPr>
          <p:cNvPr id="420" name="Picture 15"/>
          <p:cNvPicPr/>
          <p:nvPr/>
        </p:nvPicPr>
        <p:blipFill>
          <a:blip r:embed="rId10"/>
          <a:stretch/>
        </p:blipFill>
        <p:spPr>
          <a:xfrm>
            <a:off x="868320" y="5048280"/>
            <a:ext cx="1055160" cy="1055160"/>
          </a:xfrm>
          <a:prstGeom prst="rect">
            <a:avLst/>
          </a:prstGeom>
          <a:ln w="9360">
            <a:noFill/>
          </a:ln>
        </p:spPr>
      </p:pic>
      <p:pic>
        <p:nvPicPr>
          <p:cNvPr id="421" name="Picture 16"/>
          <p:cNvPicPr/>
          <p:nvPr/>
        </p:nvPicPr>
        <p:blipFill>
          <a:blip r:embed="rId11"/>
          <a:stretch/>
        </p:blipFill>
        <p:spPr>
          <a:xfrm>
            <a:off x="3851275" y="5208597"/>
            <a:ext cx="1056960" cy="1056960"/>
          </a:xfrm>
          <a:prstGeom prst="rect">
            <a:avLst/>
          </a:prstGeom>
          <a:ln>
            <a:noFill/>
          </a:ln>
        </p:spPr>
      </p:pic>
      <p:pic>
        <p:nvPicPr>
          <p:cNvPr id="422" name="Picture 17"/>
          <p:cNvPicPr/>
          <p:nvPr/>
        </p:nvPicPr>
        <p:blipFill>
          <a:blip r:embed="rId12"/>
          <a:stretch/>
        </p:blipFill>
        <p:spPr>
          <a:xfrm>
            <a:off x="476280" y="3624120"/>
            <a:ext cx="1058400" cy="1058400"/>
          </a:xfrm>
          <a:prstGeom prst="rect">
            <a:avLst/>
          </a:prstGeom>
          <a:ln w="9360">
            <a:noFill/>
          </a:ln>
        </p:spPr>
      </p:pic>
      <p:pic>
        <p:nvPicPr>
          <p:cNvPr id="423" name="Picture 18"/>
          <p:cNvPicPr/>
          <p:nvPr/>
        </p:nvPicPr>
        <p:blipFill>
          <a:blip r:embed="rId13"/>
          <a:stretch/>
        </p:blipFill>
        <p:spPr>
          <a:xfrm>
            <a:off x="2028960" y="3638520"/>
            <a:ext cx="1056960" cy="1056960"/>
          </a:xfrm>
          <a:prstGeom prst="rect">
            <a:avLst/>
          </a:prstGeom>
          <a:ln w="9360">
            <a:noFill/>
          </a:ln>
        </p:spPr>
      </p:pic>
      <p:pic>
        <p:nvPicPr>
          <p:cNvPr id="424" name="Picture 19"/>
          <p:cNvPicPr/>
          <p:nvPr/>
        </p:nvPicPr>
        <p:blipFill>
          <a:blip r:embed="rId14"/>
          <a:stretch/>
        </p:blipFill>
        <p:spPr>
          <a:xfrm>
            <a:off x="2409840" y="5097600"/>
            <a:ext cx="1066320" cy="1066320"/>
          </a:xfrm>
          <a:prstGeom prst="rect">
            <a:avLst/>
          </a:prstGeom>
          <a:ln w="9360">
            <a:noFill/>
          </a:ln>
        </p:spPr>
      </p:pic>
      <p:pic>
        <p:nvPicPr>
          <p:cNvPr id="425" name="Picture 20"/>
          <p:cNvPicPr/>
          <p:nvPr/>
        </p:nvPicPr>
        <p:blipFill>
          <a:blip r:embed="rId15"/>
          <a:stretch/>
        </p:blipFill>
        <p:spPr>
          <a:xfrm>
            <a:off x="1436760" y="2138400"/>
            <a:ext cx="837720" cy="850680"/>
          </a:xfrm>
          <a:prstGeom prst="rect">
            <a:avLst/>
          </a:prstGeom>
          <a:ln w="9360">
            <a:noFill/>
          </a:ln>
        </p:spPr>
      </p:pic>
      <p:sp>
        <p:nvSpPr>
          <p:cNvPr id="426" name="CustomShape 8"/>
          <p:cNvSpPr/>
          <p:nvPr/>
        </p:nvSpPr>
        <p:spPr>
          <a:xfrm>
            <a:off x="422280" y="1258920"/>
            <a:ext cx="249984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9"/>
          <p:cNvSpPr/>
          <p:nvPr/>
        </p:nvSpPr>
        <p:spPr>
          <a:xfrm>
            <a:off x="1405080" y="2338560"/>
            <a:ext cx="89028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308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8" name="Picture 24"/>
          <p:cNvPicPr/>
          <p:nvPr/>
        </p:nvPicPr>
        <p:blipFill>
          <a:blip r:embed="rId16"/>
          <a:stretch/>
        </p:blipFill>
        <p:spPr>
          <a:xfrm>
            <a:off x="577800" y="2255760"/>
            <a:ext cx="647280" cy="618840"/>
          </a:xfrm>
          <a:prstGeom prst="rect">
            <a:avLst/>
          </a:prstGeom>
          <a:ln w="9360">
            <a:noFill/>
          </a:ln>
        </p:spPr>
      </p:pic>
      <p:sp>
        <p:nvSpPr>
          <p:cNvPr id="429" name="CustomShape 10"/>
          <p:cNvSpPr/>
          <p:nvPr/>
        </p:nvSpPr>
        <p:spPr>
          <a:xfrm>
            <a:off x="3008160" y="1258920"/>
            <a:ext cx="45493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11"/>
          <p:cNvSpPr/>
          <p:nvPr/>
        </p:nvSpPr>
        <p:spPr>
          <a:xfrm>
            <a:off x="5483160" y="6218280"/>
            <a:ext cx="7473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Прочие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виды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1" name="Picture 28"/>
          <p:cNvPicPr/>
          <p:nvPr/>
        </p:nvPicPr>
        <p:blipFill>
          <a:blip r:embed="rId17"/>
          <a:stretch/>
        </p:blipFill>
        <p:spPr>
          <a:xfrm>
            <a:off x="5351400" y="5205240"/>
            <a:ext cx="988560" cy="988560"/>
          </a:xfrm>
          <a:prstGeom prst="rect">
            <a:avLst/>
          </a:prstGeom>
          <a:ln w="9360">
            <a:noFill/>
          </a:ln>
        </p:spPr>
      </p:pic>
      <p:sp>
        <p:nvSpPr>
          <p:cNvPr id="432" name="CustomShape 12"/>
          <p:cNvSpPr/>
          <p:nvPr/>
        </p:nvSpPr>
        <p:spPr>
          <a:xfrm>
            <a:off x="784080" y="3838680"/>
            <a:ext cx="122364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7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CustomShape 13"/>
          <p:cNvSpPr/>
          <p:nvPr/>
        </p:nvSpPr>
        <p:spPr>
          <a:xfrm>
            <a:off x="2341439" y="3838680"/>
            <a:ext cx="866893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14"/>
          <p:cNvSpPr/>
          <p:nvPr/>
        </p:nvSpPr>
        <p:spPr>
          <a:xfrm>
            <a:off x="879480" y="5251320"/>
            <a:ext cx="10332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128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15"/>
          <p:cNvSpPr/>
          <p:nvPr/>
        </p:nvSpPr>
        <p:spPr>
          <a:xfrm>
            <a:off x="2558880" y="5308560"/>
            <a:ext cx="8028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CustomShape 16"/>
          <p:cNvSpPr/>
          <p:nvPr/>
        </p:nvSpPr>
        <p:spPr>
          <a:xfrm>
            <a:off x="4035600" y="5411880"/>
            <a:ext cx="4410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11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1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9" name="Picture 38"/>
          <p:cNvPicPr/>
          <p:nvPr/>
        </p:nvPicPr>
        <p:blipFill>
          <a:blip r:embed="rId1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440" name="CustomShape 19"/>
          <p:cNvSpPr/>
          <p:nvPr/>
        </p:nvSpPr>
        <p:spPr>
          <a:xfrm>
            <a:off x="-333360" y="3262320"/>
            <a:ext cx="3157200" cy="312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20"/>
          <p:cNvSpPr/>
          <p:nvPr/>
        </p:nvSpPr>
        <p:spPr>
          <a:xfrm>
            <a:off x="1004760" y="2948040"/>
            <a:ext cx="260640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114 </a:t>
            </a:r>
            <a:r>
              <a:rPr lang="ru-RU" sz="1200" b="0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 </a:t>
            </a:r>
            <a:r>
              <a:rPr lang="ru-RU" sz="12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уровню </a:t>
            </a:r>
            <a:r>
              <a:rPr lang="ru-RU" sz="1200" b="0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2020 </a:t>
            </a:r>
            <a:r>
              <a:rPr lang="ru-RU" sz="12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года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21"/>
          <p:cNvSpPr/>
          <p:nvPr/>
        </p:nvSpPr>
        <p:spPr>
          <a:xfrm>
            <a:off x="206280" y="1171440"/>
            <a:ext cx="305568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субъектов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малого и среднего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предпринимательства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3" name="Рисунок 4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3452760" y="1136520"/>
            <a:ext cx="3908160" cy="928440"/>
          </a:xfrm>
          <a:prstGeom prst="rect">
            <a:avLst/>
          </a:prstGeom>
          <a:ln w="9360">
            <a:noFill/>
          </a:ln>
        </p:spPr>
      </p:pic>
      <p:sp>
        <p:nvSpPr>
          <p:cNvPr id="444" name="CustomShape 22"/>
          <p:cNvSpPr/>
          <p:nvPr/>
        </p:nvSpPr>
        <p:spPr>
          <a:xfrm>
            <a:off x="3481560" y="1176480"/>
            <a:ext cx="385740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субъектов малого и среднего предпринимательства по сферам деятельности, %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5" name="Рисунок 53"/>
          <p:cNvPicPr/>
          <p:nvPr/>
        </p:nvPicPr>
        <p:blipFill>
          <a:blip r:embed="rId19">
            <a:lum bright="70000" contrast="-70000"/>
          </a:blip>
          <a:stretch/>
        </p:blipFill>
        <p:spPr>
          <a:xfrm>
            <a:off x="144360" y="3265200"/>
            <a:ext cx="2457000" cy="285480"/>
          </a:xfrm>
          <a:prstGeom prst="rect">
            <a:avLst/>
          </a:prstGeom>
          <a:ln w="9360">
            <a:noFill/>
          </a:ln>
        </p:spPr>
      </p:pic>
      <p:sp>
        <p:nvSpPr>
          <p:cNvPr id="446" name="CustomShape 23"/>
          <p:cNvSpPr/>
          <p:nvPr/>
        </p:nvSpPr>
        <p:spPr>
          <a:xfrm>
            <a:off x="102240" y="3242160"/>
            <a:ext cx="2604600" cy="271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 видам деятельности: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7" name="Picture 29"/>
          <p:cNvPicPr/>
          <p:nvPr/>
        </p:nvPicPr>
        <p:blipFill>
          <a:blip r:embed="rId20"/>
          <a:stretch/>
        </p:blipFill>
        <p:spPr>
          <a:xfrm>
            <a:off x="5294645" y="5151769"/>
            <a:ext cx="1056960" cy="10569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xmlns="" val="1418070343"/>
              </p:ext>
            </p:extLst>
          </p:nvPr>
        </p:nvGraphicFramePr>
        <p:xfrm>
          <a:off x="3565523" y="2351077"/>
          <a:ext cx="3626449" cy="282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37" name="CustomShape 17"/>
          <p:cNvSpPr/>
          <p:nvPr/>
        </p:nvSpPr>
        <p:spPr>
          <a:xfrm>
            <a:off x="5351400" y="5389560"/>
            <a:ext cx="9982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122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Рисунок 29"/>
          <p:cNvPicPr/>
          <p:nvPr/>
        </p:nvPicPr>
        <p:blipFill>
          <a:blip r:embed="rId3"/>
          <a:stretch/>
        </p:blipFill>
        <p:spPr>
          <a:xfrm>
            <a:off x="2060640" y="155520"/>
            <a:ext cx="5498640" cy="767880"/>
          </a:xfrm>
          <a:prstGeom prst="rect">
            <a:avLst/>
          </a:prstGeom>
          <a:ln w="9360">
            <a:noFill/>
          </a:ln>
        </p:spPr>
      </p:pic>
      <p:sp>
        <p:nvSpPr>
          <p:cNvPr id="450" name="CustomShape 1"/>
          <p:cNvSpPr/>
          <p:nvPr/>
        </p:nvSpPr>
        <p:spPr>
          <a:xfrm>
            <a:off x="2060640" y="131760"/>
            <a:ext cx="549864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Государственная поддержка субъектов малого и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среднего предпринимательства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Смоленской области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7118640" y="7189920"/>
            <a:ext cx="434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15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3" name="Picture 25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454" name="Рисунок 36"/>
          <p:cNvPicPr/>
          <p:nvPr/>
        </p:nvPicPr>
        <p:blipFill>
          <a:blip r:embed="rId5" cstate="print"/>
          <a:stretch/>
        </p:blipFill>
        <p:spPr>
          <a:xfrm>
            <a:off x="3412800" y="4384800"/>
            <a:ext cx="696960" cy="696960"/>
          </a:xfrm>
          <a:prstGeom prst="rect">
            <a:avLst/>
          </a:prstGeom>
          <a:ln>
            <a:noFill/>
          </a:ln>
        </p:spPr>
      </p:pic>
      <p:sp>
        <p:nvSpPr>
          <p:cNvPr id="455" name="TextShape 4"/>
          <p:cNvSpPr txBox="1"/>
          <p:nvPr/>
        </p:nvSpPr>
        <p:spPr>
          <a:xfrm>
            <a:off x="209520" y="1258560"/>
            <a:ext cx="7076520" cy="1732320"/>
          </a:xfrm>
          <a:prstGeom prst="rect">
            <a:avLst/>
          </a:prstGeom>
          <a:noFill/>
          <a:ln w="9360">
            <a:noFill/>
          </a:ln>
        </p:spPr>
        <p:txBody>
          <a:bodyPr lIns="0" tIns="28440" rIns="0" bIns="0"/>
          <a:lstStyle/>
          <a:p>
            <a:pPr algn="just">
              <a:lnSpc>
                <a:spcPct val="100000"/>
              </a:lnSpc>
              <a:spcBef>
                <a:spcPts val="1426"/>
              </a:spcBef>
            </a:pPr>
            <a:r>
              <a:rPr lang="en-GB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en-GB" sz="15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«Развитие малого и среднего предпринимательства в Смоленской области»</a:t>
            </a:r>
            <a:r>
              <a:rPr lang="en-GB" sz="15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en-GB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6" name="Рисунок 38"/>
          <p:cNvPicPr/>
          <p:nvPr/>
        </p:nvPicPr>
        <p:blipFill>
          <a:blip r:embed="rId6"/>
          <a:stretch/>
        </p:blipFill>
        <p:spPr>
          <a:xfrm>
            <a:off x="209520" y="4029480"/>
            <a:ext cx="2437920" cy="1244520"/>
          </a:xfrm>
          <a:prstGeom prst="rect">
            <a:avLst/>
          </a:prstGeom>
          <a:ln>
            <a:noFill/>
          </a:ln>
        </p:spPr>
      </p:pic>
      <p:pic>
        <p:nvPicPr>
          <p:cNvPr id="457" name="Рисунок 39"/>
          <p:cNvPicPr/>
          <p:nvPr/>
        </p:nvPicPr>
        <p:blipFill>
          <a:blip r:embed="rId7"/>
          <a:stretch/>
        </p:blipFill>
        <p:spPr>
          <a:xfrm>
            <a:off x="4875480" y="4033440"/>
            <a:ext cx="2410560" cy="1240560"/>
          </a:xfrm>
          <a:prstGeom prst="rect">
            <a:avLst/>
          </a:prstGeom>
          <a:ln>
            <a:noFill/>
          </a:ln>
        </p:spPr>
      </p:pic>
      <p:sp>
        <p:nvSpPr>
          <p:cNvPr id="458" name="CustomShape 5"/>
          <p:cNvSpPr/>
          <p:nvPr/>
        </p:nvSpPr>
        <p:spPr>
          <a:xfrm>
            <a:off x="4856040" y="4106520"/>
            <a:ext cx="2479680" cy="97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spcBef>
                <a:spcPts val="828"/>
              </a:spcBef>
            </a:pPr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CustomShape 6"/>
          <p:cNvSpPr/>
          <p:nvPr/>
        </p:nvSpPr>
        <p:spPr>
          <a:xfrm>
            <a:off x="3722040" y="3854880"/>
            <a:ext cx="20520" cy="44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7"/>
          <p:cNvSpPr/>
          <p:nvPr/>
        </p:nvSpPr>
        <p:spPr>
          <a:xfrm flipV="1">
            <a:off x="2674440" y="4733280"/>
            <a:ext cx="6850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CustomShape 8"/>
          <p:cNvSpPr/>
          <p:nvPr/>
        </p:nvSpPr>
        <p:spPr>
          <a:xfrm flipH="1">
            <a:off x="4162680" y="4733280"/>
            <a:ext cx="6922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2" name="Рисунок 44"/>
          <p:cNvPicPr/>
          <p:nvPr/>
        </p:nvPicPr>
        <p:blipFill>
          <a:blip r:embed="rId8"/>
          <a:stretch/>
        </p:blipFill>
        <p:spPr>
          <a:xfrm>
            <a:off x="1278000" y="5595480"/>
            <a:ext cx="359640" cy="312480"/>
          </a:xfrm>
          <a:prstGeom prst="rect">
            <a:avLst/>
          </a:prstGeom>
          <a:ln>
            <a:noFill/>
          </a:ln>
        </p:spPr>
      </p:pic>
      <p:sp>
        <p:nvSpPr>
          <p:cNvPr id="463" name="CustomShape 9"/>
          <p:cNvSpPr/>
          <p:nvPr/>
        </p:nvSpPr>
        <p:spPr>
          <a:xfrm>
            <a:off x="1594800" y="5595480"/>
            <a:ext cx="3400920" cy="11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214014, г. Смоленск, ул. Энгельса, д. 23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Сайт: dep.smolinvest.com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E-mail: </a:t>
            </a:r>
            <a:r>
              <a:rPr lang="ru-RU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invest-smolensk@yandex.ru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ofp@smolinvest.com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CustomShape 10"/>
          <p:cNvSpPr/>
          <p:nvPr/>
        </p:nvSpPr>
        <p:spPr>
          <a:xfrm>
            <a:off x="209520" y="4106520"/>
            <a:ext cx="2437920" cy="10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Возмещение до 50% затрат на технологическое присоединение к объектам электро-сетевого хозяйства мощностью до 1,5 МВт</a:t>
            </a:r>
            <a:endParaRPr lang="ru-RU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CustomShape 11"/>
          <p:cNvSpPr/>
          <p:nvPr/>
        </p:nvSpPr>
        <p:spPr>
          <a:xfrm>
            <a:off x="2061000" y="2747160"/>
            <a:ext cx="3400560" cy="10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Возмещение до 30% затрат, связанных с приобретением оборудования в целях модернизации и технического перевооружения производственных мощностей</a:t>
            </a:r>
            <a:endParaRPr lang="ru-RU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6" name="Рисунок 48"/>
          <p:cNvPicPr/>
          <p:nvPr/>
        </p:nvPicPr>
        <p:blipFill>
          <a:blip r:embed="rId6"/>
          <a:stretch/>
        </p:blipFill>
        <p:spPr>
          <a:xfrm>
            <a:off x="2047320" y="2736000"/>
            <a:ext cx="3400560" cy="111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16"/>
          <p:cNvPicPr/>
          <p:nvPr/>
        </p:nvPicPr>
        <p:blipFill>
          <a:blip r:embed="rId3"/>
          <a:stretch/>
        </p:blipFill>
        <p:spPr>
          <a:xfrm>
            <a:off x="136440" y="1065240"/>
            <a:ext cx="2628720" cy="599760"/>
          </a:xfrm>
          <a:prstGeom prst="rect">
            <a:avLst/>
          </a:prstGeom>
          <a:ln w="9360">
            <a:noFill/>
          </a:ln>
        </p:spPr>
      </p:pic>
      <p:pic>
        <p:nvPicPr>
          <p:cNvPr id="468" name="Picture 1"/>
          <p:cNvPicPr/>
          <p:nvPr/>
        </p:nvPicPr>
        <p:blipFill>
          <a:blip r:embed="rId4" cstate="print"/>
          <a:stretch/>
        </p:blipFill>
        <p:spPr>
          <a:xfrm>
            <a:off x="3279771" y="4708531"/>
            <a:ext cx="1020240" cy="1020240"/>
          </a:xfrm>
          <a:prstGeom prst="rect">
            <a:avLst/>
          </a:prstGeom>
          <a:ln w="9360">
            <a:noFill/>
          </a:ln>
        </p:spPr>
      </p:pic>
      <p:pic>
        <p:nvPicPr>
          <p:cNvPr id="469" name="Picture 2"/>
          <p:cNvPicPr/>
          <p:nvPr/>
        </p:nvPicPr>
        <p:blipFill>
          <a:blip r:embed="rId5"/>
          <a:stretch/>
        </p:blipFill>
        <p:spPr>
          <a:xfrm>
            <a:off x="2994019" y="2708267"/>
            <a:ext cx="1044360" cy="1044360"/>
          </a:xfrm>
          <a:prstGeom prst="rect">
            <a:avLst/>
          </a:prstGeom>
          <a:ln w="9360">
            <a:noFill/>
          </a:ln>
        </p:spPr>
      </p:pic>
      <p:pic>
        <p:nvPicPr>
          <p:cNvPr id="472" name="Picture 5"/>
          <p:cNvPicPr/>
          <p:nvPr/>
        </p:nvPicPr>
        <p:blipFill>
          <a:blip r:embed="rId6"/>
          <a:stretch/>
        </p:blipFill>
        <p:spPr>
          <a:xfrm>
            <a:off x="3136895" y="1422383"/>
            <a:ext cx="1049040" cy="1049040"/>
          </a:xfrm>
          <a:prstGeom prst="rect">
            <a:avLst/>
          </a:prstGeom>
          <a:ln w="9360">
            <a:noFill/>
          </a:ln>
        </p:spPr>
      </p:pic>
      <p:pic>
        <p:nvPicPr>
          <p:cNvPr id="474" name="Picture 7"/>
          <p:cNvPicPr/>
          <p:nvPr/>
        </p:nvPicPr>
        <p:blipFill>
          <a:blip r:embed="rId7"/>
          <a:stretch/>
        </p:blipFill>
        <p:spPr>
          <a:xfrm>
            <a:off x="2994019" y="2708267"/>
            <a:ext cx="1072800" cy="1072800"/>
          </a:xfrm>
          <a:prstGeom prst="rect">
            <a:avLst/>
          </a:prstGeom>
          <a:ln w="9360">
            <a:noFill/>
          </a:ln>
        </p:spPr>
      </p:pic>
      <p:pic>
        <p:nvPicPr>
          <p:cNvPr id="476" name="Picture 9"/>
          <p:cNvPicPr/>
          <p:nvPr/>
        </p:nvPicPr>
        <p:blipFill>
          <a:blip r:embed="rId8"/>
          <a:stretch/>
        </p:blipFill>
        <p:spPr>
          <a:xfrm>
            <a:off x="3136895" y="1422383"/>
            <a:ext cx="1074240" cy="1074240"/>
          </a:xfrm>
          <a:prstGeom prst="rect">
            <a:avLst/>
          </a:prstGeom>
          <a:ln w="9360">
            <a:noFill/>
          </a:ln>
        </p:spPr>
      </p:pic>
      <p:pic>
        <p:nvPicPr>
          <p:cNvPr id="477" name="Picture 10"/>
          <p:cNvPicPr/>
          <p:nvPr/>
        </p:nvPicPr>
        <p:blipFill>
          <a:blip r:embed="rId9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478" name="CustomShape 1"/>
          <p:cNvSpPr/>
          <p:nvPr/>
        </p:nvSpPr>
        <p:spPr>
          <a:xfrm>
            <a:off x="2050920" y="3063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Промышленный комплекс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16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0" name="Picture 14"/>
          <p:cNvPicPr/>
          <p:nvPr/>
        </p:nvPicPr>
        <p:blipFill>
          <a:blip r:embed="rId10"/>
          <a:stretch/>
        </p:blipFill>
        <p:spPr>
          <a:xfrm>
            <a:off x="168120" y="3854520"/>
            <a:ext cx="2612520" cy="53604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3"/>
          <p:cNvSpPr/>
          <p:nvPr/>
        </p:nvSpPr>
        <p:spPr>
          <a:xfrm>
            <a:off x="138240" y="4017960"/>
            <a:ext cx="27032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промышленного производства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2" name="Picture 22"/>
          <p:cNvPicPr/>
          <p:nvPr/>
        </p:nvPicPr>
        <p:blipFill>
          <a:blip r:embed="rId11"/>
          <a:stretch/>
        </p:blipFill>
        <p:spPr>
          <a:xfrm>
            <a:off x="168120" y="2584440"/>
            <a:ext cx="2628720" cy="66636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4"/>
          <p:cNvSpPr/>
          <p:nvPr/>
        </p:nvSpPr>
        <p:spPr>
          <a:xfrm>
            <a:off x="412920" y="3360600"/>
            <a:ext cx="25300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184 </a:t>
            </a:r>
            <a:r>
              <a:rPr lang="ru-RU" sz="1200" b="0" strike="noStrike" spc="-1" dirty="0" smtClean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200" b="0" strike="noStrike" spc="-1" dirty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4" name="Picture 25"/>
          <p:cNvPicPr/>
          <p:nvPr/>
        </p:nvPicPr>
        <p:blipFill>
          <a:blip r:embed="rId12"/>
          <a:stretch/>
        </p:blipFill>
        <p:spPr>
          <a:xfrm>
            <a:off x="482760" y="3341520"/>
            <a:ext cx="577440" cy="607680"/>
          </a:xfrm>
          <a:prstGeom prst="rect">
            <a:avLst/>
          </a:prstGeom>
          <a:ln w="9360">
            <a:noFill/>
          </a:ln>
        </p:spPr>
      </p:pic>
      <p:sp>
        <p:nvSpPr>
          <p:cNvPr id="485" name="CustomShape 5"/>
          <p:cNvSpPr/>
          <p:nvPr/>
        </p:nvSpPr>
        <p:spPr>
          <a:xfrm>
            <a:off x="4137027" y="993755"/>
            <a:ext cx="2928958" cy="2857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одежды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4422779" y="1779573"/>
            <a:ext cx="2500329" cy="64294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«Фабрика Шарм»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Баранова И.В.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«Новое Поречье»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CustomShape 7"/>
          <p:cNvSpPr/>
          <p:nvPr/>
        </p:nvSpPr>
        <p:spPr>
          <a:xfrm>
            <a:off x="4851407" y="1422383"/>
            <a:ext cx="1785949" cy="28575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352,6млн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10"/>
          <p:cNvSpPr/>
          <p:nvPr/>
        </p:nvSpPr>
        <p:spPr>
          <a:xfrm>
            <a:off x="4851407" y="4779969"/>
            <a:ext cx="1934593" cy="69347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4229280" y="2422514"/>
            <a:ext cx="3044520" cy="33796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пищевых продуктов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4255920" y="3208334"/>
            <a:ext cx="3057120" cy="5000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 «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Хлебокомбинат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Цех по переработке молока в д. Дубровка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CustomShape 13"/>
          <p:cNvSpPr/>
          <p:nvPr/>
        </p:nvSpPr>
        <p:spPr>
          <a:xfrm>
            <a:off x="5005440" y="2851143"/>
            <a:ext cx="1544400" cy="35718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40,3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CustomShape 14"/>
          <p:cNvSpPr/>
          <p:nvPr/>
        </p:nvSpPr>
        <p:spPr>
          <a:xfrm>
            <a:off x="3989520" y="3573360"/>
            <a:ext cx="270144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15"/>
          <p:cNvSpPr/>
          <p:nvPr/>
        </p:nvSpPr>
        <p:spPr>
          <a:xfrm>
            <a:off x="4062240" y="4141800"/>
            <a:ext cx="2410920" cy="42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4659480" y="3867120"/>
            <a:ext cx="16012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CustomShape 1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8" name="Picture 41"/>
          <p:cNvPicPr/>
          <p:nvPr/>
        </p:nvPicPr>
        <p:blipFill>
          <a:blip r:embed="rId13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499" name="CustomShape 18"/>
          <p:cNvSpPr/>
          <p:nvPr/>
        </p:nvSpPr>
        <p:spPr>
          <a:xfrm>
            <a:off x="4779969" y="3922713"/>
            <a:ext cx="230940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Обработка </a:t>
            </a:r>
            <a:r>
              <a:rPr lang="ru-RU" sz="14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древесины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CustomShape 19"/>
          <p:cNvSpPr/>
          <p:nvPr/>
        </p:nvSpPr>
        <p:spPr>
          <a:xfrm rot="10800000" flipV="1">
            <a:off x="4851406" y="4351341"/>
            <a:ext cx="1714511" cy="4286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21,3 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1" name="CustomShape 20"/>
          <p:cNvSpPr/>
          <p:nvPr/>
        </p:nvSpPr>
        <p:spPr>
          <a:xfrm>
            <a:off x="4708531" y="4851407"/>
            <a:ext cx="1785949" cy="206527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ИП 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Чопчиц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В.Д.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Зюмов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Н.Н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Костючков</a:t>
            </a: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М.И.</a:t>
            </a: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Базанов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П.Д.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Конашенкова</a:t>
            </a: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Е.В.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2" name="Picture 45"/>
          <p:cNvPicPr/>
          <p:nvPr/>
        </p:nvPicPr>
        <p:blipFill>
          <a:blip r:embed="rId14"/>
          <a:stretch/>
        </p:blipFill>
        <p:spPr>
          <a:xfrm>
            <a:off x="3279771" y="4708531"/>
            <a:ext cx="1066320" cy="1088640"/>
          </a:xfrm>
          <a:prstGeom prst="rect">
            <a:avLst/>
          </a:prstGeom>
          <a:ln w="9360">
            <a:noFill/>
          </a:ln>
        </p:spPr>
      </p:pic>
      <p:sp>
        <p:nvSpPr>
          <p:cNvPr id="503" name="CustomShape 21"/>
          <p:cNvSpPr/>
          <p:nvPr/>
        </p:nvSpPr>
        <p:spPr>
          <a:xfrm>
            <a:off x="1327320" y="1914480"/>
            <a:ext cx="961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664D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Open Sans Semibold"/>
              </a:rPr>
              <a:t>8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4" name="Рисунок 48"/>
          <p:cNvPicPr/>
          <p:nvPr/>
        </p:nvPicPr>
        <p:blipFill>
          <a:blip r:embed="rId15">
            <a:lum bright="70000" contrast="-70000"/>
          </a:blip>
          <a:stretch/>
        </p:blipFill>
        <p:spPr>
          <a:xfrm>
            <a:off x="150840" y="1128600"/>
            <a:ext cx="2631600" cy="603000"/>
          </a:xfrm>
          <a:prstGeom prst="rect">
            <a:avLst/>
          </a:prstGeom>
          <a:ln w="9360">
            <a:noFill/>
          </a:ln>
        </p:spPr>
      </p:pic>
      <p:sp>
        <p:nvSpPr>
          <p:cNvPr id="505" name="CustomShape 22"/>
          <p:cNvSpPr/>
          <p:nvPr/>
        </p:nvSpPr>
        <p:spPr>
          <a:xfrm>
            <a:off x="442800" y="1112760"/>
            <a:ext cx="192852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предприятий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6" name="Рисунок 50"/>
          <p:cNvPicPr/>
          <p:nvPr/>
        </p:nvPicPr>
        <p:blipFill>
          <a:blip r:embed="rId16"/>
          <a:stretch/>
        </p:blipFill>
        <p:spPr>
          <a:xfrm>
            <a:off x="771840" y="1772640"/>
            <a:ext cx="738360" cy="664920"/>
          </a:xfrm>
          <a:prstGeom prst="rect">
            <a:avLst/>
          </a:prstGeom>
          <a:ln>
            <a:noFill/>
          </a:ln>
        </p:spPr>
      </p:pic>
      <p:pic>
        <p:nvPicPr>
          <p:cNvPr id="507" name="Рисунок 51"/>
          <p:cNvPicPr/>
          <p:nvPr/>
        </p:nvPicPr>
        <p:blipFill>
          <a:blip r:embed="rId17">
            <a:lum bright="70000" contrast="-70000"/>
          </a:blip>
          <a:stretch/>
        </p:blipFill>
        <p:spPr>
          <a:xfrm>
            <a:off x="157320" y="2644920"/>
            <a:ext cx="2631600" cy="669600"/>
          </a:xfrm>
          <a:prstGeom prst="rect">
            <a:avLst/>
          </a:prstGeom>
          <a:ln w="9360">
            <a:noFill/>
          </a:ln>
        </p:spPr>
      </p:pic>
      <p:sp>
        <p:nvSpPr>
          <p:cNvPr id="508" name="CustomShape 23"/>
          <p:cNvSpPr/>
          <p:nvPr/>
        </p:nvSpPr>
        <p:spPr>
          <a:xfrm>
            <a:off x="365040" y="2664000"/>
            <a:ext cx="2217240" cy="608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</a:t>
            </a: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работающих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="" xmlns:p14="http://schemas.microsoft.com/office/powerpoint/2010/main" val="3121820173"/>
              </p:ext>
            </p:extLst>
          </p:nvPr>
        </p:nvGraphicFramePr>
        <p:xfrm>
          <a:off x="154423" y="4352151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Рисунок 5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76040" y="1168560"/>
            <a:ext cx="2437920" cy="649080"/>
          </a:xfrm>
          <a:prstGeom prst="rect">
            <a:avLst/>
          </a:prstGeom>
          <a:ln w="9360">
            <a:noFill/>
          </a:ln>
        </p:spPr>
      </p:pic>
      <p:pic>
        <p:nvPicPr>
          <p:cNvPr id="511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2060640" y="31608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Сельское хозяйство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3" name="Picture 5"/>
          <p:cNvPicPr/>
          <p:nvPr/>
        </p:nvPicPr>
        <p:blipFill>
          <a:blip r:embed="rId5"/>
          <a:stretch/>
        </p:blipFill>
        <p:spPr>
          <a:xfrm>
            <a:off x="693720" y="1917720"/>
            <a:ext cx="701280" cy="701280"/>
          </a:xfrm>
          <a:prstGeom prst="rect">
            <a:avLst/>
          </a:prstGeom>
          <a:ln w="9360">
            <a:noFill/>
          </a:ln>
        </p:spPr>
      </p:pic>
      <p:sp>
        <p:nvSpPr>
          <p:cNvPr id="514" name="CustomShape 2"/>
          <p:cNvSpPr/>
          <p:nvPr/>
        </p:nvSpPr>
        <p:spPr>
          <a:xfrm>
            <a:off x="1343160" y="2039760"/>
            <a:ext cx="713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 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2820960" y="1081080"/>
            <a:ext cx="459216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основных видов продукции во всех категориях хозяйств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6" name="Picture 14"/>
          <p:cNvPicPr/>
          <p:nvPr/>
        </p:nvPicPr>
        <p:blipFill>
          <a:blip r:embed="rId6"/>
          <a:stretch/>
        </p:blipFill>
        <p:spPr>
          <a:xfrm>
            <a:off x="2708280" y="5221440"/>
            <a:ext cx="3369960" cy="1420560"/>
          </a:xfrm>
          <a:prstGeom prst="rect">
            <a:avLst/>
          </a:prstGeom>
          <a:ln w="9360">
            <a:noFill/>
          </a:ln>
        </p:spPr>
      </p:pic>
      <p:sp>
        <p:nvSpPr>
          <p:cNvPr id="517" name="CustomShape 4"/>
          <p:cNvSpPr/>
          <p:nvPr/>
        </p:nvSpPr>
        <p:spPr>
          <a:xfrm>
            <a:off x="2519280" y="4818240"/>
            <a:ext cx="4647960" cy="57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Основные задачи на период до </a:t>
            </a:r>
            <a:r>
              <a:rPr lang="ru-RU" sz="1600" b="1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2024 </a:t>
            </a: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года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8" name="CustomShape 5"/>
          <p:cNvSpPr/>
          <p:nvPr/>
        </p:nvSpPr>
        <p:spPr>
          <a:xfrm>
            <a:off x="7104240" y="719460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17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6"/>
          <p:cNvSpPr/>
          <p:nvPr/>
        </p:nvSpPr>
        <p:spPr>
          <a:xfrm>
            <a:off x="351000" y="1141560"/>
            <a:ext cx="1958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7"/>
          <p:cNvSpPr/>
          <p:nvPr/>
        </p:nvSpPr>
        <p:spPr>
          <a:xfrm>
            <a:off x="6208560" y="4338720"/>
            <a:ext cx="6789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яйцо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1" name="Picture 23"/>
          <p:cNvPicPr/>
          <p:nvPr/>
        </p:nvPicPr>
        <p:blipFill>
          <a:blip r:embed="rId7"/>
          <a:stretch/>
        </p:blipFill>
        <p:spPr>
          <a:xfrm>
            <a:off x="3065400" y="170028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2" name="Picture 24"/>
          <p:cNvPicPr/>
          <p:nvPr/>
        </p:nvPicPr>
        <p:blipFill>
          <a:blip r:embed="rId8"/>
          <a:stretch/>
        </p:blipFill>
        <p:spPr>
          <a:xfrm>
            <a:off x="4545000" y="170028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3" name="Picture 25"/>
          <p:cNvPicPr/>
          <p:nvPr/>
        </p:nvPicPr>
        <p:blipFill>
          <a:blip r:embed="rId9"/>
          <a:stretch/>
        </p:blipFill>
        <p:spPr>
          <a:xfrm>
            <a:off x="5996160" y="171756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4" name="Picture 26"/>
          <p:cNvPicPr/>
          <p:nvPr/>
        </p:nvPicPr>
        <p:blipFill>
          <a:blip r:embed="rId10"/>
          <a:stretch/>
        </p:blipFill>
        <p:spPr>
          <a:xfrm>
            <a:off x="3030480" y="3214800"/>
            <a:ext cx="1060200" cy="1060200"/>
          </a:xfrm>
          <a:prstGeom prst="rect">
            <a:avLst/>
          </a:prstGeom>
          <a:ln w="9360">
            <a:noFill/>
          </a:ln>
        </p:spPr>
      </p:pic>
      <p:pic>
        <p:nvPicPr>
          <p:cNvPr id="525" name="Picture 27"/>
          <p:cNvPicPr/>
          <p:nvPr/>
        </p:nvPicPr>
        <p:blipFill>
          <a:blip r:embed="rId11"/>
          <a:stretch/>
        </p:blipFill>
        <p:spPr>
          <a:xfrm>
            <a:off x="4529160" y="3214800"/>
            <a:ext cx="1069560" cy="1069560"/>
          </a:xfrm>
          <a:prstGeom prst="rect">
            <a:avLst/>
          </a:prstGeom>
          <a:ln w="9360">
            <a:noFill/>
          </a:ln>
        </p:spPr>
      </p:pic>
      <p:pic>
        <p:nvPicPr>
          <p:cNvPr id="526" name="Picture 28"/>
          <p:cNvPicPr/>
          <p:nvPr/>
        </p:nvPicPr>
        <p:blipFill>
          <a:blip r:embed="rId12"/>
          <a:stretch/>
        </p:blipFill>
        <p:spPr>
          <a:xfrm>
            <a:off x="5996160" y="3238560"/>
            <a:ext cx="1041120" cy="1041120"/>
          </a:xfrm>
          <a:prstGeom prst="rect">
            <a:avLst/>
          </a:prstGeom>
          <a:ln w="9360">
            <a:noFill/>
          </a:ln>
        </p:spPr>
      </p:pic>
      <p:sp>
        <p:nvSpPr>
          <p:cNvPr id="527" name="CustomShape 8"/>
          <p:cNvSpPr/>
          <p:nvPr/>
        </p:nvSpPr>
        <p:spPr>
          <a:xfrm>
            <a:off x="6202440" y="2816280"/>
            <a:ext cx="6807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овощи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CustomShape 9"/>
          <p:cNvSpPr/>
          <p:nvPr/>
        </p:nvSpPr>
        <p:spPr>
          <a:xfrm>
            <a:off x="3041640" y="189396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3335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CustomShape 10"/>
          <p:cNvSpPr/>
          <p:nvPr/>
        </p:nvSpPr>
        <p:spPr>
          <a:xfrm>
            <a:off x="4513320" y="189720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2871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CustomShape 11"/>
          <p:cNvSpPr/>
          <p:nvPr/>
        </p:nvSpPr>
        <p:spPr>
          <a:xfrm>
            <a:off x="5991120" y="189864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968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CustomShape 12"/>
          <p:cNvSpPr/>
          <p:nvPr/>
        </p:nvSpPr>
        <p:spPr>
          <a:xfrm>
            <a:off x="3030480" y="340344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2878,8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13"/>
          <p:cNvSpPr/>
          <p:nvPr/>
        </p:nvSpPr>
        <p:spPr>
          <a:xfrm>
            <a:off x="4521240" y="339876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111,7 тонн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CustomShape 14"/>
          <p:cNvSpPr/>
          <p:nvPr/>
        </p:nvSpPr>
        <p:spPr>
          <a:xfrm>
            <a:off x="5899320" y="3325680"/>
            <a:ext cx="1252080" cy="78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1,3</a:t>
            </a:r>
            <a:r>
              <a:t/>
            </a:r>
            <a:br/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млн.шт.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CustomShape 15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5" name="Picture 38"/>
          <p:cNvPicPr/>
          <p:nvPr/>
        </p:nvPicPr>
        <p:blipFill>
          <a:blip r:embed="rId13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536" name="CustomShape 16"/>
          <p:cNvSpPr/>
          <p:nvPr/>
        </p:nvSpPr>
        <p:spPr>
          <a:xfrm>
            <a:off x="3111480" y="2817720"/>
            <a:ext cx="96948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картофель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CustomShape 17"/>
          <p:cNvSpPr/>
          <p:nvPr/>
        </p:nvSpPr>
        <p:spPr>
          <a:xfrm>
            <a:off x="4754520" y="2816280"/>
            <a:ext cx="61704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зерно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18"/>
          <p:cNvSpPr/>
          <p:nvPr/>
        </p:nvSpPr>
        <p:spPr>
          <a:xfrm>
            <a:off x="3232080" y="4340160"/>
            <a:ext cx="72972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молоко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CustomShape 19"/>
          <p:cNvSpPr/>
          <p:nvPr/>
        </p:nvSpPr>
        <p:spPr>
          <a:xfrm>
            <a:off x="4248000" y="4338720"/>
            <a:ext cx="163008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мясо скота и птицы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0" name="Рисунок 44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708280" y="5208480"/>
            <a:ext cx="3857400" cy="1149120"/>
          </a:xfrm>
          <a:prstGeom prst="rect">
            <a:avLst/>
          </a:prstGeom>
          <a:ln w="9360">
            <a:noFill/>
          </a:ln>
        </p:spPr>
      </p:pic>
      <p:pic>
        <p:nvPicPr>
          <p:cNvPr id="541" name="Рисунок 46"/>
          <p:cNvPicPr/>
          <p:nvPr/>
        </p:nvPicPr>
        <p:blipFill>
          <a:blip r:embed="rId14"/>
          <a:stretch/>
        </p:blipFill>
        <p:spPr>
          <a:xfrm>
            <a:off x="2851200" y="5280120"/>
            <a:ext cx="253800" cy="267840"/>
          </a:xfrm>
          <a:prstGeom prst="rect">
            <a:avLst/>
          </a:prstGeom>
          <a:ln w="9360">
            <a:noFill/>
          </a:ln>
        </p:spPr>
      </p:pic>
      <p:sp>
        <p:nvSpPr>
          <p:cNvPr id="542" name="CustomShape 20"/>
          <p:cNvSpPr/>
          <p:nvPr/>
        </p:nvSpPr>
        <p:spPr>
          <a:xfrm>
            <a:off x="3208320" y="5208480"/>
            <a:ext cx="3714480" cy="63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Стимулирование инновационной деятельности и инновационного развития агропромышленного комплекса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3" name="Рисунок 48"/>
          <p:cNvPicPr/>
          <p:nvPr/>
        </p:nvPicPr>
        <p:blipFill>
          <a:blip r:embed="rId14"/>
          <a:stretch/>
        </p:blipFill>
        <p:spPr>
          <a:xfrm>
            <a:off x="2851200" y="5994360"/>
            <a:ext cx="253800" cy="267840"/>
          </a:xfrm>
          <a:prstGeom prst="rect">
            <a:avLst/>
          </a:prstGeom>
          <a:ln w="9360">
            <a:noFill/>
          </a:ln>
        </p:spPr>
      </p:pic>
      <p:sp>
        <p:nvSpPr>
          <p:cNvPr id="544" name="CustomShape 21"/>
          <p:cNvSpPr/>
          <p:nvPr/>
        </p:nvSpPr>
        <p:spPr>
          <a:xfrm>
            <a:off x="3208320" y="5923080"/>
            <a:ext cx="3571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Вовлечение в оборот неиспользуемых земель сельскохозяйственного назначения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22"/>
          <p:cNvSpPr/>
          <p:nvPr/>
        </p:nvSpPr>
        <p:spPr>
          <a:xfrm>
            <a:off x="466560" y="1225440"/>
            <a:ext cx="1856880" cy="51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предприятий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6" name="Рисунок 47"/>
          <p:cNvPicPr/>
          <p:nvPr/>
        </p:nvPicPr>
        <p:blipFill>
          <a:blip r:embed="rId15">
            <a:lum bright="70000" contrast="-70000"/>
          </a:blip>
          <a:stretch/>
        </p:blipFill>
        <p:spPr>
          <a:xfrm>
            <a:off x="176040" y="2828880"/>
            <a:ext cx="2450880" cy="504360"/>
          </a:xfrm>
          <a:prstGeom prst="rect">
            <a:avLst/>
          </a:prstGeom>
          <a:ln w="9360">
            <a:noFill/>
          </a:ln>
        </p:spPr>
      </p:pic>
      <p:sp>
        <p:nvSpPr>
          <p:cNvPr id="547" name="CustomShape 23"/>
          <p:cNvSpPr/>
          <p:nvPr/>
        </p:nvSpPr>
        <p:spPr>
          <a:xfrm>
            <a:off x="176040" y="2840040"/>
            <a:ext cx="2437920" cy="516600"/>
          </a:xfrm>
          <a:prstGeom prst="rect">
            <a:avLst/>
          </a:prstGeom>
          <a:solidFill>
            <a:srgbClr val="CD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сельского хозяйства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="" xmlns:p14="http://schemas.microsoft.com/office/powerpoint/2010/main" val="293603350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499" y="5422911"/>
            <a:ext cx="1276961" cy="8661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879" y="2040179"/>
            <a:ext cx="2537288" cy="2693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186" y="3347277"/>
            <a:ext cx="2500845" cy="2400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420" y="974568"/>
            <a:ext cx="2449174" cy="235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0136" y="958622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8838" y="2027045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8" y="4844276"/>
            <a:ext cx="2350285" cy="444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1827" y="3319288"/>
            <a:ext cx="246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633" y="4253671"/>
            <a:ext cx="2499646" cy="2510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74597" y="4235503"/>
            <a:ext cx="25512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05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3" y="1255562"/>
            <a:ext cx="2329150" cy="35255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541" y="1260758"/>
            <a:ext cx="2358418" cy="415055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0813" y="4525717"/>
            <a:ext cx="2490466" cy="29694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6081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3" y="5329412"/>
            <a:ext cx="2337140" cy="1323872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186" y="2327798"/>
            <a:ext cx="2507120" cy="984626"/>
          </a:xfrm>
          <a:prstGeom prst="rect">
            <a:avLst/>
          </a:prstGeom>
        </p:spPr>
      </p:pic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процентов по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инвестиционным кредитам, полученным в российских кредитных организациях, и займам, полученным в сельскохозяйственных кредитных потребительских кооперативах.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633" y="3622147"/>
            <a:ext cx="2510988" cy="606492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4994186" y="3615283"/>
            <a:ext cx="2467728" cy="607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9" name="Объект 31"/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стимулирование увеличения производства масличных культур.</a:t>
            </a:r>
            <a:endParaRPr lang="ru-RU" sz="85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элитных семян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проведение комплекса агротехнологических работ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возмещению производителям зерновых культур части затрат на производство и реализацию зерновых культур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прирост собственного производства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 (или)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пеньковолокна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(или) тресты льняной, и (или) тресты конопляной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закладку и (или)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уход за многолетними насаждениями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проведение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вовлекаемых  в сельскохозяйственный оборот, а также мероприятия в области известкования кислых почв на пашне.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затрат, на обеспечение прироста сельскохозяйственной продукции собственного производства в рамках приоритетных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-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овощей открытого грунта;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-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овощей закрытого грунта, произведенных с применением технологии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досвечивания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18065" y="1285860"/>
            <a:ext cx="2323871" cy="412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приобретение племенного молодняка.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племенных ремонтных быков и (или) эмбрионов племенного крупного рогатого скота.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прирост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мясного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молока;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специализированного мясного скотоводства.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обеспечение прироста объема молока сырого крупного рогатого скота, козьего и овечьего,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переработанного на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пищевую продукцию.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рыбопосадочного материала.</a:t>
            </a:r>
          </a:p>
          <a:p>
            <a:pPr algn="just" defTabSz="755934">
              <a:lnSpc>
                <a:spcPct val="96000"/>
              </a:lnSpc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13876" y="2341261"/>
            <a:ext cx="2448038" cy="97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выплаты на строительство (приобретение)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жилья в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сельской местности гражданам РФ.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строительство (приобретение) жилья, предоставляемого гражданам по договору найма жилого помещения.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Субсидия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реализацию мероприятий по благоустройству сельских территорий.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012" y="5442048"/>
            <a:ext cx="2337948" cy="2392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445681" y="5445470"/>
            <a:ext cx="249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542" y="5757520"/>
            <a:ext cx="2358418" cy="1346139"/>
          </a:xfrm>
          <a:prstGeom prst="rect">
            <a:avLst/>
          </a:prstGeom>
        </p:spPr>
      </p:pic>
      <p:sp>
        <p:nvSpPr>
          <p:cNvPr id="52" name="Объект 31"/>
          <p:cNvSpPr txBox="1">
            <a:spLocks/>
          </p:cNvSpPr>
          <p:nvPr/>
        </p:nvSpPr>
        <p:spPr>
          <a:xfrm>
            <a:off x="2518012" y="5731662"/>
            <a:ext cx="2265528" cy="1371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развитие семейных ферм на базе крестьянских (фермерских) хозяйств, включая индивидуальных предпринимателей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  <a:endParaRPr lang="ru-RU" sz="85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8772" y="4827533"/>
            <a:ext cx="225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с/х техники</a:t>
            </a:r>
          </a:p>
        </p:txBody>
      </p:sp>
      <p:sp>
        <p:nvSpPr>
          <p:cNvPr id="53" name="Объект 31"/>
          <p:cNvSpPr txBox="1">
            <a:spLocks/>
          </p:cNvSpPr>
          <p:nvPr/>
        </p:nvSpPr>
        <p:spPr>
          <a:xfrm>
            <a:off x="36608" y="5305988"/>
            <a:ext cx="2364510" cy="10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уплату лизинговых платежей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предприятий.</a:t>
            </a:r>
          </a:p>
        </p:txBody>
      </p:sp>
      <p:sp>
        <p:nvSpPr>
          <p:cNvPr id="55" name="Объект 31"/>
          <p:cNvSpPr txBox="1">
            <a:spLocks/>
          </p:cNvSpPr>
          <p:nvPr/>
        </p:nvSpPr>
        <p:spPr>
          <a:xfrm>
            <a:off x="4994186" y="4540802"/>
            <a:ext cx="2467728" cy="996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сельского туризма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Picture 17"/>
          <p:cNvPicPr/>
          <p:nvPr/>
        </p:nvPicPr>
        <p:blipFill>
          <a:blip r:embed="rId16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xmlns="" val="10734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08080" y="5208480"/>
            <a:ext cx="2563560" cy="9284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589" name="CustomShape 1"/>
          <p:cNvSpPr/>
          <p:nvPr/>
        </p:nvSpPr>
        <p:spPr>
          <a:xfrm>
            <a:off x="2060640" y="309600"/>
            <a:ext cx="546372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Транспорт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19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1" name="Picture 4"/>
          <p:cNvPicPr/>
          <p:nvPr/>
        </p:nvPicPr>
        <p:blipFill>
          <a:blip r:embed="rId5"/>
          <a:srcRect l="12503" r="12503"/>
          <a:stretch/>
        </p:blipFill>
        <p:spPr>
          <a:xfrm>
            <a:off x="309600" y="1317600"/>
            <a:ext cx="1049040" cy="995040"/>
          </a:xfrm>
          <a:prstGeom prst="rect">
            <a:avLst/>
          </a:prstGeom>
          <a:ln>
            <a:noFill/>
          </a:ln>
        </p:spPr>
      </p:pic>
      <p:pic>
        <p:nvPicPr>
          <p:cNvPr id="592" name="Picture 5"/>
          <p:cNvPicPr/>
          <p:nvPr/>
        </p:nvPicPr>
        <p:blipFill>
          <a:blip r:embed="rId6"/>
          <a:stretch/>
        </p:blipFill>
        <p:spPr>
          <a:xfrm>
            <a:off x="295200" y="1288080"/>
            <a:ext cx="1053720" cy="1053720"/>
          </a:xfrm>
          <a:prstGeom prst="rect">
            <a:avLst/>
          </a:prstGeom>
          <a:ln>
            <a:noFill/>
          </a:ln>
        </p:spPr>
      </p:pic>
      <p:sp>
        <p:nvSpPr>
          <p:cNvPr id="593" name="CustomShape 3"/>
          <p:cNvSpPr/>
          <p:nvPr/>
        </p:nvSpPr>
        <p:spPr>
          <a:xfrm>
            <a:off x="210960" y="2643120"/>
            <a:ext cx="375264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r>
              <a:rPr lang="ru-RU" sz="18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5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автодороги регионального значения, в том числе:</a:t>
            </a:r>
            <a:endParaRPr lang="ru-RU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4" name="CustomShape 4"/>
          <p:cNvSpPr/>
          <p:nvPr/>
        </p:nvSpPr>
        <p:spPr>
          <a:xfrm>
            <a:off x="-150840" y="4613400"/>
            <a:ext cx="33508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Автодороги в муниципальной собственности: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5" name="Picture 9"/>
          <p:cNvPicPr/>
          <p:nvPr/>
        </p:nvPicPr>
        <p:blipFill>
          <a:blip r:embed="rId7"/>
          <a:stretch/>
        </p:blipFill>
        <p:spPr>
          <a:xfrm>
            <a:off x="318960" y="3355920"/>
            <a:ext cx="464760" cy="464760"/>
          </a:xfrm>
          <a:prstGeom prst="rect">
            <a:avLst/>
          </a:prstGeom>
          <a:ln w="9360">
            <a:noFill/>
          </a:ln>
        </p:spPr>
      </p:pic>
      <p:sp>
        <p:nvSpPr>
          <p:cNvPr id="596" name="CustomShape 5"/>
          <p:cNvSpPr/>
          <p:nvPr/>
        </p:nvSpPr>
        <p:spPr>
          <a:xfrm>
            <a:off x="787320" y="3348000"/>
            <a:ext cx="307476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Р-133  Ольша-Велиж-Усвяты-Невель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6"/>
          <p:cNvSpPr/>
          <p:nvPr/>
        </p:nvSpPr>
        <p:spPr>
          <a:xfrm>
            <a:off x="1311120" y="1414440"/>
            <a:ext cx="20808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Общая протяженность дорог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7"/>
          <p:cNvSpPr/>
          <p:nvPr/>
        </p:nvSpPr>
        <p:spPr>
          <a:xfrm>
            <a:off x="-149400" y="5708520"/>
            <a:ext cx="337320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89,1 км </a:t>
            </a: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асфальтобетонные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CustomShape 8"/>
          <p:cNvSpPr/>
          <p:nvPr/>
        </p:nvSpPr>
        <p:spPr>
          <a:xfrm>
            <a:off x="279360" y="5280120"/>
            <a:ext cx="214272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246,8 км  </a:t>
            </a: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грунтовые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0" name="CustomShape 9"/>
          <p:cNvSpPr/>
          <p:nvPr/>
        </p:nvSpPr>
        <p:spPr>
          <a:xfrm>
            <a:off x="196920" y="1477800"/>
            <a:ext cx="12729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919,9 </a:t>
            </a: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км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2" name="Picture 17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603" name="Picture 18"/>
          <p:cNvPicPr/>
          <p:nvPr/>
        </p:nvPicPr>
        <p:blipFill>
          <a:blip r:embed="rId9"/>
          <a:stretch/>
        </p:blipFill>
        <p:spPr>
          <a:xfrm>
            <a:off x="344520" y="3902040"/>
            <a:ext cx="452160" cy="452160"/>
          </a:xfrm>
          <a:prstGeom prst="rect">
            <a:avLst/>
          </a:prstGeom>
          <a:ln w="9360">
            <a:noFill/>
          </a:ln>
        </p:spPr>
      </p:pic>
      <p:sp>
        <p:nvSpPr>
          <p:cNvPr id="604" name="CustomShape 11"/>
          <p:cNvSpPr/>
          <p:nvPr/>
        </p:nvSpPr>
        <p:spPr>
          <a:xfrm>
            <a:off x="822240" y="3998880"/>
            <a:ext cx="22363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Р-130 Демидов-Рудня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5" name="Picture 20"/>
          <p:cNvPicPr/>
          <p:nvPr/>
        </p:nvPicPr>
        <p:blipFill>
          <a:blip r:embed="rId10"/>
          <a:stretch/>
        </p:blipFill>
        <p:spPr>
          <a:xfrm>
            <a:off x="2897280" y="1076400"/>
            <a:ext cx="4514400" cy="5940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006640" y="239760"/>
            <a:ext cx="560196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Обращение Главы муниципального образования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«Демидовский район» Смоленской области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2917800" y="1758960"/>
            <a:ext cx="4389120" cy="3312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образование «Демидовский район» Смоленской области приглашает Вас посетить наш древний и прекрасный край с целью ознакомления с  туристическим потенциалом района и рассмотрения возможностей реализации на его территории инвестиционных проектов.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endParaRPr lang="ru-RU" sz="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Приоритетными направлениями инвестиционной деятельности района являются инвестиции в объекты жилищно-коммунального хозяйства,  привлекаемые с целью внедрения новых  энергосберегающих технологий и модернизации инженерной  инфраструктуры; инвестиции в социальную инфраструктуру, инвестиции в благоустройство города, инвестиции в газификацию населенных пунктов с целью увеличения объемов производства товаров  и услуг, создания новых рабочих мест,  снижения затрат и повышения прибыльности.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233280" y="4002120"/>
            <a:ext cx="24188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Семенов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Александр Федорович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4091040" y="1274760"/>
            <a:ext cx="2045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Дорогие друзья!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>
            <a:off x="1347840" y="6157800"/>
            <a:ext cx="43747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Добро пожаловать в Демидовский район!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7"/>
          <p:cNvSpPr/>
          <p:nvPr/>
        </p:nvSpPr>
        <p:spPr>
          <a:xfrm>
            <a:off x="917640" y="221760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" name="Picture 11"/>
          <p:cNvPicPr/>
          <p:nvPr/>
        </p:nvPicPr>
        <p:blipFill>
          <a:blip r:embed="rId4"/>
          <a:stretch/>
        </p:blipFill>
        <p:spPr>
          <a:xfrm>
            <a:off x="266760" y="1498680"/>
            <a:ext cx="2350800" cy="2347560"/>
          </a:xfrm>
          <a:prstGeom prst="rect">
            <a:avLst/>
          </a:prstGeom>
          <a:ln w="9360">
            <a:noFill/>
          </a:ln>
        </p:spPr>
      </p:pic>
      <p:pic>
        <p:nvPicPr>
          <p:cNvPr id="181" name="Picture 12"/>
          <p:cNvPicPr/>
          <p:nvPr/>
        </p:nvPicPr>
        <p:blipFill>
          <a:blip r:embed="rId5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182" name="CustomShape 9"/>
          <p:cNvSpPr/>
          <p:nvPr/>
        </p:nvSpPr>
        <p:spPr>
          <a:xfrm>
            <a:off x="233280" y="5175360"/>
            <a:ext cx="65052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настоящее время в Администрации муниципального образования «Демидовский район» Смоленской области принимаются меры по формированию благоприятного правового и налогового климата, развитию трудовых ресурсов, стимулированию роста внутреннего рынка.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2101680" y="320760"/>
            <a:ext cx="54129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Связь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CustomShape 2"/>
          <p:cNvSpPr/>
          <p:nvPr/>
        </p:nvSpPr>
        <p:spPr>
          <a:xfrm>
            <a:off x="714060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1109520" y="1630440"/>
            <a:ext cx="19141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организация,   оказывающая услуги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CustomShape 4"/>
          <p:cNvSpPr/>
          <p:nvPr/>
        </p:nvSpPr>
        <p:spPr>
          <a:xfrm>
            <a:off x="1827360" y="1173240"/>
            <a:ext cx="40932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CustomShape 5"/>
          <p:cNvSpPr/>
          <p:nvPr/>
        </p:nvSpPr>
        <p:spPr>
          <a:xfrm flipH="1">
            <a:off x="6407280" y="2971800"/>
            <a:ext cx="80280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13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6"/>
          <p:cNvSpPr/>
          <p:nvPr/>
        </p:nvSpPr>
        <p:spPr>
          <a:xfrm>
            <a:off x="6078600" y="3424320"/>
            <a:ext cx="13950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почтовых отделений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CustomShape 7"/>
          <p:cNvSpPr/>
          <p:nvPr/>
        </p:nvSpPr>
        <p:spPr>
          <a:xfrm flipH="1">
            <a:off x="690480" y="3114720"/>
            <a:ext cx="491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CustomShape 8"/>
          <p:cNvSpPr/>
          <p:nvPr/>
        </p:nvSpPr>
        <p:spPr>
          <a:xfrm>
            <a:off x="168120" y="3543480"/>
            <a:ext cx="1526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оператора сотой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5" name="CustomShape 9"/>
          <p:cNvSpPr/>
          <p:nvPr/>
        </p:nvSpPr>
        <p:spPr>
          <a:xfrm>
            <a:off x="4559400" y="5049720"/>
            <a:ext cx="2109600" cy="115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Активно работает сеть Интернет,  спутниковое и кабельное телерадиовещание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6" name="Picture 11"/>
          <p:cNvPicPr/>
          <p:nvPr/>
        </p:nvPicPr>
        <p:blipFill>
          <a:blip r:embed="rId4"/>
          <a:stretch/>
        </p:blipFill>
        <p:spPr>
          <a:xfrm>
            <a:off x="2957400" y="128592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17" name="Picture 12"/>
          <p:cNvPicPr/>
          <p:nvPr/>
        </p:nvPicPr>
        <p:blipFill>
          <a:blip r:embed="rId5"/>
          <a:stretch/>
        </p:blipFill>
        <p:spPr>
          <a:xfrm>
            <a:off x="3095640" y="1450800"/>
            <a:ext cx="956880" cy="956880"/>
          </a:xfrm>
          <a:prstGeom prst="rect">
            <a:avLst/>
          </a:prstGeom>
          <a:ln w="9360">
            <a:noFill/>
          </a:ln>
        </p:spPr>
      </p:pic>
      <p:pic>
        <p:nvPicPr>
          <p:cNvPr id="618" name="Picture 13"/>
          <p:cNvPicPr/>
          <p:nvPr/>
        </p:nvPicPr>
        <p:blipFill>
          <a:blip r:embed="rId6"/>
          <a:stretch/>
        </p:blipFill>
        <p:spPr>
          <a:xfrm>
            <a:off x="3375000" y="5043600"/>
            <a:ext cx="1248840" cy="1248840"/>
          </a:xfrm>
          <a:prstGeom prst="rect">
            <a:avLst/>
          </a:prstGeom>
          <a:ln w="9360">
            <a:noFill/>
          </a:ln>
        </p:spPr>
      </p:pic>
      <p:pic>
        <p:nvPicPr>
          <p:cNvPr id="619" name="Picture 14"/>
          <p:cNvPicPr/>
          <p:nvPr/>
        </p:nvPicPr>
        <p:blipFill>
          <a:blip r:embed="rId7"/>
          <a:stretch/>
        </p:blipFill>
        <p:spPr>
          <a:xfrm>
            <a:off x="1701720" y="3141720"/>
            <a:ext cx="1182240" cy="1182240"/>
          </a:xfrm>
          <a:prstGeom prst="rect">
            <a:avLst/>
          </a:prstGeom>
          <a:ln w="9360">
            <a:noFill/>
          </a:ln>
        </p:spPr>
      </p:pic>
      <p:pic>
        <p:nvPicPr>
          <p:cNvPr id="620" name="Picture 15"/>
          <p:cNvPicPr/>
          <p:nvPr/>
        </p:nvPicPr>
        <p:blipFill>
          <a:blip r:embed="rId8"/>
          <a:stretch/>
        </p:blipFill>
        <p:spPr>
          <a:xfrm>
            <a:off x="4888080" y="3105000"/>
            <a:ext cx="1220400" cy="1220400"/>
          </a:xfrm>
          <a:prstGeom prst="rect">
            <a:avLst/>
          </a:prstGeom>
          <a:ln w="9360">
            <a:noFill/>
          </a:ln>
        </p:spPr>
      </p:pic>
      <p:pic>
        <p:nvPicPr>
          <p:cNvPr id="621" name="Picture 16"/>
          <p:cNvPicPr/>
          <p:nvPr/>
        </p:nvPicPr>
        <p:blipFill>
          <a:blip r:embed="rId4"/>
          <a:stretch/>
        </p:blipFill>
        <p:spPr>
          <a:xfrm>
            <a:off x="4897440" y="310500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22" name="Picture 17"/>
          <p:cNvPicPr/>
          <p:nvPr/>
        </p:nvPicPr>
        <p:blipFill>
          <a:blip r:embed="rId4"/>
          <a:stretch/>
        </p:blipFill>
        <p:spPr>
          <a:xfrm>
            <a:off x="1676520" y="310500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23" name="Picture 18"/>
          <p:cNvPicPr/>
          <p:nvPr/>
        </p:nvPicPr>
        <p:blipFill>
          <a:blip r:embed="rId4"/>
          <a:stretch/>
        </p:blipFill>
        <p:spPr>
          <a:xfrm>
            <a:off x="3395520" y="5052960"/>
            <a:ext cx="1234800" cy="1234800"/>
          </a:xfrm>
          <a:prstGeom prst="rect">
            <a:avLst/>
          </a:prstGeom>
          <a:ln w="9360">
            <a:noFill/>
          </a:ln>
        </p:spPr>
      </p:pic>
      <p:sp>
        <p:nvSpPr>
          <p:cNvPr id="624" name="CustomShape 10"/>
          <p:cNvSpPr/>
          <p:nvPr/>
        </p:nvSpPr>
        <p:spPr>
          <a:xfrm>
            <a:off x="4294080" y="1460520"/>
            <a:ext cx="288396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Смоленский филиал Межрайонный центр технической эксплуатации телекоммуникаций МЦТЭТ г. Рудня  (Демидовский ЛТЦ)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CustomShape 11"/>
          <p:cNvSpPr/>
          <p:nvPr/>
        </p:nvSpPr>
        <p:spPr>
          <a:xfrm>
            <a:off x="636480" y="4363920"/>
            <a:ext cx="1837800" cy="1579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«МТС»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«Билайн»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«Теле-2»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«Мегафон»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6" name="Picture 21"/>
          <p:cNvPicPr/>
          <p:nvPr/>
        </p:nvPicPr>
        <p:blipFill>
          <a:blip r:embed="rId9"/>
          <a:stretch/>
        </p:blipFill>
        <p:spPr>
          <a:xfrm>
            <a:off x="204840" y="4711680"/>
            <a:ext cx="450360" cy="450360"/>
          </a:xfrm>
          <a:prstGeom prst="rect">
            <a:avLst/>
          </a:prstGeom>
          <a:ln w="9360">
            <a:noFill/>
          </a:ln>
        </p:spPr>
      </p:pic>
      <p:pic>
        <p:nvPicPr>
          <p:cNvPr id="627" name="Picture 22"/>
          <p:cNvPicPr/>
          <p:nvPr/>
        </p:nvPicPr>
        <p:blipFill>
          <a:blip r:embed="rId10"/>
          <a:stretch/>
        </p:blipFill>
        <p:spPr>
          <a:xfrm>
            <a:off x="730080" y="4297320"/>
            <a:ext cx="425160" cy="437760"/>
          </a:xfrm>
          <a:prstGeom prst="rect">
            <a:avLst/>
          </a:prstGeom>
          <a:ln w="9360">
            <a:noFill/>
          </a:ln>
        </p:spPr>
      </p:pic>
      <p:pic>
        <p:nvPicPr>
          <p:cNvPr id="628" name="Picture 23"/>
          <p:cNvPicPr/>
          <p:nvPr/>
        </p:nvPicPr>
        <p:blipFill>
          <a:blip r:embed="rId11"/>
          <a:stretch/>
        </p:blipFill>
        <p:spPr>
          <a:xfrm>
            <a:off x="201600" y="5578560"/>
            <a:ext cx="448920" cy="450360"/>
          </a:xfrm>
          <a:prstGeom prst="rect">
            <a:avLst/>
          </a:prstGeom>
          <a:ln w="9360">
            <a:noFill/>
          </a:ln>
        </p:spPr>
      </p:pic>
      <p:pic>
        <p:nvPicPr>
          <p:cNvPr id="629" name="Picture 24"/>
          <p:cNvPicPr/>
          <p:nvPr/>
        </p:nvPicPr>
        <p:blipFill>
          <a:blip r:embed="rId12"/>
          <a:stretch/>
        </p:blipFill>
        <p:spPr>
          <a:xfrm>
            <a:off x="649440" y="5202360"/>
            <a:ext cx="477360" cy="348840"/>
          </a:xfrm>
          <a:prstGeom prst="rect">
            <a:avLst/>
          </a:prstGeom>
          <a:ln w="9360">
            <a:noFill/>
          </a:ln>
        </p:spPr>
      </p:pic>
      <p:pic>
        <p:nvPicPr>
          <p:cNvPr id="630" name="Picture 25"/>
          <p:cNvPicPr/>
          <p:nvPr/>
        </p:nvPicPr>
        <p:blipFill>
          <a:blip r:embed="rId13"/>
          <a:stretch/>
        </p:blipFill>
        <p:spPr>
          <a:xfrm>
            <a:off x="3041640" y="3641760"/>
            <a:ext cx="1717200" cy="120240"/>
          </a:xfrm>
          <a:prstGeom prst="rect">
            <a:avLst/>
          </a:prstGeom>
          <a:ln w="9360">
            <a:noFill/>
          </a:ln>
        </p:spPr>
      </p:pic>
      <p:pic>
        <p:nvPicPr>
          <p:cNvPr id="631" name="Picture 26"/>
          <p:cNvPicPr/>
          <p:nvPr/>
        </p:nvPicPr>
        <p:blipFill>
          <a:blip r:embed="rId14"/>
          <a:stretch/>
        </p:blipFill>
        <p:spPr>
          <a:xfrm rot="3060000">
            <a:off x="2540880" y="4737600"/>
            <a:ext cx="966600" cy="120240"/>
          </a:xfrm>
          <a:prstGeom prst="rect">
            <a:avLst/>
          </a:prstGeom>
          <a:ln w="9360">
            <a:noFill/>
          </a:ln>
        </p:spPr>
      </p:pic>
      <p:pic>
        <p:nvPicPr>
          <p:cNvPr id="632" name="Picture 27"/>
          <p:cNvPicPr/>
          <p:nvPr/>
        </p:nvPicPr>
        <p:blipFill>
          <a:blip r:embed="rId14"/>
          <a:stretch/>
        </p:blipFill>
        <p:spPr>
          <a:xfrm rot="2100000">
            <a:off x="3985920" y="2741400"/>
            <a:ext cx="1223640" cy="90000"/>
          </a:xfrm>
          <a:prstGeom prst="rect">
            <a:avLst/>
          </a:prstGeom>
          <a:ln w="9360">
            <a:noFill/>
          </a:ln>
        </p:spPr>
      </p:pic>
      <p:sp>
        <p:nvSpPr>
          <p:cNvPr id="633" name="CustomShape 12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4" name="Picture 30"/>
          <p:cNvPicPr/>
          <p:nvPr/>
        </p:nvPicPr>
        <p:blipFill>
          <a:blip r:embed="rId15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98000" y="1450440"/>
            <a:ext cx="2785680" cy="802800"/>
          </a:xfrm>
          <a:prstGeom prst="rect">
            <a:avLst/>
          </a:prstGeom>
          <a:ln w="9360">
            <a:noFill/>
          </a:ln>
        </p:spPr>
      </p:pic>
      <p:pic>
        <p:nvPicPr>
          <p:cNvPr id="636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37" name="CustomShape 1"/>
          <p:cNvSpPr/>
          <p:nvPr/>
        </p:nvSpPr>
        <p:spPr>
          <a:xfrm>
            <a:off x="2049480" y="3128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Строительство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21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9" name="Picture 4"/>
          <p:cNvPicPr/>
          <p:nvPr/>
        </p:nvPicPr>
        <p:blipFill>
          <a:blip r:embed="rId5"/>
          <a:stretch/>
        </p:blipFill>
        <p:spPr>
          <a:xfrm>
            <a:off x="277560" y="2788560"/>
            <a:ext cx="2792160" cy="933120"/>
          </a:xfrm>
          <a:prstGeom prst="rect">
            <a:avLst/>
          </a:prstGeom>
          <a:ln w="9360">
            <a:noFill/>
          </a:ln>
        </p:spPr>
      </p:pic>
      <p:pic>
        <p:nvPicPr>
          <p:cNvPr id="640" name="Picture 5"/>
          <p:cNvPicPr/>
          <p:nvPr/>
        </p:nvPicPr>
        <p:blipFill>
          <a:blip r:embed="rId5"/>
          <a:stretch/>
        </p:blipFill>
        <p:spPr>
          <a:xfrm>
            <a:off x="115560" y="3174480"/>
            <a:ext cx="2792160" cy="433080"/>
          </a:xfrm>
          <a:prstGeom prst="rect">
            <a:avLst/>
          </a:prstGeom>
          <a:ln w="9360">
            <a:noFill/>
          </a:ln>
        </p:spPr>
      </p:pic>
      <p:sp>
        <p:nvSpPr>
          <p:cNvPr id="641" name="CustomShape 3"/>
          <p:cNvSpPr/>
          <p:nvPr/>
        </p:nvSpPr>
        <p:spPr>
          <a:xfrm>
            <a:off x="230040" y="3589200"/>
            <a:ext cx="2776320" cy="93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1,7 </a:t>
            </a:r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кв. м</a:t>
            </a:r>
            <a:r>
              <a:rPr lang="ru-RU" sz="1600" b="0" strike="noStrike" spc="-1" dirty="0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2" name="CustomShape 4"/>
          <p:cNvSpPr/>
          <p:nvPr/>
        </p:nvSpPr>
        <p:spPr>
          <a:xfrm>
            <a:off x="223560" y="2349000"/>
            <a:ext cx="27046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393 </a:t>
            </a:r>
            <a:r>
              <a:rPr lang="ru-RU" sz="16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кв. м</a:t>
            </a:r>
            <a:r>
              <a:rPr lang="ru-RU" sz="1400" b="0" strike="noStrike" spc="-1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CustomShape 5"/>
          <p:cNvSpPr/>
          <p:nvPr/>
        </p:nvSpPr>
        <p:spPr>
          <a:xfrm>
            <a:off x="344160" y="1564920"/>
            <a:ext cx="245376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Общая площадь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жилищного фонда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CustomShape 6"/>
          <p:cNvSpPr/>
          <p:nvPr/>
        </p:nvSpPr>
        <p:spPr>
          <a:xfrm>
            <a:off x="3530160" y="3893760"/>
            <a:ext cx="274140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5" name="Picture 10"/>
          <p:cNvPicPr/>
          <p:nvPr/>
        </p:nvPicPr>
        <p:blipFill>
          <a:blip r:embed="rId6"/>
          <a:stretch/>
        </p:blipFill>
        <p:spPr>
          <a:xfrm>
            <a:off x="3203640" y="1564920"/>
            <a:ext cx="4206600" cy="252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6" name="Picture 11"/>
          <p:cNvPicPr/>
          <p:nvPr/>
        </p:nvPicPr>
        <p:blipFill>
          <a:blip r:embed="rId7"/>
          <a:stretch/>
        </p:blipFill>
        <p:spPr>
          <a:xfrm>
            <a:off x="350813" y="4994283"/>
            <a:ext cx="5864040" cy="1500198"/>
          </a:xfrm>
          <a:prstGeom prst="rect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round/>
          </a:ln>
        </p:spPr>
      </p:pic>
      <p:sp>
        <p:nvSpPr>
          <p:cNvPr id="647" name="CustomShape 7"/>
          <p:cNvSpPr/>
          <p:nvPr/>
        </p:nvSpPr>
        <p:spPr>
          <a:xfrm>
            <a:off x="379440" y="4610880"/>
            <a:ext cx="30715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Социальная сфера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CustomShape 8"/>
          <p:cNvSpPr/>
          <p:nvPr/>
        </p:nvSpPr>
        <p:spPr>
          <a:xfrm>
            <a:off x="463679" y="5065721"/>
            <a:ext cx="5745049" cy="135732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Произведено строительство газопровода высокого и низкого давления для газоснабжения жилых домов в д. </a:t>
            </a: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Жичицы.</a:t>
            </a:r>
          </a:p>
          <a:p>
            <a:pPr algn="just"/>
            <a:r>
              <a:rPr lang="ru-RU" sz="1200" dirty="0" smtClean="0"/>
              <a:t>Построено и введено в эксплуатацию 2 Модульных фельдшерско-акушерских пункта :</a:t>
            </a:r>
          </a:p>
          <a:p>
            <a:pPr algn="just"/>
            <a:r>
              <a:rPr lang="ru-RU" sz="1200" dirty="0" smtClean="0"/>
              <a:t>д. </a:t>
            </a:r>
            <a:r>
              <a:rPr lang="ru-RU" sz="1200" dirty="0" err="1" smtClean="0"/>
              <a:t>Шапы</a:t>
            </a:r>
            <a:r>
              <a:rPr lang="ru-RU" sz="1200" dirty="0" smtClean="0"/>
              <a:t>, ул. Заречная, около д.6 площадью 82,5</a:t>
            </a:r>
          </a:p>
          <a:p>
            <a:pPr algn="just"/>
            <a:r>
              <a:rPr lang="ru-RU" sz="1200" dirty="0" err="1" smtClean="0"/>
              <a:t>д</a:t>
            </a:r>
            <a:r>
              <a:rPr lang="ru-RU" sz="1200" dirty="0" smtClean="0"/>
              <a:t>,. Медведки, ул. Молодежная, около д.19  площадью 82,2</a:t>
            </a:r>
            <a:endParaRPr lang="ru-RU" sz="1200" dirty="0"/>
          </a:p>
        </p:txBody>
      </p:sp>
      <p:sp>
        <p:nvSpPr>
          <p:cNvPr id="649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0" name="Picture 16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651" name="CustomShape 10"/>
          <p:cNvSpPr/>
          <p:nvPr/>
        </p:nvSpPr>
        <p:spPr>
          <a:xfrm>
            <a:off x="1671120" y="3828600"/>
            <a:ext cx="1190160" cy="409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11"/>
          <p:cNvSpPr/>
          <p:nvPr/>
        </p:nvSpPr>
        <p:spPr>
          <a:xfrm>
            <a:off x="1856880" y="3512880"/>
            <a:ext cx="818640" cy="363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3" name="Рисунок 23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05920" y="2931480"/>
            <a:ext cx="2785680" cy="628200"/>
          </a:xfrm>
          <a:prstGeom prst="rect">
            <a:avLst/>
          </a:prstGeom>
          <a:ln w="9360">
            <a:noFill/>
          </a:ln>
        </p:spPr>
      </p:pic>
      <p:sp>
        <p:nvSpPr>
          <p:cNvPr id="654" name="CustomShape 12"/>
          <p:cNvSpPr/>
          <p:nvPr/>
        </p:nvSpPr>
        <p:spPr>
          <a:xfrm>
            <a:off x="134640" y="2955600"/>
            <a:ext cx="292860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 введенного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 эксплуатацию жилья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ustomShape 1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6" name="Picture 2"/>
          <p:cNvPicPr/>
          <p:nvPr/>
        </p:nvPicPr>
        <p:blipFill>
          <a:blip r:embed="rId3"/>
          <a:stretch/>
        </p:blipFill>
        <p:spPr>
          <a:xfrm>
            <a:off x="430200" y="1177920"/>
            <a:ext cx="2418840" cy="845640"/>
          </a:xfrm>
          <a:prstGeom prst="rect">
            <a:avLst/>
          </a:prstGeom>
          <a:ln w="9360">
            <a:noFill/>
          </a:ln>
        </p:spPr>
      </p:pic>
      <p:pic>
        <p:nvPicPr>
          <p:cNvPr id="657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58" name="CustomShape 2"/>
          <p:cNvSpPr/>
          <p:nvPr/>
        </p:nvSpPr>
        <p:spPr>
          <a:xfrm>
            <a:off x="1922400" y="1565280"/>
            <a:ext cx="244908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3"/>
          <p:cNvSpPr/>
          <p:nvPr/>
        </p:nvSpPr>
        <p:spPr>
          <a:xfrm>
            <a:off x="1490760" y="2249640"/>
            <a:ext cx="7855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142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0" name="CustomShape 4"/>
          <p:cNvSpPr/>
          <p:nvPr/>
        </p:nvSpPr>
        <p:spPr>
          <a:xfrm>
            <a:off x="3489480" y="1535040"/>
            <a:ext cx="2126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Общественное питание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1" name="CustomShape 5"/>
          <p:cNvSpPr/>
          <p:nvPr/>
        </p:nvSpPr>
        <p:spPr>
          <a:xfrm>
            <a:off x="3251160" y="4797360"/>
            <a:ext cx="2174400" cy="1428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Обеспеченность населения торговыми площадями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 1 тыс. чел.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2" name="Picture 8"/>
          <p:cNvPicPr/>
          <p:nvPr/>
        </p:nvPicPr>
        <p:blipFill>
          <a:blip r:embed="rId5"/>
          <a:stretch/>
        </p:blipFill>
        <p:spPr>
          <a:xfrm>
            <a:off x="5580000" y="4307040"/>
            <a:ext cx="1449000" cy="1449000"/>
          </a:xfrm>
          <a:prstGeom prst="rect">
            <a:avLst/>
          </a:prstGeom>
          <a:ln w="9360">
            <a:noFill/>
          </a:ln>
        </p:spPr>
      </p:pic>
      <p:sp>
        <p:nvSpPr>
          <p:cNvPr id="663" name="CustomShape 6"/>
          <p:cNvSpPr/>
          <p:nvPr/>
        </p:nvSpPr>
        <p:spPr>
          <a:xfrm>
            <a:off x="5776920" y="4514760"/>
            <a:ext cx="1126800" cy="106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698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кв.м.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4" name="Picture 10"/>
          <p:cNvPicPr/>
          <p:nvPr/>
        </p:nvPicPr>
        <p:blipFill>
          <a:blip r:embed="rId6"/>
          <a:stretch/>
        </p:blipFill>
        <p:spPr>
          <a:xfrm>
            <a:off x="417600" y="2765520"/>
            <a:ext cx="2418840" cy="685440"/>
          </a:xfrm>
          <a:prstGeom prst="rect">
            <a:avLst/>
          </a:prstGeom>
          <a:ln w="9360">
            <a:noFill/>
          </a:ln>
        </p:spPr>
      </p:pic>
      <p:sp>
        <p:nvSpPr>
          <p:cNvPr id="665" name="CustomShape 7"/>
          <p:cNvSpPr/>
          <p:nvPr/>
        </p:nvSpPr>
        <p:spPr>
          <a:xfrm>
            <a:off x="2136600" y="4208400"/>
            <a:ext cx="241884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8"/>
          <p:cNvSpPr/>
          <p:nvPr/>
        </p:nvSpPr>
        <p:spPr>
          <a:xfrm>
            <a:off x="1411200" y="3706920"/>
            <a:ext cx="126180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448,2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млн</a:t>
            </a: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7" name="Picture 13"/>
          <p:cNvPicPr/>
          <p:nvPr/>
        </p:nvPicPr>
        <p:blipFill>
          <a:blip r:embed="rId7"/>
          <a:stretch/>
        </p:blipFill>
        <p:spPr>
          <a:xfrm>
            <a:off x="735120" y="3755880"/>
            <a:ext cx="609120" cy="612360"/>
          </a:xfrm>
          <a:prstGeom prst="rect">
            <a:avLst/>
          </a:prstGeom>
          <a:ln w="9360">
            <a:noFill/>
          </a:ln>
        </p:spPr>
      </p:pic>
      <p:sp>
        <p:nvSpPr>
          <p:cNvPr id="668" name="CustomShape 9"/>
          <p:cNvSpPr/>
          <p:nvPr/>
        </p:nvSpPr>
        <p:spPr>
          <a:xfrm>
            <a:off x="4964040" y="3162240"/>
            <a:ext cx="2126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Бытовое обслуживание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9" name="Picture 15"/>
          <p:cNvPicPr/>
          <p:nvPr/>
        </p:nvPicPr>
        <p:blipFill>
          <a:blip r:embed="rId8" cstate="print"/>
          <a:srcRect l="29747" r="5913"/>
          <a:stretch/>
        </p:blipFill>
        <p:spPr>
          <a:xfrm>
            <a:off x="3514680" y="2738520"/>
            <a:ext cx="1390320" cy="1390320"/>
          </a:xfrm>
          <a:prstGeom prst="rect">
            <a:avLst/>
          </a:prstGeom>
          <a:ln>
            <a:noFill/>
          </a:ln>
        </p:spPr>
      </p:pic>
      <p:pic>
        <p:nvPicPr>
          <p:cNvPr id="670" name="Picture 16"/>
          <p:cNvPicPr/>
          <p:nvPr/>
        </p:nvPicPr>
        <p:blipFill>
          <a:blip r:embed="rId9"/>
          <a:stretch/>
        </p:blipFill>
        <p:spPr>
          <a:xfrm>
            <a:off x="3459240" y="2719440"/>
            <a:ext cx="1466640" cy="1466640"/>
          </a:xfrm>
          <a:prstGeom prst="rect">
            <a:avLst/>
          </a:prstGeom>
          <a:ln w="9360">
            <a:noFill/>
          </a:ln>
        </p:spPr>
      </p:pic>
      <p:pic>
        <p:nvPicPr>
          <p:cNvPr id="671" name="Picture 17"/>
          <p:cNvPicPr/>
          <p:nvPr/>
        </p:nvPicPr>
        <p:blipFill>
          <a:blip r:embed="rId10"/>
          <a:srcRect l="6011" t="289" r="18607" b="-289"/>
          <a:stretch/>
        </p:blipFill>
        <p:spPr>
          <a:xfrm>
            <a:off x="5703840" y="1160640"/>
            <a:ext cx="1390320" cy="1390320"/>
          </a:xfrm>
          <a:prstGeom prst="rect">
            <a:avLst/>
          </a:prstGeom>
          <a:ln>
            <a:noFill/>
          </a:ln>
        </p:spPr>
      </p:pic>
      <p:pic>
        <p:nvPicPr>
          <p:cNvPr id="672" name="Picture 18"/>
          <p:cNvPicPr/>
          <p:nvPr/>
        </p:nvPicPr>
        <p:blipFill>
          <a:blip r:embed="rId9"/>
          <a:stretch/>
        </p:blipFill>
        <p:spPr>
          <a:xfrm>
            <a:off x="5662440" y="1122480"/>
            <a:ext cx="1466640" cy="1466640"/>
          </a:xfrm>
          <a:prstGeom prst="rect">
            <a:avLst/>
          </a:prstGeom>
          <a:ln w="9360">
            <a:noFill/>
          </a:ln>
        </p:spPr>
      </p:pic>
      <p:sp>
        <p:nvSpPr>
          <p:cNvPr id="673" name="CustomShape 10"/>
          <p:cNvSpPr/>
          <p:nvPr/>
        </p:nvSpPr>
        <p:spPr>
          <a:xfrm>
            <a:off x="6035760" y="1465200"/>
            <a:ext cx="756720" cy="69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32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CustomShape 11"/>
          <p:cNvSpPr/>
          <p:nvPr/>
        </p:nvSpPr>
        <p:spPr>
          <a:xfrm>
            <a:off x="3786120" y="306864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34</a:t>
            </a:r>
            <a:endParaRPr lang="ru-RU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5" name="Picture 21"/>
          <p:cNvPicPr/>
          <p:nvPr/>
        </p:nvPicPr>
        <p:blipFill>
          <a:blip r:embed="rId11"/>
          <a:stretch/>
        </p:blipFill>
        <p:spPr>
          <a:xfrm>
            <a:off x="379440" y="4778280"/>
            <a:ext cx="2520720" cy="1652400"/>
          </a:xfrm>
          <a:prstGeom prst="rect">
            <a:avLst/>
          </a:prstGeom>
          <a:ln w="9360">
            <a:noFill/>
          </a:ln>
        </p:spPr>
      </p:pic>
      <p:pic>
        <p:nvPicPr>
          <p:cNvPr id="676" name="Picture 22"/>
          <p:cNvPicPr/>
          <p:nvPr/>
        </p:nvPicPr>
        <p:blipFill>
          <a:blip r:embed="rId12"/>
          <a:stretch/>
        </p:blipFill>
        <p:spPr>
          <a:xfrm>
            <a:off x="712800" y="2205000"/>
            <a:ext cx="647280" cy="618840"/>
          </a:xfrm>
          <a:prstGeom prst="rect">
            <a:avLst/>
          </a:prstGeom>
          <a:ln w="9360">
            <a:noFill/>
          </a:ln>
        </p:spPr>
      </p:pic>
      <p:sp>
        <p:nvSpPr>
          <p:cNvPr id="677" name="CustomShape 12"/>
          <p:cNvSpPr/>
          <p:nvPr/>
        </p:nvSpPr>
        <p:spPr>
          <a:xfrm>
            <a:off x="2044800" y="347760"/>
            <a:ext cx="55288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Потребительский рынок товаров и услуг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8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9" name="Picture 26"/>
          <p:cNvPicPr/>
          <p:nvPr/>
        </p:nvPicPr>
        <p:blipFill>
          <a:blip r:embed="rId13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680" name="Рисунок 28"/>
          <p:cNvPicPr/>
          <p:nvPr/>
        </p:nvPicPr>
        <p:blipFill>
          <a:blip r:embed="rId14">
            <a:lum bright="70000" contrast="-70000"/>
          </a:blip>
          <a:stretch/>
        </p:blipFill>
        <p:spPr>
          <a:xfrm>
            <a:off x="168120" y="1119240"/>
            <a:ext cx="2825280" cy="945720"/>
          </a:xfrm>
          <a:prstGeom prst="rect">
            <a:avLst/>
          </a:prstGeom>
          <a:ln w="9360">
            <a:noFill/>
          </a:ln>
        </p:spPr>
      </p:pic>
      <p:sp>
        <p:nvSpPr>
          <p:cNvPr id="681" name="CustomShape 14"/>
          <p:cNvSpPr/>
          <p:nvPr/>
        </p:nvSpPr>
        <p:spPr>
          <a:xfrm>
            <a:off x="279360" y="1136520"/>
            <a:ext cx="2714400" cy="913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 предприятий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розничной торговли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2" name="Рисунок 30"/>
          <p:cNvPicPr/>
          <p:nvPr/>
        </p:nvPicPr>
        <p:blipFill>
          <a:blip r:embed="rId14">
            <a:lum bright="70000" contrast="-70000"/>
          </a:blip>
          <a:stretch/>
        </p:blipFill>
        <p:spPr>
          <a:xfrm>
            <a:off x="279360" y="2994120"/>
            <a:ext cx="2785680" cy="628200"/>
          </a:xfrm>
          <a:prstGeom prst="rect">
            <a:avLst/>
          </a:prstGeom>
          <a:ln w="9360">
            <a:noFill/>
          </a:ln>
        </p:spPr>
      </p:pic>
      <p:sp>
        <p:nvSpPr>
          <p:cNvPr id="683" name="CustomShape 15"/>
          <p:cNvSpPr/>
          <p:nvPr/>
        </p:nvSpPr>
        <p:spPr>
          <a:xfrm>
            <a:off x="493560" y="2994120"/>
            <a:ext cx="2428560" cy="912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Оборот розничной торговли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86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Финансовая деятельность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23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3"/>
          <p:cNvSpPr/>
          <p:nvPr/>
        </p:nvSpPr>
        <p:spPr>
          <a:xfrm>
            <a:off x="-34920" y="1116000"/>
            <a:ext cx="37526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Финансовые организации, осуществляющие деятельность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689" name="Table 4"/>
          <p:cNvGraphicFramePr/>
          <p:nvPr/>
        </p:nvGraphicFramePr>
        <p:xfrm>
          <a:off x="233280" y="1851011"/>
          <a:ext cx="3220560" cy="2610649"/>
        </p:xfrm>
        <a:graphic>
          <a:graphicData uri="http://schemas.openxmlformats.org/drawingml/2006/table">
            <a:tbl>
              <a:tblPr/>
              <a:tblGrid>
                <a:gridCol w="1606320"/>
                <a:gridCol w="1614240"/>
              </a:tblGrid>
              <a:tr h="628175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Банки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100" b="1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Страховые компании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1982474"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ОАО «Сбербанк России»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ОАО «РОССЕЛЬХОЗ БАНК»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ПАО «Почта Банк»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ООО «</a:t>
                      </a:r>
                      <a:r>
                        <a:rPr lang="ru-RU" sz="1000" b="0" strike="noStrike" spc="-1" dirty="0" err="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Росгосстрах-центр</a:t>
                      </a: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Смоленское региональное отделение Фонда социального страхования РФ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sp>
        <p:nvSpPr>
          <p:cNvPr id="690" name="CustomShape 5"/>
          <p:cNvSpPr/>
          <p:nvPr/>
        </p:nvSpPr>
        <p:spPr>
          <a:xfrm>
            <a:off x="3538440" y="1207440"/>
            <a:ext cx="37764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доходов, млн. руб.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6"/>
          <p:cNvSpPr/>
          <p:nvPr/>
        </p:nvSpPr>
        <p:spPr>
          <a:xfrm>
            <a:off x="250920" y="4500000"/>
            <a:ext cx="38001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расходов, млн. руб.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CustomShape 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3" name="Picture 28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584494810"/>
              </p:ext>
            </p:extLst>
          </p:nvPr>
        </p:nvGraphicFramePr>
        <p:xfrm>
          <a:off x="3145330" y="1636697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3709311342"/>
              </p:ext>
            </p:extLst>
          </p:nvPr>
        </p:nvGraphicFramePr>
        <p:xfrm>
          <a:off x="279375" y="3565523"/>
          <a:ext cx="6929486" cy="327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Picture 1"/>
          <p:cNvPicPr/>
          <p:nvPr/>
        </p:nvPicPr>
        <p:blipFill>
          <a:blip r:embed="rId3"/>
          <a:stretch/>
        </p:blipFill>
        <p:spPr>
          <a:xfrm>
            <a:off x="0" y="5765760"/>
            <a:ext cx="5670360" cy="799920"/>
          </a:xfrm>
          <a:prstGeom prst="rect">
            <a:avLst/>
          </a:prstGeom>
          <a:ln w="9360">
            <a:noFill/>
          </a:ln>
          <a:effectLst>
            <a:outerShdw dist="50760" dir="5400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696" name="Picture 2"/>
          <p:cNvPicPr/>
          <p:nvPr/>
        </p:nvPicPr>
        <p:blipFill>
          <a:blip r:embed="rId3"/>
          <a:stretch/>
        </p:blipFill>
        <p:spPr>
          <a:xfrm>
            <a:off x="0" y="3406680"/>
            <a:ext cx="7556040" cy="1255320"/>
          </a:xfrm>
          <a:prstGeom prst="rect">
            <a:avLst/>
          </a:prstGeom>
          <a:ln w="9360">
            <a:noFill/>
          </a:ln>
        </p:spPr>
      </p:pic>
      <p:pic>
        <p:nvPicPr>
          <p:cNvPr id="697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98" name="CustomShape 1"/>
          <p:cNvSpPr/>
          <p:nvPr/>
        </p:nvSpPr>
        <p:spPr>
          <a:xfrm>
            <a:off x="2060640" y="3110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24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CustomShape 3"/>
          <p:cNvSpPr/>
          <p:nvPr/>
        </p:nvSpPr>
        <p:spPr>
          <a:xfrm>
            <a:off x="395280" y="3502080"/>
            <a:ext cx="164124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Общее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CustomShape 4"/>
          <p:cNvSpPr/>
          <p:nvPr/>
        </p:nvSpPr>
        <p:spPr>
          <a:xfrm>
            <a:off x="2467080" y="3637080"/>
            <a:ext cx="4071600" cy="78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средних образовательных школ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основных общеобразовательных школ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2" name="Picture 8"/>
          <p:cNvPicPr/>
          <p:nvPr/>
        </p:nvPicPr>
        <p:blipFill>
          <a:blip r:embed="rId5"/>
          <a:stretch/>
        </p:blipFill>
        <p:spPr>
          <a:xfrm>
            <a:off x="0" y="4703760"/>
            <a:ext cx="6613200" cy="926640"/>
          </a:xfrm>
          <a:prstGeom prst="rect">
            <a:avLst/>
          </a:prstGeom>
          <a:ln w="9360">
            <a:noFill/>
          </a:ln>
        </p:spPr>
      </p:pic>
      <p:sp>
        <p:nvSpPr>
          <p:cNvPr id="703" name="CustomShape 5"/>
          <p:cNvSpPr/>
          <p:nvPr/>
        </p:nvSpPr>
        <p:spPr>
          <a:xfrm>
            <a:off x="155160" y="4743360"/>
            <a:ext cx="2145960" cy="85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Дополнительное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Обучаются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 </a:t>
            </a:r>
            <a:r>
              <a:rPr lang="ru-RU" sz="1600" b="1" strike="noStrike" spc="-1" dirty="0" smtClean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833</a:t>
            </a:r>
            <a:r>
              <a:rPr lang="ru-RU" sz="12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CustomShape 6"/>
          <p:cNvSpPr/>
          <p:nvPr/>
        </p:nvSpPr>
        <p:spPr>
          <a:xfrm>
            <a:off x="257040" y="5843520"/>
            <a:ext cx="190152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Дошкольное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5" name="Picture 11"/>
          <p:cNvPicPr/>
          <p:nvPr/>
        </p:nvPicPr>
        <p:blipFill>
          <a:blip r:embed="rId6" cstate="print"/>
          <a:stretch/>
        </p:blipFill>
        <p:spPr>
          <a:xfrm>
            <a:off x="546120" y="1138320"/>
            <a:ext cx="1499760" cy="1498320"/>
          </a:xfrm>
          <a:prstGeom prst="rect">
            <a:avLst/>
          </a:prstGeom>
          <a:ln w="9360">
            <a:noFill/>
          </a:ln>
        </p:spPr>
      </p:pic>
      <p:pic>
        <p:nvPicPr>
          <p:cNvPr id="706" name="Picture 12"/>
          <p:cNvPicPr/>
          <p:nvPr/>
        </p:nvPicPr>
        <p:blipFill>
          <a:blip r:embed="rId7"/>
          <a:stretch/>
        </p:blipFill>
        <p:spPr>
          <a:xfrm>
            <a:off x="2208240" y="1136520"/>
            <a:ext cx="1515600" cy="1512360"/>
          </a:xfrm>
          <a:prstGeom prst="rect">
            <a:avLst/>
          </a:prstGeom>
          <a:ln w="9360">
            <a:noFill/>
          </a:ln>
        </p:spPr>
      </p:pic>
      <p:pic>
        <p:nvPicPr>
          <p:cNvPr id="707" name="Picture 13"/>
          <p:cNvPicPr/>
          <p:nvPr/>
        </p:nvPicPr>
        <p:blipFill>
          <a:blip r:embed="rId6" cstate="print"/>
          <a:stretch/>
        </p:blipFill>
        <p:spPr>
          <a:xfrm>
            <a:off x="3884760" y="1154160"/>
            <a:ext cx="1499760" cy="1498320"/>
          </a:xfrm>
          <a:prstGeom prst="rect">
            <a:avLst/>
          </a:prstGeom>
          <a:ln w="9360">
            <a:noFill/>
          </a:ln>
        </p:spPr>
      </p:pic>
      <p:pic>
        <p:nvPicPr>
          <p:cNvPr id="708" name="Picture 14"/>
          <p:cNvPicPr/>
          <p:nvPr/>
        </p:nvPicPr>
        <p:blipFill>
          <a:blip r:embed="rId7"/>
          <a:stretch/>
        </p:blipFill>
        <p:spPr>
          <a:xfrm>
            <a:off x="5540400" y="1154160"/>
            <a:ext cx="1515600" cy="1512360"/>
          </a:xfrm>
          <a:prstGeom prst="rect">
            <a:avLst/>
          </a:prstGeom>
          <a:ln w="9360">
            <a:noFill/>
          </a:ln>
        </p:spPr>
      </p:pic>
      <p:sp>
        <p:nvSpPr>
          <p:cNvPr id="709" name="CustomShape 7"/>
          <p:cNvSpPr/>
          <p:nvPr/>
        </p:nvSpPr>
        <p:spPr>
          <a:xfrm>
            <a:off x="149400" y="4089240"/>
            <a:ext cx="21157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Численность школьников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</a:t>
            </a:r>
            <a:r>
              <a:rPr lang="ru-RU" sz="1600" b="1" strike="noStrike" spc="-1" dirty="0" smtClean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1084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CustomShape 8"/>
          <p:cNvSpPr/>
          <p:nvPr/>
        </p:nvSpPr>
        <p:spPr>
          <a:xfrm>
            <a:off x="2576520" y="148752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10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1" name="CustomShape 9"/>
          <p:cNvSpPr/>
          <p:nvPr/>
        </p:nvSpPr>
        <p:spPr>
          <a:xfrm>
            <a:off x="4386240" y="1509840"/>
            <a:ext cx="49644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59C0D5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CustomShape 10"/>
          <p:cNvSpPr/>
          <p:nvPr/>
        </p:nvSpPr>
        <p:spPr>
          <a:xfrm>
            <a:off x="6097680" y="1498680"/>
            <a:ext cx="49644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CustomShape 11"/>
          <p:cNvSpPr/>
          <p:nvPr/>
        </p:nvSpPr>
        <p:spPr>
          <a:xfrm>
            <a:off x="885960" y="149868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43E3EB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17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CustomShape 12"/>
          <p:cNvSpPr/>
          <p:nvPr/>
        </p:nvSpPr>
        <p:spPr>
          <a:xfrm>
            <a:off x="2467080" y="4840200"/>
            <a:ext cx="5141520" cy="720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3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Дома детского творчества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Детско-юношеская спортивная школа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CustomShape 13"/>
          <p:cNvSpPr/>
          <p:nvPr/>
        </p:nvSpPr>
        <p:spPr>
          <a:xfrm>
            <a:off x="2467080" y="6010200"/>
            <a:ext cx="144756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детских сада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14"/>
          <p:cNvSpPr/>
          <p:nvPr/>
        </p:nvSpPr>
        <p:spPr>
          <a:xfrm>
            <a:off x="539640" y="2630520"/>
            <a:ext cx="146808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Муниципальные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образовательных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CustomShape 15"/>
          <p:cNvSpPr/>
          <p:nvPr/>
        </p:nvSpPr>
        <p:spPr>
          <a:xfrm>
            <a:off x="3895560" y="2673360"/>
            <a:ext cx="145548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дошкольного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8" name="CustomShape 16"/>
          <p:cNvSpPr/>
          <p:nvPr/>
        </p:nvSpPr>
        <p:spPr>
          <a:xfrm>
            <a:off x="2374920" y="2698920"/>
            <a:ext cx="120780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общего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CustomShape 17"/>
          <p:cNvSpPr/>
          <p:nvPr/>
        </p:nvSpPr>
        <p:spPr>
          <a:xfrm>
            <a:off x="5305320" y="2651040"/>
            <a:ext cx="205056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дополнительного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0" name="CustomShape 1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1" name="Picture 28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2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23" name="CustomShape 1"/>
          <p:cNvSpPr/>
          <p:nvPr/>
        </p:nvSpPr>
        <p:spPr>
          <a:xfrm>
            <a:off x="2060640" y="312840"/>
            <a:ext cx="53859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Здравоохранение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CustomShape 2"/>
          <p:cNvSpPr/>
          <p:nvPr/>
        </p:nvSpPr>
        <p:spPr>
          <a:xfrm>
            <a:off x="714204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25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725" name="Table 3"/>
          <p:cNvGraphicFramePr/>
          <p:nvPr/>
        </p:nvGraphicFramePr>
        <p:xfrm>
          <a:off x="233280" y="1117800"/>
          <a:ext cx="3681360" cy="1748880"/>
        </p:xfrm>
        <a:graphic>
          <a:graphicData uri="http://schemas.openxmlformats.org/drawingml/2006/table">
            <a:tbl>
              <a:tblPr/>
              <a:tblGrid>
                <a:gridCol w="2971800"/>
                <a:gridCol w="709560"/>
              </a:tblGrid>
              <a:tr h="3484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Сеть медицинских учреждений</a:t>
                      </a:r>
                      <a:endParaRPr lang="ru-RU" sz="15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40032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ОГБУЗ Демидовская ЦРБ: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8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Фельдшерско-акушерские пункты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21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Пржевальская врачебная амбулатория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1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Здравпункты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6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</a:tbl>
          </a:graphicData>
        </a:graphic>
      </p:graphicFrame>
      <p:pic>
        <p:nvPicPr>
          <p:cNvPr id="726" name="Picture 26"/>
          <p:cNvPicPr/>
          <p:nvPr/>
        </p:nvPicPr>
        <p:blipFill>
          <a:blip r:embed="rId4"/>
          <a:stretch/>
        </p:blipFill>
        <p:spPr>
          <a:xfrm>
            <a:off x="4213080" y="1116000"/>
            <a:ext cx="3142800" cy="2010960"/>
          </a:xfrm>
          <a:prstGeom prst="rect">
            <a:avLst/>
          </a:prstGeom>
          <a:ln w="9360">
            <a:noFill/>
          </a:ln>
        </p:spPr>
      </p:pic>
      <p:pic>
        <p:nvPicPr>
          <p:cNvPr id="727" name="Picture 27"/>
          <p:cNvPicPr/>
          <p:nvPr/>
        </p:nvPicPr>
        <p:blipFill>
          <a:blip r:embed="rId5"/>
          <a:stretch/>
        </p:blipFill>
        <p:spPr>
          <a:xfrm>
            <a:off x="4836960" y="3305160"/>
            <a:ext cx="1164960" cy="1164960"/>
          </a:xfrm>
          <a:prstGeom prst="rect">
            <a:avLst/>
          </a:prstGeom>
          <a:ln w="9360">
            <a:noFill/>
          </a:ln>
        </p:spPr>
      </p:pic>
      <p:pic>
        <p:nvPicPr>
          <p:cNvPr id="728" name="Picture 28"/>
          <p:cNvPicPr/>
          <p:nvPr/>
        </p:nvPicPr>
        <p:blipFill>
          <a:blip r:embed="rId6"/>
          <a:stretch/>
        </p:blipFill>
        <p:spPr>
          <a:xfrm>
            <a:off x="2471760" y="3316320"/>
            <a:ext cx="1174320" cy="1174320"/>
          </a:xfrm>
          <a:prstGeom prst="rect">
            <a:avLst/>
          </a:prstGeom>
          <a:ln w="9360">
            <a:noFill/>
          </a:ln>
        </p:spPr>
      </p:pic>
      <p:pic>
        <p:nvPicPr>
          <p:cNvPr id="729" name="Picture 29"/>
          <p:cNvPicPr/>
          <p:nvPr/>
        </p:nvPicPr>
        <p:blipFill>
          <a:blip r:embed="rId7"/>
          <a:stretch/>
        </p:blipFill>
        <p:spPr>
          <a:xfrm>
            <a:off x="155520" y="3316320"/>
            <a:ext cx="1153800" cy="1153800"/>
          </a:xfrm>
          <a:prstGeom prst="rect">
            <a:avLst/>
          </a:prstGeom>
          <a:ln w="9360">
            <a:noFill/>
          </a:ln>
        </p:spPr>
      </p:pic>
      <p:sp>
        <p:nvSpPr>
          <p:cNvPr id="730" name="CustomShape 4"/>
          <p:cNvSpPr/>
          <p:nvPr/>
        </p:nvSpPr>
        <p:spPr>
          <a:xfrm>
            <a:off x="1341360" y="3673440"/>
            <a:ext cx="10472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коек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1" name="CustomShape 5"/>
          <p:cNvSpPr/>
          <p:nvPr/>
        </p:nvSpPr>
        <p:spPr>
          <a:xfrm>
            <a:off x="3672000" y="3605040"/>
            <a:ext cx="106812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врачей в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районе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CustomShape 6"/>
          <p:cNvSpPr/>
          <p:nvPr/>
        </p:nvSpPr>
        <p:spPr>
          <a:xfrm>
            <a:off x="6116760" y="3490920"/>
            <a:ext cx="132516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Обеспеченность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медицинскими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работниками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(на 10 тыс. чел.)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3" name="Picture 33"/>
          <p:cNvPicPr/>
          <p:nvPr/>
        </p:nvPicPr>
        <p:blipFill>
          <a:blip r:embed="rId8"/>
          <a:stretch/>
        </p:blipFill>
        <p:spPr>
          <a:xfrm>
            <a:off x="5424480" y="5143320"/>
            <a:ext cx="858600" cy="1002960"/>
          </a:xfrm>
          <a:prstGeom prst="rect">
            <a:avLst/>
          </a:prstGeom>
          <a:ln w="9360">
            <a:noFill/>
          </a:ln>
        </p:spPr>
      </p:pic>
      <p:pic>
        <p:nvPicPr>
          <p:cNvPr id="734" name="Picture 35"/>
          <p:cNvPicPr/>
          <p:nvPr/>
        </p:nvPicPr>
        <p:blipFill>
          <a:blip r:embed="rId9"/>
          <a:stretch/>
        </p:blipFill>
        <p:spPr>
          <a:xfrm>
            <a:off x="233280" y="4968720"/>
            <a:ext cx="4698360" cy="1402920"/>
          </a:xfrm>
          <a:prstGeom prst="rect">
            <a:avLst/>
          </a:prstGeom>
          <a:ln w="9360">
            <a:noFill/>
          </a:ln>
        </p:spPr>
      </p:pic>
      <p:sp>
        <p:nvSpPr>
          <p:cNvPr id="735" name="CustomShape 7"/>
          <p:cNvSpPr/>
          <p:nvPr/>
        </p:nvSpPr>
        <p:spPr>
          <a:xfrm>
            <a:off x="403200" y="5198400"/>
            <a:ext cx="433656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Требуемая обеспеченность амбулаторно-поликлинических учреждений составляет 254 посещений в смену на 10 тыс. жителей. Обеспеченность стационарной помощью всех типов – 68,8 коек на 10 тыс. жителей.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6" name="Picture 37"/>
          <p:cNvPicPr/>
          <p:nvPr/>
        </p:nvPicPr>
        <p:blipFill>
          <a:blip r:embed="rId10"/>
          <a:stretch/>
        </p:blipFill>
        <p:spPr>
          <a:xfrm>
            <a:off x="125280" y="328140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37" name="CustomShape 8"/>
          <p:cNvSpPr/>
          <p:nvPr/>
        </p:nvSpPr>
        <p:spPr>
          <a:xfrm>
            <a:off x="403200" y="3614760"/>
            <a:ext cx="64116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77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8" name="Picture 39"/>
          <p:cNvPicPr/>
          <p:nvPr/>
        </p:nvPicPr>
        <p:blipFill>
          <a:blip r:embed="rId10"/>
          <a:stretch/>
        </p:blipFill>
        <p:spPr>
          <a:xfrm>
            <a:off x="2467080" y="329868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39" name="CustomShape 9"/>
          <p:cNvSpPr/>
          <p:nvPr/>
        </p:nvSpPr>
        <p:spPr>
          <a:xfrm>
            <a:off x="2714760" y="3463920"/>
            <a:ext cx="68868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35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BFD2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0" name="Picture 41"/>
          <p:cNvPicPr/>
          <p:nvPr/>
        </p:nvPicPr>
        <p:blipFill>
          <a:blip r:embed="rId10"/>
          <a:stretch/>
        </p:blipFill>
        <p:spPr>
          <a:xfrm>
            <a:off x="4808520" y="328284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41" name="CustomShape 10"/>
          <p:cNvSpPr/>
          <p:nvPr/>
        </p:nvSpPr>
        <p:spPr>
          <a:xfrm>
            <a:off x="5091120" y="3473280"/>
            <a:ext cx="68868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31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3" name="Picture 45"/>
          <p:cNvPicPr/>
          <p:nvPr/>
        </p:nvPicPr>
        <p:blipFill>
          <a:blip r:embed="rId11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Picture 1"/>
          <p:cNvPicPr/>
          <p:nvPr/>
        </p:nvPicPr>
        <p:blipFill>
          <a:blip r:embed="rId3"/>
          <a:stretch/>
        </p:blipFill>
        <p:spPr>
          <a:xfrm>
            <a:off x="853920" y="1176480"/>
            <a:ext cx="1655280" cy="1653840"/>
          </a:xfrm>
          <a:prstGeom prst="rect">
            <a:avLst/>
          </a:prstGeom>
          <a:ln w="9360">
            <a:noFill/>
          </a:ln>
        </p:spPr>
      </p:pic>
      <p:pic>
        <p:nvPicPr>
          <p:cNvPr id="745" name="Picture 2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46" name="CustomShape 1"/>
          <p:cNvSpPr/>
          <p:nvPr/>
        </p:nvSpPr>
        <p:spPr>
          <a:xfrm>
            <a:off x="2060640" y="309600"/>
            <a:ext cx="541944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26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8" name="Picture 5"/>
          <p:cNvPicPr/>
          <p:nvPr/>
        </p:nvPicPr>
        <p:blipFill>
          <a:blip r:embed="rId5"/>
          <a:stretch/>
        </p:blipFill>
        <p:spPr>
          <a:xfrm>
            <a:off x="871560" y="4711680"/>
            <a:ext cx="1620360" cy="1618920"/>
          </a:xfrm>
          <a:prstGeom prst="rect">
            <a:avLst/>
          </a:prstGeom>
          <a:ln w="9360">
            <a:noFill/>
          </a:ln>
        </p:spPr>
      </p:pic>
      <p:pic>
        <p:nvPicPr>
          <p:cNvPr id="749" name="Picture 6"/>
          <p:cNvPicPr/>
          <p:nvPr/>
        </p:nvPicPr>
        <p:blipFill>
          <a:blip r:embed="rId6"/>
          <a:stretch/>
        </p:blipFill>
        <p:spPr>
          <a:xfrm>
            <a:off x="404640" y="2987640"/>
            <a:ext cx="1615680" cy="1614240"/>
          </a:xfrm>
          <a:prstGeom prst="rect">
            <a:avLst/>
          </a:prstGeom>
          <a:ln w="9360">
            <a:noFill/>
          </a:ln>
        </p:spPr>
      </p:pic>
      <p:sp>
        <p:nvSpPr>
          <p:cNvPr id="750" name="CustomShape 3"/>
          <p:cNvSpPr/>
          <p:nvPr/>
        </p:nvSpPr>
        <p:spPr>
          <a:xfrm>
            <a:off x="2920680" y="2715840"/>
            <a:ext cx="336672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46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спортивных объектов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CustomShape 4"/>
          <p:cNvSpPr/>
          <p:nvPr/>
        </p:nvSpPr>
        <p:spPr>
          <a:xfrm>
            <a:off x="4446720" y="3325680"/>
            <a:ext cx="203652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Стадион «Юность»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CustomShape 5"/>
          <p:cNvSpPr/>
          <p:nvPr/>
        </p:nvSpPr>
        <p:spPr>
          <a:xfrm>
            <a:off x="3427560" y="3890880"/>
            <a:ext cx="28252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спортивная школа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3" name="CustomShape 6"/>
          <p:cNvSpPr/>
          <p:nvPr/>
        </p:nvSpPr>
        <p:spPr>
          <a:xfrm>
            <a:off x="2682720" y="4400640"/>
            <a:ext cx="44701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бюджетное учреждение дополнительного образования «Детско-юношеская спортивная школа» г. Демидов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CustomShape 7"/>
          <p:cNvSpPr/>
          <p:nvPr/>
        </p:nvSpPr>
        <p:spPr>
          <a:xfrm>
            <a:off x="3953520" y="2068560"/>
            <a:ext cx="16333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 </a:t>
            </a:r>
            <a:r>
              <a:rPr lang="ru-RU" sz="32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542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5" name="CustomShape 8"/>
          <p:cNvSpPr/>
          <p:nvPr/>
        </p:nvSpPr>
        <p:spPr>
          <a:xfrm>
            <a:off x="2841480" y="1143000"/>
            <a:ext cx="3925440" cy="91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 населения, занимающаяся физкультурой и спортом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6" name="CustomShape 9"/>
          <p:cNvSpPr/>
          <p:nvPr/>
        </p:nvSpPr>
        <p:spPr>
          <a:xfrm>
            <a:off x="3195720" y="5386320"/>
            <a:ext cx="3092040" cy="106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2020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г. проведено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33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спортивно-массовых мероприятий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7" name="CustomShape 10"/>
          <p:cNvSpPr/>
          <p:nvPr/>
        </p:nvSpPr>
        <p:spPr>
          <a:xfrm>
            <a:off x="3332160" y="3346560"/>
            <a:ext cx="11617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Крупный: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9" name="Picture 17"/>
          <p:cNvPicPr/>
          <p:nvPr/>
        </p:nvPicPr>
        <p:blipFill>
          <a:blip r:embed="rId7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1"/>
          <p:cNvPicPr/>
          <p:nvPr/>
        </p:nvPicPr>
        <p:blipFill>
          <a:blip r:embed="rId3"/>
          <a:stretch/>
        </p:blipFill>
        <p:spPr>
          <a:xfrm>
            <a:off x="2046240" y="16344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61" name="CustomShape 1"/>
          <p:cNvSpPr/>
          <p:nvPr/>
        </p:nvSpPr>
        <p:spPr>
          <a:xfrm>
            <a:off x="2046240" y="3254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Культура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CustomShape 2"/>
          <p:cNvSpPr/>
          <p:nvPr/>
        </p:nvSpPr>
        <p:spPr>
          <a:xfrm>
            <a:off x="7128000" y="719784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27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3" name="Picture 15"/>
          <p:cNvPicPr/>
          <p:nvPr/>
        </p:nvPicPr>
        <p:blipFill>
          <a:blip r:embed="rId4"/>
          <a:stretch/>
        </p:blipFill>
        <p:spPr>
          <a:xfrm>
            <a:off x="4475160" y="1319040"/>
            <a:ext cx="2757240" cy="1501560"/>
          </a:xfrm>
          <a:prstGeom prst="rect">
            <a:avLst/>
          </a:prstGeom>
          <a:ln w="9360">
            <a:noFill/>
          </a:ln>
        </p:spPr>
      </p:pic>
      <p:pic>
        <p:nvPicPr>
          <p:cNvPr id="764" name="Picture 16"/>
          <p:cNvPicPr/>
          <p:nvPr/>
        </p:nvPicPr>
        <p:blipFill>
          <a:blip r:embed="rId5"/>
          <a:stretch/>
        </p:blipFill>
        <p:spPr>
          <a:xfrm>
            <a:off x="1916280" y="1600200"/>
            <a:ext cx="2857320" cy="1544400"/>
          </a:xfrm>
          <a:prstGeom prst="rect">
            <a:avLst/>
          </a:prstGeom>
          <a:ln w="9360">
            <a:noFill/>
          </a:ln>
        </p:spPr>
      </p:pic>
      <p:sp>
        <p:nvSpPr>
          <p:cNvPr id="765" name="CustomShape 3"/>
          <p:cNvSpPr/>
          <p:nvPr/>
        </p:nvSpPr>
        <p:spPr>
          <a:xfrm>
            <a:off x="824040" y="16344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6" name="Picture 20"/>
          <p:cNvPicPr/>
          <p:nvPr/>
        </p:nvPicPr>
        <p:blipFill>
          <a:blip r:embed="rId6"/>
          <a:stretch/>
        </p:blipFill>
        <p:spPr>
          <a:xfrm>
            <a:off x="219240" y="5400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767" name="CustomShape 4"/>
          <p:cNvSpPr/>
          <p:nvPr/>
        </p:nvSpPr>
        <p:spPr>
          <a:xfrm>
            <a:off x="1693800" y="1042920"/>
            <a:ext cx="2356920" cy="28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Дом культуры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8" name="CustomShape 5"/>
          <p:cNvSpPr/>
          <p:nvPr/>
        </p:nvSpPr>
        <p:spPr>
          <a:xfrm>
            <a:off x="1909800" y="3506760"/>
            <a:ext cx="4644720" cy="73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                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2020 проведено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1 205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мероприятий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сфере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культуры.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9" name="CustomShape 6"/>
          <p:cNvSpPr/>
          <p:nvPr/>
        </p:nvSpPr>
        <p:spPr>
          <a:xfrm>
            <a:off x="2558880" y="4637093"/>
            <a:ext cx="4428720" cy="5000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135</a:t>
            </a:r>
            <a:r>
              <a:rPr lang="ru-RU" sz="2000" b="1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клубных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формирований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0" name="CustomShape 7"/>
          <p:cNvSpPr/>
          <p:nvPr/>
        </p:nvSpPr>
        <p:spPr>
          <a:xfrm>
            <a:off x="2124000" y="5411880"/>
            <a:ext cx="4642920" cy="1279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библиотеках зарегистрировано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r>
              <a:rPr lang="ru-RU" sz="24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8002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читателей, книговыдача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   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130646</a:t>
            </a:r>
            <a:r>
              <a:rPr lang="ru-RU" sz="2000" b="1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экземпляр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1" name="Picture 3"/>
          <p:cNvPicPr/>
          <p:nvPr/>
        </p:nvPicPr>
        <p:blipFill>
          <a:blip r:embed="rId7"/>
          <a:srcRect l="18381" r="16289"/>
          <a:stretch/>
        </p:blipFill>
        <p:spPr>
          <a:xfrm>
            <a:off x="313920" y="2999520"/>
            <a:ext cx="955080" cy="955080"/>
          </a:xfrm>
          <a:prstGeom prst="rect">
            <a:avLst/>
          </a:prstGeom>
          <a:ln>
            <a:noFill/>
          </a:ln>
        </p:spPr>
      </p:pic>
      <p:pic>
        <p:nvPicPr>
          <p:cNvPr id="772" name="Рисунок 29"/>
          <p:cNvPicPr/>
          <p:nvPr/>
        </p:nvPicPr>
        <p:blipFill>
          <a:blip r:embed="rId8"/>
          <a:stretch/>
        </p:blipFill>
        <p:spPr>
          <a:xfrm>
            <a:off x="314280" y="2987640"/>
            <a:ext cx="968040" cy="968040"/>
          </a:xfrm>
          <a:prstGeom prst="rect">
            <a:avLst/>
          </a:prstGeom>
          <a:ln w="9360">
            <a:noFill/>
          </a:ln>
        </p:spPr>
      </p:pic>
      <p:pic>
        <p:nvPicPr>
          <p:cNvPr id="773" name="Рисунок 30"/>
          <p:cNvPicPr/>
          <p:nvPr/>
        </p:nvPicPr>
        <p:blipFill>
          <a:blip r:embed="rId9"/>
          <a:stretch/>
        </p:blipFill>
        <p:spPr>
          <a:xfrm>
            <a:off x="291960" y="4757760"/>
            <a:ext cx="990360" cy="990360"/>
          </a:xfrm>
          <a:prstGeom prst="rect">
            <a:avLst/>
          </a:prstGeom>
          <a:ln w="9360">
            <a:noFill/>
          </a:ln>
        </p:spPr>
      </p:pic>
      <p:sp>
        <p:nvSpPr>
          <p:cNvPr id="774" name="CustomShape 8"/>
          <p:cNvSpPr/>
          <p:nvPr/>
        </p:nvSpPr>
        <p:spPr>
          <a:xfrm>
            <a:off x="-169920" y="4037040"/>
            <a:ext cx="198720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Клубные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учреждения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5" name="CustomShape 9"/>
          <p:cNvSpPr/>
          <p:nvPr/>
        </p:nvSpPr>
        <p:spPr>
          <a:xfrm>
            <a:off x="112680" y="5791320"/>
            <a:ext cx="140292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Библиотеки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CustomShape 10"/>
          <p:cNvSpPr/>
          <p:nvPr/>
        </p:nvSpPr>
        <p:spPr>
          <a:xfrm>
            <a:off x="550800" y="4898880"/>
            <a:ext cx="4705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CustomShape 11"/>
          <p:cNvSpPr/>
          <p:nvPr/>
        </p:nvSpPr>
        <p:spPr>
          <a:xfrm>
            <a:off x="411840" y="3117960"/>
            <a:ext cx="7603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8" name="Рисунок 35"/>
          <p:cNvPicPr/>
          <p:nvPr/>
        </p:nvPicPr>
        <p:blipFill>
          <a:blip r:embed="rId10"/>
          <a:stretch/>
        </p:blipFill>
        <p:spPr>
          <a:xfrm>
            <a:off x="314280" y="1403280"/>
            <a:ext cx="995040" cy="993240"/>
          </a:xfrm>
          <a:prstGeom prst="rect">
            <a:avLst/>
          </a:prstGeom>
          <a:ln w="9360">
            <a:noFill/>
          </a:ln>
        </p:spPr>
      </p:pic>
      <p:sp>
        <p:nvSpPr>
          <p:cNvPr id="779" name="CustomShape 12"/>
          <p:cNvSpPr/>
          <p:nvPr/>
        </p:nvSpPr>
        <p:spPr>
          <a:xfrm>
            <a:off x="291960" y="2460600"/>
            <a:ext cx="103932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Музеи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CustomShape 13"/>
          <p:cNvSpPr/>
          <p:nvPr/>
        </p:nvSpPr>
        <p:spPr>
          <a:xfrm>
            <a:off x="479520" y="1546200"/>
            <a:ext cx="69804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1" name="Рисунок 38"/>
          <p:cNvPicPr/>
          <p:nvPr/>
        </p:nvPicPr>
        <p:blipFill>
          <a:blip r:embed="rId11"/>
          <a:stretch/>
        </p:blipFill>
        <p:spPr>
          <a:xfrm>
            <a:off x="1567800" y="2898720"/>
            <a:ext cx="2625840" cy="483840"/>
          </a:xfrm>
          <a:prstGeom prst="rect">
            <a:avLst/>
          </a:prstGeom>
          <a:ln>
            <a:noFill/>
          </a:ln>
        </p:spPr>
      </p:pic>
      <p:sp>
        <p:nvSpPr>
          <p:cNvPr id="782" name="CustomShape 14"/>
          <p:cNvSpPr/>
          <p:nvPr/>
        </p:nvSpPr>
        <p:spPr>
          <a:xfrm>
            <a:off x="1771560" y="2909880"/>
            <a:ext cx="220140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Демидовская районная библиотека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3" name="Рисунок 41"/>
          <p:cNvPicPr/>
          <p:nvPr/>
        </p:nvPicPr>
        <p:blipFill>
          <a:blip r:embed="rId11"/>
          <a:stretch/>
        </p:blipFill>
        <p:spPr>
          <a:xfrm>
            <a:off x="5254200" y="1043640"/>
            <a:ext cx="2117880" cy="483840"/>
          </a:xfrm>
          <a:prstGeom prst="rect">
            <a:avLst/>
          </a:prstGeom>
          <a:ln>
            <a:noFill/>
          </a:ln>
        </p:spPr>
      </p:pic>
      <p:sp>
        <p:nvSpPr>
          <p:cNvPr id="784" name="CustomShape 15"/>
          <p:cNvSpPr/>
          <p:nvPr/>
        </p:nvSpPr>
        <p:spPr>
          <a:xfrm>
            <a:off x="5232240" y="1135080"/>
            <a:ext cx="220140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Дом культуры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CustomShape 1"/>
          <p:cNvSpPr/>
          <p:nvPr/>
        </p:nvSpPr>
        <p:spPr>
          <a:xfrm>
            <a:off x="2809800" y="3112920"/>
            <a:ext cx="8506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6" name="Рисунок 23"/>
          <p:cNvPicPr/>
          <p:nvPr/>
        </p:nvPicPr>
        <p:blipFill>
          <a:blip r:embed="rId3"/>
          <a:stretch/>
        </p:blipFill>
        <p:spPr>
          <a:xfrm>
            <a:off x="181080" y="4138560"/>
            <a:ext cx="813960" cy="815760"/>
          </a:xfrm>
          <a:prstGeom prst="rect">
            <a:avLst/>
          </a:prstGeom>
          <a:ln w="9360">
            <a:noFill/>
          </a:ln>
        </p:spPr>
      </p:pic>
      <p:pic>
        <p:nvPicPr>
          <p:cNvPr id="787" name="Рисунок 17"/>
          <p:cNvPicPr/>
          <p:nvPr/>
        </p:nvPicPr>
        <p:blipFill>
          <a:blip r:embed="rId4"/>
          <a:stretch/>
        </p:blipFill>
        <p:spPr>
          <a:xfrm>
            <a:off x="184320" y="2657520"/>
            <a:ext cx="812520" cy="810720"/>
          </a:xfrm>
          <a:prstGeom prst="rect">
            <a:avLst/>
          </a:prstGeom>
          <a:ln w="9360">
            <a:noFill/>
          </a:ln>
        </p:spPr>
      </p:pic>
      <p:pic>
        <p:nvPicPr>
          <p:cNvPr id="788" name="Рисунок 15"/>
          <p:cNvPicPr/>
          <p:nvPr/>
        </p:nvPicPr>
        <p:blipFill>
          <a:blip r:embed="rId5"/>
          <a:stretch/>
        </p:blipFill>
        <p:spPr>
          <a:xfrm>
            <a:off x="200160" y="1220760"/>
            <a:ext cx="828360" cy="828360"/>
          </a:xfrm>
          <a:prstGeom prst="rect">
            <a:avLst/>
          </a:prstGeom>
          <a:ln w="9360">
            <a:noFill/>
          </a:ln>
        </p:spPr>
      </p:pic>
      <p:pic>
        <p:nvPicPr>
          <p:cNvPr id="789" name="Рисунок 3"/>
          <p:cNvPicPr/>
          <p:nvPr/>
        </p:nvPicPr>
        <p:blipFill>
          <a:blip r:embed="rId6"/>
          <a:stretch/>
        </p:blipFill>
        <p:spPr>
          <a:xfrm>
            <a:off x="2060640" y="155520"/>
            <a:ext cx="5498640" cy="767880"/>
          </a:xfrm>
          <a:prstGeom prst="rect">
            <a:avLst/>
          </a:prstGeom>
          <a:ln w="9360">
            <a:noFill/>
          </a:ln>
        </p:spPr>
      </p:pic>
      <p:sp>
        <p:nvSpPr>
          <p:cNvPr id="790" name="CustomShape 2"/>
          <p:cNvSpPr/>
          <p:nvPr/>
        </p:nvSpPr>
        <p:spPr>
          <a:xfrm>
            <a:off x="2060640" y="317520"/>
            <a:ext cx="54986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Туризм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CustomShape 3"/>
          <p:cNvSpPr/>
          <p:nvPr/>
        </p:nvSpPr>
        <p:spPr>
          <a:xfrm>
            <a:off x="7128000" y="7189920"/>
            <a:ext cx="434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28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2" name="CustomShape 4"/>
          <p:cNvSpPr/>
          <p:nvPr/>
        </p:nvSpPr>
        <p:spPr>
          <a:xfrm>
            <a:off x="255600" y="1352520"/>
            <a:ext cx="742680" cy="106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10…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CustomShape 5"/>
          <p:cNvSpPr/>
          <p:nvPr/>
        </p:nvSpPr>
        <p:spPr>
          <a:xfrm>
            <a:off x="19080" y="2139840"/>
            <a:ext cx="1226880" cy="425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Средства размещения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CustomShape 6"/>
          <p:cNvSpPr/>
          <p:nvPr/>
        </p:nvSpPr>
        <p:spPr>
          <a:xfrm>
            <a:off x="-130320" y="3495600"/>
            <a:ext cx="152064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Объекты культурного наследия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CustomShape 7"/>
          <p:cNvSpPr/>
          <p:nvPr/>
        </p:nvSpPr>
        <p:spPr>
          <a:xfrm>
            <a:off x="-149400" y="4975200"/>
            <a:ext cx="158076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Объекты археологического наследия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6" name="Рисунок 78"/>
          <p:cNvPicPr/>
          <p:nvPr/>
        </p:nvPicPr>
        <p:blipFill>
          <a:blip r:embed="rId7">
            <a:lum bright="70000" contrast="-70000"/>
          </a:blip>
          <a:stretch/>
        </p:blipFill>
        <p:spPr>
          <a:xfrm>
            <a:off x="1481040" y="4714920"/>
            <a:ext cx="2319120" cy="512280"/>
          </a:xfrm>
          <a:prstGeom prst="rect">
            <a:avLst/>
          </a:prstGeom>
          <a:ln w="9360">
            <a:noFill/>
          </a:ln>
        </p:spPr>
      </p:pic>
      <p:sp>
        <p:nvSpPr>
          <p:cNvPr id="797" name="CustomShape 8"/>
          <p:cNvSpPr/>
          <p:nvPr/>
        </p:nvSpPr>
        <p:spPr>
          <a:xfrm>
            <a:off x="1498680" y="4713120"/>
            <a:ext cx="2319120" cy="51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Приоритетные направления: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8" name="Рисунок 46"/>
          <p:cNvPicPr/>
          <p:nvPr/>
        </p:nvPicPr>
        <p:blipFill>
          <a:blip r:embed="rId8"/>
          <a:stretch/>
        </p:blipFill>
        <p:spPr>
          <a:xfrm>
            <a:off x="1859040" y="1384200"/>
            <a:ext cx="2674440" cy="1380600"/>
          </a:xfrm>
          <a:prstGeom prst="rect">
            <a:avLst/>
          </a:prstGeom>
          <a:ln w="9360">
            <a:noFill/>
          </a:ln>
        </p:spPr>
      </p:pic>
      <p:sp>
        <p:nvSpPr>
          <p:cNvPr id="799" name="CustomShape 9"/>
          <p:cNvSpPr/>
          <p:nvPr/>
        </p:nvSpPr>
        <p:spPr>
          <a:xfrm>
            <a:off x="2868480" y="1839960"/>
            <a:ext cx="9252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CustomShape 10"/>
          <p:cNvSpPr/>
          <p:nvPr/>
        </p:nvSpPr>
        <p:spPr>
          <a:xfrm>
            <a:off x="5154480" y="2200320"/>
            <a:ext cx="8506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1" name="Picture 2"/>
          <p:cNvPicPr/>
          <p:nvPr/>
        </p:nvPicPr>
        <p:blipFill>
          <a:blip r:embed="rId9"/>
          <a:stretch/>
        </p:blipFill>
        <p:spPr>
          <a:xfrm>
            <a:off x="1563840" y="5272200"/>
            <a:ext cx="522000" cy="522000"/>
          </a:xfrm>
          <a:prstGeom prst="rect">
            <a:avLst/>
          </a:prstGeom>
          <a:ln w="9360">
            <a:noFill/>
          </a:ln>
        </p:spPr>
      </p:pic>
      <p:pic>
        <p:nvPicPr>
          <p:cNvPr id="802" name="Picture 3"/>
          <p:cNvPicPr/>
          <p:nvPr/>
        </p:nvPicPr>
        <p:blipFill>
          <a:blip r:embed="rId10"/>
          <a:stretch/>
        </p:blipFill>
        <p:spPr>
          <a:xfrm>
            <a:off x="1554120" y="5861160"/>
            <a:ext cx="522000" cy="522000"/>
          </a:xfrm>
          <a:prstGeom prst="rect">
            <a:avLst/>
          </a:prstGeom>
          <a:ln w="9360">
            <a:noFill/>
          </a:ln>
        </p:spPr>
      </p:pic>
      <p:pic>
        <p:nvPicPr>
          <p:cNvPr id="803" name="Рисунок 2"/>
          <p:cNvPicPr/>
          <p:nvPr/>
        </p:nvPicPr>
        <p:blipFill>
          <a:blip r:embed="rId11"/>
          <a:stretch/>
        </p:blipFill>
        <p:spPr>
          <a:xfrm>
            <a:off x="1554120" y="6442200"/>
            <a:ext cx="522000" cy="520200"/>
          </a:xfrm>
          <a:prstGeom prst="rect">
            <a:avLst/>
          </a:prstGeom>
          <a:ln w="9360">
            <a:noFill/>
          </a:ln>
        </p:spPr>
      </p:pic>
      <p:sp>
        <p:nvSpPr>
          <p:cNvPr id="804" name="CustomShape 11"/>
          <p:cNvSpPr/>
          <p:nvPr/>
        </p:nvSpPr>
        <p:spPr>
          <a:xfrm>
            <a:off x="1859040" y="5373720"/>
            <a:ext cx="204588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Рекреационный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CustomShape 12"/>
          <p:cNvSpPr/>
          <p:nvPr/>
        </p:nvSpPr>
        <p:spPr>
          <a:xfrm>
            <a:off x="2146320" y="5886360"/>
            <a:ext cx="181404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Сельский 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экологический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6" name="CustomShape 13"/>
          <p:cNvSpPr/>
          <p:nvPr/>
        </p:nvSpPr>
        <p:spPr>
          <a:xfrm>
            <a:off x="1773360" y="6585120"/>
            <a:ext cx="200628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Религиозный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CustomShape 14"/>
          <p:cNvSpPr/>
          <p:nvPr/>
        </p:nvSpPr>
        <p:spPr>
          <a:xfrm>
            <a:off x="4325760" y="6183360"/>
            <a:ext cx="179208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Культурно-познавательный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8" name="Picture 2"/>
          <p:cNvPicPr/>
          <p:nvPr/>
        </p:nvPicPr>
        <p:blipFill>
          <a:blip r:embed="rId12"/>
          <a:stretch/>
        </p:blipFill>
        <p:spPr>
          <a:xfrm>
            <a:off x="3786120" y="6134040"/>
            <a:ext cx="539280" cy="539280"/>
          </a:xfrm>
          <a:prstGeom prst="rect">
            <a:avLst/>
          </a:prstGeom>
          <a:ln w="9360">
            <a:noFill/>
          </a:ln>
        </p:spPr>
      </p:pic>
      <p:pic>
        <p:nvPicPr>
          <p:cNvPr id="809" name="Picture 2"/>
          <p:cNvPicPr/>
          <p:nvPr/>
        </p:nvPicPr>
        <p:blipFill>
          <a:blip r:embed="rId13"/>
          <a:stretch/>
        </p:blipFill>
        <p:spPr>
          <a:xfrm>
            <a:off x="1528920" y="1351080"/>
            <a:ext cx="3152520" cy="1599840"/>
          </a:xfrm>
          <a:prstGeom prst="rect">
            <a:avLst/>
          </a:prstGeom>
          <a:ln w="9360">
            <a:noFill/>
          </a:ln>
        </p:spPr>
      </p:pic>
      <p:pic>
        <p:nvPicPr>
          <p:cNvPr id="810" name="Picture 4"/>
          <p:cNvPicPr/>
          <p:nvPr/>
        </p:nvPicPr>
        <p:blipFill>
          <a:blip r:embed="rId14"/>
          <a:stretch/>
        </p:blipFill>
        <p:spPr>
          <a:xfrm>
            <a:off x="1932120" y="2859120"/>
            <a:ext cx="2970000" cy="1622160"/>
          </a:xfrm>
          <a:prstGeom prst="rect">
            <a:avLst/>
          </a:prstGeom>
          <a:ln w="9360">
            <a:noFill/>
          </a:ln>
        </p:spPr>
      </p:pic>
      <p:sp>
        <p:nvSpPr>
          <p:cNvPr id="811" name="CustomShape 15"/>
          <p:cNvSpPr/>
          <p:nvPr/>
        </p:nvSpPr>
        <p:spPr>
          <a:xfrm>
            <a:off x="139680" y="2792520"/>
            <a:ext cx="10029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211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CustomShape 16"/>
          <p:cNvSpPr/>
          <p:nvPr/>
        </p:nvSpPr>
        <p:spPr>
          <a:xfrm>
            <a:off x="230040" y="4311720"/>
            <a:ext cx="7347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99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CustomShape 17"/>
          <p:cNvSpPr/>
          <p:nvPr/>
        </p:nvSpPr>
        <p:spPr>
          <a:xfrm>
            <a:off x="838080" y="155520"/>
            <a:ext cx="1147320" cy="759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4" name="Рисунок 62"/>
          <p:cNvPicPr/>
          <p:nvPr/>
        </p:nvPicPr>
        <p:blipFill>
          <a:blip r:embed="rId15"/>
          <a:stretch/>
        </p:blipFill>
        <p:spPr>
          <a:xfrm>
            <a:off x="233280" y="46080"/>
            <a:ext cx="504360" cy="863280"/>
          </a:xfrm>
          <a:prstGeom prst="rect">
            <a:avLst/>
          </a:prstGeom>
          <a:ln w="9360">
            <a:noFill/>
          </a:ln>
        </p:spPr>
      </p:pic>
      <p:pic>
        <p:nvPicPr>
          <p:cNvPr id="815" name="Рисунок 49"/>
          <p:cNvPicPr/>
          <p:nvPr/>
        </p:nvPicPr>
        <p:blipFill>
          <a:blip r:embed="rId16"/>
          <a:stretch/>
        </p:blipFill>
        <p:spPr>
          <a:xfrm>
            <a:off x="1220400" y="997200"/>
            <a:ext cx="2315520" cy="549720"/>
          </a:xfrm>
          <a:prstGeom prst="rect">
            <a:avLst/>
          </a:prstGeom>
          <a:ln>
            <a:noFill/>
          </a:ln>
        </p:spPr>
      </p:pic>
      <p:sp>
        <p:nvSpPr>
          <p:cNvPr id="816" name="CustomShape 18"/>
          <p:cNvSpPr/>
          <p:nvPr/>
        </p:nvSpPr>
        <p:spPr>
          <a:xfrm>
            <a:off x="1136520" y="1027080"/>
            <a:ext cx="2417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историко-краеведческий музей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7" name="Picture 3"/>
          <p:cNvPicPr/>
          <p:nvPr/>
        </p:nvPicPr>
        <p:blipFill>
          <a:blip r:embed="rId17"/>
          <a:stretch/>
        </p:blipFill>
        <p:spPr>
          <a:xfrm>
            <a:off x="4264200" y="1685880"/>
            <a:ext cx="2909520" cy="1618920"/>
          </a:xfrm>
          <a:prstGeom prst="rect">
            <a:avLst/>
          </a:prstGeom>
          <a:ln w="9360">
            <a:noFill/>
          </a:ln>
        </p:spPr>
      </p:pic>
      <p:pic>
        <p:nvPicPr>
          <p:cNvPr id="818" name="Рисунок 45"/>
          <p:cNvPicPr/>
          <p:nvPr/>
        </p:nvPicPr>
        <p:blipFill>
          <a:blip r:embed="rId18"/>
          <a:stretch/>
        </p:blipFill>
        <p:spPr>
          <a:xfrm>
            <a:off x="1460520" y="4175640"/>
            <a:ext cx="2142360" cy="371160"/>
          </a:xfrm>
          <a:prstGeom prst="rect">
            <a:avLst/>
          </a:prstGeom>
          <a:ln>
            <a:noFill/>
          </a:ln>
        </p:spPr>
      </p:pic>
      <p:sp>
        <p:nvSpPr>
          <p:cNvPr id="819" name="CustomShape 19"/>
          <p:cNvSpPr/>
          <p:nvPr/>
        </p:nvSpPr>
        <p:spPr>
          <a:xfrm>
            <a:off x="1228680" y="4227480"/>
            <a:ext cx="25506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Покровский храм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0" name="Рисунок 47"/>
          <p:cNvPicPr/>
          <p:nvPr/>
        </p:nvPicPr>
        <p:blipFill>
          <a:blip r:embed="rId19"/>
          <a:stretch/>
        </p:blipFill>
        <p:spPr>
          <a:xfrm>
            <a:off x="5357520" y="1390320"/>
            <a:ext cx="2065320" cy="503640"/>
          </a:xfrm>
          <a:prstGeom prst="rect">
            <a:avLst/>
          </a:prstGeom>
          <a:ln>
            <a:noFill/>
          </a:ln>
        </p:spPr>
      </p:pic>
      <p:sp>
        <p:nvSpPr>
          <p:cNvPr id="821" name="CustomShape 20"/>
          <p:cNvSpPr/>
          <p:nvPr/>
        </p:nvSpPr>
        <p:spPr>
          <a:xfrm>
            <a:off x="5291280" y="1401840"/>
            <a:ext cx="22363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Памятник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Юрию Никулину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2" name="Рисунок 42"/>
          <p:cNvPicPr/>
          <p:nvPr/>
        </p:nvPicPr>
        <p:blipFill>
          <a:blip r:embed="rId20">
            <a:lum bright="70000" contrast="-70000"/>
          </a:blip>
          <a:stretch/>
        </p:blipFill>
        <p:spPr>
          <a:xfrm>
            <a:off x="3922712" y="3779836"/>
            <a:ext cx="3014127" cy="2014003"/>
          </a:xfrm>
          <a:prstGeom prst="rect">
            <a:avLst/>
          </a:prstGeom>
          <a:ln w="12600" cap="rnd">
            <a:solidFill>
              <a:srgbClr val="4CCBD4"/>
            </a:solidFill>
            <a:custDash>
              <a:ds d="800000" sp="300000"/>
            </a:custDash>
            <a:miter/>
          </a:ln>
        </p:spPr>
      </p:pic>
      <p:sp>
        <p:nvSpPr>
          <p:cNvPr id="823" name="CustomShape 21"/>
          <p:cNvSpPr/>
          <p:nvPr/>
        </p:nvSpPr>
        <p:spPr>
          <a:xfrm>
            <a:off x="4130640" y="3922713"/>
            <a:ext cx="2557080" cy="35718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Событийный туризм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CustomShape 22"/>
          <p:cNvSpPr/>
          <p:nvPr/>
        </p:nvSpPr>
        <p:spPr>
          <a:xfrm>
            <a:off x="4230720" y="3741840"/>
            <a:ext cx="267300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6" name="CustomShape 23"/>
          <p:cNvSpPr/>
          <p:nvPr/>
        </p:nvSpPr>
        <p:spPr>
          <a:xfrm>
            <a:off x="4230720" y="4294080"/>
            <a:ext cx="2660400" cy="425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6 июля – массовые гуляния </a:t>
            </a:r>
            <a:r>
              <a:t/>
            </a:r>
            <a:br/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«В ночь на Ивана Купалу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 (</a:t>
            </a:r>
            <a:r>
              <a:rPr lang="ru-RU" sz="11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онлайн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)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CustomShape 24"/>
          <p:cNvSpPr/>
          <p:nvPr/>
        </p:nvSpPr>
        <p:spPr>
          <a:xfrm>
            <a:off x="68400" y="6465960"/>
            <a:ext cx="1068120" cy="25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Церкви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8" name="CustomShape 25"/>
          <p:cNvSpPr/>
          <p:nvPr/>
        </p:nvSpPr>
        <p:spPr>
          <a:xfrm>
            <a:off x="237960" y="5889600"/>
            <a:ext cx="7315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9" name="Picture 54"/>
          <p:cNvPicPr/>
          <p:nvPr/>
        </p:nvPicPr>
        <p:blipFill>
          <a:blip r:embed="rId21"/>
          <a:stretch/>
        </p:blipFill>
        <p:spPr>
          <a:xfrm>
            <a:off x="193680" y="5640480"/>
            <a:ext cx="817200" cy="817200"/>
          </a:xfrm>
          <a:prstGeom prst="rect">
            <a:avLst/>
          </a:prstGeom>
          <a:ln w="9360">
            <a:noFill/>
          </a:ln>
        </p:spPr>
      </p:pic>
      <p:sp>
        <p:nvSpPr>
          <p:cNvPr id="830" name="CustomShape 26"/>
          <p:cNvSpPr/>
          <p:nvPr/>
        </p:nvSpPr>
        <p:spPr>
          <a:xfrm>
            <a:off x="120600" y="5751360"/>
            <a:ext cx="999720" cy="499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1" name="CustomShape 27"/>
          <p:cNvSpPr/>
          <p:nvPr/>
        </p:nvSpPr>
        <p:spPr>
          <a:xfrm>
            <a:off x="4065589" y="4779969"/>
            <a:ext cx="2496600" cy="5000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2" name="CustomShape 28"/>
          <p:cNvSpPr/>
          <p:nvPr/>
        </p:nvSpPr>
        <p:spPr>
          <a:xfrm>
            <a:off x="4279903" y="4779969"/>
            <a:ext cx="258552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29 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июля – Межрегиональный праздник «Его Величество Огурец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 (</a:t>
            </a:r>
            <a:r>
              <a:rPr lang="ru-RU" sz="11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онлайн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)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3" name="Рисунок 1"/>
          <p:cNvPicPr/>
          <p:nvPr/>
        </p:nvPicPr>
        <p:blipFill>
          <a:blip r:embed="rId22"/>
          <a:stretch/>
        </p:blipFill>
        <p:spPr>
          <a:xfrm>
            <a:off x="4011840" y="4343400"/>
            <a:ext cx="219960" cy="193320"/>
          </a:xfrm>
          <a:prstGeom prst="rect">
            <a:avLst/>
          </a:prstGeom>
          <a:ln w="9360">
            <a:noFill/>
          </a:ln>
        </p:spPr>
      </p:pic>
      <p:pic>
        <p:nvPicPr>
          <p:cNvPr id="834" name="Рисунок 1"/>
          <p:cNvPicPr/>
          <p:nvPr/>
        </p:nvPicPr>
        <p:blipFill>
          <a:blip r:embed="rId22"/>
          <a:stretch/>
        </p:blipFill>
        <p:spPr>
          <a:xfrm>
            <a:off x="4010400" y="4754520"/>
            <a:ext cx="219960" cy="193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837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SWOT-анализ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838" name="Table 2"/>
          <p:cNvGraphicFramePr/>
          <p:nvPr/>
        </p:nvGraphicFramePr>
        <p:xfrm>
          <a:off x="492120" y="1297080"/>
          <a:ext cx="6084360" cy="4840920"/>
        </p:xfrm>
        <a:graphic>
          <a:graphicData uri="http://schemas.openxmlformats.org/drawingml/2006/table">
            <a:tbl>
              <a:tblPr/>
              <a:tblGrid>
                <a:gridCol w="1920600"/>
                <a:gridCol w="4163760"/>
              </a:tblGrid>
              <a:tr h="169308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Сильные стороны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S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выгодное географическое положение;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относительная близость к московской агломерации и границе с Белоруссией;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наличие комплекса культурно-исторических ценностей;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экологически чистые территории;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наличие сырья – леса, торфа, песчаной смеси.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</a:tr>
              <a:tr h="103500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Слабые стороны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W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дефицит кадров из-за возникших демографических диспропорций;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отсутствие бизнес-инкубаторов и технопарков;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</a:tr>
              <a:tr h="146052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Возможности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O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расширение рынка продукции местных производителей;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внедрение инновационных технологий;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вовлечение в сельхозпроизводство неиспользуемых угодий;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развитие туризма.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</a:tr>
              <a:tr h="65232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Угрозы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T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демографическое старение населения;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отток из района способной творческой молодежи.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839" name="CustomShape 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0" name="Picture 36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841" name="CustomShape 4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29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"/>
          <p:cNvPicPr/>
          <p:nvPr/>
        </p:nvPicPr>
        <p:blipFill>
          <a:blip r:embed="rId3" cstate="print"/>
          <a:stretch/>
        </p:blipFill>
        <p:spPr>
          <a:xfrm>
            <a:off x="185760" y="1239840"/>
            <a:ext cx="1687320" cy="1687320"/>
          </a:xfrm>
          <a:prstGeom prst="rect">
            <a:avLst/>
          </a:prstGeom>
          <a:ln w="9360">
            <a:noFill/>
          </a:ln>
        </p:spPr>
      </p:pic>
      <p:pic>
        <p:nvPicPr>
          <p:cNvPr id="184" name="Picture 6"/>
          <p:cNvPicPr/>
          <p:nvPr/>
        </p:nvPicPr>
        <p:blipFill>
          <a:blip r:embed="rId4"/>
          <a:stretch/>
        </p:blipFill>
        <p:spPr>
          <a:xfrm>
            <a:off x="306360" y="3181320"/>
            <a:ext cx="3849480" cy="149184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185" name="Picture 7"/>
          <p:cNvPicPr/>
          <p:nvPr/>
        </p:nvPicPr>
        <p:blipFill>
          <a:blip r:embed="rId4"/>
          <a:stretch/>
        </p:blipFill>
        <p:spPr>
          <a:xfrm>
            <a:off x="3352680" y="1203480"/>
            <a:ext cx="3974760" cy="175068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186" name="Picture 12"/>
          <p:cNvPicPr/>
          <p:nvPr/>
        </p:nvPicPr>
        <p:blipFill>
          <a:blip r:embed="rId5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2060640" y="3128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Историческая справка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444600" y="3249720"/>
            <a:ext cx="3571560" cy="136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 тех времен до наших дней сохранились культурно-исторические памятники: пристанские складские помещения, дом купца Никиты Минченкова. В городе действуют Покровская (1857 г.) и Благовещенская церкви, восстанавливается Успенский собор (1852 г.)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1889280" y="189072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6012000" y="367344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4506840" y="363528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3371040" y="1311480"/>
            <a:ext cx="3938400" cy="154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 - город, расположенный в 98 км к северу от Смоленска, на месте слияния рек Каспля и Гобза, где в IX-XIV веках проходила северная ветвь пути «из варяг в греки». В </a:t>
            </a:r>
            <a:r>
              <a:t/>
            </a:r>
            <a:br/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1723 году по Указу Петра 1 в селе Поречье была основана Поречская пристань. Город занимался посреднической торговлей с Ригой, куда шли - пенька, древесина, а позднее - лен.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Picture 28"/>
          <p:cNvPicPr/>
          <p:nvPr/>
        </p:nvPicPr>
        <p:blipFill>
          <a:blip r:embed="rId6"/>
          <a:stretch/>
        </p:blipFill>
        <p:spPr>
          <a:xfrm>
            <a:off x="4375080" y="3130560"/>
            <a:ext cx="1603080" cy="1601280"/>
          </a:xfrm>
          <a:prstGeom prst="rect">
            <a:avLst/>
          </a:prstGeom>
          <a:ln w="9360">
            <a:noFill/>
          </a:ln>
        </p:spPr>
      </p:pic>
      <p:pic>
        <p:nvPicPr>
          <p:cNvPr id="195" name="Picture 29"/>
          <p:cNvPicPr/>
          <p:nvPr/>
        </p:nvPicPr>
        <p:blipFill>
          <a:blip r:embed="rId7"/>
          <a:stretch/>
        </p:blipFill>
        <p:spPr>
          <a:xfrm>
            <a:off x="165240" y="1239840"/>
            <a:ext cx="1687320" cy="1685520"/>
          </a:xfrm>
          <a:prstGeom prst="rect">
            <a:avLst/>
          </a:prstGeom>
          <a:ln w="9360">
            <a:noFill/>
          </a:ln>
        </p:spPr>
      </p:pic>
      <p:pic>
        <p:nvPicPr>
          <p:cNvPr id="196" name="Picture 30"/>
          <p:cNvPicPr/>
          <p:nvPr/>
        </p:nvPicPr>
        <p:blipFill>
          <a:blip r:embed="rId8"/>
          <a:stretch/>
        </p:blipFill>
        <p:spPr>
          <a:xfrm>
            <a:off x="1411200" y="1235160"/>
            <a:ext cx="1687320" cy="1685520"/>
          </a:xfrm>
          <a:prstGeom prst="rect">
            <a:avLst/>
          </a:prstGeom>
          <a:ln w="9360">
            <a:noFill/>
          </a:ln>
        </p:spPr>
      </p:pic>
      <p:pic>
        <p:nvPicPr>
          <p:cNvPr id="197" name="Picture 31"/>
          <p:cNvPicPr/>
          <p:nvPr/>
        </p:nvPicPr>
        <p:blipFill>
          <a:blip r:embed="rId9"/>
          <a:stretch/>
        </p:blipFill>
        <p:spPr>
          <a:xfrm>
            <a:off x="5559480" y="3095640"/>
            <a:ext cx="1638000" cy="1636200"/>
          </a:xfrm>
          <a:prstGeom prst="rect">
            <a:avLst/>
          </a:prstGeom>
          <a:ln w="9360">
            <a:noFill/>
          </a:ln>
        </p:spPr>
      </p:pic>
      <p:sp>
        <p:nvSpPr>
          <p:cNvPr id="198" name="CustomShape 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Picture 34"/>
          <p:cNvPicPr/>
          <p:nvPr/>
        </p:nvPicPr>
        <p:blipFill>
          <a:blip r:embed="rId10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200" name="CustomShape 9"/>
          <p:cNvSpPr/>
          <p:nvPr/>
        </p:nvSpPr>
        <p:spPr>
          <a:xfrm>
            <a:off x="4475160" y="5315040"/>
            <a:ext cx="81252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10"/>
          <p:cNvSpPr/>
          <p:nvPr/>
        </p:nvSpPr>
        <p:spPr>
          <a:xfrm>
            <a:off x="2867040" y="5315040"/>
            <a:ext cx="81396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11"/>
          <p:cNvSpPr/>
          <p:nvPr/>
        </p:nvSpPr>
        <p:spPr>
          <a:xfrm>
            <a:off x="1238400" y="5300640"/>
            <a:ext cx="81252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12"/>
          <p:cNvSpPr/>
          <p:nvPr/>
        </p:nvSpPr>
        <p:spPr>
          <a:xfrm>
            <a:off x="5288040" y="4916520"/>
            <a:ext cx="942480" cy="912600"/>
          </a:xfrm>
          <a:prstGeom prst="ellipse">
            <a:avLst/>
          </a:prstGeom>
          <a:solidFill>
            <a:srgbClr val="8FDEE3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13"/>
          <p:cNvSpPr/>
          <p:nvPr/>
        </p:nvSpPr>
        <p:spPr>
          <a:xfrm>
            <a:off x="3686040" y="4917960"/>
            <a:ext cx="941040" cy="912600"/>
          </a:xfrm>
          <a:prstGeom prst="ellipse">
            <a:avLst/>
          </a:prstGeom>
          <a:solidFill>
            <a:srgbClr val="CDE496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14"/>
          <p:cNvSpPr/>
          <p:nvPr/>
        </p:nvSpPr>
        <p:spPr>
          <a:xfrm>
            <a:off x="2055960" y="4917960"/>
            <a:ext cx="941040" cy="912600"/>
          </a:xfrm>
          <a:prstGeom prst="ellipse">
            <a:avLst/>
          </a:prstGeom>
          <a:solidFill>
            <a:srgbClr val="8FDEE3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5"/>
          <p:cNvSpPr/>
          <p:nvPr/>
        </p:nvSpPr>
        <p:spPr>
          <a:xfrm>
            <a:off x="546120" y="4917960"/>
            <a:ext cx="941040" cy="912600"/>
          </a:xfrm>
          <a:prstGeom prst="ellipse">
            <a:avLst/>
          </a:prstGeom>
          <a:solidFill>
            <a:srgbClr val="C0C966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6"/>
          <p:cNvSpPr/>
          <p:nvPr/>
        </p:nvSpPr>
        <p:spPr>
          <a:xfrm>
            <a:off x="485640" y="51418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1609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17"/>
          <p:cNvSpPr/>
          <p:nvPr/>
        </p:nvSpPr>
        <p:spPr>
          <a:xfrm>
            <a:off x="1728720" y="5867280"/>
            <a:ext cx="159660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Селу Поречье присвоен статус города и уезного центра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18"/>
          <p:cNvSpPr/>
          <p:nvPr/>
        </p:nvSpPr>
        <p:spPr>
          <a:xfrm>
            <a:off x="4940280" y="5864400"/>
            <a:ext cx="1647360" cy="63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г. Поречье переименовано в г. Демидов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19"/>
          <p:cNvSpPr/>
          <p:nvPr/>
        </p:nvSpPr>
        <p:spPr>
          <a:xfrm>
            <a:off x="2006640" y="51562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1776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0"/>
          <p:cNvSpPr/>
          <p:nvPr/>
        </p:nvSpPr>
        <p:spPr>
          <a:xfrm>
            <a:off x="3639960" y="514044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1780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21"/>
          <p:cNvSpPr/>
          <p:nvPr/>
        </p:nvSpPr>
        <p:spPr>
          <a:xfrm>
            <a:off x="5219640" y="51436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1918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2"/>
          <p:cNvSpPr/>
          <p:nvPr/>
        </p:nvSpPr>
        <p:spPr>
          <a:xfrm>
            <a:off x="236520" y="5872320"/>
            <a:ext cx="1591920" cy="100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Первое письменное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сообщение о поселении Поречье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23"/>
          <p:cNvSpPr/>
          <p:nvPr/>
        </p:nvSpPr>
        <p:spPr>
          <a:xfrm>
            <a:off x="3467160" y="5867280"/>
            <a:ext cx="1379160" cy="100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Утвержден герб и принят новый план застройки города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Picture 1"/>
          <p:cNvPicPr/>
          <p:nvPr/>
        </p:nvPicPr>
        <p:blipFill>
          <a:blip r:embed="rId3"/>
          <a:srcRect l="9250" t="7484" r="9450" b="8222"/>
          <a:stretch/>
        </p:blipFill>
        <p:spPr>
          <a:xfrm>
            <a:off x="71640" y="1300680"/>
            <a:ext cx="7544880" cy="4416120"/>
          </a:xfrm>
          <a:prstGeom prst="rect">
            <a:avLst/>
          </a:prstGeom>
          <a:ln w="9360">
            <a:noFill/>
          </a:ln>
        </p:spPr>
      </p:pic>
      <p:sp>
        <p:nvSpPr>
          <p:cNvPr id="843" name="CustomShape 1"/>
          <p:cNvSpPr/>
          <p:nvPr/>
        </p:nvSpPr>
        <p:spPr>
          <a:xfrm>
            <a:off x="715644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30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4" name="CustomShape 2"/>
          <p:cNvSpPr/>
          <p:nvPr/>
        </p:nvSpPr>
        <p:spPr>
          <a:xfrm>
            <a:off x="735120" y="1667880"/>
            <a:ext cx="3193560" cy="93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ГЛАВА МУНИЦИПАЛЬНОГО ОБРАЗОВАНИЯ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«ДЕМИДОВСКИЙ РАЙОН»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5" name="CustomShape 3"/>
          <p:cNvSpPr/>
          <p:nvPr/>
        </p:nvSpPr>
        <p:spPr>
          <a:xfrm>
            <a:off x="612720" y="4090320"/>
            <a:ext cx="3438000" cy="177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ЗАМЕСТИТЕЛЬ ГЛАВЫ  МУНИЦИПАЛЬНОГО ОБРАЗОВАНИЯ «ДЕМИДОВСКИЙ РАЙОН»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CustomShape 4"/>
          <p:cNvSpPr/>
          <p:nvPr/>
        </p:nvSpPr>
        <p:spPr>
          <a:xfrm>
            <a:off x="4167360" y="1763640"/>
            <a:ext cx="2580840" cy="93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ДЕПАРТАМЕНТ ИНВЕСТИЦИОННОГО РАЗВИТИЯ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CustomShape 5"/>
          <p:cNvSpPr/>
          <p:nvPr/>
        </p:nvSpPr>
        <p:spPr>
          <a:xfrm>
            <a:off x="4167360" y="3995640"/>
            <a:ext cx="258084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«КОРПОРАЦИЯ ИНВЕСТИЦИОННОГО РАЗВИТИЯ»: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8" name="CustomShape 6"/>
          <p:cNvSpPr/>
          <p:nvPr/>
        </p:nvSpPr>
        <p:spPr>
          <a:xfrm>
            <a:off x="566640" y="2637720"/>
            <a:ext cx="3362040" cy="118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Семенов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Александр Федорович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(48147) 4-11-44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</a:t>
            </a:r>
            <a:r>
              <a:rPr lang="ru-RU" sz="14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: </a:t>
            </a:r>
            <a:r>
              <a:rPr lang="ru-RU" sz="1400" b="0" u="sng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demidov@admin-smolensk.ru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demidov.admin-smolensk.ru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CustomShape 7"/>
          <p:cNvSpPr/>
          <p:nvPr/>
        </p:nvSpPr>
        <p:spPr>
          <a:xfrm>
            <a:off x="1031760" y="5034960"/>
            <a:ext cx="2598480" cy="1317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Чистенин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Александр Евгеньевич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(48147) 4-12-44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0" name="CustomShape 8"/>
          <p:cNvSpPr/>
          <p:nvPr/>
        </p:nvSpPr>
        <p:spPr>
          <a:xfrm>
            <a:off x="4167360" y="2717640"/>
            <a:ext cx="2688840" cy="113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(4812) 20-55-20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Факс: (4812) 20-55-39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: </a:t>
            </a:r>
            <a:r>
              <a:rPr lang="ru-RU" sz="1400" u="sng" dirty="0" err="1" smtClean="0">
                <a:hlinkClick r:id="rId4"/>
              </a:rPr>
              <a:t>dep-invest.admin-smolensk.ru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</a:t>
            </a:r>
            <a:r>
              <a:rPr lang="ru-RU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dep.smolinvest.com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1" name="CustomShape 9"/>
          <p:cNvSpPr/>
          <p:nvPr/>
        </p:nvSpPr>
        <p:spPr>
          <a:xfrm>
            <a:off x="4005360" y="4836960"/>
            <a:ext cx="3014280" cy="75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(4812) 77-00-22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E-mail: </a:t>
            </a:r>
            <a:r>
              <a:rPr lang="ru-RU" sz="1400" b="0" u="sng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smolregion67@yandex.ru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corp.smolinvest.com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2" name="Picture 11"/>
          <p:cNvPicPr/>
          <p:nvPr/>
        </p:nvPicPr>
        <p:blipFill>
          <a:blip r:embed="rId5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853" name="CustomShape 10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Контакты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4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5" name="Picture 15"/>
          <p:cNvPicPr/>
          <p:nvPr/>
        </p:nvPicPr>
        <p:blipFill>
          <a:blip r:embed="rId6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"/>
          <p:cNvPicPr/>
          <p:nvPr/>
        </p:nvPicPr>
        <p:blipFill>
          <a:blip r:embed="rId3"/>
          <a:stretch/>
        </p:blipFill>
        <p:spPr>
          <a:xfrm>
            <a:off x="1312920" y="4092480"/>
            <a:ext cx="1204560" cy="396360"/>
          </a:xfrm>
          <a:prstGeom prst="rect">
            <a:avLst/>
          </a:prstGeom>
          <a:ln w="9360">
            <a:noFill/>
          </a:ln>
        </p:spPr>
      </p:pic>
      <p:pic>
        <p:nvPicPr>
          <p:cNvPr id="216" name="Picture 2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2060640" y="318960"/>
            <a:ext cx="54543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Демидовский район сегодня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9" name="Picture 5"/>
          <p:cNvPicPr/>
          <p:nvPr/>
        </p:nvPicPr>
        <p:blipFill>
          <a:blip r:embed="rId5"/>
          <a:stretch/>
        </p:blipFill>
        <p:spPr>
          <a:xfrm>
            <a:off x="1039680" y="5457960"/>
            <a:ext cx="1593360" cy="936360"/>
          </a:xfrm>
          <a:prstGeom prst="rect">
            <a:avLst/>
          </a:prstGeom>
          <a:ln w="9360"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1254240" y="2603520"/>
            <a:ext cx="1172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Население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1004760" y="1569960"/>
            <a:ext cx="175860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Общая площадь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806400" y="3564000"/>
            <a:ext cx="236484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Городские поселения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907920" y="4730760"/>
            <a:ext cx="206820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Сельские поселения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1050840" y="1841400"/>
            <a:ext cx="16650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2 512,16 кв. км.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>
            <a:off x="1444680" y="3773520"/>
            <a:ext cx="9345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9"/>
          <p:cNvSpPr/>
          <p:nvPr/>
        </p:nvSpPr>
        <p:spPr>
          <a:xfrm>
            <a:off x="826920" y="2851200"/>
            <a:ext cx="22158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11,0 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чел.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10"/>
          <p:cNvSpPr/>
          <p:nvPr/>
        </p:nvSpPr>
        <p:spPr>
          <a:xfrm>
            <a:off x="1422360" y="4984920"/>
            <a:ext cx="9219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Picture 14"/>
          <p:cNvPicPr/>
          <p:nvPr/>
        </p:nvPicPr>
        <p:blipFill>
          <a:blip r:embed="rId6"/>
          <a:stretch/>
        </p:blipFill>
        <p:spPr>
          <a:xfrm>
            <a:off x="144360" y="3494160"/>
            <a:ext cx="793440" cy="793440"/>
          </a:xfrm>
          <a:prstGeom prst="rect">
            <a:avLst/>
          </a:prstGeom>
          <a:ln w="9360">
            <a:noFill/>
          </a:ln>
        </p:spPr>
      </p:pic>
      <p:pic>
        <p:nvPicPr>
          <p:cNvPr id="229" name="Picture 15"/>
          <p:cNvPicPr/>
          <p:nvPr/>
        </p:nvPicPr>
        <p:blipFill>
          <a:blip r:embed="rId7"/>
          <a:stretch/>
        </p:blipFill>
        <p:spPr>
          <a:xfrm>
            <a:off x="150840" y="4613400"/>
            <a:ext cx="799920" cy="799920"/>
          </a:xfrm>
          <a:prstGeom prst="rect">
            <a:avLst/>
          </a:prstGeom>
          <a:ln w="9360">
            <a:noFill/>
          </a:ln>
        </p:spPr>
      </p:pic>
      <p:pic>
        <p:nvPicPr>
          <p:cNvPr id="230" name="Picture 16"/>
          <p:cNvPicPr/>
          <p:nvPr/>
        </p:nvPicPr>
        <p:blipFill>
          <a:blip r:embed="rId8"/>
          <a:stretch/>
        </p:blipFill>
        <p:spPr>
          <a:xfrm>
            <a:off x="144360" y="1477800"/>
            <a:ext cx="810720" cy="8107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11"/>
          <p:cNvSpPr/>
          <p:nvPr/>
        </p:nvSpPr>
        <p:spPr>
          <a:xfrm>
            <a:off x="1125360" y="5524560"/>
            <a:ext cx="1423800" cy="894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Борковское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Слободское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 startAt="3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Заборьевское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4.   Титовщинское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</a:pP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Picture 18"/>
          <p:cNvPicPr/>
          <p:nvPr/>
        </p:nvPicPr>
        <p:blipFill>
          <a:blip r:embed="rId9"/>
          <a:stretch/>
        </p:blipFill>
        <p:spPr>
          <a:xfrm>
            <a:off x="154080" y="2478240"/>
            <a:ext cx="834840" cy="834840"/>
          </a:xfrm>
          <a:prstGeom prst="rect">
            <a:avLst/>
          </a:prstGeom>
          <a:ln w="9360">
            <a:noFill/>
          </a:ln>
        </p:spPr>
      </p:pic>
      <p:sp>
        <p:nvSpPr>
          <p:cNvPr id="233" name="CustomShape 12"/>
          <p:cNvSpPr/>
          <p:nvPr/>
        </p:nvSpPr>
        <p:spPr>
          <a:xfrm>
            <a:off x="1317600" y="4083120"/>
            <a:ext cx="1193400" cy="42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Пржевальское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Picture 22"/>
          <p:cNvPicPr/>
          <p:nvPr/>
        </p:nvPicPr>
        <p:blipFill>
          <a:blip r:embed="rId10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36" name="Picture 23"/>
          <p:cNvPicPr/>
          <p:nvPr/>
        </p:nvPicPr>
        <p:blipFill>
          <a:blip r:embed="rId11" cstate="print"/>
          <a:stretch/>
        </p:blipFill>
        <p:spPr>
          <a:xfrm>
            <a:off x="3173400" y="1297080"/>
            <a:ext cx="1317240" cy="1304640"/>
          </a:xfrm>
          <a:prstGeom prst="rect">
            <a:avLst/>
          </a:prstGeom>
          <a:ln w="9360">
            <a:noFill/>
          </a:ln>
        </p:spPr>
      </p:pic>
      <p:pic>
        <p:nvPicPr>
          <p:cNvPr id="237" name="Picture 24"/>
          <p:cNvPicPr/>
          <p:nvPr/>
        </p:nvPicPr>
        <p:blipFill>
          <a:blip r:embed="rId12"/>
          <a:stretch/>
        </p:blipFill>
        <p:spPr>
          <a:xfrm>
            <a:off x="2549520" y="1316160"/>
            <a:ext cx="5047920" cy="5246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"/>
          <p:cNvPicPr/>
          <p:nvPr/>
        </p:nvPicPr>
        <p:blipFill>
          <a:blip r:embed="rId3"/>
          <a:stretch/>
        </p:blipFill>
        <p:spPr>
          <a:xfrm>
            <a:off x="187200" y="2935440"/>
            <a:ext cx="3511080" cy="133632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39" name="Picture 2"/>
          <p:cNvPicPr/>
          <p:nvPr/>
        </p:nvPicPr>
        <p:blipFill>
          <a:blip r:embed="rId4"/>
          <a:stretch/>
        </p:blipFill>
        <p:spPr>
          <a:xfrm>
            <a:off x="3314880" y="1217520"/>
            <a:ext cx="2477880" cy="118080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0" name="Picture 3"/>
          <p:cNvPicPr/>
          <p:nvPr/>
        </p:nvPicPr>
        <p:blipFill>
          <a:blip r:embed="rId5"/>
          <a:stretch/>
        </p:blipFill>
        <p:spPr>
          <a:xfrm>
            <a:off x="187200" y="1949400"/>
            <a:ext cx="2906280" cy="72828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1" name="Picture 4"/>
          <p:cNvPicPr/>
          <p:nvPr/>
        </p:nvPicPr>
        <p:blipFill>
          <a:blip r:embed="rId6"/>
          <a:stretch/>
        </p:blipFill>
        <p:spPr>
          <a:xfrm>
            <a:off x="201600" y="1096920"/>
            <a:ext cx="2889000" cy="58860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2" name="Picture 5"/>
          <p:cNvPicPr/>
          <p:nvPr/>
        </p:nvPicPr>
        <p:blipFill>
          <a:blip r:embed="rId7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2114640" y="317520"/>
            <a:ext cx="53877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Природные ресурсы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201600" y="2921040"/>
            <a:ext cx="3489120" cy="13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Выделены месторождения песчано-гравийной смеси. Месторождения и проявления полезных ископаемых (строительного камня, песчано-гравийных материалов, строительного песка, глины и др.) связаны с приповерхностным залеганием и выходами на поверхность пород каменноугольной, меловой, палеогеновой, неогеновой и четвертичной систем. 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187200" y="1932120"/>
            <a:ext cx="288900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Рельеф неоднороден. Южная часть представляет собой равнину, возвышенную к краям. Это территория древнего ледникового озера.  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5"/>
          <p:cNvSpPr/>
          <p:nvPr/>
        </p:nvSpPr>
        <p:spPr>
          <a:xfrm>
            <a:off x="3292560" y="1217520"/>
            <a:ext cx="2499840" cy="115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Климат умеренно-континентальный со сравнительно теплым летом и умеренно-холодной зимой. Среднегодовая температура воздуха равна 4,6 градуса тепла. Зима и осень преимущественно пасмурные, весна и лето полуясные.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6"/>
          <p:cNvSpPr/>
          <p:nvPr/>
        </p:nvSpPr>
        <p:spPr>
          <a:xfrm>
            <a:off x="187200" y="1108080"/>
            <a:ext cx="2815920" cy="566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Наиболее крупные реки: Каспля (141 км), Жереспея (81 км), Ельша (53 км). В районе 26 озер.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Picture 12"/>
          <p:cNvPicPr/>
          <p:nvPr/>
        </p:nvPicPr>
        <p:blipFill>
          <a:blip r:embed="rId8"/>
          <a:stretch/>
        </p:blipFill>
        <p:spPr>
          <a:xfrm>
            <a:off x="258840" y="1743120"/>
            <a:ext cx="369360" cy="356760"/>
          </a:xfrm>
          <a:prstGeom prst="rect">
            <a:avLst/>
          </a:prstGeom>
          <a:ln w="9360">
            <a:noFill/>
          </a:ln>
        </p:spPr>
      </p:pic>
      <p:pic>
        <p:nvPicPr>
          <p:cNvPr id="250" name="Picture 13"/>
          <p:cNvPicPr/>
          <p:nvPr/>
        </p:nvPicPr>
        <p:blipFill>
          <a:blip r:embed="rId9"/>
          <a:stretch/>
        </p:blipFill>
        <p:spPr>
          <a:xfrm>
            <a:off x="206280" y="898560"/>
            <a:ext cx="382320" cy="382320"/>
          </a:xfrm>
          <a:prstGeom prst="rect">
            <a:avLst/>
          </a:prstGeom>
          <a:ln w="9360">
            <a:noFill/>
          </a:ln>
        </p:spPr>
      </p:pic>
      <p:pic>
        <p:nvPicPr>
          <p:cNvPr id="251" name="Picture 14"/>
          <p:cNvPicPr/>
          <p:nvPr/>
        </p:nvPicPr>
        <p:blipFill>
          <a:blip r:embed="rId10"/>
          <a:stretch/>
        </p:blipFill>
        <p:spPr>
          <a:xfrm>
            <a:off x="3405240" y="996840"/>
            <a:ext cx="382320" cy="404280"/>
          </a:xfrm>
          <a:prstGeom prst="rect">
            <a:avLst/>
          </a:prstGeom>
          <a:ln w="9360">
            <a:noFill/>
          </a:ln>
        </p:spPr>
      </p:pic>
      <p:pic>
        <p:nvPicPr>
          <p:cNvPr id="252" name="Picture 15"/>
          <p:cNvPicPr/>
          <p:nvPr/>
        </p:nvPicPr>
        <p:blipFill>
          <a:blip r:embed="rId11"/>
          <a:stretch/>
        </p:blipFill>
        <p:spPr>
          <a:xfrm>
            <a:off x="258840" y="2720880"/>
            <a:ext cx="374400" cy="388440"/>
          </a:xfrm>
          <a:prstGeom prst="rect">
            <a:avLst/>
          </a:prstGeom>
          <a:ln w="9360">
            <a:noFill/>
          </a:ln>
        </p:spPr>
      </p:pic>
      <p:sp>
        <p:nvSpPr>
          <p:cNvPr id="253" name="CustomShape 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Picture 18"/>
          <p:cNvPicPr/>
          <p:nvPr/>
        </p:nvPicPr>
        <p:blipFill>
          <a:blip r:embed="rId12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55" name="Picture 19"/>
          <p:cNvPicPr/>
          <p:nvPr/>
        </p:nvPicPr>
        <p:blipFill>
          <a:blip r:embed="rId13"/>
          <a:stretch/>
        </p:blipFill>
        <p:spPr>
          <a:xfrm>
            <a:off x="350813" y="4351341"/>
            <a:ext cx="2771280" cy="2342880"/>
          </a:xfrm>
          <a:prstGeom prst="rect">
            <a:avLst/>
          </a:prstGeom>
          <a:ln w="9360">
            <a:noFill/>
          </a:ln>
        </p:spPr>
      </p:pic>
      <p:pic>
        <p:nvPicPr>
          <p:cNvPr id="256" name="Picture 20"/>
          <p:cNvPicPr/>
          <p:nvPr/>
        </p:nvPicPr>
        <p:blipFill>
          <a:blip r:embed="rId14"/>
          <a:stretch/>
        </p:blipFill>
        <p:spPr>
          <a:xfrm>
            <a:off x="3179880" y="1622520"/>
            <a:ext cx="4528800" cy="5144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Рисунок 5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338040" y="3913200"/>
            <a:ext cx="2480760" cy="2560320"/>
          </a:xfrm>
          <a:prstGeom prst="rect">
            <a:avLst/>
          </a:prstGeom>
          <a:ln w="9360">
            <a:noFill/>
          </a:ln>
        </p:spPr>
      </p:pic>
      <p:pic>
        <p:nvPicPr>
          <p:cNvPr id="258" name="Рисунок 52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4253040" y="1119960"/>
            <a:ext cx="2296800" cy="1366560"/>
          </a:xfrm>
          <a:prstGeom prst="rect">
            <a:avLst/>
          </a:prstGeom>
          <a:ln w="9360">
            <a:noFill/>
          </a:ln>
        </p:spPr>
      </p:pic>
      <p:pic>
        <p:nvPicPr>
          <p:cNvPr id="259" name="Рисунок 51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952560" y="1119240"/>
            <a:ext cx="2296800" cy="136656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2"/>
          <p:cNvPicPr/>
          <p:nvPr/>
        </p:nvPicPr>
        <p:blipFill>
          <a:blip r:embed="rId5"/>
          <a:stretch/>
        </p:blipFill>
        <p:spPr>
          <a:xfrm>
            <a:off x="2293920" y="2575080"/>
            <a:ext cx="1004400" cy="1018800"/>
          </a:xfrm>
          <a:prstGeom prst="rect">
            <a:avLst/>
          </a:prstGeom>
          <a:ln w="9360">
            <a:noFill/>
          </a:ln>
        </p:spPr>
      </p:pic>
      <p:pic>
        <p:nvPicPr>
          <p:cNvPr id="261" name="Picture 3"/>
          <p:cNvPicPr/>
          <p:nvPr/>
        </p:nvPicPr>
        <p:blipFill>
          <a:blip r:embed="rId6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2084400" y="334800"/>
            <a:ext cx="54496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Социально-экономическое развитие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6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968400" y="1244520"/>
            <a:ext cx="2260080" cy="1061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Среднемесячная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заработная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плата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работников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4267440" y="1278720"/>
            <a:ext cx="2258640" cy="91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Оборот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розничной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торговли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2361600" y="2665080"/>
            <a:ext cx="90144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97,2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2298960" y="2908440"/>
            <a:ext cx="1026720" cy="566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средне-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областному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уровню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7"/>
          <p:cNvSpPr/>
          <p:nvPr/>
        </p:nvSpPr>
        <p:spPr>
          <a:xfrm>
            <a:off x="1019160" y="2658960"/>
            <a:ext cx="1203120" cy="78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25,0</a:t>
            </a:r>
            <a:r>
              <a:t/>
            </a:r>
            <a:br/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тыс. руб.</a:t>
            </a:r>
            <a:r>
              <a:rPr lang="ru-RU" sz="18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8"/>
          <p:cNvSpPr/>
          <p:nvPr/>
        </p:nvSpPr>
        <p:spPr>
          <a:xfrm>
            <a:off x="4134600" y="2689200"/>
            <a:ext cx="126180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540,6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Picture 19"/>
          <p:cNvPicPr/>
          <p:nvPr/>
        </p:nvPicPr>
        <p:blipFill>
          <a:blip r:embed="rId7"/>
          <a:stretch/>
        </p:blipFill>
        <p:spPr>
          <a:xfrm>
            <a:off x="561960" y="4340160"/>
            <a:ext cx="845640" cy="844200"/>
          </a:xfrm>
          <a:prstGeom prst="rect">
            <a:avLst/>
          </a:prstGeom>
          <a:ln w="9360">
            <a:noFill/>
          </a:ln>
        </p:spPr>
      </p:pic>
      <p:sp>
        <p:nvSpPr>
          <p:cNvPr id="271" name="CustomShape 9"/>
          <p:cNvSpPr/>
          <p:nvPr/>
        </p:nvSpPr>
        <p:spPr>
          <a:xfrm>
            <a:off x="471600" y="4062240"/>
            <a:ext cx="2396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Уровень безработицы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10"/>
          <p:cNvSpPr/>
          <p:nvPr/>
        </p:nvSpPr>
        <p:spPr>
          <a:xfrm>
            <a:off x="544680" y="5262480"/>
            <a:ext cx="225216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трудоспособного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11"/>
          <p:cNvSpPr/>
          <p:nvPr/>
        </p:nvSpPr>
        <p:spPr>
          <a:xfrm>
            <a:off x="1589040" y="4537080"/>
            <a:ext cx="9666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3,5</a:t>
            </a:r>
            <a:r>
              <a:rPr lang="ru-RU" sz="24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24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776160" y="5961240"/>
            <a:ext cx="178704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5,5 </a:t>
            </a:r>
            <a:r>
              <a:rPr lang="ru-RU" sz="20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тыс. чел.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Picture 42"/>
          <p:cNvPicPr/>
          <p:nvPr/>
        </p:nvPicPr>
        <p:blipFill>
          <a:blip r:embed="rId8"/>
          <a:stretch/>
        </p:blipFill>
        <p:spPr>
          <a:xfrm>
            <a:off x="4831560" y="2884320"/>
            <a:ext cx="1080" cy="390240"/>
          </a:xfrm>
          <a:prstGeom prst="rect">
            <a:avLst/>
          </a:prstGeom>
          <a:ln w="9360">
            <a:noFill/>
          </a:ln>
        </p:spPr>
      </p:pic>
      <p:sp>
        <p:nvSpPr>
          <p:cNvPr id="276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Picture 47"/>
          <p:cNvPicPr/>
          <p:nvPr/>
        </p:nvPicPr>
        <p:blipFill>
          <a:blip r:embed="rId9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78" name="Рисунок 55"/>
          <p:cNvPicPr/>
          <p:nvPr/>
        </p:nvPicPr>
        <p:blipFill>
          <a:blip r:embed="rId10">
            <a:lum bright="70000" contrast="-70000"/>
          </a:blip>
          <a:stretch/>
        </p:blipFill>
        <p:spPr>
          <a:xfrm>
            <a:off x="2057400" y="2817720"/>
            <a:ext cx="190080" cy="39348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2"/>
          <p:cNvPicPr/>
          <p:nvPr/>
        </p:nvPicPr>
        <p:blipFill>
          <a:blip r:embed="rId5"/>
          <a:stretch/>
        </p:blipFill>
        <p:spPr>
          <a:xfrm>
            <a:off x="5539680" y="2575080"/>
            <a:ext cx="985680" cy="99972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14"/>
          <p:cNvSpPr/>
          <p:nvPr/>
        </p:nvSpPr>
        <p:spPr>
          <a:xfrm>
            <a:off x="5610960" y="2717640"/>
            <a:ext cx="928440" cy="66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99,5%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уровню 2020 года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Рисунок 55"/>
          <p:cNvPicPr/>
          <p:nvPr/>
        </p:nvPicPr>
        <p:blipFill>
          <a:blip r:embed="rId10">
            <a:lum bright="70000" contrast="-70000"/>
          </a:blip>
          <a:stretch/>
        </p:blipFill>
        <p:spPr>
          <a:xfrm>
            <a:off x="5287320" y="2853000"/>
            <a:ext cx="213840" cy="393480"/>
          </a:xfrm>
          <a:prstGeom prst="rect">
            <a:avLst/>
          </a:prstGeom>
          <a:ln w="9360">
            <a:noFill/>
          </a:ln>
        </p:spPr>
      </p:pic>
      <p:sp>
        <p:nvSpPr>
          <p:cNvPr id="282" name="CustomShape 15"/>
          <p:cNvSpPr/>
          <p:nvPr/>
        </p:nvSpPr>
        <p:spPr>
          <a:xfrm>
            <a:off x="3088440" y="407340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9C0D5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Open Sans Semibold"/>
              </a:rPr>
              <a:t>Динамика отчислений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3" name="Рисунок 57"/>
          <p:cNvPicPr/>
          <p:nvPr/>
        </p:nvPicPr>
        <p:blipFill>
          <a:blip r:embed="rId11" cstate="print"/>
          <a:stretch/>
        </p:blipFill>
        <p:spPr>
          <a:xfrm>
            <a:off x="2862000" y="4455000"/>
            <a:ext cx="3891240" cy="49680"/>
          </a:xfrm>
          <a:prstGeom prst="rect">
            <a:avLst/>
          </a:prstGeom>
          <a:ln>
            <a:noFill/>
          </a:ln>
        </p:spPr>
      </p:pic>
      <p:pic>
        <p:nvPicPr>
          <p:cNvPr id="284" name="Рисунок 58"/>
          <p:cNvPicPr/>
          <p:nvPr/>
        </p:nvPicPr>
        <p:blipFill>
          <a:blip r:embed="rId12"/>
          <a:stretch/>
        </p:blipFill>
        <p:spPr>
          <a:xfrm>
            <a:off x="2997360" y="4590720"/>
            <a:ext cx="1320120" cy="326520"/>
          </a:xfrm>
          <a:prstGeom prst="rect">
            <a:avLst/>
          </a:prstGeom>
          <a:ln>
            <a:noFill/>
          </a:ln>
        </p:spPr>
      </p:pic>
      <p:sp>
        <p:nvSpPr>
          <p:cNvPr id="285" name="CustomShape 16"/>
          <p:cNvSpPr/>
          <p:nvPr/>
        </p:nvSpPr>
        <p:spPr>
          <a:xfrm>
            <a:off x="2997360" y="4589640"/>
            <a:ext cx="1290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2020 </a:t>
            </a:r>
            <a:r>
              <a:rPr lang="ru-RU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17"/>
          <p:cNvSpPr/>
          <p:nvPr/>
        </p:nvSpPr>
        <p:spPr>
          <a:xfrm>
            <a:off x="2855520" y="4952160"/>
            <a:ext cx="1647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Объем доходов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8"/>
          <p:cNvSpPr/>
          <p:nvPr/>
        </p:nvSpPr>
        <p:spPr>
          <a:xfrm>
            <a:off x="2859120" y="5630760"/>
            <a:ext cx="1730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Объем расходов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Рисунок 62"/>
          <p:cNvPicPr/>
          <p:nvPr/>
        </p:nvPicPr>
        <p:blipFill>
          <a:blip r:embed="rId12"/>
          <a:stretch/>
        </p:blipFill>
        <p:spPr>
          <a:xfrm>
            <a:off x="3002040" y="5271840"/>
            <a:ext cx="1320120" cy="326520"/>
          </a:xfrm>
          <a:prstGeom prst="rect">
            <a:avLst/>
          </a:prstGeom>
          <a:ln>
            <a:noFill/>
          </a:ln>
        </p:spPr>
      </p:pic>
      <p:pic>
        <p:nvPicPr>
          <p:cNvPr id="289" name="Рисунок 63"/>
          <p:cNvPicPr/>
          <p:nvPr/>
        </p:nvPicPr>
        <p:blipFill>
          <a:blip r:embed="rId12"/>
          <a:stretch/>
        </p:blipFill>
        <p:spPr>
          <a:xfrm>
            <a:off x="3002040" y="5947920"/>
            <a:ext cx="1320120" cy="326520"/>
          </a:xfrm>
          <a:prstGeom prst="rect">
            <a:avLst/>
          </a:prstGeom>
          <a:ln>
            <a:noFill/>
          </a:ln>
        </p:spPr>
      </p:pic>
      <p:sp>
        <p:nvSpPr>
          <p:cNvPr id="290" name="CustomShape 19"/>
          <p:cNvSpPr/>
          <p:nvPr/>
        </p:nvSpPr>
        <p:spPr>
          <a:xfrm>
            <a:off x="2987280" y="5292360"/>
            <a:ext cx="13107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414,5 млн</a:t>
            </a:r>
            <a:r>
              <a:rPr lang="ru-RU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 руб.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Рисунок 65"/>
          <p:cNvPicPr/>
          <p:nvPr/>
        </p:nvPicPr>
        <p:blipFill>
          <a:blip r:embed="rId12"/>
          <a:stretch/>
        </p:blipFill>
        <p:spPr>
          <a:xfrm>
            <a:off x="4505760" y="4605840"/>
            <a:ext cx="2062080" cy="326520"/>
          </a:xfrm>
          <a:prstGeom prst="rect">
            <a:avLst/>
          </a:prstGeom>
          <a:ln>
            <a:noFill/>
          </a:ln>
        </p:spPr>
      </p:pic>
      <p:pic>
        <p:nvPicPr>
          <p:cNvPr id="292" name="Рисунок 66"/>
          <p:cNvPicPr/>
          <p:nvPr/>
        </p:nvPicPr>
        <p:blipFill>
          <a:blip r:embed="rId13"/>
          <a:stretch/>
        </p:blipFill>
        <p:spPr>
          <a:xfrm>
            <a:off x="4525560" y="5276160"/>
            <a:ext cx="2057040" cy="32652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67"/>
          <p:cNvPicPr/>
          <p:nvPr/>
        </p:nvPicPr>
        <p:blipFill>
          <a:blip r:embed="rId13"/>
          <a:stretch/>
        </p:blipFill>
        <p:spPr>
          <a:xfrm>
            <a:off x="4523400" y="5943600"/>
            <a:ext cx="2057040" cy="326520"/>
          </a:xfrm>
          <a:prstGeom prst="rect">
            <a:avLst/>
          </a:prstGeom>
          <a:ln>
            <a:noFill/>
          </a:ln>
        </p:spPr>
      </p:pic>
      <p:sp>
        <p:nvSpPr>
          <p:cNvPr id="294" name="CustomShape 20"/>
          <p:cNvSpPr/>
          <p:nvPr/>
        </p:nvSpPr>
        <p:spPr>
          <a:xfrm>
            <a:off x="4495680" y="4584240"/>
            <a:ext cx="2075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2021 </a:t>
            </a:r>
            <a:r>
              <a:rPr lang="ru-RU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21"/>
          <p:cNvSpPr/>
          <p:nvPr/>
        </p:nvSpPr>
        <p:spPr>
          <a:xfrm>
            <a:off x="3011400" y="5968440"/>
            <a:ext cx="13107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410,4 </a:t>
            </a:r>
            <a:r>
              <a:rPr lang="ru-RU" sz="1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млн</a:t>
            </a:r>
            <a:r>
              <a:rPr lang="ru-RU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 руб.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2"/>
          <p:cNvSpPr/>
          <p:nvPr/>
        </p:nvSpPr>
        <p:spPr>
          <a:xfrm>
            <a:off x="4518000" y="5283720"/>
            <a:ext cx="2031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&lt; 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на 35,3 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3"/>
          <p:cNvSpPr/>
          <p:nvPr/>
        </p:nvSpPr>
        <p:spPr>
          <a:xfrm>
            <a:off x="4518000" y="5951160"/>
            <a:ext cx="2031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&lt;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на 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27,3 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Рисунок 72"/>
          <p:cNvPicPr/>
          <p:nvPr/>
        </p:nvPicPr>
        <p:blipFill>
          <a:blip r:embed="rId14"/>
          <a:stretch/>
        </p:blipFill>
        <p:spPr>
          <a:xfrm>
            <a:off x="5935680" y="3779280"/>
            <a:ext cx="680760" cy="68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Рисунок 33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765520" y="1103400"/>
            <a:ext cx="4551120" cy="445680"/>
          </a:xfrm>
          <a:prstGeom prst="rect">
            <a:avLst/>
          </a:prstGeom>
          <a:ln w="9360">
            <a:noFill/>
          </a:ln>
        </p:spPr>
      </p:pic>
      <p:pic>
        <p:nvPicPr>
          <p:cNvPr id="300" name="Рисунок 31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271440" y="1116000"/>
            <a:ext cx="2319120" cy="694800"/>
          </a:xfrm>
          <a:prstGeom prst="rect">
            <a:avLst/>
          </a:prstGeom>
          <a:ln w="9360">
            <a:noFill/>
          </a:ln>
        </p:spPr>
      </p:pic>
      <p:pic>
        <p:nvPicPr>
          <p:cNvPr id="301" name="Picture 2"/>
          <p:cNvPicPr/>
          <p:nvPr/>
        </p:nvPicPr>
        <p:blipFill>
          <a:blip r:embed="rId5" cstate="print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2060640" y="3189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7259760" y="7189920"/>
            <a:ext cx="30456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7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2868480" y="1170000"/>
            <a:ext cx="4385880" cy="299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инвестиций в основной капитал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270000" y="1206360"/>
            <a:ext cx="23173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Объем инвестиций в основной капитал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646200" y="1901880"/>
            <a:ext cx="12949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C0C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49,9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6"/>
          <p:cNvSpPr/>
          <p:nvPr/>
        </p:nvSpPr>
        <p:spPr>
          <a:xfrm>
            <a:off x="847800" y="1971720"/>
            <a:ext cx="187128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Picture 10"/>
          <p:cNvPicPr/>
          <p:nvPr/>
        </p:nvPicPr>
        <p:blipFill>
          <a:blip r:embed="rId6"/>
          <a:stretch/>
        </p:blipFill>
        <p:spPr>
          <a:xfrm>
            <a:off x="263520" y="2381400"/>
            <a:ext cx="2329920" cy="61560"/>
          </a:xfrm>
          <a:prstGeom prst="rect">
            <a:avLst/>
          </a:prstGeom>
          <a:ln w="9360">
            <a:noFill/>
          </a:ln>
        </p:spPr>
      </p:pic>
      <p:pic>
        <p:nvPicPr>
          <p:cNvPr id="309" name="Picture 11"/>
          <p:cNvPicPr/>
          <p:nvPr/>
        </p:nvPicPr>
        <p:blipFill>
          <a:blip r:embed="rId7"/>
          <a:stretch/>
        </p:blipFill>
        <p:spPr>
          <a:xfrm>
            <a:off x="246240" y="2692440"/>
            <a:ext cx="891720" cy="883800"/>
          </a:xfrm>
          <a:prstGeom prst="rect">
            <a:avLst/>
          </a:prstGeom>
          <a:ln w="9360">
            <a:noFill/>
          </a:ln>
        </p:spPr>
      </p:pic>
      <p:sp>
        <p:nvSpPr>
          <p:cNvPr id="310" name="CustomShape 7"/>
          <p:cNvSpPr/>
          <p:nvPr/>
        </p:nvSpPr>
        <p:spPr>
          <a:xfrm>
            <a:off x="281160" y="2793960"/>
            <a:ext cx="1133280" cy="69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1138320" y="2763720"/>
            <a:ext cx="185868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Реализующихся инвестиционных проектов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9"/>
          <p:cNvSpPr/>
          <p:nvPr/>
        </p:nvSpPr>
        <p:spPr>
          <a:xfrm>
            <a:off x="-109440" y="3780000"/>
            <a:ext cx="2787120" cy="84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«Строительство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мясо-молочного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комплекса»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302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10"/>
          <p:cNvSpPr/>
          <p:nvPr/>
        </p:nvSpPr>
        <p:spPr>
          <a:xfrm>
            <a:off x="838080" y="155520"/>
            <a:ext cx="110772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11"/>
          <p:cNvSpPr/>
          <p:nvPr/>
        </p:nvSpPr>
        <p:spPr>
          <a:xfrm>
            <a:off x="-41400" y="4992840"/>
            <a:ext cx="2101320" cy="66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«Строительство агро-усадьбы»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6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12"/>
          <p:cNvSpPr/>
          <p:nvPr/>
        </p:nvSpPr>
        <p:spPr>
          <a:xfrm>
            <a:off x="81000" y="6070680"/>
            <a:ext cx="2787120" cy="66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Гостиничный комплекс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«Адмирал»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45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6" name="Picture 23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17" name="Picture 29"/>
          <p:cNvPicPr/>
          <p:nvPr/>
        </p:nvPicPr>
        <p:blipFill>
          <a:blip r:embed="rId9"/>
          <a:stretch/>
        </p:blipFill>
        <p:spPr>
          <a:xfrm>
            <a:off x="2225520" y="3898800"/>
            <a:ext cx="1206000" cy="1204560"/>
          </a:xfrm>
          <a:prstGeom prst="rect">
            <a:avLst/>
          </a:prstGeom>
          <a:ln w="9360">
            <a:noFill/>
          </a:ln>
        </p:spPr>
      </p:pic>
      <p:pic>
        <p:nvPicPr>
          <p:cNvPr id="318" name="Picture 22"/>
          <p:cNvPicPr/>
          <p:nvPr/>
        </p:nvPicPr>
        <p:blipFill>
          <a:blip r:embed="rId10"/>
          <a:srcRect l="19639" t="3299" r="17540" b="43880"/>
          <a:stretch/>
        </p:blipFill>
        <p:spPr>
          <a:xfrm>
            <a:off x="1941480" y="4748760"/>
            <a:ext cx="1151640" cy="1151640"/>
          </a:xfrm>
          <a:prstGeom prst="rect">
            <a:avLst/>
          </a:prstGeom>
          <a:ln>
            <a:noFill/>
          </a:ln>
        </p:spPr>
      </p:pic>
      <p:pic>
        <p:nvPicPr>
          <p:cNvPr id="319" name="Picture 2"/>
          <p:cNvPicPr/>
          <p:nvPr/>
        </p:nvPicPr>
        <p:blipFill>
          <a:blip r:embed="rId11"/>
          <a:stretch/>
        </p:blipFill>
        <p:spPr>
          <a:xfrm>
            <a:off x="1941480" y="4727520"/>
            <a:ext cx="1169640" cy="1169640"/>
          </a:xfrm>
          <a:prstGeom prst="rect">
            <a:avLst/>
          </a:prstGeom>
          <a:ln w="9360">
            <a:noFill/>
          </a:ln>
        </p:spPr>
      </p:pic>
      <p:pic>
        <p:nvPicPr>
          <p:cNvPr id="320" name="Picture 21"/>
          <p:cNvPicPr/>
          <p:nvPr/>
        </p:nvPicPr>
        <p:blipFill>
          <a:blip r:embed="rId12" cstate="print"/>
          <a:stretch/>
        </p:blipFill>
        <p:spPr>
          <a:xfrm>
            <a:off x="2465280" y="5522760"/>
            <a:ext cx="1215720" cy="12124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xmlns="" val="941596806"/>
              </p:ext>
            </p:extLst>
          </p:nvPr>
        </p:nvGraphicFramePr>
        <p:xfrm>
          <a:off x="3351209" y="493689"/>
          <a:ext cx="4486347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0" y="1008000"/>
            <a:ext cx="7559280" cy="441000"/>
          </a:xfrm>
          <a:prstGeom prst="rect">
            <a:avLst/>
          </a:prstGeom>
          <a:ln w="9360">
            <a:noFill/>
          </a:ln>
        </p:spPr>
      </p:pic>
      <p:pic>
        <p:nvPicPr>
          <p:cNvPr id="323" name="Picture 1"/>
          <p:cNvPicPr/>
          <p:nvPr/>
        </p:nvPicPr>
        <p:blipFill>
          <a:blip r:embed="rId4"/>
          <a:stretch/>
        </p:blipFill>
        <p:spPr>
          <a:xfrm>
            <a:off x="4680" y="5230800"/>
            <a:ext cx="5866920" cy="1172880"/>
          </a:xfrm>
          <a:prstGeom prst="rect">
            <a:avLst/>
          </a:prstGeom>
          <a:ln w="12600" cap="rnd">
            <a:solidFill>
              <a:srgbClr val="78A45A"/>
            </a:solidFill>
            <a:custDash>
              <a:ds d="800000" sp="300000"/>
            </a:custDash>
            <a:round/>
          </a:ln>
        </p:spPr>
      </p:pic>
      <p:pic>
        <p:nvPicPr>
          <p:cNvPr id="324" name="Picture 2"/>
          <p:cNvPicPr/>
          <p:nvPr/>
        </p:nvPicPr>
        <p:blipFill>
          <a:blip r:embed="rId4"/>
          <a:stretch/>
        </p:blipFill>
        <p:spPr>
          <a:xfrm>
            <a:off x="1689120" y="3541680"/>
            <a:ext cx="5866920" cy="1122120"/>
          </a:xfrm>
          <a:prstGeom prst="rect">
            <a:avLst/>
          </a:prstGeom>
          <a:ln w="12600" cap="rnd">
            <a:solidFill>
              <a:srgbClr val="2765C1"/>
            </a:solidFill>
            <a:custDash>
              <a:ds d="800000" sp="300000"/>
            </a:custDash>
            <a:round/>
          </a:ln>
        </p:spPr>
      </p:pic>
      <p:pic>
        <p:nvPicPr>
          <p:cNvPr id="325" name="Picture 3"/>
          <p:cNvPicPr/>
          <p:nvPr/>
        </p:nvPicPr>
        <p:blipFill>
          <a:blip r:embed="rId5"/>
          <a:stretch/>
        </p:blipFill>
        <p:spPr>
          <a:xfrm>
            <a:off x="0" y="1963800"/>
            <a:ext cx="5866920" cy="1068120"/>
          </a:xfrm>
          <a:prstGeom prst="rect">
            <a:avLst/>
          </a:prstGeom>
          <a:ln w="12600" cap="rnd">
            <a:solidFill>
              <a:srgbClr val="6FCECE"/>
            </a:solidFill>
            <a:custDash>
              <a:ds d="800000" sp="300000"/>
            </a:custDash>
            <a:round/>
          </a:ln>
        </p:spPr>
      </p:pic>
      <p:pic>
        <p:nvPicPr>
          <p:cNvPr id="326" name="Picture 4"/>
          <p:cNvPicPr/>
          <p:nvPr/>
        </p:nvPicPr>
        <p:blipFill>
          <a:blip r:embed="rId6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27" name="CustomShape 1"/>
          <p:cNvSpPr/>
          <p:nvPr/>
        </p:nvSpPr>
        <p:spPr>
          <a:xfrm>
            <a:off x="2060640" y="3189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Инвестиционный потенциал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90360" y="2019240"/>
            <a:ext cx="568440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Освоение залежных, неэффективно используемых земель.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Производство экологически чистой продукции, ориентированной на внутренний рынок.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2355840" y="1508040"/>
            <a:ext cx="28429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79BC5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Сельское хозяйство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1752480" y="3605040"/>
            <a:ext cx="5765400" cy="1103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9600" indent="1364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Строительство и эксплуатация санитарно-курортных комплексов, гостиниц, отелей, автокомплексов.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600" indent="1364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Наличие достаточного количества свободных земельных участков, обеспеченных набором необходимых инженерных коммуникаций,  создают идеальные условия для развития жилищного строительства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2685960" y="3095640"/>
            <a:ext cx="21841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Строительство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-189000" y="5316480"/>
            <a:ext cx="605592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Разнообразие и богатство природного ландшафта и богатое историко-культурное наследие.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Создание особой экономической зоны туристко-рекреационного типа.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Содействие развития агротуризма в форме малого семейного гостиничного бизнеса на территории сельских поселений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7"/>
          <p:cNvSpPr/>
          <p:nvPr/>
        </p:nvSpPr>
        <p:spPr>
          <a:xfrm>
            <a:off x="3192480" y="4762440"/>
            <a:ext cx="11710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4CCBD4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Туризм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8"/>
          <p:cNvSpPr/>
          <p:nvPr/>
        </p:nvSpPr>
        <p:spPr>
          <a:xfrm>
            <a:off x="725004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CustomShape 9"/>
          <p:cNvSpPr/>
          <p:nvPr/>
        </p:nvSpPr>
        <p:spPr>
          <a:xfrm>
            <a:off x="9360" y="1044720"/>
            <a:ext cx="750852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Приоритетные направления инвестирования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Picture 15"/>
          <p:cNvPicPr/>
          <p:nvPr/>
        </p:nvPicPr>
        <p:blipFill>
          <a:blip r:embed="rId7"/>
          <a:stretch/>
        </p:blipFill>
        <p:spPr>
          <a:xfrm>
            <a:off x="6211800" y="1751040"/>
            <a:ext cx="1188720" cy="1188720"/>
          </a:xfrm>
          <a:prstGeom prst="rect">
            <a:avLst/>
          </a:prstGeom>
          <a:ln w="9360">
            <a:noFill/>
          </a:ln>
        </p:spPr>
      </p:pic>
      <p:pic>
        <p:nvPicPr>
          <p:cNvPr id="337" name="Picture 16"/>
          <p:cNvPicPr/>
          <p:nvPr/>
        </p:nvPicPr>
        <p:blipFill>
          <a:blip r:embed="rId8"/>
          <a:stretch/>
        </p:blipFill>
        <p:spPr>
          <a:xfrm>
            <a:off x="233280" y="3343320"/>
            <a:ext cx="1230120" cy="1274400"/>
          </a:xfrm>
          <a:prstGeom prst="rect">
            <a:avLst/>
          </a:prstGeom>
          <a:ln w="9360">
            <a:noFill/>
          </a:ln>
        </p:spPr>
      </p:pic>
      <p:sp>
        <p:nvSpPr>
          <p:cNvPr id="338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Picture 20"/>
          <p:cNvPicPr/>
          <p:nvPr/>
        </p:nvPicPr>
        <p:blipFill>
          <a:blip r:embed="rId9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40" name="Рисунок 22"/>
          <p:cNvPicPr/>
          <p:nvPr/>
        </p:nvPicPr>
        <p:blipFill>
          <a:blip r:embed="rId10"/>
          <a:stretch/>
        </p:blipFill>
        <p:spPr>
          <a:xfrm>
            <a:off x="6066000" y="4880880"/>
            <a:ext cx="1005480" cy="93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42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44" name="Table 3"/>
          <p:cNvGraphicFramePr/>
          <p:nvPr/>
        </p:nvGraphicFramePr>
        <p:xfrm>
          <a:off x="179280" y="1090440"/>
          <a:ext cx="7225920" cy="1969560"/>
        </p:xfrm>
        <a:graphic>
          <a:graphicData uri="http://schemas.openxmlformats.org/drawingml/2006/table">
            <a:tbl>
              <a:tblPr/>
              <a:tblGrid>
                <a:gridCol w="3827520"/>
                <a:gridCol w="3398400"/>
              </a:tblGrid>
              <a:tr h="6123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</a:t>
                      </a:r>
                      <a:r>
                        <a:rPr lang="ru-RU" sz="1400" b="0" strike="noStrike" spc="-1" dirty="0" smtClean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67-05-</a:t>
                      </a:r>
                      <a:r>
                        <a:rPr lang="en-US" sz="1400" b="0" strike="noStrike" spc="-1" dirty="0" smtClean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24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35720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г. Демидов, ул. </a:t>
                      </a:r>
                      <a:r>
                        <a:rPr lang="ru-RU" sz="11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Гуреевская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,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напротив</a:t>
                      </a:r>
                      <a:r>
                        <a:rPr lang="ru-RU" sz="1100" b="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163;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454 км;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87км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93000"/>
                        </a:lnSpc>
                      </a:pP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5" name="Table 4"/>
          <p:cNvGraphicFramePr/>
          <p:nvPr/>
        </p:nvGraphicFramePr>
        <p:xfrm>
          <a:off x="179280" y="3060720"/>
          <a:ext cx="7225920" cy="1267920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920"/>
              </a:tblGrid>
              <a:tr h="24588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га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0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размещения промышленного объекта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6" name="CustomShape 5"/>
          <p:cNvSpPr/>
          <p:nvPr/>
        </p:nvSpPr>
        <p:spPr>
          <a:xfrm>
            <a:off x="5030640" y="201780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47" name="Table 6"/>
          <p:cNvGraphicFramePr/>
          <p:nvPr/>
        </p:nvGraphicFramePr>
        <p:xfrm>
          <a:off x="179280" y="4279902"/>
          <a:ext cx="7243895" cy="1996337"/>
        </p:xfrm>
        <a:graphic>
          <a:graphicData uri="http://schemas.openxmlformats.org/drawingml/2006/table">
            <a:tbl>
              <a:tblPr/>
              <a:tblGrid>
                <a:gridCol w="1576584"/>
                <a:gridCol w="1351583"/>
                <a:gridCol w="4315728"/>
              </a:tblGrid>
              <a:tr h="535025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  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3,7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км по прямой до границы земельного участка. Резерв мощности для тех. присоединения –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4,13МВА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5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1,5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 от участка.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– 3 млн.куб.м/год.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 присоединения – 27423,2 руб. (до 10 м).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86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земельном участке.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работ будет определятся</a:t>
                      </a:r>
                      <a:r>
                        <a:rPr lang="ru-RU" sz="900" b="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в соответствии со сметным расчетом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39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 (отстойник накопитель). 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48" name="Table 7"/>
          <p:cNvGraphicFramePr/>
          <p:nvPr/>
        </p:nvGraphicFramePr>
        <p:xfrm>
          <a:off x="136499" y="6565919"/>
          <a:ext cx="7286676" cy="312877"/>
        </p:xfrm>
        <a:graphic>
          <a:graphicData uri="http://schemas.openxmlformats.org/drawingml/2006/table">
            <a:tbl>
              <a:tblPr/>
              <a:tblGrid>
                <a:gridCol w="2760254"/>
                <a:gridCol w="4526422"/>
              </a:tblGrid>
              <a:tr h="312877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16682,5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руб., выкуп: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33365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руб.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9" name="Table 8"/>
          <p:cNvGraphicFramePr/>
          <p:nvPr/>
        </p:nvGraphicFramePr>
        <p:xfrm>
          <a:off x="179280" y="6137290"/>
          <a:ext cx="7243895" cy="391414"/>
        </p:xfrm>
        <a:graphic>
          <a:graphicData uri="http://schemas.openxmlformats.org/drawingml/2006/table">
            <a:tbl>
              <a:tblPr/>
              <a:tblGrid>
                <a:gridCol w="1712880"/>
                <a:gridCol w="5531015"/>
              </a:tblGrid>
              <a:tr h="222109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Смоленск-Демидов примыкает к участку, 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10 км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0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1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353" name="CustomShape 10"/>
          <p:cNvSpPr/>
          <p:nvPr/>
        </p:nvSpPr>
        <p:spPr>
          <a:xfrm>
            <a:off x="6667560" y="2809800"/>
            <a:ext cx="928440" cy="225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Рисунок 14" descr="гуреевская"/>
          <p:cNvPicPr/>
          <p:nvPr/>
        </p:nvPicPr>
        <p:blipFill rotWithShape="1">
          <a:blip r:embed="rId5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26283"/>
          <a:stretch/>
        </p:blipFill>
        <p:spPr bwMode="auto">
          <a:xfrm>
            <a:off x="4065589" y="1136631"/>
            <a:ext cx="3286148" cy="1857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9763</TotalTime>
  <Words>3309</Words>
  <Application>LibreOffice/5.3.6.1$Windows_x86 LibreOffice_project/686f202eff87ef707079aeb7f485847613344eb7</Application>
  <PresentationFormat>Произвольный</PresentationFormat>
  <Paragraphs>829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Home</dc:creator>
  <dc:description/>
  <cp:lastModifiedBy>User</cp:lastModifiedBy>
  <cp:revision>1401</cp:revision>
  <cp:lastPrinted>2017-08-28T04:11:28Z</cp:lastPrinted>
  <dcterms:created xsi:type="dcterms:W3CDTF">2017-05-10T12:02:08Z</dcterms:created>
  <dcterms:modified xsi:type="dcterms:W3CDTF">2022-03-28T09:16:07Z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