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rts/chart1.xml" ContentType="application/vnd.openxmlformats-officedocument.drawingml.char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charts/chart2.xml" ContentType="application/vnd.openxmlformats-officedocument.drawingml.chart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charts/chart3.xml" ContentType="application/vnd.openxmlformats-officedocument.drawingml.chart+xml"/>
  <Override PartName="/ppt/notesSlides/notesSlide16.xml" ContentType="application/vnd.openxmlformats-officedocument.presentationml.notesSlide+xml"/>
  <Override PartName="/ppt/charts/chart4.xml" ContentType="application/vnd.openxmlformats-officedocument.drawingml.chart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2"/>
    <p:sldMasterId id="2147483674" r:id="rId3"/>
    <p:sldMasterId id="2147483687" r:id="rId4"/>
  </p:sldMasterIdLst>
  <p:notesMasterIdLst>
    <p:notesMasterId r:id="rId3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86" r:id="rId21"/>
    <p:sldId id="274" r:id="rId22"/>
    <p:sldId id="275" r:id="rId23"/>
    <p:sldId id="276" r:id="rId24"/>
    <p:sldId id="277" r:id="rId25"/>
    <p:sldId id="278" r:id="rId26"/>
    <p:sldId id="279" r:id="rId27"/>
    <p:sldId id="280" r:id="rId28"/>
    <p:sldId id="281" r:id="rId29"/>
    <p:sldId id="282" r:id="rId30"/>
    <p:sldId id="283" r:id="rId31"/>
    <p:sldId id="284" r:id="rId32"/>
    <p:sldId id="285" r:id="rId33"/>
  </p:sldIdLst>
  <p:sldSz cx="7559675" cy="7559675"/>
  <p:notesSz cx="6858000" cy="9947275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88" autoAdjust="0"/>
    <p:restoredTop sz="94717" autoAdjust="0"/>
  </p:normalViewPr>
  <p:slideViewPr>
    <p:cSldViewPr>
      <p:cViewPr>
        <p:scale>
          <a:sx n="100" d="100"/>
          <a:sy n="100" d="100"/>
        </p:scale>
        <p:origin x="-2568" y="-102"/>
      </p:cViewPr>
      <p:guideLst>
        <p:guide orient="horz" pos="2381"/>
        <p:guide pos="2381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5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6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roundedCorners val="1"/>
  <c:style val="2"/>
  <c:chart>
    <c:autoTitleDeleted val="1"/>
    <c:view3D>
      <c:rotX val="50"/>
      <c:rotY val="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28397892539297842"/>
          <c:y val="3.4816131588528851E-2"/>
          <c:w val="0.53610052900500116"/>
          <c:h val="0.84539358762930761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dPt>
            <c:idx val="0"/>
            <c:bubble3D val="0"/>
            <c:explosion val="8"/>
            <c:spPr>
              <a:solidFill>
                <a:srgbClr val="C0D03C"/>
              </a:solidFill>
              <a:ln w="19050">
                <a:solidFill>
                  <a:schemeClr val="accent6">
                    <a:lumMod val="75000"/>
                  </a:schemeClr>
                </a:solidFill>
              </a:ln>
              <a:effectLst>
                <a:innerShdw blurRad="114300">
                  <a:schemeClr val="accent6">
                    <a:lumMod val="75000"/>
                  </a:schemeClr>
                </a:innerShdw>
              </a:effectLst>
              <a:scene3d>
                <a:camera prst="orthographicFront"/>
                <a:lightRig rig="threePt" dir="t"/>
              </a:scene3d>
              <a:sp3d contourW="19050" prstMaterial="flat">
                <a:contourClr>
                  <a:schemeClr val="accent6">
                    <a:lumMod val="75000"/>
                  </a:schemeClr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1959-4126-A4D1-A99845705119}"/>
              </c:ext>
            </c:extLst>
          </c:dPt>
          <c:dPt>
            <c:idx val="1"/>
            <c:bubble3D val="0"/>
            <c:explosion val="7"/>
            <c:spPr>
              <a:solidFill>
                <a:srgbClr val="6C8EBE"/>
              </a:solidFill>
              <a:ln w="19050">
                <a:solidFill>
                  <a:schemeClr val="accent5">
                    <a:lumMod val="75000"/>
                  </a:schemeClr>
                </a:solidFill>
              </a:ln>
              <a:effectLst>
                <a:innerShdw blurRad="114300">
                  <a:schemeClr val="accent5">
                    <a:lumMod val="75000"/>
                  </a:schemeClr>
                </a:innerShdw>
              </a:effectLst>
              <a:scene3d>
                <a:camera prst="orthographicFront"/>
                <a:lightRig rig="threePt" dir="t"/>
              </a:scene3d>
              <a:sp3d contourW="19050" prstMaterial="flat">
                <a:contourClr>
                  <a:schemeClr val="accent5">
                    <a:lumMod val="75000"/>
                  </a:schemeClr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1959-4126-A4D1-A99845705119}"/>
              </c:ext>
            </c:extLst>
          </c:dPt>
          <c:dPt>
            <c:idx val="2"/>
            <c:bubble3D val="0"/>
            <c:explosion val="9"/>
            <c:spPr>
              <a:solidFill>
                <a:srgbClr val="25B8CA"/>
              </a:solidFill>
              <a:ln w="19050">
                <a:solidFill>
                  <a:schemeClr val="accent4">
                    <a:lumMod val="75000"/>
                  </a:schemeClr>
                </a:solidFill>
              </a:ln>
              <a:effectLst>
                <a:innerShdw blurRad="114300">
                  <a:schemeClr val="accent4">
                    <a:lumMod val="75000"/>
                  </a:schemeClr>
                </a:innerShdw>
              </a:effectLst>
              <a:scene3d>
                <a:camera prst="orthographicFront"/>
                <a:lightRig rig="threePt" dir="t"/>
              </a:scene3d>
              <a:sp3d contourW="19050" prstMaterial="flat">
                <a:contourClr>
                  <a:schemeClr val="accent4">
                    <a:lumMod val="75000"/>
                  </a:schemeClr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1959-4126-A4D1-A99845705119}"/>
              </c:ext>
            </c:extLst>
          </c:dPt>
          <c:dPt>
            <c:idx val="3"/>
            <c:bubble3D val="0"/>
            <c:explosion val="8"/>
            <c:spPr>
              <a:solidFill>
                <a:srgbClr val="EBE352"/>
              </a:solidFill>
              <a:ln w="19050">
                <a:solidFill>
                  <a:schemeClr val="accent6">
                    <a:lumMod val="60000"/>
                    <a:lumMod val="75000"/>
                  </a:schemeClr>
                </a:solidFill>
              </a:ln>
              <a:effectLst>
                <a:innerShdw blurRad="114300">
                  <a:schemeClr val="accent6">
                    <a:lumMod val="60000"/>
                    <a:lumMod val="75000"/>
                  </a:schemeClr>
                </a:innerShdw>
              </a:effectLst>
              <a:scene3d>
                <a:camera prst="orthographicFront"/>
                <a:lightRig rig="threePt" dir="t"/>
              </a:scene3d>
              <a:sp3d contourW="19050" prstMaterial="flat">
                <a:contourClr>
                  <a:schemeClr val="accent6">
                    <a:lumMod val="60000"/>
                    <a:lumMod val="75000"/>
                  </a:schemeClr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1959-4126-A4D1-A99845705119}"/>
              </c:ext>
            </c:extLst>
          </c:dPt>
          <c:dPt>
            <c:idx val="4"/>
            <c:bubble3D val="0"/>
            <c:explosion val="10"/>
            <c:spPr>
              <a:solidFill>
                <a:srgbClr val="77CA82"/>
              </a:solidFill>
              <a:ln w="19050">
                <a:solidFill>
                  <a:schemeClr val="accent5">
                    <a:lumMod val="60000"/>
                    <a:lumMod val="75000"/>
                  </a:schemeClr>
                </a:solidFill>
              </a:ln>
              <a:effectLst>
                <a:innerShdw blurRad="114300">
                  <a:schemeClr val="accent5">
                    <a:lumMod val="60000"/>
                    <a:lumMod val="75000"/>
                  </a:schemeClr>
                </a:innerShdw>
              </a:effectLst>
              <a:scene3d>
                <a:camera prst="orthographicFront"/>
                <a:lightRig rig="threePt" dir="t"/>
              </a:scene3d>
              <a:sp3d contourW="19050" prstMaterial="flat">
                <a:contourClr>
                  <a:schemeClr val="accent5">
                    <a:lumMod val="60000"/>
                    <a:lumMod val="75000"/>
                  </a:schemeClr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9-1959-4126-A4D1-A99845705119}"/>
              </c:ext>
            </c:extLst>
          </c:dPt>
          <c:dPt>
            <c:idx val="5"/>
            <c:bubble3D val="0"/>
            <c:explosion val="14"/>
            <c:spPr>
              <a:solidFill>
                <a:srgbClr val="8BDCDE"/>
              </a:solidFill>
              <a:ln w="19050">
                <a:solidFill>
                  <a:schemeClr val="accent4">
                    <a:lumMod val="60000"/>
                    <a:lumMod val="75000"/>
                  </a:schemeClr>
                </a:solidFill>
              </a:ln>
              <a:effectLst>
                <a:innerShdw blurRad="114300">
                  <a:schemeClr val="accent4">
                    <a:lumMod val="60000"/>
                    <a:lumMod val="75000"/>
                  </a:schemeClr>
                </a:innerShdw>
              </a:effectLst>
              <a:scene3d>
                <a:camera prst="orthographicFront"/>
                <a:lightRig rig="threePt" dir="t"/>
              </a:scene3d>
              <a:sp3d contourW="19050" prstMaterial="flat">
                <a:contourClr>
                  <a:schemeClr val="accent4">
                    <a:lumMod val="60000"/>
                    <a:lumMod val="75000"/>
                  </a:schemeClr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B-1959-4126-A4D1-A99845705119}"/>
              </c:ext>
            </c:extLst>
          </c:dPt>
          <c:dLbls>
            <c:dLbl>
              <c:idx val="2"/>
              <c:layout>
                <c:manualLayout>
                  <c:x val="7.3601083465010569E-2"/>
                  <c:y val="-0.10086868855879028"/>
                </c:manualLayout>
              </c:layout>
              <c:dLblPos val="bestFit"/>
              <c:showLegendKey val="1"/>
              <c:showVal val="1"/>
              <c:showCatName val="1"/>
              <c:showSerName val="1"/>
              <c:showPercent val="1"/>
              <c:showBubbleSize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5-1959-4126-A4D1-A99845705119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solidFill>
                <a:prstClr val="white">
                  <a:alpha val="90000"/>
                </a:prstClr>
              </a:solidFill>
              <a:ln w="12700" cap="flat" cmpd="sng" algn="ctr">
                <a:solidFill>
                  <a:srgbClr val="70AD47"/>
                </a:solidFill>
                <a:round/>
              </a:ln>
              <a:effectLst>
                <a:outerShdw blurRad="50800" dist="38100" dir="2700000" algn="tl" rotWithShape="0">
                  <a:srgbClr val="70AD47">
                    <a:lumMod val="75000"/>
                    <a:alpha val="40000"/>
                  </a:srgbClr>
                </a:outerShdw>
              </a:effectLst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accent5">
                        <a:lumMod val="50000"/>
                      </a:schemeClr>
                    </a:solidFill>
                    <a:effectLst/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defRPr>
                </a:pPr>
                <a:endParaRPr lang="ru-RU"/>
              </a:p>
            </c:txPr>
            <c:dLblPos val="outEnd"/>
            <c:showLegendKey val="1"/>
            <c:showVal val="1"/>
            <c:showCatName val="1"/>
            <c:showSerName val="1"/>
            <c:showPercent val="1"/>
            <c:showBubbleSize val="1"/>
            <c:showLeaderLines val="1"/>
            <c:leaderLines>
              <c:spPr>
                <a:ln w="9525">
                  <a:solidFill>
                    <a:schemeClr val="tx1">
                      <a:lumMod val="35000"/>
                      <a:lumOff val="65000"/>
                    </a:schemeClr>
                  </a:solidFill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Лист1!$A$2:$A$8</c:f>
              <c:strCache>
                <c:ptCount val="7"/>
                <c:pt idx="0">
                  <c:v>Обеспечение электрической энергией, газом, паром</c:v>
                </c:pt>
                <c:pt idx="1">
                  <c:v>водоснабжение, водоотведение</c:v>
                </c:pt>
                <c:pt idx="2">
                  <c:v>торговля оптовая и розничная</c:v>
                </c:pt>
                <c:pt idx="3">
                  <c:v>гос. Управление и обеспечение военной безопасности</c:v>
                </c:pt>
                <c:pt idx="4">
                  <c:v>образование</c:v>
                </c:pt>
                <c:pt idx="5">
                  <c:v>культура</c:v>
                </c:pt>
                <c:pt idx="6">
                  <c:v>прочее</c:v>
                </c:pt>
              </c:strCache>
            </c:strRef>
          </c:cat>
          <c:val>
            <c:numRef>
              <c:f>Лист1!$B$2:$B$8</c:f>
              <c:numCache>
                <c:formatCode>0.0%</c:formatCode>
                <c:ptCount val="7"/>
                <c:pt idx="0">
                  <c:v>0.81899999999999995</c:v>
                </c:pt>
                <c:pt idx="1">
                  <c:v>2.3E-2</c:v>
                </c:pt>
                <c:pt idx="2">
                  <c:v>2.1000000000000012E-2</c:v>
                </c:pt>
                <c:pt idx="3">
                  <c:v>2.0000000000000018E-3</c:v>
                </c:pt>
                <c:pt idx="4">
                  <c:v>4.7000000000000014E-2</c:v>
                </c:pt>
                <c:pt idx="5">
                  <c:v>2.8000000000000001E-2</c:v>
                </c:pt>
                <c:pt idx="6">
                  <c:v>6.0000000000000032E-2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16-1959-4126-A4D1-A99845705119}"/>
            </c:ext>
          </c:extLst>
        </c:ser>
        <c:dLbls>
          <c:showLegendKey val="1"/>
          <c:showVal val="1"/>
          <c:showCatName val="1"/>
          <c:showSerName val="1"/>
          <c:showPercent val="1"/>
          <c:showBubbleSize val="1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3.6800541732505312E-2"/>
          <c:y val="0.64938596303356289"/>
          <c:w val="0.8363900518617936"/>
          <c:h val="0.33027161551476841"/>
        </c:manualLayout>
      </c:layout>
      <c:overlay val="1"/>
      <c:spPr>
        <a:noFill/>
        <a:ln>
          <a:noFill/>
        </a:ln>
        <a:effectLst/>
      </c:spPr>
      <c:txPr>
        <a:bodyPr rot="0" spcFirstLastPara="1" vertOverflow="ellipsis" vert="horz" wrap="square" anchor="b" anchorCtr="0"/>
        <a:lstStyle/>
        <a:p>
          <a:pPr>
            <a:defRPr sz="900" b="0" i="0" u="none" strike="noStrike" kern="1200" baseline="0">
              <a:solidFill>
                <a:schemeClr val="tx1">
                  <a:lumMod val="50000"/>
                  <a:lumOff val="50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defRPr>
          </a:pPr>
          <a:endParaRPr lang="ru-RU"/>
        </a:p>
      </c:txPr>
    </c:legend>
    <c:plotVisOnly val="1"/>
    <c:dispBlanksAs val="zero"/>
    <c:showDLblsOverMax val="1"/>
  </c:chart>
  <c:spPr>
    <a:noFill/>
    <a:ln>
      <a:noFill/>
    </a:ln>
    <a:effectLst/>
  </c:spPr>
  <c:txPr>
    <a:bodyPr/>
    <a:lstStyle/>
    <a:p>
      <a:pPr>
        <a:defRPr sz="900"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roundedCorners val="1"/>
  <c:style val="2"/>
  <c:chart>
    <c:autoTitleDeleted val="1"/>
    <c:plotArea>
      <c:layout>
        <c:manualLayout>
          <c:layoutTarget val="inner"/>
          <c:xMode val="edge"/>
          <c:yMode val="edge"/>
          <c:x val="0.1867529365503291"/>
          <c:y val="3.9029744086249402E-2"/>
          <c:w val="0.71680042048098591"/>
          <c:h val="0.87224052912874095"/>
        </c:manualLayout>
      </c:layout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Отраслевая структура малых предприятий, %</c:v>
                </c:pt>
              </c:strCache>
            </c:strRef>
          </c:tx>
          <c:spPr>
            <a:ln w="3175">
              <a:solidFill>
                <a:srgbClr val="0070C0"/>
              </a:solidFill>
            </a:ln>
          </c:spPr>
          <c:explosion val="6"/>
          <c:dPt>
            <c:idx val="0"/>
            <c:bubble3D val="0"/>
            <c:spPr>
              <a:solidFill>
                <a:srgbClr val="0070C0"/>
              </a:solidFill>
              <a:ln w="3175">
                <a:solidFill>
                  <a:srgbClr val="0070C0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AB19-4056-BA0C-AD5E9B5B2677}"/>
              </c:ext>
            </c:extLst>
          </c:dPt>
          <c:dPt>
            <c:idx val="1"/>
            <c:bubble3D val="0"/>
            <c:spPr>
              <a:solidFill>
                <a:srgbClr val="C0D03C"/>
              </a:solidFill>
              <a:ln w="3175">
                <a:solidFill>
                  <a:srgbClr val="0070C0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AB19-4056-BA0C-AD5E9B5B2677}"/>
              </c:ext>
            </c:extLst>
          </c:dPt>
          <c:dPt>
            <c:idx val="2"/>
            <c:bubble3D val="0"/>
            <c:spPr>
              <a:solidFill>
                <a:srgbClr val="EBE352"/>
              </a:solidFill>
              <a:ln w="3175">
                <a:solidFill>
                  <a:srgbClr val="0070C0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AB19-4056-BA0C-AD5E9B5B2677}"/>
              </c:ext>
            </c:extLst>
          </c:dPt>
          <c:dPt>
            <c:idx val="3"/>
            <c:bubble3D val="0"/>
            <c:spPr>
              <a:solidFill>
                <a:srgbClr val="77CA82"/>
              </a:solidFill>
              <a:ln w="3175">
                <a:solidFill>
                  <a:srgbClr val="0070C0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AB19-4056-BA0C-AD5E9B5B2677}"/>
              </c:ext>
            </c:extLst>
          </c:dPt>
          <c:dPt>
            <c:idx val="4"/>
            <c:bubble3D val="0"/>
            <c:spPr>
              <a:solidFill>
                <a:srgbClr val="00AEFF"/>
              </a:solidFill>
              <a:ln w="3175">
                <a:solidFill>
                  <a:srgbClr val="0070C0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9-AB19-4056-BA0C-AD5E9B5B2677}"/>
              </c:ext>
            </c:extLst>
          </c:dPt>
          <c:dPt>
            <c:idx val="5"/>
            <c:bubble3D val="0"/>
            <c:spPr>
              <a:solidFill>
                <a:srgbClr val="8BDCDE"/>
              </a:solidFill>
              <a:ln w="3175">
                <a:solidFill>
                  <a:srgbClr val="0070C0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B-DEA9-4078-A26C-BA95FD8E8760}"/>
              </c:ext>
            </c:extLst>
          </c:dPt>
          <c:dLbls>
            <c:dLbl>
              <c:idx val="0"/>
              <c:layout>
                <c:manualLayout>
                  <c:x val="3.4310189989158101E-2"/>
                  <c:y val="3.7479368661931113E-2"/>
                </c:manualLayout>
              </c:layout>
              <c:dLblPos val="bestFit"/>
              <c:showLegendKey val="1"/>
              <c:showVal val="1"/>
              <c:showCatName val="1"/>
              <c:showSerName val="1"/>
              <c:showPercent val="1"/>
              <c:showBubbleSize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1.6734564253374721E-2"/>
                  <c:y val="-0.23615619457405371"/>
                </c:manualLayout>
              </c:layout>
              <c:dLblPos val="bestFit"/>
              <c:showLegendKey val="1"/>
              <c:showVal val="1"/>
              <c:showCatName val="1"/>
              <c:showSerName val="1"/>
              <c:showPercent val="1"/>
              <c:showBubbleSize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-2.8776691778304112E-2"/>
                  <c:y val="-1.3358871083779545E-2"/>
                </c:manualLayout>
              </c:layout>
              <c:dLblPos val="bestFit"/>
              <c:showLegendKey val="1"/>
              <c:showVal val="1"/>
              <c:showCatName val="1"/>
              <c:showSerName val="1"/>
              <c:showPercent val="1"/>
              <c:showBubbleSize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4.0466872852125977E-3"/>
                  <c:y val="2.5888999965555992E-2"/>
                </c:manualLayout>
              </c:layout>
              <c:spPr>
                <a:solidFill>
                  <a:prstClr val="white">
                    <a:alpha val="90000"/>
                  </a:prstClr>
                </a:solidFill>
                <a:ln>
                  <a:solidFill>
                    <a:srgbClr val="B2D499"/>
                  </a:solidFill>
                </a:ln>
                <a:effectLst>
                  <a:outerShdw blurRad="50800" dist="38100" dir="2700000" algn="ctr" rotWithShape="0">
                    <a:srgbClr val="000000">
                      <a:alpha val="40000"/>
                    </a:srgbClr>
                  </a:outerShdw>
                </a:effectLst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9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Open Sans" panose="020B0606030504020204" pitchFamily="34" charset="0"/>
                      <a:ea typeface="Open Sans" panose="020B0606030504020204" pitchFamily="34" charset="0"/>
                      <a:cs typeface="Open Sans" panose="020B0606030504020204" pitchFamily="34" charset="0"/>
                    </a:defRPr>
                  </a:pPr>
                  <a:endParaRPr lang="ru-RU"/>
                </a:p>
              </c:txPr>
              <c:dLblPos val="bestFit"/>
              <c:showLegendKey val="1"/>
              <c:showVal val="1"/>
              <c:showCatName val="1"/>
              <c:showSerName val="1"/>
              <c:showPercent val="1"/>
              <c:showBubbleSize val="1"/>
            </c:dLbl>
            <c:dLbl>
              <c:idx val="4"/>
              <c:layout>
                <c:manualLayout>
                  <c:x val="-4.5921751823455184E-3"/>
                  <c:y val="3.6903569075150892E-3"/>
                </c:manualLayout>
              </c:layout>
              <c:dLblPos val="bestFit"/>
              <c:showLegendKey val="1"/>
              <c:showVal val="1"/>
              <c:showCatName val="1"/>
              <c:showSerName val="1"/>
              <c:showPercent val="1"/>
              <c:showBubbleSize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9-AB19-4056-BA0C-AD5E9B5B2677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5"/>
              <c:layout>
                <c:manualLayout>
                  <c:x val="-2.2562084994904787E-2"/>
                  <c:y val="1.5352884671776401E-2"/>
                </c:manualLayout>
              </c:layout>
              <c:dLblPos val="bestFit"/>
              <c:showLegendKey val="1"/>
              <c:showVal val="1"/>
              <c:showCatName val="1"/>
              <c:showSerName val="1"/>
              <c:showPercent val="1"/>
              <c:showBubbleSize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solidFill>
                <a:prstClr val="white">
                  <a:alpha val="90000"/>
                </a:prstClr>
              </a:solidFill>
              <a:ln>
                <a:solidFill>
                  <a:srgbClr val="B2D499"/>
                </a:solidFill>
              </a:ln>
              <a:effectLst>
                <a:outerShdw blurRad="50800" dist="38100" dir="2700000" algn="ctr" rotWithShape="0">
                  <a:srgbClr val="000000">
                    <a:alpha val="40000"/>
                  </a:srgb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defRPr>
                </a:pPr>
                <a:endParaRPr lang="ru-RU"/>
              </a:p>
            </c:txPr>
            <c:dLblPos val="ctr"/>
            <c:showLegendKey val="1"/>
            <c:showVal val="1"/>
            <c:showCatName val="1"/>
            <c:showSerName val="1"/>
            <c:showPercent val="1"/>
            <c:showBubbleSize val="1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Лист1!$A$2:$A$7</c:f>
              <c:strCache>
                <c:ptCount val="6"/>
                <c:pt idx="0">
                  <c:v>Промышленность</c:v>
                </c:pt>
                <c:pt idx="1">
                  <c:v>Строительство</c:v>
                </c:pt>
                <c:pt idx="2">
                  <c:v>Оптовая и розничная торговля</c:v>
                </c:pt>
                <c:pt idx="3">
                  <c:v>Сельское хозяйство</c:v>
                </c:pt>
                <c:pt idx="4">
                  <c:v>Заготовка и переработка дреесины</c:v>
                </c:pt>
                <c:pt idx="5">
                  <c:v>Прочие виды</c:v>
                </c:pt>
              </c:strCache>
            </c:strRef>
          </c:cat>
          <c:val>
            <c:numRef>
              <c:f>Лист1!$B$2:$B$7</c:f>
              <c:numCache>
                <c:formatCode>0.0%</c:formatCode>
                <c:ptCount val="6"/>
                <c:pt idx="0">
                  <c:v>3.7999999999999999E-2</c:v>
                </c:pt>
                <c:pt idx="1">
                  <c:v>6.2000000000000027E-2</c:v>
                </c:pt>
                <c:pt idx="2">
                  <c:v>0.79100000000000004</c:v>
                </c:pt>
                <c:pt idx="3">
                  <c:v>6.5000000000000002E-2</c:v>
                </c:pt>
                <c:pt idx="4">
                  <c:v>2.7000000000000014E-2</c:v>
                </c:pt>
                <c:pt idx="5">
                  <c:v>1.7000000000000001E-2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A-AB19-4056-BA0C-AD5E9B5B2677}"/>
            </c:ext>
          </c:extLst>
        </c:ser>
        <c:dLbls>
          <c:showLegendKey val="1"/>
          <c:showVal val="1"/>
          <c:showCatName val="1"/>
          <c:showSerName val="1"/>
          <c:showPercent val="1"/>
          <c:showBubbleSize val="1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zero"/>
    <c:showDLblsOverMax val="1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roundedCorners val="1"/>
  <c:style val="2"/>
  <c:chart>
    <c:autoTitleDeleted val="1"/>
    <c:plotArea>
      <c:layout>
        <c:manualLayout>
          <c:layoutTarget val="inner"/>
          <c:xMode val="edge"/>
          <c:yMode val="edge"/>
          <c:x val="0.10370189207099489"/>
          <c:y val="0.12260421803433813"/>
          <c:w val="0.81478311117592039"/>
          <c:h val="1"/>
        </c:manualLayout>
      </c:layout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ln w="3175">
              <a:solidFill>
                <a:schemeClr val="accent5">
                  <a:lumMod val="50000"/>
                </a:schemeClr>
              </a:solidFill>
            </a:ln>
          </c:spPr>
          <c:explosion val="8"/>
          <c:dPt>
            <c:idx val="0"/>
            <c:bubble3D val="0"/>
            <c:spPr>
              <a:solidFill>
                <a:srgbClr val="EBE352"/>
              </a:solidFill>
              <a:ln w="3175">
                <a:solidFill>
                  <a:schemeClr val="accent5">
                    <a:lumMod val="50000"/>
                  </a:schemeClr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2FA3-4C9E-8347-B41F29429662}"/>
              </c:ext>
            </c:extLst>
          </c:dPt>
          <c:dPt>
            <c:idx val="1"/>
            <c:bubble3D val="0"/>
            <c:explosion val="13"/>
            <c:spPr>
              <a:solidFill>
                <a:srgbClr val="77CA82"/>
              </a:solidFill>
              <a:ln w="3175">
                <a:solidFill>
                  <a:schemeClr val="accent5">
                    <a:lumMod val="50000"/>
                  </a:schemeClr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2FA3-4C9E-8347-B41F29429662}"/>
              </c:ext>
            </c:extLst>
          </c:dPt>
          <c:dPt>
            <c:idx val="2"/>
            <c:bubble3D val="0"/>
            <c:spPr>
              <a:solidFill>
                <a:srgbClr val="00AEFF"/>
              </a:solidFill>
              <a:ln w="3175">
                <a:solidFill>
                  <a:schemeClr val="accent5">
                    <a:lumMod val="50000"/>
                  </a:schemeClr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2FA3-4C9E-8347-B41F29429662}"/>
              </c:ext>
            </c:extLst>
          </c:dPt>
          <c:dLbls>
            <c:dLbl>
              <c:idx val="0"/>
              <c:layout>
                <c:manualLayout>
                  <c:x val="-1.0483342857124094E-2"/>
                  <c:y val="3.2444737788563237E-2"/>
                </c:manualLayout>
              </c:layout>
              <c:dLblPos val="bestFit"/>
              <c:showLegendKey val="1"/>
              <c:showVal val="1"/>
              <c:showCatName val="1"/>
              <c:showSerName val="1"/>
              <c:showPercent val="1"/>
              <c:showBubbleSize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2FA3-4C9E-8347-B41F29429662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2.1022966211345976E-2"/>
                  <c:y val="-4.4917905268346194E-2"/>
                </c:manualLayout>
              </c:layout>
              <c:dLblPos val="bestFit"/>
              <c:showLegendKey val="1"/>
              <c:showVal val="1"/>
              <c:showCatName val="1"/>
              <c:showSerName val="1"/>
              <c:showPercent val="1"/>
              <c:showBubbleSize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2FA3-4C9E-8347-B41F29429662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-0.11516966164530508"/>
                  <c:y val="1.4560121775807844E-2"/>
                </c:manualLayout>
              </c:layout>
              <c:dLblPos val="bestFit"/>
              <c:showLegendKey val="1"/>
              <c:showVal val="1"/>
              <c:showCatName val="1"/>
              <c:showSerName val="1"/>
              <c:showPercent val="1"/>
              <c:showBubbleSize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5-2FA3-4C9E-8347-B41F29429662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5.0746343349420114E-3"/>
                  <c:y val="-2.0400130090895991E-2"/>
                </c:manualLayout>
              </c:layout>
              <c:dLblPos val="bestFit"/>
              <c:showLegendKey val="1"/>
              <c:showVal val="1"/>
              <c:showCatName val="1"/>
              <c:showSerName val="1"/>
              <c:showPercent val="1"/>
              <c:showBubbleSize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7-2FA3-4C9E-8347-B41F29429662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0.11398837846585735"/>
                  <c:y val="-4.8511163341190204E-2"/>
                </c:manualLayout>
              </c:layout>
              <c:dLblPos val="bestFit"/>
              <c:showLegendKey val="1"/>
              <c:showVal val="1"/>
              <c:showCatName val="1"/>
              <c:showSerName val="1"/>
              <c:showPercent val="1"/>
              <c:showBubbleSize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9-2FA3-4C9E-8347-B41F29429662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5"/>
              <c:layout>
                <c:manualLayout>
                  <c:x val="0.21148623277013337"/>
                  <c:y val="3.1530545137458746E-2"/>
                </c:manualLayout>
              </c:layout>
              <c:dLblPos val="bestFit"/>
              <c:showLegendKey val="1"/>
              <c:showVal val="1"/>
              <c:showCatName val="1"/>
              <c:showSerName val="1"/>
              <c:showPercent val="1"/>
              <c:showBubbleSize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B-2FA3-4C9E-8347-B41F29429662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solidFill>
                <a:prstClr val="white">
                  <a:alpha val="90000"/>
                </a:prstClr>
              </a:solidFill>
              <a:ln>
                <a:solidFill>
                  <a:srgbClr val="A4C987">
                    <a:alpha val="85000"/>
                  </a:srgbClr>
                </a:solidFill>
              </a:ln>
              <a:effectLst>
                <a:outerShdw blurRad="50800" dist="38100" dir="2700000" algn="ctr" rotWithShape="0">
                  <a:srgbClr val="000000">
                    <a:alpha val="40000"/>
                  </a:srgb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defRPr>
                </a:pPr>
                <a:endParaRPr lang="ru-RU"/>
              </a:p>
            </c:txPr>
            <c:dLblPos val="ctr"/>
            <c:showLegendKey val="1"/>
            <c:showVal val="1"/>
            <c:showCatName val="1"/>
            <c:showSerName val="1"/>
            <c:showPercent val="1"/>
            <c:showBubbleSize val="1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Лист1!$A$2:$A$6</c:f>
              <c:strCache>
                <c:ptCount val="5"/>
                <c:pt idx="0">
                  <c:v>Производство одежды</c:v>
                </c:pt>
                <c:pt idx="1">
                  <c:v>Производство пищевых продуктов</c:v>
                </c:pt>
                <c:pt idx="2">
                  <c:v>Обработка древесины</c:v>
                </c:pt>
                <c:pt idx="3">
                  <c:v>Добыча полезных ископаемых</c:v>
                </c:pt>
                <c:pt idx="4">
                  <c:v>Производство бумаги и бумажных изделий</c:v>
                </c:pt>
              </c:strCache>
            </c:strRef>
          </c:cat>
          <c:val>
            <c:numRef>
              <c:f>Лист1!$B$2:$B$6</c:f>
              <c:numCache>
                <c:formatCode>0.0%</c:formatCode>
                <c:ptCount val="5"/>
                <c:pt idx="0">
                  <c:v>0.75200000000000033</c:v>
                </c:pt>
                <c:pt idx="1">
                  <c:v>0.10100000000000002</c:v>
                </c:pt>
                <c:pt idx="2">
                  <c:v>9.0000000000000024E-2</c:v>
                </c:pt>
                <c:pt idx="3">
                  <c:v>4.2000000000000023E-2</c:v>
                </c:pt>
                <c:pt idx="4">
                  <c:v>1.4999999999999998E-2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C-2FA3-4C9E-8347-B41F29429662}"/>
            </c:ext>
          </c:extLst>
        </c:ser>
        <c:dLbls>
          <c:showLegendKey val="1"/>
          <c:showVal val="1"/>
          <c:showCatName val="1"/>
          <c:showSerName val="1"/>
          <c:showPercent val="1"/>
          <c:showBubbleSize val="1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zero"/>
    <c:showDLblsOverMax val="1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roundedCorners val="1"/>
  <c:style val="2"/>
  <c:chart>
    <c:autoTitleDeleted val="1"/>
    <c:plotArea>
      <c:layout>
        <c:manualLayout>
          <c:layoutTarget val="inner"/>
          <c:xMode val="edge"/>
          <c:yMode val="edge"/>
          <c:x val="0.16213836735529574"/>
          <c:y val="5.6849850136553047E-2"/>
          <c:w val="0.72451321635511345"/>
          <c:h val="0.73978987757958414"/>
        </c:manualLayout>
      </c:layout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ln w="3175">
              <a:solidFill>
                <a:schemeClr val="accent5">
                  <a:lumMod val="50000"/>
                </a:schemeClr>
              </a:solidFill>
            </a:ln>
          </c:spPr>
          <c:explosion val="8"/>
          <c:dPt>
            <c:idx val="0"/>
            <c:bubble3D val="0"/>
            <c:explosion val="5"/>
            <c:spPr>
              <a:solidFill>
                <a:srgbClr val="0070C0"/>
              </a:solidFill>
              <a:ln w="3175">
                <a:solidFill>
                  <a:schemeClr val="accent5">
                    <a:lumMod val="50000"/>
                  </a:schemeClr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09DD-4903-8301-36BE8AE14F30}"/>
              </c:ext>
            </c:extLst>
          </c:dPt>
          <c:dPt>
            <c:idx val="1"/>
            <c:bubble3D val="0"/>
            <c:spPr>
              <a:solidFill>
                <a:srgbClr val="E3DE4C"/>
              </a:solidFill>
              <a:ln w="3175">
                <a:solidFill>
                  <a:schemeClr val="accent5">
                    <a:lumMod val="50000"/>
                  </a:schemeClr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09DD-4903-8301-36BE8AE14F30}"/>
              </c:ext>
            </c:extLst>
          </c:dPt>
          <c:dLbls>
            <c:dLbl>
              <c:idx val="0"/>
              <c:layout>
                <c:manualLayout>
                  <c:x val="-0.25054567543960632"/>
                  <c:y val="3.1544218390507459E-2"/>
                </c:manualLayout>
              </c:layout>
              <c:dLblPos val="bestFit"/>
              <c:showLegendKey val="1"/>
              <c:showVal val="1"/>
              <c:showCatName val="1"/>
              <c:showSerName val="1"/>
              <c:showPercent val="1"/>
              <c:showBubbleSize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09DD-4903-8301-36BE8AE14F30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0.26828209235010508"/>
                  <c:y val="-7.0784647002559292E-2"/>
                </c:manualLayout>
              </c:layout>
              <c:dLblPos val="bestFit"/>
              <c:showLegendKey val="1"/>
              <c:showVal val="1"/>
              <c:showCatName val="1"/>
              <c:showSerName val="1"/>
              <c:showPercent val="1"/>
              <c:showBubbleSize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09DD-4903-8301-36BE8AE14F30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solidFill>
                <a:prstClr val="white">
                  <a:alpha val="90000"/>
                </a:prstClr>
              </a:solidFill>
              <a:ln>
                <a:solidFill>
                  <a:srgbClr val="70AD47"/>
                </a:solidFill>
              </a:ln>
              <a:effectLst>
                <a:outerShdw blurRad="50800" dist="38100" dir="2700000" algn="ctr" rotWithShape="0">
                  <a:schemeClr val="accent6">
                    <a:lumMod val="75000"/>
                    <a:alpha val="40000"/>
                  </a:scheme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defRPr>
                </a:pPr>
                <a:endParaRPr lang="ru-RU"/>
              </a:p>
            </c:txPr>
            <c:dLblPos val="ctr"/>
            <c:showLegendKey val="1"/>
            <c:showVal val="1"/>
            <c:showCatName val="1"/>
            <c:showSerName val="1"/>
            <c:showPercent val="1"/>
            <c:showBubbleSize val="1"/>
            <c:showLeaderLines val="1"/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Лист1!$A$2:$A$3</c:f>
              <c:strCache>
                <c:ptCount val="2"/>
                <c:pt idx="0">
                  <c:v>Растениеводство</c:v>
                </c:pt>
                <c:pt idx="1">
                  <c:v>Животноводство</c:v>
                </c:pt>
              </c:strCache>
            </c:strRef>
          </c:cat>
          <c:val>
            <c:numRef>
              <c:f>Лист1!$B$2:$B$3</c:f>
              <c:numCache>
                <c:formatCode>0.0%</c:formatCode>
                <c:ptCount val="2"/>
                <c:pt idx="0">
                  <c:v>0.47600000000000009</c:v>
                </c:pt>
                <c:pt idx="1">
                  <c:v>0.52400000000000002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09DD-4903-8301-36BE8AE14F30}"/>
            </c:ext>
          </c:extLst>
        </c:ser>
        <c:dLbls>
          <c:showLegendKey val="1"/>
          <c:showVal val="1"/>
          <c:showCatName val="1"/>
          <c:showSerName val="1"/>
          <c:showPercent val="1"/>
          <c:showBubbleSize val="1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3999510478141097"/>
          <c:y val="0.84464055881081468"/>
          <c:w val="0.64384712676990463"/>
          <c:h val="0.15047438143093381"/>
        </c:manualLayout>
      </c:layout>
      <c:overlay val="1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defRPr>
          </a:pPr>
          <a:endParaRPr lang="ru-RU"/>
        </a:p>
      </c:txPr>
    </c:legend>
    <c:plotVisOnly val="1"/>
    <c:dispBlanksAs val="zero"/>
    <c:showDLblsOverMax val="1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roundedCorners val="1"/>
  <c:style val="2"/>
  <c:chart>
    <c:autoTitleDeleted val="1"/>
    <c:plotArea>
      <c:layout>
        <c:manualLayout>
          <c:layoutTarget val="inner"/>
          <c:xMode val="edge"/>
          <c:yMode val="edge"/>
          <c:x val="0.31978628765989303"/>
          <c:y val="5.1262616011135534E-2"/>
          <c:w val="0.45118517016680837"/>
          <c:h val="0.55379680137648124"/>
        </c:manualLayout>
      </c:layout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2021</c:v>
                </c:pt>
              </c:strCache>
            </c:strRef>
          </c:tx>
          <c:spPr>
            <a:solidFill>
              <a:srgbClr val="05BAFF"/>
            </a:solidFill>
            <a:ln>
              <a:solidFill>
                <a:schemeClr val="accent5">
                  <a:lumMod val="50000"/>
                </a:schemeClr>
              </a:solidFill>
            </a:ln>
          </c:spPr>
          <c:explosion val="8"/>
          <c:dPt>
            <c:idx val="0"/>
            <c:bubble3D val="0"/>
            <c:explosion val="0"/>
            <c:spPr>
              <a:solidFill>
                <a:srgbClr val="81D78C"/>
              </a:solidFill>
              <a:ln>
                <a:solidFill>
                  <a:schemeClr val="accent5">
                    <a:lumMod val="50000"/>
                  </a:schemeClr>
                </a:solidFill>
              </a:ln>
              <a:effectLst/>
            </c:spPr>
          </c:dPt>
          <c:dPt>
            <c:idx val="1"/>
            <c:bubble3D val="0"/>
            <c:explosion val="23"/>
            <c:spPr>
              <a:solidFill>
                <a:srgbClr val="05BAFF"/>
              </a:solidFill>
              <a:ln>
                <a:solidFill>
                  <a:schemeClr val="accent5">
                    <a:lumMod val="50000"/>
                  </a:schemeClr>
                </a:solidFill>
              </a:ln>
              <a:effectLst/>
            </c:spPr>
          </c:dPt>
          <c:dPt>
            <c:idx val="2"/>
            <c:bubble3D val="0"/>
            <c:spPr>
              <a:solidFill>
                <a:srgbClr val="C3D445"/>
              </a:solidFill>
              <a:ln>
                <a:solidFill>
                  <a:schemeClr val="accent5">
                    <a:lumMod val="50000"/>
                  </a:schemeClr>
                </a:solidFill>
              </a:ln>
              <a:effectLst/>
            </c:spPr>
          </c:dPt>
          <c:dLbls>
            <c:dLbl>
              <c:idx val="1"/>
              <c:layout>
                <c:manualLayout>
                  <c:x val="5.4074613561015172E-2"/>
                  <c:y val="-4.2375449822073398E-2"/>
                </c:manualLayout>
              </c:layout>
              <c:dLblPos val="bestFit"/>
              <c:showLegendKey val="1"/>
              <c:showVal val="1"/>
              <c:showCatName val="1"/>
              <c:showSerName val="1"/>
              <c:showPercent val="1"/>
              <c:showBubbleSize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-8.3767257621583727E-3"/>
                  <c:y val="3.3801445971867641E-2"/>
                </c:manualLayout>
              </c:layout>
              <c:spPr>
                <a:solidFill>
                  <a:prstClr val="white">
                    <a:alpha val="90000"/>
                  </a:prstClr>
                </a:solidFill>
                <a:ln>
                  <a:solidFill>
                    <a:srgbClr val="70AD47">
                      <a:alpha val="90000"/>
                    </a:srgbClr>
                  </a:solidFill>
                </a:ln>
                <a:effectLst>
                  <a:outerShdw blurRad="50800" dist="38100" dir="2700000" algn="ctr" rotWithShape="0">
                    <a:schemeClr val="accent6">
                      <a:lumMod val="60000"/>
                      <a:lumOff val="40000"/>
                      <a:alpha val="40000"/>
                    </a:schemeClr>
                  </a:outerShdw>
                </a:effectLst>
              </c:spPr>
              <c:txPr>
                <a:bodyPr rot="0" spcFirstLastPara="1" vertOverflow="ellipsis" vert="horz" wrap="square" lIns="38100" tIns="19050" rIns="38100" bIns="19050" anchor="ctr" anchorCtr="0">
                  <a:spAutoFit/>
                </a:bodyPr>
                <a:lstStyle/>
                <a:p>
                  <a:pPr algn="ctr">
                    <a:defRPr lang="ru-RU" sz="10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Open Sans" panose="020B0606030504020204" pitchFamily="34" charset="0"/>
                      <a:ea typeface="Open Sans" panose="020B0606030504020204" pitchFamily="34" charset="0"/>
                      <a:cs typeface="Open Sans" panose="020B0606030504020204" pitchFamily="34" charset="0"/>
                    </a:defRPr>
                  </a:pPr>
                  <a:endParaRPr lang="ru-RU"/>
                </a:p>
              </c:txPr>
              <c:dLblPos val="bestFit"/>
              <c:showLegendKey val="1"/>
              <c:showVal val="1"/>
              <c:showCatName val="1"/>
              <c:showSerName val="1"/>
              <c:showPercent val="1"/>
              <c:showBubbleSize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solidFill>
                <a:prstClr val="white">
                  <a:alpha val="90000"/>
                </a:prstClr>
              </a:solidFill>
              <a:ln>
                <a:solidFill>
                  <a:srgbClr val="70AD47">
                    <a:alpha val="90000"/>
                  </a:srgbClr>
                </a:solidFill>
              </a:ln>
              <a:effectLst>
                <a:outerShdw blurRad="50800" dist="50800" dir="2700000" algn="ctr" rotWithShape="0">
                  <a:schemeClr val="accent6">
                    <a:lumMod val="60000"/>
                    <a:lumOff val="40000"/>
                    <a:alpha val="40000"/>
                  </a:scheme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1"/>
            <c:showVal val="1"/>
            <c:showCatName val="1"/>
            <c:showSerName val="1"/>
            <c:showPercent val="1"/>
            <c:showBubbleSize val="1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Лист1!$A$2:$A$4</c:f>
              <c:strCache>
                <c:ptCount val="3"/>
                <c:pt idx="0">
                  <c:v>Налоговые поступления</c:v>
                </c:pt>
                <c:pt idx="1">
                  <c:v>Безвозмездные поступления</c:v>
                </c:pt>
                <c:pt idx="2">
                  <c:v>Не налоговые поступления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46.4</c:v>
                </c:pt>
                <c:pt idx="1">
                  <c:v>388.7</c:v>
                </c:pt>
                <c:pt idx="2">
                  <c:v>5.2</c:v>
                </c:pt>
              </c:numCache>
            </c:numRef>
          </c:val>
        </c:ser>
        <c:dLbls>
          <c:showLegendKey val="1"/>
          <c:showVal val="1"/>
          <c:showCatName val="1"/>
          <c:showSerName val="1"/>
          <c:showPercent val="1"/>
          <c:showBubbleSize val="1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5296040522433194"/>
          <c:y val="0.6404201175501677"/>
          <c:w val="0.5845289130604695"/>
          <c:h val="0.20418515958360839"/>
        </c:manualLayout>
      </c:layout>
      <c:overlay val="1"/>
      <c:spPr>
        <a:noFill/>
        <a:ln>
          <a:noFill/>
        </a:ln>
        <a:effectLst/>
      </c:spPr>
      <c:txPr>
        <a:bodyPr rot="0" spcFirstLastPara="1" vertOverflow="ellipsis" vert="horz" wrap="square" anchor="ctr" anchorCtr="0"/>
        <a:lstStyle/>
        <a:p>
          <a:pPr rtl="0">
            <a:defRPr sz="10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defRPr>
          </a:pPr>
          <a:endParaRPr lang="ru-RU"/>
        </a:p>
      </c:txPr>
    </c:legend>
    <c:plotVisOnly val="1"/>
    <c:dispBlanksAs val="zero"/>
    <c:showDLblsOverMax val="1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roundedCorners val="1"/>
  <c:style val="2"/>
  <c:chart>
    <c:autoTitleDeleted val="1"/>
    <c:plotArea>
      <c:layout>
        <c:manualLayout>
          <c:layoutTarget val="inner"/>
          <c:xMode val="edge"/>
          <c:yMode val="edge"/>
          <c:x val="0.605413531273023"/>
          <c:y val="0.48922434008872578"/>
          <c:w val="0.2803538044195743"/>
          <c:h val="0.4400348735366415"/>
        </c:manualLayout>
      </c:layout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ln w="12700">
              <a:solidFill>
                <a:schemeClr val="accent5">
                  <a:lumMod val="50000"/>
                </a:schemeClr>
              </a:solidFill>
            </a:ln>
            <a:effectLst/>
            <a:scene3d>
              <a:camera prst="orthographicFront"/>
              <a:lightRig rig="threePt" dir="t"/>
            </a:scene3d>
            <a:sp3d>
              <a:contourClr>
                <a:srgbClr val="000000"/>
              </a:contourClr>
            </a:sp3d>
          </c:spPr>
          <c:explosion val="6"/>
          <c:dPt>
            <c:idx val="0"/>
            <c:bubble3D val="0"/>
            <c:spPr>
              <a:solidFill>
                <a:srgbClr val="B7C73E"/>
              </a:solidFill>
              <a:ln w="12700">
                <a:solidFill>
                  <a:schemeClr val="accent5">
                    <a:lumMod val="50000"/>
                  </a:schemeClr>
                </a:solidFill>
              </a:ln>
              <a:effectLst/>
              <a:scene3d>
                <a:camera prst="orthographicFront"/>
                <a:lightRig rig="threePt" dir="t"/>
              </a:scene3d>
              <a:sp3d>
                <a:contourClr>
                  <a:srgbClr val="000000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CD74-4828-AC9A-D7FF2275CF7B}"/>
              </c:ext>
            </c:extLst>
          </c:dPt>
          <c:dPt>
            <c:idx val="1"/>
            <c:bubble3D val="0"/>
            <c:explosion val="15"/>
            <c:spPr>
              <a:solidFill>
                <a:srgbClr val="8BDCDE"/>
              </a:solidFill>
              <a:ln w="12700">
                <a:solidFill>
                  <a:schemeClr val="accent5">
                    <a:lumMod val="50000"/>
                  </a:schemeClr>
                </a:solidFill>
              </a:ln>
              <a:effectLst/>
              <a:scene3d>
                <a:camera prst="orthographicFront"/>
                <a:lightRig rig="threePt" dir="t"/>
              </a:scene3d>
              <a:sp3d>
                <a:contourClr>
                  <a:srgbClr val="000000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CD74-4828-AC9A-D7FF2275CF7B}"/>
              </c:ext>
            </c:extLst>
          </c:dPt>
          <c:dPt>
            <c:idx val="2"/>
            <c:bubble3D val="0"/>
            <c:spPr>
              <a:solidFill>
                <a:srgbClr val="EBE352"/>
              </a:solidFill>
              <a:ln w="12700">
                <a:solidFill>
                  <a:schemeClr val="accent5">
                    <a:lumMod val="50000"/>
                  </a:schemeClr>
                </a:solidFill>
              </a:ln>
              <a:effectLst/>
              <a:scene3d>
                <a:camera prst="orthographicFront"/>
                <a:lightRig rig="threePt" dir="t"/>
              </a:scene3d>
              <a:sp3d>
                <a:contourClr>
                  <a:srgbClr val="000000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CD74-4828-AC9A-D7FF2275CF7B}"/>
              </c:ext>
            </c:extLst>
          </c:dPt>
          <c:dPt>
            <c:idx val="3"/>
            <c:bubble3D val="0"/>
            <c:explosion val="7"/>
            <c:spPr>
              <a:solidFill>
                <a:schemeClr val="accent5">
                  <a:lumMod val="50000"/>
                </a:schemeClr>
              </a:solidFill>
              <a:ln w="12700">
                <a:solidFill>
                  <a:schemeClr val="accent5">
                    <a:lumMod val="50000"/>
                  </a:schemeClr>
                </a:solidFill>
              </a:ln>
              <a:effectLst/>
              <a:scene3d>
                <a:camera prst="orthographicFront"/>
                <a:lightRig rig="threePt" dir="t"/>
              </a:scene3d>
              <a:sp3d>
                <a:contourClr>
                  <a:srgbClr val="000000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CD74-4828-AC9A-D7FF2275CF7B}"/>
              </c:ext>
            </c:extLst>
          </c:dPt>
          <c:dPt>
            <c:idx val="4"/>
            <c:bubble3D val="0"/>
            <c:explosion val="13"/>
            <c:spPr>
              <a:solidFill>
                <a:srgbClr val="00AEFF"/>
              </a:solidFill>
              <a:ln w="12700">
                <a:solidFill>
                  <a:schemeClr val="accent5">
                    <a:lumMod val="50000"/>
                  </a:schemeClr>
                </a:solidFill>
              </a:ln>
              <a:effectLst/>
              <a:scene3d>
                <a:camera prst="orthographicFront"/>
                <a:lightRig rig="threePt" dir="t"/>
              </a:scene3d>
              <a:sp3d>
                <a:contourClr>
                  <a:srgbClr val="000000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9-CD74-4828-AC9A-D7FF2275CF7B}"/>
              </c:ext>
            </c:extLst>
          </c:dPt>
          <c:dPt>
            <c:idx val="5"/>
            <c:bubble3D val="0"/>
            <c:explosion val="5"/>
            <c:spPr>
              <a:solidFill>
                <a:srgbClr val="6DC781"/>
              </a:solidFill>
              <a:ln w="12700">
                <a:solidFill>
                  <a:schemeClr val="accent5">
                    <a:lumMod val="50000"/>
                  </a:schemeClr>
                </a:solidFill>
              </a:ln>
              <a:effectLst/>
              <a:scene3d>
                <a:camera prst="orthographicFront"/>
                <a:lightRig rig="threePt" dir="t"/>
              </a:scene3d>
              <a:sp3d>
                <a:contourClr>
                  <a:srgbClr val="000000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B-CD74-4828-AC9A-D7FF2275CF7B}"/>
              </c:ext>
            </c:extLst>
          </c:dPt>
          <c:dPt>
            <c:idx val="6"/>
            <c:bubble3D val="0"/>
            <c:explosion val="10"/>
            <c:spPr>
              <a:solidFill>
                <a:srgbClr val="007FAC"/>
              </a:solidFill>
              <a:ln w="12700">
                <a:solidFill>
                  <a:schemeClr val="accent5">
                    <a:lumMod val="50000"/>
                  </a:schemeClr>
                </a:solidFill>
              </a:ln>
              <a:effectLst/>
              <a:scene3d>
                <a:camera prst="orthographicFront"/>
                <a:lightRig rig="threePt" dir="t"/>
              </a:scene3d>
              <a:sp3d>
                <a:contourClr>
                  <a:srgbClr val="000000"/>
                </a:contourClr>
              </a:sp3d>
            </c:spPr>
          </c:dPt>
          <c:dLbls>
            <c:dLbl>
              <c:idx val="1"/>
              <c:layout>
                <c:manualLayout>
                  <c:x val="2.8051457416783374E-3"/>
                  <c:y val="-2.0401536196662601E-2"/>
                </c:manualLayout>
              </c:layout>
              <c:dLblPos val="bestFit"/>
              <c:showLegendKey val="1"/>
              <c:showVal val="1"/>
              <c:showCatName val="1"/>
              <c:showSerName val="1"/>
              <c:showPercent val="1"/>
              <c:showBubbleSize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2.24411659334267E-2"/>
                  <c:y val="-2.0401536196662552E-2"/>
                </c:manualLayout>
              </c:layout>
              <c:dLblPos val="bestFit"/>
              <c:showLegendKey val="1"/>
              <c:showVal val="1"/>
              <c:showCatName val="1"/>
              <c:showSerName val="1"/>
              <c:showPercent val="1"/>
              <c:showBubbleSize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-4.7687477608531828E-2"/>
                  <c:y val="-3.2059556880469811E-2"/>
                </c:manualLayout>
              </c:layout>
              <c:dLblPos val="bestFit"/>
              <c:showLegendKey val="1"/>
              <c:showVal val="1"/>
              <c:showCatName val="1"/>
              <c:showSerName val="1"/>
              <c:showPercent val="1"/>
              <c:showBubbleSize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solidFill>
                <a:prstClr val="white">
                  <a:alpha val="90000"/>
                </a:prstClr>
              </a:solidFill>
              <a:ln>
                <a:solidFill>
                  <a:srgbClr val="70AD47">
                    <a:alpha val="90000"/>
                  </a:srgbClr>
                </a:solidFill>
              </a:ln>
              <a:effectLst>
                <a:outerShdw blurRad="50800" dist="38100" dir="2700000" algn="ctr" rotWithShape="0">
                  <a:schemeClr val="accent6">
                    <a:lumMod val="60000"/>
                    <a:lumOff val="40000"/>
                    <a:alpha val="40000"/>
                  </a:scheme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1"/>
            <c:showVal val="1"/>
            <c:showCatName val="1"/>
            <c:showSerName val="1"/>
            <c:showPercent val="1"/>
            <c:showBubbleSize val="1"/>
            <c:showLeaderLines val="1"/>
            <c:leaderLines>
              <c:spPr>
                <a:ln w="6350" cap="flat" cmpd="sng" algn="ctr">
                  <a:solidFill>
                    <a:schemeClr val="tx1"/>
                  </a:solidFill>
                  <a:prstDash val="solid"/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Лист1!$A$2:$A$8</c:f>
              <c:strCache>
                <c:ptCount val="7"/>
                <c:pt idx="0">
                  <c:v>Национальная экономика</c:v>
                </c:pt>
                <c:pt idx="1">
                  <c:v>Жилищно-коммунальное хозяйство</c:v>
                </c:pt>
                <c:pt idx="2">
                  <c:v>Общегосударственные расходы</c:v>
                </c:pt>
                <c:pt idx="3">
                  <c:v>Физическая культура и спорт</c:v>
                </c:pt>
                <c:pt idx="4">
                  <c:v>Социальная политика</c:v>
                </c:pt>
                <c:pt idx="5">
                  <c:v>Образование</c:v>
                </c:pt>
                <c:pt idx="6">
                  <c:v>Другое</c:v>
                </c:pt>
              </c:strCache>
            </c:strRef>
          </c:cat>
          <c:val>
            <c:numRef>
              <c:f>Лист1!$B$2:$B$8</c:f>
              <c:numCache>
                <c:formatCode>General</c:formatCode>
                <c:ptCount val="7"/>
                <c:pt idx="0">
                  <c:v>33.9</c:v>
                </c:pt>
                <c:pt idx="1">
                  <c:v>1.4</c:v>
                </c:pt>
                <c:pt idx="2">
                  <c:v>37.200000000000003</c:v>
                </c:pt>
                <c:pt idx="3">
                  <c:v>9.7000000000000011</c:v>
                </c:pt>
                <c:pt idx="4">
                  <c:v>25.8</c:v>
                </c:pt>
                <c:pt idx="5">
                  <c:v>249.6</c:v>
                </c:pt>
                <c:pt idx="6">
                  <c:v>77.3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C-CD74-4828-AC9A-D7FF2275CF7B}"/>
            </c:ext>
          </c:extLst>
        </c:ser>
        <c:dLbls>
          <c:showLegendKey val="1"/>
          <c:showVal val="1"/>
          <c:showCatName val="1"/>
          <c:showSerName val="1"/>
          <c:showPercent val="1"/>
          <c:showBubbleSize val="1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1.8926097306706021E-2"/>
          <c:y val="0.52928825077280739"/>
          <c:w val="0.44716571762997581"/>
          <c:h val="0.43952558567304673"/>
        </c:manualLayout>
      </c:layout>
      <c:overlay val="1"/>
      <c:spPr>
        <a:noFill/>
        <a:ln>
          <a:noFill/>
        </a:ln>
        <a:effectLst/>
      </c:spPr>
      <c:txPr>
        <a:bodyPr rot="0" spcFirstLastPara="1" vertOverflow="ellipsis" vert="horz" wrap="square" anchor="ctr" anchorCtr="0"/>
        <a:lstStyle/>
        <a:p>
          <a:pPr>
            <a:defRPr sz="1000" b="0" i="0" u="none" strike="noStrike" kern="1200" baseline="0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defRPr>
          </a:pPr>
          <a:endParaRPr lang="ru-RU"/>
        </a:p>
      </c:txPr>
    </c:legend>
    <c:plotVisOnly val="1"/>
    <c:dispBlanksAs val="zero"/>
    <c:showDLblsOverMax val="1"/>
  </c:chart>
  <c:spPr>
    <a:noFill/>
    <a:ln w="6350" cap="flat" cmpd="sng" algn="ctr">
      <a:noFill/>
      <a:prstDash val="solid"/>
      <a:miter lim="800000"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PlaceHolder 1"/>
          <p:cNvSpPr>
            <a:spLocks noGrp="1"/>
          </p:cNvSpPr>
          <p:nvPr>
            <p:ph type="body"/>
          </p:nvPr>
        </p:nvSpPr>
        <p:spPr>
          <a:xfrm>
            <a:off x="766828" y="5080953"/>
            <a:ext cx="6134258" cy="4813344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ru-RU" sz="20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Для правки формата примечаний щёлкните мышью</a:t>
            </a:r>
          </a:p>
        </p:txBody>
      </p:sp>
      <p:sp>
        <p:nvSpPr>
          <p:cNvPr id="153" name="PlaceHolder 2"/>
          <p:cNvSpPr>
            <a:spLocks noGrp="1"/>
          </p:cNvSpPr>
          <p:nvPr>
            <p:ph type="hdr"/>
          </p:nvPr>
        </p:nvSpPr>
        <p:spPr>
          <a:xfrm>
            <a:off x="0" y="0"/>
            <a:ext cx="3327668" cy="534496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ru-RU" sz="1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 </a:t>
            </a:r>
          </a:p>
        </p:txBody>
      </p:sp>
      <p:sp>
        <p:nvSpPr>
          <p:cNvPr id="154" name="PlaceHolder 3"/>
          <p:cNvSpPr>
            <a:spLocks noGrp="1"/>
          </p:cNvSpPr>
          <p:nvPr>
            <p:ph type="dt"/>
          </p:nvPr>
        </p:nvSpPr>
        <p:spPr>
          <a:xfrm>
            <a:off x="4340245" y="0"/>
            <a:ext cx="3327668" cy="534496"/>
          </a:xfrm>
          <a:prstGeom prst="rect">
            <a:avLst/>
          </a:prstGeom>
        </p:spPr>
        <p:txBody>
          <a:bodyPr lIns="0" tIns="0" rIns="0" bIns="0"/>
          <a:lstStyle/>
          <a:p>
            <a:pPr algn="r"/>
            <a:r>
              <a:rPr lang="ru-RU" sz="1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 </a:t>
            </a:r>
          </a:p>
        </p:txBody>
      </p:sp>
      <p:sp>
        <p:nvSpPr>
          <p:cNvPr id="155" name="PlaceHolder 4"/>
          <p:cNvSpPr>
            <a:spLocks noGrp="1"/>
          </p:cNvSpPr>
          <p:nvPr>
            <p:ph type="ftr"/>
          </p:nvPr>
        </p:nvSpPr>
        <p:spPr>
          <a:xfrm>
            <a:off x="0" y="10162265"/>
            <a:ext cx="3327668" cy="534496"/>
          </a:xfrm>
          <a:prstGeom prst="rect">
            <a:avLst/>
          </a:prstGeom>
        </p:spPr>
        <p:txBody>
          <a:bodyPr lIns="0" tIns="0" rIns="0" bIns="0" anchor="b"/>
          <a:lstStyle/>
          <a:p>
            <a:r>
              <a:rPr lang="ru-RU" sz="1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 </a:t>
            </a:r>
          </a:p>
        </p:txBody>
      </p:sp>
      <p:sp>
        <p:nvSpPr>
          <p:cNvPr id="156" name="PlaceHolder 5"/>
          <p:cNvSpPr>
            <a:spLocks noGrp="1"/>
          </p:cNvSpPr>
          <p:nvPr>
            <p:ph type="sldNum"/>
          </p:nvPr>
        </p:nvSpPr>
        <p:spPr>
          <a:xfrm>
            <a:off x="4340245" y="10162265"/>
            <a:ext cx="3327668" cy="534496"/>
          </a:xfrm>
          <a:prstGeom prst="rect">
            <a:avLst/>
          </a:prstGeom>
        </p:spPr>
        <p:txBody>
          <a:bodyPr lIns="0" tIns="0" rIns="0" bIns="0" anchor="b"/>
          <a:lstStyle/>
          <a:p>
            <a:pPr algn="r"/>
            <a:fld id="{5B94A864-819E-481F-A760-42F73DF0521A}" type="slidenum">
              <a:rPr lang="ru-RU" sz="1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pPr algn="r"/>
              <a:t>‹#›</a:t>
            </a:fld>
            <a:endParaRPr lang="ru-RU" sz="14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3600025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6" name="TextShape 1"/>
          <p:cNvSpPr txBox="1"/>
          <p:nvPr/>
        </p:nvSpPr>
        <p:spPr>
          <a:xfrm>
            <a:off x="4339515" y="10161545"/>
            <a:ext cx="3326207" cy="533415"/>
          </a:xfrm>
          <a:prstGeom prst="rect">
            <a:avLst/>
          </a:prstGeom>
          <a:noFill/>
          <a:ln w="9360">
            <a:noFill/>
          </a:ln>
        </p:spPr>
        <p:txBody>
          <a:bodyPr lIns="0" tIns="0" rIns="0" bIns="0" anchor="b"/>
          <a:lstStyle/>
          <a:p>
            <a:pPr algn="r">
              <a:lnSpc>
                <a:spcPct val="93000"/>
              </a:lnSpc>
            </a:pPr>
            <a:fld id="{B2D11187-C368-48BF-96E7-A7AD1B066341}" type="slidenum">
              <a:rPr lang="ru-RU" sz="1400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Microsoft YaHei"/>
              </a:rPr>
              <a:pPr algn="r">
                <a:lnSpc>
                  <a:spcPct val="93000"/>
                </a:lnSpc>
              </a:pPr>
              <a:t>1</a:t>
            </a:fld>
            <a:endParaRPr lang="ru-RU" sz="14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857" name="PlaceHolder 2"/>
          <p:cNvSpPr>
            <a:spLocks noGrp="1"/>
          </p:cNvSpPr>
          <p:nvPr>
            <p:ph type="body"/>
          </p:nvPr>
        </p:nvSpPr>
        <p:spPr>
          <a:xfrm>
            <a:off x="766463" y="5080953"/>
            <a:ext cx="6134623" cy="4813704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20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1" name="TextShape 1"/>
          <p:cNvSpPr txBox="1"/>
          <p:nvPr/>
        </p:nvSpPr>
        <p:spPr>
          <a:xfrm>
            <a:off x="4339515" y="10161545"/>
            <a:ext cx="3326207" cy="533415"/>
          </a:xfrm>
          <a:prstGeom prst="rect">
            <a:avLst/>
          </a:prstGeom>
          <a:noFill/>
          <a:ln w="9360">
            <a:noFill/>
          </a:ln>
        </p:spPr>
        <p:txBody>
          <a:bodyPr lIns="0" tIns="0" rIns="0" bIns="0" anchor="b"/>
          <a:lstStyle/>
          <a:p>
            <a:pPr algn="r">
              <a:lnSpc>
                <a:spcPct val="93000"/>
              </a:lnSpc>
            </a:pPr>
            <a:fld id="{EF9BF7F9-AF15-4B08-901A-49B1642EAEA4}" type="slidenum">
              <a:rPr lang="ru-RU" sz="1400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Microsoft YaHei"/>
              </a:rPr>
              <a:pPr algn="r">
                <a:lnSpc>
                  <a:spcPct val="93000"/>
                </a:lnSpc>
              </a:pPr>
              <a:t>10</a:t>
            </a:fld>
            <a:endParaRPr lang="ru-RU" sz="14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882" name="PlaceHolder 2"/>
          <p:cNvSpPr>
            <a:spLocks noGrp="1"/>
          </p:cNvSpPr>
          <p:nvPr>
            <p:ph type="body"/>
          </p:nvPr>
        </p:nvSpPr>
        <p:spPr>
          <a:xfrm>
            <a:off x="686128" y="4787052"/>
            <a:ext cx="5482454" cy="3913273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20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83" name="CustomShape 3"/>
          <p:cNvSpPr/>
          <p:nvPr/>
        </p:nvSpPr>
        <p:spPr>
          <a:xfrm>
            <a:off x="3883801" y="9448403"/>
            <a:ext cx="2969084" cy="495237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4" name="TextShape 1"/>
          <p:cNvSpPr txBox="1"/>
          <p:nvPr/>
        </p:nvSpPr>
        <p:spPr>
          <a:xfrm>
            <a:off x="4339515" y="10161545"/>
            <a:ext cx="3326207" cy="533415"/>
          </a:xfrm>
          <a:prstGeom prst="rect">
            <a:avLst/>
          </a:prstGeom>
          <a:noFill/>
          <a:ln w="9360">
            <a:noFill/>
          </a:ln>
        </p:spPr>
        <p:txBody>
          <a:bodyPr lIns="0" tIns="0" rIns="0" bIns="0" anchor="b"/>
          <a:lstStyle/>
          <a:p>
            <a:pPr algn="r">
              <a:lnSpc>
                <a:spcPct val="93000"/>
              </a:lnSpc>
            </a:pPr>
            <a:fld id="{8830B424-92A4-4995-B013-8A6D72BAFA65}" type="slidenum">
              <a:rPr lang="ru-RU" sz="1400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Microsoft YaHei"/>
              </a:rPr>
              <a:pPr algn="r">
                <a:lnSpc>
                  <a:spcPct val="93000"/>
                </a:lnSpc>
              </a:pPr>
              <a:t>11</a:t>
            </a:fld>
            <a:endParaRPr lang="ru-RU" sz="14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885" name="PlaceHolder 2"/>
          <p:cNvSpPr>
            <a:spLocks noGrp="1"/>
          </p:cNvSpPr>
          <p:nvPr>
            <p:ph type="body"/>
          </p:nvPr>
        </p:nvSpPr>
        <p:spPr>
          <a:xfrm>
            <a:off x="686128" y="4787052"/>
            <a:ext cx="5482454" cy="3913273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20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86" name="CustomShape 3"/>
          <p:cNvSpPr/>
          <p:nvPr/>
        </p:nvSpPr>
        <p:spPr>
          <a:xfrm>
            <a:off x="3883801" y="9448403"/>
            <a:ext cx="2969084" cy="495237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7" name="TextShape 1"/>
          <p:cNvSpPr txBox="1"/>
          <p:nvPr/>
        </p:nvSpPr>
        <p:spPr>
          <a:xfrm>
            <a:off x="4339515" y="10161545"/>
            <a:ext cx="3326207" cy="533415"/>
          </a:xfrm>
          <a:prstGeom prst="rect">
            <a:avLst/>
          </a:prstGeom>
          <a:noFill/>
          <a:ln w="9360">
            <a:noFill/>
          </a:ln>
        </p:spPr>
        <p:txBody>
          <a:bodyPr lIns="0" tIns="0" rIns="0" bIns="0" anchor="b"/>
          <a:lstStyle/>
          <a:p>
            <a:pPr algn="r">
              <a:lnSpc>
                <a:spcPct val="93000"/>
              </a:lnSpc>
            </a:pPr>
            <a:fld id="{C41AB435-ABEE-4940-B3CE-8AF3D1331B54}" type="slidenum">
              <a:rPr lang="ru-RU" sz="1400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Microsoft YaHei"/>
              </a:rPr>
              <a:pPr algn="r">
                <a:lnSpc>
                  <a:spcPct val="93000"/>
                </a:lnSpc>
              </a:pPr>
              <a:t>12</a:t>
            </a:fld>
            <a:endParaRPr lang="ru-RU" sz="14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888" name="PlaceHolder 2"/>
          <p:cNvSpPr>
            <a:spLocks noGrp="1"/>
          </p:cNvSpPr>
          <p:nvPr>
            <p:ph type="body"/>
          </p:nvPr>
        </p:nvSpPr>
        <p:spPr>
          <a:xfrm>
            <a:off x="686128" y="4787052"/>
            <a:ext cx="5482454" cy="3913273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20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89" name="CustomShape 3"/>
          <p:cNvSpPr/>
          <p:nvPr/>
        </p:nvSpPr>
        <p:spPr>
          <a:xfrm>
            <a:off x="3883801" y="9448403"/>
            <a:ext cx="2969084" cy="495237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" name="TextShape 1"/>
          <p:cNvSpPr txBox="1"/>
          <p:nvPr/>
        </p:nvSpPr>
        <p:spPr>
          <a:xfrm>
            <a:off x="4339515" y="10161545"/>
            <a:ext cx="3326207" cy="533415"/>
          </a:xfrm>
          <a:prstGeom prst="rect">
            <a:avLst/>
          </a:prstGeom>
          <a:noFill/>
          <a:ln w="9360">
            <a:noFill/>
          </a:ln>
        </p:spPr>
        <p:txBody>
          <a:bodyPr lIns="0" tIns="0" rIns="0" bIns="0" anchor="b"/>
          <a:lstStyle/>
          <a:p>
            <a:pPr algn="r">
              <a:lnSpc>
                <a:spcPct val="93000"/>
              </a:lnSpc>
            </a:pPr>
            <a:fld id="{7012A4F3-3093-426E-A098-8A584CDE14C0}" type="slidenum">
              <a:rPr lang="ru-RU" sz="1400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Microsoft YaHei"/>
              </a:rPr>
              <a:pPr algn="r">
                <a:lnSpc>
                  <a:spcPct val="93000"/>
                </a:lnSpc>
              </a:pPr>
              <a:t>13</a:t>
            </a:fld>
            <a:endParaRPr lang="ru-RU" sz="14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891" name="PlaceHolder 2"/>
          <p:cNvSpPr>
            <a:spLocks noGrp="1"/>
          </p:cNvSpPr>
          <p:nvPr>
            <p:ph type="body"/>
          </p:nvPr>
        </p:nvSpPr>
        <p:spPr>
          <a:xfrm>
            <a:off x="686128" y="4787052"/>
            <a:ext cx="5482454" cy="3913273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20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92" name="CustomShape 3"/>
          <p:cNvSpPr/>
          <p:nvPr/>
        </p:nvSpPr>
        <p:spPr>
          <a:xfrm>
            <a:off x="3883801" y="9448403"/>
            <a:ext cx="2969084" cy="495237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3" name="PlaceHolder 1"/>
          <p:cNvSpPr>
            <a:spLocks noGrp="1"/>
          </p:cNvSpPr>
          <p:nvPr>
            <p:ph type="body"/>
          </p:nvPr>
        </p:nvSpPr>
        <p:spPr>
          <a:xfrm>
            <a:off x="766463" y="5080952"/>
            <a:ext cx="6133162" cy="4811904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20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94" name="TextShape 2"/>
          <p:cNvSpPr txBox="1"/>
          <p:nvPr/>
        </p:nvSpPr>
        <p:spPr>
          <a:xfrm>
            <a:off x="4339515" y="10161545"/>
            <a:ext cx="3326207" cy="533415"/>
          </a:xfrm>
          <a:prstGeom prst="rect">
            <a:avLst/>
          </a:prstGeom>
          <a:noFill/>
          <a:ln w="9360">
            <a:noFill/>
          </a:ln>
        </p:spPr>
        <p:txBody>
          <a:bodyPr lIns="0" tIns="0" rIns="0" bIns="0" anchor="b"/>
          <a:lstStyle/>
          <a:p>
            <a:pPr algn="r">
              <a:lnSpc>
                <a:spcPct val="93000"/>
              </a:lnSpc>
            </a:pPr>
            <a:fld id="{9DE8CE70-4A55-40FF-8CE7-AF2A151751BA}" type="slidenum">
              <a:rPr lang="ru-RU" sz="1400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Microsoft YaHei"/>
              </a:rPr>
              <a:pPr algn="r">
                <a:lnSpc>
                  <a:spcPct val="93000"/>
                </a:lnSpc>
              </a:pPr>
              <a:t>14</a:t>
            </a:fld>
            <a:endParaRPr lang="ru-RU" sz="14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5" name="TextShape 1"/>
          <p:cNvSpPr txBox="1"/>
          <p:nvPr/>
        </p:nvSpPr>
        <p:spPr>
          <a:xfrm>
            <a:off x="4339515" y="10161545"/>
            <a:ext cx="3326207" cy="533415"/>
          </a:xfrm>
          <a:prstGeom prst="rect">
            <a:avLst/>
          </a:prstGeom>
          <a:noFill/>
          <a:ln w="9360">
            <a:noFill/>
          </a:ln>
        </p:spPr>
        <p:txBody>
          <a:bodyPr lIns="0" tIns="0" rIns="0" bIns="0" anchor="b"/>
          <a:lstStyle/>
          <a:p>
            <a:pPr algn="r">
              <a:lnSpc>
                <a:spcPct val="93000"/>
              </a:lnSpc>
            </a:pPr>
            <a:fld id="{7D8A64F8-15BB-4B4E-96F3-5E2DD15565AF}" type="slidenum">
              <a:rPr lang="ru-RU" sz="1400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Microsoft YaHei"/>
              </a:rPr>
              <a:pPr algn="r">
                <a:lnSpc>
                  <a:spcPct val="93000"/>
                </a:lnSpc>
              </a:pPr>
              <a:t>15</a:t>
            </a:fld>
            <a:endParaRPr lang="ru-RU" sz="14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896" name="PlaceHolder 2"/>
          <p:cNvSpPr>
            <a:spLocks noGrp="1"/>
          </p:cNvSpPr>
          <p:nvPr>
            <p:ph type="body"/>
          </p:nvPr>
        </p:nvSpPr>
        <p:spPr>
          <a:xfrm>
            <a:off x="686128" y="4787052"/>
            <a:ext cx="5482454" cy="3913273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20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97" name="CustomShape 3"/>
          <p:cNvSpPr/>
          <p:nvPr/>
        </p:nvSpPr>
        <p:spPr>
          <a:xfrm>
            <a:off x="3883801" y="9448403"/>
            <a:ext cx="2969084" cy="495237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8" name="TextShape 1"/>
          <p:cNvSpPr txBox="1"/>
          <p:nvPr/>
        </p:nvSpPr>
        <p:spPr>
          <a:xfrm>
            <a:off x="4339515" y="10161545"/>
            <a:ext cx="3326207" cy="533415"/>
          </a:xfrm>
          <a:prstGeom prst="rect">
            <a:avLst/>
          </a:prstGeom>
          <a:noFill/>
          <a:ln w="9360">
            <a:noFill/>
          </a:ln>
        </p:spPr>
        <p:txBody>
          <a:bodyPr lIns="0" tIns="0" rIns="0" bIns="0" anchor="b"/>
          <a:lstStyle/>
          <a:p>
            <a:pPr algn="r">
              <a:lnSpc>
                <a:spcPct val="93000"/>
              </a:lnSpc>
            </a:pPr>
            <a:fld id="{A18FB351-80D6-4A29-A291-B197C8D313C5}" type="slidenum">
              <a:rPr lang="ru-RU" sz="1400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Microsoft YaHei"/>
              </a:rPr>
              <a:pPr algn="r">
                <a:lnSpc>
                  <a:spcPct val="93000"/>
                </a:lnSpc>
              </a:pPr>
              <a:t>16</a:t>
            </a:fld>
            <a:endParaRPr lang="ru-RU" sz="14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899" name="PlaceHolder 2"/>
          <p:cNvSpPr>
            <a:spLocks noGrp="1"/>
          </p:cNvSpPr>
          <p:nvPr>
            <p:ph type="body"/>
          </p:nvPr>
        </p:nvSpPr>
        <p:spPr>
          <a:xfrm>
            <a:off x="686128" y="4787052"/>
            <a:ext cx="5482454" cy="3913273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20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00" name="CustomShape 3"/>
          <p:cNvSpPr/>
          <p:nvPr/>
        </p:nvSpPr>
        <p:spPr>
          <a:xfrm>
            <a:off x="3883801" y="9448403"/>
            <a:ext cx="2969084" cy="495237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563688" y="746125"/>
            <a:ext cx="3730625" cy="3729038"/>
          </a:xfrm>
          <a:prstGeom prst="rect">
            <a:avLst/>
          </a:prstGeo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823618-DF07-46CB-B655-B5123BD5FC91}" type="slidenum">
              <a:rPr lang="ru-RU" smtClean="0"/>
              <a:pPr/>
              <a:t>17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3951856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3" name="TextShape 1"/>
          <p:cNvSpPr txBox="1"/>
          <p:nvPr/>
        </p:nvSpPr>
        <p:spPr>
          <a:xfrm>
            <a:off x="4339515" y="10161545"/>
            <a:ext cx="3326207" cy="533415"/>
          </a:xfrm>
          <a:prstGeom prst="rect">
            <a:avLst/>
          </a:prstGeom>
          <a:noFill/>
          <a:ln w="9360">
            <a:noFill/>
          </a:ln>
        </p:spPr>
        <p:txBody>
          <a:bodyPr lIns="0" tIns="0" rIns="0" bIns="0" anchor="b"/>
          <a:lstStyle/>
          <a:p>
            <a:pPr algn="r">
              <a:lnSpc>
                <a:spcPct val="93000"/>
              </a:lnSpc>
            </a:pPr>
            <a:fld id="{4B567886-42EB-4131-8530-4CA0F4951811}" type="slidenum">
              <a:rPr lang="ru-RU" sz="1400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Microsoft YaHei"/>
              </a:rPr>
              <a:pPr algn="r">
                <a:lnSpc>
                  <a:spcPct val="93000"/>
                </a:lnSpc>
              </a:pPr>
              <a:t>18</a:t>
            </a:fld>
            <a:endParaRPr lang="ru-RU" sz="14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904" name="PlaceHolder 2"/>
          <p:cNvSpPr>
            <a:spLocks noGrp="1"/>
          </p:cNvSpPr>
          <p:nvPr>
            <p:ph type="body"/>
          </p:nvPr>
        </p:nvSpPr>
        <p:spPr>
          <a:xfrm>
            <a:off x="686128" y="4787052"/>
            <a:ext cx="5482454" cy="3913273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20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05" name="CustomShape 3"/>
          <p:cNvSpPr/>
          <p:nvPr/>
        </p:nvSpPr>
        <p:spPr>
          <a:xfrm>
            <a:off x="3883801" y="9448403"/>
            <a:ext cx="2969084" cy="495237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6" name="TextShape 1"/>
          <p:cNvSpPr txBox="1"/>
          <p:nvPr/>
        </p:nvSpPr>
        <p:spPr>
          <a:xfrm>
            <a:off x="4339515" y="10161545"/>
            <a:ext cx="3326207" cy="533415"/>
          </a:xfrm>
          <a:prstGeom prst="rect">
            <a:avLst/>
          </a:prstGeom>
          <a:noFill/>
          <a:ln w="9360">
            <a:noFill/>
          </a:ln>
        </p:spPr>
        <p:txBody>
          <a:bodyPr lIns="0" tIns="0" rIns="0" bIns="0" anchor="b"/>
          <a:lstStyle/>
          <a:p>
            <a:pPr algn="r">
              <a:lnSpc>
                <a:spcPct val="93000"/>
              </a:lnSpc>
            </a:pPr>
            <a:fld id="{AEAB4386-CE4C-4804-8E10-CAB52579C629}" type="slidenum">
              <a:rPr lang="ru-RU" sz="1400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Microsoft YaHei"/>
              </a:rPr>
              <a:pPr algn="r">
                <a:lnSpc>
                  <a:spcPct val="93000"/>
                </a:lnSpc>
              </a:pPr>
              <a:t>19</a:t>
            </a:fld>
            <a:endParaRPr lang="ru-RU" sz="14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907" name="PlaceHolder 2"/>
          <p:cNvSpPr>
            <a:spLocks noGrp="1"/>
          </p:cNvSpPr>
          <p:nvPr>
            <p:ph type="body"/>
          </p:nvPr>
        </p:nvSpPr>
        <p:spPr>
          <a:xfrm>
            <a:off x="766463" y="5080953"/>
            <a:ext cx="6134623" cy="4813704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20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8" name="TextShape 1"/>
          <p:cNvSpPr txBox="1"/>
          <p:nvPr/>
        </p:nvSpPr>
        <p:spPr>
          <a:xfrm>
            <a:off x="4339515" y="10161545"/>
            <a:ext cx="3326207" cy="533415"/>
          </a:xfrm>
          <a:prstGeom prst="rect">
            <a:avLst/>
          </a:prstGeom>
          <a:noFill/>
          <a:ln w="9360">
            <a:noFill/>
          </a:ln>
        </p:spPr>
        <p:txBody>
          <a:bodyPr lIns="0" tIns="0" rIns="0" bIns="0" anchor="b"/>
          <a:lstStyle/>
          <a:p>
            <a:pPr algn="r">
              <a:lnSpc>
                <a:spcPct val="93000"/>
              </a:lnSpc>
            </a:pPr>
            <a:fld id="{6C16CAF1-61B8-4528-B716-835093AE5A73}" type="slidenum">
              <a:rPr lang="ru-RU" sz="1400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Microsoft YaHei"/>
              </a:rPr>
              <a:pPr algn="r">
                <a:lnSpc>
                  <a:spcPct val="93000"/>
                </a:lnSpc>
              </a:pPr>
              <a:t>2</a:t>
            </a:fld>
            <a:endParaRPr lang="ru-RU" sz="14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859" name="PlaceHolder 2"/>
          <p:cNvSpPr>
            <a:spLocks noGrp="1"/>
          </p:cNvSpPr>
          <p:nvPr>
            <p:ph type="body"/>
          </p:nvPr>
        </p:nvSpPr>
        <p:spPr>
          <a:xfrm>
            <a:off x="766463" y="5080953"/>
            <a:ext cx="6134623" cy="4813704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20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8" name="TextShape 1"/>
          <p:cNvSpPr txBox="1"/>
          <p:nvPr/>
        </p:nvSpPr>
        <p:spPr>
          <a:xfrm>
            <a:off x="4339515" y="10161545"/>
            <a:ext cx="3326207" cy="533415"/>
          </a:xfrm>
          <a:prstGeom prst="rect">
            <a:avLst/>
          </a:prstGeom>
          <a:noFill/>
          <a:ln w="9360">
            <a:noFill/>
          </a:ln>
        </p:spPr>
        <p:txBody>
          <a:bodyPr lIns="0" tIns="0" rIns="0" bIns="0" anchor="b"/>
          <a:lstStyle/>
          <a:p>
            <a:pPr algn="r">
              <a:lnSpc>
                <a:spcPct val="93000"/>
              </a:lnSpc>
            </a:pPr>
            <a:fld id="{53575146-3151-439E-934C-6EEBB8CCE8E2}" type="slidenum">
              <a:rPr lang="ru-RU" sz="1400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Microsoft YaHei"/>
              </a:rPr>
              <a:pPr algn="r">
                <a:lnSpc>
                  <a:spcPct val="93000"/>
                </a:lnSpc>
              </a:pPr>
              <a:t>20</a:t>
            </a:fld>
            <a:endParaRPr lang="ru-RU" sz="14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909" name="PlaceHolder 2"/>
          <p:cNvSpPr>
            <a:spLocks noGrp="1"/>
          </p:cNvSpPr>
          <p:nvPr>
            <p:ph type="body"/>
          </p:nvPr>
        </p:nvSpPr>
        <p:spPr>
          <a:xfrm>
            <a:off x="766463" y="5080953"/>
            <a:ext cx="6134623" cy="4813704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20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0" name="TextShape 1"/>
          <p:cNvSpPr txBox="1"/>
          <p:nvPr/>
        </p:nvSpPr>
        <p:spPr>
          <a:xfrm>
            <a:off x="4339515" y="10161545"/>
            <a:ext cx="3326207" cy="533415"/>
          </a:xfrm>
          <a:prstGeom prst="rect">
            <a:avLst/>
          </a:prstGeom>
          <a:noFill/>
          <a:ln w="9360">
            <a:noFill/>
          </a:ln>
        </p:spPr>
        <p:txBody>
          <a:bodyPr lIns="0" tIns="0" rIns="0" bIns="0" anchor="b"/>
          <a:lstStyle/>
          <a:p>
            <a:pPr algn="r">
              <a:lnSpc>
                <a:spcPct val="93000"/>
              </a:lnSpc>
            </a:pPr>
            <a:fld id="{39B81D08-E24C-4FB4-8D0E-C38C2AF23C99}" type="slidenum">
              <a:rPr lang="ru-RU" sz="1400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Microsoft YaHei"/>
              </a:rPr>
              <a:pPr algn="r">
                <a:lnSpc>
                  <a:spcPct val="93000"/>
                </a:lnSpc>
              </a:pPr>
              <a:t>21</a:t>
            </a:fld>
            <a:endParaRPr lang="ru-RU" sz="14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911" name="PlaceHolder 2"/>
          <p:cNvSpPr>
            <a:spLocks noGrp="1"/>
          </p:cNvSpPr>
          <p:nvPr>
            <p:ph type="body"/>
          </p:nvPr>
        </p:nvSpPr>
        <p:spPr>
          <a:xfrm>
            <a:off x="766463" y="5080953"/>
            <a:ext cx="6134623" cy="4813704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20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2" name="TextShape 1"/>
          <p:cNvSpPr txBox="1"/>
          <p:nvPr/>
        </p:nvSpPr>
        <p:spPr>
          <a:xfrm>
            <a:off x="4339515" y="10161545"/>
            <a:ext cx="3326207" cy="533415"/>
          </a:xfrm>
          <a:prstGeom prst="rect">
            <a:avLst/>
          </a:prstGeom>
          <a:noFill/>
          <a:ln w="9360">
            <a:noFill/>
          </a:ln>
        </p:spPr>
        <p:txBody>
          <a:bodyPr lIns="0" tIns="0" rIns="0" bIns="0" anchor="b"/>
          <a:lstStyle/>
          <a:p>
            <a:pPr algn="r">
              <a:lnSpc>
                <a:spcPct val="93000"/>
              </a:lnSpc>
            </a:pPr>
            <a:fld id="{22B1D88F-B8DA-4F48-95E8-E4C5794E5C7A}" type="slidenum">
              <a:rPr lang="ru-RU" sz="1400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Microsoft YaHei"/>
              </a:rPr>
              <a:pPr algn="r">
                <a:lnSpc>
                  <a:spcPct val="93000"/>
                </a:lnSpc>
              </a:pPr>
              <a:t>22</a:t>
            </a:fld>
            <a:endParaRPr lang="ru-RU" sz="14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913" name="PlaceHolder 2"/>
          <p:cNvSpPr>
            <a:spLocks noGrp="1"/>
          </p:cNvSpPr>
          <p:nvPr>
            <p:ph type="body"/>
          </p:nvPr>
        </p:nvSpPr>
        <p:spPr>
          <a:xfrm>
            <a:off x="686128" y="4787052"/>
            <a:ext cx="5482454" cy="3913273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20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14" name="CustomShape 3"/>
          <p:cNvSpPr/>
          <p:nvPr/>
        </p:nvSpPr>
        <p:spPr>
          <a:xfrm>
            <a:off x="3883801" y="9448403"/>
            <a:ext cx="2969084" cy="495237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5" name="TextShape 1"/>
          <p:cNvSpPr txBox="1"/>
          <p:nvPr/>
        </p:nvSpPr>
        <p:spPr>
          <a:xfrm>
            <a:off x="4339515" y="10161545"/>
            <a:ext cx="3326207" cy="533415"/>
          </a:xfrm>
          <a:prstGeom prst="rect">
            <a:avLst/>
          </a:prstGeom>
          <a:noFill/>
          <a:ln w="9360">
            <a:noFill/>
          </a:ln>
        </p:spPr>
        <p:txBody>
          <a:bodyPr lIns="0" tIns="0" rIns="0" bIns="0" anchor="b"/>
          <a:lstStyle/>
          <a:p>
            <a:pPr algn="r">
              <a:lnSpc>
                <a:spcPct val="93000"/>
              </a:lnSpc>
            </a:pPr>
            <a:fld id="{91DEA262-3EE7-41EE-8ECF-502700581AE1}" type="slidenum">
              <a:rPr lang="ru-RU" sz="1400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Microsoft YaHei"/>
              </a:rPr>
              <a:pPr algn="r">
                <a:lnSpc>
                  <a:spcPct val="93000"/>
                </a:lnSpc>
              </a:pPr>
              <a:t>23</a:t>
            </a:fld>
            <a:endParaRPr lang="ru-RU" sz="14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916" name="PlaceHolder 2"/>
          <p:cNvSpPr>
            <a:spLocks noGrp="1"/>
          </p:cNvSpPr>
          <p:nvPr>
            <p:ph type="body"/>
          </p:nvPr>
        </p:nvSpPr>
        <p:spPr>
          <a:xfrm>
            <a:off x="686128" y="4787052"/>
            <a:ext cx="5482454" cy="3913273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20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17" name="CustomShape 3"/>
          <p:cNvSpPr/>
          <p:nvPr/>
        </p:nvSpPr>
        <p:spPr>
          <a:xfrm>
            <a:off x="3883801" y="9448403"/>
            <a:ext cx="2969084" cy="495237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8" name="TextShape 1"/>
          <p:cNvSpPr txBox="1"/>
          <p:nvPr/>
        </p:nvSpPr>
        <p:spPr>
          <a:xfrm>
            <a:off x="4339515" y="10161545"/>
            <a:ext cx="3326207" cy="533415"/>
          </a:xfrm>
          <a:prstGeom prst="rect">
            <a:avLst/>
          </a:prstGeom>
          <a:noFill/>
          <a:ln w="9360">
            <a:noFill/>
          </a:ln>
        </p:spPr>
        <p:txBody>
          <a:bodyPr lIns="0" tIns="0" rIns="0" bIns="0" anchor="b"/>
          <a:lstStyle/>
          <a:p>
            <a:pPr algn="r">
              <a:lnSpc>
                <a:spcPct val="93000"/>
              </a:lnSpc>
            </a:pPr>
            <a:fld id="{C6CEC88B-7F83-4610-AA95-E68F133052C3}" type="slidenum">
              <a:rPr lang="ru-RU" sz="1400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Microsoft YaHei"/>
              </a:rPr>
              <a:pPr algn="r">
                <a:lnSpc>
                  <a:spcPct val="93000"/>
                </a:lnSpc>
              </a:pPr>
              <a:t>24</a:t>
            </a:fld>
            <a:endParaRPr lang="ru-RU" sz="14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919" name="PlaceHolder 2"/>
          <p:cNvSpPr>
            <a:spLocks noGrp="1"/>
          </p:cNvSpPr>
          <p:nvPr>
            <p:ph type="body"/>
          </p:nvPr>
        </p:nvSpPr>
        <p:spPr>
          <a:xfrm>
            <a:off x="686128" y="4787052"/>
            <a:ext cx="5482454" cy="3913273"/>
          </a:xfrm>
          <a:prstGeom prst="rect">
            <a:avLst/>
          </a:prstGeom>
        </p:spPr>
        <p:txBody>
          <a:bodyPr lIns="0" tIns="0" rIns="0" bIns="0"/>
          <a:lstStyle/>
          <a:p>
            <a:pPr marL="217296" indent="-211864"/>
            <a:r>
              <a:rPr lang="ru-RU" sz="20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Microsoft YaHei"/>
              </a:rPr>
              <a:t>10</a:t>
            </a:r>
            <a:endParaRPr lang="ru-RU" sz="20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20" name="CustomShape 3"/>
          <p:cNvSpPr/>
          <p:nvPr/>
        </p:nvSpPr>
        <p:spPr>
          <a:xfrm>
            <a:off x="3883801" y="9448403"/>
            <a:ext cx="2969084" cy="495237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" name="TextShape 1"/>
          <p:cNvSpPr txBox="1"/>
          <p:nvPr/>
        </p:nvSpPr>
        <p:spPr>
          <a:xfrm>
            <a:off x="4339515" y="10161545"/>
            <a:ext cx="3326207" cy="533415"/>
          </a:xfrm>
          <a:prstGeom prst="rect">
            <a:avLst/>
          </a:prstGeom>
          <a:noFill/>
          <a:ln w="9360">
            <a:noFill/>
          </a:ln>
        </p:spPr>
        <p:txBody>
          <a:bodyPr lIns="0" tIns="0" rIns="0" bIns="0" anchor="b"/>
          <a:lstStyle/>
          <a:p>
            <a:pPr algn="r">
              <a:lnSpc>
                <a:spcPct val="93000"/>
              </a:lnSpc>
            </a:pPr>
            <a:fld id="{2D85E631-183D-410A-BE70-D9D6678A3668}" type="slidenum">
              <a:rPr lang="ru-RU" sz="1400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Microsoft YaHei"/>
              </a:rPr>
              <a:pPr algn="r">
                <a:lnSpc>
                  <a:spcPct val="93000"/>
                </a:lnSpc>
              </a:pPr>
              <a:t>25</a:t>
            </a:fld>
            <a:endParaRPr lang="ru-RU" sz="14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922" name="PlaceHolder 2"/>
          <p:cNvSpPr>
            <a:spLocks noGrp="1"/>
          </p:cNvSpPr>
          <p:nvPr>
            <p:ph type="body"/>
          </p:nvPr>
        </p:nvSpPr>
        <p:spPr>
          <a:xfrm>
            <a:off x="766463" y="5080953"/>
            <a:ext cx="6134623" cy="4813704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20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3" name="TextShape 1"/>
          <p:cNvSpPr txBox="1"/>
          <p:nvPr/>
        </p:nvSpPr>
        <p:spPr>
          <a:xfrm>
            <a:off x="4339515" y="10161545"/>
            <a:ext cx="3326207" cy="533415"/>
          </a:xfrm>
          <a:prstGeom prst="rect">
            <a:avLst/>
          </a:prstGeom>
          <a:noFill/>
          <a:ln w="9360">
            <a:noFill/>
          </a:ln>
        </p:spPr>
        <p:txBody>
          <a:bodyPr lIns="0" tIns="0" rIns="0" bIns="0" anchor="b"/>
          <a:lstStyle/>
          <a:p>
            <a:pPr algn="r">
              <a:lnSpc>
                <a:spcPct val="93000"/>
              </a:lnSpc>
            </a:pPr>
            <a:fld id="{9247AAFA-62BD-4D35-98CB-60618284931D}" type="slidenum">
              <a:rPr lang="ru-RU" sz="1400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Microsoft YaHei"/>
              </a:rPr>
              <a:pPr algn="r">
                <a:lnSpc>
                  <a:spcPct val="93000"/>
                </a:lnSpc>
              </a:pPr>
              <a:t>26</a:t>
            </a:fld>
            <a:endParaRPr lang="ru-RU" sz="14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924" name="PlaceHolder 2"/>
          <p:cNvSpPr>
            <a:spLocks noGrp="1"/>
          </p:cNvSpPr>
          <p:nvPr>
            <p:ph type="body"/>
          </p:nvPr>
        </p:nvSpPr>
        <p:spPr>
          <a:xfrm>
            <a:off x="686128" y="4787052"/>
            <a:ext cx="5482454" cy="3913273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20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25" name="CustomShape 3"/>
          <p:cNvSpPr/>
          <p:nvPr/>
        </p:nvSpPr>
        <p:spPr>
          <a:xfrm>
            <a:off x="3883801" y="9448403"/>
            <a:ext cx="2969084" cy="495237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6" name="PlaceHolder 1"/>
          <p:cNvSpPr>
            <a:spLocks noGrp="1"/>
          </p:cNvSpPr>
          <p:nvPr>
            <p:ph type="body"/>
          </p:nvPr>
        </p:nvSpPr>
        <p:spPr>
          <a:xfrm>
            <a:off x="766463" y="5080952"/>
            <a:ext cx="6133162" cy="4811904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20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27" name="TextShape 2"/>
          <p:cNvSpPr txBox="1"/>
          <p:nvPr/>
        </p:nvSpPr>
        <p:spPr>
          <a:xfrm>
            <a:off x="4339515" y="10161545"/>
            <a:ext cx="3326207" cy="533415"/>
          </a:xfrm>
          <a:prstGeom prst="rect">
            <a:avLst/>
          </a:prstGeom>
          <a:noFill/>
          <a:ln w="9360">
            <a:noFill/>
          </a:ln>
        </p:spPr>
        <p:txBody>
          <a:bodyPr lIns="0" tIns="0" rIns="0" bIns="0" anchor="b"/>
          <a:lstStyle/>
          <a:p>
            <a:pPr algn="r">
              <a:lnSpc>
                <a:spcPct val="93000"/>
              </a:lnSpc>
            </a:pPr>
            <a:fld id="{B3DEB1D0-8C23-4E73-9BC3-D8B22CCE2607}" type="slidenum">
              <a:rPr lang="ru-RU" sz="1400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Microsoft YaHei"/>
              </a:rPr>
              <a:pPr algn="r">
                <a:lnSpc>
                  <a:spcPct val="93000"/>
                </a:lnSpc>
              </a:pPr>
              <a:t>27</a:t>
            </a:fld>
            <a:endParaRPr lang="ru-RU" sz="14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8" name="TextShape 1"/>
          <p:cNvSpPr txBox="1"/>
          <p:nvPr/>
        </p:nvSpPr>
        <p:spPr>
          <a:xfrm>
            <a:off x="4339515" y="10161545"/>
            <a:ext cx="3326207" cy="533415"/>
          </a:xfrm>
          <a:prstGeom prst="rect">
            <a:avLst/>
          </a:prstGeom>
          <a:noFill/>
          <a:ln w="9360">
            <a:noFill/>
          </a:ln>
        </p:spPr>
        <p:txBody>
          <a:bodyPr lIns="0" tIns="0" rIns="0" bIns="0" anchor="b"/>
          <a:lstStyle/>
          <a:p>
            <a:pPr algn="r">
              <a:lnSpc>
                <a:spcPct val="93000"/>
              </a:lnSpc>
            </a:pPr>
            <a:fld id="{45DD37EE-2844-4914-81B7-EACA2951374E}" type="slidenum">
              <a:rPr lang="ru-RU" sz="1400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Microsoft YaHei"/>
              </a:rPr>
              <a:pPr algn="r">
                <a:lnSpc>
                  <a:spcPct val="93000"/>
                </a:lnSpc>
              </a:pPr>
              <a:t>28</a:t>
            </a:fld>
            <a:endParaRPr lang="ru-RU" sz="14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929" name="PlaceHolder 2"/>
          <p:cNvSpPr>
            <a:spLocks noGrp="1"/>
          </p:cNvSpPr>
          <p:nvPr>
            <p:ph type="body"/>
          </p:nvPr>
        </p:nvSpPr>
        <p:spPr>
          <a:xfrm>
            <a:off x="686128" y="4725102"/>
            <a:ext cx="5485740" cy="4475503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20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0" name="TextShape 1"/>
          <p:cNvSpPr txBox="1"/>
          <p:nvPr/>
        </p:nvSpPr>
        <p:spPr>
          <a:xfrm>
            <a:off x="4339515" y="10161545"/>
            <a:ext cx="3326207" cy="533415"/>
          </a:xfrm>
          <a:prstGeom prst="rect">
            <a:avLst/>
          </a:prstGeom>
          <a:noFill/>
          <a:ln w="9360">
            <a:noFill/>
          </a:ln>
        </p:spPr>
        <p:txBody>
          <a:bodyPr lIns="0" tIns="0" rIns="0" bIns="0" anchor="b"/>
          <a:lstStyle/>
          <a:p>
            <a:pPr algn="r">
              <a:lnSpc>
                <a:spcPct val="93000"/>
              </a:lnSpc>
            </a:pPr>
            <a:fld id="{5293095C-A793-46E7-A059-40F0D2A4D4E6}" type="slidenum">
              <a:rPr lang="ru-RU" sz="1400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Microsoft YaHei"/>
              </a:rPr>
              <a:pPr algn="r">
                <a:lnSpc>
                  <a:spcPct val="93000"/>
                </a:lnSpc>
              </a:pPr>
              <a:t>29</a:t>
            </a:fld>
            <a:endParaRPr lang="ru-RU" sz="14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931" name="PlaceHolder 2"/>
          <p:cNvSpPr>
            <a:spLocks noGrp="1"/>
          </p:cNvSpPr>
          <p:nvPr>
            <p:ph type="body"/>
          </p:nvPr>
        </p:nvSpPr>
        <p:spPr>
          <a:xfrm>
            <a:off x="686128" y="4725102"/>
            <a:ext cx="5485740" cy="4475503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20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" name="TextShape 1"/>
          <p:cNvSpPr txBox="1"/>
          <p:nvPr/>
        </p:nvSpPr>
        <p:spPr>
          <a:xfrm>
            <a:off x="4339515" y="10161545"/>
            <a:ext cx="3326207" cy="533415"/>
          </a:xfrm>
          <a:prstGeom prst="rect">
            <a:avLst/>
          </a:prstGeom>
          <a:noFill/>
          <a:ln w="9360">
            <a:noFill/>
          </a:ln>
        </p:spPr>
        <p:txBody>
          <a:bodyPr lIns="0" tIns="0" rIns="0" bIns="0" anchor="b"/>
          <a:lstStyle/>
          <a:p>
            <a:pPr algn="r">
              <a:lnSpc>
                <a:spcPct val="93000"/>
              </a:lnSpc>
            </a:pPr>
            <a:fld id="{2877F66B-77DD-4A38-A3C5-85D6B28D6856}" type="slidenum">
              <a:rPr lang="ru-RU" sz="1400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Microsoft YaHei"/>
              </a:rPr>
              <a:pPr algn="r">
                <a:lnSpc>
                  <a:spcPct val="93000"/>
                </a:lnSpc>
              </a:pPr>
              <a:t>3</a:t>
            </a:fld>
            <a:endParaRPr lang="ru-RU" sz="14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861" name="PlaceHolder 2"/>
          <p:cNvSpPr>
            <a:spLocks noGrp="1"/>
          </p:cNvSpPr>
          <p:nvPr>
            <p:ph type="body"/>
          </p:nvPr>
        </p:nvSpPr>
        <p:spPr>
          <a:xfrm>
            <a:off x="766463" y="5080953"/>
            <a:ext cx="6134623" cy="4813704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20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2" name="TextShape 1"/>
          <p:cNvSpPr txBox="1"/>
          <p:nvPr/>
        </p:nvSpPr>
        <p:spPr>
          <a:xfrm>
            <a:off x="4339515" y="10161545"/>
            <a:ext cx="3326207" cy="533415"/>
          </a:xfrm>
          <a:prstGeom prst="rect">
            <a:avLst/>
          </a:prstGeom>
          <a:noFill/>
          <a:ln w="9360">
            <a:noFill/>
          </a:ln>
        </p:spPr>
        <p:txBody>
          <a:bodyPr lIns="0" tIns="0" rIns="0" bIns="0" anchor="b"/>
          <a:lstStyle/>
          <a:p>
            <a:pPr algn="r">
              <a:lnSpc>
                <a:spcPct val="93000"/>
              </a:lnSpc>
            </a:pPr>
            <a:fld id="{D8729FF4-4CAD-4C21-80AD-0B80571529A9}" type="slidenum">
              <a:rPr lang="ru-RU" sz="1400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Microsoft YaHei"/>
              </a:rPr>
              <a:pPr algn="r">
                <a:lnSpc>
                  <a:spcPct val="93000"/>
                </a:lnSpc>
              </a:pPr>
              <a:t>4</a:t>
            </a:fld>
            <a:endParaRPr lang="ru-RU" sz="14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863" name="PlaceHolder 2"/>
          <p:cNvSpPr>
            <a:spLocks noGrp="1"/>
          </p:cNvSpPr>
          <p:nvPr>
            <p:ph type="body"/>
          </p:nvPr>
        </p:nvSpPr>
        <p:spPr>
          <a:xfrm>
            <a:off x="766463" y="5080953"/>
            <a:ext cx="6134623" cy="4813704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20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4" name="TextShape 1"/>
          <p:cNvSpPr txBox="1"/>
          <p:nvPr/>
        </p:nvSpPr>
        <p:spPr>
          <a:xfrm>
            <a:off x="4339515" y="10161545"/>
            <a:ext cx="3326207" cy="533415"/>
          </a:xfrm>
          <a:prstGeom prst="rect">
            <a:avLst/>
          </a:prstGeom>
          <a:noFill/>
          <a:ln w="9360">
            <a:noFill/>
          </a:ln>
        </p:spPr>
        <p:txBody>
          <a:bodyPr lIns="0" tIns="0" rIns="0" bIns="0" anchor="b"/>
          <a:lstStyle/>
          <a:p>
            <a:pPr algn="r">
              <a:lnSpc>
                <a:spcPct val="93000"/>
              </a:lnSpc>
            </a:pPr>
            <a:fld id="{1897BA17-5B16-40D4-B7DA-E5167E6E3228}" type="slidenum">
              <a:rPr lang="ru-RU" sz="1400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Microsoft YaHei"/>
              </a:rPr>
              <a:pPr algn="r">
                <a:lnSpc>
                  <a:spcPct val="93000"/>
                </a:lnSpc>
              </a:pPr>
              <a:t>5</a:t>
            </a:fld>
            <a:endParaRPr lang="ru-RU" sz="14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865" name="PlaceHolder 2"/>
          <p:cNvSpPr>
            <a:spLocks noGrp="1"/>
          </p:cNvSpPr>
          <p:nvPr>
            <p:ph type="body"/>
          </p:nvPr>
        </p:nvSpPr>
        <p:spPr>
          <a:xfrm>
            <a:off x="686128" y="4787052"/>
            <a:ext cx="5482454" cy="3913273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20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66" name="CustomShape 3"/>
          <p:cNvSpPr/>
          <p:nvPr/>
        </p:nvSpPr>
        <p:spPr>
          <a:xfrm>
            <a:off x="3883801" y="9448403"/>
            <a:ext cx="2969084" cy="495237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7" name="TextShape 1"/>
          <p:cNvSpPr txBox="1"/>
          <p:nvPr/>
        </p:nvSpPr>
        <p:spPr>
          <a:xfrm>
            <a:off x="4339515" y="10161545"/>
            <a:ext cx="3326207" cy="533415"/>
          </a:xfrm>
          <a:prstGeom prst="rect">
            <a:avLst/>
          </a:prstGeom>
          <a:noFill/>
          <a:ln w="9360">
            <a:noFill/>
          </a:ln>
        </p:spPr>
        <p:txBody>
          <a:bodyPr lIns="0" tIns="0" rIns="0" bIns="0" anchor="b"/>
          <a:lstStyle/>
          <a:p>
            <a:pPr algn="r">
              <a:lnSpc>
                <a:spcPct val="93000"/>
              </a:lnSpc>
            </a:pPr>
            <a:fld id="{E6A05B33-C74E-4B1B-81C1-C4E6DAE5FB01}" type="slidenum">
              <a:rPr lang="ru-RU" sz="1400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Microsoft YaHei"/>
              </a:rPr>
              <a:pPr algn="r">
                <a:lnSpc>
                  <a:spcPct val="93000"/>
                </a:lnSpc>
              </a:pPr>
              <a:t>6</a:t>
            </a:fld>
            <a:endParaRPr lang="ru-RU" sz="14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868" name="PlaceHolder 2"/>
          <p:cNvSpPr>
            <a:spLocks noGrp="1"/>
          </p:cNvSpPr>
          <p:nvPr>
            <p:ph type="body"/>
          </p:nvPr>
        </p:nvSpPr>
        <p:spPr>
          <a:xfrm>
            <a:off x="766463" y="5080953"/>
            <a:ext cx="6134623" cy="4813704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20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9" name="TextShape 1"/>
          <p:cNvSpPr txBox="1"/>
          <p:nvPr/>
        </p:nvSpPr>
        <p:spPr>
          <a:xfrm>
            <a:off x="4339515" y="10161545"/>
            <a:ext cx="3326207" cy="533415"/>
          </a:xfrm>
          <a:prstGeom prst="rect">
            <a:avLst/>
          </a:prstGeom>
          <a:noFill/>
          <a:ln w="9360">
            <a:noFill/>
          </a:ln>
        </p:spPr>
        <p:txBody>
          <a:bodyPr lIns="0" tIns="0" rIns="0" bIns="0" anchor="b"/>
          <a:lstStyle/>
          <a:p>
            <a:pPr algn="r">
              <a:lnSpc>
                <a:spcPct val="93000"/>
              </a:lnSpc>
            </a:pPr>
            <a:fld id="{7ECE9BA0-489C-439A-8E6D-E594213C1A7C}" type="slidenum">
              <a:rPr lang="ru-RU" sz="1400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Microsoft YaHei"/>
              </a:rPr>
              <a:pPr algn="r">
                <a:lnSpc>
                  <a:spcPct val="93000"/>
                </a:lnSpc>
              </a:pPr>
              <a:t>7</a:t>
            </a:fld>
            <a:endParaRPr lang="ru-RU" sz="14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870" name="CustomShape 2"/>
          <p:cNvSpPr/>
          <p:nvPr/>
        </p:nvSpPr>
        <p:spPr>
          <a:xfrm>
            <a:off x="4339515" y="10161545"/>
            <a:ext cx="3324746" cy="531614"/>
          </a:xfrm>
          <a:custGeom>
            <a:avLst/>
            <a:gdLst/>
            <a:ahLst/>
            <a:cxnLst/>
            <a:rect l="l" t="t" r="r" b="b"/>
            <a:pathLst>
              <a:path w="3278187" h="531813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71" name="PlaceHolder 3"/>
          <p:cNvSpPr>
            <a:spLocks noGrp="1"/>
          </p:cNvSpPr>
          <p:nvPr>
            <p:ph type="body"/>
          </p:nvPr>
        </p:nvSpPr>
        <p:spPr>
          <a:xfrm>
            <a:off x="686128" y="4787052"/>
            <a:ext cx="5482454" cy="3913273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20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72" name="CustomShape 4"/>
          <p:cNvSpPr/>
          <p:nvPr/>
        </p:nvSpPr>
        <p:spPr>
          <a:xfrm>
            <a:off x="3883801" y="9448403"/>
            <a:ext cx="2969084" cy="495237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3" name="TextShape 1"/>
          <p:cNvSpPr txBox="1"/>
          <p:nvPr/>
        </p:nvSpPr>
        <p:spPr>
          <a:xfrm>
            <a:off x="4339515" y="10161545"/>
            <a:ext cx="3326207" cy="533415"/>
          </a:xfrm>
          <a:prstGeom prst="rect">
            <a:avLst/>
          </a:prstGeom>
          <a:noFill/>
          <a:ln w="9360">
            <a:noFill/>
          </a:ln>
        </p:spPr>
        <p:txBody>
          <a:bodyPr lIns="0" tIns="0" rIns="0" bIns="0" anchor="b"/>
          <a:lstStyle/>
          <a:p>
            <a:pPr algn="r">
              <a:lnSpc>
                <a:spcPct val="93000"/>
              </a:lnSpc>
            </a:pPr>
            <a:fld id="{6506F06A-0912-4963-AD5E-FA5B9AAC65E9}" type="slidenum">
              <a:rPr lang="ru-RU" sz="1400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Microsoft YaHei"/>
              </a:rPr>
              <a:pPr algn="r">
                <a:lnSpc>
                  <a:spcPct val="93000"/>
                </a:lnSpc>
              </a:pPr>
              <a:t>8</a:t>
            </a:fld>
            <a:endParaRPr lang="ru-RU" sz="14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874" name="PlaceHolder 2"/>
          <p:cNvSpPr>
            <a:spLocks noGrp="1"/>
          </p:cNvSpPr>
          <p:nvPr>
            <p:ph type="body"/>
          </p:nvPr>
        </p:nvSpPr>
        <p:spPr>
          <a:xfrm>
            <a:off x="686128" y="4725102"/>
            <a:ext cx="5485740" cy="4475503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20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5" name="TextShape 1"/>
          <p:cNvSpPr txBox="1"/>
          <p:nvPr/>
        </p:nvSpPr>
        <p:spPr>
          <a:xfrm>
            <a:off x="4339515" y="10161545"/>
            <a:ext cx="3326207" cy="533415"/>
          </a:xfrm>
          <a:prstGeom prst="rect">
            <a:avLst/>
          </a:prstGeom>
          <a:noFill/>
          <a:ln w="9360">
            <a:noFill/>
          </a:ln>
        </p:spPr>
        <p:txBody>
          <a:bodyPr lIns="0" tIns="0" rIns="0" bIns="0" anchor="b"/>
          <a:lstStyle/>
          <a:p>
            <a:pPr algn="r">
              <a:lnSpc>
                <a:spcPct val="93000"/>
              </a:lnSpc>
            </a:pPr>
            <a:fld id="{A55FFFBC-B9C4-475E-9EF2-B5CE7F1E7BFB}" type="slidenum">
              <a:rPr lang="ru-RU" sz="1400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Microsoft YaHei"/>
              </a:rPr>
              <a:pPr algn="r">
                <a:lnSpc>
                  <a:spcPct val="93000"/>
                </a:lnSpc>
              </a:pPr>
              <a:t>9</a:t>
            </a:fld>
            <a:endParaRPr lang="ru-RU" sz="14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876" name="PlaceHolder 2"/>
          <p:cNvSpPr>
            <a:spLocks noGrp="1"/>
          </p:cNvSpPr>
          <p:nvPr>
            <p:ph type="body"/>
          </p:nvPr>
        </p:nvSpPr>
        <p:spPr>
          <a:xfrm>
            <a:off x="686128" y="4787052"/>
            <a:ext cx="5482454" cy="3913273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20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77" name="CustomShape 3"/>
          <p:cNvSpPr/>
          <p:nvPr/>
        </p:nvSpPr>
        <p:spPr>
          <a:xfrm>
            <a:off x="3883801" y="9448403"/>
            <a:ext cx="2969084" cy="495237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377640" y="-2520"/>
            <a:ext cx="6803280" cy="18698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GB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 type="body"/>
          </p:nvPr>
        </p:nvSpPr>
        <p:spPr>
          <a:xfrm>
            <a:off x="377640" y="1768680"/>
            <a:ext cx="680328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 type="body"/>
          </p:nvPr>
        </p:nvSpPr>
        <p:spPr>
          <a:xfrm>
            <a:off x="377640" y="4058640"/>
            <a:ext cx="680328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377640" y="-2520"/>
            <a:ext cx="6803280" cy="18698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GB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377640" y="1768680"/>
            <a:ext cx="331992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3863880" y="1768680"/>
            <a:ext cx="331992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9" name="PlaceHolder 4"/>
          <p:cNvSpPr>
            <a:spLocks noGrp="1"/>
          </p:cNvSpPr>
          <p:nvPr>
            <p:ph type="body"/>
          </p:nvPr>
        </p:nvSpPr>
        <p:spPr>
          <a:xfrm>
            <a:off x="3863880" y="4058640"/>
            <a:ext cx="331992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0" name="PlaceHolder 5"/>
          <p:cNvSpPr>
            <a:spLocks noGrp="1"/>
          </p:cNvSpPr>
          <p:nvPr>
            <p:ph type="body"/>
          </p:nvPr>
        </p:nvSpPr>
        <p:spPr>
          <a:xfrm>
            <a:off x="377640" y="4058640"/>
            <a:ext cx="331992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377640" y="-2520"/>
            <a:ext cx="6803280" cy="18698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GB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 type="body"/>
          </p:nvPr>
        </p:nvSpPr>
        <p:spPr>
          <a:xfrm>
            <a:off x="377640" y="1768680"/>
            <a:ext cx="219024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 type="body"/>
          </p:nvPr>
        </p:nvSpPr>
        <p:spPr>
          <a:xfrm>
            <a:off x="2677680" y="1768680"/>
            <a:ext cx="219024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4" name="PlaceHolder 4"/>
          <p:cNvSpPr>
            <a:spLocks noGrp="1"/>
          </p:cNvSpPr>
          <p:nvPr>
            <p:ph type="body"/>
          </p:nvPr>
        </p:nvSpPr>
        <p:spPr>
          <a:xfrm>
            <a:off x="4978080" y="1768680"/>
            <a:ext cx="219024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5" name="PlaceHolder 5"/>
          <p:cNvSpPr>
            <a:spLocks noGrp="1"/>
          </p:cNvSpPr>
          <p:nvPr>
            <p:ph type="body"/>
          </p:nvPr>
        </p:nvSpPr>
        <p:spPr>
          <a:xfrm>
            <a:off x="4978080" y="4058640"/>
            <a:ext cx="219024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6" name="PlaceHolder 6"/>
          <p:cNvSpPr>
            <a:spLocks noGrp="1"/>
          </p:cNvSpPr>
          <p:nvPr>
            <p:ph type="body"/>
          </p:nvPr>
        </p:nvSpPr>
        <p:spPr>
          <a:xfrm>
            <a:off x="2677680" y="4058640"/>
            <a:ext cx="219024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7" name="PlaceHolder 7"/>
          <p:cNvSpPr>
            <a:spLocks noGrp="1"/>
          </p:cNvSpPr>
          <p:nvPr>
            <p:ph type="body"/>
          </p:nvPr>
        </p:nvSpPr>
        <p:spPr>
          <a:xfrm>
            <a:off x="377640" y="4058640"/>
            <a:ext cx="219024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PlaceHolder 1"/>
          <p:cNvSpPr>
            <a:spLocks noGrp="1"/>
          </p:cNvSpPr>
          <p:nvPr>
            <p:ph type="title"/>
          </p:nvPr>
        </p:nvSpPr>
        <p:spPr>
          <a:xfrm>
            <a:off x="377640" y="-2520"/>
            <a:ext cx="6803280" cy="18698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GB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1" name="PlaceHolder 2"/>
          <p:cNvSpPr>
            <a:spLocks noGrp="1"/>
          </p:cNvSpPr>
          <p:nvPr>
            <p:ph type="subTitle"/>
          </p:nvPr>
        </p:nvSpPr>
        <p:spPr>
          <a:xfrm>
            <a:off x="377640" y="1768680"/>
            <a:ext cx="6803280" cy="43840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PlaceHolder 1"/>
          <p:cNvSpPr>
            <a:spLocks noGrp="1"/>
          </p:cNvSpPr>
          <p:nvPr>
            <p:ph type="title"/>
          </p:nvPr>
        </p:nvSpPr>
        <p:spPr>
          <a:xfrm>
            <a:off x="377640" y="-2520"/>
            <a:ext cx="6803280" cy="18698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GB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3" name="PlaceHolder 2"/>
          <p:cNvSpPr>
            <a:spLocks noGrp="1"/>
          </p:cNvSpPr>
          <p:nvPr>
            <p:ph type="body"/>
          </p:nvPr>
        </p:nvSpPr>
        <p:spPr>
          <a:xfrm>
            <a:off x="377640" y="1768680"/>
            <a:ext cx="6803280" cy="43840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PlaceHolder 1"/>
          <p:cNvSpPr>
            <a:spLocks noGrp="1"/>
          </p:cNvSpPr>
          <p:nvPr>
            <p:ph type="title"/>
          </p:nvPr>
        </p:nvSpPr>
        <p:spPr>
          <a:xfrm>
            <a:off x="377640" y="-2520"/>
            <a:ext cx="6803280" cy="18698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GB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5" name="PlaceHolder 2"/>
          <p:cNvSpPr>
            <a:spLocks noGrp="1"/>
          </p:cNvSpPr>
          <p:nvPr>
            <p:ph type="body"/>
          </p:nvPr>
        </p:nvSpPr>
        <p:spPr>
          <a:xfrm>
            <a:off x="377640" y="1768680"/>
            <a:ext cx="3319920" cy="43840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6" name="PlaceHolder 3"/>
          <p:cNvSpPr>
            <a:spLocks noGrp="1"/>
          </p:cNvSpPr>
          <p:nvPr>
            <p:ph type="body"/>
          </p:nvPr>
        </p:nvSpPr>
        <p:spPr>
          <a:xfrm>
            <a:off x="3863880" y="1768680"/>
            <a:ext cx="3319920" cy="43840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PlaceHolder 1"/>
          <p:cNvSpPr>
            <a:spLocks noGrp="1"/>
          </p:cNvSpPr>
          <p:nvPr>
            <p:ph type="title"/>
          </p:nvPr>
        </p:nvSpPr>
        <p:spPr>
          <a:xfrm>
            <a:off x="377640" y="-2520"/>
            <a:ext cx="6803280" cy="18698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GB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subTitle"/>
          </p:nvPr>
        </p:nvSpPr>
        <p:spPr>
          <a:xfrm>
            <a:off x="377640" y="301320"/>
            <a:ext cx="6803280" cy="58503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laceHolder 1"/>
          <p:cNvSpPr>
            <a:spLocks noGrp="1"/>
          </p:cNvSpPr>
          <p:nvPr>
            <p:ph type="title"/>
          </p:nvPr>
        </p:nvSpPr>
        <p:spPr>
          <a:xfrm>
            <a:off x="377640" y="-2520"/>
            <a:ext cx="6803280" cy="18698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GB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0" name="PlaceHolder 2"/>
          <p:cNvSpPr>
            <a:spLocks noGrp="1"/>
          </p:cNvSpPr>
          <p:nvPr>
            <p:ph type="body"/>
          </p:nvPr>
        </p:nvSpPr>
        <p:spPr>
          <a:xfrm>
            <a:off x="377640" y="1768680"/>
            <a:ext cx="331992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1" name="PlaceHolder 3"/>
          <p:cNvSpPr>
            <a:spLocks noGrp="1"/>
          </p:cNvSpPr>
          <p:nvPr>
            <p:ph type="body"/>
          </p:nvPr>
        </p:nvSpPr>
        <p:spPr>
          <a:xfrm>
            <a:off x="377640" y="4058640"/>
            <a:ext cx="331992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2" name="PlaceHolder 4"/>
          <p:cNvSpPr>
            <a:spLocks noGrp="1"/>
          </p:cNvSpPr>
          <p:nvPr>
            <p:ph type="body"/>
          </p:nvPr>
        </p:nvSpPr>
        <p:spPr>
          <a:xfrm>
            <a:off x="3863880" y="1768680"/>
            <a:ext cx="3319920" cy="43840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377640" y="-2520"/>
            <a:ext cx="6803280" cy="18698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GB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377640" y="1768680"/>
            <a:ext cx="6803280" cy="43840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title"/>
          </p:nvPr>
        </p:nvSpPr>
        <p:spPr>
          <a:xfrm>
            <a:off x="377640" y="-2520"/>
            <a:ext cx="6803280" cy="18698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GB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4" name="PlaceHolder 2"/>
          <p:cNvSpPr>
            <a:spLocks noGrp="1"/>
          </p:cNvSpPr>
          <p:nvPr>
            <p:ph type="body"/>
          </p:nvPr>
        </p:nvSpPr>
        <p:spPr>
          <a:xfrm>
            <a:off x="377640" y="1768680"/>
            <a:ext cx="3319920" cy="43840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5" name="PlaceHolder 3"/>
          <p:cNvSpPr>
            <a:spLocks noGrp="1"/>
          </p:cNvSpPr>
          <p:nvPr>
            <p:ph type="body"/>
          </p:nvPr>
        </p:nvSpPr>
        <p:spPr>
          <a:xfrm>
            <a:off x="3863880" y="1768680"/>
            <a:ext cx="331992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6" name="PlaceHolder 4"/>
          <p:cNvSpPr>
            <a:spLocks noGrp="1"/>
          </p:cNvSpPr>
          <p:nvPr>
            <p:ph type="body"/>
          </p:nvPr>
        </p:nvSpPr>
        <p:spPr>
          <a:xfrm>
            <a:off x="3863880" y="4058640"/>
            <a:ext cx="331992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PlaceHolder 1"/>
          <p:cNvSpPr>
            <a:spLocks noGrp="1"/>
          </p:cNvSpPr>
          <p:nvPr>
            <p:ph type="title"/>
          </p:nvPr>
        </p:nvSpPr>
        <p:spPr>
          <a:xfrm>
            <a:off x="377640" y="-2520"/>
            <a:ext cx="6803280" cy="18698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GB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8" name="PlaceHolder 2"/>
          <p:cNvSpPr>
            <a:spLocks noGrp="1"/>
          </p:cNvSpPr>
          <p:nvPr>
            <p:ph type="body"/>
          </p:nvPr>
        </p:nvSpPr>
        <p:spPr>
          <a:xfrm>
            <a:off x="377640" y="1768680"/>
            <a:ext cx="331992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9" name="PlaceHolder 3"/>
          <p:cNvSpPr>
            <a:spLocks noGrp="1"/>
          </p:cNvSpPr>
          <p:nvPr>
            <p:ph type="body"/>
          </p:nvPr>
        </p:nvSpPr>
        <p:spPr>
          <a:xfrm>
            <a:off x="3863880" y="1768680"/>
            <a:ext cx="331992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0" name="PlaceHolder 4"/>
          <p:cNvSpPr>
            <a:spLocks noGrp="1"/>
          </p:cNvSpPr>
          <p:nvPr>
            <p:ph type="body"/>
          </p:nvPr>
        </p:nvSpPr>
        <p:spPr>
          <a:xfrm>
            <a:off x="377640" y="4058640"/>
            <a:ext cx="680328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PlaceHolder 1"/>
          <p:cNvSpPr>
            <a:spLocks noGrp="1"/>
          </p:cNvSpPr>
          <p:nvPr>
            <p:ph type="title"/>
          </p:nvPr>
        </p:nvSpPr>
        <p:spPr>
          <a:xfrm>
            <a:off x="377640" y="-2520"/>
            <a:ext cx="6803280" cy="18698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GB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2" name="PlaceHolder 2"/>
          <p:cNvSpPr>
            <a:spLocks noGrp="1"/>
          </p:cNvSpPr>
          <p:nvPr>
            <p:ph type="body"/>
          </p:nvPr>
        </p:nvSpPr>
        <p:spPr>
          <a:xfrm>
            <a:off x="377640" y="1768680"/>
            <a:ext cx="680328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3" name="PlaceHolder 3"/>
          <p:cNvSpPr>
            <a:spLocks noGrp="1"/>
          </p:cNvSpPr>
          <p:nvPr>
            <p:ph type="body"/>
          </p:nvPr>
        </p:nvSpPr>
        <p:spPr>
          <a:xfrm>
            <a:off x="377640" y="4058640"/>
            <a:ext cx="680328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PlaceHolder 1"/>
          <p:cNvSpPr>
            <a:spLocks noGrp="1"/>
          </p:cNvSpPr>
          <p:nvPr>
            <p:ph type="title"/>
          </p:nvPr>
        </p:nvSpPr>
        <p:spPr>
          <a:xfrm>
            <a:off x="377640" y="-2520"/>
            <a:ext cx="6803280" cy="18698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GB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5" name="PlaceHolder 2"/>
          <p:cNvSpPr>
            <a:spLocks noGrp="1"/>
          </p:cNvSpPr>
          <p:nvPr>
            <p:ph type="body"/>
          </p:nvPr>
        </p:nvSpPr>
        <p:spPr>
          <a:xfrm>
            <a:off x="377640" y="1768680"/>
            <a:ext cx="331992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6" name="PlaceHolder 3"/>
          <p:cNvSpPr>
            <a:spLocks noGrp="1"/>
          </p:cNvSpPr>
          <p:nvPr>
            <p:ph type="body"/>
          </p:nvPr>
        </p:nvSpPr>
        <p:spPr>
          <a:xfrm>
            <a:off x="3863880" y="1768680"/>
            <a:ext cx="331992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7" name="PlaceHolder 4"/>
          <p:cNvSpPr>
            <a:spLocks noGrp="1"/>
          </p:cNvSpPr>
          <p:nvPr>
            <p:ph type="body"/>
          </p:nvPr>
        </p:nvSpPr>
        <p:spPr>
          <a:xfrm>
            <a:off x="3863880" y="4058640"/>
            <a:ext cx="331992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8" name="PlaceHolder 5"/>
          <p:cNvSpPr>
            <a:spLocks noGrp="1"/>
          </p:cNvSpPr>
          <p:nvPr>
            <p:ph type="body"/>
          </p:nvPr>
        </p:nvSpPr>
        <p:spPr>
          <a:xfrm>
            <a:off x="377640" y="4058640"/>
            <a:ext cx="331992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PlaceHolder 1"/>
          <p:cNvSpPr>
            <a:spLocks noGrp="1"/>
          </p:cNvSpPr>
          <p:nvPr>
            <p:ph type="title"/>
          </p:nvPr>
        </p:nvSpPr>
        <p:spPr>
          <a:xfrm>
            <a:off x="377640" y="-2520"/>
            <a:ext cx="6803280" cy="18698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GB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0" name="PlaceHolder 2"/>
          <p:cNvSpPr>
            <a:spLocks noGrp="1"/>
          </p:cNvSpPr>
          <p:nvPr>
            <p:ph type="body"/>
          </p:nvPr>
        </p:nvSpPr>
        <p:spPr>
          <a:xfrm>
            <a:off x="377640" y="1768680"/>
            <a:ext cx="219024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1" name="PlaceHolder 3"/>
          <p:cNvSpPr>
            <a:spLocks noGrp="1"/>
          </p:cNvSpPr>
          <p:nvPr>
            <p:ph type="body"/>
          </p:nvPr>
        </p:nvSpPr>
        <p:spPr>
          <a:xfrm>
            <a:off x="2677680" y="1768680"/>
            <a:ext cx="219024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2" name="PlaceHolder 4"/>
          <p:cNvSpPr>
            <a:spLocks noGrp="1"/>
          </p:cNvSpPr>
          <p:nvPr>
            <p:ph type="body"/>
          </p:nvPr>
        </p:nvSpPr>
        <p:spPr>
          <a:xfrm>
            <a:off x="4978080" y="1768680"/>
            <a:ext cx="219024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3" name="PlaceHolder 5"/>
          <p:cNvSpPr>
            <a:spLocks noGrp="1"/>
          </p:cNvSpPr>
          <p:nvPr>
            <p:ph type="body"/>
          </p:nvPr>
        </p:nvSpPr>
        <p:spPr>
          <a:xfrm>
            <a:off x="4978080" y="4058640"/>
            <a:ext cx="219024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4" name="PlaceHolder 6"/>
          <p:cNvSpPr>
            <a:spLocks noGrp="1"/>
          </p:cNvSpPr>
          <p:nvPr>
            <p:ph type="body"/>
          </p:nvPr>
        </p:nvSpPr>
        <p:spPr>
          <a:xfrm>
            <a:off x="2677680" y="4058640"/>
            <a:ext cx="219024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5" name="PlaceHolder 7"/>
          <p:cNvSpPr>
            <a:spLocks noGrp="1"/>
          </p:cNvSpPr>
          <p:nvPr>
            <p:ph type="body"/>
          </p:nvPr>
        </p:nvSpPr>
        <p:spPr>
          <a:xfrm>
            <a:off x="377640" y="4058640"/>
            <a:ext cx="219024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PlaceHolder 1"/>
          <p:cNvSpPr>
            <a:spLocks noGrp="1"/>
          </p:cNvSpPr>
          <p:nvPr>
            <p:ph type="title"/>
          </p:nvPr>
        </p:nvSpPr>
        <p:spPr>
          <a:xfrm>
            <a:off x="377640" y="-2520"/>
            <a:ext cx="6803280" cy="18698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GB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9" name="PlaceHolder 2"/>
          <p:cNvSpPr>
            <a:spLocks noGrp="1"/>
          </p:cNvSpPr>
          <p:nvPr>
            <p:ph type="subTitle"/>
          </p:nvPr>
        </p:nvSpPr>
        <p:spPr>
          <a:xfrm>
            <a:off x="377640" y="1768680"/>
            <a:ext cx="6803280" cy="43840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PlaceHolder 1"/>
          <p:cNvSpPr>
            <a:spLocks noGrp="1"/>
          </p:cNvSpPr>
          <p:nvPr>
            <p:ph type="title"/>
          </p:nvPr>
        </p:nvSpPr>
        <p:spPr>
          <a:xfrm>
            <a:off x="377640" y="-2520"/>
            <a:ext cx="6803280" cy="18698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GB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1" name="PlaceHolder 2"/>
          <p:cNvSpPr>
            <a:spLocks noGrp="1"/>
          </p:cNvSpPr>
          <p:nvPr>
            <p:ph type="body"/>
          </p:nvPr>
        </p:nvSpPr>
        <p:spPr>
          <a:xfrm>
            <a:off x="377640" y="1768680"/>
            <a:ext cx="6803280" cy="43840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PlaceHolder 1"/>
          <p:cNvSpPr>
            <a:spLocks noGrp="1"/>
          </p:cNvSpPr>
          <p:nvPr>
            <p:ph type="title"/>
          </p:nvPr>
        </p:nvSpPr>
        <p:spPr>
          <a:xfrm>
            <a:off x="377640" y="-2520"/>
            <a:ext cx="6803280" cy="18698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GB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3" name="PlaceHolder 2"/>
          <p:cNvSpPr>
            <a:spLocks noGrp="1"/>
          </p:cNvSpPr>
          <p:nvPr>
            <p:ph type="body"/>
          </p:nvPr>
        </p:nvSpPr>
        <p:spPr>
          <a:xfrm>
            <a:off x="377640" y="1768680"/>
            <a:ext cx="3319920" cy="43840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4" name="PlaceHolder 3"/>
          <p:cNvSpPr>
            <a:spLocks noGrp="1"/>
          </p:cNvSpPr>
          <p:nvPr>
            <p:ph type="body"/>
          </p:nvPr>
        </p:nvSpPr>
        <p:spPr>
          <a:xfrm>
            <a:off x="3863880" y="1768680"/>
            <a:ext cx="3319920" cy="43840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PlaceHolder 1"/>
          <p:cNvSpPr>
            <a:spLocks noGrp="1"/>
          </p:cNvSpPr>
          <p:nvPr>
            <p:ph type="title"/>
          </p:nvPr>
        </p:nvSpPr>
        <p:spPr>
          <a:xfrm>
            <a:off x="377640" y="-2520"/>
            <a:ext cx="6803280" cy="18698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GB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377640" y="-2520"/>
            <a:ext cx="6803280" cy="18698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GB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 type="body"/>
          </p:nvPr>
        </p:nvSpPr>
        <p:spPr>
          <a:xfrm>
            <a:off x="377640" y="1768680"/>
            <a:ext cx="6803280" cy="43840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PlaceHolder 1"/>
          <p:cNvSpPr>
            <a:spLocks noGrp="1"/>
          </p:cNvSpPr>
          <p:nvPr>
            <p:ph type="subTitle"/>
          </p:nvPr>
        </p:nvSpPr>
        <p:spPr>
          <a:xfrm>
            <a:off x="377640" y="301320"/>
            <a:ext cx="6803280" cy="58503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PlaceHolder 1"/>
          <p:cNvSpPr>
            <a:spLocks noGrp="1"/>
          </p:cNvSpPr>
          <p:nvPr>
            <p:ph type="title"/>
          </p:nvPr>
        </p:nvSpPr>
        <p:spPr>
          <a:xfrm>
            <a:off x="377640" y="-2520"/>
            <a:ext cx="6803280" cy="18698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GB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8" name="PlaceHolder 2"/>
          <p:cNvSpPr>
            <a:spLocks noGrp="1"/>
          </p:cNvSpPr>
          <p:nvPr>
            <p:ph type="body"/>
          </p:nvPr>
        </p:nvSpPr>
        <p:spPr>
          <a:xfrm>
            <a:off x="377640" y="1768680"/>
            <a:ext cx="331992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9" name="PlaceHolder 3"/>
          <p:cNvSpPr>
            <a:spLocks noGrp="1"/>
          </p:cNvSpPr>
          <p:nvPr>
            <p:ph type="body"/>
          </p:nvPr>
        </p:nvSpPr>
        <p:spPr>
          <a:xfrm>
            <a:off x="377640" y="4058640"/>
            <a:ext cx="331992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0" name="PlaceHolder 4"/>
          <p:cNvSpPr>
            <a:spLocks noGrp="1"/>
          </p:cNvSpPr>
          <p:nvPr>
            <p:ph type="body"/>
          </p:nvPr>
        </p:nvSpPr>
        <p:spPr>
          <a:xfrm>
            <a:off x="3863880" y="1768680"/>
            <a:ext cx="3319920" cy="43840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PlaceHolder 1"/>
          <p:cNvSpPr>
            <a:spLocks noGrp="1"/>
          </p:cNvSpPr>
          <p:nvPr>
            <p:ph type="title"/>
          </p:nvPr>
        </p:nvSpPr>
        <p:spPr>
          <a:xfrm>
            <a:off x="377640" y="-2520"/>
            <a:ext cx="6803280" cy="18698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GB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2" name="PlaceHolder 2"/>
          <p:cNvSpPr>
            <a:spLocks noGrp="1"/>
          </p:cNvSpPr>
          <p:nvPr>
            <p:ph type="body"/>
          </p:nvPr>
        </p:nvSpPr>
        <p:spPr>
          <a:xfrm>
            <a:off x="377640" y="1768680"/>
            <a:ext cx="3319920" cy="43840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3" name="PlaceHolder 3"/>
          <p:cNvSpPr>
            <a:spLocks noGrp="1"/>
          </p:cNvSpPr>
          <p:nvPr>
            <p:ph type="body"/>
          </p:nvPr>
        </p:nvSpPr>
        <p:spPr>
          <a:xfrm>
            <a:off x="3863880" y="1768680"/>
            <a:ext cx="331992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4" name="PlaceHolder 4"/>
          <p:cNvSpPr>
            <a:spLocks noGrp="1"/>
          </p:cNvSpPr>
          <p:nvPr>
            <p:ph type="body"/>
          </p:nvPr>
        </p:nvSpPr>
        <p:spPr>
          <a:xfrm>
            <a:off x="3863880" y="4058640"/>
            <a:ext cx="331992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PlaceHolder 1"/>
          <p:cNvSpPr>
            <a:spLocks noGrp="1"/>
          </p:cNvSpPr>
          <p:nvPr>
            <p:ph type="title"/>
          </p:nvPr>
        </p:nvSpPr>
        <p:spPr>
          <a:xfrm>
            <a:off x="377640" y="-2520"/>
            <a:ext cx="6803280" cy="18698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GB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6" name="PlaceHolder 2"/>
          <p:cNvSpPr>
            <a:spLocks noGrp="1"/>
          </p:cNvSpPr>
          <p:nvPr>
            <p:ph type="body"/>
          </p:nvPr>
        </p:nvSpPr>
        <p:spPr>
          <a:xfrm>
            <a:off x="377640" y="1768680"/>
            <a:ext cx="331992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7" name="PlaceHolder 3"/>
          <p:cNvSpPr>
            <a:spLocks noGrp="1"/>
          </p:cNvSpPr>
          <p:nvPr>
            <p:ph type="body"/>
          </p:nvPr>
        </p:nvSpPr>
        <p:spPr>
          <a:xfrm>
            <a:off x="3863880" y="1768680"/>
            <a:ext cx="331992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8" name="PlaceHolder 4"/>
          <p:cNvSpPr>
            <a:spLocks noGrp="1"/>
          </p:cNvSpPr>
          <p:nvPr>
            <p:ph type="body"/>
          </p:nvPr>
        </p:nvSpPr>
        <p:spPr>
          <a:xfrm>
            <a:off x="377640" y="4058640"/>
            <a:ext cx="680328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PlaceHolder 1"/>
          <p:cNvSpPr>
            <a:spLocks noGrp="1"/>
          </p:cNvSpPr>
          <p:nvPr>
            <p:ph type="title"/>
          </p:nvPr>
        </p:nvSpPr>
        <p:spPr>
          <a:xfrm>
            <a:off x="377640" y="-2520"/>
            <a:ext cx="6803280" cy="18698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GB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0" name="PlaceHolder 2"/>
          <p:cNvSpPr>
            <a:spLocks noGrp="1"/>
          </p:cNvSpPr>
          <p:nvPr>
            <p:ph type="body"/>
          </p:nvPr>
        </p:nvSpPr>
        <p:spPr>
          <a:xfrm>
            <a:off x="377640" y="1768680"/>
            <a:ext cx="680328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1" name="PlaceHolder 3"/>
          <p:cNvSpPr>
            <a:spLocks noGrp="1"/>
          </p:cNvSpPr>
          <p:nvPr>
            <p:ph type="body"/>
          </p:nvPr>
        </p:nvSpPr>
        <p:spPr>
          <a:xfrm>
            <a:off x="377640" y="4058640"/>
            <a:ext cx="680328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PlaceHolder 1"/>
          <p:cNvSpPr>
            <a:spLocks noGrp="1"/>
          </p:cNvSpPr>
          <p:nvPr>
            <p:ph type="title"/>
          </p:nvPr>
        </p:nvSpPr>
        <p:spPr>
          <a:xfrm>
            <a:off x="377640" y="-2520"/>
            <a:ext cx="6803280" cy="18698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GB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3" name="PlaceHolder 2"/>
          <p:cNvSpPr>
            <a:spLocks noGrp="1"/>
          </p:cNvSpPr>
          <p:nvPr>
            <p:ph type="body"/>
          </p:nvPr>
        </p:nvSpPr>
        <p:spPr>
          <a:xfrm>
            <a:off x="377640" y="1768680"/>
            <a:ext cx="331992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4" name="PlaceHolder 3"/>
          <p:cNvSpPr>
            <a:spLocks noGrp="1"/>
          </p:cNvSpPr>
          <p:nvPr>
            <p:ph type="body"/>
          </p:nvPr>
        </p:nvSpPr>
        <p:spPr>
          <a:xfrm>
            <a:off x="3863880" y="1768680"/>
            <a:ext cx="331992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5" name="PlaceHolder 4"/>
          <p:cNvSpPr>
            <a:spLocks noGrp="1"/>
          </p:cNvSpPr>
          <p:nvPr>
            <p:ph type="body"/>
          </p:nvPr>
        </p:nvSpPr>
        <p:spPr>
          <a:xfrm>
            <a:off x="3863880" y="4058640"/>
            <a:ext cx="331992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6" name="PlaceHolder 5"/>
          <p:cNvSpPr>
            <a:spLocks noGrp="1"/>
          </p:cNvSpPr>
          <p:nvPr>
            <p:ph type="body"/>
          </p:nvPr>
        </p:nvSpPr>
        <p:spPr>
          <a:xfrm>
            <a:off x="377640" y="4058640"/>
            <a:ext cx="331992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PlaceHolder 1"/>
          <p:cNvSpPr>
            <a:spLocks noGrp="1"/>
          </p:cNvSpPr>
          <p:nvPr>
            <p:ph type="title"/>
          </p:nvPr>
        </p:nvSpPr>
        <p:spPr>
          <a:xfrm>
            <a:off x="377640" y="-2520"/>
            <a:ext cx="6803280" cy="18698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GB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8" name="PlaceHolder 2"/>
          <p:cNvSpPr>
            <a:spLocks noGrp="1"/>
          </p:cNvSpPr>
          <p:nvPr>
            <p:ph type="body"/>
          </p:nvPr>
        </p:nvSpPr>
        <p:spPr>
          <a:xfrm>
            <a:off x="377640" y="1768680"/>
            <a:ext cx="219024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9" name="PlaceHolder 3"/>
          <p:cNvSpPr>
            <a:spLocks noGrp="1"/>
          </p:cNvSpPr>
          <p:nvPr>
            <p:ph type="body"/>
          </p:nvPr>
        </p:nvSpPr>
        <p:spPr>
          <a:xfrm>
            <a:off x="2677680" y="1768680"/>
            <a:ext cx="219024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10" name="PlaceHolder 4"/>
          <p:cNvSpPr>
            <a:spLocks noGrp="1"/>
          </p:cNvSpPr>
          <p:nvPr>
            <p:ph type="body"/>
          </p:nvPr>
        </p:nvSpPr>
        <p:spPr>
          <a:xfrm>
            <a:off x="4978080" y="1768680"/>
            <a:ext cx="219024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11" name="PlaceHolder 5"/>
          <p:cNvSpPr>
            <a:spLocks noGrp="1"/>
          </p:cNvSpPr>
          <p:nvPr>
            <p:ph type="body"/>
          </p:nvPr>
        </p:nvSpPr>
        <p:spPr>
          <a:xfrm>
            <a:off x="4978080" y="4058640"/>
            <a:ext cx="219024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12" name="PlaceHolder 6"/>
          <p:cNvSpPr>
            <a:spLocks noGrp="1"/>
          </p:cNvSpPr>
          <p:nvPr>
            <p:ph type="body"/>
          </p:nvPr>
        </p:nvSpPr>
        <p:spPr>
          <a:xfrm>
            <a:off x="2677680" y="4058640"/>
            <a:ext cx="219024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13" name="PlaceHolder 7"/>
          <p:cNvSpPr>
            <a:spLocks noGrp="1"/>
          </p:cNvSpPr>
          <p:nvPr>
            <p:ph type="body"/>
          </p:nvPr>
        </p:nvSpPr>
        <p:spPr>
          <a:xfrm>
            <a:off x="377640" y="4058640"/>
            <a:ext cx="219024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PlaceHolder 1"/>
          <p:cNvSpPr>
            <a:spLocks noGrp="1"/>
          </p:cNvSpPr>
          <p:nvPr>
            <p:ph type="title"/>
          </p:nvPr>
        </p:nvSpPr>
        <p:spPr>
          <a:xfrm>
            <a:off x="377640" y="-2520"/>
            <a:ext cx="6803280" cy="18698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GB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17" name="PlaceHolder 2"/>
          <p:cNvSpPr>
            <a:spLocks noGrp="1"/>
          </p:cNvSpPr>
          <p:nvPr>
            <p:ph type="subTitle"/>
          </p:nvPr>
        </p:nvSpPr>
        <p:spPr>
          <a:xfrm>
            <a:off x="377640" y="1768680"/>
            <a:ext cx="6803280" cy="43840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PlaceHolder 1"/>
          <p:cNvSpPr>
            <a:spLocks noGrp="1"/>
          </p:cNvSpPr>
          <p:nvPr>
            <p:ph type="title"/>
          </p:nvPr>
        </p:nvSpPr>
        <p:spPr>
          <a:xfrm>
            <a:off x="377640" y="-2520"/>
            <a:ext cx="6803280" cy="18698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GB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19" name="PlaceHolder 2"/>
          <p:cNvSpPr>
            <a:spLocks noGrp="1"/>
          </p:cNvSpPr>
          <p:nvPr>
            <p:ph type="body"/>
          </p:nvPr>
        </p:nvSpPr>
        <p:spPr>
          <a:xfrm>
            <a:off x="377640" y="1768680"/>
            <a:ext cx="6803280" cy="43840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377640" y="-2520"/>
            <a:ext cx="6803280" cy="18698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GB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body"/>
          </p:nvPr>
        </p:nvSpPr>
        <p:spPr>
          <a:xfrm>
            <a:off x="377640" y="1768680"/>
            <a:ext cx="3319920" cy="43840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" name="PlaceHolder 3"/>
          <p:cNvSpPr>
            <a:spLocks noGrp="1"/>
          </p:cNvSpPr>
          <p:nvPr>
            <p:ph type="body"/>
          </p:nvPr>
        </p:nvSpPr>
        <p:spPr>
          <a:xfrm>
            <a:off x="3863880" y="1768680"/>
            <a:ext cx="3319920" cy="43840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PlaceHolder 1"/>
          <p:cNvSpPr>
            <a:spLocks noGrp="1"/>
          </p:cNvSpPr>
          <p:nvPr>
            <p:ph type="title"/>
          </p:nvPr>
        </p:nvSpPr>
        <p:spPr>
          <a:xfrm>
            <a:off x="377640" y="-2520"/>
            <a:ext cx="6803280" cy="18698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GB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21" name="PlaceHolder 2"/>
          <p:cNvSpPr>
            <a:spLocks noGrp="1"/>
          </p:cNvSpPr>
          <p:nvPr>
            <p:ph type="body"/>
          </p:nvPr>
        </p:nvSpPr>
        <p:spPr>
          <a:xfrm>
            <a:off x="377640" y="1768680"/>
            <a:ext cx="3319920" cy="43840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22" name="PlaceHolder 3"/>
          <p:cNvSpPr>
            <a:spLocks noGrp="1"/>
          </p:cNvSpPr>
          <p:nvPr>
            <p:ph type="body"/>
          </p:nvPr>
        </p:nvSpPr>
        <p:spPr>
          <a:xfrm>
            <a:off x="3863880" y="1768680"/>
            <a:ext cx="3319920" cy="43840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PlaceHolder 1"/>
          <p:cNvSpPr>
            <a:spLocks noGrp="1"/>
          </p:cNvSpPr>
          <p:nvPr>
            <p:ph type="title"/>
          </p:nvPr>
        </p:nvSpPr>
        <p:spPr>
          <a:xfrm>
            <a:off x="377640" y="-2520"/>
            <a:ext cx="6803280" cy="18698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GB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PlaceHolder 1"/>
          <p:cNvSpPr>
            <a:spLocks noGrp="1"/>
          </p:cNvSpPr>
          <p:nvPr>
            <p:ph type="subTitle"/>
          </p:nvPr>
        </p:nvSpPr>
        <p:spPr>
          <a:xfrm>
            <a:off x="377640" y="301320"/>
            <a:ext cx="6803280" cy="58503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PlaceHolder 1"/>
          <p:cNvSpPr>
            <a:spLocks noGrp="1"/>
          </p:cNvSpPr>
          <p:nvPr>
            <p:ph type="title"/>
          </p:nvPr>
        </p:nvSpPr>
        <p:spPr>
          <a:xfrm>
            <a:off x="377640" y="-2520"/>
            <a:ext cx="6803280" cy="18698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GB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26" name="PlaceHolder 2"/>
          <p:cNvSpPr>
            <a:spLocks noGrp="1"/>
          </p:cNvSpPr>
          <p:nvPr>
            <p:ph type="body"/>
          </p:nvPr>
        </p:nvSpPr>
        <p:spPr>
          <a:xfrm>
            <a:off x="377640" y="1768680"/>
            <a:ext cx="331992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27" name="PlaceHolder 3"/>
          <p:cNvSpPr>
            <a:spLocks noGrp="1"/>
          </p:cNvSpPr>
          <p:nvPr>
            <p:ph type="body"/>
          </p:nvPr>
        </p:nvSpPr>
        <p:spPr>
          <a:xfrm>
            <a:off x="377640" y="4058640"/>
            <a:ext cx="331992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28" name="PlaceHolder 4"/>
          <p:cNvSpPr>
            <a:spLocks noGrp="1"/>
          </p:cNvSpPr>
          <p:nvPr>
            <p:ph type="body"/>
          </p:nvPr>
        </p:nvSpPr>
        <p:spPr>
          <a:xfrm>
            <a:off x="3863880" y="1768680"/>
            <a:ext cx="3319920" cy="43840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PlaceHolder 1"/>
          <p:cNvSpPr>
            <a:spLocks noGrp="1"/>
          </p:cNvSpPr>
          <p:nvPr>
            <p:ph type="title"/>
          </p:nvPr>
        </p:nvSpPr>
        <p:spPr>
          <a:xfrm>
            <a:off x="377640" y="-2520"/>
            <a:ext cx="6803280" cy="18698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GB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30" name="PlaceHolder 2"/>
          <p:cNvSpPr>
            <a:spLocks noGrp="1"/>
          </p:cNvSpPr>
          <p:nvPr>
            <p:ph type="body"/>
          </p:nvPr>
        </p:nvSpPr>
        <p:spPr>
          <a:xfrm>
            <a:off x="377640" y="1768680"/>
            <a:ext cx="3319920" cy="43840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31" name="PlaceHolder 3"/>
          <p:cNvSpPr>
            <a:spLocks noGrp="1"/>
          </p:cNvSpPr>
          <p:nvPr>
            <p:ph type="body"/>
          </p:nvPr>
        </p:nvSpPr>
        <p:spPr>
          <a:xfrm>
            <a:off x="3863880" y="1768680"/>
            <a:ext cx="331992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32" name="PlaceHolder 4"/>
          <p:cNvSpPr>
            <a:spLocks noGrp="1"/>
          </p:cNvSpPr>
          <p:nvPr>
            <p:ph type="body"/>
          </p:nvPr>
        </p:nvSpPr>
        <p:spPr>
          <a:xfrm>
            <a:off x="3863880" y="4058640"/>
            <a:ext cx="331992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PlaceHolder 1"/>
          <p:cNvSpPr>
            <a:spLocks noGrp="1"/>
          </p:cNvSpPr>
          <p:nvPr>
            <p:ph type="title"/>
          </p:nvPr>
        </p:nvSpPr>
        <p:spPr>
          <a:xfrm>
            <a:off x="377640" y="-2520"/>
            <a:ext cx="6803280" cy="18698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GB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34" name="PlaceHolder 2"/>
          <p:cNvSpPr>
            <a:spLocks noGrp="1"/>
          </p:cNvSpPr>
          <p:nvPr>
            <p:ph type="body"/>
          </p:nvPr>
        </p:nvSpPr>
        <p:spPr>
          <a:xfrm>
            <a:off x="377640" y="1768680"/>
            <a:ext cx="331992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35" name="PlaceHolder 3"/>
          <p:cNvSpPr>
            <a:spLocks noGrp="1"/>
          </p:cNvSpPr>
          <p:nvPr>
            <p:ph type="body"/>
          </p:nvPr>
        </p:nvSpPr>
        <p:spPr>
          <a:xfrm>
            <a:off x="3863880" y="1768680"/>
            <a:ext cx="331992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36" name="PlaceHolder 4"/>
          <p:cNvSpPr>
            <a:spLocks noGrp="1"/>
          </p:cNvSpPr>
          <p:nvPr>
            <p:ph type="body"/>
          </p:nvPr>
        </p:nvSpPr>
        <p:spPr>
          <a:xfrm>
            <a:off x="377640" y="4058640"/>
            <a:ext cx="680328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PlaceHolder 1"/>
          <p:cNvSpPr>
            <a:spLocks noGrp="1"/>
          </p:cNvSpPr>
          <p:nvPr>
            <p:ph type="title"/>
          </p:nvPr>
        </p:nvSpPr>
        <p:spPr>
          <a:xfrm>
            <a:off x="377640" y="-2520"/>
            <a:ext cx="6803280" cy="18698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GB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38" name="PlaceHolder 2"/>
          <p:cNvSpPr>
            <a:spLocks noGrp="1"/>
          </p:cNvSpPr>
          <p:nvPr>
            <p:ph type="body"/>
          </p:nvPr>
        </p:nvSpPr>
        <p:spPr>
          <a:xfrm>
            <a:off x="377640" y="1768680"/>
            <a:ext cx="680328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39" name="PlaceHolder 3"/>
          <p:cNvSpPr>
            <a:spLocks noGrp="1"/>
          </p:cNvSpPr>
          <p:nvPr>
            <p:ph type="body"/>
          </p:nvPr>
        </p:nvSpPr>
        <p:spPr>
          <a:xfrm>
            <a:off x="377640" y="4058640"/>
            <a:ext cx="680328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PlaceHolder 1"/>
          <p:cNvSpPr>
            <a:spLocks noGrp="1"/>
          </p:cNvSpPr>
          <p:nvPr>
            <p:ph type="title"/>
          </p:nvPr>
        </p:nvSpPr>
        <p:spPr>
          <a:xfrm>
            <a:off x="377640" y="-2520"/>
            <a:ext cx="6803280" cy="18698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GB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41" name="PlaceHolder 2"/>
          <p:cNvSpPr>
            <a:spLocks noGrp="1"/>
          </p:cNvSpPr>
          <p:nvPr>
            <p:ph type="body"/>
          </p:nvPr>
        </p:nvSpPr>
        <p:spPr>
          <a:xfrm>
            <a:off x="377640" y="1768680"/>
            <a:ext cx="331992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42" name="PlaceHolder 3"/>
          <p:cNvSpPr>
            <a:spLocks noGrp="1"/>
          </p:cNvSpPr>
          <p:nvPr>
            <p:ph type="body"/>
          </p:nvPr>
        </p:nvSpPr>
        <p:spPr>
          <a:xfrm>
            <a:off x="3863880" y="1768680"/>
            <a:ext cx="331992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43" name="PlaceHolder 4"/>
          <p:cNvSpPr>
            <a:spLocks noGrp="1"/>
          </p:cNvSpPr>
          <p:nvPr>
            <p:ph type="body"/>
          </p:nvPr>
        </p:nvSpPr>
        <p:spPr>
          <a:xfrm>
            <a:off x="3863880" y="4058640"/>
            <a:ext cx="331992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44" name="PlaceHolder 5"/>
          <p:cNvSpPr>
            <a:spLocks noGrp="1"/>
          </p:cNvSpPr>
          <p:nvPr>
            <p:ph type="body"/>
          </p:nvPr>
        </p:nvSpPr>
        <p:spPr>
          <a:xfrm>
            <a:off x="377640" y="4058640"/>
            <a:ext cx="331992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PlaceHolder 1"/>
          <p:cNvSpPr>
            <a:spLocks noGrp="1"/>
          </p:cNvSpPr>
          <p:nvPr>
            <p:ph type="title"/>
          </p:nvPr>
        </p:nvSpPr>
        <p:spPr>
          <a:xfrm>
            <a:off x="377640" y="-2520"/>
            <a:ext cx="6803280" cy="18698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GB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46" name="PlaceHolder 2"/>
          <p:cNvSpPr>
            <a:spLocks noGrp="1"/>
          </p:cNvSpPr>
          <p:nvPr>
            <p:ph type="body"/>
          </p:nvPr>
        </p:nvSpPr>
        <p:spPr>
          <a:xfrm>
            <a:off x="377640" y="1768680"/>
            <a:ext cx="219024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47" name="PlaceHolder 3"/>
          <p:cNvSpPr>
            <a:spLocks noGrp="1"/>
          </p:cNvSpPr>
          <p:nvPr>
            <p:ph type="body"/>
          </p:nvPr>
        </p:nvSpPr>
        <p:spPr>
          <a:xfrm>
            <a:off x="2677680" y="1768680"/>
            <a:ext cx="219024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48" name="PlaceHolder 4"/>
          <p:cNvSpPr>
            <a:spLocks noGrp="1"/>
          </p:cNvSpPr>
          <p:nvPr>
            <p:ph type="body"/>
          </p:nvPr>
        </p:nvSpPr>
        <p:spPr>
          <a:xfrm>
            <a:off x="4978080" y="1768680"/>
            <a:ext cx="219024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49" name="PlaceHolder 5"/>
          <p:cNvSpPr>
            <a:spLocks noGrp="1"/>
          </p:cNvSpPr>
          <p:nvPr>
            <p:ph type="body"/>
          </p:nvPr>
        </p:nvSpPr>
        <p:spPr>
          <a:xfrm>
            <a:off x="4978080" y="4058640"/>
            <a:ext cx="219024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50" name="PlaceHolder 6"/>
          <p:cNvSpPr>
            <a:spLocks noGrp="1"/>
          </p:cNvSpPr>
          <p:nvPr>
            <p:ph type="body"/>
          </p:nvPr>
        </p:nvSpPr>
        <p:spPr>
          <a:xfrm>
            <a:off x="2677680" y="4058640"/>
            <a:ext cx="219024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51" name="PlaceHolder 7"/>
          <p:cNvSpPr>
            <a:spLocks noGrp="1"/>
          </p:cNvSpPr>
          <p:nvPr>
            <p:ph type="body"/>
          </p:nvPr>
        </p:nvSpPr>
        <p:spPr>
          <a:xfrm>
            <a:off x="377640" y="4058640"/>
            <a:ext cx="219024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377640" y="-2520"/>
            <a:ext cx="6803280" cy="18698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GB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subTitle"/>
          </p:nvPr>
        </p:nvSpPr>
        <p:spPr>
          <a:xfrm>
            <a:off x="377640" y="301320"/>
            <a:ext cx="6803280" cy="58503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377640" y="-2520"/>
            <a:ext cx="6803280" cy="18698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GB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377640" y="1768680"/>
            <a:ext cx="331992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3" name="PlaceHolder 3"/>
          <p:cNvSpPr>
            <a:spLocks noGrp="1"/>
          </p:cNvSpPr>
          <p:nvPr>
            <p:ph type="body"/>
          </p:nvPr>
        </p:nvSpPr>
        <p:spPr>
          <a:xfrm>
            <a:off x="377640" y="4058640"/>
            <a:ext cx="331992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4" name="PlaceHolder 4"/>
          <p:cNvSpPr>
            <a:spLocks noGrp="1"/>
          </p:cNvSpPr>
          <p:nvPr>
            <p:ph type="body"/>
          </p:nvPr>
        </p:nvSpPr>
        <p:spPr>
          <a:xfrm>
            <a:off x="3863880" y="1768680"/>
            <a:ext cx="3319920" cy="43840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377640" y="-2520"/>
            <a:ext cx="6803280" cy="18698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GB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 type="body"/>
          </p:nvPr>
        </p:nvSpPr>
        <p:spPr>
          <a:xfrm>
            <a:off x="377640" y="1768680"/>
            <a:ext cx="3319920" cy="43840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 type="body"/>
          </p:nvPr>
        </p:nvSpPr>
        <p:spPr>
          <a:xfrm>
            <a:off x="3863880" y="1768680"/>
            <a:ext cx="331992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8" name="PlaceHolder 4"/>
          <p:cNvSpPr>
            <a:spLocks noGrp="1"/>
          </p:cNvSpPr>
          <p:nvPr>
            <p:ph type="body"/>
          </p:nvPr>
        </p:nvSpPr>
        <p:spPr>
          <a:xfrm>
            <a:off x="3863880" y="4058640"/>
            <a:ext cx="331992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377640" y="-2520"/>
            <a:ext cx="6803280" cy="18698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GB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 type="body"/>
          </p:nvPr>
        </p:nvSpPr>
        <p:spPr>
          <a:xfrm>
            <a:off x="377640" y="1768680"/>
            <a:ext cx="331992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 type="body"/>
          </p:nvPr>
        </p:nvSpPr>
        <p:spPr>
          <a:xfrm>
            <a:off x="3863880" y="1768680"/>
            <a:ext cx="331992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2" name="PlaceHolder 4"/>
          <p:cNvSpPr>
            <a:spLocks noGrp="1"/>
          </p:cNvSpPr>
          <p:nvPr>
            <p:ph type="body"/>
          </p:nvPr>
        </p:nvSpPr>
        <p:spPr>
          <a:xfrm>
            <a:off x="377640" y="4058640"/>
            <a:ext cx="680328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1.jpe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image" Target="../media/image1.jpe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377640" y="301320"/>
            <a:ext cx="680328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r>
              <a:rPr lang="en-GB" sz="4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Для правки текста заголовка щёлкните мышью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body"/>
          </p:nvPr>
        </p:nvSpPr>
        <p:spPr>
          <a:xfrm>
            <a:off x="377640" y="1768680"/>
            <a:ext cx="6803280" cy="43840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3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Для правки структуры щёлкните мышью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Второй уровень структуры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Третий уровень структуры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Четвёртый уровень структуры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Пятый уровень структуры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Шестой уровень структуры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Седьмой уровень структуры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/>
    <p:bodyStyle/>
    <p:otherStyle/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PlaceHolder 1"/>
          <p:cNvSpPr>
            <a:spLocks noGrp="1"/>
          </p:cNvSpPr>
          <p:nvPr>
            <p:ph type="title"/>
          </p:nvPr>
        </p:nvSpPr>
        <p:spPr>
          <a:xfrm>
            <a:off x="377640" y="301320"/>
            <a:ext cx="680328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r>
              <a:rPr lang="en-GB" sz="4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Для правки текста заголовка щёлкните мышью</a:t>
            </a:r>
          </a:p>
        </p:txBody>
      </p:sp>
      <p:sp>
        <p:nvSpPr>
          <p:cNvPr id="39" name="PlaceHolder 2"/>
          <p:cNvSpPr>
            <a:spLocks noGrp="1"/>
          </p:cNvSpPr>
          <p:nvPr>
            <p:ph type="body"/>
          </p:nvPr>
        </p:nvSpPr>
        <p:spPr>
          <a:xfrm>
            <a:off x="377640" y="1768680"/>
            <a:ext cx="6803280" cy="43840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3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Для правки структуры щёлкните мышью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Второй уровень структуры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Третий уровень структуры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Четвёртый уровень структуры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Пятый уровень структуры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Шестой уровень структуры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Седьмой уровень структуры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/>
    <p:bodyStyle/>
    <p:otherStyle/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PlaceHolder 1"/>
          <p:cNvSpPr>
            <a:spLocks noGrp="1"/>
          </p:cNvSpPr>
          <p:nvPr>
            <p:ph type="title"/>
          </p:nvPr>
        </p:nvSpPr>
        <p:spPr>
          <a:xfrm>
            <a:off x="377640" y="301320"/>
            <a:ext cx="680328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r>
              <a:rPr lang="en-GB" sz="4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Для правки текста заголовка щёлкните мышью</a:t>
            </a:r>
          </a:p>
        </p:txBody>
      </p:sp>
      <p:sp>
        <p:nvSpPr>
          <p:cNvPr id="77" name="PlaceHolder 2"/>
          <p:cNvSpPr>
            <a:spLocks noGrp="1"/>
          </p:cNvSpPr>
          <p:nvPr>
            <p:ph type="body"/>
          </p:nvPr>
        </p:nvSpPr>
        <p:spPr>
          <a:xfrm>
            <a:off x="377640" y="1768680"/>
            <a:ext cx="6803280" cy="43840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3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Для правки структуры щёлкните мышью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Второй уровень структуры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Третий уровень структуры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Четвёртый уровень структуры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Пятый уровень структуры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Шестой уровень структуры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Седьмой уровень структуры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txStyles>
    <p:titleStyle/>
    <p:bodyStyle/>
    <p:otherStyle/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PlaceHolder 1"/>
          <p:cNvSpPr>
            <a:spLocks noGrp="1"/>
          </p:cNvSpPr>
          <p:nvPr>
            <p:ph type="title"/>
          </p:nvPr>
        </p:nvSpPr>
        <p:spPr>
          <a:xfrm>
            <a:off x="378000" y="301680"/>
            <a:ext cx="6802200" cy="12600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>
              <a:lnSpc>
                <a:spcPct val="93000"/>
              </a:lnSpc>
            </a:pPr>
            <a:r>
              <a:rPr lang="en-GB" sz="4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Microsoft YaHei"/>
              </a:rPr>
              <a:t>Образец заголовка</a:t>
            </a:r>
            <a:endParaRPr lang="en-GB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15" name="PlaceHolder 2"/>
          <p:cNvSpPr>
            <a:spLocks noGrp="1"/>
          </p:cNvSpPr>
          <p:nvPr>
            <p:ph type="body"/>
          </p:nvPr>
        </p:nvSpPr>
        <p:spPr>
          <a:xfrm>
            <a:off x="378000" y="1768320"/>
            <a:ext cx="6802200" cy="4382640"/>
          </a:xfrm>
          <a:prstGeom prst="rect">
            <a:avLst/>
          </a:prstGeom>
        </p:spPr>
        <p:txBody>
          <a:bodyPr lIns="0" tIns="28440" rIns="0" bIns="0"/>
          <a:lstStyle/>
          <a:p>
            <a:pPr marL="343080" indent="-342720">
              <a:lnSpc>
                <a:spcPct val="100000"/>
              </a:lnSpc>
              <a:spcBef>
                <a:spcPts val="1426"/>
              </a:spcBef>
              <a:buClr>
                <a:srgbClr val="000000"/>
              </a:buClr>
              <a:buFont typeface="Times New Roman"/>
              <a:buChar char="•"/>
            </a:pPr>
            <a:r>
              <a:rPr lang="en-GB" sz="3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Microsoft YaHei"/>
              </a:rPr>
              <a:t>Образец текста</a:t>
            </a:r>
            <a:endParaRPr lang="en-GB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743040" lvl="1" indent="-285480">
              <a:lnSpc>
                <a:spcPct val="100000"/>
              </a:lnSpc>
              <a:spcBef>
                <a:spcPts val="1137"/>
              </a:spcBef>
              <a:buClr>
                <a:srgbClr val="000000"/>
              </a:buClr>
              <a:buFont typeface="Times New Roman"/>
              <a:buChar char="–"/>
            </a:pPr>
            <a:r>
              <a:rPr lang="en-GB" sz="2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Microsoft YaHei"/>
              </a:rPr>
              <a:t>Второй уровень</a:t>
            </a:r>
            <a:endParaRPr lang="en-GB" sz="2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1143000" lvl="2" indent="-228240">
              <a:lnSpc>
                <a:spcPct val="100000"/>
              </a:lnSpc>
              <a:spcBef>
                <a:spcPts val="850"/>
              </a:spcBef>
              <a:buClr>
                <a:srgbClr val="000000"/>
              </a:buClr>
              <a:buFont typeface="Times New Roman"/>
              <a:buChar char="•"/>
            </a:pPr>
            <a:r>
              <a:rPr lang="en-GB" sz="2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Microsoft YaHei"/>
              </a:rPr>
              <a:t>Третий уровень</a:t>
            </a:r>
            <a:endParaRPr lang="en-GB" sz="2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1600200" lvl="3" indent="-228240">
              <a:lnSpc>
                <a:spcPct val="100000"/>
              </a:lnSpc>
              <a:spcBef>
                <a:spcPts val="575"/>
              </a:spcBef>
              <a:buClr>
                <a:srgbClr val="000000"/>
              </a:buClr>
              <a:buFont typeface="Times New Roman"/>
              <a:buChar char="–"/>
            </a:pPr>
            <a:r>
              <a:rPr lang="en-GB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Microsoft YaHei"/>
              </a:rPr>
              <a:t>Четвертый уровень</a:t>
            </a:r>
            <a:endParaRPr lang="en-GB" sz="2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057400" lvl="4" indent="-228240">
              <a:lnSpc>
                <a:spcPct val="100000"/>
              </a:lnSpc>
              <a:spcBef>
                <a:spcPts val="289"/>
              </a:spcBef>
              <a:buClr>
                <a:srgbClr val="000000"/>
              </a:buClr>
              <a:buFont typeface="Times New Roman"/>
              <a:buChar char="»"/>
            </a:pPr>
            <a:r>
              <a:rPr lang="en-GB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Microsoft YaHei"/>
              </a:rPr>
              <a:t>Пятый уровень</a:t>
            </a:r>
            <a:endParaRPr lang="en-GB" sz="2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</p:sldLayoutIdLst>
  <p:txStyles>
    <p:titleStyle/>
    <p:bodyStyle/>
    <p:otherStyle/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63.png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64.jpeg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65.png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13" Type="http://schemas.openxmlformats.org/officeDocument/2006/relationships/image" Target="../media/image75.png"/><Relationship Id="rId18" Type="http://schemas.openxmlformats.org/officeDocument/2006/relationships/image" Target="../media/image16.png"/><Relationship Id="rId3" Type="http://schemas.openxmlformats.org/officeDocument/2006/relationships/image" Target="../media/image66.png"/><Relationship Id="rId21" Type="http://schemas.openxmlformats.org/officeDocument/2006/relationships/chart" Target="../charts/chart2.xml"/><Relationship Id="rId7" Type="http://schemas.openxmlformats.org/officeDocument/2006/relationships/image" Target="../media/image69.png"/><Relationship Id="rId12" Type="http://schemas.openxmlformats.org/officeDocument/2006/relationships/image" Target="../media/image74.png"/><Relationship Id="rId17" Type="http://schemas.openxmlformats.org/officeDocument/2006/relationships/image" Target="../media/image78.png"/><Relationship Id="rId2" Type="http://schemas.openxmlformats.org/officeDocument/2006/relationships/notesSlide" Target="../notesSlides/notesSlide13.xml"/><Relationship Id="rId16" Type="http://schemas.openxmlformats.org/officeDocument/2006/relationships/image" Target="../media/image77.png"/><Relationship Id="rId20" Type="http://schemas.openxmlformats.org/officeDocument/2006/relationships/image" Target="../media/image80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8.png"/><Relationship Id="rId11" Type="http://schemas.openxmlformats.org/officeDocument/2006/relationships/image" Target="../media/image73.png"/><Relationship Id="rId5" Type="http://schemas.openxmlformats.org/officeDocument/2006/relationships/image" Target="../media/image67.png"/><Relationship Id="rId15" Type="http://schemas.openxmlformats.org/officeDocument/2006/relationships/image" Target="../media/image43.png"/><Relationship Id="rId10" Type="http://schemas.openxmlformats.org/officeDocument/2006/relationships/image" Target="../media/image72.png"/><Relationship Id="rId19" Type="http://schemas.openxmlformats.org/officeDocument/2006/relationships/image" Target="../media/image79.png"/><Relationship Id="rId4" Type="http://schemas.openxmlformats.org/officeDocument/2006/relationships/image" Target="../media/image14.png"/><Relationship Id="rId9" Type="http://schemas.openxmlformats.org/officeDocument/2006/relationships/image" Target="../media/image71.png"/><Relationship Id="rId14" Type="http://schemas.openxmlformats.org/officeDocument/2006/relationships/image" Target="../media/image7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3" Type="http://schemas.openxmlformats.org/officeDocument/2006/relationships/image" Target="../media/image81.png"/><Relationship Id="rId7" Type="http://schemas.openxmlformats.org/officeDocument/2006/relationships/image" Target="../media/image8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83.png"/><Relationship Id="rId5" Type="http://schemas.openxmlformats.org/officeDocument/2006/relationships/image" Target="../media/image82.png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png"/><Relationship Id="rId13" Type="http://schemas.openxmlformats.org/officeDocument/2006/relationships/image" Target="../media/image95.png"/><Relationship Id="rId18" Type="http://schemas.openxmlformats.org/officeDocument/2006/relationships/image" Target="../media/image99.png"/><Relationship Id="rId3" Type="http://schemas.openxmlformats.org/officeDocument/2006/relationships/image" Target="../media/image86.png"/><Relationship Id="rId7" Type="http://schemas.openxmlformats.org/officeDocument/2006/relationships/image" Target="../media/image90.png"/><Relationship Id="rId12" Type="http://schemas.openxmlformats.org/officeDocument/2006/relationships/image" Target="../media/image94.png"/><Relationship Id="rId17" Type="http://schemas.openxmlformats.org/officeDocument/2006/relationships/image" Target="../media/image98.png"/><Relationship Id="rId2" Type="http://schemas.openxmlformats.org/officeDocument/2006/relationships/notesSlide" Target="../notesSlides/notesSlide15.xml"/><Relationship Id="rId16" Type="http://schemas.openxmlformats.org/officeDocument/2006/relationships/image" Target="../media/image97.png"/><Relationship Id="rId20" Type="http://schemas.openxmlformats.org/officeDocument/2006/relationships/image" Target="../media/image100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9.png"/><Relationship Id="rId11" Type="http://schemas.openxmlformats.org/officeDocument/2006/relationships/image" Target="../media/image14.png"/><Relationship Id="rId5" Type="http://schemas.openxmlformats.org/officeDocument/2006/relationships/image" Target="../media/image88.png"/><Relationship Id="rId15" Type="http://schemas.openxmlformats.org/officeDocument/2006/relationships/image" Target="../media/image16.png"/><Relationship Id="rId10" Type="http://schemas.openxmlformats.org/officeDocument/2006/relationships/image" Target="../media/image93.png"/><Relationship Id="rId19" Type="http://schemas.openxmlformats.org/officeDocument/2006/relationships/chart" Target="../charts/chart3.xml"/><Relationship Id="rId4" Type="http://schemas.openxmlformats.org/officeDocument/2006/relationships/image" Target="../media/image87.png"/><Relationship Id="rId9" Type="http://schemas.openxmlformats.org/officeDocument/2006/relationships/image" Target="../media/image92.png"/><Relationship Id="rId14" Type="http://schemas.openxmlformats.org/officeDocument/2006/relationships/image" Target="../media/image9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png"/><Relationship Id="rId13" Type="http://schemas.openxmlformats.org/officeDocument/2006/relationships/image" Target="../media/image16.png"/><Relationship Id="rId3" Type="http://schemas.openxmlformats.org/officeDocument/2006/relationships/image" Target="../media/image101.png"/><Relationship Id="rId7" Type="http://schemas.openxmlformats.org/officeDocument/2006/relationships/image" Target="../media/image104.png"/><Relationship Id="rId12" Type="http://schemas.openxmlformats.org/officeDocument/2006/relationships/image" Target="../media/image109.png"/><Relationship Id="rId2" Type="http://schemas.openxmlformats.org/officeDocument/2006/relationships/notesSlide" Target="../notesSlides/notesSlide16.xml"/><Relationship Id="rId16" Type="http://schemas.openxmlformats.org/officeDocument/2006/relationships/chart" Target="../charts/chart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03.png"/><Relationship Id="rId11" Type="http://schemas.openxmlformats.org/officeDocument/2006/relationships/image" Target="../media/image108.png"/><Relationship Id="rId5" Type="http://schemas.openxmlformats.org/officeDocument/2006/relationships/image" Target="../media/image102.png"/><Relationship Id="rId15" Type="http://schemas.openxmlformats.org/officeDocument/2006/relationships/image" Target="../media/image111.png"/><Relationship Id="rId10" Type="http://schemas.openxmlformats.org/officeDocument/2006/relationships/image" Target="../media/image107.png"/><Relationship Id="rId4" Type="http://schemas.openxmlformats.org/officeDocument/2006/relationships/image" Target="../media/image14.png"/><Relationship Id="rId9" Type="http://schemas.openxmlformats.org/officeDocument/2006/relationships/image" Target="../media/image106.png"/><Relationship Id="rId14" Type="http://schemas.openxmlformats.org/officeDocument/2006/relationships/image" Target="../media/image110.png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120.png"/><Relationship Id="rId3" Type="http://schemas.openxmlformats.org/officeDocument/2006/relationships/image" Target="../media/image112.png"/><Relationship Id="rId7" Type="http://schemas.openxmlformats.org/officeDocument/2006/relationships/image" Target="../media/image116.png"/><Relationship Id="rId12" Type="http://schemas.openxmlformats.org/officeDocument/2006/relationships/image" Target="../media/image119.png"/><Relationship Id="rId17" Type="http://schemas.openxmlformats.org/officeDocument/2006/relationships/image" Target="../media/image16.png"/><Relationship Id="rId2" Type="http://schemas.openxmlformats.org/officeDocument/2006/relationships/notesSlide" Target="../notesSlides/notesSlide17.xml"/><Relationship Id="rId16" Type="http://schemas.openxmlformats.org/officeDocument/2006/relationships/image" Target="../media/image123.png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115.png"/><Relationship Id="rId11" Type="http://schemas.openxmlformats.org/officeDocument/2006/relationships/image" Target="../media/image118.png"/><Relationship Id="rId5" Type="http://schemas.openxmlformats.org/officeDocument/2006/relationships/image" Target="../media/image114.png"/><Relationship Id="rId15" Type="http://schemas.openxmlformats.org/officeDocument/2006/relationships/image" Target="../media/image122.png"/><Relationship Id="rId10" Type="http://schemas.openxmlformats.org/officeDocument/2006/relationships/image" Target="../media/image117.png"/><Relationship Id="rId4" Type="http://schemas.openxmlformats.org/officeDocument/2006/relationships/image" Target="../media/image113.png"/><Relationship Id="rId9" Type="http://schemas.openxmlformats.org/officeDocument/2006/relationships/image" Target="../media/image81.png"/><Relationship Id="rId14" Type="http://schemas.openxmlformats.org/officeDocument/2006/relationships/image" Target="../media/image121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66.png"/><Relationship Id="rId7" Type="http://schemas.openxmlformats.org/officeDocument/2006/relationships/image" Target="../media/image12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25.png"/><Relationship Id="rId5" Type="http://schemas.openxmlformats.org/officeDocument/2006/relationships/image" Target="../media/image124.jpeg"/><Relationship Id="rId10" Type="http://schemas.openxmlformats.org/officeDocument/2006/relationships/image" Target="../media/image128.png"/><Relationship Id="rId4" Type="http://schemas.openxmlformats.org/officeDocument/2006/relationships/image" Target="../media/image14.png"/><Relationship Id="rId9" Type="http://schemas.openxmlformats.org/officeDocument/2006/relationships/image" Target="../media/image127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3.png"/><Relationship Id="rId13" Type="http://schemas.openxmlformats.org/officeDocument/2006/relationships/image" Target="../media/image138.png"/><Relationship Id="rId3" Type="http://schemas.openxmlformats.org/officeDocument/2006/relationships/image" Target="../media/image14.png"/><Relationship Id="rId7" Type="http://schemas.openxmlformats.org/officeDocument/2006/relationships/image" Target="../media/image132.png"/><Relationship Id="rId12" Type="http://schemas.openxmlformats.org/officeDocument/2006/relationships/image" Target="../media/image13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31.png"/><Relationship Id="rId11" Type="http://schemas.openxmlformats.org/officeDocument/2006/relationships/image" Target="../media/image136.png"/><Relationship Id="rId5" Type="http://schemas.openxmlformats.org/officeDocument/2006/relationships/image" Target="../media/image130.png"/><Relationship Id="rId15" Type="http://schemas.openxmlformats.org/officeDocument/2006/relationships/image" Target="../media/image16.png"/><Relationship Id="rId10" Type="http://schemas.openxmlformats.org/officeDocument/2006/relationships/image" Target="../media/image135.png"/><Relationship Id="rId4" Type="http://schemas.openxmlformats.org/officeDocument/2006/relationships/image" Target="../media/image129.png"/><Relationship Id="rId9" Type="http://schemas.openxmlformats.org/officeDocument/2006/relationships/image" Target="../media/image134.png"/><Relationship Id="rId14" Type="http://schemas.openxmlformats.org/officeDocument/2006/relationships/image" Target="../media/image13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66.png"/><Relationship Id="rId7" Type="http://schemas.openxmlformats.org/officeDocument/2006/relationships/image" Target="../media/image14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41.jpeg"/><Relationship Id="rId5" Type="http://schemas.openxmlformats.org/officeDocument/2006/relationships/image" Target="../media/image140.png"/><Relationship Id="rId4" Type="http://schemas.openxmlformats.org/officeDocument/2006/relationships/image" Target="../media/image14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7.jpeg"/><Relationship Id="rId13" Type="http://schemas.openxmlformats.org/officeDocument/2006/relationships/image" Target="../media/image16.png"/><Relationship Id="rId3" Type="http://schemas.openxmlformats.org/officeDocument/2006/relationships/image" Target="../media/image143.png"/><Relationship Id="rId7" Type="http://schemas.openxmlformats.org/officeDocument/2006/relationships/image" Target="../media/image146.png"/><Relationship Id="rId12" Type="http://schemas.openxmlformats.org/officeDocument/2006/relationships/image" Target="../media/image7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45.png"/><Relationship Id="rId11" Type="http://schemas.openxmlformats.org/officeDocument/2006/relationships/image" Target="../media/image150.jpeg"/><Relationship Id="rId5" Type="http://schemas.openxmlformats.org/officeDocument/2006/relationships/image" Target="../media/image144.png"/><Relationship Id="rId10" Type="http://schemas.openxmlformats.org/officeDocument/2006/relationships/image" Target="../media/image149.jpeg"/><Relationship Id="rId4" Type="http://schemas.openxmlformats.org/officeDocument/2006/relationships/image" Target="../media/image14.png"/><Relationship Id="rId9" Type="http://schemas.openxmlformats.org/officeDocument/2006/relationships/image" Target="../media/image148.png"/><Relationship Id="rId14" Type="http://schemas.openxmlformats.org/officeDocument/2006/relationships/image" Target="../media/image6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3.xml"/><Relationship Id="rId6" Type="http://schemas.openxmlformats.org/officeDocument/2006/relationships/chart" Target="../charts/chart6.xml"/><Relationship Id="rId5" Type="http://schemas.openxmlformats.org/officeDocument/2006/relationships/chart" Target="../charts/chart5.xml"/><Relationship Id="rId4" Type="http://schemas.openxmlformats.org/officeDocument/2006/relationships/image" Target="../media/image16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51.png"/><Relationship Id="rId7" Type="http://schemas.openxmlformats.org/officeDocument/2006/relationships/image" Target="../media/image15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53.png"/><Relationship Id="rId5" Type="http://schemas.openxmlformats.org/officeDocument/2006/relationships/image" Target="../media/image152.png"/><Relationship Id="rId4" Type="http://schemas.openxmlformats.org/officeDocument/2006/relationships/image" Target="../media/image14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9.png"/><Relationship Id="rId3" Type="http://schemas.openxmlformats.org/officeDocument/2006/relationships/image" Target="../media/image14.png"/><Relationship Id="rId7" Type="http://schemas.openxmlformats.org/officeDocument/2006/relationships/image" Target="../media/image158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57.png"/><Relationship Id="rId11" Type="http://schemas.openxmlformats.org/officeDocument/2006/relationships/image" Target="../media/image16.png"/><Relationship Id="rId5" Type="http://schemas.openxmlformats.org/officeDocument/2006/relationships/image" Target="../media/image156.png"/><Relationship Id="rId10" Type="http://schemas.openxmlformats.org/officeDocument/2006/relationships/image" Target="../media/image161.png"/><Relationship Id="rId4" Type="http://schemas.openxmlformats.org/officeDocument/2006/relationships/image" Target="../media/image155.jpeg"/><Relationship Id="rId9" Type="http://schemas.openxmlformats.org/officeDocument/2006/relationships/image" Target="../media/image16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64.png"/><Relationship Id="rId5" Type="http://schemas.openxmlformats.org/officeDocument/2006/relationships/image" Target="../media/image163.png"/><Relationship Id="rId4" Type="http://schemas.openxmlformats.org/officeDocument/2006/relationships/image" Target="../media/image14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8.png"/><Relationship Id="rId3" Type="http://schemas.openxmlformats.org/officeDocument/2006/relationships/image" Target="../media/image14.png"/><Relationship Id="rId7" Type="http://schemas.openxmlformats.org/officeDocument/2006/relationships/image" Target="../media/image167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6.png"/><Relationship Id="rId11" Type="http://schemas.openxmlformats.org/officeDocument/2006/relationships/image" Target="../media/image171.png"/><Relationship Id="rId5" Type="http://schemas.openxmlformats.org/officeDocument/2006/relationships/image" Target="../media/image166.png"/><Relationship Id="rId10" Type="http://schemas.openxmlformats.org/officeDocument/2006/relationships/image" Target="../media/image170.png"/><Relationship Id="rId4" Type="http://schemas.openxmlformats.org/officeDocument/2006/relationships/image" Target="../media/image165.png"/><Relationship Id="rId9" Type="http://schemas.openxmlformats.org/officeDocument/2006/relationships/image" Target="../media/image169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6.png"/><Relationship Id="rId13" Type="http://schemas.openxmlformats.org/officeDocument/2006/relationships/image" Target="../media/image181.png"/><Relationship Id="rId18" Type="http://schemas.openxmlformats.org/officeDocument/2006/relationships/image" Target="../media/image186.png"/><Relationship Id="rId3" Type="http://schemas.openxmlformats.org/officeDocument/2006/relationships/image" Target="../media/image172.png"/><Relationship Id="rId21" Type="http://schemas.openxmlformats.org/officeDocument/2006/relationships/image" Target="../media/image188.png"/><Relationship Id="rId7" Type="http://schemas.openxmlformats.org/officeDocument/2006/relationships/image" Target="../media/image175.png"/><Relationship Id="rId12" Type="http://schemas.openxmlformats.org/officeDocument/2006/relationships/image" Target="../media/image180.png"/><Relationship Id="rId17" Type="http://schemas.openxmlformats.org/officeDocument/2006/relationships/image" Target="../media/image185.png"/><Relationship Id="rId2" Type="http://schemas.openxmlformats.org/officeDocument/2006/relationships/notesSlide" Target="../notesSlides/notesSlide27.xml"/><Relationship Id="rId16" Type="http://schemas.openxmlformats.org/officeDocument/2006/relationships/image" Target="../media/image184.png"/><Relationship Id="rId20" Type="http://schemas.openxmlformats.org/officeDocument/2006/relationships/image" Target="../media/image42.pn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81.png"/><Relationship Id="rId11" Type="http://schemas.openxmlformats.org/officeDocument/2006/relationships/image" Target="../media/image179.png"/><Relationship Id="rId5" Type="http://schemas.openxmlformats.org/officeDocument/2006/relationships/image" Target="../media/image174.png"/><Relationship Id="rId15" Type="http://schemas.openxmlformats.org/officeDocument/2006/relationships/image" Target="../media/image183.png"/><Relationship Id="rId10" Type="http://schemas.openxmlformats.org/officeDocument/2006/relationships/image" Target="../media/image178.png"/><Relationship Id="rId19" Type="http://schemas.openxmlformats.org/officeDocument/2006/relationships/image" Target="../media/image187.png"/><Relationship Id="rId4" Type="http://schemas.openxmlformats.org/officeDocument/2006/relationships/image" Target="../media/image173.png"/><Relationship Id="rId9" Type="http://schemas.openxmlformats.org/officeDocument/2006/relationships/image" Target="../media/image177.png"/><Relationship Id="rId14" Type="http://schemas.openxmlformats.org/officeDocument/2006/relationships/image" Target="../media/image182.png"/><Relationship Id="rId22" Type="http://schemas.openxmlformats.org/officeDocument/2006/relationships/image" Target="../media/image18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1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0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6.png"/><Relationship Id="rId5" Type="http://schemas.openxmlformats.org/officeDocument/2006/relationships/image" Target="../media/image14.png"/><Relationship Id="rId4" Type="http://schemas.openxmlformats.org/officeDocument/2006/relationships/hyperlink" Target="mailto:https://dep-invest.admin-smolensk.ru/" TargetMode="Externa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7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9.png"/><Relationship Id="rId5" Type="http://schemas.openxmlformats.org/officeDocument/2006/relationships/image" Target="../media/image14.png"/><Relationship Id="rId10" Type="http://schemas.openxmlformats.org/officeDocument/2006/relationships/image" Target="../media/image16.png"/><Relationship Id="rId4" Type="http://schemas.openxmlformats.org/officeDocument/2006/relationships/image" Target="../media/image18.png"/><Relationship Id="rId9" Type="http://schemas.openxmlformats.org/officeDocument/2006/relationships/image" Target="../media/image2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3.png"/><Relationship Id="rId7" Type="http://schemas.openxmlformats.org/officeDocument/2006/relationships/image" Target="../media/image26.png"/><Relationship Id="rId12" Type="http://schemas.openxmlformats.org/officeDocument/2006/relationships/image" Target="../media/image3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5.png"/><Relationship Id="rId11" Type="http://schemas.openxmlformats.org/officeDocument/2006/relationships/image" Target="../media/image29.png"/><Relationship Id="rId5" Type="http://schemas.openxmlformats.org/officeDocument/2006/relationships/image" Target="../media/image24.png"/><Relationship Id="rId10" Type="http://schemas.openxmlformats.org/officeDocument/2006/relationships/image" Target="../media/image16.png"/><Relationship Id="rId4" Type="http://schemas.openxmlformats.org/officeDocument/2006/relationships/image" Target="../media/image14.png"/><Relationship Id="rId9" Type="http://schemas.openxmlformats.org/officeDocument/2006/relationships/image" Target="../media/image2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39.png"/><Relationship Id="rId3" Type="http://schemas.openxmlformats.org/officeDocument/2006/relationships/image" Target="../media/image31.png"/><Relationship Id="rId7" Type="http://schemas.openxmlformats.org/officeDocument/2006/relationships/image" Target="../media/image14.png"/><Relationship Id="rId12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4.png"/><Relationship Id="rId11" Type="http://schemas.openxmlformats.org/officeDocument/2006/relationships/image" Target="../media/image38.png"/><Relationship Id="rId5" Type="http://schemas.openxmlformats.org/officeDocument/2006/relationships/image" Target="../media/image33.png"/><Relationship Id="rId10" Type="http://schemas.openxmlformats.org/officeDocument/2006/relationships/image" Target="../media/image37.png"/><Relationship Id="rId4" Type="http://schemas.openxmlformats.org/officeDocument/2006/relationships/image" Target="../media/image32.png"/><Relationship Id="rId9" Type="http://schemas.openxmlformats.org/officeDocument/2006/relationships/image" Target="../media/image36.png"/><Relationship Id="rId14" Type="http://schemas.openxmlformats.org/officeDocument/2006/relationships/image" Target="../media/image4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49.png"/><Relationship Id="rId3" Type="http://schemas.openxmlformats.org/officeDocument/2006/relationships/image" Target="../media/image41.png"/><Relationship Id="rId7" Type="http://schemas.openxmlformats.org/officeDocument/2006/relationships/image" Target="../media/image44.png"/><Relationship Id="rId12" Type="http://schemas.openxmlformats.org/officeDocument/2006/relationships/image" Target="../media/image4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4.png"/><Relationship Id="rId11" Type="http://schemas.openxmlformats.org/officeDocument/2006/relationships/image" Target="../media/image47.png"/><Relationship Id="rId5" Type="http://schemas.openxmlformats.org/officeDocument/2006/relationships/image" Target="../media/image43.png"/><Relationship Id="rId10" Type="http://schemas.openxmlformats.org/officeDocument/2006/relationships/image" Target="../media/image46.png"/><Relationship Id="rId4" Type="http://schemas.openxmlformats.org/officeDocument/2006/relationships/image" Target="../media/image42.png"/><Relationship Id="rId9" Type="http://schemas.openxmlformats.org/officeDocument/2006/relationships/image" Target="../media/image16.png"/><Relationship Id="rId14" Type="http://schemas.openxmlformats.org/officeDocument/2006/relationships/image" Target="../media/image5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51.png"/><Relationship Id="rId7" Type="http://schemas.openxmlformats.org/officeDocument/2006/relationships/image" Target="../media/image54.png"/><Relationship Id="rId12" Type="http://schemas.openxmlformats.org/officeDocument/2006/relationships/image" Target="../media/image5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14.png"/><Relationship Id="rId11" Type="http://schemas.openxmlformats.org/officeDocument/2006/relationships/chart" Target="../charts/chart1.xml"/><Relationship Id="rId5" Type="http://schemas.openxmlformats.org/officeDocument/2006/relationships/image" Target="../media/image53.png"/><Relationship Id="rId10" Type="http://schemas.openxmlformats.org/officeDocument/2006/relationships/image" Target="../media/image56.png"/><Relationship Id="rId4" Type="http://schemas.openxmlformats.org/officeDocument/2006/relationships/image" Target="../media/image52.png"/><Relationship Id="rId9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41.png"/><Relationship Id="rId7" Type="http://schemas.openxmlformats.org/officeDocument/2006/relationships/image" Target="../media/image5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14.png"/><Relationship Id="rId5" Type="http://schemas.openxmlformats.org/officeDocument/2006/relationships/image" Target="../media/image18.png"/><Relationship Id="rId10" Type="http://schemas.openxmlformats.org/officeDocument/2006/relationships/image" Target="../media/image61.png"/><Relationship Id="rId4" Type="http://schemas.openxmlformats.org/officeDocument/2006/relationships/image" Target="../media/image58.png"/><Relationship Id="rId9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62.jpe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" name="Picture 1"/>
          <p:cNvPicPr/>
          <p:nvPr/>
        </p:nvPicPr>
        <p:blipFill>
          <a:blip r:embed="rId4"/>
          <a:stretch/>
        </p:blipFill>
        <p:spPr>
          <a:xfrm>
            <a:off x="1493821" y="1636697"/>
            <a:ext cx="4797000" cy="4739760"/>
          </a:xfrm>
          <a:prstGeom prst="rect">
            <a:avLst/>
          </a:prstGeom>
          <a:ln w="9360">
            <a:noFill/>
          </a:ln>
        </p:spPr>
      </p:pic>
      <p:pic>
        <p:nvPicPr>
          <p:cNvPr id="158" name="Picture 2"/>
          <p:cNvPicPr/>
          <p:nvPr/>
        </p:nvPicPr>
        <p:blipFill>
          <a:blip r:embed="rId5"/>
          <a:stretch/>
        </p:blipFill>
        <p:spPr>
          <a:xfrm>
            <a:off x="-1440" y="195120"/>
            <a:ext cx="7557840" cy="774360"/>
          </a:xfrm>
          <a:prstGeom prst="rect">
            <a:avLst/>
          </a:prstGeom>
          <a:ln w="9360">
            <a:noFill/>
          </a:ln>
        </p:spPr>
      </p:pic>
      <p:pic>
        <p:nvPicPr>
          <p:cNvPr id="159" name="Picture 3"/>
          <p:cNvPicPr/>
          <p:nvPr/>
        </p:nvPicPr>
        <p:blipFill>
          <a:blip r:embed="rId6"/>
          <a:stretch/>
        </p:blipFill>
        <p:spPr>
          <a:xfrm>
            <a:off x="6421320" y="6226200"/>
            <a:ext cx="1041120" cy="1290240"/>
          </a:xfrm>
          <a:prstGeom prst="rect">
            <a:avLst/>
          </a:prstGeom>
          <a:ln w="9360">
            <a:noFill/>
          </a:ln>
        </p:spPr>
      </p:pic>
      <p:sp>
        <p:nvSpPr>
          <p:cNvPr id="160" name="CustomShape 1"/>
          <p:cNvSpPr/>
          <p:nvPr/>
        </p:nvSpPr>
        <p:spPr>
          <a:xfrm>
            <a:off x="-41400" y="299880"/>
            <a:ext cx="7556040" cy="51408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ru-RU" sz="2800" b="0" strike="noStrike" spc="-1">
                <a:solidFill>
                  <a:srgbClr val="007FAC"/>
                </a:solidFill>
                <a:uFill>
                  <a:solidFill>
                    <a:srgbClr val="FFFFFF"/>
                  </a:solidFill>
                </a:uFill>
                <a:latin typeface="Open Sans Semibold"/>
                <a:ea typeface="Microsoft YaHei"/>
              </a:rPr>
              <a:t>Инвестиционный паспорт</a:t>
            </a:r>
            <a:endParaRPr lang="ru-RU" sz="2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61" name="Picture 6"/>
          <p:cNvPicPr/>
          <p:nvPr/>
        </p:nvPicPr>
        <p:blipFill>
          <a:blip r:embed="rId7"/>
          <a:stretch/>
        </p:blipFill>
        <p:spPr>
          <a:xfrm>
            <a:off x="2786040" y="5262480"/>
            <a:ext cx="1655280" cy="1655280"/>
          </a:xfrm>
          <a:prstGeom prst="rect">
            <a:avLst/>
          </a:prstGeom>
          <a:ln w="9360">
            <a:noFill/>
          </a:ln>
        </p:spPr>
      </p:pic>
      <p:pic>
        <p:nvPicPr>
          <p:cNvPr id="162" name="Picture 7"/>
          <p:cNvPicPr/>
          <p:nvPr/>
        </p:nvPicPr>
        <p:blipFill>
          <a:blip r:embed="rId8"/>
          <a:stretch/>
        </p:blipFill>
        <p:spPr>
          <a:xfrm>
            <a:off x="636480" y="3244680"/>
            <a:ext cx="1661760" cy="1661760"/>
          </a:xfrm>
          <a:prstGeom prst="rect">
            <a:avLst/>
          </a:prstGeom>
          <a:ln w="9360">
            <a:noFill/>
          </a:ln>
        </p:spPr>
      </p:pic>
      <p:pic>
        <p:nvPicPr>
          <p:cNvPr id="163" name="Picture 8"/>
          <p:cNvPicPr/>
          <p:nvPr/>
        </p:nvPicPr>
        <p:blipFill>
          <a:blip r:embed="rId9"/>
          <a:stretch/>
        </p:blipFill>
        <p:spPr>
          <a:xfrm>
            <a:off x="4995720" y="3294000"/>
            <a:ext cx="1692000" cy="1692000"/>
          </a:xfrm>
          <a:prstGeom prst="rect">
            <a:avLst/>
          </a:prstGeom>
          <a:ln w="9360">
            <a:noFill/>
          </a:ln>
        </p:spPr>
      </p:pic>
      <p:pic>
        <p:nvPicPr>
          <p:cNvPr id="164" name="Picture 9"/>
          <p:cNvPicPr/>
          <p:nvPr/>
        </p:nvPicPr>
        <p:blipFill>
          <a:blip r:embed="rId10"/>
          <a:stretch/>
        </p:blipFill>
        <p:spPr>
          <a:xfrm>
            <a:off x="1260360" y="1758960"/>
            <a:ext cx="1679040" cy="1679040"/>
          </a:xfrm>
          <a:prstGeom prst="rect">
            <a:avLst/>
          </a:prstGeom>
          <a:ln w="9360">
            <a:noFill/>
          </a:ln>
        </p:spPr>
      </p:pic>
      <p:pic>
        <p:nvPicPr>
          <p:cNvPr id="165" name="Picture 10"/>
          <p:cNvPicPr/>
          <p:nvPr/>
        </p:nvPicPr>
        <p:blipFill>
          <a:blip r:embed="rId11"/>
          <a:stretch/>
        </p:blipFill>
        <p:spPr>
          <a:xfrm>
            <a:off x="4338720" y="4775040"/>
            <a:ext cx="1679040" cy="1679040"/>
          </a:xfrm>
          <a:prstGeom prst="rect">
            <a:avLst/>
          </a:prstGeom>
          <a:ln w="9360">
            <a:noFill/>
          </a:ln>
        </p:spPr>
      </p:pic>
      <p:sp>
        <p:nvSpPr>
          <p:cNvPr id="166" name="CustomShape 2"/>
          <p:cNvSpPr/>
          <p:nvPr/>
        </p:nvSpPr>
        <p:spPr>
          <a:xfrm>
            <a:off x="1569960" y="3244680"/>
            <a:ext cx="4086000" cy="130608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ru-RU" sz="2000" b="1" strike="noStrike" spc="-1">
                <a:solidFill>
                  <a:srgbClr val="317B31"/>
                </a:solidFill>
                <a:uFill>
                  <a:solidFill>
                    <a:srgbClr val="FFFFFF"/>
                  </a:solidFill>
                </a:uFill>
                <a:latin typeface="Open Sans"/>
                <a:ea typeface="Microsoft YaHei"/>
              </a:rPr>
              <a:t>Муниципальное </a:t>
            </a:r>
            <a:endParaRPr lang="ru-RU" sz="2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2000" b="1" strike="noStrike" spc="-1">
                <a:solidFill>
                  <a:srgbClr val="317B31"/>
                </a:solidFill>
                <a:uFill>
                  <a:solidFill>
                    <a:srgbClr val="FFFFFF"/>
                  </a:solidFill>
                </a:uFill>
                <a:latin typeface="Open Sans"/>
                <a:ea typeface="Microsoft YaHei"/>
              </a:rPr>
              <a:t>образование</a:t>
            </a:r>
            <a:endParaRPr lang="ru-RU" sz="2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2000" b="1" strike="noStrike" spc="-1">
                <a:solidFill>
                  <a:srgbClr val="317B31"/>
                </a:solidFill>
                <a:uFill>
                  <a:solidFill>
                    <a:srgbClr val="FFFFFF"/>
                  </a:solidFill>
                </a:uFill>
                <a:latin typeface="Open Sans"/>
                <a:ea typeface="Microsoft YaHei"/>
              </a:rPr>
              <a:t>«Демидовский район»</a:t>
            </a:r>
            <a:endParaRPr lang="ru-RU" sz="2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2000" b="1" strike="noStrike" spc="-1">
                <a:solidFill>
                  <a:srgbClr val="317B31"/>
                </a:solidFill>
                <a:uFill>
                  <a:solidFill>
                    <a:srgbClr val="FFFFFF"/>
                  </a:solidFill>
                </a:uFill>
                <a:latin typeface="Open Sans"/>
                <a:ea typeface="Microsoft YaHei"/>
              </a:rPr>
              <a:t>Смоленской области</a:t>
            </a:r>
            <a:endParaRPr lang="ru-RU" sz="2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67" name="Picture 12"/>
          <p:cNvPicPr/>
          <p:nvPr/>
        </p:nvPicPr>
        <p:blipFill>
          <a:blip r:embed="rId12"/>
          <a:stretch/>
        </p:blipFill>
        <p:spPr>
          <a:xfrm>
            <a:off x="1292040" y="4759200"/>
            <a:ext cx="1661760" cy="1661760"/>
          </a:xfrm>
          <a:prstGeom prst="rect">
            <a:avLst/>
          </a:prstGeom>
          <a:ln w="9360">
            <a:noFill/>
          </a:ln>
        </p:spPr>
      </p:pic>
      <p:pic>
        <p:nvPicPr>
          <p:cNvPr id="168" name="Picture 13"/>
          <p:cNvPicPr/>
          <p:nvPr/>
        </p:nvPicPr>
        <p:blipFill>
          <a:blip r:embed="rId13"/>
          <a:stretch/>
        </p:blipFill>
        <p:spPr>
          <a:xfrm>
            <a:off x="2854440" y="1136520"/>
            <a:ext cx="1679040" cy="1679040"/>
          </a:xfrm>
          <a:prstGeom prst="rect">
            <a:avLst/>
          </a:prstGeom>
          <a:ln w="9360">
            <a:noFill/>
          </a:ln>
        </p:spPr>
      </p:pic>
      <p:pic>
        <p:nvPicPr>
          <p:cNvPr id="169" name="Picture 14"/>
          <p:cNvPicPr/>
          <p:nvPr/>
        </p:nvPicPr>
        <p:blipFill>
          <a:blip r:embed="rId14"/>
          <a:stretch/>
        </p:blipFill>
        <p:spPr>
          <a:xfrm>
            <a:off x="4478400" y="1787400"/>
            <a:ext cx="1650600" cy="1650600"/>
          </a:xfrm>
          <a:prstGeom prst="rect">
            <a:avLst/>
          </a:prstGeom>
          <a:ln w="9360">
            <a:noFill/>
          </a:ln>
        </p:spPr>
      </p:pic>
      <p:sp>
        <p:nvSpPr>
          <p:cNvPr id="170" name="CustomShape 3"/>
          <p:cNvSpPr/>
          <p:nvPr/>
        </p:nvSpPr>
        <p:spPr>
          <a:xfrm>
            <a:off x="3181320" y="4916520"/>
            <a:ext cx="1128240" cy="36144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ru-RU" sz="1800" b="0" strike="noStrike" spc="-1" dirty="0" smtClean="0">
                <a:solidFill>
                  <a:srgbClr val="007FAC"/>
                </a:solidFill>
                <a:uFill>
                  <a:solidFill>
                    <a:srgbClr val="FFFFFF"/>
                  </a:solidFill>
                </a:uFill>
                <a:latin typeface="Open Sans Semibold"/>
                <a:ea typeface="Microsoft YaHei"/>
              </a:rPr>
              <a:t>2023 </a:t>
            </a:r>
            <a:r>
              <a:rPr lang="ru-RU" sz="1800" b="0" strike="noStrike" spc="-1" dirty="0">
                <a:solidFill>
                  <a:srgbClr val="007FAC"/>
                </a:solidFill>
                <a:uFill>
                  <a:solidFill>
                    <a:srgbClr val="FFFFFF"/>
                  </a:solidFill>
                </a:uFill>
                <a:latin typeface="Open Sans Semibold"/>
                <a:ea typeface="Microsoft YaHei"/>
              </a:rPr>
              <a:t>год</a:t>
            </a:r>
            <a:endParaRPr lang="ru-RU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7" name="Picture 1"/>
          <p:cNvPicPr/>
          <p:nvPr/>
        </p:nvPicPr>
        <p:blipFill>
          <a:blip r:embed="rId3"/>
          <a:stretch/>
        </p:blipFill>
        <p:spPr>
          <a:xfrm>
            <a:off x="2060640" y="155520"/>
            <a:ext cx="5495400" cy="764640"/>
          </a:xfrm>
          <a:prstGeom prst="rect">
            <a:avLst/>
          </a:prstGeom>
          <a:ln w="9360">
            <a:noFill/>
          </a:ln>
        </p:spPr>
      </p:pic>
      <p:sp>
        <p:nvSpPr>
          <p:cNvPr id="368" name="CustomShape 1"/>
          <p:cNvSpPr/>
          <p:nvPr/>
        </p:nvSpPr>
        <p:spPr>
          <a:xfrm>
            <a:off x="2060640" y="317520"/>
            <a:ext cx="5495400" cy="45360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ru-RU" sz="2400" b="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Open Sans Semibold"/>
                <a:ea typeface="Microsoft YaHei"/>
              </a:rPr>
              <a:t>Инвестиционные площадки</a:t>
            </a:r>
            <a:endParaRPr lang="ru-RU" sz="2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69" name="CustomShape 2"/>
          <p:cNvSpPr/>
          <p:nvPr/>
        </p:nvSpPr>
        <p:spPr>
          <a:xfrm>
            <a:off x="7122960" y="7189920"/>
            <a:ext cx="431280" cy="36144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ru-RU" sz="1800" b="1" i="1" strike="noStrike" spc="-1" dirty="0" smtClean="0">
                <a:solidFill>
                  <a:srgbClr val="339533"/>
                </a:solidFill>
                <a:uFill>
                  <a:solidFill>
                    <a:srgbClr val="FFFFFF"/>
                  </a:solidFill>
                </a:uFill>
                <a:latin typeface="Open Sans Semibold"/>
                <a:ea typeface="Microsoft YaHei"/>
              </a:rPr>
              <a:t>1</a:t>
            </a:r>
            <a:r>
              <a:rPr lang="en-US" sz="1800" b="1" i="1" strike="noStrike" spc="-1" dirty="0" smtClean="0">
                <a:solidFill>
                  <a:srgbClr val="339533"/>
                </a:solidFill>
                <a:uFill>
                  <a:solidFill>
                    <a:srgbClr val="FFFFFF"/>
                  </a:solidFill>
                </a:uFill>
                <a:latin typeface="Open Sans Semibold"/>
                <a:ea typeface="Microsoft YaHei"/>
              </a:rPr>
              <a:t>0</a:t>
            </a:r>
            <a:endParaRPr lang="ru-RU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graphicFrame>
        <p:nvGraphicFramePr>
          <p:cNvPr id="370" name="Table 3"/>
          <p:cNvGraphicFramePr/>
          <p:nvPr/>
        </p:nvGraphicFramePr>
        <p:xfrm>
          <a:off x="136440" y="1095480"/>
          <a:ext cx="7225920" cy="1842840"/>
        </p:xfrm>
        <a:graphic>
          <a:graphicData uri="http://schemas.openxmlformats.org/drawingml/2006/table">
            <a:tbl>
              <a:tblPr/>
              <a:tblGrid>
                <a:gridCol w="3670200"/>
                <a:gridCol w="3555720"/>
              </a:tblGrid>
              <a:tr h="606960">
                <a:tc>
                  <a:txBody>
                    <a:bodyPr/>
                    <a:lstStyle/>
                    <a:p>
                      <a:pPr algn="ctr">
                        <a:lnSpc>
                          <a:spcPct val="113000"/>
                        </a:lnSpc>
                      </a:pPr>
                      <a:r>
                        <a:rPr lang="ru-RU" sz="1400" b="0" strike="noStrike" spc="-1">
                          <a:solidFill>
                            <a:srgbClr val="007FAC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Open Sans Semibold"/>
                          <a:ea typeface="Microsoft YaHei"/>
                        </a:rPr>
                        <a:t>Инвестиционная площадка </a:t>
                      </a:r>
                      <a:endParaRPr lang="ru-RU" sz="14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  <a:p>
                      <a:pPr algn="ctr">
                        <a:lnSpc>
                          <a:spcPct val="113000"/>
                        </a:lnSpc>
                      </a:pPr>
                      <a:r>
                        <a:rPr lang="ru-RU" sz="1400" b="0" strike="noStrike" spc="-1">
                          <a:solidFill>
                            <a:srgbClr val="007FAC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Open Sans Semibold"/>
                          <a:ea typeface="Microsoft YaHei"/>
                        </a:rPr>
                        <a:t>№ 67-05-17</a:t>
                      </a:r>
                      <a:endParaRPr lang="ru-RU" sz="14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4472C4"/>
                      </a:solidFill>
                    </a:lnL>
                    <a:lnR w="12240">
                      <a:solidFill>
                        <a:srgbClr val="4472C4"/>
                      </a:solidFill>
                    </a:lnR>
                    <a:lnT w="12240">
                      <a:solidFill>
                        <a:srgbClr val="4472C4"/>
                      </a:solidFill>
                    </a:lnT>
                    <a:lnB w="12240">
                      <a:solidFill>
                        <a:srgbClr val="4472C4"/>
                      </a:solidFill>
                    </a:lnB>
                    <a:solidFill>
                      <a:srgbClr val="D1FFFF"/>
                    </a:solidFill>
                  </a:tcPr>
                </a:tc>
                <a:tc rowSpan="2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240">
                      <a:solidFill>
                        <a:srgbClr val="4472C4"/>
                      </a:solidFill>
                    </a:lnL>
                    <a:lnR w="12240">
                      <a:solidFill>
                        <a:srgbClr val="4472C4"/>
                      </a:solidFill>
                    </a:lnR>
                    <a:lnT w="12240">
                      <a:solidFill>
                        <a:srgbClr val="4472C4"/>
                      </a:solidFill>
                    </a:lnT>
                    <a:lnB w="12240">
                      <a:solidFill>
                        <a:srgbClr val="4472C4"/>
                      </a:solidFill>
                    </a:lnB>
                    <a:noFill/>
                  </a:tcPr>
                </a:tc>
              </a:tr>
              <a:tr h="1235880">
                <a:tc>
                  <a:txBody>
                    <a:bodyPr/>
                    <a:lstStyle/>
                    <a:p>
                      <a:pPr algn="ctr">
                        <a:lnSpc>
                          <a:spcPct val="113000"/>
                        </a:lnSpc>
                      </a:pPr>
                      <a:r>
                        <a:rPr lang="ru-RU" sz="1400" b="0" strike="noStrike" spc="-1">
                          <a:solidFill>
                            <a:srgbClr val="007FAC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Open Sans Semibold"/>
                          <a:ea typeface="Microsoft YaHei"/>
                        </a:rPr>
                        <a:t>Местоположение:</a:t>
                      </a:r>
                      <a:endParaRPr lang="ru-RU" sz="14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  <a:p>
                      <a:pPr algn="ctr">
                        <a:lnSpc>
                          <a:spcPct val="113000"/>
                        </a:lnSpc>
                      </a:pPr>
                      <a:endParaRPr lang="ru-RU" sz="14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  <a:p>
                      <a:pPr marL="266760">
                        <a:lnSpc>
                          <a:spcPct val="113000"/>
                        </a:lnSpc>
                      </a:pPr>
                      <a:r>
                        <a:rPr lang="ru-RU" sz="11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Open Sans"/>
                          <a:ea typeface="Microsoft YaHei"/>
                        </a:rPr>
                        <a:t>г. Демидов, ул. Пионерская;</a:t>
                      </a:r>
                      <a:endParaRPr lang="ru-RU" sz="11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  <a:p>
                      <a:pPr marL="266760">
                        <a:lnSpc>
                          <a:spcPct val="113000"/>
                        </a:lnSpc>
                      </a:pPr>
                      <a:r>
                        <a:rPr lang="ru-RU" sz="11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Open Sans"/>
                          <a:ea typeface="Microsoft YaHei"/>
                        </a:rPr>
                        <a:t>- расстояние до г. Москвы: 454 км;</a:t>
                      </a:r>
                      <a:endParaRPr lang="ru-RU" sz="11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  <a:p>
                      <a:pPr marL="266760">
                        <a:lnSpc>
                          <a:spcPct val="113000"/>
                        </a:lnSpc>
                      </a:pPr>
                      <a:r>
                        <a:rPr lang="ru-RU" sz="11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Open Sans"/>
                          <a:ea typeface="Microsoft YaHei"/>
                        </a:rPr>
                        <a:t>- расстояние до г. Смоленска: 95 км.</a:t>
                      </a:r>
                      <a:endParaRPr lang="ru-RU" sz="11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4472C4"/>
                      </a:solidFill>
                    </a:lnL>
                    <a:lnR w="12240">
                      <a:solidFill>
                        <a:srgbClr val="4472C4"/>
                      </a:solidFill>
                    </a:lnR>
                    <a:lnT w="12240">
                      <a:solidFill>
                        <a:srgbClr val="4472C4"/>
                      </a:solidFill>
                    </a:lnT>
                    <a:lnB w="12240">
                      <a:solidFill>
                        <a:srgbClr val="4472C4"/>
                      </a:solidFill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rgbClr val="729FCF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371" name="Table 4"/>
          <p:cNvGraphicFramePr/>
          <p:nvPr/>
        </p:nvGraphicFramePr>
        <p:xfrm>
          <a:off x="136440" y="6012000"/>
          <a:ext cx="5932440" cy="263652"/>
        </p:xfrm>
        <a:graphic>
          <a:graphicData uri="http://schemas.openxmlformats.org/drawingml/2006/table">
            <a:tbl>
              <a:tblPr/>
              <a:tblGrid>
                <a:gridCol w="2627280"/>
                <a:gridCol w="3305160"/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3000"/>
                        </a:lnSpc>
                      </a:pPr>
                      <a:r>
                        <a:rPr lang="ru-RU" sz="1000" b="0" strike="noStrike" spc="-1">
                          <a:solidFill>
                            <a:srgbClr val="007FAC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Open Sans Semibold"/>
                          <a:ea typeface="Microsoft YaHei"/>
                        </a:rPr>
                        <a:t>Подъездные пути</a:t>
                      </a:r>
                      <a:endParaRPr lang="ru-RU" sz="10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4472C4"/>
                      </a:solidFill>
                    </a:lnL>
                    <a:lnR w="12240">
                      <a:solidFill>
                        <a:srgbClr val="4472C4"/>
                      </a:solidFill>
                    </a:lnR>
                    <a:lnT w="12240">
                      <a:solidFill>
                        <a:srgbClr val="4472C4"/>
                      </a:solidFill>
                    </a:lnT>
                    <a:lnB w="12240">
                      <a:solidFill>
                        <a:srgbClr val="4472C4"/>
                      </a:solidFill>
                    </a:lnB>
                    <a:solidFill>
                      <a:srgbClr val="D1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3000"/>
                        </a:lnSpc>
                      </a:pPr>
                      <a:r>
                        <a:rPr lang="ru-RU" sz="9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Open Sans"/>
                          <a:ea typeface="Microsoft YaHei"/>
                        </a:rPr>
                        <a:t>автодорога Ольша-Велиж-Невель на расстоянии 9,5 км</a:t>
                      </a:r>
                      <a:endParaRPr lang="ru-RU" sz="9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4472C4"/>
                      </a:solidFill>
                    </a:lnL>
                    <a:lnR w="12240">
                      <a:solidFill>
                        <a:srgbClr val="4472C4"/>
                      </a:solidFill>
                    </a:lnR>
                    <a:lnT w="12240">
                      <a:solidFill>
                        <a:srgbClr val="4472C4"/>
                      </a:solidFill>
                    </a:lnT>
                    <a:lnB w="12240">
                      <a:solidFill>
                        <a:srgbClr val="4472C4"/>
                      </a:solidFill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372" name="Table 5"/>
          <p:cNvGraphicFramePr/>
          <p:nvPr/>
        </p:nvGraphicFramePr>
        <p:xfrm>
          <a:off x="136440" y="6262560"/>
          <a:ext cx="5803200" cy="263652"/>
        </p:xfrm>
        <a:graphic>
          <a:graphicData uri="http://schemas.openxmlformats.org/drawingml/2006/table">
            <a:tbl>
              <a:tblPr/>
              <a:tblGrid>
                <a:gridCol w="2635200"/>
                <a:gridCol w="3168000"/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3000"/>
                        </a:lnSpc>
                      </a:pPr>
                      <a:r>
                        <a:rPr lang="ru-RU" sz="1000" b="0" strike="noStrike" spc="-1">
                          <a:solidFill>
                            <a:srgbClr val="007FAC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Open Sans Semibold"/>
                          <a:ea typeface="Microsoft YaHei"/>
                        </a:rPr>
                        <a:t>Условия предоставления</a:t>
                      </a:r>
                      <a:endParaRPr lang="ru-RU" sz="10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4472C4"/>
                      </a:solidFill>
                    </a:lnL>
                    <a:lnR w="12240">
                      <a:solidFill>
                        <a:srgbClr val="4472C4"/>
                      </a:solidFill>
                    </a:lnR>
                    <a:lnT w="12240">
                      <a:solidFill>
                        <a:srgbClr val="4472C4"/>
                      </a:solidFill>
                    </a:lnT>
                    <a:lnB w="12240">
                      <a:solidFill>
                        <a:srgbClr val="4472C4"/>
                      </a:solidFill>
                    </a:lnB>
                    <a:solidFill>
                      <a:srgbClr val="D1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3000"/>
                        </a:lnSpc>
                      </a:pPr>
                      <a:r>
                        <a:rPr lang="ru-RU" sz="9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Open Sans"/>
                          <a:ea typeface="Microsoft YaHei"/>
                        </a:rPr>
                        <a:t>аренда: 2 636 448 руб., выкуп: 1 054 579,2 руб.</a:t>
                      </a:r>
                      <a:endParaRPr lang="ru-RU" sz="9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4472C4"/>
                      </a:solidFill>
                    </a:lnL>
                    <a:lnR w="12240">
                      <a:solidFill>
                        <a:srgbClr val="4472C4"/>
                      </a:solidFill>
                    </a:lnR>
                    <a:lnT w="12240">
                      <a:solidFill>
                        <a:srgbClr val="4472C4"/>
                      </a:solidFill>
                    </a:lnT>
                    <a:lnB w="12240">
                      <a:solidFill>
                        <a:srgbClr val="4472C4"/>
                      </a:solidFill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373" name="Table 6"/>
          <p:cNvGraphicFramePr/>
          <p:nvPr/>
        </p:nvGraphicFramePr>
        <p:xfrm>
          <a:off x="136440" y="2944800"/>
          <a:ext cx="7225920" cy="1267920"/>
        </p:xfrm>
        <a:graphic>
          <a:graphicData uri="http://schemas.openxmlformats.org/drawingml/2006/table">
            <a:tbl>
              <a:tblPr/>
              <a:tblGrid>
                <a:gridCol w="1465200"/>
                <a:gridCol w="2215800"/>
                <a:gridCol w="3544920"/>
              </a:tblGrid>
              <a:tr h="245880">
                <a:tc rowSpan="4">
                  <a:txBody>
                    <a:bodyPr/>
                    <a:lstStyle/>
                    <a:p>
                      <a:pPr algn="ctr">
                        <a:lnSpc>
                          <a:spcPct val="113000"/>
                        </a:lnSpc>
                      </a:pPr>
                      <a:r>
                        <a:rPr lang="ru-RU" sz="1200" b="0" strike="noStrike" spc="-1">
                          <a:solidFill>
                            <a:srgbClr val="007FAC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Open Sans Semibold"/>
                          <a:ea typeface="Microsoft YaHei"/>
                        </a:rPr>
                        <a:t>Характеристика</a:t>
                      </a:r>
                      <a:endParaRPr lang="ru-RU" sz="12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  <a:p>
                      <a:pPr algn="ctr">
                        <a:lnSpc>
                          <a:spcPct val="113000"/>
                        </a:lnSpc>
                      </a:pPr>
                      <a:r>
                        <a:rPr lang="ru-RU" sz="1200" b="0" strike="noStrike" spc="-1">
                          <a:solidFill>
                            <a:srgbClr val="007FAC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Open Sans Semibold"/>
                          <a:ea typeface="Microsoft YaHei"/>
                        </a:rPr>
                        <a:t>участка</a:t>
                      </a:r>
                      <a:endParaRPr lang="ru-RU" sz="12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4472C4"/>
                      </a:solidFill>
                    </a:lnL>
                    <a:lnR w="12240">
                      <a:solidFill>
                        <a:srgbClr val="4472C4"/>
                      </a:solidFill>
                    </a:lnR>
                    <a:lnT w="12240">
                      <a:solidFill>
                        <a:srgbClr val="4472C4"/>
                      </a:solidFill>
                    </a:lnT>
                    <a:lnB w="12240">
                      <a:solidFill>
                        <a:srgbClr val="4472C4"/>
                      </a:solidFill>
                    </a:lnB>
                    <a:solidFill>
                      <a:srgbClr val="D1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900" b="0" strike="noStrike" spc="-1">
                          <a:solidFill>
                            <a:srgbClr val="007FAC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Open Sans Semibold"/>
                          <a:ea typeface="Microsoft YaHei"/>
                        </a:rPr>
                        <a:t>Площадь</a:t>
                      </a:r>
                      <a:endParaRPr lang="ru-RU" sz="9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4472C4"/>
                      </a:solidFill>
                    </a:lnL>
                    <a:lnR w="12240">
                      <a:solidFill>
                        <a:srgbClr val="4472C4"/>
                      </a:solidFill>
                    </a:lnR>
                    <a:lnT w="12240">
                      <a:solidFill>
                        <a:srgbClr val="4472C4"/>
                      </a:solidFill>
                    </a:lnT>
                    <a:lnB w="12240">
                      <a:solidFill>
                        <a:srgbClr val="4472C4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9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Open Sans"/>
                          <a:ea typeface="Microsoft YaHei"/>
                        </a:rPr>
                        <a:t>0,25 га</a:t>
                      </a:r>
                      <a:endParaRPr lang="ru-RU" sz="9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4472C4"/>
                      </a:solidFill>
                    </a:lnL>
                    <a:lnR w="12240">
                      <a:solidFill>
                        <a:srgbClr val="4472C4"/>
                      </a:solidFill>
                    </a:lnR>
                    <a:lnT w="12240">
                      <a:solidFill>
                        <a:srgbClr val="4472C4"/>
                      </a:solidFill>
                    </a:lnT>
                    <a:lnB w="12240">
                      <a:solidFill>
                        <a:srgbClr val="4472C4"/>
                      </a:solidFill>
                    </a:lnB>
                    <a:noFill/>
                  </a:tcPr>
                </a:tc>
              </a:tr>
              <a:tr h="24588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rgbClr val="729FC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900" b="0" strike="noStrike" spc="-1">
                          <a:solidFill>
                            <a:srgbClr val="007FAC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Open Sans Semibold"/>
                          <a:ea typeface="Microsoft YaHei"/>
                        </a:rPr>
                        <a:t>Категория земли</a:t>
                      </a:r>
                      <a:endParaRPr lang="ru-RU" sz="9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4472C4"/>
                      </a:solidFill>
                    </a:lnL>
                    <a:lnR w="12240">
                      <a:solidFill>
                        <a:srgbClr val="4472C4"/>
                      </a:solidFill>
                    </a:lnR>
                    <a:lnT w="12240">
                      <a:solidFill>
                        <a:srgbClr val="4472C4"/>
                      </a:solidFill>
                    </a:lnT>
                    <a:lnB w="12240">
                      <a:solidFill>
                        <a:srgbClr val="4472C4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9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Open Sans"/>
                          <a:ea typeface="Microsoft YaHei"/>
                        </a:rPr>
                        <a:t>Земли населенных пунктов</a:t>
                      </a:r>
                      <a:endParaRPr lang="ru-RU" sz="9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4472C4"/>
                      </a:solidFill>
                    </a:lnL>
                    <a:lnR w="12240">
                      <a:solidFill>
                        <a:srgbClr val="4472C4"/>
                      </a:solidFill>
                    </a:lnR>
                    <a:lnT w="12240">
                      <a:solidFill>
                        <a:srgbClr val="4472C4"/>
                      </a:solidFill>
                    </a:lnT>
                    <a:lnB w="12240">
                      <a:solidFill>
                        <a:srgbClr val="4472C4"/>
                      </a:solidFill>
                    </a:lnB>
                    <a:noFill/>
                  </a:tcPr>
                </a:tc>
              </a:tr>
              <a:tr h="24588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rgbClr val="729FC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900" b="0" strike="noStrike" spc="-1">
                          <a:solidFill>
                            <a:srgbClr val="007FAC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Open Sans Semibold"/>
                          <a:ea typeface="Microsoft YaHei"/>
                        </a:rPr>
                        <a:t>Форма собственности</a:t>
                      </a:r>
                      <a:endParaRPr lang="ru-RU" sz="9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4472C4"/>
                      </a:solidFill>
                    </a:lnL>
                    <a:lnR w="12240">
                      <a:solidFill>
                        <a:srgbClr val="4472C4"/>
                      </a:solidFill>
                    </a:lnR>
                    <a:lnT w="12240">
                      <a:solidFill>
                        <a:srgbClr val="4472C4"/>
                      </a:solidFill>
                    </a:lnT>
                    <a:lnB w="12240">
                      <a:solidFill>
                        <a:srgbClr val="4472C4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9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Open Sans"/>
                          <a:ea typeface="Microsoft YaHei"/>
                        </a:rPr>
                        <a:t>Государственная собственность</a:t>
                      </a:r>
                      <a:endParaRPr lang="ru-RU" sz="9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4472C4"/>
                      </a:solidFill>
                    </a:lnL>
                    <a:lnR w="12240">
                      <a:solidFill>
                        <a:srgbClr val="4472C4"/>
                      </a:solidFill>
                    </a:lnR>
                    <a:lnT w="12240">
                      <a:solidFill>
                        <a:srgbClr val="4472C4"/>
                      </a:solidFill>
                    </a:lnT>
                    <a:lnB w="12240">
                      <a:solidFill>
                        <a:srgbClr val="4472C4"/>
                      </a:solidFill>
                    </a:lnB>
                    <a:noFill/>
                  </a:tcPr>
                </a:tc>
              </a:tr>
              <a:tr h="53028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rgbClr val="729FC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900" b="0" strike="noStrike" spc="-1">
                          <a:solidFill>
                            <a:srgbClr val="007FAC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Open Sans Semibold"/>
                          <a:ea typeface="Microsoft YaHei"/>
                        </a:rPr>
                        <a:t>Приоритетное направление использования</a:t>
                      </a:r>
                      <a:endParaRPr lang="ru-RU" sz="9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4472C4"/>
                      </a:solidFill>
                    </a:lnL>
                    <a:lnR w="12240">
                      <a:solidFill>
                        <a:srgbClr val="4472C4"/>
                      </a:solidFill>
                    </a:lnR>
                    <a:lnT w="12240">
                      <a:solidFill>
                        <a:srgbClr val="4472C4"/>
                      </a:solidFill>
                    </a:lnT>
                    <a:lnB w="12240">
                      <a:solidFill>
                        <a:srgbClr val="4472C4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9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Open Sans"/>
                          <a:ea typeface="Microsoft YaHei"/>
                        </a:rPr>
                        <a:t>для производственных целей</a:t>
                      </a:r>
                      <a:endParaRPr lang="ru-RU" sz="9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4472C4"/>
                      </a:solidFill>
                    </a:lnL>
                    <a:lnR w="12240">
                      <a:solidFill>
                        <a:srgbClr val="4472C4"/>
                      </a:solidFill>
                    </a:lnR>
                    <a:lnT w="12240">
                      <a:solidFill>
                        <a:srgbClr val="4472C4"/>
                      </a:solidFill>
                    </a:lnT>
                    <a:lnB w="12240">
                      <a:solidFill>
                        <a:srgbClr val="4472C4"/>
                      </a:solidFill>
                    </a:lnB>
                    <a:noFill/>
                  </a:tcPr>
                </a:tc>
              </a:tr>
            </a:tbl>
          </a:graphicData>
        </a:graphic>
      </p:graphicFrame>
      <p:graphicFrame>
        <p:nvGraphicFramePr>
          <p:cNvPr id="374" name="Table 7"/>
          <p:cNvGraphicFramePr/>
          <p:nvPr/>
        </p:nvGraphicFramePr>
        <p:xfrm>
          <a:off x="136440" y="4000680"/>
          <a:ext cx="6531840" cy="2011680"/>
        </p:xfrm>
        <a:graphic>
          <a:graphicData uri="http://schemas.openxmlformats.org/drawingml/2006/table">
            <a:tbl>
              <a:tblPr/>
              <a:tblGrid>
                <a:gridCol w="1258560"/>
                <a:gridCol w="1358640"/>
                <a:gridCol w="3914640"/>
              </a:tblGrid>
              <a:tr h="0">
                <a:tc rowSpan="4">
                  <a:txBody>
                    <a:bodyPr/>
                    <a:lstStyle/>
                    <a:p>
                      <a:pPr algn="ctr">
                        <a:lnSpc>
                          <a:spcPct val="113000"/>
                        </a:lnSpc>
                      </a:pPr>
                      <a:r>
                        <a:rPr lang="ru-RU" sz="1000" b="0" strike="noStrike" spc="-1">
                          <a:solidFill>
                            <a:srgbClr val="007FAC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Open Sans Semibold"/>
                          <a:ea typeface="Microsoft YaHei"/>
                        </a:rPr>
                        <a:t>Инженерная инфраструктура</a:t>
                      </a:r>
                      <a:endParaRPr lang="ru-RU" sz="10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4472C4"/>
                      </a:solidFill>
                    </a:lnL>
                    <a:lnR w="12240">
                      <a:solidFill>
                        <a:srgbClr val="4472C4"/>
                      </a:solidFill>
                    </a:lnR>
                    <a:lnT w="12240">
                      <a:solidFill>
                        <a:srgbClr val="4472C4"/>
                      </a:solidFill>
                    </a:lnT>
                    <a:lnB w="12240">
                      <a:solidFill>
                        <a:srgbClr val="4472C4"/>
                      </a:solidFill>
                    </a:lnB>
                    <a:solidFill>
                      <a:srgbClr val="D1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3000"/>
                        </a:lnSpc>
                      </a:pPr>
                      <a:r>
                        <a:rPr lang="ru-RU" sz="900" b="0" strike="noStrike" spc="-1">
                          <a:solidFill>
                            <a:srgbClr val="007FAC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Open Sans Semibold"/>
                          <a:ea typeface="Microsoft YaHei"/>
                        </a:rPr>
                        <a:t>Электроснабжение</a:t>
                      </a:r>
                      <a:endParaRPr lang="ru-RU" sz="9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4472C4"/>
                      </a:solidFill>
                    </a:lnL>
                    <a:lnR w="12240">
                      <a:solidFill>
                        <a:srgbClr val="4472C4"/>
                      </a:solidFill>
                    </a:lnR>
                    <a:lnT w="12240">
                      <a:solidFill>
                        <a:srgbClr val="4472C4"/>
                      </a:solidFill>
                    </a:lnT>
                    <a:lnB w="12240">
                      <a:solidFill>
                        <a:srgbClr val="4472C4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9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Open Sans"/>
                          <a:ea typeface="Microsoft YaHei"/>
                        </a:rPr>
                        <a:t>точка подключения на расстоянии 0,01 км от площадки. Максимальная мощность 1500 кВт. Стоимость технологического присоединения  не более 550 руб. </a:t>
                      </a:r>
                      <a:endParaRPr lang="ru-RU" sz="9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72000" marR="72000">
                    <a:lnL w="12240">
                      <a:solidFill>
                        <a:srgbClr val="4472C4"/>
                      </a:solidFill>
                    </a:lnL>
                    <a:lnR w="12240">
                      <a:solidFill>
                        <a:srgbClr val="4472C4"/>
                      </a:solidFill>
                    </a:lnR>
                    <a:lnT w="12240">
                      <a:solidFill>
                        <a:srgbClr val="4472C4"/>
                      </a:solidFill>
                    </a:lnT>
                    <a:lnB w="12240">
                      <a:solidFill>
                        <a:srgbClr val="4472C4"/>
                      </a:solidFill>
                    </a:lnB>
                    <a:noFill/>
                  </a:tcPr>
                </a:tc>
              </a:tr>
              <a:tr h="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rgbClr val="729FC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3000"/>
                        </a:lnSpc>
                      </a:pPr>
                      <a:r>
                        <a:rPr lang="ru-RU" sz="900" b="0" strike="noStrike" spc="-1">
                          <a:solidFill>
                            <a:srgbClr val="007FAC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Open Sans Semibold"/>
                          <a:ea typeface="Microsoft YaHei"/>
                        </a:rPr>
                        <a:t>Газоснабжение</a:t>
                      </a:r>
                      <a:endParaRPr lang="ru-RU" sz="9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4472C4"/>
                      </a:solidFill>
                    </a:lnL>
                    <a:lnR w="12240">
                      <a:solidFill>
                        <a:srgbClr val="4472C4"/>
                      </a:solidFill>
                    </a:lnR>
                    <a:lnT w="12240">
                      <a:solidFill>
                        <a:srgbClr val="4472C4"/>
                      </a:solidFill>
                    </a:lnT>
                    <a:lnB w="12240">
                      <a:solidFill>
                        <a:srgbClr val="4472C4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9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Open Sans"/>
                          <a:ea typeface="Microsoft YaHei"/>
                        </a:rPr>
                        <a:t>точка подключения на расстоянии 500 м от участка. </a:t>
                      </a:r>
                      <a:endParaRPr lang="ru-RU" sz="9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9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Open Sans"/>
                          <a:ea typeface="Microsoft YaHei"/>
                        </a:rPr>
                        <a:t>Максимальная мощность 1500 кВт. </a:t>
                      </a:r>
                      <a:endParaRPr lang="ru-RU" sz="9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9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Open Sans"/>
                          <a:ea typeface="Microsoft YaHei"/>
                        </a:rPr>
                        <a:t>Стоимость тех.присоединения 27423,2 руб. (до 10м)</a:t>
                      </a:r>
                      <a:endParaRPr lang="ru-RU" sz="9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72000" marR="72000">
                    <a:lnL w="12240">
                      <a:solidFill>
                        <a:srgbClr val="4472C4"/>
                      </a:solidFill>
                    </a:lnL>
                    <a:lnR w="12240">
                      <a:solidFill>
                        <a:srgbClr val="4472C4"/>
                      </a:solidFill>
                    </a:lnR>
                    <a:lnT w="12240">
                      <a:solidFill>
                        <a:srgbClr val="4472C4"/>
                      </a:solidFill>
                    </a:lnT>
                    <a:lnB w="12240">
                      <a:solidFill>
                        <a:srgbClr val="4472C4"/>
                      </a:solidFill>
                    </a:lnB>
                    <a:noFill/>
                  </a:tcPr>
                </a:tc>
              </a:tr>
              <a:tr h="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rgbClr val="729FC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3000"/>
                        </a:lnSpc>
                      </a:pPr>
                      <a:r>
                        <a:rPr lang="ru-RU" sz="900" b="0" strike="noStrike" spc="-1">
                          <a:solidFill>
                            <a:srgbClr val="007FAC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Open Sans Semibold"/>
                          <a:ea typeface="Microsoft YaHei"/>
                        </a:rPr>
                        <a:t>Водоснабжение</a:t>
                      </a:r>
                      <a:endParaRPr lang="ru-RU" sz="9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4472C4"/>
                      </a:solidFill>
                    </a:lnL>
                    <a:lnR w="12240">
                      <a:solidFill>
                        <a:srgbClr val="4472C4"/>
                      </a:solidFill>
                    </a:lnR>
                    <a:lnT w="12240">
                      <a:solidFill>
                        <a:srgbClr val="4472C4"/>
                      </a:solidFill>
                    </a:lnT>
                    <a:lnB w="12240">
                      <a:solidFill>
                        <a:srgbClr val="4472C4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9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Open Sans"/>
                          <a:ea typeface="Microsoft YaHei"/>
                        </a:rPr>
                        <a:t>имеется возможность создания местной системы водоснабжения (скважина). Максимальная мощность в зависимости от резервуара. Стоимость тех. присоединения 17228 руб./.м.п.</a:t>
                      </a:r>
                      <a:endParaRPr lang="ru-RU" sz="9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72000" marR="72000">
                    <a:lnL w="12240">
                      <a:solidFill>
                        <a:srgbClr val="4472C4"/>
                      </a:solidFill>
                    </a:lnL>
                    <a:lnR w="12240">
                      <a:solidFill>
                        <a:srgbClr val="4472C4"/>
                      </a:solidFill>
                    </a:lnR>
                    <a:lnT w="12240">
                      <a:solidFill>
                        <a:srgbClr val="4472C4"/>
                      </a:solidFill>
                    </a:lnT>
                    <a:lnB w="12240">
                      <a:solidFill>
                        <a:srgbClr val="4472C4"/>
                      </a:solidFill>
                    </a:lnB>
                    <a:noFill/>
                  </a:tcPr>
                </a:tc>
              </a:tr>
              <a:tr h="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rgbClr val="729FC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3000"/>
                        </a:lnSpc>
                      </a:pPr>
                      <a:r>
                        <a:rPr lang="ru-RU" sz="900" b="0" strike="noStrike" spc="-1">
                          <a:solidFill>
                            <a:srgbClr val="007FAC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Open Sans Semibold"/>
                          <a:ea typeface="Microsoft YaHei"/>
                        </a:rPr>
                        <a:t>Водоотведение</a:t>
                      </a:r>
                      <a:endParaRPr lang="ru-RU" sz="9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4472C4"/>
                      </a:solidFill>
                    </a:lnL>
                    <a:lnR w="12240">
                      <a:solidFill>
                        <a:srgbClr val="4472C4"/>
                      </a:solidFill>
                    </a:lnR>
                    <a:lnT w="12240">
                      <a:solidFill>
                        <a:srgbClr val="4472C4"/>
                      </a:solidFill>
                    </a:lnT>
                    <a:lnB w="12240">
                      <a:solidFill>
                        <a:srgbClr val="4472C4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9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Open Sans"/>
                          <a:ea typeface="Microsoft YaHei"/>
                        </a:rPr>
                        <a:t>имеется возможность создания местной системы водоотведения (отстойник накопитель).  Максимальная мощность в зависимости от объема резервуара отстойника-накопителя.</a:t>
                      </a:r>
                      <a:endParaRPr lang="ru-RU" sz="9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72000" marR="72000">
                    <a:lnL w="12240">
                      <a:solidFill>
                        <a:srgbClr val="4472C4"/>
                      </a:solidFill>
                    </a:lnL>
                    <a:lnR w="12240">
                      <a:solidFill>
                        <a:srgbClr val="4472C4"/>
                      </a:solidFill>
                    </a:lnR>
                    <a:lnT w="12240">
                      <a:solidFill>
                        <a:srgbClr val="4472C4"/>
                      </a:solidFill>
                    </a:lnT>
                    <a:lnB w="12240">
                      <a:solidFill>
                        <a:srgbClr val="4472C4"/>
                      </a:solidFill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375" name="CustomShape 8"/>
          <p:cNvSpPr/>
          <p:nvPr/>
        </p:nvSpPr>
        <p:spPr>
          <a:xfrm>
            <a:off x="4991040" y="1968480"/>
            <a:ext cx="1461600" cy="26964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ru-RU" sz="1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Open Sans"/>
                <a:ea typeface="Microsoft YaHei"/>
              </a:rPr>
              <a:t>Место для карты</a:t>
            </a:r>
            <a:endParaRPr lang="ru-RU" sz="1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76" name="CustomShape 9"/>
          <p:cNvSpPr/>
          <p:nvPr/>
        </p:nvSpPr>
        <p:spPr>
          <a:xfrm>
            <a:off x="838080" y="155520"/>
            <a:ext cx="1144080" cy="75672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ru-RU" sz="1100" b="0" strike="noStrike" spc="-1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Open Sans"/>
                <a:ea typeface="Microsoft YaHei"/>
              </a:rPr>
              <a:t>Демидовский </a:t>
            </a:r>
            <a:endParaRPr lang="ru-RU" sz="11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100" b="0" strike="noStrike" spc="-1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Open Sans"/>
                <a:ea typeface="Microsoft YaHei"/>
              </a:rPr>
              <a:t>район</a:t>
            </a:r>
            <a:endParaRPr lang="ru-RU" sz="11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100" b="0" strike="noStrike" spc="-1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Open Sans"/>
                <a:ea typeface="Microsoft YaHei"/>
              </a:rPr>
              <a:t>Смоленской</a:t>
            </a:r>
            <a:endParaRPr lang="ru-RU" sz="11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100" b="0" strike="noStrike" spc="-1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Open Sans"/>
                <a:ea typeface="Microsoft YaHei"/>
              </a:rPr>
              <a:t>области</a:t>
            </a:r>
            <a:endParaRPr lang="ru-RU" sz="11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377" name="Picture 111"/>
          <p:cNvPicPr/>
          <p:nvPr/>
        </p:nvPicPr>
        <p:blipFill>
          <a:blip r:embed="rId4"/>
          <a:stretch/>
        </p:blipFill>
        <p:spPr>
          <a:xfrm>
            <a:off x="233280" y="46080"/>
            <a:ext cx="501120" cy="860040"/>
          </a:xfrm>
          <a:prstGeom prst="rect">
            <a:avLst/>
          </a:prstGeom>
          <a:ln w="9360">
            <a:noFill/>
          </a:ln>
        </p:spPr>
      </p:pic>
      <p:pic>
        <p:nvPicPr>
          <p:cNvPr id="378" name="Picture 112"/>
          <p:cNvPicPr/>
          <p:nvPr/>
        </p:nvPicPr>
        <p:blipFill>
          <a:blip r:embed="rId5"/>
          <a:stretch/>
        </p:blipFill>
        <p:spPr>
          <a:xfrm>
            <a:off x="4065480" y="1225440"/>
            <a:ext cx="3042720" cy="1655280"/>
          </a:xfrm>
          <a:prstGeom prst="rect">
            <a:avLst/>
          </a:prstGeom>
          <a:ln w="9360">
            <a:noFill/>
          </a:ln>
        </p:spPr>
      </p:pic>
      <p:sp>
        <p:nvSpPr>
          <p:cNvPr id="379" name="CustomShape 10"/>
          <p:cNvSpPr/>
          <p:nvPr/>
        </p:nvSpPr>
        <p:spPr>
          <a:xfrm>
            <a:off x="6423120" y="2738520"/>
            <a:ext cx="914040" cy="21384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ru-RU" sz="9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Open Sans"/>
                <a:ea typeface="Microsoft YaHei"/>
              </a:rPr>
              <a:t>yandex.ru</a:t>
            </a:r>
            <a:endParaRPr lang="ru-RU" sz="9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0" name="Picture 1"/>
          <p:cNvPicPr/>
          <p:nvPr/>
        </p:nvPicPr>
        <p:blipFill>
          <a:blip r:embed="rId3"/>
          <a:stretch/>
        </p:blipFill>
        <p:spPr>
          <a:xfrm>
            <a:off x="2060640" y="155520"/>
            <a:ext cx="5495400" cy="764640"/>
          </a:xfrm>
          <a:prstGeom prst="rect">
            <a:avLst/>
          </a:prstGeom>
          <a:ln w="9360">
            <a:noFill/>
          </a:ln>
        </p:spPr>
      </p:pic>
      <p:sp>
        <p:nvSpPr>
          <p:cNvPr id="381" name="CustomShape 1"/>
          <p:cNvSpPr/>
          <p:nvPr/>
        </p:nvSpPr>
        <p:spPr>
          <a:xfrm>
            <a:off x="2060640" y="317520"/>
            <a:ext cx="5495400" cy="45360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ru-RU" sz="2400" b="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Open Sans Semibold"/>
                <a:ea typeface="Microsoft YaHei"/>
              </a:rPr>
              <a:t>Инвестиционные площадки</a:t>
            </a:r>
            <a:endParaRPr lang="ru-RU" sz="2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82" name="CustomShape 2"/>
          <p:cNvSpPr/>
          <p:nvPr/>
        </p:nvSpPr>
        <p:spPr>
          <a:xfrm>
            <a:off x="7148520" y="7189920"/>
            <a:ext cx="431280" cy="36144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ru-RU" sz="1800" b="1" i="1" strike="noStrike" spc="-1" dirty="0" smtClean="0">
                <a:solidFill>
                  <a:srgbClr val="339533"/>
                </a:solidFill>
                <a:uFill>
                  <a:solidFill>
                    <a:srgbClr val="FFFFFF"/>
                  </a:solidFill>
                </a:uFill>
                <a:latin typeface="Open Sans Semibold"/>
                <a:ea typeface="Microsoft YaHei"/>
              </a:rPr>
              <a:t>1</a:t>
            </a:r>
            <a:r>
              <a:rPr lang="en-US" sz="1800" b="1" i="1" strike="noStrike" spc="-1" dirty="0" smtClean="0">
                <a:solidFill>
                  <a:srgbClr val="339533"/>
                </a:solidFill>
                <a:uFill>
                  <a:solidFill>
                    <a:srgbClr val="FFFFFF"/>
                  </a:solidFill>
                </a:uFill>
                <a:latin typeface="Open Sans Semibold"/>
                <a:ea typeface="Microsoft YaHei"/>
              </a:rPr>
              <a:t>1</a:t>
            </a:r>
            <a:endParaRPr lang="ru-RU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graphicFrame>
        <p:nvGraphicFramePr>
          <p:cNvPr id="383" name="Table 3"/>
          <p:cNvGraphicFramePr/>
          <p:nvPr/>
        </p:nvGraphicFramePr>
        <p:xfrm>
          <a:off x="168120" y="1260000"/>
          <a:ext cx="7225920" cy="1905000"/>
        </p:xfrm>
        <a:graphic>
          <a:graphicData uri="http://schemas.openxmlformats.org/drawingml/2006/table">
            <a:tbl>
              <a:tblPr/>
              <a:tblGrid>
                <a:gridCol w="3670200"/>
                <a:gridCol w="3555720"/>
              </a:tblGrid>
              <a:tr h="567720">
                <a:tc>
                  <a:txBody>
                    <a:bodyPr/>
                    <a:lstStyle/>
                    <a:p>
                      <a:pPr algn="ctr">
                        <a:lnSpc>
                          <a:spcPct val="113000"/>
                        </a:lnSpc>
                      </a:pPr>
                      <a:r>
                        <a:rPr lang="ru-RU" sz="1400" b="0" strike="noStrike" spc="-1">
                          <a:solidFill>
                            <a:srgbClr val="007FAC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Open Sans Semibold"/>
                          <a:ea typeface="Microsoft YaHei"/>
                        </a:rPr>
                        <a:t>Инвестиционная площадка </a:t>
                      </a:r>
                      <a:endParaRPr lang="ru-RU" sz="14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  <a:p>
                      <a:pPr algn="ctr">
                        <a:lnSpc>
                          <a:spcPct val="113000"/>
                        </a:lnSpc>
                      </a:pPr>
                      <a:r>
                        <a:rPr lang="ru-RU" sz="1400" b="0" strike="noStrike" spc="-1">
                          <a:solidFill>
                            <a:srgbClr val="007FAC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Open Sans Semibold"/>
                          <a:ea typeface="Microsoft YaHei"/>
                        </a:rPr>
                        <a:t>№ 67-05-19</a:t>
                      </a:r>
                      <a:endParaRPr lang="ru-RU" sz="14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4472C4"/>
                      </a:solidFill>
                    </a:lnL>
                    <a:lnR w="12240">
                      <a:solidFill>
                        <a:srgbClr val="4472C4"/>
                      </a:solidFill>
                    </a:lnR>
                    <a:lnT w="12240">
                      <a:solidFill>
                        <a:srgbClr val="4472C4"/>
                      </a:solidFill>
                    </a:lnT>
                    <a:lnB w="12240">
                      <a:solidFill>
                        <a:srgbClr val="4472C4"/>
                      </a:solidFill>
                    </a:lnB>
                    <a:solidFill>
                      <a:srgbClr val="D1FFFF"/>
                    </a:solidFill>
                  </a:tcPr>
                </a:tc>
                <a:tc rowSpan="2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240">
                      <a:solidFill>
                        <a:srgbClr val="4472C4"/>
                      </a:solidFill>
                    </a:lnL>
                    <a:lnR w="12240">
                      <a:solidFill>
                        <a:srgbClr val="4472C4"/>
                      </a:solidFill>
                    </a:lnR>
                    <a:lnT w="12240">
                      <a:solidFill>
                        <a:srgbClr val="4472C4"/>
                      </a:solidFill>
                    </a:lnT>
                    <a:lnB w="12240">
                      <a:solidFill>
                        <a:srgbClr val="4472C4"/>
                      </a:solidFill>
                    </a:lnB>
                    <a:noFill/>
                  </a:tcPr>
                </a:tc>
              </a:tr>
              <a:tr h="1303920">
                <a:tc>
                  <a:txBody>
                    <a:bodyPr/>
                    <a:lstStyle/>
                    <a:p>
                      <a:pPr algn="ctr">
                        <a:lnSpc>
                          <a:spcPct val="113000"/>
                        </a:lnSpc>
                      </a:pPr>
                      <a:r>
                        <a:rPr lang="ru-RU" sz="1400" b="0" strike="noStrike" spc="-1">
                          <a:solidFill>
                            <a:srgbClr val="007FAC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Open Sans Semibold"/>
                          <a:ea typeface="Microsoft YaHei"/>
                        </a:rPr>
                        <a:t>Местоположение:</a:t>
                      </a:r>
                      <a:endParaRPr lang="ru-RU" sz="14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  <a:p>
                      <a:pPr marL="361800" algn="just">
                        <a:lnSpc>
                          <a:spcPct val="113000"/>
                        </a:lnSpc>
                      </a:pPr>
                      <a:endParaRPr lang="ru-RU" sz="14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  <a:p>
                      <a:pPr marL="361800" algn="just">
                        <a:lnSpc>
                          <a:spcPct val="113000"/>
                        </a:lnSpc>
                      </a:pPr>
                      <a:r>
                        <a:rPr lang="ru-RU" sz="11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Open Sans"/>
                          <a:ea typeface="Microsoft YaHei"/>
                        </a:rPr>
                        <a:t>Демидовский район, д. Лобаново;</a:t>
                      </a:r>
                      <a:endParaRPr lang="ru-RU" sz="11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  <a:p>
                      <a:pPr marL="361800" algn="just">
                        <a:lnSpc>
                          <a:spcPct val="113000"/>
                        </a:lnSpc>
                      </a:pPr>
                      <a:r>
                        <a:rPr lang="ru-RU" sz="11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Open Sans"/>
                          <a:ea typeface="Microsoft YaHei"/>
                        </a:rPr>
                        <a:t>- расстояние до г. Москвы: 457 км;</a:t>
                      </a:r>
                      <a:endParaRPr lang="ru-RU" sz="11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  <a:p>
                      <a:pPr marL="361800" algn="just">
                        <a:lnSpc>
                          <a:spcPct val="113000"/>
                        </a:lnSpc>
                      </a:pPr>
                      <a:r>
                        <a:rPr lang="ru-RU" sz="11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Open Sans"/>
                          <a:ea typeface="Microsoft YaHei"/>
                        </a:rPr>
                        <a:t>- расстояние до г. Смоленска: 78 км;</a:t>
                      </a:r>
                      <a:endParaRPr lang="ru-RU" sz="11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  <a:p>
                      <a:pPr marL="361800" algn="just">
                        <a:lnSpc>
                          <a:spcPct val="113000"/>
                        </a:lnSpc>
                      </a:pPr>
                      <a:r>
                        <a:rPr lang="ru-RU" sz="11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Open Sans"/>
                          <a:ea typeface="Microsoft YaHei"/>
                        </a:rPr>
                        <a:t>- расстояние до г. Демидов: 5 км.</a:t>
                      </a:r>
                      <a:endParaRPr lang="ru-RU" sz="11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4472C4"/>
                      </a:solidFill>
                    </a:lnL>
                    <a:lnR w="12240">
                      <a:solidFill>
                        <a:srgbClr val="4472C4"/>
                      </a:solidFill>
                    </a:lnR>
                    <a:lnT w="12240">
                      <a:solidFill>
                        <a:srgbClr val="4472C4"/>
                      </a:solidFill>
                    </a:lnT>
                    <a:lnB w="12240">
                      <a:solidFill>
                        <a:srgbClr val="4472C4"/>
                      </a:solidFill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rgbClr val="729FCF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384" name="Table 4"/>
          <p:cNvGraphicFramePr/>
          <p:nvPr/>
        </p:nvGraphicFramePr>
        <p:xfrm>
          <a:off x="179280" y="5867280"/>
          <a:ext cx="6120360" cy="419760"/>
        </p:xfrm>
        <a:graphic>
          <a:graphicData uri="http://schemas.openxmlformats.org/drawingml/2006/table">
            <a:tbl>
              <a:tblPr/>
              <a:tblGrid>
                <a:gridCol w="2160000"/>
                <a:gridCol w="3960360"/>
              </a:tblGrid>
              <a:tr h="419760">
                <a:tc>
                  <a:txBody>
                    <a:bodyPr/>
                    <a:lstStyle/>
                    <a:p>
                      <a:pPr algn="ctr">
                        <a:lnSpc>
                          <a:spcPct val="113000"/>
                        </a:lnSpc>
                      </a:pPr>
                      <a:r>
                        <a:rPr lang="ru-RU" sz="1000" b="0" strike="noStrike" spc="-1">
                          <a:solidFill>
                            <a:srgbClr val="007FAC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Open Sans Semibold"/>
                          <a:ea typeface="Microsoft YaHei"/>
                        </a:rPr>
                        <a:t>Подъездные пути</a:t>
                      </a:r>
                      <a:endParaRPr lang="ru-RU" sz="10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91080" marR="91080">
                    <a:lnL w="12240">
                      <a:solidFill>
                        <a:srgbClr val="4472C4"/>
                      </a:solidFill>
                    </a:lnL>
                    <a:lnR w="12240">
                      <a:solidFill>
                        <a:srgbClr val="4472C4"/>
                      </a:solidFill>
                    </a:lnR>
                    <a:lnT w="12240">
                      <a:solidFill>
                        <a:srgbClr val="4472C4"/>
                      </a:solidFill>
                    </a:lnT>
                    <a:lnB w="12240">
                      <a:solidFill>
                        <a:srgbClr val="4472C4"/>
                      </a:solidFill>
                    </a:lnB>
                    <a:solidFill>
                      <a:srgbClr val="D1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3000"/>
                        </a:lnSpc>
                      </a:pPr>
                      <a:r>
                        <a:rPr lang="ru-RU" sz="9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Open Sans"/>
                          <a:ea typeface="Microsoft YaHei"/>
                        </a:rPr>
                        <a:t>автодорога  Демидов-Пржевальское на расстоянии 0,2 км,</a:t>
                      </a:r>
                      <a:endParaRPr lang="ru-RU" sz="9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  <a:p>
                      <a:pPr>
                        <a:lnSpc>
                          <a:spcPct val="113000"/>
                        </a:lnSpc>
                      </a:pPr>
                      <a:r>
                        <a:rPr lang="ru-RU" sz="9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Open Sans"/>
                          <a:ea typeface="Microsoft YaHei"/>
                        </a:rPr>
                        <a:t>автодорога Ольша-Велиж-Невель на расстоянии 0,5 км</a:t>
                      </a:r>
                      <a:endParaRPr lang="ru-RU" sz="9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91080" marR="91080">
                    <a:lnL w="12240">
                      <a:solidFill>
                        <a:srgbClr val="4472C4"/>
                      </a:solidFill>
                    </a:lnL>
                    <a:lnR w="12240">
                      <a:solidFill>
                        <a:srgbClr val="4472C4"/>
                      </a:solidFill>
                    </a:lnR>
                    <a:lnT w="12240">
                      <a:solidFill>
                        <a:srgbClr val="4472C4"/>
                      </a:solidFill>
                    </a:lnT>
                    <a:lnB w="12240">
                      <a:solidFill>
                        <a:srgbClr val="4472C4"/>
                      </a:solidFill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385" name="Table 5"/>
          <p:cNvGraphicFramePr/>
          <p:nvPr/>
        </p:nvGraphicFramePr>
        <p:xfrm>
          <a:off x="179280" y="6252480"/>
          <a:ext cx="5214600" cy="263652"/>
        </p:xfrm>
        <a:graphic>
          <a:graphicData uri="http://schemas.openxmlformats.org/drawingml/2006/table">
            <a:tbl>
              <a:tblPr/>
              <a:tblGrid>
                <a:gridCol w="2292120"/>
                <a:gridCol w="2922480"/>
              </a:tblGrid>
              <a:tr h="263160">
                <a:tc>
                  <a:txBody>
                    <a:bodyPr/>
                    <a:lstStyle/>
                    <a:p>
                      <a:pPr algn="ctr">
                        <a:lnSpc>
                          <a:spcPct val="113000"/>
                        </a:lnSpc>
                      </a:pPr>
                      <a:r>
                        <a:rPr lang="ru-RU" sz="1000" b="0" strike="noStrike" spc="-1">
                          <a:solidFill>
                            <a:srgbClr val="007FAC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Open Sans Semibold"/>
                          <a:ea typeface="Microsoft YaHei"/>
                        </a:rPr>
                        <a:t>Условия предоставления</a:t>
                      </a:r>
                      <a:endParaRPr lang="ru-RU" sz="10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91080" marR="91080">
                    <a:lnL w="12240">
                      <a:solidFill>
                        <a:srgbClr val="4472C4"/>
                      </a:solidFill>
                    </a:lnL>
                    <a:lnR w="12240">
                      <a:solidFill>
                        <a:srgbClr val="4472C4"/>
                      </a:solidFill>
                    </a:lnR>
                    <a:lnT w="12240">
                      <a:solidFill>
                        <a:srgbClr val="4472C4"/>
                      </a:solidFill>
                    </a:lnT>
                    <a:lnB w="12240">
                      <a:solidFill>
                        <a:srgbClr val="4472C4"/>
                      </a:solidFill>
                    </a:lnB>
                    <a:solidFill>
                      <a:srgbClr val="D1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3000"/>
                        </a:lnSpc>
                      </a:pPr>
                      <a:r>
                        <a:rPr lang="ru-RU" sz="9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Open Sans"/>
                          <a:ea typeface="Microsoft YaHei"/>
                        </a:rPr>
                        <a:t>аренда: 35 454,12 руб., покупка: 206 815,7 руб.</a:t>
                      </a:r>
                      <a:endParaRPr lang="ru-RU" sz="9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91080" marR="91080">
                    <a:lnL w="12240">
                      <a:solidFill>
                        <a:srgbClr val="4472C4"/>
                      </a:solidFill>
                    </a:lnL>
                    <a:lnR w="12240">
                      <a:solidFill>
                        <a:srgbClr val="4472C4"/>
                      </a:solidFill>
                    </a:lnR>
                    <a:lnT w="12240">
                      <a:solidFill>
                        <a:srgbClr val="4472C4"/>
                      </a:solidFill>
                    </a:lnT>
                    <a:lnB w="12240">
                      <a:solidFill>
                        <a:srgbClr val="4472C4"/>
                      </a:solidFill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386" name="Table 6"/>
          <p:cNvGraphicFramePr/>
          <p:nvPr/>
        </p:nvGraphicFramePr>
        <p:xfrm>
          <a:off x="168120" y="3131640"/>
          <a:ext cx="7225560" cy="1140779"/>
        </p:xfrm>
        <a:graphic>
          <a:graphicData uri="http://schemas.openxmlformats.org/drawingml/2006/table">
            <a:tbl>
              <a:tblPr/>
              <a:tblGrid>
                <a:gridCol w="1465200"/>
                <a:gridCol w="2215800"/>
                <a:gridCol w="3544560"/>
              </a:tblGrid>
              <a:tr h="0">
                <a:tc rowSpan="4">
                  <a:txBody>
                    <a:bodyPr/>
                    <a:lstStyle/>
                    <a:p>
                      <a:pPr algn="ctr">
                        <a:lnSpc>
                          <a:spcPct val="113000"/>
                        </a:lnSpc>
                      </a:pPr>
                      <a:r>
                        <a:rPr lang="ru-RU" sz="1200" b="0" strike="noStrike" spc="-1">
                          <a:solidFill>
                            <a:srgbClr val="007FAC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Open Sans Semibold"/>
                          <a:ea typeface="Microsoft YaHei"/>
                        </a:rPr>
                        <a:t>Характеристика</a:t>
                      </a:r>
                      <a:endParaRPr lang="ru-RU" sz="12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  <a:p>
                      <a:pPr algn="ctr">
                        <a:lnSpc>
                          <a:spcPct val="113000"/>
                        </a:lnSpc>
                      </a:pPr>
                      <a:r>
                        <a:rPr lang="ru-RU" sz="1200" b="0" strike="noStrike" spc="-1">
                          <a:solidFill>
                            <a:srgbClr val="007FAC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Open Sans Semibold"/>
                          <a:ea typeface="Microsoft YaHei"/>
                        </a:rPr>
                        <a:t>участка</a:t>
                      </a:r>
                      <a:endParaRPr lang="ru-RU" sz="12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4472C4"/>
                      </a:solidFill>
                    </a:lnL>
                    <a:lnR w="12240">
                      <a:solidFill>
                        <a:srgbClr val="4472C4"/>
                      </a:solidFill>
                    </a:lnR>
                    <a:lnT w="12240">
                      <a:solidFill>
                        <a:srgbClr val="4472C4"/>
                      </a:solidFill>
                    </a:lnT>
                    <a:lnB w="12240">
                      <a:solidFill>
                        <a:srgbClr val="4472C4"/>
                      </a:solidFill>
                    </a:lnB>
                    <a:solidFill>
                      <a:srgbClr val="D1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3000"/>
                        </a:lnSpc>
                      </a:pPr>
                      <a:r>
                        <a:rPr lang="ru-RU" sz="900" b="0" strike="noStrike" spc="-1">
                          <a:solidFill>
                            <a:srgbClr val="007FAC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Open Sans Semibold"/>
                          <a:ea typeface="Microsoft YaHei"/>
                        </a:rPr>
                        <a:t>Площадь</a:t>
                      </a:r>
                      <a:endParaRPr lang="ru-RU" sz="9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4472C4"/>
                      </a:solidFill>
                    </a:lnL>
                    <a:lnR w="12240">
                      <a:solidFill>
                        <a:srgbClr val="4472C4"/>
                      </a:solidFill>
                    </a:lnR>
                    <a:lnT w="12240">
                      <a:solidFill>
                        <a:srgbClr val="4472C4"/>
                      </a:solidFill>
                    </a:lnT>
                    <a:lnB w="12240">
                      <a:solidFill>
                        <a:srgbClr val="4472C4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9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Open Sans"/>
                          <a:ea typeface="Microsoft YaHei"/>
                        </a:rPr>
                        <a:t>1,3 га</a:t>
                      </a:r>
                      <a:endParaRPr lang="ru-RU" sz="9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4472C4"/>
                      </a:solidFill>
                    </a:lnL>
                    <a:lnR w="12240">
                      <a:solidFill>
                        <a:srgbClr val="4472C4"/>
                      </a:solidFill>
                    </a:lnR>
                    <a:lnT w="12240">
                      <a:solidFill>
                        <a:srgbClr val="4472C4"/>
                      </a:solidFill>
                    </a:lnT>
                    <a:lnB w="12240">
                      <a:solidFill>
                        <a:srgbClr val="4472C4"/>
                      </a:solidFill>
                    </a:lnB>
                    <a:noFill/>
                  </a:tcPr>
                </a:tc>
              </a:tr>
              <a:tr h="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rgbClr val="729FC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3000"/>
                        </a:lnSpc>
                      </a:pPr>
                      <a:r>
                        <a:rPr lang="ru-RU" sz="900" b="0" strike="noStrike" spc="-1">
                          <a:solidFill>
                            <a:srgbClr val="007FAC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Open Sans Semibold"/>
                          <a:ea typeface="Microsoft YaHei"/>
                        </a:rPr>
                        <a:t>Категория земли</a:t>
                      </a:r>
                      <a:endParaRPr lang="ru-RU" sz="9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4472C4"/>
                      </a:solidFill>
                    </a:lnL>
                    <a:lnR w="12240">
                      <a:solidFill>
                        <a:srgbClr val="4472C4"/>
                      </a:solidFill>
                    </a:lnR>
                    <a:lnT w="12240">
                      <a:solidFill>
                        <a:srgbClr val="4472C4"/>
                      </a:solidFill>
                    </a:lnT>
                    <a:lnB w="12240">
                      <a:solidFill>
                        <a:srgbClr val="4472C4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9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Open Sans"/>
                          <a:ea typeface="Microsoft YaHei"/>
                        </a:rPr>
                        <a:t>земли населенных пунктов</a:t>
                      </a:r>
                      <a:endParaRPr lang="ru-RU" sz="9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4472C4"/>
                      </a:solidFill>
                    </a:lnL>
                    <a:lnR w="12240">
                      <a:solidFill>
                        <a:srgbClr val="4472C4"/>
                      </a:solidFill>
                    </a:lnR>
                    <a:lnT w="12240">
                      <a:solidFill>
                        <a:srgbClr val="4472C4"/>
                      </a:solidFill>
                    </a:lnT>
                    <a:lnB w="12240">
                      <a:solidFill>
                        <a:srgbClr val="4472C4"/>
                      </a:solidFill>
                    </a:lnB>
                    <a:noFill/>
                  </a:tcPr>
                </a:tc>
              </a:tr>
              <a:tr h="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rgbClr val="729FC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3000"/>
                        </a:lnSpc>
                      </a:pPr>
                      <a:r>
                        <a:rPr lang="ru-RU" sz="900" b="0" strike="noStrike" spc="-1">
                          <a:solidFill>
                            <a:srgbClr val="007FAC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Open Sans Semibold"/>
                          <a:ea typeface="Microsoft YaHei"/>
                        </a:rPr>
                        <a:t>Форма собственности</a:t>
                      </a:r>
                      <a:endParaRPr lang="ru-RU" sz="9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4472C4"/>
                      </a:solidFill>
                    </a:lnL>
                    <a:lnR w="12240">
                      <a:solidFill>
                        <a:srgbClr val="4472C4"/>
                      </a:solidFill>
                    </a:lnR>
                    <a:lnT w="12240">
                      <a:solidFill>
                        <a:srgbClr val="4472C4"/>
                      </a:solidFill>
                    </a:lnT>
                    <a:lnB w="12240">
                      <a:solidFill>
                        <a:srgbClr val="4472C4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9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Open Sans"/>
                          <a:ea typeface="Microsoft YaHei"/>
                        </a:rPr>
                        <a:t>государственная собственность</a:t>
                      </a:r>
                      <a:endParaRPr lang="ru-RU" sz="9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4472C4"/>
                      </a:solidFill>
                    </a:lnL>
                    <a:lnR w="12240">
                      <a:solidFill>
                        <a:srgbClr val="4472C4"/>
                      </a:solidFill>
                    </a:lnR>
                    <a:lnT w="12240">
                      <a:solidFill>
                        <a:srgbClr val="4472C4"/>
                      </a:solidFill>
                    </a:lnT>
                    <a:lnB w="12240">
                      <a:solidFill>
                        <a:srgbClr val="4472C4"/>
                      </a:solidFill>
                    </a:lnB>
                    <a:noFill/>
                  </a:tcPr>
                </a:tc>
              </a:tr>
              <a:tr h="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rgbClr val="729FC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3000"/>
                        </a:lnSpc>
                      </a:pPr>
                      <a:r>
                        <a:rPr lang="ru-RU" sz="900" b="0" strike="noStrike" spc="-1">
                          <a:solidFill>
                            <a:srgbClr val="007FAC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Open Sans Semibold"/>
                          <a:ea typeface="Microsoft YaHei"/>
                        </a:rPr>
                        <a:t>Приоритетное направление использования</a:t>
                      </a:r>
                      <a:endParaRPr lang="ru-RU" sz="9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4472C4"/>
                      </a:solidFill>
                    </a:lnL>
                    <a:lnR w="12240">
                      <a:solidFill>
                        <a:srgbClr val="4472C4"/>
                      </a:solidFill>
                    </a:lnR>
                    <a:lnT w="12240">
                      <a:solidFill>
                        <a:srgbClr val="4472C4"/>
                      </a:solidFill>
                    </a:lnT>
                    <a:lnB w="12240">
                      <a:solidFill>
                        <a:srgbClr val="4472C4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9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Open Sans"/>
                          <a:ea typeface="Microsoft YaHei"/>
                        </a:rPr>
                        <a:t>для производственных целей</a:t>
                      </a:r>
                      <a:endParaRPr lang="ru-RU" sz="9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4472C4"/>
                      </a:solidFill>
                    </a:lnL>
                    <a:lnR w="12240">
                      <a:solidFill>
                        <a:srgbClr val="4472C4"/>
                      </a:solidFill>
                    </a:lnR>
                    <a:lnT w="12240">
                      <a:solidFill>
                        <a:srgbClr val="4472C4"/>
                      </a:solidFill>
                    </a:lnT>
                    <a:lnB w="12240">
                      <a:solidFill>
                        <a:srgbClr val="4472C4"/>
                      </a:solidFill>
                    </a:lnB>
                    <a:noFill/>
                  </a:tcPr>
                </a:tc>
              </a:tr>
            </a:tbl>
          </a:graphicData>
        </a:graphic>
      </p:graphicFrame>
      <p:graphicFrame>
        <p:nvGraphicFramePr>
          <p:cNvPr id="387" name="Table 7"/>
          <p:cNvGraphicFramePr/>
          <p:nvPr/>
        </p:nvGraphicFramePr>
        <p:xfrm>
          <a:off x="179280" y="4267080"/>
          <a:ext cx="6840000" cy="1600200"/>
        </p:xfrm>
        <a:graphic>
          <a:graphicData uri="http://schemas.openxmlformats.org/drawingml/2006/table">
            <a:tbl>
              <a:tblPr/>
              <a:tblGrid>
                <a:gridCol w="1352520"/>
                <a:gridCol w="1459800"/>
                <a:gridCol w="4027680"/>
              </a:tblGrid>
              <a:tr h="0">
                <a:tc rowSpan="4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000" b="0" strike="noStrike" spc="-1">
                          <a:solidFill>
                            <a:srgbClr val="007FAC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Open Sans Semibold"/>
                          <a:ea typeface="Microsoft YaHei"/>
                        </a:rPr>
                        <a:t>Инженерная инфраструктура</a:t>
                      </a:r>
                      <a:endParaRPr lang="ru-RU" sz="10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4472C4"/>
                      </a:solidFill>
                    </a:lnL>
                    <a:lnR w="12240">
                      <a:solidFill>
                        <a:srgbClr val="4472C4"/>
                      </a:solidFill>
                    </a:lnR>
                    <a:lnT w="12240">
                      <a:solidFill>
                        <a:srgbClr val="4472C4"/>
                      </a:solidFill>
                    </a:lnT>
                    <a:lnB w="12240">
                      <a:solidFill>
                        <a:srgbClr val="4472C4"/>
                      </a:solidFill>
                    </a:lnB>
                    <a:solidFill>
                      <a:srgbClr val="D1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900" b="0" strike="noStrike" spc="-1">
                          <a:solidFill>
                            <a:srgbClr val="007FAC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Open Sans Semibold"/>
                          <a:ea typeface="Microsoft YaHei"/>
                        </a:rPr>
                        <a:t>Электроснабжение</a:t>
                      </a:r>
                      <a:endParaRPr lang="ru-RU" sz="9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4472C4"/>
                      </a:solidFill>
                    </a:lnL>
                    <a:lnR w="12240">
                      <a:solidFill>
                        <a:srgbClr val="4472C4"/>
                      </a:solidFill>
                    </a:lnR>
                    <a:lnT w="12240">
                      <a:solidFill>
                        <a:srgbClr val="4472C4"/>
                      </a:solidFill>
                    </a:lnT>
                    <a:lnB w="12240">
                      <a:solidFill>
                        <a:srgbClr val="4472C4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9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Open Sans"/>
                          <a:ea typeface="Microsoft YaHei"/>
                        </a:rPr>
                        <a:t>ближайший центр питания ПС Демидов 110/35/10 на расстоянии </a:t>
                      </a:r>
                      <a:r>
                        <a:t/>
                      </a:r>
                      <a:br/>
                      <a:r>
                        <a:rPr lang="ru-RU" sz="9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Open Sans"/>
                          <a:ea typeface="Microsoft YaHei"/>
                        </a:rPr>
                        <a:t>4 км по прямой до границы земельного участка. Резерв мощности для тех. присоединения – 4, 13 МВА</a:t>
                      </a:r>
                      <a:endParaRPr lang="ru-RU" sz="9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72000" marR="72000">
                    <a:lnL w="12240">
                      <a:solidFill>
                        <a:srgbClr val="4472C4"/>
                      </a:solidFill>
                    </a:lnL>
                    <a:lnR w="12240">
                      <a:solidFill>
                        <a:srgbClr val="4472C4"/>
                      </a:solidFill>
                    </a:lnR>
                    <a:lnT w="12240">
                      <a:solidFill>
                        <a:srgbClr val="4472C4"/>
                      </a:solidFill>
                    </a:lnT>
                    <a:lnB w="12240">
                      <a:solidFill>
                        <a:srgbClr val="4472C4"/>
                      </a:solidFill>
                    </a:lnB>
                    <a:noFill/>
                  </a:tcPr>
                </a:tc>
              </a:tr>
              <a:tr h="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rgbClr val="729FC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900" b="0" strike="noStrike" spc="-1">
                          <a:solidFill>
                            <a:srgbClr val="007FAC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Open Sans Semibold"/>
                          <a:ea typeface="Microsoft YaHei"/>
                        </a:rPr>
                        <a:t>Газоснабжение</a:t>
                      </a:r>
                      <a:endParaRPr lang="ru-RU" sz="9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4472C4"/>
                      </a:solidFill>
                    </a:lnL>
                    <a:lnR w="12240">
                      <a:solidFill>
                        <a:srgbClr val="4472C4"/>
                      </a:solidFill>
                    </a:lnR>
                    <a:lnT w="12240">
                      <a:solidFill>
                        <a:srgbClr val="4472C4"/>
                      </a:solidFill>
                    </a:lnT>
                    <a:lnB w="12240">
                      <a:solidFill>
                        <a:srgbClr val="4472C4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9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Open Sans"/>
                          <a:ea typeface="Microsoft YaHei"/>
                        </a:rPr>
                        <a:t>точка подключения расположена в 5 км. от участка. </a:t>
                      </a:r>
                      <a:endParaRPr lang="ru-RU" sz="9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9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Open Sans"/>
                          <a:ea typeface="Microsoft YaHei"/>
                        </a:rPr>
                        <a:t>максимальная мощность - 3 млн.куб.м/год.</a:t>
                      </a:r>
                      <a:endParaRPr lang="ru-RU" sz="9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9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Open Sans"/>
                          <a:ea typeface="Microsoft YaHei"/>
                        </a:rPr>
                        <a:t>стоимость тех. присоединения- 27423,2 руб. (до 10м)</a:t>
                      </a:r>
                      <a:endParaRPr lang="ru-RU" sz="9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72000" marR="72000">
                    <a:lnL w="12240">
                      <a:solidFill>
                        <a:srgbClr val="4472C4"/>
                      </a:solidFill>
                    </a:lnL>
                    <a:lnR w="12240">
                      <a:solidFill>
                        <a:srgbClr val="4472C4"/>
                      </a:solidFill>
                    </a:lnR>
                    <a:lnT w="12240">
                      <a:solidFill>
                        <a:srgbClr val="4472C4"/>
                      </a:solidFill>
                    </a:lnT>
                    <a:lnB w="12240">
                      <a:solidFill>
                        <a:srgbClr val="4472C4"/>
                      </a:solidFill>
                    </a:lnB>
                    <a:noFill/>
                  </a:tcPr>
                </a:tc>
              </a:tr>
              <a:tr h="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rgbClr val="729FC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900" b="0" strike="noStrike" spc="-1">
                          <a:solidFill>
                            <a:srgbClr val="007FAC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Open Sans Semibold"/>
                          <a:ea typeface="Microsoft YaHei"/>
                        </a:rPr>
                        <a:t>Водоснабжение</a:t>
                      </a:r>
                      <a:endParaRPr lang="ru-RU" sz="9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4472C4"/>
                      </a:solidFill>
                    </a:lnL>
                    <a:lnR w="12240">
                      <a:solidFill>
                        <a:srgbClr val="4472C4"/>
                      </a:solidFill>
                    </a:lnR>
                    <a:lnT w="12240">
                      <a:solidFill>
                        <a:srgbClr val="4472C4"/>
                      </a:solidFill>
                    </a:lnT>
                    <a:lnB w="12240">
                      <a:solidFill>
                        <a:srgbClr val="4472C4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9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Open Sans"/>
                          <a:ea typeface="Microsoft YaHei"/>
                        </a:rPr>
                        <a:t>имеется возможность создания местной системы водоснабжения (скважина). Стоимость тех.присоединения 17228 руб./м.п.</a:t>
                      </a:r>
                      <a:endParaRPr lang="ru-RU" sz="9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72000" marR="72000">
                    <a:lnL w="12240">
                      <a:solidFill>
                        <a:srgbClr val="4472C4"/>
                      </a:solidFill>
                    </a:lnL>
                    <a:lnR w="12240">
                      <a:solidFill>
                        <a:srgbClr val="4472C4"/>
                      </a:solidFill>
                    </a:lnR>
                    <a:lnT w="12240">
                      <a:solidFill>
                        <a:srgbClr val="4472C4"/>
                      </a:solidFill>
                    </a:lnT>
                    <a:lnB w="12240">
                      <a:solidFill>
                        <a:srgbClr val="4472C4"/>
                      </a:solidFill>
                    </a:lnB>
                    <a:noFill/>
                  </a:tcPr>
                </a:tc>
              </a:tr>
              <a:tr h="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rgbClr val="729FC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900" b="0" strike="noStrike" spc="-1">
                          <a:solidFill>
                            <a:srgbClr val="007FAC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Open Sans Semibold"/>
                          <a:ea typeface="Microsoft YaHei"/>
                        </a:rPr>
                        <a:t>Водоотведение</a:t>
                      </a:r>
                      <a:endParaRPr lang="ru-RU" sz="9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4472C4"/>
                      </a:solidFill>
                    </a:lnL>
                    <a:lnR w="12240">
                      <a:solidFill>
                        <a:srgbClr val="4472C4"/>
                      </a:solidFill>
                    </a:lnR>
                    <a:lnT w="12240">
                      <a:solidFill>
                        <a:srgbClr val="4472C4"/>
                      </a:solidFill>
                    </a:lnT>
                    <a:lnB w="12240">
                      <a:solidFill>
                        <a:srgbClr val="4472C4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9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Open Sans"/>
                          <a:ea typeface="Microsoft YaHei"/>
                        </a:rPr>
                        <a:t>Имеется возможность создания местной системы водоотведения.</a:t>
                      </a:r>
                      <a:endParaRPr lang="ru-RU" sz="9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72000" marR="72000">
                    <a:lnL w="12240">
                      <a:solidFill>
                        <a:srgbClr val="4472C4"/>
                      </a:solidFill>
                    </a:lnL>
                    <a:lnR w="12240">
                      <a:solidFill>
                        <a:srgbClr val="4472C4"/>
                      </a:solidFill>
                    </a:lnR>
                    <a:lnT w="12240">
                      <a:solidFill>
                        <a:srgbClr val="4472C4"/>
                      </a:solidFill>
                    </a:lnT>
                    <a:lnB w="12240">
                      <a:solidFill>
                        <a:srgbClr val="4472C4"/>
                      </a:solidFill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388" name="CustomShape 8"/>
          <p:cNvSpPr/>
          <p:nvPr/>
        </p:nvSpPr>
        <p:spPr>
          <a:xfrm>
            <a:off x="4991040" y="1650960"/>
            <a:ext cx="1461600" cy="26964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ru-RU" sz="1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Open Sans"/>
                <a:ea typeface="Microsoft YaHei"/>
              </a:rPr>
              <a:t>Место для карты</a:t>
            </a:r>
            <a:endParaRPr lang="ru-RU" sz="1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89" name="CustomShape 9"/>
          <p:cNvSpPr/>
          <p:nvPr/>
        </p:nvSpPr>
        <p:spPr>
          <a:xfrm>
            <a:off x="838080" y="155520"/>
            <a:ext cx="1144080" cy="75672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ru-RU" sz="1100" b="0" strike="noStrike" spc="-1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Open Sans"/>
                <a:ea typeface="Microsoft YaHei"/>
              </a:rPr>
              <a:t>Демидовский </a:t>
            </a:r>
            <a:endParaRPr lang="ru-RU" sz="11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100" b="0" strike="noStrike" spc="-1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Open Sans"/>
                <a:ea typeface="Microsoft YaHei"/>
              </a:rPr>
              <a:t>район</a:t>
            </a:r>
            <a:endParaRPr lang="ru-RU" sz="11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100" b="0" strike="noStrike" spc="-1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Open Sans"/>
                <a:ea typeface="Microsoft YaHei"/>
              </a:rPr>
              <a:t>Смоленской</a:t>
            </a:r>
            <a:endParaRPr lang="ru-RU" sz="11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100" b="0" strike="noStrike" spc="-1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Open Sans"/>
                <a:ea typeface="Microsoft YaHei"/>
              </a:rPr>
              <a:t>области</a:t>
            </a:r>
            <a:endParaRPr lang="ru-RU" sz="11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390" name="Picture 111"/>
          <p:cNvPicPr/>
          <p:nvPr/>
        </p:nvPicPr>
        <p:blipFill>
          <a:blip r:embed="rId4"/>
          <a:stretch/>
        </p:blipFill>
        <p:spPr>
          <a:xfrm>
            <a:off x="233280" y="46080"/>
            <a:ext cx="501120" cy="860040"/>
          </a:xfrm>
          <a:prstGeom prst="rect">
            <a:avLst/>
          </a:prstGeom>
          <a:ln w="9360">
            <a:noFill/>
          </a:ln>
        </p:spPr>
      </p:pic>
      <p:pic>
        <p:nvPicPr>
          <p:cNvPr id="391" name="Picture 112"/>
          <p:cNvPicPr/>
          <p:nvPr/>
        </p:nvPicPr>
        <p:blipFill>
          <a:blip r:embed="rId5"/>
          <a:stretch/>
        </p:blipFill>
        <p:spPr>
          <a:xfrm>
            <a:off x="3996000" y="1303560"/>
            <a:ext cx="3284280" cy="1761840"/>
          </a:xfrm>
          <a:prstGeom prst="rect">
            <a:avLst/>
          </a:prstGeom>
          <a:ln w="9360">
            <a:noFill/>
          </a:ln>
        </p:spPr>
      </p:pic>
      <p:sp>
        <p:nvSpPr>
          <p:cNvPr id="392" name="CustomShape 10"/>
          <p:cNvSpPr/>
          <p:nvPr/>
        </p:nvSpPr>
        <p:spPr>
          <a:xfrm>
            <a:off x="6627960" y="2685960"/>
            <a:ext cx="928440" cy="22500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ru-RU" sz="9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Open Sans"/>
                <a:ea typeface="Microsoft YaHei"/>
              </a:rPr>
              <a:t>yandex.ru</a:t>
            </a:r>
            <a:endParaRPr lang="ru-RU" sz="9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3" name="Picture 1"/>
          <p:cNvPicPr/>
          <p:nvPr/>
        </p:nvPicPr>
        <p:blipFill>
          <a:blip r:embed="rId3"/>
          <a:stretch/>
        </p:blipFill>
        <p:spPr>
          <a:xfrm>
            <a:off x="2060640" y="155520"/>
            <a:ext cx="5495400" cy="764640"/>
          </a:xfrm>
          <a:prstGeom prst="rect">
            <a:avLst/>
          </a:prstGeom>
          <a:ln w="9360">
            <a:noFill/>
          </a:ln>
        </p:spPr>
      </p:pic>
      <p:sp>
        <p:nvSpPr>
          <p:cNvPr id="394" name="CustomShape 1"/>
          <p:cNvSpPr/>
          <p:nvPr/>
        </p:nvSpPr>
        <p:spPr>
          <a:xfrm>
            <a:off x="2060640" y="317520"/>
            <a:ext cx="5495400" cy="45360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ru-RU" sz="2400" b="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Open Sans Semibold"/>
                <a:ea typeface="Microsoft YaHei"/>
              </a:rPr>
              <a:t>Инвестиционные площадки</a:t>
            </a:r>
            <a:endParaRPr lang="ru-RU" sz="2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95" name="CustomShape 2"/>
          <p:cNvSpPr/>
          <p:nvPr/>
        </p:nvSpPr>
        <p:spPr>
          <a:xfrm>
            <a:off x="7122960" y="7189920"/>
            <a:ext cx="431280" cy="36144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ru-RU" sz="1800" b="1" i="1" strike="noStrike" spc="-1" dirty="0" smtClean="0">
                <a:solidFill>
                  <a:srgbClr val="339533"/>
                </a:solidFill>
                <a:uFill>
                  <a:solidFill>
                    <a:srgbClr val="FFFFFF"/>
                  </a:solidFill>
                </a:uFill>
                <a:latin typeface="Open Sans Semibold"/>
                <a:ea typeface="Microsoft YaHei"/>
              </a:rPr>
              <a:t>1</a:t>
            </a:r>
            <a:r>
              <a:rPr lang="en-US" sz="1800" b="1" i="1" strike="noStrike" spc="-1" dirty="0" smtClean="0">
                <a:solidFill>
                  <a:srgbClr val="339533"/>
                </a:solidFill>
                <a:uFill>
                  <a:solidFill>
                    <a:srgbClr val="FFFFFF"/>
                  </a:solidFill>
                </a:uFill>
                <a:latin typeface="Open Sans Semibold"/>
                <a:ea typeface="Microsoft YaHei"/>
              </a:rPr>
              <a:t>2</a:t>
            </a:r>
            <a:endParaRPr lang="ru-RU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graphicFrame>
        <p:nvGraphicFramePr>
          <p:cNvPr id="396" name="Table 3"/>
          <p:cNvGraphicFramePr/>
          <p:nvPr/>
        </p:nvGraphicFramePr>
        <p:xfrm>
          <a:off x="187200" y="1115640"/>
          <a:ext cx="7225920" cy="2011320"/>
        </p:xfrm>
        <a:graphic>
          <a:graphicData uri="http://schemas.openxmlformats.org/drawingml/2006/table">
            <a:tbl>
              <a:tblPr/>
              <a:tblGrid>
                <a:gridCol w="4331520"/>
                <a:gridCol w="2894400"/>
              </a:tblGrid>
              <a:tr h="573840">
                <a:tc>
                  <a:txBody>
                    <a:bodyPr/>
                    <a:lstStyle/>
                    <a:p>
                      <a:pPr algn="ctr">
                        <a:lnSpc>
                          <a:spcPct val="113000"/>
                        </a:lnSpc>
                      </a:pPr>
                      <a:r>
                        <a:rPr lang="ru-RU" sz="1400" b="0" strike="noStrike" spc="-1">
                          <a:solidFill>
                            <a:srgbClr val="007FAC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Open Sans Semibold"/>
                          <a:ea typeface="Microsoft YaHei"/>
                        </a:rPr>
                        <a:t>Инвестиционная площадка </a:t>
                      </a:r>
                      <a:endParaRPr lang="ru-RU" sz="14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  <a:p>
                      <a:pPr algn="ctr">
                        <a:lnSpc>
                          <a:spcPct val="113000"/>
                        </a:lnSpc>
                      </a:pPr>
                      <a:r>
                        <a:rPr lang="ru-RU" sz="1400" b="0" strike="noStrike" spc="-1">
                          <a:solidFill>
                            <a:srgbClr val="007FAC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Open Sans Semibold"/>
                          <a:ea typeface="Microsoft YaHei"/>
                        </a:rPr>
                        <a:t>№ 67-05-27</a:t>
                      </a:r>
                      <a:endParaRPr lang="ru-RU" sz="14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4472C4"/>
                      </a:solidFill>
                    </a:lnL>
                    <a:lnR w="12240">
                      <a:solidFill>
                        <a:srgbClr val="4472C4"/>
                      </a:solidFill>
                    </a:lnR>
                    <a:lnT w="12240">
                      <a:solidFill>
                        <a:srgbClr val="4472C4"/>
                      </a:solidFill>
                    </a:lnT>
                    <a:lnB w="12240">
                      <a:solidFill>
                        <a:srgbClr val="4472C4"/>
                      </a:solidFill>
                    </a:lnB>
                    <a:solidFill>
                      <a:srgbClr val="D1FFFF"/>
                    </a:solidFill>
                  </a:tcPr>
                </a:tc>
                <a:tc rowSpan="2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240">
                      <a:solidFill>
                        <a:srgbClr val="4472C4"/>
                      </a:solidFill>
                    </a:lnL>
                    <a:lnR w="12240">
                      <a:solidFill>
                        <a:srgbClr val="4472C4"/>
                      </a:solidFill>
                    </a:lnR>
                    <a:lnT w="12240">
                      <a:solidFill>
                        <a:srgbClr val="4472C4"/>
                      </a:solidFill>
                    </a:lnT>
                    <a:lnB w="12240">
                      <a:solidFill>
                        <a:srgbClr val="4472C4"/>
                      </a:solidFill>
                    </a:lnB>
                    <a:noFill/>
                  </a:tcPr>
                </a:tc>
              </a:tr>
              <a:tr h="1437480">
                <a:tc>
                  <a:txBody>
                    <a:bodyPr/>
                    <a:lstStyle/>
                    <a:p>
                      <a:pPr algn="ctr">
                        <a:lnSpc>
                          <a:spcPct val="113000"/>
                        </a:lnSpc>
                      </a:pPr>
                      <a:r>
                        <a:rPr lang="ru-RU" sz="1400" b="0" strike="noStrike" spc="-1">
                          <a:solidFill>
                            <a:srgbClr val="007FAC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Open Sans Semibold"/>
                          <a:ea typeface="Microsoft YaHei"/>
                        </a:rPr>
                        <a:t>Местоположение:</a:t>
                      </a:r>
                      <a:endParaRPr lang="ru-RU" sz="14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  <a:p>
                      <a:pPr algn="just">
                        <a:lnSpc>
                          <a:spcPct val="93000"/>
                        </a:lnSpc>
                      </a:pPr>
                      <a:endParaRPr lang="ru-RU" sz="14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  <a:p>
                      <a:pPr marL="361800">
                        <a:lnSpc>
                          <a:spcPct val="113000"/>
                        </a:lnSpc>
                      </a:pPr>
                      <a:r>
                        <a:rPr lang="ru-RU" sz="11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Open Sans"/>
                          <a:ea typeface="Microsoft YaHei"/>
                        </a:rPr>
                        <a:t> г. Демидов, ул.Пролетарская, вблизи д. №1 38;</a:t>
                      </a:r>
                      <a:endParaRPr lang="ru-RU" sz="11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  <a:p>
                      <a:pPr marL="361800" algn="just">
                        <a:lnSpc>
                          <a:spcPct val="113000"/>
                        </a:lnSpc>
                      </a:pPr>
                      <a:r>
                        <a:rPr lang="ru-RU" sz="11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Open Sans"/>
                          <a:ea typeface="Microsoft YaHei"/>
                        </a:rPr>
                        <a:t>- расстояние до г. Москвы: 452 км;</a:t>
                      </a:r>
                      <a:endParaRPr lang="ru-RU" sz="11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  <a:p>
                      <a:pPr marL="361800" algn="just">
                        <a:lnSpc>
                          <a:spcPct val="113000"/>
                        </a:lnSpc>
                      </a:pPr>
                      <a:r>
                        <a:rPr lang="ru-RU" sz="11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Open Sans"/>
                          <a:ea typeface="Microsoft YaHei"/>
                        </a:rPr>
                        <a:t>- расстояние до г. Смоленска: 69 км;</a:t>
                      </a:r>
                      <a:endParaRPr lang="ru-RU" sz="11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  <a:p>
                      <a:pPr marL="361800" algn="just">
                        <a:lnSpc>
                          <a:spcPct val="113000"/>
                        </a:lnSpc>
                      </a:pPr>
                      <a:r>
                        <a:rPr lang="ru-RU" sz="11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Open Sans"/>
                          <a:ea typeface="Microsoft YaHei"/>
                        </a:rPr>
                        <a:t>- расстояние до г. Демидов: 2 км.</a:t>
                      </a:r>
                      <a:endParaRPr lang="ru-RU" sz="11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4472C4"/>
                      </a:solidFill>
                    </a:lnL>
                    <a:lnR w="12240">
                      <a:solidFill>
                        <a:srgbClr val="4472C4"/>
                      </a:solidFill>
                    </a:lnR>
                    <a:lnT w="12240">
                      <a:solidFill>
                        <a:srgbClr val="4472C4"/>
                      </a:solidFill>
                    </a:lnT>
                    <a:lnB w="12240">
                      <a:solidFill>
                        <a:srgbClr val="4472C4"/>
                      </a:solidFill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rgbClr val="729FCF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397" name="Table 4"/>
          <p:cNvGraphicFramePr/>
          <p:nvPr/>
        </p:nvGraphicFramePr>
        <p:xfrm>
          <a:off x="187200" y="5935680"/>
          <a:ext cx="6143400" cy="263652"/>
        </p:xfrm>
        <a:graphic>
          <a:graphicData uri="http://schemas.openxmlformats.org/drawingml/2006/table">
            <a:tbl>
              <a:tblPr/>
              <a:tblGrid>
                <a:gridCol w="2702520"/>
                <a:gridCol w="3440880"/>
              </a:tblGrid>
              <a:tr h="263160">
                <a:tc>
                  <a:txBody>
                    <a:bodyPr/>
                    <a:lstStyle/>
                    <a:p>
                      <a:pPr algn="ctr">
                        <a:lnSpc>
                          <a:spcPct val="113000"/>
                        </a:lnSpc>
                      </a:pPr>
                      <a:r>
                        <a:rPr lang="ru-RU" sz="1000" b="0" strike="noStrike" spc="-1">
                          <a:solidFill>
                            <a:srgbClr val="007FAC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Open Sans Semibold"/>
                          <a:ea typeface="Microsoft YaHei"/>
                        </a:rPr>
                        <a:t>Подъездные пути</a:t>
                      </a:r>
                      <a:endParaRPr lang="ru-RU" sz="10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91080" marR="91080">
                    <a:lnL w="12240">
                      <a:solidFill>
                        <a:srgbClr val="4472C4"/>
                      </a:solidFill>
                    </a:lnL>
                    <a:lnR w="12240">
                      <a:solidFill>
                        <a:srgbClr val="4472C4"/>
                      </a:solidFill>
                    </a:lnR>
                    <a:lnT w="12240">
                      <a:solidFill>
                        <a:srgbClr val="4472C4"/>
                      </a:solidFill>
                    </a:lnT>
                    <a:lnB w="12240">
                      <a:solidFill>
                        <a:srgbClr val="4472C4"/>
                      </a:solidFill>
                    </a:lnB>
                    <a:solidFill>
                      <a:srgbClr val="D1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3000"/>
                        </a:lnSpc>
                      </a:pPr>
                      <a:r>
                        <a:rPr lang="ru-RU" sz="9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Open Sans"/>
                          <a:ea typeface="Microsoft YaHei"/>
                        </a:rPr>
                        <a:t>автодорога Демидов-Пржевальское на расстоянии 5 км</a:t>
                      </a:r>
                      <a:endParaRPr lang="ru-RU" sz="9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91080" marR="91080">
                    <a:lnL w="12240">
                      <a:solidFill>
                        <a:srgbClr val="4472C4"/>
                      </a:solidFill>
                    </a:lnL>
                    <a:lnR w="12240">
                      <a:solidFill>
                        <a:srgbClr val="4472C4"/>
                      </a:solidFill>
                    </a:lnR>
                    <a:lnT w="12240">
                      <a:solidFill>
                        <a:srgbClr val="4472C4"/>
                      </a:solidFill>
                    </a:lnT>
                    <a:lnB w="12240">
                      <a:solidFill>
                        <a:srgbClr val="4472C4"/>
                      </a:solidFill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398" name="Table 5"/>
          <p:cNvGraphicFramePr/>
          <p:nvPr/>
        </p:nvGraphicFramePr>
        <p:xfrm>
          <a:off x="179280" y="6180480"/>
          <a:ext cx="5155200" cy="263652"/>
        </p:xfrm>
        <a:graphic>
          <a:graphicData uri="http://schemas.openxmlformats.org/drawingml/2006/table">
            <a:tbl>
              <a:tblPr/>
              <a:tblGrid>
                <a:gridCol w="2327760"/>
                <a:gridCol w="2827440"/>
              </a:tblGrid>
              <a:tr h="263160">
                <a:tc>
                  <a:txBody>
                    <a:bodyPr/>
                    <a:lstStyle/>
                    <a:p>
                      <a:pPr algn="ctr">
                        <a:lnSpc>
                          <a:spcPct val="113000"/>
                        </a:lnSpc>
                      </a:pPr>
                      <a:r>
                        <a:rPr lang="ru-RU" sz="1000" b="0" strike="noStrike" spc="-1">
                          <a:solidFill>
                            <a:srgbClr val="007FAC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Open Sans Semibold"/>
                          <a:ea typeface="Microsoft YaHei"/>
                        </a:rPr>
                        <a:t>Условия предоставления</a:t>
                      </a:r>
                      <a:endParaRPr lang="ru-RU" sz="10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91080" marR="91080">
                    <a:lnL w="12240">
                      <a:solidFill>
                        <a:srgbClr val="4472C4"/>
                      </a:solidFill>
                    </a:lnL>
                    <a:lnR w="12240">
                      <a:solidFill>
                        <a:srgbClr val="4472C4"/>
                      </a:solidFill>
                    </a:lnR>
                    <a:lnT w="12240">
                      <a:solidFill>
                        <a:srgbClr val="4472C4"/>
                      </a:solidFill>
                    </a:lnT>
                    <a:lnB w="12240">
                      <a:solidFill>
                        <a:srgbClr val="4472C4"/>
                      </a:solidFill>
                    </a:lnB>
                    <a:solidFill>
                      <a:srgbClr val="D1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3000"/>
                        </a:lnSpc>
                      </a:pPr>
                      <a:r>
                        <a:rPr lang="ru-RU" sz="9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Open Sans"/>
                          <a:ea typeface="Microsoft YaHei"/>
                        </a:rPr>
                        <a:t>аренда: 73 335,6 руб.,  выкуп: 424 256 руб</a:t>
                      </a:r>
                      <a:r>
                        <a:rPr lang="ru-RU" sz="900" b="0" strike="noStrike" spc="-1">
                          <a:solidFill>
                            <a:srgbClr val="3B3838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Open Sans"/>
                          <a:ea typeface="Microsoft YaHei"/>
                        </a:rPr>
                        <a:t>.</a:t>
                      </a:r>
                      <a:endParaRPr lang="ru-RU" sz="9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91080" marR="91080">
                    <a:lnL w="12240">
                      <a:solidFill>
                        <a:srgbClr val="4472C4"/>
                      </a:solidFill>
                    </a:lnL>
                    <a:lnR w="12240">
                      <a:solidFill>
                        <a:srgbClr val="4472C4"/>
                      </a:solidFill>
                    </a:lnR>
                    <a:lnT w="12240">
                      <a:solidFill>
                        <a:srgbClr val="4472C4"/>
                      </a:solidFill>
                    </a:lnT>
                    <a:lnB w="12240">
                      <a:solidFill>
                        <a:srgbClr val="4472C4"/>
                      </a:solidFill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399" name="Table 6"/>
          <p:cNvGraphicFramePr/>
          <p:nvPr/>
        </p:nvGraphicFramePr>
        <p:xfrm>
          <a:off x="187200" y="3156120"/>
          <a:ext cx="7225920" cy="1265040"/>
        </p:xfrm>
        <a:graphic>
          <a:graphicData uri="http://schemas.openxmlformats.org/drawingml/2006/table">
            <a:tbl>
              <a:tblPr/>
              <a:tblGrid>
                <a:gridCol w="1482840"/>
                <a:gridCol w="2198160"/>
                <a:gridCol w="3544920"/>
              </a:tblGrid>
              <a:tr h="245160">
                <a:tc rowSpan="4">
                  <a:txBody>
                    <a:bodyPr/>
                    <a:lstStyle/>
                    <a:p>
                      <a:pPr algn="ctr">
                        <a:lnSpc>
                          <a:spcPct val="113000"/>
                        </a:lnSpc>
                      </a:pPr>
                      <a:r>
                        <a:rPr lang="ru-RU" sz="1200" b="0" strike="noStrike" spc="-1">
                          <a:solidFill>
                            <a:srgbClr val="007FAC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Open Sans Semibold"/>
                          <a:ea typeface="Microsoft YaHei"/>
                        </a:rPr>
                        <a:t>Характеристика</a:t>
                      </a:r>
                      <a:endParaRPr lang="ru-RU" sz="12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  <a:p>
                      <a:pPr algn="ctr">
                        <a:lnSpc>
                          <a:spcPct val="113000"/>
                        </a:lnSpc>
                      </a:pPr>
                      <a:r>
                        <a:rPr lang="ru-RU" sz="1200" b="0" strike="noStrike" spc="-1">
                          <a:solidFill>
                            <a:srgbClr val="007FAC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Open Sans Semibold"/>
                          <a:ea typeface="Microsoft YaHei"/>
                        </a:rPr>
                        <a:t>участка</a:t>
                      </a:r>
                      <a:endParaRPr lang="ru-RU" sz="12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4472C4"/>
                      </a:solidFill>
                    </a:lnL>
                    <a:lnR w="12240">
                      <a:solidFill>
                        <a:srgbClr val="4472C4"/>
                      </a:solidFill>
                    </a:lnR>
                    <a:lnT w="12240">
                      <a:solidFill>
                        <a:srgbClr val="4472C4"/>
                      </a:solidFill>
                    </a:lnT>
                    <a:lnB w="12240">
                      <a:solidFill>
                        <a:srgbClr val="4472C4"/>
                      </a:solidFill>
                    </a:lnB>
                    <a:solidFill>
                      <a:srgbClr val="D1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900" b="0" strike="noStrike" spc="-1">
                          <a:solidFill>
                            <a:srgbClr val="007FAC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Open Sans Semibold"/>
                          <a:ea typeface="Microsoft YaHei"/>
                        </a:rPr>
                        <a:t>Площадь</a:t>
                      </a:r>
                      <a:endParaRPr lang="ru-RU" sz="9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4472C4"/>
                      </a:solidFill>
                    </a:lnL>
                    <a:lnR w="12240">
                      <a:solidFill>
                        <a:srgbClr val="4472C4"/>
                      </a:solidFill>
                    </a:lnR>
                    <a:lnT w="12240">
                      <a:solidFill>
                        <a:srgbClr val="4472C4"/>
                      </a:solidFill>
                    </a:lnT>
                    <a:lnB w="12240">
                      <a:solidFill>
                        <a:srgbClr val="4472C4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9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Open Sans"/>
                          <a:ea typeface="Microsoft YaHei"/>
                        </a:rPr>
                        <a:t>10 га</a:t>
                      </a:r>
                      <a:endParaRPr lang="ru-RU" sz="9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4472C4"/>
                      </a:solidFill>
                    </a:lnL>
                    <a:lnR w="12240">
                      <a:solidFill>
                        <a:srgbClr val="4472C4"/>
                      </a:solidFill>
                    </a:lnR>
                    <a:lnT w="12240">
                      <a:solidFill>
                        <a:srgbClr val="4472C4"/>
                      </a:solidFill>
                    </a:lnT>
                    <a:lnB w="12240">
                      <a:solidFill>
                        <a:srgbClr val="4472C4"/>
                      </a:solidFill>
                    </a:lnB>
                    <a:noFill/>
                  </a:tcPr>
                </a:tc>
              </a:tr>
              <a:tr h="24516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rgbClr val="729FC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900" b="0" strike="noStrike" spc="-1">
                          <a:solidFill>
                            <a:srgbClr val="007FAC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Open Sans Semibold"/>
                          <a:ea typeface="Microsoft YaHei"/>
                        </a:rPr>
                        <a:t>Категория земли</a:t>
                      </a:r>
                      <a:endParaRPr lang="ru-RU" sz="9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4472C4"/>
                      </a:solidFill>
                    </a:lnL>
                    <a:lnR w="12240">
                      <a:solidFill>
                        <a:srgbClr val="4472C4"/>
                      </a:solidFill>
                    </a:lnR>
                    <a:lnT w="12240">
                      <a:solidFill>
                        <a:srgbClr val="4472C4"/>
                      </a:solidFill>
                    </a:lnT>
                    <a:lnB w="12240">
                      <a:solidFill>
                        <a:srgbClr val="4472C4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9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Open Sans"/>
                          <a:ea typeface="Microsoft YaHei"/>
                        </a:rPr>
                        <a:t>земли населенных пунктов</a:t>
                      </a:r>
                      <a:endParaRPr lang="ru-RU" sz="9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4472C4"/>
                      </a:solidFill>
                    </a:lnL>
                    <a:lnR w="12240">
                      <a:solidFill>
                        <a:srgbClr val="4472C4"/>
                      </a:solidFill>
                    </a:lnR>
                    <a:lnT w="12240">
                      <a:solidFill>
                        <a:srgbClr val="4472C4"/>
                      </a:solidFill>
                    </a:lnT>
                    <a:lnB w="12240">
                      <a:solidFill>
                        <a:srgbClr val="4472C4"/>
                      </a:solidFill>
                    </a:lnB>
                    <a:noFill/>
                  </a:tcPr>
                </a:tc>
              </a:tr>
              <a:tr h="24516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rgbClr val="729FC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900" b="0" strike="noStrike" spc="-1">
                          <a:solidFill>
                            <a:srgbClr val="007FAC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Open Sans Semibold"/>
                          <a:ea typeface="Microsoft YaHei"/>
                        </a:rPr>
                        <a:t>Форма собственности</a:t>
                      </a:r>
                      <a:endParaRPr lang="ru-RU" sz="9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4472C4"/>
                      </a:solidFill>
                    </a:lnL>
                    <a:lnR w="12240">
                      <a:solidFill>
                        <a:srgbClr val="4472C4"/>
                      </a:solidFill>
                    </a:lnR>
                    <a:lnT w="12240">
                      <a:solidFill>
                        <a:srgbClr val="4472C4"/>
                      </a:solidFill>
                    </a:lnT>
                    <a:lnB w="12240">
                      <a:solidFill>
                        <a:srgbClr val="4472C4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9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Open Sans"/>
                          <a:ea typeface="Microsoft YaHei"/>
                        </a:rPr>
                        <a:t>государственная собственность</a:t>
                      </a:r>
                      <a:endParaRPr lang="ru-RU" sz="9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4472C4"/>
                      </a:solidFill>
                    </a:lnL>
                    <a:lnR w="12240">
                      <a:solidFill>
                        <a:srgbClr val="4472C4"/>
                      </a:solidFill>
                    </a:lnR>
                    <a:lnT w="12240">
                      <a:solidFill>
                        <a:srgbClr val="4472C4"/>
                      </a:solidFill>
                    </a:lnT>
                    <a:lnB w="12240">
                      <a:solidFill>
                        <a:srgbClr val="4472C4"/>
                      </a:solidFill>
                    </a:lnB>
                    <a:noFill/>
                  </a:tcPr>
                </a:tc>
              </a:tr>
              <a:tr h="52956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rgbClr val="729FC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900" b="0" strike="noStrike" spc="-1">
                          <a:solidFill>
                            <a:srgbClr val="007FAC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Open Sans Semibold"/>
                          <a:ea typeface="Microsoft YaHei"/>
                        </a:rPr>
                        <a:t>Приоритетное направление использования</a:t>
                      </a:r>
                      <a:endParaRPr lang="ru-RU" sz="9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4472C4"/>
                      </a:solidFill>
                    </a:lnL>
                    <a:lnR w="12240">
                      <a:solidFill>
                        <a:srgbClr val="4472C4"/>
                      </a:solidFill>
                    </a:lnR>
                    <a:lnT w="12240">
                      <a:solidFill>
                        <a:srgbClr val="4472C4"/>
                      </a:solidFill>
                    </a:lnT>
                    <a:lnB w="12240">
                      <a:solidFill>
                        <a:srgbClr val="4472C4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9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Open Sans"/>
                          <a:ea typeface="Microsoft YaHei"/>
                        </a:rPr>
                        <a:t>для ведения сельскохозяйственного производства</a:t>
                      </a:r>
                      <a:endParaRPr lang="ru-RU" sz="9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4472C4"/>
                      </a:solidFill>
                    </a:lnL>
                    <a:lnR w="12240">
                      <a:solidFill>
                        <a:srgbClr val="4472C4"/>
                      </a:solidFill>
                    </a:lnR>
                    <a:lnT w="12240">
                      <a:solidFill>
                        <a:srgbClr val="4472C4"/>
                      </a:solidFill>
                    </a:lnT>
                    <a:lnB w="12240">
                      <a:solidFill>
                        <a:srgbClr val="4472C4"/>
                      </a:solidFill>
                    </a:lnB>
                    <a:noFill/>
                  </a:tcPr>
                </a:tc>
              </a:tr>
            </a:tbl>
          </a:graphicData>
        </a:graphic>
      </p:graphicFrame>
      <p:graphicFrame>
        <p:nvGraphicFramePr>
          <p:cNvPr id="400" name="Table 7"/>
          <p:cNvGraphicFramePr/>
          <p:nvPr/>
        </p:nvGraphicFramePr>
        <p:xfrm>
          <a:off x="187200" y="4206960"/>
          <a:ext cx="6667200" cy="2095920"/>
        </p:xfrm>
        <a:graphic>
          <a:graphicData uri="http://schemas.openxmlformats.org/drawingml/2006/table">
            <a:tbl>
              <a:tblPr/>
              <a:tblGrid>
                <a:gridCol w="1396080"/>
                <a:gridCol w="1388520"/>
                <a:gridCol w="3882600"/>
              </a:tblGrid>
              <a:tr h="554040">
                <a:tc rowSpan="4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000" b="0" strike="noStrike" spc="-1">
                          <a:solidFill>
                            <a:srgbClr val="007FAC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Open Sans Semibold"/>
                          <a:ea typeface="Microsoft YaHei"/>
                        </a:rPr>
                        <a:t>Инженерная инфраструктура</a:t>
                      </a:r>
                      <a:endParaRPr lang="ru-RU" sz="10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4472C4"/>
                      </a:solidFill>
                    </a:lnL>
                    <a:lnR w="12240">
                      <a:solidFill>
                        <a:srgbClr val="4472C4"/>
                      </a:solidFill>
                    </a:lnR>
                    <a:lnT w="12240">
                      <a:solidFill>
                        <a:srgbClr val="4472C4"/>
                      </a:solidFill>
                    </a:lnT>
                    <a:lnB w="12240">
                      <a:solidFill>
                        <a:srgbClr val="4472C4"/>
                      </a:solidFill>
                    </a:lnB>
                    <a:solidFill>
                      <a:srgbClr val="D1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900" b="0" strike="noStrike" spc="-1">
                          <a:solidFill>
                            <a:srgbClr val="007FAC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Open Sans Semibold"/>
                          <a:ea typeface="Microsoft YaHei"/>
                        </a:rPr>
                        <a:t>Электроснабжение</a:t>
                      </a:r>
                      <a:endParaRPr lang="ru-RU" sz="9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4472C4"/>
                      </a:solidFill>
                    </a:lnL>
                    <a:lnR w="12240">
                      <a:solidFill>
                        <a:srgbClr val="4472C4"/>
                      </a:solidFill>
                    </a:lnR>
                    <a:lnT w="12240">
                      <a:solidFill>
                        <a:srgbClr val="4472C4"/>
                      </a:solidFill>
                    </a:lnT>
                    <a:lnB w="12240">
                      <a:solidFill>
                        <a:srgbClr val="4472C4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9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Open Sans"/>
                          <a:ea typeface="Microsoft YaHei"/>
                        </a:rPr>
                        <a:t>ближайший центр питания ПС Демидов 110/35/10 на расстоянии 2,8 км по прямой до границы земельного участка. Резерв мощности для тех. присоединения – 4, 13 МВА</a:t>
                      </a:r>
                      <a:endParaRPr lang="ru-RU" sz="9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72000" marR="72000">
                    <a:lnL w="12240">
                      <a:solidFill>
                        <a:srgbClr val="4472C4"/>
                      </a:solidFill>
                    </a:lnL>
                    <a:lnR w="12240">
                      <a:solidFill>
                        <a:srgbClr val="4472C4"/>
                      </a:solidFill>
                    </a:lnR>
                    <a:lnT w="12240">
                      <a:solidFill>
                        <a:srgbClr val="4472C4"/>
                      </a:solidFill>
                    </a:lnT>
                    <a:lnB w="12240">
                      <a:solidFill>
                        <a:srgbClr val="4472C4"/>
                      </a:solidFill>
                    </a:lnB>
                    <a:noFill/>
                  </a:tcPr>
                </a:tc>
              </a:tr>
              <a:tr h="55404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rgbClr val="729FC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900" b="0" strike="noStrike" spc="-1">
                          <a:solidFill>
                            <a:srgbClr val="007FAC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Open Sans Semibold"/>
                          <a:ea typeface="Microsoft YaHei"/>
                        </a:rPr>
                        <a:t>Газоснабжение</a:t>
                      </a:r>
                      <a:endParaRPr lang="ru-RU" sz="9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4472C4"/>
                      </a:solidFill>
                    </a:lnL>
                    <a:lnR w="12240">
                      <a:solidFill>
                        <a:srgbClr val="4472C4"/>
                      </a:solidFill>
                    </a:lnR>
                    <a:lnT w="12240">
                      <a:solidFill>
                        <a:srgbClr val="4472C4"/>
                      </a:solidFill>
                    </a:lnT>
                    <a:lnB w="12240">
                      <a:solidFill>
                        <a:srgbClr val="4472C4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9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Open Sans"/>
                          <a:ea typeface="Microsoft YaHei"/>
                        </a:rPr>
                        <a:t>точка подключения на расстоянии 290 м от участка.</a:t>
                      </a:r>
                      <a:endParaRPr lang="ru-RU" sz="9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9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Open Sans"/>
                          <a:ea typeface="Microsoft YaHei"/>
                        </a:rPr>
                        <a:t>максимальная мощность – 3 млн.куб.м/год,</a:t>
                      </a:r>
                      <a:endParaRPr lang="ru-RU" sz="9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9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Open Sans"/>
                          <a:ea typeface="Microsoft YaHei"/>
                        </a:rPr>
                        <a:t>стоимость тех.присоединения- 550 руб. (до 0,3м)</a:t>
                      </a:r>
                      <a:endParaRPr lang="ru-RU" sz="9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72000" marR="72000">
                    <a:lnL w="12240">
                      <a:solidFill>
                        <a:srgbClr val="4472C4"/>
                      </a:solidFill>
                    </a:lnL>
                    <a:lnR w="12240">
                      <a:solidFill>
                        <a:srgbClr val="4472C4"/>
                      </a:solidFill>
                    </a:lnR>
                    <a:lnT w="12240">
                      <a:solidFill>
                        <a:srgbClr val="4472C4"/>
                      </a:solidFill>
                    </a:lnT>
                    <a:lnB w="12240">
                      <a:solidFill>
                        <a:srgbClr val="4472C4"/>
                      </a:solidFill>
                    </a:lnB>
                    <a:noFill/>
                  </a:tcPr>
                </a:tc>
              </a:tr>
              <a:tr h="55404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rgbClr val="729FC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900" b="0" strike="noStrike" spc="-1">
                          <a:solidFill>
                            <a:srgbClr val="007FAC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Open Sans Semibold"/>
                          <a:ea typeface="Microsoft YaHei"/>
                        </a:rPr>
                        <a:t>Водоснабжение</a:t>
                      </a:r>
                      <a:endParaRPr lang="ru-RU" sz="9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4472C4"/>
                      </a:solidFill>
                    </a:lnL>
                    <a:lnR w="12240">
                      <a:solidFill>
                        <a:srgbClr val="4472C4"/>
                      </a:solidFill>
                    </a:lnR>
                    <a:lnT w="12240">
                      <a:solidFill>
                        <a:srgbClr val="4472C4"/>
                      </a:solidFill>
                    </a:lnT>
                    <a:lnB w="12240">
                      <a:solidFill>
                        <a:srgbClr val="4472C4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9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Open Sans"/>
                          <a:ea typeface="Microsoft YaHei"/>
                        </a:rPr>
                        <a:t>имеется возможность создания местной системы водоснабжения (скважина). Мощность- в зависимости от размера резервуара скважины</a:t>
                      </a:r>
                      <a:endParaRPr lang="ru-RU" sz="9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72000" marR="72000">
                    <a:lnL w="12240">
                      <a:solidFill>
                        <a:srgbClr val="4472C4"/>
                      </a:solidFill>
                    </a:lnL>
                    <a:lnR w="12240">
                      <a:solidFill>
                        <a:srgbClr val="4472C4"/>
                      </a:solidFill>
                    </a:lnR>
                    <a:lnT w="12240">
                      <a:solidFill>
                        <a:srgbClr val="4472C4"/>
                      </a:solidFill>
                    </a:lnT>
                    <a:lnB w="12240">
                      <a:solidFill>
                        <a:srgbClr val="4472C4"/>
                      </a:solidFill>
                    </a:lnB>
                    <a:noFill/>
                  </a:tcPr>
                </a:tc>
              </a:tr>
              <a:tr h="43380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rgbClr val="729FC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900" b="0" strike="noStrike" spc="-1">
                          <a:solidFill>
                            <a:srgbClr val="007FAC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Open Sans Semibold"/>
                          <a:ea typeface="Microsoft YaHei"/>
                        </a:rPr>
                        <a:t>Водоотведение</a:t>
                      </a:r>
                      <a:endParaRPr lang="ru-RU" sz="9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4472C4"/>
                      </a:solidFill>
                    </a:lnL>
                    <a:lnR w="12240">
                      <a:solidFill>
                        <a:srgbClr val="4472C4"/>
                      </a:solidFill>
                    </a:lnR>
                    <a:lnT w="12240">
                      <a:solidFill>
                        <a:srgbClr val="4472C4"/>
                      </a:solidFill>
                    </a:lnT>
                    <a:lnB w="12240">
                      <a:solidFill>
                        <a:srgbClr val="4472C4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9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Open Sans"/>
                          <a:ea typeface="Microsoft YaHei"/>
                        </a:rPr>
                        <a:t>имеется возможность создания местной системы водоотведения</a:t>
                      </a:r>
                      <a:endParaRPr lang="ru-RU" sz="9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72000" marR="72000">
                    <a:lnL w="12240">
                      <a:solidFill>
                        <a:srgbClr val="4472C4"/>
                      </a:solidFill>
                    </a:lnL>
                    <a:lnR w="12240">
                      <a:solidFill>
                        <a:srgbClr val="4472C4"/>
                      </a:solidFill>
                    </a:lnR>
                    <a:lnT w="12240">
                      <a:solidFill>
                        <a:srgbClr val="4472C4"/>
                      </a:solidFill>
                    </a:lnT>
                    <a:lnB w="12240">
                      <a:solidFill>
                        <a:srgbClr val="4472C4"/>
                      </a:solidFill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401" name="CustomShape 8"/>
          <p:cNvSpPr/>
          <p:nvPr/>
        </p:nvSpPr>
        <p:spPr>
          <a:xfrm>
            <a:off x="5070600" y="1969920"/>
            <a:ext cx="1461600" cy="26964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ru-RU" sz="1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Open Sans"/>
                <a:ea typeface="Microsoft YaHei"/>
              </a:rPr>
              <a:t>Место для карты</a:t>
            </a:r>
            <a:endParaRPr lang="ru-RU" sz="1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02" name="CustomShape 9"/>
          <p:cNvSpPr/>
          <p:nvPr/>
        </p:nvSpPr>
        <p:spPr>
          <a:xfrm>
            <a:off x="838080" y="155520"/>
            <a:ext cx="1144080" cy="75672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ru-RU" sz="1100" b="0" strike="noStrike" spc="-1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Open Sans"/>
                <a:ea typeface="Microsoft YaHei"/>
              </a:rPr>
              <a:t>Демидовский </a:t>
            </a:r>
            <a:endParaRPr lang="ru-RU" sz="11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100" b="0" strike="noStrike" spc="-1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Open Sans"/>
                <a:ea typeface="Microsoft YaHei"/>
              </a:rPr>
              <a:t>район</a:t>
            </a:r>
            <a:endParaRPr lang="ru-RU" sz="11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100" b="0" strike="noStrike" spc="-1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Open Sans"/>
                <a:ea typeface="Microsoft YaHei"/>
              </a:rPr>
              <a:t>Смоленской</a:t>
            </a:r>
            <a:endParaRPr lang="ru-RU" sz="11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100" b="0" strike="noStrike" spc="-1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Open Sans"/>
                <a:ea typeface="Microsoft YaHei"/>
              </a:rPr>
              <a:t>области</a:t>
            </a:r>
            <a:endParaRPr lang="ru-RU" sz="11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403" name="Picture 111"/>
          <p:cNvPicPr/>
          <p:nvPr/>
        </p:nvPicPr>
        <p:blipFill>
          <a:blip r:embed="rId4"/>
          <a:stretch/>
        </p:blipFill>
        <p:spPr>
          <a:xfrm>
            <a:off x="233280" y="46080"/>
            <a:ext cx="501120" cy="860040"/>
          </a:xfrm>
          <a:prstGeom prst="rect">
            <a:avLst/>
          </a:prstGeom>
          <a:ln w="9360">
            <a:noFill/>
          </a:ln>
        </p:spPr>
      </p:pic>
      <p:pic>
        <p:nvPicPr>
          <p:cNvPr id="404" name="Picture 113"/>
          <p:cNvPicPr/>
          <p:nvPr/>
        </p:nvPicPr>
        <p:blipFill>
          <a:blip r:embed="rId5"/>
          <a:stretch/>
        </p:blipFill>
        <p:spPr>
          <a:xfrm>
            <a:off x="4888080" y="1154160"/>
            <a:ext cx="2304720" cy="1901520"/>
          </a:xfrm>
          <a:prstGeom prst="rect">
            <a:avLst/>
          </a:prstGeom>
          <a:ln w="9360">
            <a:noFill/>
          </a:ln>
        </p:spPr>
      </p:pic>
      <p:sp>
        <p:nvSpPr>
          <p:cNvPr id="405" name="CustomShape 10"/>
          <p:cNvSpPr/>
          <p:nvPr/>
        </p:nvSpPr>
        <p:spPr>
          <a:xfrm>
            <a:off x="6593040" y="2664000"/>
            <a:ext cx="1218960" cy="40608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ru-RU" sz="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Open Sans"/>
                <a:ea typeface="Microsoft YaHei"/>
              </a:rPr>
              <a:t>yandex.ru</a:t>
            </a:r>
            <a:endParaRPr lang="ru-RU" sz="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6" name="Рисунок 44"/>
          <p:cNvPicPr/>
          <p:nvPr/>
        </p:nvPicPr>
        <p:blipFill>
          <a:blip r:embed="rId3">
            <a:lum bright="70000" contrast="-70000"/>
          </a:blip>
          <a:stretch/>
        </p:blipFill>
        <p:spPr>
          <a:xfrm>
            <a:off x="168120" y="1119240"/>
            <a:ext cx="3136680" cy="945720"/>
          </a:xfrm>
          <a:prstGeom prst="rect">
            <a:avLst/>
          </a:prstGeom>
          <a:ln w="9360">
            <a:noFill/>
          </a:ln>
        </p:spPr>
      </p:pic>
      <p:pic>
        <p:nvPicPr>
          <p:cNvPr id="407" name="Picture 1"/>
          <p:cNvPicPr/>
          <p:nvPr/>
        </p:nvPicPr>
        <p:blipFill>
          <a:blip r:embed="rId4"/>
          <a:stretch/>
        </p:blipFill>
        <p:spPr>
          <a:xfrm>
            <a:off x="2060640" y="155520"/>
            <a:ext cx="5495400" cy="764640"/>
          </a:xfrm>
          <a:prstGeom prst="rect">
            <a:avLst/>
          </a:prstGeom>
          <a:ln w="9360">
            <a:noFill/>
          </a:ln>
        </p:spPr>
      </p:pic>
      <p:sp>
        <p:nvSpPr>
          <p:cNvPr id="408" name="CustomShape 1"/>
          <p:cNvSpPr/>
          <p:nvPr/>
        </p:nvSpPr>
        <p:spPr>
          <a:xfrm>
            <a:off x="2060640" y="317520"/>
            <a:ext cx="5495400" cy="45360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ru-RU" sz="2400" b="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Open Sans Semibold"/>
                <a:ea typeface="Microsoft YaHei"/>
              </a:rPr>
              <a:t>Малое предпринимательство</a:t>
            </a:r>
            <a:endParaRPr lang="ru-RU" sz="2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409" name="Picture 4"/>
          <p:cNvPicPr/>
          <p:nvPr/>
        </p:nvPicPr>
        <p:blipFill>
          <a:blip r:embed="rId5"/>
          <a:stretch/>
        </p:blipFill>
        <p:spPr>
          <a:xfrm>
            <a:off x="3905280" y="5222880"/>
            <a:ext cx="1014120" cy="1014120"/>
          </a:xfrm>
          <a:prstGeom prst="rect">
            <a:avLst/>
          </a:prstGeom>
          <a:ln w="9360">
            <a:noFill/>
          </a:ln>
        </p:spPr>
      </p:pic>
      <p:sp>
        <p:nvSpPr>
          <p:cNvPr id="410" name="CustomShape 2"/>
          <p:cNvSpPr/>
          <p:nvPr/>
        </p:nvSpPr>
        <p:spPr>
          <a:xfrm>
            <a:off x="7122960" y="7189920"/>
            <a:ext cx="431280" cy="36144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ru-RU" sz="1800" b="1" i="1" strike="noStrike" spc="-1" dirty="0" smtClean="0">
                <a:solidFill>
                  <a:srgbClr val="339533"/>
                </a:solidFill>
                <a:uFill>
                  <a:solidFill>
                    <a:srgbClr val="FFFFFF"/>
                  </a:solidFill>
                </a:uFill>
                <a:latin typeface="Open Sans Semibold"/>
                <a:ea typeface="Microsoft YaHei"/>
              </a:rPr>
              <a:t>1</a:t>
            </a:r>
            <a:r>
              <a:rPr lang="en-US" sz="1800" b="1" i="1" strike="noStrike" spc="-1" dirty="0" smtClean="0">
                <a:solidFill>
                  <a:srgbClr val="339533"/>
                </a:solidFill>
                <a:uFill>
                  <a:solidFill>
                    <a:srgbClr val="FFFFFF"/>
                  </a:solidFill>
                </a:uFill>
                <a:latin typeface="Open Sans Semibold"/>
                <a:ea typeface="Microsoft YaHei"/>
              </a:rPr>
              <a:t>3</a:t>
            </a:r>
            <a:endParaRPr lang="ru-RU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11" name="CustomShape 3"/>
          <p:cNvSpPr/>
          <p:nvPr/>
        </p:nvSpPr>
        <p:spPr>
          <a:xfrm>
            <a:off x="293760" y="4702320"/>
            <a:ext cx="1528560" cy="26964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ru-RU" sz="1200" b="0" strike="noStrike" spc="-1">
                <a:solidFill>
                  <a:srgbClr val="007FAC"/>
                </a:solidFill>
                <a:uFill>
                  <a:solidFill>
                    <a:srgbClr val="FFFFFF"/>
                  </a:solidFill>
                </a:uFill>
                <a:latin typeface="Open Sans Semibold"/>
                <a:ea typeface="Microsoft YaHei"/>
              </a:rPr>
              <a:t>Промышленность</a:t>
            </a:r>
            <a:endParaRPr lang="ru-RU" sz="1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12" name="CustomShape 4"/>
          <p:cNvSpPr/>
          <p:nvPr/>
        </p:nvSpPr>
        <p:spPr>
          <a:xfrm>
            <a:off x="1968480" y="4719600"/>
            <a:ext cx="1282320" cy="26964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ru-RU" sz="1200" b="0" strike="noStrike" spc="-1">
                <a:solidFill>
                  <a:srgbClr val="007FAC"/>
                </a:solidFill>
                <a:uFill>
                  <a:solidFill>
                    <a:srgbClr val="FFFFFF"/>
                  </a:solidFill>
                </a:uFill>
                <a:latin typeface="Open Sans Semibold"/>
                <a:ea typeface="Microsoft YaHei"/>
              </a:rPr>
              <a:t>Строительство</a:t>
            </a:r>
            <a:endParaRPr lang="ru-RU" sz="1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13" name="CustomShape 5"/>
          <p:cNvSpPr/>
          <p:nvPr/>
        </p:nvSpPr>
        <p:spPr>
          <a:xfrm>
            <a:off x="851040" y="6116760"/>
            <a:ext cx="1099800" cy="63468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ru-RU" sz="1200" b="0" strike="noStrike" spc="-1">
                <a:solidFill>
                  <a:srgbClr val="007FAC"/>
                </a:solidFill>
                <a:uFill>
                  <a:solidFill>
                    <a:srgbClr val="FFFFFF"/>
                  </a:solidFill>
                </a:uFill>
                <a:latin typeface="Open Sans Semibold"/>
                <a:ea typeface="Microsoft YaHei"/>
              </a:rPr>
              <a:t>Оптовая и розничная торговля</a:t>
            </a:r>
            <a:endParaRPr lang="ru-RU" sz="1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14" name="CustomShape 6"/>
          <p:cNvSpPr/>
          <p:nvPr/>
        </p:nvSpPr>
        <p:spPr>
          <a:xfrm>
            <a:off x="2313000" y="6208560"/>
            <a:ext cx="1221840" cy="45216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ru-RU" sz="1200" b="0" strike="noStrike" spc="-1">
                <a:solidFill>
                  <a:srgbClr val="007FAC"/>
                </a:solidFill>
                <a:uFill>
                  <a:solidFill>
                    <a:srgbClr val="FFFFFF"/>
                  </a:solidFill>
                </a:uFill>
                <a:latin typeface="Open Sans Semibold"/>
                <a:ea typeface="Microsoft YaHei"/>
              </a:rPr>
              <a:t>Сельское хозяйство</a:t>
            </a:r>
            <a:endParaRPr lang="ru-RU" sz="1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15" name="CustomShape 7"/>
          <p:cNvSpPr/>
          <p:nvPr/>
        </p:nvSpPr>
        <p:spPr>
          <a:xfrm>
            <a:off x="3844800" y="6261120"/>
            <a:ext cx="1133280" cy="63468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ru-RU" sz="1200" b="0" strike="noStrike" spc="-1">
                <a:solidFill>
                  <a:srgbClr val="007FAC"/>
                </a:solidFill>
                <a:uFill>
                  <a:solidFill>
                    <a:srgbClr val="FFFFFF"/>
                  </a:solidFill>
                </a:uFill>
                <a:latin typeface="Open Sans Semibold"/>
                <a:ea typeface="Microsoft YaHei"/>
              </a:rPr>
              <a:t>Заготовка и </a:t>
            </a:r>
            <a:endParaRPr lang="ru-RU" sz="1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1200" b="0" strike="noStrike" spc="-1">
                <a:solidFill>
                  <a:srgbClr val="007FAC"/>
                </a:solidFill>
                <a:uFill>
                  <a:solidFill>
                    <a:srgbClr val="FFFFFF"/>
                  </a:solidFill>
                </a:uFill>
                <a:latin typeface="Open Sans Semibold"/>
                <a:ea typeface="Microsoft YaHei"/>
              </a:rPr>
              <a:t>переработка</a:t>
            </a:r>
            <a:endParaRPr lang="ru-RU" sz="1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1200" b="0" strike="noStrike" spc="-1">
                <a:solidFill>
                  <a:srgbClr val="007FAC"/>
                </a:solidFill>
                <a:uFill>
                  <a:solidFill>
                    <a:srgbClr val="FFFFFF"/>
                  </a:solidFill>
                </a:uFill>
                <a:latin typeface="Open Sans Semibold"/>
                <a:ea typeface="Microsoft YaHei"/>
              </a:rPr>
              <a:t>древесины</a:t>
            </a:r>
            <a:endParaRPr lang="ru-RU" sz="1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416" name="Picture 11"/>
          <p:cNvPicPr/>
          <p:nvPr/>
        </p:nvPicPr>
        <p:blipFill>
          <a:blip r:embed="rId6"/>
          <a:stretch/>
        </p:blipFill>
        <p:spPr>
          <a:xfrm>
            <a:off x="2041560" y="3673440"/>
            <a:ext cx="988560" cy="988560"/>
          </a:xfrm>
          <a:prstGeom prst="rect">
            <a:avLst/>
          </a:prstGeom>
          <a:ln w="9360">
            <a:noFill/>
          </a:ln>
        </p:spPr>
      </p:pic>
      <p:pic>
        <p:nvPicPr>
          <p:cNvPr id="417" name="Picture 12"/>
          <p:cNvPicPr/>
          <p:nvPr/>
        </p:nvPicPr>
        <p:blipFill>
          <a:blip r:embed="rId7" cstate="print"/>
          <a:stretch/>
        </p:blipFill>
        <p:spPr>
          <a:xfrm>
            <a:off x="915840" y="5097600"/>
            <a:ext cx="974520" cy="974520"/>
          </a:xfrm>
          <a:prstGeom prst="rect">
            <a:avLst/>
          </a:prstGeom>
          <a:ln w="9360">
            <a:noFill/>
          </a:ln>
        </p:spPr>
      </p:pic>
      <p:pic>
        <p:nvPicPr>
          <p:cNvPr id="418" name="Picture 13"/>
          <p:cNvPicPr/>
          <p:nvPr/>
        </p:nvPicPr>
        <p:blipFill>
          <a:blip r:embed="rId8"/>
          <a:stretch/>
        </p:blipFill>
        <p:spPr>
          <a:xfrm>
            <a:off x="493560" y="3673440"/>
            <a:ext cx="971280" cy="969480"/>
          </a:xfrm>
          <a:prstGeom prst="rect">
            <a:avLst/>
          </a:prstGeom>
          <a:ln w="9360">
            <a:noFill/>
          </a:ln>
        </p:spPr>
      </p:pic>
      <p:pic>
        <p:nvPicPr>
          <p:cNvPr id="419" name="Picture 14"/>
          <p:cNvPicPr/>
          <p:nvPr/>
        </p:nvPicPr>
        <p:blipFill>
          <a:blip r:embed="rId9"/>
          <a:stretch/>
        </p:blipFill>
        <p:spPr>
          <a:xfrm>
            <a:off x="2446200" y="5113440"/>
            <a:ext cx="988560" cy="988560"/>
          </a:xfrm>
          <a:prstGeom prst="rect">
            <a:avLst/>
          </a:prstGeom>
          <a:ln w="9360">
            <a:noFill/>
          </a:ln>
        </p:spPr>
      </p:pic>
      <p:pic>
        <p:nvPicPr>
          <p:cNvPr id="420" name="Picture 15"/>
          <p:cNvPicPr/>
          <p:nvPr/>
        </p:nvPicPr>
        <p:blipFill>
          <a:blip r:embed="rId10"/>
          <a:stretch/>
        </p:blipFill>
        <p:spPr>
          <a:xfrm>
            <a:off x="868320" y="5048280"/>
            <a:ext cx="1055160" cy="1055160"/>
          </a:xfrm>
          <a:prstGeom prst="rect">
            <a:avLst/>
          </a:prstGeom>
          <a:ln w="9360">
            <a:noFill/>
          </a:ln>
        </p:spPr>
      </p:pic>
      <p:pic>
        <p:nvPicPr>
          <p:cNvPr id="421" name="Picture 16"/>
          <p:cNvPicPr/>
          <p:nvPr/>
        </p:nvPicPr>
        <p:blipFill>
          <a:blip r:embed="rId11"/>
          <a:stretch/>
        </p:blipFill>
        <p:spPr>
          <a:xfrm>
            <a:off x="3851275" y="5208597"/>
            <a:ext cx="1056960" cy="1056960"/>
          </a:xfrm>
          <a:prstGeom prst="rect">
            <a:avLst/>
          </a:prstGeom>
          <a:ln>
            <a:noFill/>
          </a:ln>
        </p:spPr>
      </p:pic>
      <p:pic>
        <p:nvPicPr>
          <p:cNvPr id="422" name="Picture 17"/>
          <p:cNvPicPr/>
          <p:nvPr/>
        </p:nvPicPr>
        <p:blipFill>
          <a:blip r:embed="rId12"/>
          <a:stretch/>
        </p:blipFill>
        <p:spPr>
          <a:xfrm>
            <a:off x="476280" y="3624120"/>
            <a:ext cx="1058400" cy="1058400"/>
          </a:xfrm>
          <a:prstGeom prst="rect">
            <a:avLst/>
          </a:prstGeom>
          <a:ln w="9360">
            <a:noFill/>
          </a:ln>
        </p:spPr>
      </p:pic>
      <p:pic>
        <p:nvPicPr>
          <p:cNvPr id="423" name="Picture 18"/>
          <p:cNvPicPr/>
          <p:nvPr/>
        </p:nvPicPr>
        <p:blipFill>
          <a:blip r:embed="rId13"/>
          <a:stretch/>
        </p:blipFill>
        <p:spPr>
          <a:xfrm>
            <a:off x="2028960" y="3638520"/>
            <a:ext cx="1056960" cy="1056960"/>
          </a:xfrm>
          <a:prstGeom prst="rect">
            <a:avLst/>
          </a:prstGeom>
          <a:ln w="9360">
            <a:noFill/>
          </a:ln>
        </p:spPr>
      </p:pic>
      <p:pic>
        <p:nvPicPr>
          <p:cNvPr id="424" name="Picture 19"/>
          <p:cNvPicPr/>
          <p:nvPr/>
        </p:nvPicPr>
        <p:blipFill>
          <a:blip r:embed="rId14"/>
          <a:stretch/>
        </p:blipFill>
        <p:spPr>
          <a:xfrm>
            <a:off x="2409840" y="5097600"/>
            <a:ext cx="1066320" cy="1066320"/>
          </a:xfrm>
          <a:prstGeom prst="rect">
            <a:avLst/>
          </a:prstGeom>
          <a:ln w="9360">
            <a:noFill/>
          </a:ln>
        </p:spPr>
      </p:pic>
      <p:pic>
        <p:nvPicPr>
          <p:cNvPr id="425" name="Picture 20"/>
          <p:cNvPicPr/>
          <p:nvPr/>
        </p:nvPicPr>
        <p:blipFill>
          <a:blip r:embed="rId15"/>
          <a:stretch/>
        </p:blipFill>
        <p:spPr>
          <a:xfrm>
            <a:off x="1436760" y="2138400"/>
            <a:ext cx="837720" cy="850680"/>
          </a:xfrm>
          <a:prstGeom prst="rect">
            <a:avLst/>
          </a:prstGeom>
          <a:ln w="9360">
            <a:noFill/>
          </a:ln>
        </p:spPr>
      </p:pic>
      <p:sp>
        <p:nvSpPr>
          <p:cNvPr id="426" name="CustomShape 8"/>
          <p:cNvSpPr/>
          <p:nvPr/>
        </p:nvSpPr>
        <p:spPr>
          <a:xfrm>
            <a:off x="422280" y="1258920"/>
            <a:ext cx="2499840" cy="81720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27" name="CustomShape 9"/>
          <p:cNvSpPr/>
          <p:nvPr/>
        </p:nvSpPr>
        <p:spPr>
          <a:xfrm>
            <a:off x="1405080" y="2338560"/>
            <a:ext cx="890280" cy="45360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ru-RU" sz="2400" spc="-1" dirty="0" smtClean="0">
                <a:solidFill>
                  <a:srgbClr val="0085B8"/>
                </a:solidFill>
                <a:uFill>
                  <a:solidFill>
                    <a:srgbClr val="FFFFFF"/>
                  </a:solidFill>
                </a:uFill>
                <a:latin typeface="Open Sans Semibold"/>
                <a:ea typeface="Microsoft YaHei"/>
              </a:rPr>
              <a:t>292</a:t>
            </a:r>
            <a:endParaRPr lang="ru-RU" sz="24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428" name="Picture 24"/>
          <p:cNvPicPr/>
          <p:nvPr/>
        </p:nvPicPr>
        <p:blipFill>
          <a:blip r:embed="rId16"/>
          <a:stretch/>
        </p:blipFill>
        <p:spPr>
          <a:xfrm>
            <a:off x="577800" y="2255760"/>
            <a:ext cx="647280" cy="618840"/>
          </a:xfrm>
          <a:prstGeom prst="rect">
            <a:avLst/>
          </a:prstGeom>
          <a:ln w="9360">
            <a:noFill/>
          </a:ln>
        </p:spPr>
      </p:pic>
      <p:sp>
        <p:nvSpPr>
          <p:cNvPr id="429" name="CustomShape 10"/>
          <p:cNvSpPr/>
          <p:nvPr/>
        </p:nvSpPr>
        <p:spPr>
          <a:xfrm>
            <a:off x="3008160" y="1258920"/>
            <a:ext cx="4549320" cy="81720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30" name="CustomShape 11"/>
          <p:cNvSpPr/>
          <p:nvPr/>
        </p:nvSpPr>
        <p:spPr>
          <a:xfrm>
            <a:off x="5483160" y="6218280"/>
            <a:ext cx="747360" cy="45216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ru-RU" sz="1200" b="0" strike="noStrike" spc="-1">
                <a:solidFill>
                  <a:srgbClr val="007FAC"/>
                </a:solidFill>
                <a:uFill>
                  <a:solidFill>
                    <a:srgbClr val="FFFFFF"/>
                  </a:solidFill>
                </a:uFill>
                <a:latin typeface="Open Sans Semibold"/>
                <a:ea typeface="Microsoft YaHei"/>
              </a:rPr>
              <a:t>Прочие</a:t>
            </a:r>
            <a:endParaRPr lang="ru-RU" sz="1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1200" b="0" strike="noStrike" spc="-1">
                <a:solidFill>
                  <a:srgbClr val="007FAC"/>
                </a:solidFill>
                <a:uFill>
                  <a:solidFill>
                    <a:srgbClr val="FFFFFF"/>
                  </a:solidFill>
                </a:uFill>
                <a:latin typeface="Open Sans Semibold"/>
                <a:ea typeface="Microsoft YaHei"/>
              </a:rPr>
              <a:t>виды</a:t>
            </a:r>
            <a:endParaRPr lang="ru-RU" sz="1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431" name="Picture 28"/>
          <p:cNvPicPr/>
          <p:nvPr/>
        </p:nvPicPr>
        <p:blipFill>
          <a:blip r:embed="rId17"/>
          <a:stretch/>
        </p:blipFill>
        <p:spPr>
          <a:xfrm>
            <a:off x="5351400" y="5205240"/>
            <a:ext cx="988560" cy="988560"/>
          </a:xfrm>
          <a:prstGeom prst="rect">
            <a:avLst/>
          </a:prstGeom>
          <a:ln w="9360">
            <a:noFill/>
          </a:ln>
        </p:spPr>
      </p:pic>
      <p:sp>
        <p:nvSpPr>
          <p:cNvPr id="432" name="CustomShape 12"/>
          <p:cNvSpPr/>
          <p:nvPr/>
        </p:nvSpPr>
        <p:spPr>
          <a:xfrm>
            <a:off x="636566" y="3838680"/>
            <a:ext cx="785818" cy="63612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ru-RU" sz="3600" b="0" strike="noStrike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Open Sans Semibold"/>
                <a:ea typeface="Microsoft YaHei"/>
              </a:rPr>
              <a:t>11</a:t>
            </a:r>
            <a:endParaRPr lang="ru-RU" sz="36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33" name="CustomShape 13"/>
          <p:cNvSpPr/>
          <p:nvPr/>
        </p:nvSpPr>
        <p:spPr>
          <a:xfrm>
            <a:off x="2341439" y="3838680"/>
            <a:ext cx="866893" cy="63612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ru-RU" sz="3600" b="0" strike="noStrike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Open Sans Semibold"/>
                <a:ea typeface="Microsoft YaHei"/>
              </a:rPr>
              <a:t>18</a:t>
            </a:r>
            <a:endParaRPr lang="ru-RU" sz="36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34" name="CustomShape 14"/>
          <p:cNvSpPr/>
          <p:nvPr/>
        </p:nvSpPr>
        <p:spPr>
          <a:xfrm>
            <a:off x="879480" y="5251320"/>
            <a:ext cx="1033200" cy="63612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ru-RU" sz="3600" b="0" strike="noStrike" spc="-1" dirty="0" smtClean="0">
                <a:solidFill>
                  <a:srgbClr val="0070C0"/>
                </a:solidFill>
                <a:uFill>
                  <a:solidFill>
                    <a:srgbClr val="FFFFFF"/>
                  </a:solidFill>
                </a:uFill>
                <a:latin typeface="Open Sans Semibold"/>
                <a:ea typeface="Microsoft YaHei"/>
              </a:rPr>
              <a:t>231</a:t>
            </a:r>
            <a:endParaRPr lang="ru-RU" sz="36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35" name="CustomShape 15"/>
          <p:cNvSpPr/>
          <p:nvPr/>
        </p:nvSpPr>
        <p:spPr>
          <a:xfrm>
            <a:off x="2558880" y="5308560"/>
            <a:ext cx="802800" cy="63612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ru-RU" sz="3600" b="0" strike="noStrike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Open Sans Semibold"/>
                <a:ea typeface="Microsoft YaHei"/>
              </a:rPr>
              <a:t>20</a:t>
            </a:r>
            <a:endParaRPr lang="ru-RU" sz="36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36" name="CustomShape 16"/>
          <p:cNvSpPr/>
          <p:nvPr/>
        </p:nvSpPr>
        <p:spPr>
          <a:xfrm>
            <a:off x="4035600" y="5411880"/>
            <a:ext cx="441000" cy="63612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ru-RU" sz="3600" b="0" strike="noStrike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Open Sans Semibold"/>
                <a:ea typeface="Microsoft YaHei"/>
              </a:rPr>
              <a:t>9</a:t>
            </a:r>
            <a:endParaRPr lang="ru-RU" sz="36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38" name="CustomShape 18"/>
          <p:cNvSpPr/>
          <p:nvPr/>
        </p:nvSpPr>
        <p:spPr>
          <a:xfrm>
            <a:off x="838080" y="155520"/>
            <a:ext cx="1144080" cy="75672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ru-RU" sz="1100" b="0" strike="noStrike" spc="-1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Open Sans"/>
                <a:ea typeface="Microsoft YaHei"/>
              </a:rPr>
              <a:t>Демидовский </a:t>
            </a:r>
            <a:endParaRPr lang="ru-RU" sz="11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100" b="0" strike="noStrike" spc="-1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Open Sans"/>
                <a:ea typeface="Microsoft YaHei"/>
              </a:rPr>
              <a:t>район</a:t>
            </a:r>
            <a:endParaRPr lang="ru-RU" sz="11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100" b="0" strike="noStrike" spc="-1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Open Sans"/>
                <a:ea typeface="Microsoft YaHei"/>
              </a:rPr>
              <a:t>Смоленской</a:t>
            </a:r>
            <a:endParaRPr lang="ru-RU" sz="11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100" b="0" strike="noStrike" spc="-1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Open Sans"/>
                <a:ea typeface="Microsoft YaHei"/>
              </a:rPr>
              <a:t>области</a:t>
            </a:r>
            <a:endParaRPr lang="ru-RU" sz="11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439" name="Picture 38"/>
          <p:cNvPicPr/>
          <p:nvPr/>
        </p:nvPicPr>
        <p:blipFill>
          <a:blip r:embed="rId18"/>
          <a:stretch/>
        </p:blipFill>
        <p:spPr>
          <a:xfrm>
            <a:off x="233280" y="46080"/>
            <a:ext cx="501120" cy="860040"/>
          </a:xfrm>
          <a:prstGeom prst="rect">
            <a:avLst/>
          </a:prstGeom>
          <a:ln w="9360">
            <a:noFill/>
          </a:ln>
        </p:spPr>
      </p:pic>
      <p:sp>
        <p:nvSpPr>
          <p:cNvPr id="440" name="CustomShape 19"/>
          <p:cNvSpPr/>
          <p:nvPr/>
        </p:nvSpPr>
        <p:spPr>
          <a:xfrm>
            <a:off x="-333360" y="3262320"/>
            <a:ext cx="3157200" cy="31248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41" name="CustomShape 20"/>
          <p:cNvSpPr/>
          <p:nvPr/>
        </p:nvSpPr>
        <p:spPr>
          <a:xfrm>
            <a:off x="1004760" y="2948040"/>
            <a:ext cx="2606400" cy="27252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ru-RU" sz="1200" spc="-1" dirty="0" smtClean="0">
                <a:solidFill>
                  <a:srgbClr val="00B050"/>
                </a:solidFill>
                <a:uFill>
                  <a:solidFill>
                    <a:srgbClr val="FFFFFF"/>
                  </a:solidFill>
                </a:uFill>
                <a:latin typeface="Open Sans"/>
                <a:ea typeface="Microsoft YaHei"/>
              </a:rPr>
              <a:t>94 </a:t>
            </a:r>
            <a:r>
              <a:rPr lang="ru-RU" sz="1200" b="0" strike="noStrike" spc="-1" dirty="0" smtClean="0">
                <a:solidFill>
                  <a:srgbClr val="00B050"/>
                </a:solidFill>
                <a:uFill>
                  <a:solidFill>
                    <a:srgbClr val="FFFFFF"/>
                  </a:solidFill>
                </a:uFill>
                <a:latin typeface="Open Sans"/>
                <a:ea typeface="Microsoft YaHei"/>
              </a:rPr>
              <a:t>% </a:t>
            </a:r>
            <a:r>
              <a:rPr lang="ru-RU" sz="1200" b="0" strike="noStrike" spc="-1" dirty="0">
                <a:solidFill>
                  <a:srgbClr val="00B050"/>
                </a:solidFill>
                <a:uFill>
                  <a:solidFill>
                    <a:srgbClr val="FFFFFF"/>
                  </a:solidFill>
                </a:uFill>
                <a:latin typeface="Open Sans"/>
                <a:ea typeface="Microsoft YaHei"/>
              </a:rPr>
              <a:t>к уровню </a:t>
            </a:r>
            <a:r>
              <a:rPr lang="ru-RU" sz="1200" b="0" strike="noStrike" spc="-1" dirty="0" smtClean="0">
                <a:solidFill>
                  <a:srgbClr val="00B050"/>
                </a:solidFill>
                <a:uFill>
                  <a:solidFill>
                    <a:srgbClr val="FFFFFF"/>
                  </a:solidFill>
                </a:uFill>
                <a:latin typeface="Open Sans"/>
                <a:ea typeface="Microsoft YaHei"/>
              </a:rPr>
              <a:t>2021 </a:t>
            </a:r>
            <a:r>
              <a:rPr lang="ru-RU" sz="1200" b="0" strike="noStrike" spc="-1" dirty="0">
                <a:solidFill>
                  <a:srgbClr val="00B050"/>
                </a:solidFill>
                <a:uFill>
                  <a:solidFill>
                    <a:srgbClr val="FFFFFF"/>
                  </a:solidFill>
                </a:uFill>
                <a:latin typeface="Open Sans"/>
                <a:ea typeface="Microsoft YaHei"/>
              </a:rPr>
              <a:t>года</a:t>
            </a:r>
            <a:endParaRPr lang="ru-RU" sz="1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42" name="CustomShape 21"/>
          <p:cNvSpPr/>
          <p:nvPr/>
        </p:nvSpPr>
        <p:spPr>
          <a:xfrm>
            <a:off x="206280" y="1171440"/>
            <a:ext cx="3055680" cy="82044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ru-RU" sz="1600" b="1" strike="noStrike" spc="-1">
                <a:solidFill>
                  <a:srgbClr val="007FAC"/>
                </a:solidFill>
                <a:uFill>
                  <a:solidFill>
                    <a:srgbClr val="FFFFFF"/>
                  </a:solidFill>
                </a:uFill>
                <a:latin typeface="Open Sans Semibold"/>
                <a:ea typeface="Microsoft YaHei"/>
              </a:rPr>
              <a:t>Число субъектов </a:t>
            </a:r>
            <a:endParaRPr lang="ru-RU" sz="16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1600" b="1" strike="noStrike" spc="-1">
                <a:solidFill>
                  <a:srgbClr val="007FAC"/>
                </a:solidFill>
                <a:uFill>
                  <a:solidFill>
                    <a:srgbClr val="FFFFFF"/>
                  </a:solidFill>
                </a:uFill>
                <a:latin typeface="Open Sans Semibold"/>
                <a:ea typeface="Microsoft YaHei"/>
              </a:rPr>
              <a:t>малого и среднего </a:t>
            </a:r>
            <a:endParaRPr lang="ru-RU" sz="16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1600" b="1" strike="noStrike" spc="-1">
                <a:solidFill>
                  <a:srgbClr val="007FAC"/>
                </a:solidFill>
                <a:uFill>
                  <a:solidFill>
                    <a:srgbClr val="FFFFFF"/>
                  </a:solidFill>
                </a:uFill>
                <a:latin typeface="Open Sans Semibold"/>
                <a:ea typeface="Microsoft YaHei"/>
              </a:rPr>
              <a:t>предпринимательства</a:t>
            </a:r>
            <a:endParaRPr lang="ru-RU" sz="16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443" name="Рисунок 47"/>
          <p:cNvPicPr/>
          <p:nvPr/>
        </p:nvPicPr>
        <p:blipFill>
          <a:blip r:embed="rId3">
            <a:lum bright="70000" contrast="-70000"/>
          </a:blip>
          <a:stretch/>
        </p:blipFill>
        <p:spPr>
          <a:xfrm>
            <a:off x="3452760" y="1136520"/>
            <a:ext cx="3908160" cy="928440"/>
          </a:xfrm>
          <a:prstGeom prst="rect">
            <a:avLst/>
          </a:prstGeom>
          <a:ln w="9360">
            <a:noFill/>
          </a:ln>
        </p:spPr>
      </p:pic>
      <p:sp>
        <p:nvSpPr>
          <p:cNvPr id="444" name="CustomShape 22"/>
          <p:cNvSpPr/>
          <p:nvPr/>
        </p:nvSpPr>
        <p:spPr>
          <a:xfrm>
            <a:off x="3481560" y="1176480"/>
            <a:ext cx="3857400" cy="82044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ru-RU" sz="1600" b="1" strike="noStrike" spc="-1">
                <a:solidFill>
                  <a:srgbClr val="007FAC"/>
                </a:solidFill>
                <a:uFill>
                  <a:solidFill>
                    <a:srgbClr val="FFFFFF"/>
                  </a:solidFill>
                </a:uFill>
                <a:latin typeface="Open Sans Semibold"/>
                <a:ea typeface="Microsoft YaHei"/>
              </a:rPr>
              <a:t>Структура субъектов малого и среднего предпринимательства по сферам деятельности, %</a:t>
            </a:r>
            <a:endParaRPr lang="ru-RU" sz="16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445" name="Рисунок 53"/>
          <p:cNvPicPr/>
          <p:nvPr/>
        </p:nvPicPr>
        <p:blipFill>
          <a:blip r:embed="rId19">
            <a:lum bright="70000" contrast="-70000"/>
          </a:blip>
          <a:stretch/>
        </p:blipFill>
        <p:spPr>
          <a:xfrm>
            <a:off x="144360" y="3265200"/>
            <a:ext cx="2457000" cy="285480"/>
          </a:xfrm>
          <a:prstGeom prst="rect">
            <a:avLst/>
          </a:prstGeom>
          <a:ln w="9360">
            <a:noFill/>
          </a:ln>
        </p:spPr>
      </p:pic>
      <p:sp>
        <p:nvSpPr>
          <p:cNvPr id="446" name="CustomShape 23"/>
          <p:cNvSpPr/>
          <p:nvPr/>
        </p:nvSpPr>
        <p:spPr>
          <a:xfrm>
            <a:off x="102240" y="3242160"/>
            <a:ext cx="2604600" cy="27108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ru-RU" sz="1400" b="0" strike="noStrike" spc="-1">
                <a:solidFill>
                  <a:srgbClr val="245776"/>
                </a:solidFill>
                <a:uFill>
                  <a:solidFill>
                    <a:srgbClr val="FFFFFF"/>
                  </a:solidFill>
                </a:uFill>
                <a:latin typeface="Open Sans"/>
                <a:ea typeface="Microsoft YaHei"/>
              </a:rPr>
              <a:t>По видам деятельности:</a:t>
            </a:r>
            <a:endParaRPr lang="ru-RU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447" name="Picture 29"/>
          <p:cNvPicPr/>
          <p:nvPr/>
        </p:nvPicPr>
        <p:blipFill>
          <a:blip r:embed="rId20"/>
          <a:stretch/>
        </p:blipFill>
        <p:spPr>
          <a:xfrm>
            <a:off x="5294645" y="5151769"/>
            <a:ext cx="1056960" cy="1056960"/>
          </a:xfrm>
          <a:prstGeom prst="rect">
            <a:avLst/>
          </a:prstGeom>
          <a:ln w="9360">
            <a:noFill/>
          </a:ln>
        </p:spPr>
      </p:pic>
      <p:graphicFrame>
        <p:nvGraphicFramePr>
          <p:cNvPr id="45" name="Диаграмма 44"/>
          <p:cNvGraphicFramePr/>
          <p:nvPr>
            <p:extLst>
              <p:ext uri="{D42A27DB-BD31-4B8C-83A1-F6EECF244321}">
                <p14:modId xmlns:p14="http://schemas.microsoft.com/office/powerpoint/2010/main" val="1418070343"/>
              </p:ext>
            </p:extLst>
          </p:nvPr>
        </p:nvGraphicFramePr>
        <p:xfrm>
          <a:off x="3636961" y="2351077"/>
          <a:ext cx="3626449" cy="282177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1"/>
          </a:graphicData>
        </a:graphic>
      </p:graphicFrame>
      <p:sp>
        <p:nvSpPr>
          <p:cNvPr id="437" name="CustomShape 17"/>
          <p:cNvSpPr/>
          <p:nvPr/>
        </p:nvSpPr>
        <p:spPr>
          <a:xfrm>
            <a:off x="5351400" y="5389560"/>
            <a:ext cx="998280" cy="63612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endParaRPr lang="ru-RU" sz="36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6" name="Прямоугольник 45"/>
          <p:cNvSpPr/>
          <p:nvPr/>
        </p:nvSpPr>
        <p:spPr>
          <a:xfrm>
            <a:off x="5520001" y="5351473"/>
            <a:ext cx="76016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spc="-1" dirty="0" smtClean="0">
                <a:solidFill>
                  <a:schemeClr val="tx2">
                    <a:lumMod val="60000"/>
                    <a:lumOff val="40000"/>
                  </a:schemeClr>
                </a:solidFill>
                <a:uFill>
                  <a:solidFill>
                    <a:srgbClr val="FFFFFF"/>
                  </a:solidFill>
                </a:uFill>
                <a:latin typeface="Open Sans Semibold"/>
                <a:ea typeface="Microsoft YaHei"/>
              </a:rPr>
              <a:t> 3</a:t>
            </a:r>
            <a:endParaRPr lang="ru-RU" sz="3600" spc="-1" dirty="0" smtClean="0">
              <a:solidFill>
                <a:schemeClr val="tx2">
                  <a:lumMod val="60000"/>
                  <a:lumOff val="40000"/>
                </a:schemeClr>
              </a:solidFill>
              <a:uFill>
                <a:solidFill>
                  <a:srgbClr val="FFFFFF"/>
                </a:solidFill>
              </a:uFill>
            </a:endParaRPr>
          </a:p>
          <a:p>
            <a:pPr>
              <a:lnSpc>
                <a:spcPct val="100000"/>
              </a:lnSpc>
            </a:pPr>
            <a:r>
              <a:rPr lang="ru-RU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Open Sans Semibold"/>
                <a:ea typeface="Microsoft YaHei"/>
              </a:rPr>
              <a:t>9</a:t>
            </a:r>
            <a:endParaRPr lang="ru-RU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9" name="Рисунок 29"/>
          <p:cNvPicPr/>
          <p:nvPr/>
        </p:nvPicPr>
        <p:blipFill>
          <a:blip r:embed="rId3"/>
          <a:stretch/>
        </p:blipFill>
        <p:spPr>
          <a:xfrm>
            <a:off x="2060640" y="155520"/>
            <a:ext cx="5498640" cy="767880"/>
          </a:xfrm>
          <a:prstGeom prst="rect">
            <a:avLst/>
          </a:prstGeom>
          <a:ln w="9360">
            <a:noFill/>
          </a:ln>
        </p:spPr>
      </p:pic>
      <p:sp>
        <p:nvSpPr>
          <p:cNvPr id="450" name="CustomShape 1"/>
          <p:cNvSpPr/>
          <p:nvPr/>
        </p:nvSpPr>
        <p:spPr>
          <a:xfrm>
            <a:off x="2060640" y="131760"/>
            <a:ext cx="5498640" cy="82044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ru-RU" sz="1600" b="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Open Sans Semibold"/>
                <a:ea typeface="Microsoft YaHei"/>
              </a:rPr>
              <a:t>Государственная поддержка субъектов малого и </a:t>
            </a:r>
            <a:endParaRPr lang="ru-RU" sz="16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1600" b="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Open Sans Semibold"/>
                <a:ea typeface="Microsoft YaHei"/>
              </a:rPr>
              <a:t>среднего предпринимательства</a:t>
            </a:r>
            <a:endParaRPr lang="ru-RU" sz="16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1600" b="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Open Sans Semibold"/>
                <a:ea typeface="Microsoft YaHei"/>
              </a:rPr>
              <a:t> Смоленской области</a:t>
            </a:r>
            <a:endParaRPr lang="ru-RU" sz="16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51" name="CustomShape 2"/>
          <p:cNvSpPr/>
          <p:nvPr/>
        </p:nvSpPr>
        <p:spPr>
          <a:xfrm>
            <a:off x="7118640" y="7189920"/>
            <a:ext cx="434160" cy="36468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ru-RU" sz="1800" b="1" i="1" strike="noStrike" spc="-1" dirty="0" smtClean="0">
                <a:solidFill>
                  <a:srgbClr val="339533"/>
                </a:solidFill>
                <a:uFill>
                  <a:solidFill>
                    <a:srgbClr val="FFFFFF"/>
                  </a:solidFill>
                </a:uFill>
                <a:latin typeface="Open Sans Semibold"/>
                <a:ea typeface="Microsoft YaHei"/>
              </a:rPr>
              <a:t>1</a:t>
            </a:r>
            <a:r>
              <a:rPr lang="en-US" sz="1800" b="1" i="1" strike="noStrike" spc="-1" dirty="0" smtClean="0">
                <a:solidFill>
                  <a:srgbClr val="339533"/>
                </a:solidFill>
                <a:uFill>
                  <a:solidFill>
                    <a:srgbClr val="FFFFFF"/>
                  </a:solidFill>
                </a:uFill>
                <a:latin typeface="Open Sans Semibold"/>
                <a:ea typeface="Microsoft YaHei"/>
              </a:rPr>
              <a:t>4</a:t>
            </a:r>
            <a:endParaRPr lang="ru-RU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52" name="CustomShape 3"/>
          <p:cNvSpPr/>
          <p:nvPr/>
        </p:nvSpPr>
        <p:spPr>
          <a:xfrm>
            <a:off x="838080" y="155520"/>
            <a:ext cx="1144080" cy="75672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ru-RU" sz="1100" b="0" strike="noStrike" spc="-1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Open Sans"/>
                <a:ea typeface="Microsoft YaHei"/>
              </a:rPr>
              <a:t>Демидовский </a:t>
            </a:r>
            <a:endParaRPr lang="ru-RU" sz="11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100" b="0" strike="noStrike" spc="-1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Open Sans"/>
                <a:ea typeface="Microsoft YaHei"/>
              </a:rPr>
              <a:t>район</a:t>
            </a:r>
            <a:endParaRPr lang="ru-RU" sz="11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100" b="0" strike="noStrike" spc="-1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Open Sans"/>
                <a:ea typeface="Microsoft YaHei"/>
              </a:rPr>
              <a:t>Смоленской</a:t>
            </a:r>
            <a:endParaRPr lang="ru-RU" sz="11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100" b="0" strike="noStrike" spc="-1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Open Sans"/>
                <a:ea typeface="Microsoft YaHei"/>
              </a:rPr>
              <a:t>области</a:t>
            </a:r>
            <a:endParaRPr lang="ru-RU" sz="11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453" name="Picture 25"/>
          <p:cNvPicPr/>
          <p:nvPr/>
        </p:nvPicPr>
        <p:blipFill>
          <a:blip r:embed="rId4"/>
          <a:stretch/>
        </p:blipFill>
        <p:spPr>
          <a:xfrm>
            <a:off x="233280" y="46080"/>
            <a:ext cx="501120" cy="860040"/>
          </a:xfrm>
          <a:prstGeom prst="rect">
            <a:avLst/>
          </a:prstGeom>
          <a:ln w="9360">
            <a:noFill/>
          </a:ln>
        </p:spPr>
      </p:pic>
      <p:pic>
        <p:nvPicPr>
          <p:cNvPr id="454" name="Рисунок 36"/>
          <p:cNvPicPr/>
          <p:nvPr/>
        </p:nvPicPr>
        <p:blipFill>
          <a:blip r:embed="rId5" cstate="print"/>
          <a:stretch/>
        </p:blipFill>
        <p:spPr>
          <a:xfrm>
            <a:off x="3351209" y="2994019"/>
            <a:ext cx="696960" cy="696960"/>
          </a:xfrm>
          <a:prstGeom prst="rect">
            <a:avLst/>
          </a:prstGeom>
          <a:ln>
            <a:noFill/>
          </a:ln>
        </p:spPr>
      </p:pic>
      <p:sp>
        <p:nvSpPr>
          <p:cNvPr id="455" name="TextShape 4"/>
          <p:cNvSpPr txBox="1"/>
          <p:nvPr/>
        </p:nvSpPr>
        <p:spPr>
          <a:xfrm>
            <a:off x="209520" y="1065193"/>
            <a:ext cx="7076520" cy="1925687"/>
          </a:xfrm>
          <a:prstGeom prst="rect">
            <a:avLst/>
          </a:prstGeom>
          <a:noFill/>
          <a:ln w="9360">
            <a:noFill/>
          </a:ln>
        </p:spPr>
        <p:txBody>
          <a:bodyPr lIns="0" tIns="28440" rIns="0" bIns="0"/>
          <a:lstStyle/>
          <a:p>
            <a:pPr algn="just">
              <a:lnSpc>
                <a:spcPct val="100000"/>
              </a:lnSpc>
              <a:spcBef>
                <a:spcPts val="1426"/>
              </a:spcBef>
            </a:pPr>
            <a:r>
              <a:rPr lang="en-GB" sz="15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Open Sans"/>
                <a:ea typeface="Open Sans"/>
              </a:rPr>
              <a:t>Реализация</a:t>
            </a:r>
            <a:r>
              <a:rPr lang="en-GB" sz="15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Open Sans"/>
                <a:ea typeface="Open Sans"/>
              </a:rPr>
              <a:t> </a:t>
            </a:r>
            <a:r>
              <a:rPr lang="en-GB" sz="15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Open Sans"/>
                <a:ea typeface="Open Sans"/>
              </a:rPr>
              <a:t>государственной</a:t>
            </a:r>
            <a:r>
              <a:rPr lang="en-GB" sz="15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Open Sans"/>
                <a:ea typeface="Open Sans"/>
              </a:rPr>
              <a:t> </a:t>
            </a:r>
            <a:r>
              <a:rPr lang="en-GB" sz="15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Open Sans"/>
                <a:ea typeface="Open Sans"/>
              </a:rPr>
              <a:t>политики</a:t>
            </a:r>
            <a:r>
              <a:rPr lang="en-GB" sz="15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Open Sans"/>
                <a:ea typeface="Open Sans"/>
              </a:rPr>
              <a:t> в </a:t>
            </a:r>
            <a:r>
              <a:rPr lang="en-GB" sz="15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Open Sans"/>
                <a:ea typeface="Open Sans"/>
              </a:rPr>
              <a:t>сфере</a:t>
            </a:r>
            <a:r>
              <a:rPr lang="en-GB" sz="15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Open Sans"/>
                <a:ea typeface="Open Sans"/>
              </a:rPr>
              <a:t> </a:t>
            </a:r>
            <a:r>
              <a:rPr lang="en-GB" sz="15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Open Sans"/>
                <a:ea typeface="Open Sans"/>
              </a:rPr>
              <a:t>развития</a:t>
            </a:r>
            <a:r>
              <a:rPr lang="en-GB" sz="15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Open Sans"/>
                <a:ea typeface="Open Sans"/>
              </a:rPr>
              <a:t> </a:t>
            </a:r>
            <a:r>
              <a:rPr lang="en-GB" sz="15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Open Sans"/>
                <a:ea typeface="Open Sans"/>
              </a:rPr>
              <a:t>малого</a:t>
            </a:r>
            <a:r>
              <a:rPr lang="en-GB" sz="15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Open Sans"/>
                <a:ea typeface="Open Sans"/>
              </a:rPr>
              <a:t> и </a:t>
            </a:r>
            <a:r>
              <a:rPr lang="en-GB" sz="15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Open Sans"/>
                <a:ea typeface="Open Sans"/>
              </a:rPr>
              <a:t>среднего</a:t>
            </a:r>
            <a:r>
              <a:rPr lang="en-GB" sz="15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Open Sans"/>
                <a:ea typeface="Open Sans"/>
              </a:rPr>
              <a:t> </a:t>
            </a:r>
            <a:r>
              <a:rPr lang="en-GB" sz="15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Open Sans"/>
                <a:ea typeface="Open Sans"/>
              </a:rPr>
              <a:t>предпринимательства</a:t>
            </a:r>
            <a:r>
              <a:rPr lang="en-GB" sz="15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Open Sans"/>
                <a:ea typeface="Open Sans"/>
              </a:rPr>
              <a:t> </a:t>
            </a:r>
            <a:r>
              <a:rPr lang="en-GB" sz="15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Open Sans"/>
                <a:ea typeface="Open Sans"/>
              </a:rPr>
              <a:t>осуществляется</a:t>
            </a:r>
            <a:r>
              <a:rPr lang="en-GB" sz="15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Open Sans"/>
                <a:ea typeface="Open Sans"/>
              </a:rPr>
              <a:t> в </a:t>
            </a:r>
            <a:r>
              <a:rPr lang="en-GB" sz="15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Open Sans"/>
                <a:ea typeface="Open Sans"/>
              </a:rPr>
              <a:t>рамках</a:t>
            </a:r>
            <a:r>
              <a:rPr lang="en-GB" sz="15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Open Sans"/>
                <a:ea typeface="Open Sans"/>
              </a:rPr>
              <a:t> </a:t>
            </a:r>
            <a:r>
              <a:rPr lang="en-GB" sz="15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Open Sans"/>
                <a:ea typeface="Open Sans"/>
              </a:rPr>
              <a:t>подпрограммы</a:t>
            </a:r>
            <a:r>
              <a:rPr lang="en-GB" sz="15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Open Sans"/>
                <a:ea typeface="Open Sans"/>
              </a:rPr>
              <a:t> </a:t>
            </a:r>
            <a:r>
              <a:rPr lang="en-GB" sz="1500" b="1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Open Sans"/>
                <a:ea typeface="Open Sans"/>
              </a:rPr>
              <a:t>«</a:t>
            </a:r>
            <a:r>
              <a:rPr lang="en-GB" sz="1500" b="1" strike="noStrike" spc="-1" dirty="0" err="1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Open Sans"/>
                <a:ea typeface="Open Sans"/>
              </a:rPr>
              <a:t>Развитие</a:t>
            </a:r>
            <a:r>
              <a:rPr lang="en-GB" sz="1500" b="1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Open Sans"/>
                <a:ea typeface="Open Sans"/>
              </a:rPr>
              <a:t> </a:t>
            </a:r>
            <a:r>
              <a:rPr lang="en-GB" sz="1500" b="1" strike="noStrike" spc="-1" dirty="0" err="1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Open Sans"/>
                <a:ea typeface="Open Sans"/>
              </a:rPr>
              <a:t>малого</a:t>
            </a:r>
            <a:r>
              <a:rPr lang="en-GB" sz="1500" b="1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Open Sans"/>
                <a:ea typeface="Open Sans"/>
              </a:rPr>
              <a:t> и </a:t>
            </a:r>
            <a:r>
              <a:rPr lang="en-GB" sz="1500" b="1" strike="noStrike" spc="-1" dirty="0" err="1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Open Sans"/>
                <a:ea typeface="Open Sans"/>
              </a:rPr>
              <a:t>среднего</a:t>
            </a:r>
            <a:r>
              <a:rPr lang="en-GB" sz="1500" b="1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Open Sans"/>
                <a:ea typeface="Open Sans"/>
              </a:rPr>
              <a:t> </a:t>
            </a:r>
            <a:r>
              <a:rPr lang="en-GB" sz="1500" b="1" strike="noStrike" spc="-1" dirty="0" err="1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Open Sans"/>
                <a:ea typeface="Open Sans"/>
              </a:rPr>
              <a:t>предпринимательства</a:t>
            </a:r>
            <a:r>
              <a:rPr lang="en-GB" sz="1500" b="1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Open Sans"/>
                <a:ea typeface="Open Sans"/>
              </a:rPr>
              <a:t> в </a:t>
            </a:r>
            <a:r>
              <a:rPr lang="en-GB" sz="1500" b="1" strike="noStrike" spc="-1" dirty="0" err="1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Open Sans"/>
                <a:ea typeface="Open Sans"/>
              </a:rPr>
              <a:t>Смоленской</a:t>
            </a:r>
            <a:r>
              <a:rPr lang="en-GB" sz="1500" b="1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Open Sans"/>
                <a:ea typeface="Open Sans"/>
              </a:rPr>
              <a:t> </a:t>
            </a:r>
            <a:r>
              <a:rPr lang="en-GB" sz="1500" b="1" strike="noStrike" spc="-1" dirty="0" err="1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Open Sans"/>
                <a:ea typeface="Open Sans"/>
              </a:rPr>
              <a:t>области</a:t>
            </a:r>
            <a:r>
              <a:rPr lang="en-GB" sz="1500" b="1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Open Sans"/>
                <a:ea typeface="Open Sans"/>
              </a:rPr>
              <a:t>»</a:t>
            </a:r>
            <a:r>
              <a:rPr lang="en-GB" sz="1500" b="0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Open Sans"/>
                <a:ea typeface="Open Sans"/>
              </a:rPr>
              <a:t> </a:t>
            </a:r>
            <a:r>
              <a:rPr lang="en-GB" sz="15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Open Sans"/>
                <a:ea typeface="Open Sans"/>
              </a:rPr>
              <a:t>областной</a:t>
            </a:r>
            <a:r>
              <a:rPr lang="en-GB" sz="15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Open Sans"/>
                <a:ea typeface="Open Sans"/>
              </a:rPr>
              <a:t> </a:t>
            </a:r>
            <a:r>
              <a:rPr lang="en-GB" sz="15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Open Sans"/>
                <a:ea typeface="Open Sans"/>
              </a:rPr>
              <a:t>государственной</a:t>
            </a:r>
            <a:r>
              <a:rPr lang="en-GB" sz="15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Open Sans"/>
                <a:ea typeface="Open Sans"/>
              </a:rPr>
              <a:t> </a:t>
            </a:r>
            <a:r>
              <a:rPr lang="en-GB" sz="15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Open Sans"/>
                <a:ea typeface="Open Sans"/>
              </a:rPr>
              <a:t>программы</a:t>
            </a:r>
            <a:r>
              <a:rPr lang="en-GB" sz="15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Open Sans"/>
                <a:ea typeface="Open Sans"/>
              </a:rPr>
              <a:t> «</a:t>
            </a:r>
            <a:r>
              <a:rPr lang="en-GB" sz="15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Open Sans"/>
                <a:ea typeface="Open Sans"/>
              </a:rPr>
              <a:t>Экономическое</a:t>
            </a:r>
            <a:r>
              <a:rPr lang="en-GB" sz="15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Open Sans"/>
                <a:ea typeface="Open Sans"/>
              </a:rPr>
              <a:t> </a:t>
            </a:r>
            <a:r>
              <a:rPr lang="en-GB" sz="15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Open Sans"/>
                <a:ea typeface="Open Sans"/>
              </a:rPr>
              <a:t>развитие</a:t>
            </a:r>
            <a:r>
              <a:rPr lang="en-GB" sz="15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Open Sans"/>
                <a:ea typeface="Open Sans"/>
              </a:rPr>
              <a:t> </a:t>
            </a:r>
            <a:r>
              <a:rPr lang="en-GB" sz="15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Open Sans"/>
                <a:ea typeface="Open Sans"/>
              </a:rPr>
              <a:t>Смоленской</a:t>
            </a:r>
            <a:r>
              <a:rPr lang="en-GB" sz="15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Open Sans"/>
                <a:ea typeface="Open Sans"/>
              </a:rPr>
              <a:t> </a:t>
            </a:r>
            <a:r>
              <a:rPr lang="en-GB" sz="15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Open Sans"/>
                <a:ea typeface="Open Sans"/>
              </a:rPr>
              <a:t>области</a:t>
            </a:r>
            <a:r>
              <a:rPr lang="en-GB" sz="15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Open Sans"/>
                <a:ea typeface="Open Sans"/>
              </a:rPr>
              <a:t>», </a:t>
            </a:r>
            <a:r>
              <a:rPr lang="en-GB" sz="15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Open Sans"/>
                <a:ea typeface="Open Sans"/>
              </a:rPr>
              <a:t>включая</a:t>
            </a:r>
            <a:r>
              <a:rPr lang="en-GB" sz="15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Open Sans"/>
                <a:ea typeface="Open Sans"/>
              </a:rPr>
              <a:t> </a:t>
            </a:r>
            <a:r>
              <a:rPr lang="en-GB" sz="15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Open Sans"/>
                <a:ea typeface="Open Sans"/>
              </a:rPr>
              <a:t>создание</a:t>
            </a:r>
            <a:r>
              <a:rPr lang="en-GB" sz="15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Open Sans"/>
                <a:ea typeface="Open Sans"/>
              </a:rPr>
              <a:t> </a:t>
            </a:r>
            <a:r>
              <a:rPr lang="en-GB" sz="15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Open Sans"/>
                <a:ea typeface="Open Sans"/>
              </a:rPr>
              <a:t>благоприятного</a:t>
            </a:r>
            <a:r>
              <a:rPr lang="en-GB" sz="15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Open Sans"/>
                <a:ea typeface="Open Sans"/>
              </a:rPr>
              <a:t> </a:t>
            </a:r>
            <a:r>
              <a:rPr lang="en-GB" sz="15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Open Sans"/>
                <a:ea typeface="Open Sans"/>
              </a:rPr>
              <a:t>предпринимательского</a:t>
            </a:r>
            <a:r>
              <a:rPr lang="en-GB" sz="15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Open Sans"/>
                <a:ea typeface="Open Sans"/>
              </a:rPr>
              <a:t> и </a:t>
            </a:r>
            <a:r>
              <a:rPr lang="en-GB" sz="15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Open Sans"/>
                <a:ea typeface="Open Sans"/>
              </a:rPr>
              <a:t>инвестиционного</a:t>
            </a:r>
            <a:r>
              <a:rPr lang="en-GB" sz="15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Open Sans"/>
                <a:ea typeface="Open Sans"/>
              </a:rPr>
              <a:t> </a:t>
            </a:r>
            <a:r>
              <a:rPr lang="en-GB" sz="15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Open Sans"/>
                <a:ea typeface="Open Sans"/>
              </a:rPr>
              <a:t>климата</a:t>
            </a:r>
            <a:r>
              <a:rPr lang="en-GB" sz="15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Open Sans"/>
                <a:ea typeface="Open Sans"/>
              </a:rPr>
              <a:t>.</a:t>
            </a:r>
            <a:endParaRPr lang="en-GB" sz="15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456" name="Рисунок 38"/>
          <p:cNvPicPr/>
          <p:nvPr/>
        </p:nvPicPr>
        <p:blipFill>
          <a:blip r:embed="rId6"/>
          <a:stretch/>
        </p:blipFill>
        <p:spPr>
          <a:xfrm>
            <a:off x="209520" y="2708267"/>
            <a:ext cx="2437920" cy="1428760"/>
          </a:xfrm>
          <a:prstGeom prst="rect">
            <a:avLst/>
          </a:prstGeom>
          <a:ln>
            <a:noFill/>
          </a:ln>
        </p:spPr>
      </p:pic>
      <p:pic>
        <p:nvPicPr>
          <p:cNvPr id="457" name="Рисунок 39"/>
          <p:cNvPicPr/>
          <p:nvPr/>
        </p:nvPicPr>
        <p:blipFill>
          <a:blip r:embed="rId7"/>
          <a:stretch/>
        </p:blipFill>
        <p:spPr>
          <a:xfrm>
            <a:off x="4922845" y="2493953"/>
            <a:ext cx="2410560" cy="1643074"/>
          </a:xfrm>
          <a:prstGeom prst="rect">
            <a:avLst/>
          </a:prstGeom>
          <a:ln>
            <a:noFill/>
          </a:ln>
        </p:spPr>
      </p:pic>
      <p:sp>
        <p:nvSpPr>
          <p:cNvPr id="458" name="CustomShape 5"/>
          <p:cNvSpPr/>
          <p:nvPr/>
        </p:nvSpPr>
        <p:spPr>
          <a:xfrm>
            <a:off x="4856040" y="2565392"/>
            <a:ext cx="2479680" cy="157163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pPr algn="ctr">
              <a:lnSpc>
                <a:spcPct val="100000"/>
              </a:lnSpc>
              <a:spcBef>
                <a:spcPts val="828"/>
              </a:spcBef>
            </a:pPr>
            <a:r>
              <a:rPr lang="ru-RU" sz="1200" b="0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Open Sans"/>
                <a:ea typeface="Open Sans"/>
              </a:rPr>
              <a:t>Возмещение субъектам МСП до 70</a:t>
            </a:r>
            <a:r>
              <a:rPr lang="ru-RU" sz="1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Open Sans"/>
                <a:ea typeface="Open Sans"/>
              </a:rPr>
              <a:t>% затрат на уплату первого взноса (аванса) по договорам лизинга оборудования с российскими лизинговыми </a:t>
            </a:r>
            <a:r>
              <a:rPr lang="ru-RU" sz="1200" b="0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Open Sans"/>
                <a:ea typeface="Open Sans"/>
              </a:rPr>
              <a:t>организациями, не более 2,5 млн. рублей</a:t>
            </a:r>
            <a:endParaRPr lang="ru-RU" sz="1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59" name="CustomShape 6"/>
          <p:cNvSpPr/>
          <p:nvPr/>
        </p:nvSpPr>
        <p:spPr>
          <a:xfrm>
            <a:off x="3722040" y="3854880"/>
            <a:ext cx="20520" cy="4428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28440">
            <a:solidFill>
              <a:srgbClr val="00C795"/>
            </a:solidFill>
            <a:custDash>
              <a:ds d="300000" sp="100000"/>
            </a:custDash>
            <a:round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460" name="CustomShape 7"/>
          <p:cNvSpPr/>
          <p:nvPr/>
        </p:nvSpPr>
        <p:spPr>
          <a:xfrm flipV="1">
            <a:off x="2708267" y="3422647"/>
            <a:ext cx="685080" cy="864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28440">
            <a:solidFill>
              <a:srgbClr val="00C795"/>
            </a:solidFill>
            <a:custDash>
              <a:ds d="300000" sp="100000"/>
            </a:custDash>
            <a:round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461" name="CustomShape 8"/>
          <p:cNvSpPr/>
          <p:nvPr/>
        </p:nvSpPr>
        <p:spPr>
          <a:xfrm flipH="1">
            <a:off x="4137027" y="3422647"/>
            <a:ext cx="692280" cy="864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28440">
            <a:solidFill>
              <a:srgbClr val="00C795"/>
            </a:solidFill>
            <a:custDash>
              <a:ds d="300000" sp="100000"/>
            </a:custDash>
            <a:round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462" name="Рисунок 44"/>
          <p:cNvPicPr/>
          <p:nvPr/>
        </p:nvPicPr>
        <p:blipFill>
          <a:blip r:embed="rId8"/>
          <a:stretch/>
        </p:blipFill>
        <p:spPr>
          <a:xfrm>
            <a:off x="1277999" y="5780100"/>
            <a:ext cx="501573" cy="428629"/>
          </a:xfrm>
          <a:prstGeom prst="rect">
            <a:avLst/>
          </a:prstGeom>
          <a:ln>
            <a:noFill/>
          </a:ln>
        </p:spPr>
      </p:pic>
      <p:sp>
        <p:nvSpPr>
          <p:cNvPr id="463" name="CustomShape 9"/>
          <p:cNvSpPr/>
          <p:nvPr/>
        </p:nvSpPr>
        <p:spPr>
          <a:xfrm>
            <a:off x="1594800" y="5708663"/>
            <a:ext cx="3400920" cy="121444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ru-RU" sz="1200" b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Open Sans"/>
                <a:ea typeface="Open Sans"/>
              </a:rPr>
              <a:t>Департамент инвестиционного развития Смоленской области</a:t>
            </a:r>
            <a:endParaRPr lang="ru-RU" sz="1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1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Open Sans"/>
                <a:ea typeface="Open Sans"/>
              </a:rPr>
              <a:t>214014, г. Смоленск, ул. Энгельса, д. 23</a:t>
            </a:r>
            <a:endParaRPr lang="ru-RU" sz="1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1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Open Sans"/>
                <a:ea typeface="Open Sans"/>
              </a:rPr>
              <a:t>Сайт: </a:t>
            </a:r>
            <a:r>
              <a:rPr lang="ru-RU" sz="12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Open Sans"/>
                <a:ea typeface="Open Sans"/>
              </a:rPr>
              <a:t>dep.smolinvest.com</a:t>
            </a:r>
            <a:endParaRPr lang="ru-RU" sz="1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12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Open Sans"/>
                <a:ea typeface="Open Sans"/>
              </a:rPr>
              <a:t>E-mail</a:t>
            </a:r>
            <a:r>
              <a:rPr lang="ru-RU" sz="1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Open Sans"/>
                <a:ea typeface="Open Sans"/>
              </a:rPr>
              <a:t>: </a:t>
            </a:r>
            <a:r>
              <a:rPr lang="ru-RU" sz="1200" b="0" strike="noStrike" spc="-1" dirty="0" err="1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Open Sans"/>
                <a:ea typeface="Open Sans"/>
              </a:rPr>
              <a:t>invest-smolensk@yandex.ru</a:t>
            </a:r>
            <a:endParaRPr lang="ru-RU" sz="1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1200" b="0" strike="noStrike" spc="-1" dirty="0" err="1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Open Sans"/>
                <a:ea typeface="Open Sans"/>
              </a:rPr>
              <a:t>ofp@smolinvest.com</a:t>
            </a:r>
            <a:endParaRPr lang="ru-RU" sz="1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64" name="CustomShape 10"/>
          <p:cNvSpPr/>
          <p:nvPr/>
        </p:nvSpPr>
        <p:spPr>
          <a:xfrm>
            <a:off x="209520" y="2708266"/>
            <a:ext cx="2498748" cy="135732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ru-RU" sz="1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Open Sans"/>
                <a:ea typeface="Open Sans"/>
              </a:rPr>
              <a:t>Возмещение </a:t>
            </a:r>
            <a:r>
              <a:rPr lang="ru-RU" sz="1200" b="0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Open Sans"/>
                <a:ea typeface="Open Sans"/>
              </a:rPr>
              <a:t>субъектам МСП до </a:t>
            </a:r>
            <a:r>
              <a:rPr lang="ru-RU" sz="1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Open Sans"/>
                <a:ea typeface="Open Sans"/>
              </a:rPr>
              <a:t>50% затрат на технологическое присоединение к объектам </a:t>
            </a:r>
            <a:r>
              <a:rPr lang="ru-RU" sz="1200" b="0" strike="noStrike" spc="-1" dirty="0" err="1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Open Sans"/>
                <a:ea typeface="Open Sans"/>
              </a:rPr>
              <a:t>электросетевого</a:t>
            </a:r>
            <a:r>
              <a:rPr lang="ru-RU" sz="1200" b="0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Open Sans"/>
                <a:ea typeface="Open Sans"/>
              </a:rPr>
              <a:t> </a:t>
            </a:r>
            <a:r>
              <a:rPr lang="ru-RU" sz="1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Open Sans"/>
                <a:ea typeface="Open Sans"/>
              </a:rPr>
              <a:t>хозяйства мощностью до 1,5 </a:t>
            </a:r>
            <a:r>
              <a:rPr lang="ru-RU" sz="1200" b="0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Open Sans"/>
                <a:ea typeface="Open Sans"/>
              </a:rPr>
              <a:t>МВт, не более2 млн. рублей</a:t>
            </a:r>
            <a:endParaRPr lang="ru-RU" sz="1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65" name="CustomShape 11"/>
          <p:cNvSpPr/>
          <p:nvPr/>
        </p:nvSpPr>
        <p:spPr>
          <a:xfrm>
            <a:off x="2061000" y="2747160"/>
            <a:ext cx="3400560" cy="1080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endParaRPr lang="ru-RU" sz="13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1890713" y="4422779"/>
            <a:ext cx="3778250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3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Предоставления грантов субъектам МСП, являющимся социальными предприятиями, или субъектам МСП, созданным физическими лицами в возрасте до 25 лет включительно - до 0,5 млн.руб.</a:t>
            </a:r>
            <a:endParaRPr lang="ru-RU" sz="13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21" name="Рисунок 38"/>
          <p:cNvPicPr/>
          <p:nvPr/>
        </p:nvPicPr>
        <p:blipFill>
          <a:blip r:embed="rId6"/>
          <a:stretch/>
        </p:blipFill>
        <p:spPr>
          <a:xfrm>
            <a:off x="1208069" y="4351341"/>
            <a:ext cx="4572032" cy="1357322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C:\Users\User\Desktop\ОТПРАВИТЬ\фото 2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36895" y="6086263"/>
            <a:ext cx="857256" cy="979721"/>
          </a:xfrm>
          <a:prstGeom prst="rect">
            <a:avLst/>
          </a:prstGeom>
          <a:noFill/>
        </p:spPr>
      </p:pic>
      <p:pic>
        <p:nvPicPr>
          <p:cNvPr id="1026" name="Picture 2" descr="\\192.168.203.48\новости\1807\фото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99077" y="4718015"/>
            <a:ext cx="1137950" cy="1062087"/>
          </a:xfrm>
          <a:prstGeom prst="rect">
            <a:avLst/>
          </a:prstGeom>
          <a:noFill/>
        </p:spPr>
      </p:pic>
      <p:pic>
        <p:nvPicPr>
          <p:cNvPr id="467" name="Picture 16"/>
          <p:cNvPicPr/>
          <p:nvPr/>
        </p:nvPicPr>
        <p:blipFill>
          <a:blip r:embed="rId5"/>
          <a:stretch/>
        </p:blipFill>
        <p:spPr>
          <a:xfrm>
            <a:off x="136440" y="1065240"/>
            <a:ext cx="2628720" cy="599760"/>
          </a:xfrm>
          <a:prstGeom prst="rect">
            <a:avLst/>
          </a:prstGeom>
          <a:ln w="9360">
            <a:noFill/>
          </a:ln>
        </p:spPr>
      </p:pic>
      <p:pic>
        <p:nvPicPr>
          <p:cNvPr id="468" name="Picture 1"/>
          <p:cNvPicPr/>
          <p:nvPr/>
        </p:nvPicPr>
        <p:blipFill>
          <a:blip r:embed="rId6" cstate="print"/>
          <a:stretch/>
        </p:blipFill>
        <p:spPr>
          <a:xfrm>
            <a:off x="3065457" y="3351209"/>
            <a:ext cx="1071570" cy="928694"/>
          </a:xfrm>
          <a:prstGeom prst="rect">
            <a:avLst/>
          </a:prstGeom>
          <a:ln w="9360">
            <a:noFill/>
          </a:ln>
        </p:spPr>
      </p:pic>
      <p:pic>
        <p:nvPicPr>
          <p:cNvPr id="469" name="Picture 2"/>
          <p:cNvPicPr/>
          <p:nvPr/>
        </p:nvPicPr>
        <p:blipFill>
          <a:blip r:embed="rId7"/>
          <a:stretch/>
        </p:blipFill>
        <p:spPr>
          <a:xfrm>
            <a:off x="3136895" y="2208201"/>
            <a:ext cx="1044360" cy="928694"/>
          </a:xfrm>
          <a:prstGeom prst="rect">
            <a:avLst/>
          </a:prstGeom>
          <a:ln w="9360">
            <a:noFill/>
          </a:ln>
        </p:spPr>
      </p:pic>
      <p:pic>
        <p:nvPicPr>
          <p:cNvPr id="472" name="Picture 5"/>
          <p:cNvPicPr/>
          <p:nvPr/>
        </p:nvPicPr>
        <p:blipFill>
          <a:blip r:embed="rId8"/>
          <a:stretch/>
        </p:blipFill>
        <p:spPr>
          <a:xfrm>
            <a:off x="3136895" y="993755"/>
            <a:ext cx="1049040" cy="1000132"/>
          </a:xfrm>
          <a:prstGeom prst="rect">
            <a:avLst/>
          </a:prstGeom>
          <a:ln w="9360">
            <a:noFill/>
          </a:ln>
        </p:spPr>
      </p:pic>
      <p:pic>
        <p:nvPicPr>
          <p:cNvPr id="474" name="Picture 7"/>
          <p:cNvPicPr/>
          <p:nvPr/>
        </p:nvPicPr>
        <p:blipFill>
          <a:blip r:embed="rId9"/>
          <a:stretch/>
        </p:blipFill>
        <p:spPr>
          <a:xfrm>
            <a:off x="3065457" y="2208201"/>
            <a:ext cx="1143008" cy="928694"/>
          </a:xfrm>
          <a:prstGeom prst="rect">
            <a:avLst/>
          </a:prstGeom>
          <a:ln w="9360">
            <a:noFill/>
          </a:ln>
        </p:spPr>
      </p:pic>
      <p:pic>
        <p:nvPicPr>
          <p:cNvPr id="476" name="Picture 9"/>
          <p:cNvPicPr/>
          <p:nvPr/>
        </p:nvPicPr>
        <p:blipFill>
          <a:blip r:embed="rId10"/>
          <a:stretch/>
        </p:blipFill>
        <p:spPr>
          <a:xfrm>
            <a:off x="3065457" y="993755"/>
            <a:ext cx="1143008" cy="1000132"/>
          </a:xfrm>
          <a:prstGeom prst="rect">
            <a:avLst/>
          </a:prstGeom>
          <a:ln w="9360">
            <a:noFill/>
          </a:ln>
        </p:spPr>
      </p:pic>
      <p:pic>
        <p:nvPicPr>
          <p:cNvPr id="477" name="Picture 10"/>
          <p:cNvPicPr/>
          <p:nvPr/>
        </p:nvPicPr>
        <p:blipFill>
          <a:blip r:embed="rId11"/>
          <a:stretch/>
        </p:blipFill>
        <p:spPr>
          <a:xfrm>
            <a:off x="2060640" y="155520"/>
            <a:ext cx="5495400" cy="764640"/>
          </a:xfrm>
          <a:prstGeom prst="rect">
            <a:avLst/>
          </a:prstGeom>
          <a:ln w="9360">
            <a:noFill/>
          </a:ln>
        </p:spPr>
      </p:pic>
      <p:sp>
        <p:nvSpPr>
          <p:cNvPr id="478" name="CustomShape 1"/>
          <p:cNvSpPr/>
          <p:nvPr/>
        </p:nvSpPr>
        <p:spPr>
          <a:xfrm>
            <a:off x="2050920" y="306360"/>
            <a:ext cx="5495400" cy="45360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ru-RU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Open Sans Semibold"/>
                <a:ea typeface="Microsoft YaHei"/>
              </a:rPr>
              <a:t>Промышленный комплекс</a:t>
            </a:r>
            <a:endParaRPr lang="ru-RU" sz="24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79" name="CustomShape 2"/>
          <p:cNvSpPr/>
          <p:nvPr/>
        </p:nvSpPr>
        <p:spPr>
          <a:xfrm>
            <a:off x="7122960" y="7189920"/>
            <a:ext cx="431280" cy="36144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ru-RU" sz="1800" b="1" i="1" strike="noStrike" spc="-1" dirty="0" smtClean="0">
                <a:solidFill>
                  <a:srgbClr val="339533"/>
                </a:solidFill>
                <a:uFill>
                  <a:solidFill>
                    <a:srgbClr val="FFFFFF"/>
                  </a:solidFill>
                </a:uFill>
                <a:latin typeface="Open Sans Semibold"/>
                <a:ea typeface="Microsoft YaHei"/>
              </a:rPr>
              <a:t>1</a:t>
            </a:r>
            <a:r>
              <a:rPr lang="en-US" sz="1800" b="1" i="1" strike="noStrike" spc="-1" dirty="0" smtClean="0">
                <a:solidFill>
                  <a:srgbClr val="339533"/>
                </a:solidFill>
                <a:uFill>
                  <a:solidFill>
                    <a:srgbClr val="FFFFFF"/>
                  </a:solidFill>
                </a:uFill>
                <a:latin typeface="Open Sans Semibold"/>
                <a:ea typeface="Microsoft YaHei"/>
              </a:rPr>
              <a:t>5</a:t>
            </a:r>
            <a:endParaRPr lang="ru-RU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480" name="Picture 14"/>
          <p:cNvPicPr/>
          <p:nvPr/>
        </p:nvPicPr>
        <p:blipFill>
          <a:blip r:embed="rId12"/>
          <a:stretch/>
        </p:blipFill>
        <p:spPr>
          <a:xfrm>
            <a:off x="168120" y="3854520"/>
            <a:ext cx="2612520" cy="536040"/>
          </a:xfrm>
          <a:prstGeom prst="rect">
            <a:avLst/>
          </a:prstGeom>
          <a:ln w="9360">
            <a:noFill/>
          </a:ln>
        </p:spPr>
      </p:pic>
      <p:sp>
        <p:nvSpPr>
          <p:cNvPr id="481" name="CustomShape 3"/>
          <p:cNvSpPr/>
          <p:nvPr/>
        </p:nvSpPr>
        <p:spPr>
          <a:xfrm>
            <a:off x="138240" y="4017960"/>
            <a:ext cx="2703240" cy="51408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ru-RU" sz="1400" b="0" strike="noStrike" spc="-1" dirty="0">
                <a:solidFill>
                  <a:srgbClr val="265F92"/>
                </a:solidFill>
                <a:uFill>
                  <a:solidFill>
                    <a:srgbClr val="FFFFFF"/>
                  </a:solidFill>
                </a:uFill>
                <a:latin typeface="Open Sans Semibold"/>
                <a:ea typeface="Microsoft YaHei"/>
              </a:rPr>
              <a:t>Структура промышленного производства</a:t>
            </a:r>
            <a:endParaRPr lang="ru-RU" sz="14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482" name="Picture 22"/>
          <p:cNvPicPr/>
          <p:nvPr/>
        </p:nvPicPr>
        <p:blipFill>
          <a:blip r:embed="rId13"/>
          <a:stretch/>
        </p:blipFill>
        <p:spPr>
          <a:xfrm>
            <a:off x="168120" y="2584440"/>
            <a:ext cx="2628720" cy="666360"/>
          </a:xfrm>
          <a:prstGeom prst="rect">
            <a:avLst/>
          </a:prstGeom>
          <a:ln w="9360">
            <a:noFill/>
          </a:ln>
        </p:spPr>
      </p:pic>
      <p:sp>
        <p:nvSpPr>
          <p:cNvPr id="483" name="CustomShape 4"/>
          <p:cNvSpPr/>
          <p:nvPr/>
        </p:nvSpPr>
        <p:spPr>
          <a:xfrm>
            <a:off x="412920" y="3360600"/>
            <a:ext cx="2530080" cy="51408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ru-RU" sz="2800" b="0" strike="noStrike" spc="-1" dirty="0" smtClean="0">
                <a:solidFill>
                  <a:srgbClr val="265F92"/>
                </a:solidFill>
                <a:uFill>
                  <a:solidFill>
                    <a:srgbClr val="FFFFFF"/>
                  </a:solidFill>
                </a:uFill>
                <a:latin typeface="Open Sans Semibold"/>
                <a:ea typeface="Microsoft YaHei"/>
              </a:rPr>
              <a:t>247 </a:t>
            </a:r>
            <a:r>
              <a:rPr lang="ru-RU" sz="1200" b="0" strike="noStrike" spc="-1" dirty="0" smtClean="0">
                <a:solidFill>
                  <a:srgbClr val="265F92"/>
                </a:solidFill>
                <a:uFill>
                  <a:solidFill>
                    <a:srgbClr val="FFFFFF"/>
                  </a:solidFill>
                </a:uFill>
                <a:latin typeface="Open Sans Semibold"/>
                <a:ea typeface="Microsoft YaHei"/>
              </a:rPr>
              <a:t> </a:t>
            </a:r>
            <a:r>
              <a:rPr lang="ru-RU" sz="1200" b="0" strike="noStrike" spc="-1" dirty="0">
                <a:solidFill>
                  <a:srgbClr val="265F92"/>
                </a:solidFill>
                <a:uFill>
                  <a:solidFill>
                    <a:srgbClr val="FFFFFF"/>
                  </a:solidFill>
                </a:uFill>
                <a:latin typeface="Open Sans Semibold"/>
                <a:ea typeface="Microsoft YaHei"/>
              </a:rPr>
              <a:t>чел.</a:t>
            </a:r>
            <a:endParaRPr lang="ru-RU" sz="1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484" name="Picture 25"/>
          <p:cNvPicPr/>
          <p:nvPr/>
        </p:nvPicPr>
        <p:blipFill>
          <a:blip r:embed="rId14"/>
          <a:stretch/>
        </p:blipFill>
        <p:spPr>
          <a:xfrm>
            <a:off x="482760" y="3341520"/>
            <a:ext cx="577440" cy="607680"/>
          </a:xfrm>
          <a:prstGeom prst="rect">
            <a:avLst/>
          </a:prstGeom>
          <a:ln w="9360">
            <a:noFill/>
          </a:ln>
        </p:spPr>
      </p:pic>
      <p:sp>
        <p:nvSpPr>
          <p:cNvPr id="485" name="CustomShape 5"/>
          <p:cNvSpPr/>
          <p:nvPr/>
        </p:nvSpPr>
        <p:spPr>
          <a:xfrm>
            <a:off x="4137027" y="850879"/>
            <a:ext cx="2928958" cy="285752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ru-RU" sz="1400" b="0" strike="noStrike" spc="-1" dirty="0">
                <a:solidFill>
                  <a:srgbClr val="007FAC"/>
                </a:solidFill>
                <a:uFill>
                  <a:solidFill>
                    <a:srgbClr val="FFFFFF"/>
                  </a:solidFill>
                </a:uFill>
                <a:latin typeface="Open Sans Semibold"/>
                <a:ea typeface="Microsoft YaHei"/>
              </a:rPr>
              <a:t>Производство одежды</a:t>
            </a:r>
            <a:endParaRPr lang="ru-RU" sz="14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86" name="CustomShape 6"/>
          <p:cNvSpPr/>
          <p:nvPr/>
        </p:nvSpPr>
        <p:spPr>
          <a:xfrm>
            <a:off x="4422779" y="1350946"/>
            <a:ext cx="2500329" cy="571504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ru-RU" sz="11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Open Sans"/>
                <a:ea typeface="Microsoft YaHei"/>
              </a:rPr>
              <a:t>ООО «Фабрика Шарм»</a:t>
            </a:r>
            <a:endParaRPr lang="ru-RU" sz="11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1100" b="0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Open Sans"/>
                <a:ea typeface="Microsoft YaHei"/>
              </a:rPr>
              <a:t>ИП Баранова И.В.</a:t>
            </a:r>
            <a:endParaRPr lang="ru-RU" sz="11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11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Open Sans"/>
                <a:ea typeface="Microsoft YaHei"/>
              </a:rPr>
              <a:t>ООО «Новое Поречье»</a:t>
            </a:r>
            <a:endParaRPr lang="ru-RU" sz="11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87" name="CustomShape 7"/>
          <p:cNvSpPr/>
          <p:nvPr/>
        </p:nvSpPr>
        <p:spPr>
          <a:xfrm>
            <a:off x="4851407" y="1136631"/>
            <a:ext cx="1785949" cy="214314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ru-RU" sz="1400" b="1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Open Sans"/>
                <a:ea typeface="Microsoft YaHei"/>
              </a:rPr>
              <a:t>352,6млн</a:t>
            </a:r>
            <a:r>
              <a:rPr lang="ru-RU" sz="1400" b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Open Sans"/>
                <a:ea typeface="Microsoft YaHei"/>
              </a:rPr>
              <a:t>. руб.</a:t>
            </a:r>
            <a:endParaRPr lang="ru-RU" sz="14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90" name="CustomShape 10"/>
          <p:cNvSpPr/>
          <p:nvPr/>
        </p:nvSpPr>
        <p:spPr>
          <a:xfrm>
            <a:off x="4851407" y="4779969"/>
            <a:ext cx="1934593" cy="693471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endParaRPr lang="ru-RU" sz="14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91" name="CustomShape 11"/>
          <p:cNvSpPr/>
          <p:nvPr/>
        </p:nvSpPr>
        <p:spPr>
          <a:xfrm>
            <a:off x="4229280" y="2136764"/>
            <a:ext cx="3044520" cy="285751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ru-RU" sz="1400" b="0" strike="noStrike" spc="-1" dirty="0">
                <a:solidFill>
                  <a:srgbClr val="007FAC"/>
                </a:solidFill>
                <a:uFill>
                  <a:solidFill>
                    <a:srgbClr val="FFFFFF"/>
                  </a:solidFill>
                </a:uFill>
                <a:latin typeface="Open Sans Semibold"/>
                <a:ea typeface="Microsoft YaHei"/>
              </a:rPr>
              <a:t>Производство пищевых продуктов</a:t>
            </a:r>
            <a:endParaRPr lang="ru-RU" sz="14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92" name="CustomShape 12"/>
          <p:cNvSpPr/>
          <p:nvPr/>
        </p:nvSpPr>
        <p:spPr>
          <a:xfrm>
            <a:off x="4255920" y="2779706"/>
            <a:ext cx="3057120" cy="428628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ru-RU" sz="11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Open Sans"/>
                <a:ea typeface="Microsoft YaHei"/>
              </a:rPr>
              <a:t>ПО «</a:t>
            </a:r>
            <a:r>
              <a:rPr lang="ru-RU" sz="11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Open Sans"/>
                <a:ea typeface="Microsoft YaHei"/>
              </a:rPr>
              <a:t>Хлебокомбинат</a:t>
            </a:r>
            <a:r>
              <a:rPr lang="ru-RU" sz="11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Open Sans"/>
                <a:ea typeface="Microsoft YaHei"/>
              </a:rPr>
              <a:t>»</a:t>
            </a:r>
            <a:endParaRPr lang="ru-RU" sz="11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11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Open Sans"/>
                <a:ea typeface="Microsoft YaHei"/>
              </a:rPr>
              <a:t>Цех по переработке молока в д. Дубровка</a:t>
            </a:r>
            <a:endParaRPr lang="ru-RU" sz="11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93" name="CustomShape 13"/>
          <p:cNvSpPr/>
          <p:nvPr/>
        </p:nvSpPr>
        <p:spPr>
          <a:xfrm>
            <a:off x="4351341" y="2422516"/>
            <a:ext cx="2786082" cy="285752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ru-RU" sz="1400" b="1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Open Sans"/>
                <a:ea typeface="Microsoft YaHei"/>
              </a:rPr>
              <a:t>47,3  </a:t>
            </a:r>
            <a:r>
              <a:rPr lang="ru-RU" sz="1400" b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Open Sans"/>
                <a:ea typeface="Microsoft YaHei"/>
              </a:rPr>
              <a:t>млн. руб.</a:t>
            </a:r>
            <a:endParaRPr lang="ru-RU" sz="14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94" name="CustomShape 14"/>
          <p:cNvSpPr/>
          <p:nvPr/>
        </p:nvSpPr>
        <p:spPr>
          <a:xfrm>
            <a:off x="3989520" y="3573360"/>
            <a:ext cx="2701440" cy="30132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endParaRPr lang="ru-RU" sz="14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95" name="CustomShape 15"/>
          <p:cNvSpPr/>
          <p:nvPr/>
        </p:nvSpPr>
        <p:spPr>
          <a:xfrm>
            <a:off x="3922713" y="3994151"/>
            <a:ext cx="2410920" cy="42192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endParaRPr lang="ru-RU" sz="11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96" name="CustomShape 16"/>
          <p:cNvSpPr/>
          <p:nvPr/>
        </p:nvSpPr>
        <p:spPr>
          <a:xfrm>
            <a:off x="4994283" y="5637225"/>
            <a:ext cx="1601280" cy="30132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endParaRPr lang="ru-RU" sz="14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97" name="CustomShape 17"/>
          <p:cNvSpPr/>
          <p:nvPr/>
        </p:nvSpPr>
        <p:spPr>
          <a:xfrm>
            <a:off x="838080" y="155520"/>
            <a:ext cx="1144080" cy="75672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ru-RU" sz="1100" b="0" strike="noStrike" spc="-1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Open Sans"/>
                <a:ea typeface="Microsoft YaHei"/>
              </a:rPr>
              <a:t>Демидовский </a:t>
            </a:r>
            <a:endParaRPr lang="ru-RU" sz="11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100" b="0" strike="noStrike" spc="-1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Open Sans"/>
                <a:ea typeface="Microsoft YaHei"/>
              </a:rPr>
              <a:t>район</a:t>
            </a:r>
            <a:endParaRPr lang="ru-RU" sz="11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100" b="0" strike="noStrike" spc="-1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Open Sans"/>
                <a:ea typeface="Microsoft YaHei"/>
              </a:rPr>
              <a:t>Смоленской</a:t>
            </a:r>
            <a:endParaRPr lang="ru-RU" sz="11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100" b="0" strike="noStrike" spc="-1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Open Sans"/>
                <a:ea typeface="Microsoft YaHei"/>
              </a:rPr>
              <a:t>области</a:t>
            </a:r>
            <a:endParaRPr lang="ru-RU" sz="11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498" name="Picture 41"/>
          <p:cNvPicPr/>
          <p:nvPr/>
        </p:nvPicPr>
        <p:blipFill>
          <a:blip r:embed="rId15"/>
          <a:stretch/>
        </p:blipFill>
        <p:spPr>
          <a:xfrm>
            <a:off x="233280" y="46080"/>
            <a:ext cx="501120" cy="860040"/>
          </a:xfrm>
          <a:prstGeom prst="rect">
            <a:avLst/>
          </a:prstGeom>
          <a:ln w="9360">
            <a:noFill/>
          </a:ln>
        </p:spPr>
      </p:pic>
      <p:sp>
        <p:nvSpPr>
          <p:cNvPr id="499" name="CustomShape 18"/>
          <p:cNvSpPr/>
          <p:nvPr/>
        </p:nvSpPr>
        <p:spPr>
          <a:xfrm>
            <a:off x="4779969" y="3279771"/>
            <a:ext cx="2309400" cy="285752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ru-RU" sz="1400" b="0" strike="noStrike" spc="-1" dirty="0">
                <a:solidFill>
                  <a:srgbClr val="007FAC"/>
                </a:solidFill>
                <a:uFill>
                  <a:solidFill>
                    <a:srgbClr val="FFFFFF"/>
                  </a:solidFill>
                </a:uFill>
                <a:latin typeface="Open Sans Semibold"/>
                <a:ea typeface="Microsoft YaHei"/>
              </a:rPr>
              <a:t>Обработка </a:t>
            </a:r>
            <a:r>
              <a:rPr lang="ru-RU" sz="1400" b="0" strike="noStrike" spc="-1" dirty="0" smtClean="0">
                <a:solidFill>
                  <a:srgbClr val="007FAC"/>
                </a:solidFill>
                <a:uFill>
                  <a:solidFill>
                    <a:srgbClr val="FFFFFF"/>
                  </a:solidFill>
                </a:uFill>
                <a:latin typeface="Open Sans Semibold"/>
                <a:ea typeface="Microsoft YaHei"/>
              </a:rPr>
              <a:t>древесины</a:t>
            </a:r>
            <a:endParaRPr lang="ru-RU" sz="14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00" name="CustomShape 19"/>
          <p:cNvSpPr/>
          <p:nvPr/>
        </p:nvSpPr>
        <p:spPr>
          <a:xfrm rot="10800000" flipV="1">
            <a:off x="4851402" y="3636961"/>
            <a:ext cx="1714516" cy="285752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ru-RU" sz="1400" b="1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Open Sans"/>
                <a:ea typeface="Microsoft YaHei"/>
              </a:rPr>
              <a:t>42,3 млн. руб.</a:t>
            </a:r>
            <a:endParaRPr lang="ru-RU" sz="14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01" name="CustomShape 20"/>
          <p:cNvSpPr/>
          <p:nvPr/>
        </p:nvSpPr>
        <p:spPr>
          <a:xfrm>
            <a:off x="4708531" y="3922714"/>
            <a:ext cx="1785949" cy="928694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ru-RU" sz="11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Open Sans"/>
                <a:ea typeface="Microsoft YaHei"/>
              </a:rPr>
              <a:t> ИП </a:t>
            </a:r>
            <a:r>
              <a:rPr lang="ru-RU" sz="11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Open Sans"/>
                <a:ea typeface="Microsoft YaHei"/>
              </a:rPr>
              <a:t>Чопчиц</a:t>
            </a:r>
            <a:r>
              <a:rPr lang="ru-RU" sz="11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Open Sans"/>
                <a:ea typeface="Microsoft YaHei"/>
              </a:rPr>
              <a:t> В.Д.</a:t>
            </a:r>
            <a:endParaRPr lang="ru-RU" sz="11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11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Open Sans"/>
                <a:ea typeface="Microsoft YaHei"/>
              </a:rPr>
              <a:t>ИП </a:t>
            </a:r>
            <a:r>
              <a:rPr lang="ru-RU" sz="11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Open Sans"/>
                <a:ea typeface="Microsoft YaHei"/>
              </a:rPr>
              <a:t>Зюмов</a:t>
            </a:r>
            <a:r>
              <a:rPr lang="ru-RU" sz="11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Open Sans"/>
                <a:ea typeface="Microsoft YaHei"/>
              </a:rPr>
              <a:t> Н.Н</a:t>
            </a:r>
            <a:r>
              <a:rPr lang="ru-RU" sz="1100" b="0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Open Sans"/>
                <a:ea typeface="Microsoft YaHei"/>
              </a:rPr>
              <a:t>.</a:t>
            </a:r>
          </a:p>
          <a:p>
            <a:pPr algn="ctr">
              <a:lnSpc>
                <a:spcPct val="100000"/>
              </a:lnSpc>
            </a:pPr>
            <a:r>
              <a:rPr lang="ru-RU" sz="1100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Open Sans"/>
                <a:ea typeface="Microsoft YaHei"/>
              </a:rPr>
              <a:t>ИП </a:t>
            </a:r>
            <a:r>
              <a:rPr lang="ru-RU" sz="1100" spc="-1" dirty="0" err="1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Open Sans"/>
                <a:ea typeface="Microsoft YaHei"/>
              </a:rPr>
              <a:t>Костючков</a:t>
            </a:r>
            <a:r>
              <a:rPr lang="ru-RU" sz="1100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Open Sans"/>
                <a:ea typeface="Microsoft YaHei"/>
              </a:rPr>
              <a:t> М.И.</a:t>
            </a:r>
          </a:p>
          <a:p>
            <a:pPr algn="ctr">
              <a:lnSpc>
                <a:spcPct val="100000"/>
              </a:lnSpc>
            </a:pPr>
            <a:r>
              <a:rPr lang="ru-RU" sz="1100" b="0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Open Sans"/>
                <a:ea typeface="Microsoft YaHei"/>
              </a:rPr>
              <a:t>ИП </a:t>
            </a:r>
            <a:r>
              <a:rPr lang="ru-RU" sz="1100" b="0" strike="noStrike" spc="-1" dirty="0" err="1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Open Sans"/>
                <a:ea typeface="Microsoft YaHei"/>
              </a:rPr>
              <a:t>Базанов</a:t>
            </a:r>
            <a:r>
              <a:rPr lang="ru-RU" sz="1100" b="0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Open Sans"/>
                <a:ea typeface="Microsoft YaHei"/>
              </a:rPr>
              <a:t> П.Д.</a:t>
            </a:r>
          </a:p>
          <a:p>
            <a:pPr algn="ctr">
              <a:lnSpc>
                <a:spcPct val="100000"/>
              </a:lnSpc>
            </a:pPr>
            <a:r>
              <a:rPr lang="ru-RU" sz="1100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Open Sans"/>
                <a:ea typeface="Microsoft YaHei"/>
              </a:rPr>
              <a:t>ИП </a:t>
            </a:r>
            <a:r>
              <a:rPr lang="ru-RU" sz="1100" spc="-1" dirty="0" err="1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Open Sans"/>
                <a:ea typeface="Microsoft YaHei"/>
              </a:rPr>
              <a:t>Конашенкова</a:t>
            </a:r>
            <a:r>
              <a:rPr lang="ru-RU" sz="1100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Open Sans"/>
                <a:ea typeface="Microsoft YaHei"/>
              </a:rPr>
              <a:t> Е.В.</a:t>
            </a:r>
            <a:r>
              <a:rPr lang="ru-RU" sz="1100" b="0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Open Sans"/>
                <a:ea typeface="Microsoft YaHei"/>
              </a:rPr>
              <a:t>  </a:t>
            </a:r>
            <a:endParaRPr lang="ru-RU" sz="11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endParaRPr lang="ru-RU" sz="11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03" name="CustomShape 21"/>
          <p:cNvSpPr/>
          <p:nvPr/>
        </p:nvSpPr>
        <p:spPr>
          <a:xfrm>
            <a:off x="1327320" y="1914480"/>
            <a:ext cx="961560" cy="5169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ru-RU" sz="2800" spc="-1" dirty="0" smtClean="0">
                <a:solidFill>
                  <a:srgbClr val="00664D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13</a:t>
            </a:r>
            <a:endParaRPr lang="ru-RU" sz="2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504" name="Рисунок 48"/>
          <p:cNvPicPr/>
          <p:nvPr/>
        </p:nvPicPr>
        <p:blipFill>
          <a:blip r:embed="rId16">
            <a:lum bright="70000" contrast="-70000"/>
          </a:blip>
          <a:stretch/>
        </p:blipFill>
        <p:spPr>
          <a:xfrm>
            <a:off x="150840" y="1128600"/>
            <a:ext cx="2631600" cy="603000"/>
          </a:xfrm>
          <a:prstGeom prst="rect">
            <a:avLst/>
          </a:prstGeom>
          <a:ln w="9360">
            <a:noFill/>
          </a:ln>
        </p:spPr>
      </p:pic>
      <p:sp>
        <p:nvSpPr>
          <p:cNvPr id="505" name="CustomShape 22"/>
          <p:cNvSpPr/>
          <p:nvPr/>
        </p:nvSpPr>
        <p:spPr>
          <a:xfrm>
            <a:off x="442800" y="1112760"/>
            <a:ext cx="1928520" cy="57708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ru-RU" sz="1600" b="1" strike="noStrike" spc="-1" dirty="0">
                <a:solidFill>
                  <a:srgbClr val="007FAC"/>
                </a:solidFill>
                <a:uFill>
                  <a:solidFill>
                    <a:srgbClr val="FFFFFF"/>
                  </a:solidFill>
                </a:uFill>
                <a:latin typeface="Open Sans Semibold"/>
                <a:ea typeface="Microsoft YaHei"/>
              </a:rPr>
              <a:t>Число предприятий</a:t>
            </a:r>
            <a:endParaRPr lang="ru-RU" sz="16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506" name="Рисунок 50"/>
          <p:cNvPicPr/>
          <p:nvPr/>
        </p:nvPicPr>
        <p:blipFill>
          <a:blip r:embed="rId17"/>
          <a:stretch/>
        </p:blipFill>
        <p:spPr>
          <a:xfrm>
            <a:off x="771840" y="1772640"/>
            <a:ext cx="738360" cy="664920"/>
          </a:xfrm>
          <a:prstGeom prst="rect">
            <a:avLst/>
          </a:prstGeom>
          <a:ln>
            <a:noFill/>
          </a:ln>
        </p:spPr>
      </p:pic>
      <p:pic>
        <p:nvPicPr>
          <p:cNvPr id="507" name="Рисунок 51"/>
          <p:cNvPicPr/>
          <p:nvPr/>
        </p:nvPicPr>
        <p:blipFill>
          <a:blip r:embed="rId18">
            <a:lum bright="70000" contrast="-70000"/>
          </a:blip>
          <a:stretch/>
        </p:blipFill>
        <p:spPr>
          <a:xfrm>
            <a:off x="157320" y="2644920"/>
            <a:ext cx="2631600" cy="669600"/>
          </a:xfrm>
          <a:prstGeom prst="rect">
            <a:avLst/>
          </a:prstGeom>
          <a:ln w="9360">
            <a:noFill/>
          </a:ln>
        </p:spPr>
      </p:pic>
      <p:sp>
        <p:nvSpPr>
          <p:cNvPr id="508" name="CustomShape 23"/>
          <p:cNvSpPr/>
          <p:nvPr/>
        </p:nvSpPr>
        <p:spPr>
          <a:xfrm>
            <a:off x="365040" y="2664000"/>
            <a:ext cx="2217240" cy="60804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ru-RU" sz="1600" b="1" strike="noStrike" spc="-1">
                <a:solidFill>
                  <a:srgbClr val="007FAC"/>
                </a:solidFill>
                <a:uFill>
                  <a:solidFill>
                    <a:srgbClr val="FFFFFF"/>
                  </a:solidFill>
                </a:uFill>
                <a:latin typeface="Open Sans Semibold"/>
                <a:ea typeface="Microsoft YaHei"/>
              </a:rPr>
              <a:t>Численность</a:t>
            </a:r>
            <a:r>
              <a:rPr lang="ru-RU" sz="1800" b="1" strike="noStrike" spc="-1">
                <a:solidFill>
                  <a:srgbClr val="007FAC"/>
                </a:solidFill>
                <a:uFill>
                  <a:solidFill>
                    <a:srgbClr val="FFFFFF"/>
                  </a:solidFill>
                </a:uFill>
                <a:latin typeface="Open Sans Semibold"/>
                <a:ea typeface="Microsoft YaHei"/>
              </a:rPr>
              <a:t> </a:t>
            </a:r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1600" b="1" strike="noStrike" spc="-1">
                <a:solidFill>
                  <a:srgbClr val="007FAC"/>
                </a:solidFill>
                <a:uFill>
                  <a:solidFill>
                    <a:srgbClr val="FFFFFF"/>
                  </a:solidFill>
                </a:uFill>
                <a:latin typeface="Open Sans Semibold"/>
                <a:ea typeface="Microsoft YaHei"/>
              </a:rPr>
              <a:t>работающих</a:t>
            </a:r>
            <a:endParaRPr lang="ru-RU" sz="16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graphicFrame>
        <p:nvGraphicFramePr>
          <p:cNvPr id="39" name="Диаграмма 38"/>
          <p:cNvGraphicFramePr/>
          <p:nvPr>
            <p:extLst>
              <p:ext uri="{D42A27DB-BD31-4B8C-83A1-F6EECF244321}">
                <p14:modId xmlns:p14="http://schemas.microsoft.com/office/powerpoint/2010/main" val="3121820173"/>
              </p:ext>
            </p:extLst>
          </p:nvPr>
        </p:nvGraphicFramePr>
        <p:xfrm>
          <a:off x="154423" y="4352151"/>
          <a:ext cx="2477814" cy="298253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9"/>
          </a:graphicData>
        </a:graphic>
      </p:graphicFrame>
      <p:sp>
        <p:nvSpPr>
          <p:cNvPr id="40" name="Прямоугольник 39"/>
          <p:cNvSpPr/>
          <p:nvPr/>
        </p:nvSpPr>
        <p:spPr>
          <a:xfrm>
            <a:off x="3922713" y="4851407"/>
            <a:ext cx="307183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400" spc="-1" dirty="0" smtClean="0">
                <a:solidFill>
                  <a:srgbClr val="007FAC"/>
                </a:solidFill>
                <a:uFill>
                  <a:solidFill>
                    <a:srgbClr val="FFFFFF"/>
                  </a:solidFill>
                </a:uFill>
                <a:latin typeface="Open Sans Semibold"/>
                <a:ea typeface="Microsoft YaHei"/>
              </a:rPr>
              <a:t>Добыча полезных ископаемых</a:t>
            </a:r>
            <a:endParaRPr lang="ru-RU" sz="14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</p:txBody>
      </p:sp>
      <p:pic>
        <p:nvPicPr>
          <p:cNvPr id="41" name="Picture 45"/>
          <p:cNvPicPr/>
          <p:nvPr/>
        </p:nvPicPr>
        <p:blipFill>
          <a:blip r:embed="rId20"/>
          <a:stretch/>
        </p:blipFill>
        <p:spPr>
          <a:xfrm>
            <a:off x="2994019" y="4708531"/>
            <a:ext cx="1214446" cy="1071570"/>
          </a:xfrm>
          <a:prstGeom prst="rect">
            <a:avLst/>
          </a:prstGeom>
          <a:ln w="9360">
            <a:solidFill>
              <a:schemeClr val="bg1"/>
            </a:solidFill>
          </a:ln>
        </p:spPr>
      </p:pic>
      <p:pic>
        <p:nvPicPr>
          <p:cNvPr id="43" name="Picture 45"/>
          <p:cNvPicPr/>
          <p:nvPr/>
        </p:nvPicPr>
        <p:blipFill>
          <a:blip r:embed="rId20">
            <a:duotone>
              <a:prstClr val="black"/>
              <a:schemeClr val="accent5">
                <a:tint val="45000"/>
                <a:satMod val="400000"/>
              </a:schemeClr>
            </a:duotone>
            <a:lum contrast="61000"/>
          </a:blip>
          <a:stretch/>
        </p:blipFill>
        <p:spPr>
          <a:xfrm>
            <a:off x="3065458" y="3279771"/>
            <a:ext cx="1143008" cy="1071570"/>
          </a:xfrm>
          <a:prstGeom prst="rect">
            <a:avLst/>
          </a:prstGeom>
          <a:ln w="9360">
            <a:noFill/>
          </a:ln>
        </p:spPr>
      </p:pic>
      <p:sp>
        <p:nvSpPr>
          <p:cNvPr id="45" name="Прямоугольник 44"/>
          <p:cNvSpPr/>
          <p:nvPr/>
        </p:nvSpPr>
        <p:spPr>
          <a:xfrm>
            <a:off x="4351341" y="5351473"/>
            <a:ext cx="2714644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Open Sans"/>
                <a:ea typeface="Microsoft YaHei"/>
              </a:rPr>
              <a:t> </a:t>
            </a:r>
            <a:r>
              <a:rPr lang="ru-RU" sz="1200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Open Sans"/>
                <a:ea typeface="Microsoft YaHei"/>
              </a:rPr>
              <a:t>Демидовский производственный участок «Карьер </a:t>
            </a:r>
            <a:r>
              <a:rPr lang="ru-RU" sz="1200" spc="-1" dirty="0" err="1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Open Sans"/>
                <a:ea typeface="Microsoft YaHei"/>
              </a:rPr>
              <a:t>Свадица</a:t>
            </a:r>
            <a:r>
              <a:rPr lang="ru-RU" sz="1200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Open Sans"/>
                <a:ea typeface="Microsoft YaHei"/>
              </a:rPr>
              <a:t>»</a:t>
            </a:r>
          </a:p>
          <a:p>
            <a:pPr algn="ctr"/>
            <a:r>
              <a:rPr lang="ru-RU" sz="1200" spc="-1" dirty="0" smtClean="0">
                <a:solidFill>
                  <a:srgbClr val="007FAC"/>
                </a:solidFill>
                <a:uFill>
                  <a:solidFill>
                    <a:srgbClr val="FFFFFF"/>
                  </a:solidFill>
                </a:uFill>
                <a:latin typeface="Open Sans Semibold"/>
                <a:ea typeface="Microsoft YaHei"/>
              </a:rPr>
              <a:t> </a:t>
            </a:r>
            <a:endParaRPr lang="ru-RU" sz="1200" spc="-1" dirty="0" smtClean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  <a:p>
            <a:pPr algn="ctr">
              <a:lnSpc>
                <a:spcPct val="100000"/>
              </a:lnSpc>
            </a:pPr>
            <a:endParaRPr lang="ru-RU" sz="1200" spc="-1" dirty="0" smtClean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</p:txBody>
      </p:sp>
      <p:sp>
        <p:nvSpPr>
          <p:cNvPr id="46" name="CustomShape 19"/>
          <p:cNvSpPr/>
          <p:nvPr/>
        </p:nvSpPr>
        <p:spPr>
          <a:xfrm rot="10800000" flipV="1">
            <a:off x="4565655" y="3922713"/>
            <a:ext cx="2571768" cy="571504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endParaRPr lang="ru-RU" sz="14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8" name="CustomShape 19"/>
          <p:cNvSpPr/>
          <p:nvPr/>
        </p:nvSpPr>
        <p:spPr>
          <a:xfrm rot="10800000" flipV="1">
            <a:off x="4994283" y="5137159"/>
            <a:ext cx="1776426" cy="1857388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ru-RU" sz="1400" b="1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Open Sans"/>
                <a:ea typeface="Microsoft YaHei"/>
              </a:rPr>
              <a:t>19,5 млн. руб.</a:t>
            </a:r>
            <a:endParaRPr lang="ru-RU" sz="14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2" name="Прямоугольник 51"/>
          <p:cNvSpPr/>
          <p:nvPr/>
        </p:nvSpPr>
        <p:spPr>
          <a:xfrm>
            <a:off x="4279903" y="6137291"/>
            <a:ext cx="235745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spc="-1" dirty="0" smtClean="0">
                <a:solidFill>
                  <a:srgbClr val="007FAC"/>
                </a:solidFill>
                <a:uFill>
                  <a:solidFill>
                    <a:srgbClr val="FFFFFF"/>
                  </a:solidFill>
                </a:uFill>
                <a:ea typeface="Microsoft YaHei"/>
              </a:rPr>
              <a:t>Производство бумаги и </a:t>
            </a:r>
          </a:p>
          <a:p>
            <a:pPr algn="ctr"/>
            <a:r>
              <a:rPr lang="ru-RU" sz="1400" spc="-1" dirty="0" smtClean="0">
                <a:solidFill>
                  <a:srgbClr val="007FAC"/>
                </a:solidFill>
                <a:uFill>
                  <a:solidFill>
                    <a:srgbClr val="FFFFFF"/>
                  </a:solidFill>
                </a:uFill>
                <a:ea typeface="Microsoft YaHei"/>
              </a:rPr>
              <a:t>бумажных изделий</a:t>
            </a:r>
            <a:endParaRPr lang="ru-RU" sz="1400" dirty="0"/>
          </a:p>
        </p:txBody>
      </p:sp>
      <p:sp>
        <p:nvSpPr>
          <p:cNvPr id="53" name="CustomShape 19"/>
          <p:cNvSpPr/>
          <p:nvPr/>
        </p:nvSpPr>
        <p:spPr>
          <a:xfrm rot="10800000" flipV="1">
            <a:off x="4422778" y="6565919"/>
            <a:ext cx="2295539" cy="71438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ru-RU" sz="1400" b="1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Open Sans"/>
                <a:ea typeface="Microsoft YaHei"/>
              </a:rPr>
              <a:t>7,5 млн. руб.</a:t>
            </a:r>
          </a:p>
          <a:p>
            <a:pPr algn="ctr">
              <a:lnSpc>
                <a:spcPct val="100000"/>
              </a:lnSpc>
            </a:pPr>
            <a:r>
              <a:rPr lang="ru-RU" sz="1200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Open Sans"/>
                <a:ea typeface="Microsoft YaHei"/>
              </a:rPr>
              <a:t>ООО «Сто процентов»</a:t>
            </a:r>
            <a:endParaRPr lang="ru-RU" sz="120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55" name="Picture 45"/>
          <p:cNvPicPr/>
          <p:nvPr/>
        </p:nvPicPr>
        <p:blipFill>
          <a:blip r:embed="rId20">
            <a:duotone>
              <a:prstClr val="black"/>
              <a:schemeClr val="accent5">
                <a:tint val="45000"/>
                <a:satMod val="400000"/>
              </a:schemeClr>
            </a:duotone>
            <a:lum bright="-1000" contrast="28000"/>
          </a:blip>
          <a:stretch/>
        </p:blipFill>
        <p:spPr>
          <a:xfrm>
            <a:off x="3065457" y="6065853"/>
            <a:ext cx="1143008" cy="1000132"/>
          </a:xfrm>
          <a:prstGeom prst="rect">
            <a:avLst/>
          </a:prstGeom>
          <a:ln w="9360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0" name="Рисунок 51"/>
          <p:cNvPicPr/>
          <p:nvPr/>
        </p:nvPicPr>
        <p:blipFill>
          <a:blip r:embed="rId3">
            <a:lum bright="70000" contrast="-70000"/>
          </a:blip>
          <a:stretch/>
        </p:blipFill>
        <p:spPr>
          <a:xfrm>
            <a:off x="176040" y="1168560"/>
            <a:ext cx="2437920" cy="649080"/>
          </a:xfrm>
          <a:prstGeom prst="rect">
            <a:avLst/>
          </a:prstGeom>
          <a:ln w="9360">
            <a:noFill/>
          </a:ln>
        </p:spPr>
      </p:pic>
      <p:pic>
        <p:nvPicPr>
          <p:cNvPr id="511" name="Picture 3"/>
          <p:cNvPicPr/>
          <p:nvPr/>
        </p:nvPicPr>
        <p:blipFill>
          <a:blip r:embed="rId4"/>
          <a:stretch/>
        </p:blipFill>
        <p:spPr>
          <a:xfrm>
            <a:off x="2060640" y="155520"/>
            <a:ext cx="5495400" cy="764640"/>
          </a:xfrm>
          <a:prstGeom prst="rect">
            <a:avLst/>
          </a:prstGeom>
          <a:ln w="9360">
            <a:noFill/>
          </a:ln>
        </p:spPr>
      </p:pic>
      <p:sp>
        <p:nvSpPr>
          <p:cNvPr id="512" name="CustomShape 1"/>
          <p:cNvSpPr/>
          <p:nvPr/>
        </p:nvSpPr>
        <p:spPr>
          <a:xfrm>
            <a:off x="2060640" y="316080"/>
            <a:ext cx="5495400" cy="45360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ru-RU" sz="2400" b="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Open Sans Semibold"/>
                <a:ea typeface="Microsoft YaHei"/>
              </a:rPr>
              <a:t>Сельское хозяйство</a:t>
            </a:r>
            <a:endParaRPr lang="ru-RU" sz="2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513" name="Picture 5"/>
          <p:cNvPicPr/>
          <p:nvPr/>
        </p:nvPicPr>
        <p:blipFill>
          <a:blip r:embed="rId5"/>
          <a:stretch/>
        </p:blipFill>
        <p:spPr>
          <a:xfrm>
            <a:off x="693720" y="1917720"/>
            <a:ext cx="701280" cy="701280"/>
          </a:xfrm>
          <a:prstGeom prst="rect">
            <a:avLst/>
          </a:prstGeom>
          <a:ln w="9360">
            <a:noFill/>
          </a:ln>
        </p:spPr>
      </p:pic>
      <p:sp>
        <p:nvSpPr>
          <p:cNvPr id="514" name="CustomShape 2"/>
          <p:cNvSpPr/>
          <p:nvPr/>
        </p:nvSpPr>
        <p:spPr>
          <a:xfrm>
            <a:off x="1343160" y="2039760"/>
            <a:ext cx="713880" cy="63612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ru-RU" sz="3600" b="0" strike="noStrike" spc="-1">
                <a:solidFill>
                  <a:srgbClr val="265F92"/>
                </a:solidFill>
                <a:uFill>
                  <a:solidFill>
                    <a:srgbClr val="FFFFFF"/>
                  </a:solidFill>
                </a:uFill>
                <a:latin typeface="Open Sans Semibold"/>
                <a:ea typeface="Microsoft YaHei"/>
              </a:rPr>
              <a:t>9 </a:t>
            </a:r>
            <a:endParaRPr lang="ru-RU" sz="36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15" name="CustomShape 3"/>
          <p:cNvSpPr/>
          <p:nvPr/>
        </p:nvSpPr>
        <p:spPr>
          <a:xfrm>
            <a:off x="2820960" y="1081080"/>
            <a:ext cx="4592160" cy="51408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ru-RU" sz="1400" b="0" strike="noStrike" spc="-1">
                <a:solidFill>
                  <a:srgbClr val="265F92"/>
                </a:solidFill>
                <a:uFill>
                  <a:solidFill>
                    <a:srgbClr val="FFFFFF"/>
                  </a:solidFill>
                </a:uFill>
                <a:latin typeface="Open Sans Semibold"/>
                <a:ea typeface="Microsoft YaHei"/>
              </a:rPr>
              <a:t>Производство основных видов продукции во всех категориях хозяйств</a:t>
            </a:r>
            <a:endParaRPr lang="ru-RU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516" name="Picture 14"/>
          <p:cNvPicPr/>
          <p:nvPr/>
        </p:nvPicPr>
        <p:blipFill>
          <a:blip r:embed="rId6"/>
          <a:stretch/>
        </p:blipFill>
        <p:spPr>
          <a:xfrm>
            <a:off x="2708280" y="5221440"/>
            <a:ext cx="3369960" cy="1420560"/>
          </a:xfrm>
          <a:prstGeom prst="rect">
            <a:avLst/>
          </a:prstGeom>
          <a:ln w="9360">
            <a:noFill/>
          </a:ln>
        </p:spPr>
      </p:pic>
      <p:sp>
        <p:nvSpPr>
          <p:cNvPr id="517" name="CustomShape 4"/>
          <p:cNvSpPr/>
          <p:nvPr/>
        </p:nvSpPr>
        <p:spPr>
          <a:xfrm>
            <a:off x="2519280" y="4818240"/>
            <a:ext cx="4647960" cy="57276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ru-RU" sz="1600" b="1" strike="noStrike" spc="-1" dirty="0">
                <a:solidFill>
                  <a:srgbClr val="007FAC"/>
                </a:solidFill>
                <a:uFill>
                  <a:solidFill>
                    <a:srgbClr val="FFFFFF"/>
                  </a:solidFill>
                </a:uFill>
                <a:latin typeface="Open Sans Semibold"/>
                <a:ea typeface="Microsoft YaHei"/>
              </a:rPr>
              <a:t>Основные задачи на период до </a:t>
            </a:r>
            <a:r>
              <a:rPr lang="ru-RU" sz="1600" b="1" strike="noStrike" spc="-1" dirty="0" smtClean="0">
                <a:solidFill>
                  <a:srgbClr val="007FAC"/>
                </a:solidFill>
                <a:uFill>
                  <a:solidFill>
                    <a:srgbClr val="FFFFFF"/>
                  </a:solidFill>
                </a:uFill>
                <a:latin typeface="Open Sans Semibold"/>
                <a:ea typeface="Microsoft YaHei"/>
              </a:rPr>
              <a:t>2024 </a:t>
            </a:r>
            <a:r>
              <a:rPr lang="ru-RU" sz="1600" b="1" strike="noStrike" spc="-1" dirty="0">
                <a:solidFill>
                  <a:srgbClr val="007FAC"/>
                </a:solidFill>
                <a:uFill>
                  <a:solidFill>
                    <a:srgbClr val="FFFFFF"/>
                  </a:solidFill>
                </a:uFill>
                <a:latin typeface="Open Sans Semibold"/>
                <a:ea typeface="Microsoft YaHei"/>
              </a:rPr>
              <a:t>года</a:t>
            </a:r>
            <a:endParaRPr lang="ru-RU" sz="16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18" name="CustomShape 5"/>
          <p:cNvSpPr/>
          <p:nvPr/>
        </p:nvSpPr>
        <p:spPr>
          <a:xfrm>
            <a:off x="7104240" y="7194600"/>
            <a:ext cx="431280" cy="36144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ru-RU" sz="1800" b="1" i="1" strike="noStrike" spc="-1" dirty="0" smtClean="0">
                <a:solidFill>
                  <a:srgbClr val="339533"/>
                </a:solidFill>
                <a:uFill>
                  <a:solidFill>
                    <a:srgbClr val="FFFFFF"/>
                  </a:solidFill>
                </a:uFill>
                <a:latin typeface="Open Sans Semibold"/>
                <a:ea typeface="Microsoft YaHei"/>
              </a:rPr>
              <a:t>1</a:t>
            </a:r>
            <a:r>
              <a:rPr lang="en-US" sz="1800" b="1" i="1" strike="noStrike" spc="-1" dirty="0" smtClean="0">
                <a:solidFill>
                  <a:srgbClr val="339533"/>
                </a:solidFill>
                <a:uFill>
                  <a:solidFill>
                    <a:srgbClr val="FFFFFF"/>
                  </a:solidFill>
                </a:uFill>
                <a:latin typeface="Open Sans Semibold"/>
                <a:ea typeface="Microsoft YaHei"/>
              </a:rPr>
              <a:t>6</a:t>
            </a:r>
            <a:endParaRPr lang="ru-RU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19" name="CustomShape 6"/>
          <p:cNvSpPr/>
          <p:nvPr/>
        </p:nvSpPr>
        <p:spPr>
          <a:xfrm>
            <a:off x="351000" y="1141560"/>
            <a:ext cx="1958760" cy="57420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20" name="CustomShape 7"/>
          <p:cNvSpPr/>
          <p:nvPr/>
        </p:nvSpPr>
        <p:spPr>
          <a:xfrm>
            <a:off x="6208560" y="4338720"/>
            <a:ext cx="678960" cy="26964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ru-RU" sz="1200" b="0" strike="noStrike" spc="-1">
                <a:solidFill>
                  <a:srgbClr val="0070C0"/>
                </a:solidFill>
                <a:uFill>
                  <a:solidFill>
                    <a:srgbClr val="FFFFFF"/>
                  </a:solidFill>
                </a:uFill>
                <a:latin typeface="Open Sans"/>
                <a:ea typeface="Microsoft YaHei"/>
              </a:rPr>
              <a:t>яйцо</a:t>
            </a:r>
            <a:endParaRPr lang="ru-RU" sz="1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521" name="Picture 23"/>
          <p:cNvPicPr/>
          <p:nvPr/>
        </p:nvPicPr>
        <p:blipFill>
          <a:blip r:embed="rId7"/>
          <a:stretch/>
        </p:blipFill>
        <p:spPr>
          <a:xfrm>
            <a:off x="3065400" y="1700280"/>
            <a:ext cx="1041120" cy="1041120"/>
          </a:xfrm>
          <a:prstGeom prst="rect">
            <a:avLst/>
          </a:prstGeom>
          <a:ln w="9360">
            <a:noFill/>
          </a:ln>
        </p:spPr>
      </p:pic>
      <p:pic>
        <p:nvPicPr>
          <p:cNvPr id="522" name="Picture 24"/>
          <p:cNvPicPr/>
          <p:nvPr/>
        </p:nvPicPr>
        <p:blipFill>
          <a:blip r:embed="rId8"/>
          <a:stretch/>
        </p:blipFill>
        <p:spPr>
          <a:xfrm>
            <a:off x="4545000" y="1700280"/>
            <a:ext cx="1041120" cy="1041120"/>
          </a:xfrm>
          <a:prstGeom prst="rect">
            <a:avLst/>
          </a:prstGeom>
          <a:ln w="9360">
            <a:noFill/>
          </a:ln>
        </p:spPr>
      </p:pic>
      <p:pic>
        <p:nvPicPr>
          <p:cNvPr id="523" name="Picture 25"/>
          <p:cNvPicPr/>
          <p:nvPr/>
        </p:nvPicPr>
        <p:blipFill>
          <a:blip r:embed="rId9"/>
          <a:stretch/>
        </p:blipFill>
        <p:spPr>
          <a:xfrm>
            <a:off x="5996160" y="1717560"/>
            <a:ext cx="1041120" cy="1041120"/>
          </a:xfrm>
          <a:prstGeom prst="rect">
            <a:avLst/>
          </a:prstGeom>
          <a:ln w="9360">
            <a:noFill/>
          </a:ln>
        </p:spPr>
      </p:pic>
      <p:pic>
        <p:nvPicPr>
          <p:cNvPr id="524" name="Picture 26"/>
          <p:cNvPicPr/>
          <p:nvPr/>
        </p:nvPicPr>
        <p:blipFill>
          <a:blip r:embed="rId10"/>
          <a:stretch/>
        </p:blipFill>
        <p:spPr>
          <a:xfrm>
            <a:off x="3030480" y="3214800"/>
            <a:ext cx="1060200" cy="1060200"/>
          </a:xfrm>
          <a:prstGeom prst="rect">
            <a:avLst/>
          </a:prstGeom>
          <a:ln w="9360">
            <a:noFill/>
          </a:ln>
        </p:spPr>
      </p:pic>
      <p:pic>
        <p:nvPicPr>
          <p:cNvPr id="525" name="Picture 27"/>
          <p:cNvPicPr/>
          <p:nvPr/>
        </p:nvPicPr>
        <p:blipFill>
          <a:blip r:embed="rId11"/>
          <a:stretch/>
        </p:blipFill>
        <p:spPr>
          <a:xfrm>
            <a:off x="4529160" y="3214800"/>
            <a:ext cx="1069560" cy="1069560"/>
          </a:xfrm>
          <a:prstGeom prst="rect">
            <a:avLst/>
          </a:prstGeom>
          <a:ln w="9360">
            <a:noFill/>
          </a:ln>
        </p:spPr>
      </p:pic>
      <p:pic>
        <p:nvPicPr>
          <p:cNvPr id="526" name="Picture 28"/>
          <p:cNvPicPr/>
          <p:nvPr/>
        </p:nvPicPr>
        <p:blipFill>
          <a:blip r:embed="rId12"/>
          <a:stretch/>
        </p:blipFill>
        <p:spPr>
          <a:xfrm>
            <a:off x="5996160" y="3238560"/>
            <a:ext cx="1041120" cy="1041120"/>
          </a:xfrm>
          <a:prstGeom prst="rect">
            <a:avLst/>
          </a:prstGeom>
          <a:ln w="9360">
            <a:noFill/>
          </a:ln>
        </p:spPr>
      </p:pic>
      <p:sp>
        <p:nvSpPr>
          <p:cNvPr id="527" name="CustomShape 8"/>
          <p:cNvSpPr/>
          <p:nvPr/>
        </p:nvSpPr>
        <p:spPr>
          <a:xfrm>
            <a:off x="6202440" y="2816280"/>
            <a:ext cx="680760" cy="26964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ru-RU" sz="1200" b="0" strike="noStrike" spc="-1">
                <a:solidFill>
                  <a:srgbClr val="0070C0"/>
                </a:solidFill>
                <a:uFill>
                  <a:solidFill>
                    <a:srgbClr val="FFFFFF"/>
                  </a:solidFill>
                </a:uFill>
                <a:latin typeface="Open Sans"/>
                <a:ea typeface="Microsoft YaHei"/>
              </a:rPr>
              <a:t>овощи</a:t>
            </a:r>
            <a:endParaRPr lang="ru-RU" sz="1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28" name="CustomShape 9"/>
          <p:cNvSpPr/>
          <p:nvPr/>
        </p:nvSpPr>
        <p:spPr>
          <a:xfrm>
            <a:off x="3041640" y="1893960"/>
            <a:ext cx="1101240" cy="72828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ru-RU" sz="2400" b="1" strike="noStrike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Open Sans Semibold"/>
                <a:ea typeface="Microsoft YaHei"/>
              </a:rPr>
              <a:t>4725</a:t>
            </a:r>
            <a:endParaRPr lang="ru-RU" sz="24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1800" b="1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Open Sans Semibold"/>
                <a:ea typeface="Microsoft YaHei"/>
              </a:rPr>
              <a:t>тонн </a:t>
            </a:r>
            <a:endParaRPr lang="ru-RU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29" name="CustomShape 10"/>
          <p:cNvSpPr/>
          <p:nvPr/>
        </p:nvSpPr>
        <p:spPr>
          <a:xfrm>
            <a:off x="4513320" y="1897200"/>
            <a:ext cx="1101240" cy="72828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ru-RU" sz="2400" b="1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Microsoft YaHei"/>
              </a:rPr>
              <a:t>2885</a:t>
            </a:r>
            <a:endParaRPr lang="ru-RU" sz="24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1800" b="1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Open Sans Semibold"/>
                <a:ea typeface="Microsoft YaHei"/>
              </a:rPr>
              <a:t>тонн </a:t>
            </a:r>
            <a:endParaRPr lang="ru-RU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30" name="CustomShape 11"/>
          <p:cNvSpPr/>
          <p:nvPr/>
        </p:nvSpPr>
        <p:spPr>
          <a:xfrm>
            <a:off x="5991120" y="1898640"/>
            <a:ext cx="1101240" cy="72828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ru-RU" sz="2400" b="1" strike="noStrike" spc="-1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Open Sans Semibold"/>
                <a:ea typeface="Microsoft YaHei"/>
              </a:rPr>
              <a:t>807,5</a:t>
            </a:r>
            <a:endParaRPr lang="ru-RU" sz="24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1800" b="1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Open Sans Semibold"/>
                <a:ea typeface="Microsoft YaHei"/>
              </a:rPr>
              <a:t>тонн </a:t>
            </a:r>
            <a:endParaRPr lang="ru-RU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31" name="CustomShape 12"/>
          <p:cNvSpPr/>
          <p:nvPr/>
        </p:nvSpPr>
        <p:spPr>
          <a:xfrm>
            <a:off x="3030480" y="3403440"/>
            <a:ext cx="1101240" cy="72828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ru-RU" sz="2300" b="1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Microsoft YaHei"/>
              </a:rPr>
              <a:t>4496</a:t>
            </a:r>
            <a:endParaRPr lang="ru-RU" sz="23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1800" b="1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Open Sans Semibold"/>
                <a:ea typeface="Microsoft YaHei"/>
              </a:rPr>
              <a:t>тонн </a:t>
            </a:r>
            <a:endParaRPr lang="ru-RU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32" name="CustomShape 13"/>
          <p:cNvSpPr/>
          <p:nvPr/>
        </p:nvSpPr>
        <p:spPr>
          <a:xfrm>
            <a:off x="4521240" y="3398760"/>
            <a:ext cx="1101240" cy="72828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ru-RU" sz="2400" b="1" strike="noStrike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Open Sans Semibold"/>
                <a:ea typeface="Microsoft YaHei"/>
              </a:rPr>
              <a:t>89,4 тонн</a:t>
            </a:r>
            <a:endParaRPr lang="ru-RU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33" name="CustomShape 14"/>
          <p:cNvSpPr/>
          <p:nvPr/>
        </p:nvSpPr>
        <p:spPr>
          <a:xfrm>
            <a:off x="5899320" y="3325680"/>
            <a:ext cx="1252080" cy="78876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ru-RU" sz="2800" b="1" strike="noStrike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Open Sans Semibold"/>
                <a:ea typeface="Microsoft YaHei"/>
              </a:rPr>
              <a:t>1,5</a:t>
            </a:r>
            <a:r>
              <a:t/>
            </a:r>
            <a:br/>
            <a:r>
              <a:rPr lang="ru-RU" sz="1800" b="1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Open Sans Semibold"/>
                <a:ea typeface="Microsoft YaHei"/>
              </a:rPr>
              <a:t>млн.шт. </a:t>
            </a:r>
            <a:endParaRPr lang="ru-RU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34" name="CustomShape 15"/>
          <p:cNvSpPr/>
          <p:nvPr/>
        </p:nvSpPr>
        <p:spPr>
          <a:xfrm>
            <a:off x="838080" y="155520"/>
            <a:ext cx="1144080" cy="75672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ru-RU" sz="1100" b="0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Open Sans"/>
                <a:ea typeface="Microsoft YaHei"/>
              </a:rPr>
              <a:t>Демидовский </a:t>
            </a:r>
            <a:endParaRPr lang="ru-RU" sz="11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100" b="0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Open Sans"/>
                <a:ea typeface="Microsoft YaHei"/>
              </a:rPr>
              <a:t>район</a:t>
            </a:r>
            <a:endParaRPr lang="ru-RU" sz="11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100" b="0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Open Sans"/>
                <a:ea typeface="Microsoft YaHei"/>
              </a:rPr>
              <a:t>Смоленской</a:t>
            </a:r>
            <a:endParaRPr lang="ru-RU" sz="11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100" b="0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Open Sans"/>
                <a:ea typeface="Microsoft YaHei"/>
              </a:rPr>
              <a:t>области</a:t>
            </a:r>
            <a:endParaRPr lang="ru-RU" sz="11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535" name="Picture 38"/>
          <p:cNvPicPr/>
          <p:nvPr/>
        </p:nvPicPr>
        <p:blipFill>
          <a:blip r:embed="rId13"/>
          <a:stretch/>
        </p:blipFill>
        <p:spPr>
          <a:xfrm>
            <a:off x="233280" y="46080"/>
            <a:ext cx="501120" cy="860040"/>
          </a:xfrm>
          <a:prstGeom prst="rect">
            <a:avLst/>
          </a:prstGeom>
          <a:ln w="9360">
            <a:noFill/>
          </a:ln>
        </p:spPr>
      </p:pic>
      <p:sp>
        <p:nvSpPr>
          <p:cNvPr id="536" name="CustomShape 16"/>
          <p:cNvSpPr/>
          <p:nvPr/>
        </p:nvSpPr>
        <p:spPr>
          <a:xfrm>
            <a:off x="3111480" y="2817720"/>
            <a:ext cx="969480" cy="26964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ru-RU" sz="1200" b="0" strike="noStrike" spc="-1">
                <a:solidFill>
                  <a:srgbClr val="0070C0"/>
                </a:solidFill>
                <a:uFill>
                  <a:solidFill>
                    <a:srgbClr val="FFFFFF"/>
                  </a:solidFill>
                </a:uFill>
                <a:latin typeface="Open Sans"/>
                <a:ea typeface="Microsoft YaHei"/>
              </a:rPr>
              <a:t>картофель</a:t>
            </a:r>
            <a:endParaRPr lang="ru-RU" sz="1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37" name="CustomShape 17"/>
          <p:cNvSpPr/>
          <p:nvPr/>
        </p:nvSpPr>
        <p:spPr>
          <a:xfrm>
            <a:off x="4754520" y="2816280"/>
            <a:ext cx="617040" cy="26964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ru-RU" sz="1200" b="0" strike="noStrike" spc="-1">
                <a:solidFill>
                  <a:srgbClr val="0070C0"/>
                </a:solidFill>
                <a:uFill>
                  <a:solidFill>
                    <a:srgbClr val="FFFFFF"/>
                  </a:solidFill>
                </a:uFill>
                <a:latin typeface="Open Sans"/>
                <a:ea typeface="Microsoft YaHei"/>
              </a:rPr>
              <a:t>зерно</a:t>
            </a:r>
            <a:endParaRPr lang="ru-RU" sz="1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38" name="CustomShape 18"/>
          <p:cNvSpPr/>
          <p:nvPr/>
        </p:nvSpPr>
        <p:spPr>
          <a:xfrm>
            <a:off x="3232080" y="4340160"/>
            <a:ext cx="729720" cy="26964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ru-RU" sz="1200" b="0" strike="noStrike" spc="-1">
                <a:solidFill>
                  <a:srgbClr val="0070C0"/>
                </a:solidFill>
                <a:uFill>
                  <a:solidFill>
                    <a:srgbClr val="FFFFFF"/>
                  </a:solidFill>
                </a:uFill>
                <a:latin typeface="Open Sans"/>
                <a:ea typeface="Microsoft YaHei"/>
              </a:rPr>
              <a:t>молоко</a:t>
            </a:r>
            <a:endParaRPr lang="ru-RU" sz="1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39" name="CustomShape 19"/>
          <p:cNvSpPr/>
          <p:nvPr/>
        </p:nvSpPr>
        <p:spPr>
          <a:xfrm>
            <a:off x="4248000" y="4338720"/>
            <a:ext cx="1630080" cy="26964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ru-RU" sz="1200" b="0" strike="noStrike" spc="-1" dirty="0">
                <a:solidFill>
                  <a:srgbClr val="0070C0"/>
                </a:solidFill>
                <a:uFill>
                  <a:solidFill>
                    <a:srgbClr val="FFFFFF"/>
                  </a:solidFill>
                </a:uFill>
                <a:latin typeface="Open Sans"/>
                <a:ea typeface="Microsoft YaHei"/>
              </a:rPr>
              <a:t>мясо скота и птицы</a:t>
            </a:r>
            <a:endParaRPr lang="ru-RU" sz="1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540" name="Рисунок 44"/>
          <p:cNvPicPr/>
          <p:nvPr/>
        </p:nvPicPr>
        <p:blipFill>
          <a:blip r:embed="rId3">
            <a:lum bright="70000" contrast="-70000"/>
          </a:blip>
          <a:stretch/>
        </p:blipFill>
        <p:spPr>
          <a:xfrm>
            <a:off x="2708280" y="5208479"/>
            <a:ext cx="3857400" cy="1714629"/>
          </a:xfrm>
          <a:prstGeom prst="rect">
            <a:avLst/>
          </a:prstGeom>
          <a:ln w="9360">
            <a:noFill/>
          </a:ln>
        </p:spPr>
      </p:pic>
      <p:pic>
        <p:nvPicPr>
          <p:cNvPr id="541" name="Рисунок 46"/>
          <p:cNvPicPr/>
          <p:nvPr/>
        </p:nvPicPr>
        <p:blipFill>
          <a:blip r:embed="rId14"/>
          <a:stretch/>
        </p:blipFill>
        <p:spPr>
          <a:xfrm>
            <a:off x="2851200" y="5280120"/>
            <a:ext cx="253800" cy="267840"/>
          </a:xfrm>
          <a:prstGeom prst="rect">
            <a:avLst/>
          </a:prstGeom>
          <a:ln w="9360">
            <a:noFill/>
          </a:ln>
        </p:spPr>
      </p:pic>
      <p:sp>
        <p:nvSpPr>
          <p:cNvPr id="542" name="CustomShape 20"/>
          <p:cNvSpPr/>
          <p:nvPr/>
        </p:nvSpPr>
        <p:spPr>
          <a:xfrm>
            <a:off x="3208320" y="5208480"/>
            <a:ext cx="3714480" cy="63792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ru-RU" sz="1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Open Sans"/>
                <a:ea typeface="Microsoft YaHei"/>
              </a:rPr>
              <a:t>Стимулирование инновационной деятельности и инновационного развития агропромышленного комплекса</a:t>
            </a:r>
            <a:endParaRPr lang="ru-RU" sz="1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543" name="Рисунок 48"/>
          <p:cNvPicPr/>
          <p:nvPr/>
        </p:nvPicPr>
        <p:blipFill>
          <a:blip r:embed="rId14"/>
          <a:stretch/>
        </p:blipFill>
        <p:spPr>
          <a:xfrm>
            <a:off x="2851200" y="5994360"/>
            <a:ext cx="253800" cy="267840"/>
          </a:xfrm>
          <a:prstGeom prst="rect">
            <a:avLst/>
          </a:prstGeom>
          <a:ln w="9360">
            <a:noFill/>
          </a:ln>
        </p:spPr>
      </p:pic>
      <p:sp>
        <p:nvSpPr>
          <p:cNvPr id="544" name="CustomShape 21"/>
          <p:cNvSpPr/>
          <p:nvPr/>
        </p:nvSpPr>
        <p:spPr>
          <a:xfrm>
            <a:off x="3208332" y="5922977"/>
            <a:ext cx="3571547" cy="455503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ru-RU" sz="1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Open Sans"/>
                <a:ea typeface="Microsoft YaHei"/>
              </a:rPr>
              <a:t>Вовлечение в оборот неиспользуемых земель сельскохозяйственного назначения</a:t>
            </a:r>
            <a:endParaRPr lang="ru-RU" sz="1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45" name="CustomShape 22"/>
          <p:cNvSpPr/>
          <p:nvPr/>
        </p:nvSpPr>
        <p:spPr>
          <a:xfrm>
            <a:off x="466560" y="1225440"/>
            <a:ext cx="1856880" cy="51660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ru-RU" sz="1400" b="0" strike="noStrike" spc="-1">
                <a:solidFill>
                  <a:srgbClr val="265F92"/>
                </a:solidFill>
                <a:uFill>
                  <a:solidFill>
                    <a:srgbClr val="FFFFFF"/>
                  </a:solidFill>
                </a:uFill>
                <a:latin typeface="Open Sans Semibold"/>
                <a:ea typeface="Microsoft YaHei"/>
              </a:rPr>
              <a:t>Число предприятий</a:t>
            </a:r>
            <a:endParaRPr lang="ru-RU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546" name="Рисунок 47"/>
          <p:cNvPicPr/>
          <p:nvPr/>
        </p:nvPicPr>
        <p:blipFill>
          <a:blip r:embed="rId15">
            <a:lum bright="70000" contrast="-70000"/>
          </a:blip>
          <a:stretch/>
        </p:blipFill>
        <p:spPr>
          <a:xfrm>
            <a:off x="176040" y="2828880"/>
            <a:ext cx="2450880" cy="504360"/>
          </a:xfrm>
          <a:prstGeom prst="rect">
            <a:avLst/>
          </a:prstGeom>
          <a:ln w="9360">
            <a:noFill/>
          </a:ln>
        </p:spPr>
      </p:pic>
      <p:sp>
        <p:nvSpPr>
          <p:cNvPr id="547" name="CustomShape 23"/>
          <p:cNvSpPr/>
          <p:nvPr/>
        </p:nvSpPr>
        <p:spPr>
          <a:xfrm>
            <a:off x="176040" y="2840040"/>
            <a:ext cx="2437920" cy="516600"/>
          </a:xfrm>
          <a:prstGeom prst="rect">
            <a:avLst/>
          </a:prstGeom>
          <a:solidFill>
            <a:srgbClr val="CDFFFF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ru-RU" sz="1400" b="0" strike="noStrike" spc="-1">
                <a:solidFill>
                  <a:srgbClr val="265F92"/>
                </a:solidFill>
                <a:uFill>
                  <a:solidFill>
                    <a:srgbClr val="FFFFFF"/>
                  </a:solidFill>
                </a:uFill>
                <a:latin typeface="Open Sans Semibold"/>
                <a:ea typeface="Microsoft YaHei"/>
              </a:rPr>
              <a:t>Структура сельского хозяйства</a:t>
            </a:r>
            <a:endParaRPr lang="ru-RU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graphicFrame>
        <p:nvGraphicFramePr>
          <p:cNvPr id="41" name="Диаграмма 40"/>
          <p:cNvGraphicFramePr/>
          <p:nvPr>
            <p:extLst>
              <p:ext uri="{D42A27DB-BD31-4B8C-83A1-F6EECF244321}">
                <p14:modId xmlns:p14="http://schemas.microsoft.com/office/powerpoint/2010/main" val="293603350"/>
              </p:ext>
            </p:extLst>
          </p:nvPr>
        </p:nvGraphicFramePr>
        <p:xfrm>
          <a:off x="-333632" y="3211299"/>
          <a:ext cx="3180462" cy="30946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6"/>
          </a:graphicData>
        </a:graphic>
      </p:graphicFrame>
      <p:pic>
        <p:nvPicPr>
          <p:cNvPr id="42" name="Рисунок 48"/>
          <p:cNvPicPr/>
          <p:nvPr/>
        </p:nvPicPr>
        <p:blipFill>
          <a:blip r:embed="rId14"/>
          <a:stretch/>
        </p:blipFill>
        <p:spPr>
          <a:xfrm>
            <a:off x="2851143" y="6494481"/>
            <a:ext cx="253800" cy="267840"/>
          </a:xfrm>
          <a:prstGeom prst="rect">
            <a:avLst/>
          </a:prstGeom>
          <a:ln w="9360">
            <a:noFill/>
          </a:ln>
        </p:spPr>
      </p:pic>
      <p:sp>
        <p:nvSpPr>
          <p:cNvPr id="44" name="TextBox 43"/>
          <p:cNvSpPr txBox="1"/>
          <p:nvPr/>
        </p:nvSpPr>
        <p:spPr>
          <a:xfrm>
            <a:off x="3279771" y="6423043"/>
            <a:ext cx="32861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latin typeface="Open Sans" pitchFamily="34" charset="0"/>
                <a:ea typeface="Open Sans" pitchFamily="34" charset="0"/>
                <a:cs typeface="Open Sans" pitchFamily="34" charset="0"/>
              </a:rPr>
              <a:t>Реконструкция и модернизация животноводческого производства</a:t>
            </a:r>
            <a:endParaRPr lang="ru-RU" sz="1200" dirty="0">
              <a:latin typeface="Open Sans" pitchFamily="34" charset="0"/>
              <a:ea typeface="Open Sans" pitchFamily="34" charset="0"/>
              <a:cs typeface="Open Sans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Рисунок 4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9499" y="5851539"/>
            <a:ext cx="1276961" cy="1000132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4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2387" y="2208202"/>
            <a:ext cx="2537288" cy="214314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5" cstate="print">
            <a:duotone>
              <a:prstClr val="black"/>
              <a:srgbClr val="CCE395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4186" y="3708399"/>
            <a:ext cx="2500845" cy="357190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6" cstate="print">
            <a:duotone>
              <a:prstClr val="black"/>
              <a:srgbClr val="AEFFDE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1827" y="971808"/>
            <a:ext cx="2547847" cy="37675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 cstate="print">
            <a:duotone>
              <a:prstClr val="black"/>
              <a:srgbClr val="DEE59D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1420" y="974568"/>
            <a:ext cx="2449174" cy="23595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2061031" y="156237"/>
            <a:ext cx="5498644" cy="76809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806828" y="186057"/>
            <a:ext cx="60070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950" dirty="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Государственная поддержка </a:t>
            </a:r>
            <a:r>
              <a:rPr lang="ru-RU" sz="1950" dirty="0" smtClean="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сельхозтоваропроизводителей (субсидии)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125935" y="7190343"/>
            <a:ext cx="44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i="1" dirty="0" smtClean="0">
                <a:solidFill>
                  <a:srgbClr val="339533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17</a:t>
            </a:r>
            <a:endParaRPr lang="ru-RU" b="1" i="1" dirty="0">
              <a:solidFill>
                <a:srgbClr val="339533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08" y="967627"/>
            <a:ext cx="2342295" cy="25295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950817"/>
            <a:ext cx="237186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Растениеводство</a:t>
            </a:r>
            <a:endParaRPr lang="ru-RU" sz="1200" dirty="0">
              <a:solidFill>
                <a:srgbClr val="007FAC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470136" y="958622"/>
            <a:ext cx="243036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Животноводство</a:t>
            </a:r>
            <a:endParaRPr lang="ru-RU" sz="1200" dirty="0">
              <a:solidFill>
                <a:srgbClr val="007FAC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045002" y="937440"/>
            <a:ext cx="25146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Возмещение процентных</a:t>
            </a:r>
          </a:p>
          <a:p>
            <a:pPr algn="ctr"/>
            <a:r>
              <a:rPr lang="ru-RU" sz="1200" dirty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с</a:t>
            </a:r>
            <a:r>
              <a:rPr lang="ru-RU" sz="1200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тавок по кредитам</a:t>
            </a:r>
            <a:endParaRPr lang="ru-RU" sz="1200" dirty="0">
              <a:solidFill>
                <a:srgbClr val="007FAC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065721" y="2208201"/>
            <a:ext cx="249395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Развитие сельских территорий</a:t>
            </a:r>
            <a:endParaRPr lang="ru-RU" sz="1100" dirty="0">
              <a:solidFill>
                <a:srgbClr val="007FAC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08" y="4494218"/>
            <a:ext cx="2350285" cy="571504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5011827" y="3636962"/>
            <a:ext cx="24694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Сельскохозяйственное</a:t>
            </a:r>
            <a:r>
              <a:rPr lang="en-US" sz="1200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lang="ru-RU" sz="1200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страхование</a:t>
            </a:r>
            <a:endParaRPr lang="ru-RU" sz="1200" dirty="0">
              <a:solidFill>
                <a:srgbClr val="007FAC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>
          <a:blip r:embed="rId10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0029" y="4851407"/>
            <a:ext cx="2499646" cy="251091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 rot="10800000" flipV="1">
            <a:off x="4994280" y="4871670"/>
            <a:ext cx="2521155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50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Развитие </a:t>
            </a:r>
            <a:r>
              <a:rPr lang="ru-RU" sz="1050" dirty="0" err="1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агротуризма</a:t>
            </a:r>
            <a:endParaRPr lang="ru-RU" sz="1050" dirty="0">
              <a:solidFill>
                <a:srgbClr val="007FAC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pic>
        <p:nvPicPr>
          <p:cNvPr id="28" name="Рисунок 27"/>
          <p:cNvPicPr>
            <a:picLocks noChangeAspect="1"/>
          </p:cNvPicPr>
          <p:nvPr/>
        </p:nvPicPr>
        <p:blipFill>
          <a:blip r:embed="rId11" cstate="print">
            <a:duotone>
              <a:prstClr val="black"/>
              <a:srgbClr val="AEFFDE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53" y="1255562"/>
            <a:ext cx="2329150" cy="3238655"/>
          </a:xfrm>
          <a:prstGeom prst="rect">
            <a:avLst/>
          </a:prstGeom>
        </p:spPr>
      </p:pic>
      <p:pic>
        <p:nvPicPr>
          <p:cNvPr id="33" name="Рисунок 32"/>
          <p:cNvPicPr>
            <a:picLocks noChangeAspect="1"/>
          </p:cNvPicPr>
          <p:nvPr/>
        </p:nvPicPr>
        <p:blipFill>
          <a:blip r:embed="rId11" cstate="print">
            <a:duotone>
              <a:prstClr val="black"/>
              <a:srgbClr val="E5E5A2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7541" y="1260758"/>
            <a:ext cx="2358418" cy="3519211"/>
          </a:xfrm>
          <a:prstGeom prst="rect">
            <a:avLst/>
          </a:prstGeom>
        </p:spPr>
      </p:pic>
      <p:pic>
        <p:nvPicPr>
          <p:cNvPr id="38" name="Рисунок 37"/>
          <p:cNvPicPr>
            <a:picLocks noChangeAspect="1"/>
          </p:cNvPicPr>
          <p:nvPr/>
        </p:nvPicPr>
        <p:blipFill>
          <a:blip r:embed="rId12" cstate="print">
            <a:duotone>
              <a:prstClr val="black"/>
              <a:srgbClr val="B2EB99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0813" y="5137159"/>
            <a:ext cx="2490466" cy="642942"/>
          </a:xfrm>
          <a:prstGeom prst="rect">
            <a:avLst/>
          </a:prstGeom>
        </p:spPr>
      </p:pic>
      <p:pic>
        <p:nvPicPr>
          <p:cNvPr id="39" name="Рисунок 38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9219" y="1394910"/>
            <a:ext cx="2530608" cy="741853"/>
          </a:xfrm>
          <a:prstGeom prst="rect">
            <a:avLst/>
          </a:prstGeom>
        </p:spPr>
      </p:pic>
      <p:pic>
        <p:nvPicPr>
          <p:cNvPr id="42" name="Рисунок 41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63" y="5065721"/>
            <a:ext cx="2337140" cy="1928825"/>
          </a:xfrm>
          <a:prstGeom prst="rect">
            <a:avLst/>
          </a:prstGeom>
        </p:spPr>
      </p:pic>
      <p:sp>
        <p:nvSpPr>
          <p:cNvPr id="30" name="Объект 31"/>
          <p:cNvSpPr txBox="1">
            <a:spLocks/>
          </p:cNvSpPr>
          <p:nvPr/>
        </p:nvSpPr>
        <p:spPr>
          <a:xfrm>
            <a:off x="2535972" y="4560456"/>
            <a:ext cx="2303910" cy="115382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88984" indent="-188984" algn="l" defTabSz="755934" rtl="0" eaLnBrk="1" latinLnBrk="0" hangingPunct="1">
              <a:lnSpc>
                <a:spcPct val="90000"/>
              </a:lnSpc>
              <a:spcBef>
                <a:spcPts val="827"/>
              </a:spcBef>
              <a:buFont typeface="Arial" panose="020B0604020202020204" pitchFamily="34" charset="0"/>
              <a:buChar char="•"/>
              <a:defRPr sz="23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66951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44918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65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22885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00853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78820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56787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34754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12722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indent="-228600" algn="just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AutoNum type="arabicPeriod"/>
            </a:pPr>
            <a:endParaRPr lang="ru-RU" sz="800" spc="-50" dirty="0" smtClean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28600" indent="-228600" algn="just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AutoNum type="arabicPeriod"/>
            </a:pPr>
            <a:endParaRPr lang="ru-RU" sz="800" spc="-50" dirty="0" smtClean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37" name="Рисунок 36"/>
          <p:cNvPicPr>
            <a:picLocks noChangeAspect="1"/>
          </p:cNvPicPr>
          <p:nvPr/>
        </p:nvPicPr>
        <p:blipFill>
          <a:blip r:embed="rId15" cstate="print">
            <a:duotone>
              <a:prstClr val="black"/>
              <a:srgbClr val="AEE696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4186" y="2493953"/>
            <a:ext cx="2507120" cy="1143008"/>
          </a:xfrm>
          <a:prstGeom prst="rect">
            <a:avLst/>
          </a:prstGeom>
        </p:spPr>
      </p:pic>
      <p:sp>
        <p:nvSpPr>
          <p:cNvPr id="35" name="Объект 31"/>
          <p:cNvSpPr txBox="1">
            <a:spLocks/>
          </p:cNvSpPr>
          <p:nvPr/>
        </p:nvSpPr>
        <p:spPr>
          <a:xfrm>
            <a:off x="4987809" y="1382702"/>
            <a:ext cx="2493470" cy="232696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88984" indent="-188984" algn="l" defTabSz="755934" rtl="0" eaLnBrk="1" latinLnBrk="0" hangingPunct="1">
              <a:lnSpc>
                <a:spcPct val="90000"/>
              </a:lnSpc>
              <a:spcBef>
                <a:spcPts val="827"/>
              </a:spcBef>
              <a:buFont typeface="Arial" panose="020B0604020202020204" pitchFamily="34" charset="0"/>
              <a:buChar char="•"/>
              <a:defRPr sz="23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66951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44918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65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22885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00853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78820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56787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34754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12722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96000"/>
              </a:lnSpc>
              <a:spcBef>
                <a:spcPts val="0"/>
              </a:spcBef>
              <a:buNone/>
            </a:pPr>
            <a:r>
              <a:rPr lang="ru-RU" sz="800" spc="-5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Субсидии на возмещение части затрат на уплату </a:t>
            </a:r>
            <a:r>
              <a:rPr lang="ru-RU" sz="800" spc="-5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процентов по </a:t>
            </a:r>
            <a:r>
              <a:rPr lang="ru-RU" sz="800" spc="-5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инвестиционным кредитам, полученным в российских кредитных организациях, и займам, полученным в сельскохозяйственных кредитных потребительских кооперативах. </a:t>
            </a:r>
          </a:p>
        </p:txBody>
      </p:sp>
      <p:pic>
        <p:nvPicPr>
          <p:cNvPr id="40" name="Рисунок 39"/>
          <p:cNvPicPr>
            <a:picLocks noChangeAspect="1"/>
          </p:cNvPicPr>
          <p:nvPr/>
        </p:nvPicPr>
        <p:blipFill>
          <a:blip r:embed="rId15" cstate="print">
            <a:duotone>
              <a:prstClr val="black"/>
              <a:srgbClr val="DEE59D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1633" y="4065589"/>
            <a:ext cx="2510988" cy="714380"/>
          </a:xfrm>
          <a:prstGeom prst="rect">
            <a:avLst/>
          </a:prstGeom>
        </p:spPr>
      </p:pic>
      <p:sp>
        <p:nvSpPr>
          <p:cNvPr id="36" name="Объект 31"/>
          <p:cNvSpPr txBox="1">
            <a:spLocks/>
          </p:cNvSpPr>
          <p:nvPr/>
        </p:nvSpPr>
        <p:spPr>
          <a:xfrm>
            <a:off x="4994186" y="4065589"/>
            <a:ext cx="2467728" cy="64294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88984" indent="-188984" algn="l" defTabSz="755934" rtl="0" eaLnBrk="1" latinLnBrk="0" hangingPunct="1">
              <a:lnSpc>
                <a:spcPct val="90000"/>
              </a:lnSpc>
              <a:spcBef>
                <a:spcPts val="827"/>
              </a:spcBef>
              <a:buFont typeface="Arial" panose="020B0604020202020204" pitchFamily="34" charset="0"/>
              <a:buChar char="•"/>
              <a:defRPr sz="23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66951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44918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65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22885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00853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78820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56787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34754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12722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96000"/>
              </a:lnSpc>
              <a:spcBef>
                <a:spcPts val="0"/>
              </a:spcBef>
              <a:buNone/>
            </a:pPr>
            <a:r>
              <a:rPr lang="ru-RU" sz="850" spc="-5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Субсидии на возмещение части затрат на уплату страховой премии, начисленной по договору сельскохозяйственного страхования в области растениеводства, и (или) животноводства, и (или) </a:t>
            </a:r>
            <a:r>
              <a:rPr lang="ru-RU" sz="850" spc="-5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аквакультуры</a:t>
            </a:r>
            <a:r>
              <a:rPr lang="ru-RU" sz="850" spc="-5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</a:p>
        </p:txBody>
      </p:sp>
      <p:sp>
        <p:nvSpPr>
          <p:cNvPr id="49" name="Объект 31"/>
          <p:cNvSpPr>
            <a:spLocks noGrp="1"/>
          </p:cNvSpPr>
          <p:nvPr/>
        </p:nvSpPr>
        <p:spPr>
          <a:xfrm>
            <a:off x="50134" y="1277162"/>
            <a:ext cx="2336759" cy="35039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88984" indent="-188984" algn="l" defTabSz="755934" rtl="0" eaLnBrk="1" latinLnBrk="0" hangingPunct="1">
              <a:lnSpc>
                <a:spcPct val="90000"/>
              </a:lnSpc>
              <a:spcBef>
                <a:spcPts val="827"/>
              </a:spcBef>
              <a:buFont typeface="Arial" panose="020B0604020202020204" pitchFamily="34" charset="0"/>
              <a:buChar char="•"/>
              <a:defRPr sz="23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66951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44918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65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22885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00853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78820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56787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34754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12722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96000"/>
              </a:lnSpc>
              <a:spcBef>
                <a:spcPts val="0"/>
              </a:spcBef>
              <a:buNone/>
            </a:pPr>
            <a:r>
              <a:rPr lang="ru-RU" sz="700" spc="-45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1. Субсидии на стимулирование увеличения производства масличных культур.</a:t>
            </a:r>
          </a:p>
          <a:p>
            <a:pPr marL="0" indent="0" algn="just">
              <a:lnSpc>
                <a:spcPct val="96000"/>
              </a:lnSpc>
              <a:spcBef>
                <a:spcPts val="0"/>
              </a:spcBef>
              <a:buNone/>
            </a:pPr>
            <a:r>
              <a:rPr lang="ru-RU" sz="700" spc="-45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2. Субсидии на возмещение части затрат на приобретение элитных семян.</a:t>
            </a:r>
          </a:p>
          <a:p>
            <a:pPr marL="0" indent="0" algn="just">
              <a:lnSpc>
                <a:spcPct val="96000"/>
              </a:lnSpc>
              <a:spcBef>
                <a:spcPts val="0"/>
              </a:spcBef>
              <a:buNone/>
            </a:pPr>
            <a:r>
              <a:rPr lang="ru-RU" sz="700" spc="-45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3. Субсидии на возмещение части затрат на проведение комплекса </a:t>
            </a:r>
            <a:r>
              <a:rPr lang="ru-RU" sz="700" spc="-45" dirty="0" err="1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агротехнологических</a:t>
            </a:r>
            <a:r>
              <a:rPr lang="ru-RU" sz="700" spc="-45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работ.</a:t>
            </a:r>
          </a:p>
          <a:p>
            <a:pPr marL="0" indent="0" algn="just">
              <a:lnSpc>
                <a:spcPct val="96000"/>
              </a:lnSpc>
              <a:spcBef>
                <a:spcPts val="0"/>
              </a:spcBef>
              <a:buNone/>
            </a:pPr>
            <a:r>
              <a:rPr lang="ru-RU" sz="700" spc="-45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4. Субсидии по возмещению производителям зерновых культур части затрат на производство и реализацию зерновых культур.</a:t>
            </a:r>
          </a:p>
          <a:p>
            <a:pPr marL="0" indent="0" algn="just">
              <a:lnSpc>
                <a:spcPct val="96000"/>
              </a:lnSpc>
              <a:spcBef>
                <a:spcPts val="0"/>
              </a:spcBef>
              <a:buNone/>
            </a:pPr>
            <a:r>
              <a:rPr lang="ru-RU" sz="700" spc="-45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5. Субсидии на возмещение части затрат на прирост собственного производства </a:t>
            </a:r>
            <a:r>
              <a:rPr lang="ru-RU" sz="700" spc="-45" dirty="0" err="1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льно</a:t>
            </a:r>
            <a:r>
              <a:rPr lang="ru-RU" sz="700" spc="-45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- и (или) </a:t>
            </a:r>
            <a:r>
              <a:rPr lang="ru-RU" sz="700" spc="-45" dirty="0" err="1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пеньковолокна</a:t>
            </a:r>
            <a:r>
              <a:rPr lang="ru-RU" sz="700" spc="-45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и (или) тресты льняной, и (или) тресты конопляной.</a:t>
            </a:r>
          </a:p>
          <a:p>
            <a:pPr marL="0" indent="0" algn="just">
              <a:lnSpc>
                <a:spcPct val="96000"/>
              </a:lnSpc>
              <a:spcBef>
                <a:spcPts val="0"/>
              </a:spcBef>
              <a:buNone/>
            </a:pPr>
            <a:r>
              <a:rPr lang="ru-RU" sz="700" spc="-45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6. Субсидии на возмещение части затрат на закладку и (или) уход за многолетними насаждениями</a:t>
            </a:r>
          </a:p>
          <a:p>
            <a:pPr marL="0" indent="0" algn="just">
              <a:lnSpc>
                <a:spcPct val="96000"/>
              </a:lnSpc>
              <a:spcBef>
                <a:spcPts val="0"/>
              </a:spcBef>
              <a:buNone/>
            </a:pPr>
            <a:r>
              <a:rPr lang="ru-RU" sz="700" spc="-45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7. Субсидии на возмещение части затрат на проведение </a:t>
            </a:r>
            <a:r>
              <a:rPr lang="ru-RU" sz="700" spc="-45" dirty="0" err="1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культуртехнических</a:t>
            </a:r>
            <a:r>
              <a:rPr lang="ru-RU" sz="700" spc="-45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мероприятий на выбывших сельскохозяйственных угодьях, вовлекаемых  в сельскохозяйственный оборот, а также мероприятия в области известкования кислых почв на пашне.</a:t>
            </a:r>
          </a:p>
          <a:p>
            <a:pPr marL="0" indent="0" algn="just">
              <a:lnSpc>
                <a:spcPct val="96000"/>
              </a:lnSpc>
              <a:spcBef>
                <a:spcPts val="0"/>
              </a:spcBef>
              <a:buNone/>
            </a:pPr>
            <a:r>
              <a:rPr lang="ru-RU" sz="700" spc="-45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8. Субсидии на подготовку проектов межевания земельных участков и на проведение кадастровых работ.</a:t>
            </a:r>
          </a:p>
          <a:p>
            <a:pPr marL="0" indent="0" algn="just">
              <a:lnSpc>
                <a:spcPct val="96000"/>
              </a:lnSpc>
              <a:spcBef>
                <a:spcPts val="0"/>
              </a:spcBef>
              <a:buNone/>
            </a:pPr>
            <a:r>
              <a:rPr lang="ru-RU" sz="700" spc="-45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9. Субсидии на стимулирование увеличения производства картофеля и овощей.</a:t>
            </a:r>
          </a:p>
          <a:p>
            <a:pPr marL="0" indent="0" algn="just">
              <a:lnSpc>
                <a:spcPct val="96000"/>
              </a:lnSpc>
              <a:spcBef>
                <a:spcPts val="0"/>
              </a:spcBef>
              <a:buNone/>
            </a:pPr>
            <a:r>
              <a:rPr lang="ru-RU" sz="700" spc="-45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10. Субсидии  на возмещение части затрат на проведение комплекса </a:t>
            </a:r>
            <a:r>
              <a:rPr lang="ru-RU" sz="700" spc="-45" dirty="0" err="1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агротехнологических</a:t>
            </a:r>
            <a:r>
              <a:rPr lang="ru-RU" sz="700" spc="-45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работ на посевных площадях, занятых зерновыми и (или) зернобобовыми культурами.</a:t>
            </a:r>
            <a:endParaRPr lang="ru-RU" sz="700" spc="-45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0" name="Объект 31"/>
          <p:cNvSpPr txBox="1">
            <a:spLocks/>
          </p:cNvSpPr>
          <p:nvPr/>
        </p:nvSpPr>
        <p:spPr>
          <a:xfrm>
            <a:off x="2518065" y="1285860"/>
            <a:ext cx="2323871" cy="335123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 defTabSz="685783">
              <a:lnSpc>
                <a:spcPct val="96000"/>
              </a:lnSpc>
            </a:pPr>
            <a:r>
              <a:rPr lang="ru-RU" sz="700" spc="-45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1. Субсидии на поддержку племенного животноводства.</a:t>
            </a:r>
          </a:p>
          <a:p>
            <a:pPr algn="just" defTabSz="685783">
              <a:lnSpc>
                <a:spcPct val="96000"/>
              </a:lnSpc>
            </a:pPr>
            <a:r>
              <a:rPr lang="ru-RU" sz="700" spc="-45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2. Субсидии на приобретение племенного молодняка.</a:t>
            </a:r>
          </a:p>
          <a:p>
            <a:pPr algn="just" defTabSz="685783">
              <a:lnSpc>
                <a:spcPct val="96000"/>
              </a:lnSpc>
            </a:pPr>
            <a:r>
              <a:rPr lang="ru-RU" sz="700" spc="-45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3. Субсидии на повышение продуктивности в молочном скотоводстве.</a:t>
            </a:r>
          </a:p>
          <a:p>
            <a:pPr algn="just" defTabSz="685783">
              <a:lnSpc>
                <a:spcPct val="96000"/>
              </a:lnSpc>
            </a:pPr>
            <a:r>
              <a:rPr lang="ru-RU" sz="700" spc="-45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4. Субсидии на возмещение части затрат на прирост поголовья молочных коров.</a:t>
            </a:r>
          </a:p>
          <a:p>
            <a:pPr algn="just" defTabSz="685783">
              <a:lnSpc>
                <a:spcPct val="96000"/>
              </a:lnSpc>
            </a:pPr>
            <a:r>
              <a:rPr lang="ru-RU" sz="700" spc="-45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5. Субсидии на возмещение части затрат на содержание высокопродуктивного поголовья молочных коров.</a:t>
            </a:r>
          </a:p>
          <a:p>
            <a:pPr algn="just" defTabSz="685783">
              <a:lnSpc>
                <a:spcPct val="96000"/>
              </a:lnSpc>
            </a:pPr>
            <a:r>
              <a:rPr lang="ru-RU" sz="700" spc="-45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6. Субсидии на развитие мясного животноводства.</a:t>
            </a:r>
          </a:p>
          <a:p>
            <a:pPr algn="just" defTabSz="685783">
              <a:lnSpc>
                <a:spcPct val="96000"/>
              </a:lnSpc>
            </a:pPr>
            <a:r>
              <a:rPr lang="ru-RU" sz="700" spc="-45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7. Субсидии на возмещение части затрат на обеспечение прироста сельскохозяйственной продукции собственного производства в рамках приоритетных </a:t>
            </a:r>
            <a:r>
              <a:rPr lang="ru-RU" sz="700" spc="-45" dirty="0" err="1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подотраслей</a:t>
            </a:r>
            <a:r>
              <a:rPr lang="ru-RU" sz="700" spc="-45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агропромышленного комплекса: </a:t>
            </a:r>
          </a:p>
          <a:p>
            <a:pPr algn="just" defTabSz="685783">
              <a:lnSpc>
                <a:spcPct val="96000"/>
              </a:lnSpc>
            </a:pPr>
            <a:r>
              <a:rPr lang="ru-RU" sz="700" spc="-45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          - маточное товарное поголовье.</a:t>
            </a:r>
          </a:p>
          <a:p>
            <a:pPr algn="just" defTabSz="685783">
              <a:lnSpc>
                <a:spcPct val="96000"/>
              </a:lnSpc>
            </a:pPr>
            <a:r>
              <a:rPr lang="ru-RU" sz="700" spc="-45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8. Субсидии на возмещение части затрат на обеспечение прироста объема молока сырого крупного рогатого скота, козьего и овечьего, переработанного на пищевую продукцию.</a:t>
            </a:r>
          </a:p>
          <a:p>
            <a:pPr algn="just" defTabSz="685783">
              <a:lnSpc>
                <a:spcPct val="96000"/>
              </a:lnSpc>
            </a:pPr>
            <a:r>
              <a:rPr lang="ru-RU" sz="700" spc="-45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9. Субсидии на возмещение части затрат на реализованную товарную рыбу, произведенную в Смоленской области.</a:t>
            </a:r>
          </a:p>
          <a:p>
            <a:pPr algn="just" defTabSz="685783">
              <a:lnSpc>
                <a:spcPct val="96000"/>
              </a:lnSpc>
            </a:pPr>
            <a:r>
              <a:rPr lang="ru-RU" sz="700" spc="-45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10. Субсидии на возмещение части затрат на приобретение рыбопосадочного материала.</a:t>
            </a:r>
          </a:p>
          <a:p>
            <a:pPr algn="just" defTabSz="685783">
              <a:lnSpc>
                <a:spcPct val="96000"/>
              </a:lnSpc>
            </a:pPr>
            <a:r>
              <a:rPr lang="ru-RU" sz="700" spc="-45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11. Субсидии на возмещение части затрат, связанных с разработкой проектно-сметной документации на создание и (или) модернизацию молочно-товарных ферм, и проведение инженерных изысканий, выполняемых в целях подготовки данной проектной документации.</a:t>
            </a:r>
            <a:endParaRPr lang="ru-RU" sz="700" spc="-45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4994283" y="2493953"/>
            <a:ext cx="2448038" cy="1096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180975" algn="just" defTabSz="755934">
              <a:lnSpc>
                <a:spcPct val="96000"/>
              </a:lnSpc>
              <a:buFont typeface="+mj-lt"/>
              <a:buAutoNum type="arabicPeriod"/>
            </a:pPr>
            <a:r>
              <a:rPr lang="ru-RU" sz="850" spc="-5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Социальные </a:t>
            </a:r>
            <a:r>
              <a:rPr lang="ru-RU" sz="850" spc="-5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выплаты на строительство (приобретение) </a:t>
            </a:r>
            <a:r>
              <a:rPr lang="ru-RU" sz="850" spc="-5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жилья в </a:t>
            </a:r>
            <a:r>
              <a:rPr lang="ru-RU" sz="850" spc="-5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сельской местности гражданам РФ.</a:t>
            </a:r>
          </a:p>
          <a:p>
            <a:pPr indent="180975" algn="just" defTabSz="755934">
              <a:lnSpc>
                <a:spcPct val="96000"/>
              </a:lnSpc>
              <a:buFont typeface="+mj-lt"/>
              <a:buAutoNum type="arabicPeriod"/>
            </a:pPr>
            <a:r>
              <a:rPr lang="ru-RU" sz="850" spc="-5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Субсидии </a:t>
            </a:r>
            <a:r>
              <a:rPr lang="ru-RU" sz="850" spc="-5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на строительство (приобретение) жилья, предоставляемого гражданам по договору найма жилого помещения.</a:t>
            </a:r>
          </a:p>
          <a:p>
            <a:pPr indent="180975" algn="just" defTabSz="755934">
              <a:lnSpc>
                <a:spcPct val="96000"/>
              </a:lnSpc>
              <a:buFont typeface="+mj-lt"/>
              <a:buAutoNum type="arabicPeriod"/>
            </a:pPr>
            <a:r>
              <a:rPr lang="ru-RU" sz="850" spc="-5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Субсидия </a:t>
            </a:r>
            <a:r>
              <a:rPr lang="ru-RU" sz="850" spc="-5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на реализацию мероприятий по благоустройству сельских территорий.</a:t>
            </a:r>
          </a:p>
        </p:txBody>
      </p:sp>
      <p:pic>
        <p:nvPicPr>
          <p:cNvPr id="44" name="Рисунок 43"/>
          <p:cNvPicPr>
            <a:picLocks noChangeAspect="1"/>
          </p:cNvPicPr>
          <p:nvPr/>
        </p:nvPicPr>
        <p:blipFill>
          <a:blip r:embed="rId16" cstate="print">
            <a:duotone>
              <a:prstClr val="black"/>
              <a:srgbClr val="CCE395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3953" y="4851407"/>
            <a:ext cx="2357454" cy="357190"/>
          </a:xfrm>
          <a:prstGeom prst="rect">
            <a:avLst/>
          </a:prstGeom>
        </p:spPr>
      </p:pic>
      <p:sp>
        <p:nvSpPr>
          <p:cNvPr id="48" name="TextBox 47"/>
          <p:cNvSpPr txBox="1"/>
          <p:nvPr/>
        </p:nvSpPr>
        <p:spPr>
          <a:xfrm>
            <a:off x="2445681" y="4851407"/>
            <a:ext cx="24978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00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Развитие малых форм хозяйствования</a:t>
            </a:r>
            <a:endParaRPr lang="ru-RU" sz="1000" dirty="0">
              <a:solidFill>
                <a:srgbClr val="007FAC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pic>
        <p:nvPicPr>
          <p:cNvPr id="51" name="Рисунок 50"/>
          <p:cNvPicPr>
            <a:picLocks noChangeAspect="1"/>
          </p:cNvPicPr>
          <p:nvPr/>
        </p:nvPicPr>
        <p:blipFill>
          <a:blip r:embed="rId15" cstate="print">
            <a:duotone>
              <a:prstClr val="black"/>
              <a:srgbClr val="DEE59D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7542" y="5280035"/>
            <a:ext cx="2358418" cy="2143139"/>
          </a:xfrm>
          <a:prstGeom prst="rect">
            <a:avLst/>
          </a:prstGeom>
        </p:spPr>
      </p:pic>
      <p:sp>
        <p:nvSpPr>
          <p:cNvPr id="52" name="Объект 31"/>
          <p:cNvSpPr txBox="1">
            <a:spLocks/>
          </p:cNvSpPr>
          <p:nvPr/>
        </p:nvSpPr>
        <p:spPr>
          <a:xfrm>
            <a:off x="2518012" y="5208597"/>
            <a:ext cx="2265528" cy="221457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88984" indent="-188984" algn="l" defTabSz="755934" rtl="0" eaLnBrk="1" latinLnBrk="0" hangingPunct="1">
              <a:lnSpc>
                <a:spcPct val="90000"/>
              </a:lnSpc>
              <a:spcBef>
                <a:spcPts val="827"/>
              </a:spcBef>
              <a:buFont typeface="Arial" panose="020B0604020202020204" pitchFamily="34" charset="0"/>
              <a:buChar char="•"/>
              <a:defRPr sz="23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66951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44918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65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22885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00853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78820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56787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34754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12722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96000"/>
              </a:lnSpc>
              <a:spcBef>
                <a:spcPts val="0"/>
              </a:spcBef>
              <a:buNone/>
            </a:pPr>
            <a:r>
              <a:rPr lang="ru-RU" sz="800" spc="-45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1. Гранты на развитие семейных ферм на базе крестьянских (фермерских) хозяйств, включая индивидуальных предпринимателей.</a:t>
            </a:r>
          </a:p>
          <a:p>
            <a:pPr marL="0" indent="0" algn="just">
              <a:lnSpc>
                <a:spcPct val="96000"/>
              </a:lnSpc>
              <a:spcBef>
                <a:spcPts val="0"/>
              </a:spcBef>
              <a:buNone/>
            </a:pPr>
            <a:r>
              <a:rPr lang="ru-RU" sz="800" spc="-45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2. Гранты «</a:t>
            </a:r>
            <a:r>
              <a:rPr lang="ru-RU" sz="800" spc="-45" dirty="0" err="1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Агростартап</a:t>
            </a:r>
            <a:r>
              <a:rPr lang="ru-RU" sz="800" spc="-45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» крестьянским (фермерским) хозяйствам или индивидуальным предпринимателям на их создание и (или) развитие.</a:t>
            </a:r>
          </a:p>
          <a:p>
            <a:pPr marL="0" indent="0" algn="just">
              <a:lnSpc>
                <a:spcPct val="96000"/>
              </a:lnSpc>
              <a:spcBef>
                <a:spcPts val="0"/>
              </a:spcBef>
              <a:buNone/>
            </a:pPr>
            <a:r>
              <a:rPr lang="ru-RU" sz="800" spc="-45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3. Гранты сельскохозяйственным потребительским кооперативам на развитие материально-технической базы.</a:t>
            </a:r>
          </a:p>
          <a:p>
            <a:pPr marL="0" indent="0" algn="just">
              <a:lnSpc>
                <a:spcPct val="96000"/>
              </a:lnSpc>
              <a:spcBef>
                <a:spcPts val="0"/>
              </a:spcBef>
              <a:buNone/>
            </a:pPr>
            <a:r>
              <a:rPr lang="ru-RU" sz="800" spc="-45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4. Субсидии сельскохозяйственным потребительским кооперативам (за исключением сельскохозяйственных потребительских кредитных кооперативов) на возмещение части затрат, связанных с их развитием.</a:t>
            </a:r>
            <a:endParaRPr lang="ru-RU" sz="800" spc="-45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0" y="4494217"/>
            <a:ext cx="22530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Модернизация объектов</a:t>
            </a:r>
          </a:p>
          <a:p>
            <a:pPr algn="ctr"/>
            <a:r>
              <a:rPr lang="ru-RU" sz="1200" dirty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АПК и приобретение с/х техники</a:t>
            </a:r>
          </a:p>
        </p:txBody>
      </p:sp>
      <p:sp>
        <p:nvSpPr>
          <p:cNvPr id="53" name="Объект 31"/>
          <p:cNvSpPr txBox="1">
            <a:spLocks/>
          </p:cNvSpPr>
          <p:nvPr/>
        </p:nvSpPr>
        <p:spPr>
          <a:xfrm>
            <a:off x="36608" y="5065721"/>
            <a:ext cx="2364510" cy="19288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88984" indent="-188984" algn="l" defTabSz="755934" rtl="0" eaLnBrk="1" latinLnBrk="0" hangingPunct="1">
              <a:lnSpc>
                <a:spcPct val="90000"/>
              </a:lnSpc>
              <a:spcBef>
                <a:spcPts val="827"/>
              </a:spcBef>
              <a:buFont typeface="Arial" panose="020B0604020202020204" pitchFamily="34" charset="0"/>
              <a:buChar char="•"/>
              <a:defRPr sz="23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66951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44918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65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22885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00853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78820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56787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34754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12722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96000"/>
              </a:lnSpc>
              <a:spcBef>
                <a:spcPts val="0"/>
              </a:spcBef>
              <a:buNone/>
            </a:pPr>
            <a:r>
              <a:rPr lang="ru-RU" sz="850" spc="-45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1.Субсидии на возмещение части затрат на приобретение сельскохозяйственной, промышленной техники для производства сельскохозяйственной продукции.</a:t>
            </a:r>
          </a:p>
          <a:p>
            <a:pPr marL="0" indent="0" algn="just">
              <a:lnSpc>
                <a:spcPct val="96000"/>
              </a:lnSpc>
              <a:spcBef>
                <a:spcPts val="0"/>
              </a:spcBef>
              <a:buNone/>
            </a:pPr>
            <a:r>
              <a:rPr lang="ru-RU" sz="850" spc="-45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2. Субсидии на возмещение части затрат на уплату лизинговых платежей.</a:t>
            </a:r>
          </a:p>
          <a:p>
            <a:pPr marL="0" indent="0" algn="just">
              <a:lnSpc>
                <a:spcPct val="96000"/>
              </a:lnSpc>
              <a:spcBef>
                <a:spcPts val="0"/>
              </a:spcBef>
              <a:buNone/>
            </a:pPr>
            <a:r>
              <a:rPr lang="ru-RU" sz="850" spc="-45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3. Субсидии на возмещение части прямых понесенных затрат на создание и (или) модернизацию объектов агропромышленного комплекса: хранилищ, животноводческих комплексов молочного направления, </a:t>
            </a:r>
            <a:r>
              <a:rPr lang="ru-RU" sz="850" spc="-45" dirty="0" err="1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льно</a:t>
            </a:r>
            <a:r>
              <a:rPr lang="ru-RU" sz="850" spc="-45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ru-RU" sz="850" spc="-45" dirty="0" err="1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пенькоперерабатывающих</a:t>
            </a:r>
            <a:r>
              <a:rPr lang="ru-RU" sz="850" spc="-45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предприятий.</a:t>
            </a:r>
            <a:endParaRPr lang="ru-RU" sz="850" spc="-45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5" name="Объект 31"/>
          <p:cNvSpPr txBox="1">
            <a:spLocks/>
          </p:cNvSpPr>
          <p:nvPr/>
        </p:nvSpPr>
        <p:spPr>
          <a:xfrm>
            <a:off x="4994186" y="5065721"/>
            <a:ext cx="2467728" cy="64294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88984" indent="-188984" algn="l" defTabSz="755934" rtl="0" eaLnBrk="1" latinLnBrk="0" hangingPunct="1">
              <a:lnSpc>
                <a:spcPct val="90000"/>
              </a:lnSpc>
              <a:spcBef>
                <a:spcPts val="827"/>
              </a:spcBef>
              <a:buFont typeface="Arial" panose="020B0604020202020204" pitchFamily="34" charset="0"/>
              <a:buChar char="•"/>
              <a:defRPr sz="23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66951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44918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65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22885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00853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78820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56787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34754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12722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96000"/>
              </a:lnSpc>
              <a:spcBef>
                <a:spcPts val="0"/>
              </a:spcBef>
              <a:buNone/>
            </a:pPr>
            <a:r>
              <a:rPr lang="ru-RU" sz="900" spc="-45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Грант «</a:t>
            </a:r>
            <a:r>
              <a:rPr lang="ru-RU" sz="900" spc="-45" dirty="0" err="1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Агротуризм</a:t>
            </a:r>
            <a:r>
              <a:rPr lang="ru-RU" sz="900" spc="-45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» сельскохозяйственным товаропроизводителям (кроме ЛПХ) на финансовое обеспечение затрат, связанных с реализацией проектов</a:t>
            </a:r>
            <a:endParaRPr lang="ru-RU" sz="850" spc="-5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1" name="CustomShape 10"/>
          <p:cNvSpPr/>
          <p:nvPr/>
        </p:nvSpPr>
        <p:spPr>
          <a:xfrm>
            <a:off x="838080" y="155520"/>
            <a:ext cx="1144080" cy="75672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ru-RU" sz="1100" b="0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Open Sans"/>
                <a:ea typeface="Microsoft YaHei"/>
              </a:rPr>
              <a:t>Демидовский </a:t>
            </a:r>
            <a:endParaRPr lang="ru-RU" sz="11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100" b="0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Open Sans"/>
                <a:ea typeface="Microsoft YaHei"/>
              </a:rPr>
              <a:t>район</a:t>
            </a:r>
            <a:endParaRPr lang="ru-RU" sz="11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100" b="0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Open Sans"/>
                <a:ea typeface="Microsoft YaHei"/>
              </a:rPr>
              <a:t>Смоленской</a:t>
            </a:r>
            <a:endParaRPr lang="ru-RU" sz="11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100" b="0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Open Sans"/>
                <a:ea typeface="Microsoft YaHei"/>
              </a:rPr>
              <a:t>области</a:t>
            </a:r>
            <a:endParaRPr lang="ru-RU" sz="11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56" name="Picture 17"/>
          <p:cNvPicPr/>
          <p:nvPr/>
        </p:nvPicPr>
        <p:blipFill>
          <a:blip r:embed="rId17"/>
          <a:stretch/>
        </p:blipFill>
        <p:spPr>
          <a:xfrm>
            <a:off x="233280" y="46080"/>
            <a:ext cx="501120" cy="860040"/>
          </a:xfrm>
          <a:prstGeom prst="rect">
            <a:avLst/>
          </a:prstGeom>
          <a:ln w="9360">
            <a:noFill/>
          </a:ln>
        </p:spPr>
      </p:pic>
    </p:spTree>
    <p:extLst>
      <p:ext uri="{BB962C8B-B14F-4D97-AF65-F5344CB8AC3E}">
        <p14:creationId xmlns:p14="http://schemas.microsoft.com/office/powerpoint/2010/main" val="1073478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7" name="Рисунок 21"/>
          <p:cNvPicPr/>
          <p:nvPr/>
        </p:nvPicPr>
        <p:blipFill>
          <a:blip r:embed="rId3">
            <a:lum bright="70000" contrast="-70000"/>
          </a:blip>
          <a:stretch/>
        </p:blipFill>
        <p:spPr>
          <a:xfrm>
            <a:off x="208080" y="5208480"/>
            <a:ext cx="2563560" cy="928440"/>
          </a:xfrm>
          <a:prstGeom prst="rect">
            <a:avLst/>
          </a:prstGeom>
          <a:ln w="9360">
            <a:noFill/>
          </a:ln>
        </p:spPr>
      </p:pic>
      <p:pic>
        <p:nvPicPr>
          <p:cNvPr id="588" name="Picture 1"/>
          <p:cNvPicPr/>
          <p:nvPr/>
        </p:nvPicPr>
        <p:blipFill>
          <a:blip r:embed="rId4"/>
          <a:stretch/>
        </p:blipFill>
        <p:spPr>
          <a:xfrm>
            <a:off x="2060640" y="155520"/>
            <a:ext cx="5495400" cy="764640"/>
          </a:xfrm>
          <a:prstGeom prst="rect">
            <a:avLst/>
          </a:prstGeom>
          <a:ln w="9360">
            <a:noFill/>
          </a:ln>
        </p:spPr>
      </p:pic>
      <p:sp>
        <p:nvSpPr>
          <p:cNvPr id="589" name="CustomShape 1"/>
          <p:cNvSpPr/>
          <p:nvPr/>
        </p:nvSpPr>
        <p:spPr>
          <a:xfrm>
            <a:off x="2060640" y="309600"/>
            <a:ext cx="5463720" cy="45360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ru-RU" sz="2400" b="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Open Sans Semibold"/>
                <a:ea typeface="Microsoft YaHei"/>
              </a:rPr>
              <a:t>Транспорт</a:t>
            </a:r>
            <a:endParaRPr lang="ru-RU" sz="2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90" name="CustomShape 2"/>
          <p:cNvSpPr/>
          <p:nvPr/>
        </p:nvSpPr>
        <p:spPr>
          <a:xfrm>
            <a:off x="7122960" y="7189920"/>
            <a:ext cx="431280" cy="36144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ru-RU" sz="1800" b="1" i="1" strike="noStrike" spc="-1" dirty="0" smtClean="0">
                <a:solidFill>
                  <a:srgbClr val="339533"/>
                </a:solidFill>
                <a:uFill>
                  <a:solidFill>
                    <a:srgbClr val="FFFFFF"/>
                  </a:solidFill>
                </a:uFill>
                <a:latin typeface="Open Sans Semibold"/>
                <a:ea typeface="Microsoft YaHei"/>
              </a:rPr>
              <a:t>1</a:t>
            </a:r>
            <a:r>
              <a:rPr lang="en-US" sz="1800" b="1" i="1" strike="noStrike" spc="-1" dirty="0" smtClean="0">
                <a:solidFill>
                  <a:srgbClr val="339533"/>
                </a:solidFill>
                <a:uFill>
                  <a:solidFill>
                    <a:srgbClr val="FFFFFF"/>
                  </a:solidFill>
                </a:uFill>
                <a:latin typeface="Open Sans Semibold"/>
                <a:ea typeface="Microsoft YaHei"/>
              </a:rPr>
              <a:t>8</a:t>
            </a:r>
            <a:endParaRPr lang="ru-RU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591" name="Picture 4"/>
          <p:cNvPicPr/>
          <p:nvPr/>
        </p:nvPicPr>
        <p:blipFill>
          <a:blip r:embed="rId5"/>
          <a:srcRect l="12503" r="12503"/>
          <a:stretch/>
        </p:blipFill>
        <p:spPr>
          <a:xfrm>
            <a:off x="309600" y="1317600"/>
            <a:ext cx="1049040" cy="995040"/>
          </a:xfrm>
          <a:prstGeom prst="rect">
            <a:avLst/>
          </a:prstGeom>
          <a:ln>
            <a:noFill/>
          </a:ln>
        </p:spPr>
      </p:pic>
      <p:pic>
        <p:nvPicPr>
          <p:cNvPr id="592" name="Picture 5"/>
          <p:cNvPicPr/>
          <p:nvPr/>
        </p:nvPicPr>
        <p:blipFill>
          <a:blip r:embed="rId6"/>
          <a:stretch/>
        </p:blipFill>
        <p:spPr>
          <a:xfrm>
            <a:off x="295200" y="1288080"/>
            <a:ext cx="1053720" cy="1053720"/>
          </a:xfrm>
          <a:prstGeom prst="rect">
            <a:avLst/>
          </a:prstGeom>
          <a:ln>
            <a:noFill/>
          </a:ln>
        </p:spPr>
      </p:pic>
      <p:sp>
        <p:nvSpPr>
          <p:cNvPr id="593" name="CustomShape 3"/>
          <p:cNvSpPr/>
          <p:nvPr/>
        </p:nvSpPr>
        <p:spPr>
          <a:xfrm>
            <a:off x="210960" y="2643120"/>
            <a:ext cx="3752640" cy="59004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ru-RU" sz="1800" b="1" strike="noStrike" spc="-1">
                <a:solidFill>
                  <a:srgbClr val="245776"/>
                </a:solidFill>
                <a:uFill>
                  <a:solidFill>
                    <a:srgbClr val="FFFFFF"/>
                  </a:solidFill>
                </a:uFill>
                <a:latin typeface="Open Sans"/>
                <a:ea typeface="Microsoft YaHei"/>
              </a:rPr>
              <a:t>3</a:t>
            </a:r>
            <a:r>
              <a:rPr lang="ru-RU" sz="1800" b="0" strike="noStrike" spc="-1">
                <a:solidFill>
                  <a:srgbClr val="245776"/>
                </a:solidFill>
                <a:uFill>
                  <a:solidFill>
                    <a:srgbClr val="FFFFFF"/>
                  </a:solidFill>
                </a:uFill>
                <a:latin typeface="Open Sans"/>
                <a:ea typeface="Microsoft YaHei"/>
              </a:rPr>
              <a:t> </a:t>
            </a:r>
            <a:r>
              <a:rPr lang="ru-RU" sz="1500" b="0" strike="noStrike" spc="-1">
                <a:solidFill>
                  <a:srgbClr val="245776"/>
                </a:solidFill>
                <a:uFill>
                  <a:solidFill>
                    <a:srgbClr val="FFFFFF"/>
                  </a:solidFill>
                </a:uFill>
                <a:latin typeface="Open Sans"/>
                <a:ea typeface="Microsoft YaHei"/>
              </a:rPr>
              <a:t>автодороги регионального значения, в том числе:</a:t>
            </a:r>
            <a:endParaRPr lang="ru-RU" sz="15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94" name="CustomShape 4"/>
          <p:cNvSpPr/>
          <p:nvPr/>
        </p:nvSpPr>
        <p:spPr>
          <a:xfrm>
            <a:off x="-150840" y="4613400"/>
            <a:ext cx="3350880" cy="51408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ru-RU" sz="1400" b="1" strike="noStrike" spc="-1">
                <a:solidFill>
                  <a:srgbClr val="007FAC"/>
                </a:solidFill>
                <a:uFill>
                  <a:solidFill>
                    <a:srgbClr val="FFFFFF"/>
                  </a:solidFill>
                </a:uFill>
                <a:latin typeface="Open Sans"/>
                <a:ea typeface="Microsoft YaHei"/>
              </a:rPr>
              <a:t>Автодороги в муниципальной собственности:</a:t>
            </a:r>
            <a:endParaRPr lang="ru-RU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595" name="Picture 9"/>
          <p:cNvPicPr/>
          <p:nvPr/>
        </p:nvPicPr>
        <p:blipFill>
          <a:blip r:embed="rId7"/>
          <a:stretch/>
        </p:blipFill>
        <p:spPr>
          <a:xfrm>
            <a:off x="318960" y="3355920"/>
            <a:ext cx="464760" cy="464760"/>
          </a:xfrm>
          <a:prstGeom prst="rect">
            <a:avLst/>
          </a:prstGeom>
          <a:ln w="9360">
            <a:noFill/>
          </a:ln>
        </p:spPr>
      </p:pic>
      <p:sp>
        <p:nvSpPr>
          <p:cNvPr id="596" name="CustomShape 5"/>
          <p:cNvSpPr/>
          <p:nvPr/>
        </p:nvSpPr>
        <p:spPr>
          <a:xfrm>
            <a:off x="787320" y="3348000"/>
            <a:ext cx="3074760" cy="51408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ru-RU" sz="1400" b="1" strike="noStrike" spc="-1">
                <a:solidFill>
                  <a:srgbClr val="245776"/>
                </a:solidFill>
                <a:uFill>
                  <a:solidFill>
                    <a:srgbClr val="FFFFFF"/>
                  </a:solidFill>
                </a:uFill>
                <a:latin typeface="Open Sans"/>
                <a:ea typeface="Microsoft YaHei"/>
              </a:rPr>
              <a:t>Р-133  Ольша-Велиж-Усвяты-Невель</a:t>
            </a:r>
            <a:endParaRPr lang="ru-RU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97" name="CustomShape 6"/>
          <p:cNvSpPr/>
          <p:nvPr/>
        </p:nvSpPr>
        <p:spPr>
          <a:xfrm>
            <a:off x="1311120" y="1414440"/>
            <a:ext cx="2080800" cy="81720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ru-RU" sz="1600" b="1" strike="noStrike" spc="-1">
                <a:solidFill>
                  <a:srgbClr val="007FAC"/>
                </a:solidFill>
                <a:uFill>
                  <a:solidFill>
                    <a:srgbClr val="FFFFFF"/>
                  </a:solidFill>
                </a:uFill>
                <a:latin typeface="Open Sans"/>
                <a:ea typeface="Microsoft YaHei"/>
              </a:rPr>
              <a:t>Общая протяженность дорог</a:t>
            </a:r>
            <a:endParaRPr lang="ru-RU" sz="16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98" name="CustomShape 7"/>
          <p:cNvSpPr/>
          <p:nvPr/>
        </p:nvSpPr>
        <p:spPr>
          <a:xfrm>
            <a:off x="-149400" y="5708520"/>
            <a:ext cx="3373200" cy="36144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ru-RU" sz="1800" b="0" strike="noStrike" spc="-1">
                <a:solidFill>
                  <a:srgbClr val="0236AA"/>
                </a:solidFill>
                <a:uFill>
                  <a:solidFill>
                    <a:srgbClr val="FFFFFF"/>
                  </a:solidFill>
                </a:uFill>
                <a:latin typeface="Open Sans Semibold"/>
                <a:ea typeface="Microsoft YaHei"/>
              </a:rPr>
              <a:t>89,1 км </a:t>
            </a:r>
            <a:r>
              <a:rPr lang="ru-RU" sz="1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Open Sans Semibold"/>
                <a:ea typeface="Microsoft YaHei"/>
              </a:rPr>
              <a:t>асфальтобетонные</a:t>
            </a:r>
            <a:endParaRPr lang="ru-RU" sz="1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99" name="CustomShape 8"/>
          <p:cNvSpPr/>
          <p:nvPr/>
        </p:nvSpPr>
        <p:spPr>
          <a:xfrm>
            <a:off x="279360" y="5280120"/>
            <a:ext cx="2142720" cy="36144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ru-RU" sz="1800" b="0" strike="noStrike" spc="-1">
                <a:solidFill>
                  <a:srgbClr val="0236AA"/>
                </a:solidFill>
                <a:uFill>
                  <a:solidFill>
                    <a:srgbClr val="FFFFFF"/>
                  </a:solidFill>
                </a:uFill>
                <a:latin typeface="Open Sans Semibold"/>
                <a:ea typeface="Microsoft YaHei"/>
              </a:rPr>
              <a:t>246,8 км  </a:t>
            </a:r>
            <a:r>
              <a:rPr lang="ru-RU" sz="1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Open Sans Semibold"/>
                <a:ea typeface="Microsoft YaHei"/>
              </a:rPr>
              <a:t>грунтовые</a:t>
            </a:r>
            <a:endParaRPr lang="ru-RU" sz="1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00" name="CustomShape 9"/>
          <p:cNvSpPr/>
          <p:nvPr/>
        </p:nvSpPr>
        <p:spPr>
          <a:xfrm>
            <a:off x="196920" y="1477800"/>
            <a:ext cx="1272960" cy="75852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ru-RU" sz="2400" b="1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Open Sans"/>
                <a:ea typeface="Microsoft YaHei"/>
              </a:rPr>
              <a:t>919,9 </a:t>
            </a:r>
            <a:r>
              <a:rPr lang="ru-RU" sz="2000" b="1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Open Sans"/>
                <a:ea typeface="Microsoft YaHei"/>
              </a:rPr>
              <a:t>км</a:t>
            </a:r>
            <a:endParaRPr lang="ru-RU" sz="2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01" name="CustomShape 10"/>
          <p:cNvSpPr/>
          <p:nvPr/>
        </p:nvSpPr>
        <p:spPr>
          <a:xfrm>
            <a:off x="838080" y="155520"/>
            <a:ext cx="1144080" cy="75672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ru-RU" sz="1100" b="0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Open Sans"/>
                <a:ea typeface="Microsoft YaHei"/>
              </a:rPr>
              <a:t>Демидовский </a:t>
            </a:r>
            <a:endParaRPr lang="ru-RU" sz="11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100" b="0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Open Sans"/>
                <a:ea typeface="Microsoft YaHei"/>
              </a:rPr>
              <a:t>район</a:t>
            </a:r>
            <a:endParaRPr lang="ru-RU" sz="11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100" b="0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Open Sans"/>
                <a:ea typeface="Microsoft YaHei"/>
              </a:rPr>
              <a:t>Смоленской</a:t>
            </a:r>
            <a:endParaRPr lang="ru-RU" sz="11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100" b="0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Open Sans"/>
                <a:ea typeface="Microsoft YaHei"/>
              </a:rPr>
              <a:t>области</a:t>
            </a:r>
            <a:endParaRPr lang="ru-RU" sz="11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602" name="Picture 17"/>
          <p:cNvPicPr/>
          <p:nvPr/>
        </p:nvPicPr>
        <p:blipFill>
          <a:blip r:embed="rId8"/>
          <a:stretch/>
        </p:blipFill>
        <p:spPr>
          <a:xfrm>
            <a:off x="233280" y="46080"/>
            <a:ext cx="501120" cy="860040"/>
          </a:xfrm>
          <a:prstGeom prst="rect">
            <a:avLst/>
          </a:prstGeom>
          <a:ln w="9360">
            <a:noFill/>
          </a:ln>
        </p:spPr>
      </p:pic>
      <p:pic>
        <p:nvPicPr>
          <p:cNvPr id="603" name="Picture 18"/>
          <p:cNvPicPr/>
          <p:nvPr/>
        </p:nvPicPr>
        <p:blipFill>
          <a:blip r:embed="rId9"/>
          <a:stretch/>
        </p:blipFill>
        <p:spPr>
          <a:xfrm>
            <a:off x="344520" y="3902040"/>
            <a:ext cx="452160" cy="452160"/>
          </a:xfrm>
          <a:prstGeom prst="rect">
            <a:avLst/>
          </a:prstGeom>
          <a:ln w="9360">
            <a:noFill/>
          </a:ln>
        </p:spPr>
      </p:pic>
      <p:sp>
        <p:nvSpPr>
          <p:cNvPr id="604" name="CustomShape 11"/>
          <p:cNvSpPr/>
          <p:nvPr/>
        </p:nvSpPr>
        <p:spPr>
          <a:xfrm>
            <a:off x="822240" y="3998880"/>
            <a:ext cx="2236320" cy="30132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ru-RU" sz="1400" b="1" strike="noStrike" spc="-1">
                <a:solidFill>
                  <a:srgbClr val="245776"/>
                </a:solidFill>
                <a:uFill>
                  <a:solidFill>
                    <a:srgbClr val="FFFFFF"/>
                  </a:solidFill>
                </a:uFill>
                <a:latin typeface="Open Sans"/>
                <a:ea typeface="Microsoft YaHei"/>
              </a:rPr>
              <a:t>Р-130 Демидов-Рудня</a:t>
            </a:r>
            <a:endParaRPr lang="ru-RU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605" name="Picture 20"/>
          <p:cNvPicPr/>
          <p:nvPr/>
        </p:nvPicPr>
        <p:blipFill>
          <a:blip r:embed="rId10"/>
          <a:stretch/>
        </p:blipFill>
        <p:spPr>
          <a:xfrm>
            <a:off x="2897280" y="1076400"/>
            <a:ext cx="4514400" cy="5940000"/>
          </a:xfrm>
          <a:prstGeom prst="rect">
            <a:avLst/>
          </a:prstGeom>
          <a:ln w="9360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6" name="Picture 1"/>
          <p:cNvPicPr/>
          <p:nvPr/>
        </p:nvPicPr>
        <p:blipFill>
          <a:blip r:embed="rId3"/>
          <a:stretch/>
        </p:blipFill>
        <p:spPr>
          <a:xfrm>
            <a:off x="2060640" y="155520"/>
            <a:ext cx="5495400" cy="764640"/>
          </a:xfrm>
          <a:prstGeom prst="rect">
            <a:avLst/>
          </a:prstGeom>
          <a:ln w="9360">
            <a:noFill/>
          </a:ln>
        </p:spPr>
      </p:pic>
      <p:sp>
        <p:nvSpPr>
          <p:cNvPr id="607" name="CustomShape 1"/>
          <p:cNvSpPr/>
          <p:nvPr/>
        </p:nvSpPr>
        <p:spPr>
          <a:xfrm>
            <a:off x="2101680" y="320760"/>
            <a:ext cx="5412960" cy="45360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ru-RU" sz="2400" b="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Open Sans Semibold"/>
                <a:ea typeface="Microsoft YaHei"/>
              </a:rPr>
              <a:t>Связь</a:t>
            </a:r>
            <a:endParaRPr lang="ru-RU" sz="2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08" name="CustomShape 2"/>
          <p:cNvSpPr/>
          <p:nvPr/>
        </p:nvSpPr>
        <p:spPr>
          <a:xfrm>
            <a:off x="7140600" y="7189920"/>
            <a:ext cx="431280" cy="36144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1800" b="1" i="1" strike="noStrike" spc="-1" dirty="0" smtClean="0">
                <a:solidFill>
                  <a:srgbClr val="339533"/>
                </a:solidFill>
                <a:uFill>
                  <a:solidFill>
                    <a:srgbClr val="FFFFFF"/>
                  </a:solidFill>
                </a:uFill>
                <a:latin typeface="Open Sans Semibold"/>
                <a:ea typeface="Microsoft YaHei"/>
              </a:rPr>
              <a:t>19</a:t>
            </a:r>
            <a:endParaRPr lang="ru-RU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09" name="CustomShape 3"/>
          <p:cNvSpPr/>
          <p:nvPr/>
        </p:nvSpPr>
        <p:spPr>
          <a:xfrm>
            <a:off x="1109520" y="1630440"/>
            <a:ext cx="1914120" cy="81720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ru-RU" sz="1600" b="1" strike="noStrike" spc="-1">
                <a:solidFill>
                  <a:srgbClr val="007FAC"/>
                </a:solidFill>
                <a:uFill>
                  <a:solidFill>
                    <a:srgbClr val="FFFFFF"/>
                  </a:solidFill>
                </a:uFill>
                <a:latin typeface="Open Sans"/>
                <a:ea typeface="Microsoft YaHei"/>
              </a:rPr>
              <a:t>организация,   оказывающая услуги связи</a:t>
            </a:r>
            <a:endParaRPr lang="ru-RU" sz="16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10" name="CustomShape 4"/>
          <p:cNvSpPr/>
          <p:nvPr/>
        </p:nvSpPr>
        <p:spPr>
          <a:xfrm>
            <a:off x="1827360" y="1173240"/>
            <a:ext cx="409320" cy="57420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ru-RU" sz="3200" b="1" strike="noStrike" spc="-1">
                <a:solidFill>
                  <a:srgbClr val="497CBE"/>
                </a:solidFill>
                <a:uFill>
                  <a:solidFill>
                    <a:srgbClr val="FFFFFF"/>
                  </a:solidFill>
                </a:uFill>
                <a:latin typeface="Open Sans"/>
                <a:ea typeface="Microsoft YaHei"/>
              </a:rPr>
              <a:t>1</a:t>
            </a:r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11" name="CustomShape 5"/>
          <p:cNvSpPr/>
          <p:nvPr/>
        </p:nvSpPr>
        <p:spPr>
          <a:xfrm flipH="1">
            <a:off x="6407280" y="2971800"/>
            <a:ext cx="802800" cy="57420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ru-RU" sz="3200" b="1" strike="noStrike" spc="-1">
                <a:solidFill>
                  <a:srgbClr val="497CBE"/>
                </a:solidFill>
                <a:uFill>
                  <a:solidFill>
                    <a:srgbClr val="FFFFFF"/>
                  </a:solidFill>
                </a:uFill>
                <a:latin typeface="Open Sans"/>
                <a:ea typeface="Microsoft YaHei"/>
              </a:rPr>
              <a:t>13</a:t>
            </a:r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12" name="CustomShape 6"/>
          <p:cNvSpPr/>
          <p:nvPr/>
        </p:nvSpPr>
        <p:spPr>
          <a:xfrm>
            <a:off x="6078600" y="3424320"/>
            <a:ext cx="1395000" cy="81720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ru-RU" sz="1600" b="1" strike="noStrike" spc="-1">
                <a:solidFill>
                  <a:srgbClr val="007FAC"/>
                </a:solidFill>
                <a:uFill>
                  <a:solidFill>
                    <a:srgbClr val="FFFFFF"/>
                  </a:solidFill>
                </a:uFill>
                <a:latin typeface="Open Sans"/>
                <a:ea typeface="Microsoft YaHei"/>
              </a:rPr>
              <a:t>почтовых отделений связи</a:t>
            </a:r>
            <a:endParaRPr lang="ru-RU" sz="16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13" name="CustomShape 7"/>
          <p:cNvSpPr/>
          <p:nvPr/>
        </p:nvSpPr>
        <p:spPr>
          <a:xfrm flipH="1">
            <a:off x="690480" y="3114720"/>
            <a:ext cx="491760" cy="57420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ru-RU" sz="3200" b="1" strike="noStrike" spc="-1">
                <a:solidFill>
                  <a:srgbClr val="497CBE"/>
                </a:solidFill>
                <a:uFill>
                  <a:solidFill>
                    <a:srgbClr val="FFFFFF"/>
                  </a:solidFill>
                </a:uFill>
                <a:latin typeface="Open Sans"/>
                <a:ea typeface="Microsoft YaHei"/>
              </a:rPr>
              <a:t>4</a:t>
            </a:r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14" name="CustomShape 8"/>
          <p:cNvSpPr/>
          <p:nvPr/>
        </p:nvSpPr>
        <p:spPr>
          <a:xfrm>
            <a:off x="168120" y="3543480"/>
            <a:ext cx="1526760" cy="57420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ru-RU" sz="1600" b="1" strike="noStrike" spc="-1">
                <a:solidFill>
                  <a:srgbClr val="007FAC"/>
                </a:solidFill>
                <a:uFill>
                  <a:solidFill>
                    <a:srgbClr val="FFFFFF"/>
                  </a:solidFill>
                </a:uFill>
                <a:latin typeface="Open Sans"/>
                <a:ea typeface="Microsoft YaHei"/>
              </a:rPr>
              <a:t>оператора сотой связи</a:t>
            </a:r>
            <a:endParaRPr lang="ru-RU" sz="16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15" name="CustomShape 9"/>
          <p:cNvSpPr/>
          <p:nvPr/>
        </p:nvSpPr>
        <p:spPr>
          <a:xfrm>
            <a:off x="4559400" y="5049720"/>
            <a:ext cx="2109600" cy="115380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ru-RU" sz="1400" b="1" strike="noStrike" spc="-1">
                <a:solidFill>
                  <a:srgbClr val="007FAC"/>
                </a:solidFill>
                <a:uFill>
                  <a:solidFill>
                    <a:srgbClr val="FFFFFF"/>
                  </a:solidFill>
                </a:uFill>
                <a:latin typeface="Open Sans"/>
                <a:ea typeface="Microsoft YaHei"/>
              </a:rPr>
              <a:t>Активно работает сеть Интернет,  спутниковое и кабельное телерадиовещание</a:t>
            </a:r>
            <a:endParaRPr lang="ru-RU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616" name="Picture 11"/>
          <p:cNvPicPr/>
          <p:nvPr/>
        </p:nvPicPr>
        <p:blipFill>
          <a:blip r:embed="rId4"/>
          <a:stretch/>
        </p:blipFill>
        <p:spPr>
          <a:xfrm>
            <a:off x="2957400" y="1285920"/>
            <a:ext cx="1234800" cy="1234800"/>
          </a:xfrm>
          <a:prstGeom prst="rect">
            <a:avLst/>
          </a:prstGeom>
          <a:ln w="9360">
            <a:noFill/>
          </a:ln>
        </p:spPr>
      </p:pic>
      <p:pic>
        <p:nvPicPr>
          <p:cNvPr id="617" name="Picture 12"/>
          <p:cNvPicPr/>
          <p:nvPr/>
        </p:nvPicPr>
        <p:blipFill>
          <a:blip r:embed="rId5"/>
          <a:stretch/>
        </p:blipFill>
        <p:spPr>
          <a:xfrm>
            <a:off x="3095640" y="1450800"/>
            <a:ext cx="956880" cy="956880"/>
          </a:xfrm>
          <a:prstGeom prst="rect">
            <a:avLst/>
          </a:prstGeom>
          <a:ln w="9360">
            <a:noFill/>
          </a:ln>
        </p:spPr>
      </p:pic>
      <p:pic>
        <p:nvPicPr>
          <p:cNvPr id="618" name="Picture 13"/>
          <p:cNvPicPr/>
          <p:nvPr/>
        </p:nvPicPr>
        <p:blipFill>
          <a:blip r:embed="rId6"/>
          <a:stretch/>
        </p:blipFill>
        <p:spPr>
          <a:xfrm>
            <a:off x="3375000" y="5043600"/>
            <a:ext cx="1248840" cy="1248840"/>
          </a:xfrm>
          <a:prstGeom prst="rect">
            <a:avLst/>
          </a:prstGeom>
          <a:ln w="9360">
            <a:noFill/>
          </a:ln>
        </p:spPr>
      </p:pic>
      <p:pic>
        <p:nvPicPr>
          <p:cNvPr id="619" name="Picture 14"/>
          <p:cNvPicPr/>
          <p:nvPr/>
        </p:nvPicPr>
        <p:blipFill>
          <a:blip r:embed="rId7"/>
          <a:stretch/>
        </p:blipFill>
        <p:spPr>
          <a:xfrm>
            <a:off x="1701720" y="3141720"/>
            <a:ext cx="1182240" cy="1182240"/>
          </a:xfrm>
          <a:prstGeom prst="rect">
            <a:avLst/>
          </a:prstGeom>
          <a:ln w="9360">
            <a:noFill/>
          </a:ln>
        </p:spPr>
      </p:pic>
      <p:pic>
        <p:nvPicPr>
          <p:cNvPr id="620" name="Picture 15"/>
          <p:cNvPicPr/>
          <p:nvPr/>
        </p:nvPicPr>
        <p:blipFill>
          <a:blip r:embed="rId8"/>
          <a:stretch/>
        </p:blipFill>
        <p:spPr>
          <a:xfrm>
            <a:off x="4888080" y="3105000"/>
            <a:ext cx="1220400" cy="1220400"/>
          </a:xfrm>
          <a:prstGeom prst="rect">
            <a:avLst/>
          </a:prstGeom>
          <a:ln w="9360">
            <a:noFill/>
          </a:ln>
        </p:spPr>
      </p:pic>
      <p:pic>
        <p:nvPicPr>
          <p:cNvPr id="621" name="Picture 16"/>
          <p:cNvPicPr/>
          <p:nvPr/>
        </p:nvPicPr>
        <p:blipFill>
          <a:blip r:embed="rId4"/>
          <a:stretch/>
        </p:blipFill>
        <p:spPr>
          <a:xfrm>
            <a:off x="4897440" y="3105000"/>
            <a:ext cx="1234800" cy="1234800"/>
          </a:xfrm>
          <a:prstGeom prst="rect">
            <a:avLst/>
          </a:prstGeom>
          <a:ln w="9360">
            <a:noFill/>
          </a:ln>
        </p:spPr>
      </p:pic>
      <p:pic>
        <p:nvPicPr>
          <p:cNvPr id="622" name="Picture 17"/>
          <p:cNvPicPr/>
          <p:nvPr/>
        </p:nvPicPr>
        <p:blipFill>
          <a:blip r:embed="rId4"/>
          <a:stretch/>
        </p:blipFill>
        <p:spPr>
          <a:xfrm>
            <a:off x="1676520" y="3105000"/>
            <a:ext cx="1234800" cy="1234800"/>
          </a:xfrm>
          <a:prstGeom prst="rect">
            <a:avLst/>
          </a:prstGeom>
          <a:ln w="9360">
            <a:noFill/>
          </a:ln>
        </p:spPr>
      </p:pic>
      <p:pic>
        <p:nvPicPr>
          <p:cNvPr id="623" name="Picture 18"/>
          <p:cNvPicPr/>
          <p:nvPr/>
        </p:nvPicPr>
        <p:blipFill>
          <a:blip r:embed="rId4"/>
          <a:stretch/>
        </p:blipFill>
        <p:spPr>
          <a:xfrm>
            <a:off x="3395520" y="5052960"/>
            <a:ext cx="1234800" cy="1234800"/>
          </a:xfrm>
          <a:prstGeom prst="rect">
            <a:avLst/>
          </a:prstGeom>
          <a:ln w="9360">
            <a:noFill/>
          </a:ln>
        </p:spPr>
      </p:pic>
      <p:sp>
        <p:nvSpPr>
          <p:cNvPr id="624" name="CustomShape 10"/>
          <p:cNvSpPr/>
          <p:nvPr/>
        </p:nvSpPr>
        <p:spPr>
          <a:xfrm>
            <a:off x="4294080" y="1460520"/>
            <a:ext cx="2883960" cy="75672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ru-RU" sz="11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Open Sans"/>
                <a:ea typeface="Microsoft YaHei"/>
              </a:rPr>
              <a:t>Смоленский филиал Межрайонный центр технической эксплуатации телекоммуникаций МЦТЭТ г. Рудня  (Демидовский ЛТЦ)</a:t>
            </a:r>
            <a:endParaRPr lang="ru-RU" sz="11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25" name="CustomShape 11"/>
          <p:cNvSpPr/>
          <p:nvPr/>
        </p:nvSpPr>
        <p:spPr>
          <a:xfrm>
            <a:off x="636480" y="4363920"/>
            <a:ext cx="1837800" cy="157932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ru-RU" sz="1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Open Sans"/>
                <a:ea typeface="Microsoft YaHei"/>
              </a:rPr>
              <a:t>«МТС»</a:t>
            </a:r>
            <a:endParaRPr lang="ru-RU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lang="ru-RU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Open Sans"/>
                <a:ea typeface="Microsoft YaHei"/>
              </a:rPr>
              <a:t>«Билайн»</a:t>
            </a:r>
            <a:endParaRPr lang="ru-RU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lang="ru-RU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1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Open Sans"/>
                <a:ea typeface="Microsoft YaHei"/>
              </a:rPr>
              <a:t>«Теле-2»</a:t>
            </a:r>
            <a:endParaRPr lang="ru-RU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lang="ru-RU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Open Sans"/>
                <a:ea typeface="Microsoft YaHei"/>
              </a:rPr>
              <a:t>«Мегафон»</a:t>
            </a:r>
            <a:endParaRPr lang="ru-RU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626" name="Picture 21"/>
          <p:cNvPicPr/>
          <p:nvPr/>
        </p:nvPicPr>
        <p:blipFill>
          <a:blip r:embed="rId9"/>
          <a:stretch/>
        </p:blipFill>
        <p:spPr>
          <a:xfrm>
            <a:off x="204840" y="4711680"/>
            <a:ext cx="450360" cy="450360"/>
          </a:xfrm>
          <a:prstGeom prst="rect">
            <a:avLst/>
          </a:prstGeom>
          <a:ln w="9360">
            <a:noFill/>
          </a:ln>
        </p:spPr>
      </p:pic>
      <p:pic>
        <p:nvPicPr>
          <p:cNvPr id="627" name="Picture 22"/>
          <p:cNvPicPr/>
          <p:nvPr/>
        </p:nvPicPr>
        <p:blipFill>
          <a:blip r:embed="rId10"/>
          <a:stretch/>
        </p:blipFill>
        <p:spPr>
          <a:xfrm>
            <a:off x="730080" y="4297320"/>
            <a:ext cx="425160" cy="437760"/>
          </a:xfrm>
          <a:prstGeom prst="rect">
            <a:avLst/>
          </a:prstGeom>
          <a:ln w="9360">
            <a:noFill/>
          </a:ln>
        </p:spPr>
      </p:pic>
      <p:pic>
        <p:nvPicPr>
          <p:cNvPr id="628" name="Picture 23"/>
          <p:cNvPicPr/>
          <p:nvPr/>
        </p:nvPicPr>
        <p:blipFill>
          <a:blip r:embed="rId11"/>
          <a:stretch/>
        </p:blipFill>
        <p:spPr>
          <a:xfrm>
            <a:off x="201600" y="5578560"/>
            <a:ext cx="448920" cy="450360"/>
          </a:xfrm>
          <a:prstGeom prst="rect">
            <a:avLst/>
          </a:prstGeom>
          <a:ln w="9360">
            <a:noFill/>
          </a:ln>
        </p:spPr>
      </p:pic>
      <p:pic>
        <p:nvPicPr>
          <p:cNvPr id="629" name="Picture 24"/>
          <p:cNvPicPr/>
          <p:nvPr/>
        </p:nvPicPr>
        <p:blipFill>
          <a:blip r:embed="rId12"/>
          <a:stretch/>
        </p:blipFill>
        <p:spPr>
          <a:xfrm>
            <a:off x="649440" y="5202360"/>
            <a:ext cx="477360" cy="348840"/>
          </a:xfrm>
          <a:prstGeom prst="rect">
            <a:avLst/>
          </a:prstGeom>
          <a:ln w="9360">
            <a:noFill/>
          </a:ln>
        </p:spPr>
      </p:pic>
      <p:pic>
        <p:nvPicPr>
          <p:cNvPr id="630" name="Picture 25"/>
          <p:cNvPicPr/>
          <p:nvPr/>
        </p:nvPicPr>
        <p:blipFill>
          <a:blip r:embed="rId13"/>
          <a:stretch/>
        </p:blipFill>
        <p:spPr>
          <a:xfrm>
            <a:off x="3041640" y="3641760"/>
            <a:ext cx="1717200" cy="120240"/>
          </a:xfrm>
          <a:prstGeom prst="rect">
            <a:avLst/>
          </a:prstGeom>
          <a:ln w="9360">
            <a:noFill/>
          </a:ln>
        </p:spPr>
      </p:pic>
      <p:pic>
        <p:nvPicPr>
          <p:cNvPr id="631" name="Picture 26"/>
          <p:cNvPicPr/>
          <p:nvPr/>
        </p:nvPicPr>
        <p:blipFill>
          <a:blip r:embed="rId14"/>
          <a:stretch/>
        </p:blipFill>
        <p:spPr>
          <a:xfrm rot="3060000">
            <a:off x="2540880" y="4737600"/>
            <a:ext cx="966600" cy="120240"/>
          </a:xfrm>
          <a:prstGeom prst="rect">
            <a:avLst/>
          </a:prstGeom>
          <a:ln w="9360">
            <a:noFill/>
          </a:ln>
        </p:spPr>
      </p:pic>
      <p:pic>
        <p:nvPicPr>
          <p:cNvPr id="632" name="Picture 27"/>
          <p:cNvPicPr/>
          <p:nvPr/>
        </p:nvPicPr>
        <p:blipFill>
          <a:blip r:embed="rId14"/>
          <a:stretch/>
        </p:blipFill>
        <p:spPr>
          <a:xfrm rot="2100000">
            <a:off x="3985920" y="2741400"/>
            <a:ext cx="1223640" cy="90000"/>
          </a:xfrm>
          <a:prstGeom prst="rect">
            <a:avLst/>
          </a:prstGeom>
          <a:ln w="9360">
            <a:noFill/>
          </a:ln>
        </p:spPr>
      </p:pic>
      <p:sp>
        <p:nvSpPr>
          <p:cNvPr id="633" name="CustomShape 12"/>
          <p:cNvSpPr/>
          <p:nvPr/>
        </p:nvSpPr>
        <p:spPr>
          <a:xfrm>
            <a:off x="838080" y="155520"/>
            <a:ext cx="1144080" cy="75672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ru-RU" sz="1100" b="0" strike="noStrike" spc="-1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Open Sans"/>
                <a:ea typeface="Microsoft YaHei"/>
              </a:rPr>
              <a:t>Демидовский </a:t>
            </a:r>
            <a:endParaRPr lang="ru-RU" sz="11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100" b="0" strike="noStrike" spc="-1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Open Sans"/>
                <a:ea typeface="Microsoft YaHei"/>
              </a:rPr>
              <a:t>район</a:t>
            </a:r>
            <a:endParaRPr lang="ru-RU" sz="11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100" b="0" strike="noStrike" spc="-1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Open Sans"/>
                <a:ea typeface="Microsoft YaHei"/>
              </a:rPr>
              <a:t>Смоленской</a:t>
            </a:r>
            <a:endParaRPr lang="ru-RU" sz="11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100" b="0" strike="noStrike" spc="-1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Open Sans"/>
                <a:ea typeface="Microsoft YaHei"/>
              </a:rPr>
              <a:t>области</a:t>
            </a:r>
            <a:endParaRPr lang="ru-RU" sz="11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634" name="Picture 30"/>
          <p:cNvPicPr/>
          <p:nvPr/>
        </p:nvPicPr>
        <p:blipFill>
          <a:blip r:embed="rId15"/>
          <a:stretch/>
        </p:blipFill>
        <p:spPr>
          <a:xfrm>
            <a:off x="233280" y="46080"/>
            <a:ext cx="501120" cy="860040"/>
          </a:xfrm>
          <a:prstGeom prst="rect">
            <a:avLst/>
          </a:prstGeom>
          <a:ln w="9360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" name="Picture 1"/>
          <p:cNvPicPr/>
          <p:nvPr/>
        </p:nvPicPr>
        <p:blipFill>
          <a:blip r:embed="rId3"/>
          <a:stretch/>
        </p:blipFill>
        <p:spPr>
          <a:xfrm>
            <a:off x="2060640" y="155520"/>
            <a:ext cx="5495400" cy="764640"/>
          </a:xfrm>
          <a:prstGeom prst="rect">
            <a:avLst/>
          </a:prstGeom>
          <a:ln w="9360">
            <a:noFill/>
          </a:ln>
        </p:spPr>
      </p:pic>
      <p:sp>
        <p:nvSpPr>
          <p:cNvPr id="172" name="CustomShape 1"/>
          <p:cNvSpPr/>
          <p:nvPr/>
        </p:nvSpPr>
        <p:spPr>
          <a:xfrm>
            <a:off x="2006640" y="239760"/>
            <a:ext cx="5601960" cy="59004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ru-RU" sz="1600" b="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Open Sans Semibold"/>
                <a:ea typeface="Microsoft YaHei"/>
              </a:rPr>
              <a:t>Обращение Главы муниципального образования</a:t>
            </a:r>
            <a:endParaRPr lang="ru-RU" sz="16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1600" b="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Open Sans Semibold"/>
                <a:ea typeface="Microsoft YaHei"/>
              </a:rPr>
              <a:t>«Демидовский район» Смоленской области</a:t>
            </a:r>
            <a:endParaRPr lang="ru-RU" sz="16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73" name="CustomShape 2"/>
          <p:cNvSpPr/>
          <p:nvPr/>
        </p:nvSpPr>
        <p:spPr>
          <a:xfrm>
            <a:off x="7259760" y="7189920"/>
            <a:ext cx="304560" cy="36144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ru-RU" sz="1800" b="1" i="1" strike="noStrike" spc="-1">
                <a:solidFill>
                  <a:srgbClr val="339533"/>
                </a:solidFill>
                <a:uFill>
                  <a:solidFill>
                    <a:srgbClr val="FFFFFF"/>
                  </a:solidFill>
                </a:uFill>
                <a:latin typeface="Open Sans Semibold"/>
                <a:ea typeface="Microsoft YaHei"/>
              </a:rPr>
              <a:t>2</a:t>
            </a:r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74" name="CustomShape 3"/>
          <p:cNvSpPr/>
          <p:nvPr/>
        </p:nvSpPr>
        <p:spPr>
          <a:xfrm>
            <a:off x="2917800" y="1758960"/>
            <a:ext cx="4389120" cy="331272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just">
              <a:lnSpc>
                <a:spcPct val="100000"/>
              </a:lnSpc>
            </a:pPr>
            <a:r>
              <a:rPr lang="ru-RU" sz="1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Open Sans"/>
                <a:ea typeface="Microsoft YaHei"/>
              </a:rPr>
              <a:t>Муниципальное образование «Демидовский район» Смоленской области приглашает Вас посетить наш древний и прекрасный край с целью ознакомления с  туристическим потенциалом района и рассмотрения возможностей реализации на его территории инвестиционных проектов.</a:t>
            </a:r>
            <a:endParaRPr lang="ru-RU" sz="1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ru-RU" sz="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Open Sans"/>
                <a:ea typeface="Microsoft YaHei"/>
              </a:rPr>
              <a:t>  </a:t>
            </a:r>
            <a:endParaRPr lang="ru-RU" sz="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ru-RU" sz="1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Open Sans"/>
                <a:ea typeface="Microsoft YaHei"/>
              </a:rPr>
              <a:t>Приоритетными направлениями инвестиционной деятельности района являются инвестиции в объекты жилищно-коммунального хозяйства,  привлекаемые с целью внедрения новых  энергосберегающих технологий и модернизации инженерной  инфраструктуры; инвестиции в социальную инфраструктуру, инвестиции в благоустройство города, инвестиции в газификацию населенных пунктов с целью увеличения объемов производства товаров  и услуг, создания новых рабочих мест,  снижения затрат и повышения прибыльности.</a:t>
            </a:r>
            <a:endParaRPr lang="ru-RU" sz="1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75" name="CustomShape 4"/>
          <p:cNvSpPr/>
          <p:nvPr/>
        </p:nvSpPr>
        <p:spPr>
          <a:xfrm>
            <a:off x="233280" y="4002120"/>
            <a:ext cx="2418840" cy="51408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ru-RU" sz="1400" b="0" strike="noStrike" spc="-1">
                <a:solidFill>
                  <a:srgbClr val="245776"/>
                </a:solidFill>
                <a:uFill>
                  <a:solidFill>
                    <a:srgbClr val="FFFFFF"/>
                  </a:solidFill>
                </a:uFill>
                <a:latin typeface="Open Sans Semibold"/>
                <a:ea typeface="Microsoft YaHei"/>
              </a:rPr>
              <a:t>Семенов</a:t>
            </a:r>
            <a:endParaRPr lang="ru-RU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1400" b="0" strike="noStrike" spc="-1">
                <a:solidFill>
                  <a:srgbClr val="245776"/>
                </a:solidFill>
                <a:uFill>
                  <a:solidFill>
                    <a:srgbClr val="FFFFFF"/>
                  </a:solidFill>
                </a:uFill>
                <a:latin typeface="Open Sans Semibold"/>
                <a:ea typeface="Microsoft YaHei"/>
              </a:rPr>
              <a:t>Александр Федорович</a:t>
            </a:r>
            <a:endParaRPr lang="ru-RU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76" name="CustomShape 5"/>
          <p:cNvSpPr/>
          <p:nvPr/>
        </p:nvSpPr>
        <p:spPr>
          <a:xfrm>
            <a:off x="4091040" y="1274760"/>
            <a:ext cx="2045880" cy="30132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ru-RU" sz="1400" b="0" strike="noStrike" spc="-1">
                <a:solidFill>
                  <a:srgbClr val="245776"/>
                </a:solidFill>
                <a:uFill>
                  <a:solidFill>
                    <a:srgbClr val="FFFFFF"/>
                  </a:solidFill>
                </a:uFill>
                <a:latin typeface="Open Sans Semibold"/>
                <a:ea typeface="Microsoft YaHei"/>
              </a:rPr>
              <a:t>Дорогие друзья!</a:t>
            </a:r>
            <a:endParaRPr lang="ru-RU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77" name="CustomShape 6"/>
          <p:cNvSpPr/>
          <p:nvPr/>
        </p:nvSpPr>
        <p:spPr>
          <a:xfrm>
            <a:off x="1347840" y="6157800"/>
            <a:ext cx="4374720" cy="30132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ru-RU" sz="1400" b="0" strike="noStrike" spc="-1">
                <a:solidFill>
                  <a:srgbClr val="245776"/>
                </a:solidFill>
                <a:uFill>
                  <a:solidFill>
                    <a:srgbClr val="FFFFFF"/>
                  </a:solidFill>
                </a:uFill>
                <a:latin typeface="Open Sans Semibold"/>
                <a:ea typeface="Microsoft YaHei"/>
              </a:rPr>
              <a:t>Добро пожаловать в Демидовский район!</a:t>
            </a:r>
            <a:endParaRPr lang="ru-RU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78" name="CustomShape 7"/>
          <p:cNvSpPr/>
          <p:nvPr/>
        </p:nvSpPr>
        <p:spPr>
          <a:xfrm>
            <a:off x="917640" y="2217600"/>
            <a:ext cx="1049040" cy="45216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ru-RU" sz="1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Open Sans"/>
                <a:ea typeface="Microsoft YaHei"/>
              </a:rPr>
              <a:t>Место для фото</a:t>
            </a:r>
            <a:endParaRPr lang="ru-RU" sz="1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79" name="CustomShape 8"/>
          <p:cNvSpPr/>
          <p:nvPr/>
        </p:nvSpPr>
        <p:spPr>
          <a:xfrm>
            <a:off x="838080" y="155520"/>
            <a:ext cx="1144080" cy="75672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ru-RU" sz="1100" b="0" strike="noStrike" spc="-1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Open Sans"/>
                <a:ea typeface="Microsoft YaHei"/>
              </a:rPr>
              <a:t>Демидовский </a:t>
            </a:r>
            <a:endParaRPr lang="ru-RU" sz="11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100" b="0" strike="noStrike" spc="-1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Open Sans"/>
                <a:ea typeface="Microsoft YaHei"/>
              </a:rPr>
              <a:t>район</a:t>
            </a:r>
            <a:endParaRPr lang="ru-RU" sz="11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100" b="0" strike="noStrike" spc="-1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Open Sans"/>
                <a:ea typeface="Microsoft YaHei"/>
              </a:rPr>
              <a:t>Смоленской</a:t>
            </a:r>
            <a:endParaRPr lang="ru-RU" sz="11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100" b="0" strike="noStrike" spc="-1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Open Sans"/>
                <a:ea typeface="Microsoft YaHei"/>
              </a:rPr>
              <a:t>области</a:t>
            </a:r>
            <a:endParaRPr lang="ru-RU" sz="11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80" name="Picture 11"/>
          <p:cNvPicPr/>
          <p:nvPr/>
        </p:nvPicPr>
        <p:blipFill>
          <a:blip r:embed="rId4"/>
          <a:stretch/>
        </p:blipFill>
        <p:spPr>
          <a:xfrm>
            <a:off x="266760" y="1498680"/>
            <a:ext cx="2350800" cy="2347560"/>
          </a:xfrm>
          <a:prstGeom prst="rect">
            <a:avLst/>
          </a:prstGeom>
          <a:ln w="9360">
            <a:noFill/>
          </a:ln>
        </p:spPr>
      </p:pic>
      <p:pic>
        <p:nvPicPr>
          <p:cNvPr id="181" name="Picture 12"/>
          <p:cNvPicPr/>
          <p:nvPr/>
        </p:nvPicPr>
        <p:blipFill>
          <a:blip r:embed="rId5"/>
          <a:stretch/>
        </p:blipFill>
        <p:spPr>
          <a:xfrm>
            <a:off x="233280" y="46080"/>
            <a:ext cx="501120" cy="860040"/>
          </a:xfrm>
          <a:prstGeom prst="rect">
            <a:avLst/>
          </a:prstGeom>
          <a:ln w="9360">
            <a:noFill/>
          </a:ln>
        </p:spPr>
      </p:pic>
      <p:sp>
        <p:nvSpPr>
          <p:cNvPr id="182" name="CustomShape 9"/>
          <p:cNvSpPr/>
          <p:nvPr/>
        </p:nvSpPr>
        <p:spPr>
          <a:xfrm>
            <a:off x="233280" y="5175360"/>
            <a:ext cx="6505200" cy="81720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just">
              <a:lnSpc>
                <a:spcPct val="100000"/>
              </a:lnSpc>
            </a:pPr>
            <a:r>
              <a:rPr lang="ru-RU" sz="1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Open Sans"/>
                <a:ea typeface="Microsoft YaHei"/>
              </a:rPr>
              <a:t>В настоящее время в Администрации муниципального образования «Демидовский район» Смоленской области принимаются меры по формированию благоприятного правового и налогового климата, развитию трудовых ресурсов, стимулированию роста внутреннего рынка. </a:t>
            </a:r>
            <a:endParaRPr lang="ru-RU" sz="1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5" name="Рисунок 21"/>
          <p:cNvPicPr/>
          <p:nvPr/>
        </p:nvPicPr>
        <p:blipFill>
          <a:blip r:embed="rId3">
            <a:lum bright="70000" contrast="-70000"/>
          </a:blip>
          <a:stretch/>
        </p:blipFill>
        <p:spPr>
          <a:xfrm>
            <a:off x="207937" y="1065193"/>
            <a:ext cx="2785680" cy="802800"/>
          </a:xfrm>
          <a:prstGeom prst="rect">
            <a:avLst/>
          </a:prstGeom>
          <a:ln w="9360">
            <a:noFill/>
          </a:ln>
        </p:spPr>
      </p:pic>
      <p:pic>
        <p:nvPicPr>
          <p:cNvPr id="636" name="Picture 1"/>
          <p:cNvPicPr/>
          <p:nvPr/>
        </p:nvPicPr>
        <p:blipFill>
          <a:blip r:embed="rId4"/>
          <a:stretch/>
        </p:blipFill>
        <p:spPr>
          <a:xfrm>
            <a:off x="2060640" y="155520"/>
            <a:ext cx="5495400" cy="764640"/>
          </a:xfrm>
          <a:prstGeom prst="rect">
            <a:avLst/>
          </a:prstGeom>
          <a:ln w="9360">
            <a:noFill/>
          </a:ln>
        </p:spPr>
      </p:pic>
      <p:sp>
        <p:nvSpPr>
          <p:cNvPr id="637" name="CustomShape 1"/>
          <p:cNvSpPr/>
          <p:nvPr/>
        </p:nvSpPr>
        <p:spPr>
          <a:xfrm>
            <a:off x="2049480" y="312840"/>
            <a:ext cx="5495400" cy="45360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ru-RU" sz="2400" b="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Open Sans Semibold"/>
                <a:ea typeface="Microsoft YaHei"/>
              </a:rPr>
              <a:t>Строительство</a:t>
            </a:r>
            <a:endParaRPr lang="ru-RU" sz="2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38" name="CustomShape 2"/>
          <p:cNvSpPr/>
          <p:nvPr/>
        </p:nvSpPr>
        <p:spPr>
          <a:xfrm>
            <a:off x="7122960" y="7189920"/>
            <a:ext cx="431280" cy="36144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ru-RU" sz="1800" b="1" i="1" strike="noStrike" spc="-1" dirty="0" smtClean="0">
                <a:solidFill>
                  <a:srgbClr val="339533"/>
                </a:solidFill>
                <a:uFill>
                  <a:solidFill>
                    <a:srgbClr val="FFFFFF"/>
                  </a:solidFill>
                </a:uFill>
                <a:latin typeface="Open Sans Semibold"/>
                <a:ea typeface="Microsoft YaHei"/>
              </a:rPr>
              <a:t>2</a:t>
            </a:r>
            <a:r>
              <a:rPr lang="en-US" sz="1800" b="1" i="1" strike="noStrike" spc="-1" dirty="0" smtClean="0">
                <a:solidFill>
                  <a:srgbClr val="339533"/>
                </a:solidFill>
                <a:uFill>
                  <a:solidFill>
                    <a:srgbClr val="FFFFFF"/>
                  </a:solidFill>
                </a:uFill>
                <a:latin typeface="Open Sans Semibold"/>
                <a:ea typeface="Microsoft YaHei"/>
              </a:rPr>
              <a:t>0</a:t>
            </a:r>
            <a:endParaRPr lang="ru-RU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639" name="Picture 4"/>
          <p:cNvPicPr/>
          <p:nvPr/>
        </p:nvPicPr>
        <p:blipFill>
          <a:blip r:embed="rId5"/>
          <a:stretch/>
        </p:blipFill>
        <p:spPr>
          <a:xfrm>
            <a:off x="277560" y="2788560"/>
            <a:ext cx="2792160" cy="933120"/>
          </a:xfrm>
          <a:prstGeom prst="rect">
            <a:avLst/>
          </a:prstGeom>
          <a:ln w="9360">
            <a:noFill/>
          </a:ln>
        </p:spPr>
      </p:pic>
      <p:pic>
        <p:nvPicPr>
          <p:cNvPr id="640" name="Picture 5"/>
          <p:cNvPicPr/>
          <p:nvPr/>
        </p:nvPicPr>
        <p:blipFill>
          <a:blip r:embed="rId5"/>
          <a:stretch/>
        </p:blipFill>
        <p:spPr>
          <a:xfrm>
            <a:off x="115560" y="3174480"/>
            <a:ext cx="2792160" cy="433080"/>
          </a:xfrm>
          <a:prstGeom prst="rect">
            <a:avLst/>
          </a:prstGeom>
          <a:ln w="9360">
            <a:noFill/>
          </a:ln>
        </p:spPr>
      </p:pic>
      <p:sp>
        <p:nvSpPr>
          <p:cNvPr id="641" name="CustomShape 3"/>
          <p:cNvSpPr/>
          <p:nvPr/>
        </p:nvSpPr>
        <p:spPr>
          <a:xfrm>
            <a:off x="230040" y="3279772"/>
            <a:ext cx="2776320" cy="642942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ru-RU" sz="3600" b="1" strike="noStrike" spc="-1" dirty="0" smtClean="0">
                <a:solidFill>
                  <a:srgbClr val="1F4E79"/>
                </a:solidFill>
                <a:uFill>
                  <a:solidFill>
                    <a:srgbClr val="FFFFFF"/>
                  </a:solidFill>
                </a:uFill>
                <a:latin typeface="Open Sans Semibold"/>
                <a:ea typeface="Microsoft YaHei"/>
              </a:rPr>
              <a:t>2,5 </a:t>
            </a:r>
            <a:r>
              <a:rPr lang="ru-RU" sz="1800" b="0" strike="noStrike" spc="-1" dirty="0">
                <a:solidFill>
                  <a:srgbClr val="1F4E79"/>
                </a:solidFill>
                <a:uFill>
                  <a:solidFill>
                    <a:srgbClr val="FFFFFF"/>
                  </a:solidFill>
                </a:uFill>
                <a:latin typeface="Open Sans Semibold"/>
                <a:ea typeface="Microsoft YaHei"/>
              </a:rPr>
              <a:t>тыс. кв. м</a:t>
            </a:r>
            <a:r>
              <a:rPr lang="ru-RU" sz="1600" b="0" strike="noStrike" spc="-1" dirty="0">
                <a:solidFill>
                  <a:srgbClr val="418FCA"/>
                </a:solidFill>
                <a:uFill>
                  <a:solidFill>
                    <a:srgbClr val="FFFFFF"/>
                  </a:solidFill>
                </a:uFill>
                <a:latin typeface="Open Sans Semibold"/>
                <a:ea typeface="Microsoft YaHei"/>
              </a:rPr>
              <a:t>.</a:t>
            </a:r>
            <a:endParaRPr lang="ru-RU" sz="16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42" name="CustomShape 4"/>
          <p:cNvSpPr/>
          <p:nvPr/>
        </p:nvSpPr>
        <p:spPr>
          <a:xfrm>
            <a:off x="223560" y="1922450"/>
            <a:ext cx="2704680" cy="571504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ru-RU" sz="3200" b="0" strike="noStrike" spc="-1" dirty="0">
                <a:solidFill>
                  <a:srgbClr val="1F4E79"/>
                </a:solidFill>
                <a:uFill>
                  <a:solidFill>
                    <a:srgbClr val="FFFFFF"/>
                  </a:solidFill>
                </a:uFill>
                <a:latin typeface="Open Sans Semibold"/>
                <a:ea typeface="Microsoft YaHei"/>
              </a:rPr>
              <a:t>393 </a:t>
            </a:r>
            <a:r>
              <a:rPr lang="ru-RU" sz="1600" b="0" strike="noStrike" spc="-1" dirty="0">
                <a:solidFill>
                  <a:srgbClr val="1F4E79"/>
                </a:solidFill>
                <a:uFill>
                  <a:solidFill>
                    <a:srgbClr val="FFFFFF"/>
                  </a:solidFill>
                </a:uFill>
                <a:latin typeface="Open Sans Semibold"/>
                <a:ea typeface="Microsoft YaHei"/>
              </a:rPr>
              <a:t>тыс. кв. м</a:t>
            </a:r>
            <a:r>
              <a:rPr lang="ru-RU" sz="1400" b="0" strike="noStrike" spc="-1" dirty="0">
                <a:solidFill>
                  <a:srgbClr val="418FCA"/>
                </a:solidFill>
                <a:uFill>
                  <a:solidFill>
                    <a:srgbClr val="FFFFFF"/>
                  </a:solidFill>
                </a:uFill>
                <a:latin typeface="Open Sans Semibold"/>
                <a:ea typeface="Microsoft YaHei"/>
              </a:rPr>
              <a:t>.</a:t>
            </a:r>
            <a:endParaRPr lang="ru-RU" sz="14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43" name="CustomShape 5"/>
          <p:cNvSpPr/>
          <p:nvPr/>
        </p:nvSpPr>
        <p:spPr>
          <a:xfrm>
            <a:off x="344160" y="1279508"/>
            <a:ext cx="2453760" cy="571504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ru-RU" sz="1600" b="1" strike="noStrike" spc="-1" dirty="0">
                <a:solidFill>
                  <a:srgbClr val="007FAC"/>
                </a:solidFill>
                <a:uFill>
                  <a:solidFill>
                    <a:srgbClr val="FFFFFF"/>
                  </a:solidFill>
                </a:uFill>
                <a:latin typeface="Open Sans Semibold"/>
                <a:ea typeface="Microsoft YaHei"/>
              </a:rPr>
              <a:t>Общая площадь </a:t>
            </a:r>
            <a:endParaRPr lang="ru-RU" sz="16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1600" b="1" strike="noStrike" spc="-1" dirty="0">
                <a:solidFill>
                  <a:srgbClr val="007FAC"/>
                </a:solidFill>
                <a:uFill>
                  <a:solidFill>
                    <a:srgbClr val="FFFFFF"/>
                  </a:solidFill>
                </a:uFill>
                <a:latin typeface="Open Sans Semibold"/>
                <a:ea typeface="Microsoft YaHei"/>
              </a:rPr>
              <a:t>жилищного фонда</a:t>
            </a:r>
            <a:endParaRPr lang="ru-RU" sz="16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44" name="CustomShape 6"/>
          <p:cNvSpPr/>
          <p:nvPr/>
        </p:nvSpPr>
        <p:spPr>
          <a:xfrm>
            <a:off x="3530160" y="3893760"/>
            <a:ext cx="2741400" cy="57420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645" name="Picture 10"/>
          <p:cNvPicPr/>
          <p:nvPr/>
        </p:nvPicPr>
        <p:blipFill>
          <a:blip r:embed="rId6"/>
          <a:stretch/>
        </p:blipFill>
        <p:spPr>
          <a:xfrm>
            <a:off x="3203640" y="993756"/>
            <a:ext cx="4206600" cy="25003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46" name="Picture 11"/>
          <p:cNvPicPr/>
          <p:nvPr/>
        </p:nvPicPr>
        <p:blipFill>
          <a:blip r:embed="rId7"/>
          <a:stretch/>
        </p:blipFill>
        <p:spPr>
          <a:xfrm>
            <a:off x="350813" y="4279903"/>
            <a:ext cx="6715172" cy="2500330"/>
          </a:xfrm>
          <a:prstGeom prst="rect">
            <a:avLst/>
          </a:prstGeom>
          <a:ln w="9360" cap="rnd">
            <a:solidFill>
              <a:srgbClr val="000000"/>
            </a:solidFill>
            <a:custDash>
              <a:ds d="500000" sp="400000"/>
            </a:custDash>
            <a:round/>
          </a:ln>
        </p:spPr>
      </p:pic>
      <p:sp>
        <p:nvSpPr>
          <p:cNvPr id="647" name="CustomShape 7"/>
          <p:cNvSpPr/>
          <p:nvPr/>
        </p:nvSpPr>
        <p:spPr>
          <a:xfrm>
            <a:off x="379440" y="3779838"/>
            <a:ext cx="3071520" cy="428628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ru-RU" sz="2000" b="0" strike="noStrike" spc="-1" dirty="0">
                <a:solidFill>
                  <a:srgbClr val="245776"/>
                </a:solidFill>
                <a:uFill>
                  <a:solidFill>
                    <a:srgbClr val="FFFFFF"/>
                  </a:solidFill>
                </a:uFill>
                <a:latin typeface="Open Sans Semibold"/>
                <a:ea typeface="Microsoft YaHei"/>
              </a:rPr>
              <a:t>Социальная сфера</a:t>
            </a:r>
            <a:endParaRPr lang="ru-RU" sz="20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48" name="CustomShape 8"/>
          <p:cNvSpPr/>
          <p:nvPr/>
        </p:nvSpPr>
        <p:spPr>
          <a:xfrm>
            <a:off x="350813" y="4279903"/>
            <a:ext cx="6786610" cy="250033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r>
              <a:rPr lang="ru-RU" sz="1100" dirty="0" smtClean="0"/>
              <a:t>Разработано 19 градостроительных планов земельных участков.</a:t>
            </a:r>
          </a:p>
          <a:p>
            <a:r>
              <a:rPr lang="ru-RU" sz="1100" dirty="0" smtClean="0"/>
              <a:t>Произведен ремонт автомобильных дорог общего пользования местного значения с твердым покрытием до сельских населенных пунктов, не имеющих круглогодичной связи с сетью автомобильных дорог общего пользования общей протяженностью 20,5 км. </a:t>
            </a:r>
          </a:p>
          <a:p>
            <a:pPr algn="just"/>
            <a:r>
              <a:rPr lang="ru-RU" sz="1100" dirty="0" smtClean="0"/>
              <a:t>В 2022 году свидетельство о праве на получение социальной выплаты получила 1 молодая семья на общую сумму - 621677,7 руб.</a:t>
            </a:r>
          </a:p>
          <a:p>
            <a:r>
              <a:rPr lang="ru-RU" sz="1100" dirty="0" smtClean="0"/>
              <a:t>Выдано разрешение на ввод блочно-модульной котельной на газовом топливе для теплоснабжения здания МБДОУ детский сад № 3 «Одуванчик» по адресу: Смоленская область, Демидовский район, г. Демидов, ул. Октябрьская , д. 10</a:t>
            </a:r>
          </a:p>
          <a:p>
            <a:r>
              <a:rPr lang="ru-RU" sz="1100" dirty="0" smtClean="0"/>
              <a:t>Выдано разрешение на ввод котельной на твердом топливе для теплоснабжения потребителей по улице Курортная в п. Пржевальское по адресу: Смоленская область, Демидовский район, п. Пржевальское, ул. Курортная, </a:t>
            </a:r>
            <a:r>
              <a:rPr lang="ru-RU" sz="1100" dirty="0" err="1" smtClean="0"/>
              <a:t>з.у</a:t>
            </a:r>
            <a:r>
              <a:rPr lang="ru-RU" sz="1100" dirty="0" smtClean="0"/>
              <a:t>. 5А</a:t>
            </a:r>
          </a:p>
          <a:p>
            <a:r>
              <a:rPr lang="ru-RU" sz="1200" dirty="0" smtClean="0"/>
              <a:t>Выдано разрешение на реконструкцию жилого дома со встроенным магазином по адресу: Смоленская область, Демидовский район, п. Пржевальское, ул. Советская, д.20</a:t>
            </a:r>
          </a:p>
          <a:p>
            <a:pPr algn="just"/>
            <a:endParaRPr lang="ru-RU" sz="1200" dirty="0" smtClean="0"/>
          </a:p>
          <a:p>
            <a:pPr algn="just"/>
            <a:endParaRPr lang="ru-RU" sz="1200" dirty="0"/>
          </a:p>
        </p:txBody>
      </p:sp>
      <p:sp>
        <p:nvSpPr>
          <p:cNvPr id="649" name="CustomShape 9"/>
          <p:cNvSpPr/>
          <p:nvPr/>
        </p:nvSpPr>
        <p:spPr>
          <a:xfrm>
            <a:off x="838080" y="155520"/>
            <a:ext cx="1144080" cy="75672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ru-RU" sz="1100" b="0" strike="noStrike" spc="-1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Open Sans"/>
                <a:ea typeface="Microsoft YaHei"/>
              </a:rPr>
              <a:t>Демидовский </a:t>
            </a:r>
            <a:endParaRPr lang="ru-RU" sz="11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100" b="0" strike="noStrike" spc="-1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Open Sans"/>
                <a:ea typeface="Microsoft YaHei"/>
              </a:rPr>
              <a:t>район</a:t>
            </a:r>
            <a:endParaRPr lang="ru-RU" sz="11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100" b="0" strike="noStrike" spc="-1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Open Sans"/>
                <a:ea typeface="Microsoft YaHei"/>
              </a:rPr>
              <a:t>Смоленской</a:t>
            </a:r>
            <a:endParaRPr lang="ru-RU" sz="11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100" b="0" strike="noStrike" spc="-1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Open Sans"/>
                <a:ea typeface="Microsoft YaHei"/>
              </a:rPr>
              <a:t>области</a:t>
            </a:r>
            <a:endParaRPr lang="ru-RU" sz="11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650" name="Picture 16"/>
          <p:cNvPicPr/>
          <p:nvPr/>
        </p:nvPicPr>
        <p:blipFill>
          <a:blip r:embed="rId8"/>
          <a:stretch/>
        </p:blipFill>
        <p:spPr>
          <a:xfrm>
            <a:off x="233280" y="46080"/>
            <a:ext cx="501120" cy="860040"/>
          </a:xfrm>
          <a:prstGeom prst="rect">
            <a:avLst/>
          </a:prstGeom>
          <a:ln w="9360">
            <a:noFill/>
          </a:ln>
        </p:spPr>
      </p:pic>
      <p:sp>
        <p:nvSpPr>
          <p:cNvPr id="651" name="CustomShape 10"/>
          <p:cNvSpPr/>
          <p:nvPr/>
        </p:nvSpPr>
        <p:spPr>
          <a:xfrm>
            <a:off x="1671120" y="3828600"/>
            <a:ext cx="1190160" cy="40932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52" name="CustomShape 11"/>
          <p:cNvSpPr/>
          <p:nvPr/>
        </p:nvSpPr>
        <p:spPr>
          <a:xfrm>
            <a:off x="1856880" y="3512880"/>
            <a:ext cx="818640" cy="36324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653" name="Рисунок 23"/>
          <p:cNvPicPr/>
          <p:nvPr/>
        </p:nvPicPr>
        <p:blipFill>
          <a:blip r:embed="rId3">
            <a:lum bright="70000" contrast="-70000"/>
          </a:blip>
          <a:stretch/>
        </p:blipFill>
        <p:spPr>
          <a:xfrm>
            <a:off x="279375" y="2565391"/>
            <a:ext cx="2785680" cy="628200"/>
          </a:xfrm>
          <a:prstGeom prst="rect">
            <a:avLst/>
          </a:prstGeom>
          <a:ln w="9360">
            <a:noFill/>
          </a:ln>
        </p:spPr>
      </p:pic>
      <p:sp>
        <p:nvSpPr>
          <p:cNvPr id="654" name="CustomShape 12"/>
          <p:cNvSpPr/>
          <p:nvPr/>
        </p:nvSpPr>
        <p:spPr>
          <a:xfrm>
            <a:off x="134640" y="2565392"/>
            <a:ext cx="2928600" cy="642942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ru-RU" sz="1600" b="1" strike="noStrike" spc="-1" dirty="0">
                <a:solidFill>
                  <a:srgbClr val="007FAC"/>
                </a:solidFill>
                <a:uFill>
                  <a:solidFill>
                    <a:srgbClr val="FFFFFF"/>
                  </a:solidFill>
                </a:uFill>
                <a:latin typeface="Open Sans Semibold"/>
                <a:ea typeface="Microsoft YaHei"/>
              </a:rPr>
              <a:t>Количество введенного</a:t>
            </a:r>
            <a:endParaRPr lang="ru-RU" sz="16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1600" b="1" strike="noStrike" spc="-1" dirty="0">
                <a:solidFill>
                  <a:srgbClr val="007FAC"/>
                </a:solidFill>
                <a:uFill>
                  <a:solidFill>
                    <a:srgbClr val="FFFFFF"/>
                  </a:solidFill>
                </a:uFill>
                <a:latin typeface="Open Sans Semibold"/>
                <a:ea typeface="Microsoft YaHei"/>
              </a:rPr>
              <a:t>в эксплуатацию жилья</a:t>
            </a:r>
            <a:endParaRPr lang="ru-RU" sz="16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" name="CustomShape 1"/>
          <p:cNvSpPr/>
          <p:nvPr/>
        </p:nvSpPr>
        <p:spPr>
          <a:xfrm>
            <a:off x="7122960" y="7189920"/>
            <a:ext cx="431280" cy="36144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ru-RU" sz="1800" b="1" i="1" strike="noStrike" spc="-1" dirty="0" smtClean="0">
                <a:solidFill>
                  <a:srgbClr val="339533"/>
                </a:solidFill>
                <a:uFill>
                  <a:solidFill>
                    <a:srgbClr val="FFFFFF"/>
                  </a:solidFill>
                </a:uFill>
                <a:latin typeface="Open Sans Semibold"/>
                <a:ea typeface="Microsoft YaHei"/>
              </a:rPr>
              <a:t>2</a:t>
            </a:r>
            <a:r>
              <a:rPr lang="en-US" sz="1800" b="1" i="1" strike="noStrike" spc="-1" dirty="0" smtClean="0">
                <a:solidFill>
                  <a:srgbClr val="339533"/>
                </a:solidFill>
                <a:uFill>
                  <a:solidFill>
                    <a:srgbClr val="FFFFFF"/>
                  </a:solidFill>
                </a:uFill>
                <a:latin typeface="Open Sans Semibold"/>
                <a:ea typeface="Microsoft YaHei"/>
              </a:rPr>
              <a:t>1</a:t>
            </a:r>
            <a:endParaRPr lang="ru-RU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656" name="Picture 2"/>
          <p:cNvPicPr/>
          <p:nvPr/>
        </p:nvPicPr>
        <p:blipFill>
          <a:blip r:embed="rId3"/>
          <a:stretch/>
        </p:blipFill>
        <p:spPr>
          <a:xfrm>
            <a:off x="430200" y="1177920"/>
            <a:ext cx="2418840" cy="845640"/>
          </a:xfrm>
          <a:prstGeom prst="rect">
            <a:avLst/>
          </a:prstGeom>
          <a:ln w="9360">
            <a:noFill/>
          </a:ln>
        </p:spPr>
      </p:pic>
      <p:pic>
        <p:nvPicPr>
          <p:cNvPr id="657" name="Picture 3"/>
          <p:cNvPicPr/>
          <p:nvPr/>
        </p:nvPicPr>
        <p:blipFill>
          <a:blip r:embed="rId4"/>
          <a:stretch/>
        </p:blipFill>
        <p:spPr>
          <a:xfrm>
            <a:off x="2060640" y="155520"/>
            <a:ext cx="5495400" cy="764640"/>
          </a:xfrm>
          <a:prstGeom prst="rect">
            <a:avLst/>
          </a:prstGeom>
          <a:ln w="9360">
            <a:noFill/>
          </a:ln>
        </p:spPr>
      </p:pic>
      <p:sp>
        <p:nvSpPr>
          <p:cNvPr id="658" name="CustomShape 2"/>
          <p:cNvSpPr/>
          <p:nvPr/>
        </p:nvSpPr>
        <p:spPr>
          <a:xfrm>
            <a:off x="1922400" y="1565280"/>
            <a:ext cx="2449080" cy="81720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59" name="CustomShape 3"/>
          <p:cNvSpPr/>
          <p:nvPr/>
        </p:nvSpPr>
        <p:spPr>
          <a:xfrm>
            <a:off x="1490760" y="2249640"/>
            <a:ext cx="785520" cy="51408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ru-RU" sz="2800" b="0" strike="noStrike" spc="-1" dirty="0" smtClean="0">
                <a:solidFill>
                  <a:srgbClr val="418FCA"/>
                </a:solidFill>
                <a:uFill>
                  <a:solidFill>
                    <a:srgbClr val="FFFFFF"/>
                  </a:solidFill>
                </a:uFill>
                <a:latin typeface="Open Sans Semibold"/>
                <a:ea typeface="Microsoft YaHei"/>
              </a:rPr>
              <a:t>124</a:t>
            </a:r>
            <a:endParaRPr lang="ru-RU" sz="2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60" name="CustomShape 4"/>
          <p:cNvSpPr/>
          <p:nvPr/>
        </p:nvSpPr>
        <p:spPr>
          <a:xfrm>
            <a:off x="3489480" y="1535040"/>
            <a:ext cx="2126880" cy="63612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ru-RU" sz="1800" b="1" strike="noStrike" spc="-1">
                <a:solidFill>
                  <a:srgbClr val="007FAC"/>
                </a:solidFill>
                <a:uFill>
                  <a:solidFill>
                    <a:srgbClr val="FFFFFF"/>
                  </a:solidFill>
                </a:uFill>
                <a:latin typeface="Open Sans Semibold"/>
                <a:ea typeface="Microsoft YaHei"/>
              </a:rPr>
              <a:t>Общественное питание</a:t>
            </a:r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61" name="CustomShape 5"/>
          <p:cNvSpPr/>
          <p:nvPr/>
        </p:nvSpPr>
        <p:spPr>
          <a:xfrm>
            <a:off x="3251160" y="4797360"/>
            <a:ext cx="2174400" cy="142848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ru-RU" sz="1800" b="1" strike="noStrike" spc="-1" dirty="0">
                <a:solidFill>
                  <a:srgbClr val="007FAC"/>
                </a:solidFill>
                <a:uFill>
                  <a:solidFill>
                    <a:srgbClr val="FFFFFF"/>
                  </a:solidFill>
                </a:uFill>
                <a:latin typeface="Open Sans Semibold"/>
                <a:ea typeface="Microsoft YaHei"/>
              </a:rPr>
              <a:t>Обеспеченность населения торговыми площадями</a:t>
            </a:r>
            <a:endParaRPr lang="ru-RU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1600" b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Open Sans Semibold"/>
                <a:ea typeface="Microsoft YaHei"/>
              </a:rPr>
              <a:t>на 1 тыс. чел.</a:t>
            </a:r>
            <a:endParaRPr lang="ru-RU" sz="16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662" name="Picture 8"/>
          <p:cNvPicPr/>
          <p:nvPr/>
        </p:nvPicPr>
        <p:blipFill>
          <a:blip r:embed="rId5"/>
          <a:stretch/>
        </p:blipFill>
        <p:spPr>
          <a:xfrm>
            <a:off x="5580000" y="4307040"/>
            <a:ext cx="1449000" cy="1449000"/>
          </a:xfrm>
          <a:prstGeom prst="rect">
            <a:avLst/>
          </a:prstGeom>
          <a:ln w="9360">
            <a:noFill/>
          </a:ln>
        </p:spPr>
      </p:pic>
      <p:sp>
        <p:nvSpPr>
          <p:cNvPr id="663" name="CustomShape 6"/>
          <p:cNvSpPr/>
          <p:nvPr/>
        </p:nvSpPr>
        <p:spPr>
          <a:xfrm>
            <a:off x="5776920" y="4514760"/>
            <a:ext cx="1126800" cy="106344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ru-RU" sz="3600" b="1" strike="noStrike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Open Sans"/>
                <a:ea typeface="Microsoft YaHei"/>
              </a:rPr>
              <a:t>770,4</a:t>
            </a:r>
            <a:endParaRPr lang="ru-RU" sz="36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2800" b="1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Open Sans"/>
                <a:ea typeface="Microsoft YaHei"/>
              </a:rPr>
              <a:t>кв.м.</a:t>
            </a:r>
            <a:endParaRPr lang="ru-RU" sz="2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664" name="Picture 10"/>
          <p:cNvPicPr/>
          <p:nvPr/>
        </p:nvPicPr>
        <p:blipFill>
          <a:blip r:embed="rId6"/>
          <a:stretch/>
        </p:blipFill>
        <p:spPr>
          <a:xfrm>
            <a:off x="417600" y="2765520"/>
            <a:ext cx="2418840" cy="685440"/>
          </a:xfrm>
          <a:prstGeom prst="rect">
            <a:avLst/>
          </a:prstGeom>
          <a:ln w="9360">
            <a:noFill/>
          </a:ln>
        </p:spPr>
      </p:pic>
      <p:sp>
        <p:nvSpPr>
          <p:cNvPr id="665" name="CustomShape 7"/>
          <p:cNvSpPr/>
          <p:nvPr/>
        </p:nvSpPr>
        <p:spPr>
          <a:xfrm>
            <a:off x="2136600" y="4208400"/>
            <a:ext cx="2418840" cy="57420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66" name="CustomShape 8"/>
          <p:cNvSpPr/>
          <p:nvPr/>
        </p:nvSpPr>
        <p:spPr>
          <a:xfrm>
            <a:off x="1411200" y="3706920"/>
            <a:ext cx="1261800" cy="75672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ru-RU" sz="2800" b="0" strike="noStrike" spc="-1" dirty="0" smtClean="0">
                <a:solidFill>
                  <a:srgbClr val="007FAC"/>
                </a:solidFill>
                <a:uFill>
                  <a:solidFill>
                    <a:srgbClr val="FFFFFF"/>
                  </a:solidFill>
                </a:uFill>
                <a:latin typeface="Open Sans Semibold"/>
                <a:ea typeface="Microsoft YaHei"/>
              </a:rPr>
              <a:t>540,6</a:t>
            </a:r>
            <a:endParaRPr lang="ru-RU" sz="2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1600" b="0" strike="noStrike" spc="-1" dirty="0">
                <a:solidFill>
                  <a:srgbClr val="007FAC"/>
                </a:solidFill>
                <a:uFill>
                  <a:solidFill>
                    <a:srgbClr val="FFFFFF"/>
                  </a:solidFill>
                </a:uFill>
                <a:latin typeface="Open Sans Semibold"/>
                <a:ea typeface="Microsoft YaHei"/>
              </a:rPr>
              <a:t>млн</a:t>
            </a:r>
            <a:r>
              <a:rPr lang="ru-RU" sz="1400" b="0" strike="noStrike" spc="-1" dirty="0">
                <a:solidFill>
                  <a:srgbClr val="007FAC"/>
                </a:solidFill>
                <a:uFill>
                  <a:solidFill>
                    <a:srgbClr val="FFFFFF"/>
                  </a:solidFill>
                </a:uFill>
                <a:latin typeface="Open Sans Semibold"/>
                <a:ea typeface="Microsoft YaHei"/>
              </a:rPr>
              <a:t>. руб.</a:t>
            </a:r>
            <a:endParaRPr lang="ru-RU" sz="14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667" name="Picture 13"/>
          <p:cNvPicPr/>
          <p:nvPr/>
        </p:nvPicPr>
        <p:blipFill>
          <a:blip r:embed="rId7"/>
          <a:stretch/>
        </p:blipFill>
        <p:spPr>
          <a:xfrm>
            <a:off x="735120" y="3755880"/>
            <a:ext cx="609120" cy="612360"/>
          </a:xfrm>
          <a:prstGeom prst="rect">
            <a:avLst/>
          </a:prstGeom>
          <a:ln w="9360">
            <a:noFill/>
          </a:ln>
        </p:spPr>
      </p:pic>
      <p:sp>
        <p:nvSpPr>
          <p:cNvPr id="668" name="CustomShape 9"/>
          <p:cNvSpPr/>
          <p:nvPr/>
        </p:nvSpPr>
        <p:spPr>
          <a:xfrm>
            <a:off x="4964040" y="3162240"/>
            <a:ext cx="2126880" cy="63612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ru-RU" sz="1800" b="1" strike="noStrike" spc="-1">
                <a:solidFill>
                  <a:srgbClr val="007FAC"/>
                </a:solidFill>
                <a:uFill>
                  <a:solidFill>
                    <a:srgbClr val="FFFFFF"/>
                  </a:solidFill>
                </a:uFill>
                <a:latin typeface="Open Sans Semibold"/>
                <a:ea typeface="Microsoft YaHei"/>
              </a:rPr>
              <a:t>Бытовое обслуживание</a:t>
            </a:r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669" name="Picture 15"/>
          <p:cNvPicPr/>
          <p:nvPr/>
        </p:nvPicPr>
        <p:blipFill>
          <a:blip r:embed="rId8" cstate="print"/>
          <a:srcRect l="29747" r="5913"/>
          <a:stretch/>
        </p:blipFill>
        <p:spPr>
          <a:xfrm>
            <a:off x="3514680" y="2738520"/>
            <a:ext cx="1390320" cy="1390320"/>
          </a:xfrm>
          <a:prstGeom prst="rect">
            <a:avLst/>
          </a:prstGeom>
          <a:ln>
            <a:noFill/>
          </a:ln>
        </p:spPr>
      </p:pic>
      <p:pic>
        <p:nvPicPr>
          <p:cNvPr id="670" name="Picture 16"/>
          <p:cNvPicPr/>
          <p:nvPr/>
        </p:nvPicPr>
        <p:blipFill>
          <a:blip r:embed="rId9"/>
          <a:stretch/>
        </p:blipFill>
        <p:spPr>
          <a:xfrm>
            <a:off x="3459240" y="2719440"/>
            <a:ext cx="1466640" cy="1466640"/>
          </a:xfrm>
          <a:prstGeom prst="rect">
            <a:avLst/>
          </a:prstGeom>
          <a:ln w="9360">
            <a:noFill/>
          </a:ln>
        </p:spPr>
      </p:pic>
      <p:pic>
        <p:nvPicPr>
          <p:cNvPr id="671" name="Picture 17"/>
          <p:cNvPicPr/>
          <p:nvPr/>
        </p:nvPicPr>
        <p:blipFill>
          <a:blip r:embed="rId10"/>
          <a:srcRect l="6011" t="289" r="18607" b="-289"/>
          <a:stretch/>
        </p:blipFill>
        <p:spPr>
          <a:xfrm>
            <a:off x="5703840" y="1160640"/>
            <a:ext cx="1390320" cy="1390320"/>
          </a:xfrm>
          <a:prstGeom prst="rect">
            <a:avLst/>
          </a:prstGeom>
          <a:ln>
            <a:noFill/>
          </a:ln>
        </p:spPr>
      </p:pic>
      <p:pic>
        <p:nvPicPr>
          <p:cNvPr id="672" name="Picture 18"/>
          <p:cNvPicPr/>
          <p:nvPr/>
        </p:nvPicPr>
        <p:blipFill>
          <a:blip r:embed="rId9"/>
          <a:stretch/>
        </p:blipFill>
        <p:spPr>
          <a:xfrm>
            <a:off x="5662440" y="1122480"/>
            <a:ext cx="1466640" cy="1466640"/>
          </a:xfrm>
          <a:prstGeom prst="rect">
            <a:avLst/>
          </a:prstGeom>
          <a:ln w="9360">
            <a:noFill/>
          </a:ln>
        </p:spPr>
      </p:pic>
      <p:sp>
        <p:nvSpPr>
          <p:cNvPr id="673" name="CustomShape 10"/>
          <p:cNvSpPr/>
          <p:nvPr/>
        </p:nvSpPr>
        <p:spPr>
          <a:xfrm>
            <a:off x="6035760" y="1465200"/>
            <a:ext cx="756720" cy="69660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ru-RU" sz="4000" b="1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Open Sans"/>
                <a:ea typeface="Microsoft YaHei"/>
              </a:rPr>
              <a:t>32</a:t>
            </a:r>
            <a:endParaRPr lang="ru-RU" sz="4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74" name="CustomShape 11"/>
          <p:cNvSpPr/>
          <p:nvPr/>
        </p:nvSpPr>
        <p:spPr>
          <a:xfrm>
            <a:off x="3786120" y="3068640"/>
            <a:ext cx="815760" cy="75852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ru-RU" sz="4400" b="1" strike="noStrike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Open Sans"/>
                <a:ea typeface="Microsoft YaHei"/>
              </a:rPr>
              <a:t>34</a:t>
            </a:r>
            <a:endParaRPr lang="ru-RU" sz="44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675" name="Picture 21"/>
          <p:cNvPicPr/>
          <p:nvPr/>
        </p:nvPicPr>
        <p:blipFill>
          <a:blip r:embed="rId11"/>
          <a:stretch/>
        </p:blipFill>
        <p:spPr>
          <a:xfrm>
            <a:off x="379440" y="4778280"/>
            <a:ext cx="2520720" cy="1652400"/>
          </a:xfrm>
          <a:prstGeom prst="rect">
            <a:avLst/>
          </a:prstGeom>
          <a:ln w="9360">
            <a:noFill/>
          </a:ln>
        </p:spPr>
      </p:pic>
      <p:pic>
        <p:nvPicPr>
          <p:cNvPr id="676" name="Picture 22"/>
          <p:cNvPicPr/>
          <p:nvPr/>
        </p:nvPicPr>
        <p:blipFill>
          <a:blip r:embed="rId12"/>
          <a:stretch/>
        </p:blipFill>
        <p:spPr>
          <a:xfrm>
            <a:off x="712800" y="2205000"/>
            <a:ext cx="647280" cy="618840"/>
          </a:xfrm>
          <a:prstGeom prst="rect">
            <a:avLst/>
          </a:prstGeom>
          <a:ln w="9360">
            <a:noFill/>
          </a:ln>
        </p:spPr>
      </p:pic>
      <p:sp>
        <p:nvSpPr>
          <p:cNvPr id="677" name="CustomShape 12"/>
          <p:cNvSpPr/>
          <p:nvPr/>
        </p:nvSpPr>
        <p:spPr>
          <a:xfrm>
            <a:off x="2044800" y="347760"/>
            <a:ext cx="5528880" cy="39168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ru-RU" sz="2000" b="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Open Sans Semibold"/>
                <a:ea typeface="Microsoft YaHei"/>
              </a:rPr>
              <a:t>Потребительский рынок товаров и услуг</a:t>
            </a:r>
            <a:endParaRPr lang="ru-RU" sz="2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78" name="CustomShape 13"/>
          <p:cNvSpPr/>
          <p:nvPr/>
        </p:nvSpPr>
        <p:spPr>
          <a:xfrm>
            <a:off x="838080" y="155520"/>
            <a:ext cx="1144080" cy="75672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ru-RU" sz="1100" b="0" strike="noStrike" spc="-1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Open Sans"/>
                <a:ea typeface="Microsoft YaHei"/>
              </a:rPr>
              <a:t>Демидовский </a:t>
            </a:r>
            <a:endParaRPr lang="ru-RU" sz="11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100" b="0" strike="noStrike" spc="-1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Open Sans"/>
                <a:ea typeface="Microsoft YaHei"/>
              </a:rPr>
              <a:t>район</a:t>
            </a:r>
            <a:endParaRPr lang="ru-RU" sz="11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100" b="0" strike="noStrike" spc="-1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Open Sans"/>
                <a:ea typeface="Microsoft YaHei"/>
              </a:rPr>
              <a:t>Смоленской</a:t>
            </a:r>
            <a:endParaRPr lang="ru-RU" sz="11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100" b="0" strike="noStrike" spc="-1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Open Sans"/>
                <a:ea typeface="Microsoft YaHei"/>
              </a:rPr>
              <a:t>области</a:t>
            </a:r>
            <a:endParaRPr lang="ru-RU" sz="11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679" name="Picture 26"/>
          <p:cNvPicPr/>
          <p:nvPr/>
        </p:nvPicPr>
        <p:blipFill>
          <a:blip r:embed="rId13"/>
          <a:stretch/>
        </p:blipFill>
        <p:spPr>
          <a:xfrm>
            <a:off x="233280" y="46080"/>
            <a:ext cx="501120" cy="860040"/>
          </a:xfrm>
          <a:prstGeom prst="rect">
            <a:avLst/>
          </a:prstGeom>
          <a:ln w="9360">
            <a:noFill/>
          </a:ln>
        </p:spPr>
      </p:pic>
      <p:pic>
        <p:nvPicPr>
          <p:cNvPr id="680" name="Рисунок 28"/>
          <p:cNvPicPr/>
          <p:nvPr/>
        </p:nvPicPr>
        <p:blipFill>
          <a:blip r:embed="rId14">
            <a:lum bright="70000" contrast="-70000"/>
          </a:blip>
          <a:stretch/>
        </p:blipFill>
        <p:spPr>
          <a:xfrm>
            <a:off x="168120" y="1119240"/>
            <a:ext cx="2825280" cy="945720"/>
          </a:xfrm>
          <a:prstGeom prst="rect">
            <a:avLst/>
          </a:prstGeom>
          <a:ln w="9360">
            <a:noFill/>
          </a:ln>
        </p:spPr>
      </p:pic>
      <p:sp>
        <p:nvSpPr>
          <p:cNvPr id="681" name="CustomShape 14"/>
          <p:cNvSpPr/>
          <p:nvPr/>
        </p:nvSpPr>
        <p:spPr>
          <a:xfrm>
            <a:off x="279360" y="1136520"/>
            <a:ext cx="2714400" cy="91332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ru-RU" sz="1800" b="1" strike="noStrike" spc="-1">
                <a:solidFill>
                  <a:srgbClr val="007FAC"/>
                </a:solidFill>
                <a:uFill>
                  <a:solidFill>
                    <a:srgbClr val="FFFFFF"/>
                  </a:solidFill>
                </a:uFill>
                <a:latin typeface="Open Sans Semibold"/>
                <a:ea typeface="Microsoft YaHei"/>
              </a:rPr>
              <a:t>Количество предприятий </a:t>
            </a:r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1800" b="1" strike="noStrike" spc="-1">
                <a:solidFill>
                  <a:srgbClr val="007FAC"/>
                </a:solidFill>
                <a:uFill>
                  <a:solidFill>
                    <a:srgbClr val="FFFFFF"/>
                  </a:solidFill>
                </a:uFill>
                <a:latin typeface="Open Sans Semibold"/>
                <a:ea typeface="Microsoft YaHei"/>
              </a:rPr>
              <a:t>розничной торговли</a:t>
            </a:r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682" name="Рисунок 30"/>
          <p:cNvPicPr/>
          <p:nvPr/>
        </p:nvPicPr>
        <p:blipFill>
          <a:blip r:embed="rId14">
            <a:lum bright="70000" contrast="-70000"/>
          </a:blip>
          <a:stretch/>
        </p:blipFill>
        <p:spPr>
          <a:xfrm>
            <a:off x="279360" y="2994120"/>
            <a:ext cx="2785680" cy="628200"/>
          </a:xfrm>
          <a:prstGeom prst="rect">
            <a:avLst/>
          </a:prstGeom>
          <a:ln w="9360">
            <a:noFill/>
          </a:ln>
        </p:spPr>
      </p:pic>
      <p:sp>
        <p:nvSpPr>
          <p:cNvPr id="683" name="CustomShape 15"/>
          <p:cNvSpPr/>
          <p:nvPr/>
        </p:nvSpPr>
        <p:spPr>
          <a:xfrm>
            <a:off x="493560" y="2994120"/>
            <a:ext cx="2428560" cy="91260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ru-RU" sz="1800" b="1" strike="noStrike" spc="-1" dirty="0">
                <a:solidFill>
                  <a:srgbClr val="007FAC"/>
                </a:solidFill>
                <a:uFill>
                  <a:solidFill>
                    <a:srgbClr val="FFFFFF"/>
                  </a:solidFill>
                </a:uFill>
                <a:latin typeface="Open Sans Semibold"/>
                <a:ea typeface="Microsoft YaHei"/>
              </a:rPr>
              <a:t>Оборот розничной торговли</a:t>
            </a:r>
            <a:endParaRPr lang="ru-RU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5" name="Picture 1"/>
          <p:cNvPicPr/>
          <p:nvPr/>
        </p:nvPicPr>
        <p:blipFill>
          <a:blip r:embed="rId3"/>
          <a:stretch/>
        </p:blipFill>
        <p:spPr>
          <a:xfrm>
            <a:off x="2060640" y="155520"/>
            <a:ext cx="5495400" cy="764640"/>
          </a:xfrm>
          <a:prstGeom prst="rect">
            <a:avLst/>
          </a:prstGeom>
          <a:ln w="9360">
            <a:noFill/>
          </a:ln>
        </p:spPr>
      </p:pic>
      <p:sp>
        <p:nvSpPr>
          <p:cNvPr id="686" name="CustomShape 1"/>
          <p:cNvSpPr/>
          <p:nvPr/>
        </p:nvSpPr>
        <p:spPr>
          <a:xfrm>
            <a:off x="2060640" y="317520"/>
            <a:ext cx="5495400" cy="45360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ru-RU" sz="2400" b="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Open Sans Semibold"/>
                <a:ea typeface="Microsoft YaHei"/>
              </a:rPr>
              <a:t>Финансовая деятельность</a:t>
            </a:r>
            <a:endParaRPr lang="ru-RU" sz="2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87" name="CustomShape 2"/>
          <p:cNvSpPr/>
          <p:nvPr/>
        </p:nvSpPr>
        <p:spPr>
          <a:xfrm>
            <a:off x="7122960" y="7189920"/>
            <a:ext cx="431280" cy="36144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ru-RU" sz="1800" b="1" i="1" strike="noStrike" spc="-1" dirty="0" smtClean="0">
                <a:solidFill>
                  <a:srgbClr val="339533"/>
                </a:solidFill>
                <a:uFill>
                  <a:solidFill>
                    <a:srgbClr val="FFFFFF"/>
                  </a:solidFill>
                </a:uFill>
                <a:latin typeface="Open Sans Semibold"/>
                <a:ea typeface="Microsoft YaHei"/>
              </a:rPr>
              <a:t>2</a:t>
            </a:r>
            <a:r>
              <a:rPr lang="en-US" sz="1800" b="1" i="1" strike="noStrike" spc="-1" dirty="0" smtClean="0">
                <a:solidFill>
                  <a:srgbClr val="339533"/>
                </a:solidFill>
                <a:uFill>
                  <a:solidFill>
                    <a:srgbClr val="FFFFFF"/>
                  </a:solidFill>
                </a:uFill>
                <a:latin typeface="Open Sans Semibold"/>
                <a:ea typeface="Microsoft YaHei"/>
              </a:rPr>
              <a:t>2</a:t>
            </a:r>
            <a:endParaRPr lang="ru-RU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88" name="CustomShape 3"/>
          <p:cNvSpPr/>
          <p:nvPr/>
        </p:nvSpPr>
        <p:spPr>
          <a:xfrm>
            <a:off x="-34920" y="1116000"/>
            <a:ext cx="3752640" cy="51408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ru-RU" sz="1400" b="1" strike="noStrike" spc="-1">
                <a:solidFill>
                  <a:srgbClr val="007FAC"/>
                </a:solidFill>
                <a:uFill>
                  <a:solidFill>
                    <a:srgbClr val="FFFFFF"/>
                  </a:solidFill>
                </a:uFill>
                <a:latin typeface="Open Sans"/>
                <a:ea typeface="Microsoft YaHei"/>
              </a:rPr>
              <a:t>Финансовые организации, осуществляющие деятельность</a:t>
            </a:r>
            <a:endParaRPr lang="ru-RU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graphicFrame>
        <p:nvGraphicFramePr>
          <p:cNvPr id="689" name="Table 4"/>
          <p:cNvGraphicFramePr/>
          <p:nvPr/>
        </p:nvGraphicFramePr>
        <p:xfrm>
          <a:off x="233280" y="1851011"/>
          <a:ext cx="3220560" cy="2610649"/>
        </p:xfrm>
        <a:graphic>
          <a:graphicData uri="http://schemas.openxmlformats.org/drawingml/2006/table">
            <a:tbl>
              <a:tblPr/>
              <a:tblGrid>
                <a:gridCol w="1606320"/>
                <a:gridCol w="1614240"/>
              </a:tblGrid>
              <a:tr h="628175">
                <a:tc>
                  <a:txBody>
                    <a:bodyPr/>
                    <a:lstStyle/>
                    <a:p>
                      <a:pPr algn="ctr">
                        <a:lnSpc>
                          <a:spcPct val="113000"/>
                        </a:lnSpc>
                      </a:pPr>
                      <a:r>
                        <a:rPr lang="ru-RU" sz="1100" b="1" strike="noStrike" spc="-1" dirty="0">
                          <a:solidFill>
                            <a:srgbClr val="245776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Open Sans"/>
                          <a:ea typeface="Microsoft YaHei"/>
                        </a:rPr>
                        <a:t>Банки</a:t>
                      </a:r>
                      <a:endParaRPr lang="ru-RU" sz="1100" b="0" strike="noStrike" spc="-1" dirty="0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D1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3000"/>
                        </a:lnSpc>
                      </a:pPr>
                      <a:r>
                        <a:rPr lang="ru-RU" sz="1100" b="1" strike="noStrike" spc="-1">
                          <a:solidFill>
                            <a:srgbClr val="245776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Open Sans"/>
                          <a:ea typeface="Microsoft YaHei"/>
                        </a:rPr>
                        <a:t>Страховые компании</a:t>
                      </a:r>
                      <a:endParaRPr lang="ru-RU" sz="11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D1FFFF"/>
                    </a:solidFill>
                  </a:tcPr>
                </a:tc>
              </a:tr>
              <a:tr h="1982474">
                <a:tc>
                  <a:txBody>
                    <a:bodyPr/>
                    <a:lstStyle/>
                    <a:p>
                      <a:pPr algn="ctr">
                        <a:lnSpc>
                          <a:spcPct val="93000"/>
                        </a:lnSpc>
                      </a:pPr>
                      <a:endParaRPr lang="ru-RU" sz="1800" b="0" strike="noStrike" spc="-1" dirty="0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  <a:p>
                      <a:pPr algn="ctr">
                        <a:lnSpc>
                          <a:spcPct val="113000"/>
                        </a:lnSpc>
                      </a:pPr>
                      <a:r>
                        <a:rPr lang="ru-RU" sz="10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Дополнительный офис Сбербанк России № 8609/048 - Демидов</a:t>
                      </a:r>
                      <a:endParaRPr lang="ru-RU" sz="1000" b="0" strike="noStrike" spc="-1" dirty="0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  <a:p>
                      <a:pPr algn="ctr">
                        <a:lnSpc>
                          <a:spcPct val="93000"/>
                        </a:lnSpc>
                      </a:pPr>
                      <a:endParaRPr lang="ru-RU" sz="1000" b="0" strike="noStrike" spc="-1" dirty="0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  <a:p>
                      <a:pPr algn="ctr">
                        <a:lnSpc>
                          <a:spcPct val="113000"/>
                        </a:lnSpc>
                      </a:pPr>
                      <a:r>
                        <a:rPr lang="ru-RU" sz="10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Смоленский РФ АО «</a:t>
                      </a:r>
                      <a:r>
                        <a:rPr lang="ru-RU" sz="10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Россельхозбанк</a:t>
                      </a:r>
                      <a:r>
                        <a:rPr lang="ru-RU" sz="10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»</a:t>
                      </a:r>
                      <a:endParaRPr lang="ru-RU" sz="1000" b="0" strike="noStrike" spc="-1" dirty="0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  <a:p>
                      <a:pPr algn="ctr">
                        <a:lnSpc>
                          <a:spcPct val="93000"/>
                        </a:lnSpc>
                      </a:pPr>
                      <a:endParaRPr lang="ru-RU" sz="1000" b="0" strike="noStrike" spc="-1" dirty="0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  <a:p>
                      <a:pPr algn="ctr">
                        <a:lnSpc>
                          <a:spcPct val="113000"/>
                        </a:lnSpc>
                      </a:pPr>
                      <a:endParaRPr lang="ru-RU" sz="1000" b="0" strike="noStrike" spc="-1" dirty="0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  <a:p>
                      <a:pPr algn="ctr">
                        <a:lnSpc>
                          <a:spcPct val="93000"/>
                        </a:lnSpc>
                      </a:pPr>
                      <a:endParaRPr lang="ru-RU" sz="1000" b="0" strike="noStrike" spc="-1" dirty="0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  <a:p>
                      <a:pPr algn="ctr">
                        <a:lnSpc>
                          <a:spcPct val="93000"/>
                        </a:lnSpc>
                      </a:pPr>
                      <a:endParaRPr lang="ru-RU" sz="1000" b="0" strike="noStrike" spc="-1" dirty="0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3000"/>
                        </a:lnSpc>
                      </a:pPr>
                      <a:endParaRPr lang="ru-RU" sz="1800" b="0" strike="noStrike" spc="-1" dirty="0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  <a:p>
                      <a:pPr algn="ctr">
                        <a:lnSpc>
                          <a:spcPct val="113000"/>
                        </a:lnSpc>
                      </a:pPr>
                      <a:r>
                        <a:rPr lang="ru-RU" sz="1000" b="0" strike="noStrike" spc="-1" dirty="0">
                          <a:solidFill>
                            <a:srgbClr val="00206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Open Sans"/>
                          <a:ea typeface="Microsoft YaHei"/>
                        </a:rPr>
                        <a:t>ООО «</a:t>
                      </a:r>
                      <a:r>
                        <a:rPr lang="ru-RU" sz="1000" b="0" strike="noStrike" spc="-1" dirty="0" err="1">
                          <a:solidFill>
                            <a:srgbClr val="00206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Open Sans"/>
                          <a:ea typeface="Microsoft YaHei"/>
                        </a:rPr>
                        <a:t>Росгосстрах-центр</a:t>
                      </a:r>
                      <a:r>
                        <a:rPr lang="ru-RU" sz="1000" b="0" strike="noStrike" spc="-1" dirty="0">
                          <a:solidFill>
                            <a:srgbClr val="00206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Open Sans"/>
                          <a:ea typeface="Microsoft YaHei"/>
                        </a:rPr>
                        <a:t>»</a:t>
                      </a:r>
                      <a:endParaRPr lang="ru-RU" sz="1000" b="0" strike="noStrike" spc="-1" dirty="0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  <a:p>
                      <a:pPr algn="ctr">
                        <a:lnSpc>
                          <a:spcPct val="93000"/>
                        </a:lnSpc>
                      </a:pPr>
                      <a:r>
                        <a:rPr lang="ru-RU" sz="1000" b="0" strike="noStrike" spc="-1" smtClean="0">
                          <a:solidFill>
                            <a:srgbClr val="00206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Open Sans"/>
                          <a:ea typeface="Microsoft YaHei"/>
                        </a:rPr>
                        <a:t>Страховая компания МАКС-М</a:t>
                      </a:r>
                      <a:endParaRPr lang="ru-RU" sz="1000" b="0" strike="noStrike" spc="-1" dirty="0" smtClean="0">
                        <a:solidFill>
                          <a:srgbClr val="00206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Open Sans"/>
                        <a:ea typeface="Microsoft YaHei"/>
                      </a:endParaRPr>
                    </a:p>
                    <a:p>
                      <a:pPr algn="ctr">
                        <a:lnSpc>
                          <a:spcPct val="93000"/>
                        </a:lnSpc>
                      </a:pPr>
                      <a:endParaRPr lang="ru-RU" sz="1000" b="0" strike="noStrike" spc="-1" dirty="0" smtClean="0">
                        <a:solidFill>
                          <a:srgbClr val="00206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Open Sans"/>
                        <a:ea typeface="Microsoft YaHei"/>
                      </a:endParaRPr>
                    </a:p>
                    <a:p>
                      <a:pPr algn="ctr">
                        <a:lnSpc>
                          <a:spcPct val="93000"/>
                        </a:lnSpc>
                      </a:pPr>
                      <a:r>
                        <a:rPr lang="ru-RU" sz="1000" b="0" strike="noStrike" spc="-1" dirty="0" smtClean="0">
                          <a:solidFill>
                            <a:srgbClr val="00206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Open Sans"/>
                          <a:ea typeface="Microsoft YaHei"/>
                        </a:rPr>
                        <a:t>Отделение Фонда пенсионного и  </a:t>
                      </a:r>
                      <a:r>
                        <a:rPr lang="ru-RU" sz="1000" b="0" strike="noStrike" spc="-1" dirty="0">
                          <a:solidFill>
                            <a:srgbClr val="00206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Open Sans"/>
                          <a:ea typeface="Microsoft YaHei"/>
                        </a:rPr>
                        <a:t>социального страхования </a:t>
                      </a:r>
                      <a:r>
                        <a:rPr lang="ru-RU" sz="1000" b="0" strike="noStrike" spc="-1" dirty="0" smtClean="0">
                          <a:solidFill>
                            <a:srgbClr val="00206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Open Sans"/>
                          <a:ea typeface="Microsoft YaHei"/>
                        </a:rPr>
                        <a:t>РФ по Смоленской области</a:t>
                      </a:r>
                      <a:endParaRPr lang="ru-RU" sz="1000" b="0" strike="noStrike" spc="-1" dirty="0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  <a:p>
                      <a:pPr algn="ctr">
                        <a:lnSpc>
                          <a:spcPct val="93000"/>
                        </a:lnSpc>
                      </a:pPr>
                      <a:endParaRPr lang="ru-RU" sz="1000" b="0" strike="noStrike" spc="-1" dirty="0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FFFFF"/>
                    </a:solidFill>
                  </a:tcPr>
                </a:tc>
              </a:tr>
            </a:tbl>
          </a:graphicData>
        </a:graphic>
      </p:graphicFrame>
      <p:sp>
        <p:nvSpPr>
          <p:cNvPr id="690" name="CustomShape 5"/>
          <p:cNvSpPr/>
          <p:nvPr/>
        </p:nvSpPr>
        <p:spPr>
          <a:xfrm>
            <a:off x="3538440" y="1207440"/>
            <a:ext cx="3776400" cy="33156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ru-RU" sz="1600" b="1" strike="noStrike" spc="-1">
                <a:solidFill>
                  <a:srgbClr val="007FAC"/>
                </a:solidFill>
                <a:uFill>
                  <a:solidFill>
                    <a:srgbClr val="FFFFFF"/>
                  </a:solidFill>
                </a:uFill>
                <a:latin typeface="Open Sans"/>
                <a:ea typeface="Microsoft YaHei"/>
              </a:rPr>
              <a:t>Структура доходов, млн. руб.</a:t>
            </a:r>
            <a:endParaRPr lang="ru-RU" sz="16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91" name="CustomShape 6"/>
          <p:cNvSpPr/>
          <p:nvPr/>
        </p:nvSpPr>
        <p:spPr>
          <a:xfrm>
            <a:off x="250920" y="4500000"/>
            <a:ext cx="3800160" cy="33156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ru-RU" sz="1600" b="1" strike="noStrike" spc="-1">
                <a:solidFill>
                  <a:srgbClr val="007FAC"/>
                </a:solidFill>
                <a:uFill>
                  <a:solidFill>
                    <a:srgbClr val="FFFFFF"/>
                  </a:solidFill>
                </a:uFill>
                <a:latin typeface="Open Sans"/>
                <a:ea typeface="Microsoft YaHei"/>
              </a:rPr>
              <a:t>Структура расходов, млн. руб.</a:t>
            </a:r>
            <a:endParaRPr lang="ru-RU" sz="16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92" name="CustomShape 7"/>
          <p:cNvSpPr/>
          <p:nvPr/>
        </p:nvSpPr>
        <p:spPr>
          <a:xfrm>
            <a:off x="838080" y="155520"/>
            <a:ext cx="1144080" cy="75672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ru-RU" sz="1100" b="0" strike="noStrike" spc="-1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Open Sans"/>
                <a:ea typeface="Microsoft YaHei"/>
              </a:rPr>
              <a:t>Демидовский </a:t>
            </a:r>
            <a:endParaRPr lang="ru-RU" sz="11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100" b="0" strike="noStrike" spc="-1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Open Sans"/>
                <a:ea typeface="Microsoft YaHei"/>
              </a:rPr>
              <a:t>район</a:t>
            </a:r>
            <a:endParaRPr lang="ru-RU" sz="11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100" b="0" strike="noStrike" spc="-1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Open Sans"/>
                <a:ea typeface="Microsoft YaHei"/>
              </a:rPr>
              <a:t>Смоленской</a:t>
            </a:r>
            <a:endParaRPr lang="ru-RU" sz="11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100" b="0" strike="noStrike" spc="-1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Open Sans"/>
                <a:ea typeface="Microsoft YaHei"/>
              </a:rPr>
              <a:t>области</a:t>
            </a:r>
            <a:endParaRPr lang="ru-RU" sz="11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693" name="Picture 28"/>
          <p:cNvPicPr/>
          <p:nvPr/>
        </p:nvPicPr>
        <p:blipFill>
          <a:blip r:embed="rId4"/>
          <a:stretch/>
        </p:blipFill>
        <p:spPr>
          <a:xfrm>
            <a:off x="233280" y="46080"/>
            <a:ext cx="501120" cy="860040"/>
          </a:xfrm>
          <a:prstGeom prst="rect">
            <a:avLst/>
          </a:prstGeom>
          <a:ln w="9360">
            <a:noFill/>
          </a:ln>
        </p:spPr>
      </p:pic>
      <p:graphicFrame>
        <p:nvGraphicFramePr>
          <p:cNvPr id="13" name="Диаграмма 12"/>
          <p:cNvGraphicFramePr/>
          <p:nvPr>
            <p:extLst>
              <p:ext uri="{D42A27DB-BD31-4B8C-83A1-F6EECF244321}">
                <p14:modId xmlns:p14="http://schemas.microsoft.com/office/powerpoint/2010/main" val="584494810"/>
              </p:ext>
            </p:extLst>
          </p:nvPr>
        </p:nvGraphicFramePr>
        <p:xfrm>
          <a:off x="3145330" y="1636697"/>
          <a:ext cx="4414345" cy="35964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4" name="Диаграмма 13"/>
          <p:cNvGraphicFramePr/>
          <p:nvPr>
            <p:extLst>
              <p:ext uri="{D42A27DB-BD31-4B8C-83A1-F6EECF244321}">
                <p14:modId xmlns:p14="http://schemas.microsoft.com/office/powerpoint/2010/main" val="3709311342"/>
              </p:ext>
            </p:extLst>
          </p:nvPr>
        </p:nvGraphicFramePr>
        <p:xfrm>
          <a:off x="0" y="3565523"/>
          <a:ext cx="6929486" cy="327135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5" name="Picture 1"/>
          <p:cNvPicPr/>
          <p:nvPr/>
        </p:nvPicPr>
        <p:blipFill>
          <a:blip r:embed="rId3"/>
          <a:stretch/>
        </p:blipFill>
        <p:spPr>
          <a:xfrm>
            <a:off x="0" y="5765760"/>
            <a:ext cx="5670360" cy="799920"/>
          </a:xfrm>
          <a:prstGeom prst="rect">
            <a:avLst/>
          </a:prstGeom>
          <a:ln w="9360">
            <a:noFill/>
          </a:ln>
          <a:effectLst>
            <a:outerShdw dist="50760" dir="5400000" algn="ctr" rotWithShape="0">
              <a:srgbClr val="000000">
                <a:alpha val="1000"/>
              </a:srgbClr>
            </a:outerShdw>
          </a:effectLst>
        </p:spPr>
      </p:pic>
      <p:pic>
        <p:nvPicPr>
          <p:cNvPr id="696" name="Picture 2"/>
          <p:cNvPicPr/>
          <p:nvPr/>
        </p:nvPicPr>
        <p:blipFill>
          <a:blip r:embed="rId3"/>
          <a:stretch/>
        </p:blipFill>
        <p:spPr>
          <a:xfrm>
            <a:off x="0" y="3406680"/>
            <a:ext cx="7556040" cy="1255320"/>
          </a:xfrm>
          <a:prstGeom prst="rect">
            <a:avLst/>
          </a:prstGeom>
          <a:ln w="9360">
            <a:noFill/>
          </a:ln>
        </p:spPr>
      </p:pic>
      <p:pic>
        <p:nvPicPr>
          <p:cNvPr id="697" name="Picture 3"/>
          <p:cNvPicPr/>
          <p:nvPr/>
        </p:nvPicPr>
        <p:blipFill>
          <a:blip r:embed="rId4"/>
          <a:stretch/>
        </p:blipFill>
        <p:spPr>
          <a:xfrm>
            <a:off x="2060640" y="155520"/>
            <a:ext cx="5495400" cy="764640"/>
          </a:xfrm>
          <a:prstGeom prst="rect">
            <a:avLst/>
          </a:prstGeom>
          <a:ln w="9360">
            <a:noFill/>
          </a:ln>
        </p:spPr>
      </p:pic>
      <p:sp>
        <p:nvSpPr>
          <p:cNvPr id="698" name="CustomShape 1"/>
          <p:cNvSpPr/>
          <p:nvPr/>
        </p:nvSpPr>
        <p:spPr>
          <a:xfrm>
            <a:off x="2060640" y="311040"/>
            <a:ext cx="5495400" cy="45360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ru-RU" sz="2400" b="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Open Sans Semibold"/>
                <a:ea typeface="Microsoft YaHei"/>
              </a:rPr>
              <a:t>Образование</a:t>
            </a:r>
            <a:endParaRPr lang="ru-RU" sz="2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99" name="CustomShape 2"/>
          <p:cNvSpPr/>
          <p:nvPr/>
        </p:nvSpPr>
        <p:spPr>
          <a:xfrm>
            <a:off x="7122960" y="7189920"/>
            <a:ext cx="431280" cy="36144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ru-RU" sz="1800" b="1" i="1" strike="noStrike" spc="-1" dirty="0" smtClean="0">
                <a:solidFill>
                  <a:srgbClr val="339533"/>
                </a:solidFill>
                <a:uFill>
                  <a:solidFill>
                    <a:srgbClr val="FFFFFF"/>
                  </a:solidFill>
                </a:uFill>
                <a:latin typeface="Open Sans Semibold"/>
                <a:ea typeface="Microsoft YaHei"/>
              </a:rPr>
              <a:t>2</a:t>
            </a:r>
            <a:r>
              <a:rPr lang="en-US" sz="1800" b="1" i="1" strike="noStrike" spc="-1" dirty="0" smtClean="0">
                <a:solidFill>
                  <a:srgbClr val="339533"/>
                </a:solidFill>
                <a:uFill>
                  <a:solidFill>
                    <a:srgbClr val="FFFFFF"/>
                  </a:solidFill>
                </a:uFill>
                <a:latin typeface="Open Sans Semibold"/>
                <a:ea typeface="Microsoft YaHei"/>
              </a:rPr>
              <a:t>3</a:t>
            </a:r>
            <a:endParaRPr lang="ru-RU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00" name="CustomShape 3"/>
          <p:cNvSpPr/>
          <p:nvPr/>
        </p:nvSpPr>
        <p:spPr>
          <a:xfrm>
            <a:off x="395280" y="3502080"/>
            <a:ext cx="1641240" cy="63612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ru-RU" sz="1800" b="0" strike="noStrike" spc="-1">
                <a:solidFill>
                  <a:srgbClr val="007FAC"/>
                </a:solidFill>
                <a:uFill>
                  <a:solidFill>
                    <a:srgbClr val="FFFFFF"/>
                  </a:solidFill>
                </a:uFill>
                <a:latin typeface="Open Sans Semibold"/>
                <a:ea typeface="Microsoft YaHei"/>
              </a:rPr>
              <a:t>Общее </a:t>
            </a:r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1800" b="0" strike="noStrike" spc="-1">
                <a:solidFill>
                  <a:srgbClr val="007FAC"/>
                </a:solidFill>
                <a:uFill>
                  <a:solidFill>
                    <a:srgbClr val="FFFFFF"/>
                  </a:solidFill>
                </a:uFill>
                <a:latin typeface="Open Sans Semibold"/>
                <a:ea typeface="Microsoft YaHei"/>
              </a:rPr>
              <a:t>образование</a:t>
            </a:r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01" name="CustomShape 4"/>
          <p:cNvSpPr/>
          <p:nvPr/>
        </p:nvSpPr>
        <p:spPr>
          <a:xfrm>
            <a:off x="2467080" y="3637080"/>
            <a:ext cx="4071600" cy="78696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ru-RU" sz="1600" b="1" strike="noStrike" spc="-1">
                <a:solidFill>
                  <a:srgbClr val="245776"/>
                </a:solidFill>
                <a:uFill>
                  <a:solidFill>
                    <a:srgbClr val="FFFFFF"/>
                  </a:solidFill>
                </a:uFill>
                <a:latin typeface="Open Sans"/>
                <a:ea typeface="Microsoft YaHei"/>
              </a:rPr>
              <a:t>5</a:t>
            </a:r>
            <a:r>
              <a:rPr lang="ru-RU" sz="1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Open Sans"/>
                <a:ea typeface="Microsoft YaHei"/>
              </a:rPr>
              <a:t> средних образовательных школ</a:t>
            </a:r>
            <a:endParaRPr lang="ru-RU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lang="ru-RU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600" b="1" strike="noStrike" spc="-1">
                <a:solidFill>
                  <a:srgbClr val="245776"/>
                </a:solidFill>
                <a:uFill>
                  <a:solidFill>
                    <a:srgbClr val="FFFFFF"/>
                  </a:solidFill>
                </a:uFill>
                <a:latin typeface="Open Sans"/>
                <a:ea typeface="Microsoft YaHei"/>
              </a:rPr>
              <a:t>5</a:t>
            </a:r>
            <a:r>
              <a:rPr lang="ru-RU" sz="1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Open Sans"/>
                <a:ea typeface="Microsoft YaHei"/>
              </a:rPr>
              <a:t> основных общеобразовательных школ</a:t>
            </a:r>
            <a:endParaRPr lang="ru-RU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702" name="Picture 8"/>
          <p:cNvPicPr/>
          <p:nvPr/>
        </p:nvPicPr>
        <p:blipFill>
          <a:blip r:embed="rId5"/>
          <a:stretch/>
        </p:blipFill>
        <p:spPr>
          <a:xfrm>
            <a:off x="0" y="4703760"/>
            <a:ext cx="6613200" cy="926640"/>
          </a:xfrm>
          <a:prstGeom prst="rect">
            <a:avLst/>
          </a:prstGeom>
          <a:ln w="9360">
            <a:noFill/>
          </a:ln>
        </p:spPr>
      </p:pic>
      <p:sp>
        <p:nvSpPr>
          <p:cNvPr id="703" name="CustomShape 5"/>
          <p:cNvSpPr/>
          <p:nvPr/>
        </p:nvSpPr>
        <p:spPr>
          <a:xfrm>
            <a:off x="155160" y="4743360"/>
            <a:ext cx="2145960" cy="85680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ru-RU" sz="1800" b="0" strike="noStrike" spc="-1" dirty="0">
                <a:solidFill>
                  <a:srgbClr val="007FAC"/>
                </a:solidFill>
                <a:uFill>
                  <a:solidFill>
                    <a:srgbClr val="FFFFFF"/>
                  </a:solidFill>
                </a:uFill>
                <a:latin typeface="Open Sans Semibold"/>
                <a:ea typeface="Microsoft YaHei"/>
              </a:rPr>
              <a:t>Дополнительное </a:t>
            </a:r>
            <a:endParaRPr lang="ru-RU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1800" b="0" strike="noStrike" spc="-1" dirty="0">
                <a:solidFill>
                  <a:srgbClr val="007FAC"/>
                </a:solidFill>
                <a:uFill>
                  <a:solidFill>
                    <a:srgbClr val="FFFFFF"/>
                  </a:solidFill>
                </a:uFill>
                <a:latin typeface="Open Sans Semibold"/>
                <a:ea typeface="Microsoft YaHei"/>
              </a:rPr>
              <a:t>образование</a:t>
            </a:r>
            <a:endParaRPr lang="ru-RU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1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Open Sans"/>
                <a:ea typeface="Microsoft YaHei"/>
              </a:rPr>
              <a:t>Обучаются</a:t>
            </a:r>
            <a:r>
              <a:rPr lang="ru-RU" sz="1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Open Sans Semibold"/>
                <a:ea typeface="Microsoft YaHei"/>
              </a:rPr>
              <a:t>  </a:t>
            </a:r>
            <a:r>
              <a:rPr lang="ru-RU" sz="1600" b="1" strike="noStrike" spc="-1" dirty="0" smtClean="0">
                <a:solidFill>
                  <a:srgbClr val="245776"/>
                </a:solidFill>
                <a:uFill>
                  <a:solidFill>
                    <a:srgbClr val="FFFFFF"/>
                  </a:solidFill>
                </a:uFill>
                <a:latin typeface="Open Sans"/>
                <a:ea typeface="Microsoft YaHei"/>
              </a:rPr>
              <a:t>885</a:t>
            </a:r>
            <a:r>
              <a:rPr lang="ru-RU" sz="1200" b="0" strike="noStrike" spc="-1" dirty="0" smtClean="0">
                <a:solidFill>
                  <a:srgbClr val="0070C0"/>
                </a:solidFill>
                <a:uFill>
                  <a:solidFill>
                    <a:srgbClr val="FFFFFF"/>
                  </a:solidFill>
                </a:uFill>
                <a:latin typeface="Open Sans Semibold"/>
                <a:ea typeface="Microsoft YaHei"/>
              </a:rPr>
              <a:t> </a:t>
            </a:r>
            <a:r>
              <a:rPr lang="ru-RU" sz="1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Open Sans"/>
                <a:ea typeface="Microsoft YaHei"/>
              </a:rPr>
              <a:t>чел.</a:t>
            </a:r>
            <a:endParaRPr lang="ru-RU" sz="1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endParaRPr lang="ru-RU" sz="1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04" name="CustomShape 6"/>
          <p:cNvSpPr/>
          <p:nvPr/>
        </p:nvSpPr>
        <p:spPr>
          <a:xfrm>
            <a:off x="257040" y="5843520"/>
            <a:ext cx="1901520" cy="63612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ru-RU" sz="1800" b="0" strike="noStrike" spc="-1">
                <a:solidFill>
                  <a:srgbClr val="007FAC"/>
                </a:solidFill>
                <a:uFill>
                  <a:solidFill>
                    <a:srgbClr val="FFFFFF"/>
                  </a:solidFill>
                </a:uFill>
                <a:latin typeface="Open Sans Semibold"/>
                <a:ea typeface="Microsoft YaHei"/>
              </a:rPr>
              <a:t>Дошкольное</a:t>
            </a:r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1800" b="0" strike="noStrike" spc="-1">
                <a:solidFill>
                  <a:srgbClr val="007FAC"/>
                </a:solidFill>
                <a:uFill>
                  <a:solidFill>
                    <a:srgbClr val="FFFFFF"/>
                  </a:solidFill>
                </a:uFill>
                <a:latin typeface="Open Sans Semibold"/>
                <a:ea typeface="Microsoft YaHei"/>
              </a:rPr>
              <a:t>образование</a:t>
            </a:r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705" name="Picture 11"/>
          <p:cNvPicPr/>
          <p:nvPr/>
        </p:nvPicPr>
        <p:blipFill>
          <a:blip r:embed="rId6" cstate="print"/>
          <a:stretch/>
        </p:blipFill>
        <p:spPr>
          <a:xfrm>
            <a:off x="546120" y="1138320"/>
            <a:ext cx="1499760" cy="1498320"/>
          </a:xfrm>
          <a:prstGeom prst="rect">
            <a:avLst/>
          </a:prstGeom>
          <a:ln w="9360">
            <a:noFill/>
          </a:ln>
        </p:spPr>
      </p:pic>
      <p:pic>
        <p:nvPicPr>
          <p:cNvPr id="706" name="Picture 12"/>
          <p:cNvPicPr/>
          <p:nvPr/>
        </p:nvPicPr>
        <p:blipFill>
          <a:blip r:embed="rId7"/>
          <a:stretch/>
        </p:blipFill>
        <p:spPr>
          <a:xfrm>
            <a:off x="2208240" y="1136520"/>
            <a:ext cx="1515600" cy="1512360"/>
          </a:xfrm>
          <a:prstGeom prst="rect">
            <a:avLst/>
          </a:prstGeom>
          <a:ln w="9360">
            <a:noFill/>
          </a:ln>
        </p:spPr>
      </p:pic>
      <p:pic>
        <p:nvPicPr>
          <p:cNvPr id="707" name="Picture 13"/>
          <p:cNvPicPr/>
          <p:nvPr/>
        </p:nvPicPr>
        <p:blipFill>
          <a:blip r:embed="rId6" cstate="print"/>
          <a:stretch/>
        </p:blipFill>
        <p:spPr>
          <a:xfrm>
            <a:off x="3884760" y="1154160"/>
            <a:ext cx="1499760" cy="1498320"/>
          </a:xfrm>
          <a:prstGeom prst="rect">
            <a:avLst/>
          </a:prstGeom>
          <a:ln w="9360">
            <a:noFill/>
          </a:ln>
        </p:spPr>
      </p:pic>
      <p:pic>
        <p:nvPicPr>
          <p:cNvPr id="708" name="Picture 14"/>
          <p:cNvPicPr/>
          <p:nvPr/>
        </p:nvPicPr>
        <p:blipFill>
          <a:blip r:embed="rId7"/>
          <a:stretch/>
        </p:blipFill>
        <p:spPr>
          <a:xfrm>
            <a:off x="5540400" y="1154160"/>
            <a:ext cx="1515600" cy="1512360"/>
          </a:xfrm>
          <a:prstGeom prst="rect">
            <a:avLst/>
          </a:prstGeom>
          <a:ln w="9360">
            <a:noFill/>
          </a:ln>
        </p:spPr>
      </p:pic>
      <p:sp>
        <p:nvSpPr>
          <p:cNvPr id="709" name="CustomShape 7"/>
          <p:cNvSpPr/>
          <p:nvPr/>
        </p:nvSpPr>
        <p:spPr>
          <a:xfrm>
            <a:off x="149400" y="4089240"/>
            <a:ext cx="2115720" cy="51408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ru-RU" sz="1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Open Sans"/>
                <a:ea typeface="Microsoft YaHei"/>
              </a:rPr>
              <a:t>Численность школьников</a:t>
            </a:r>
            <a:endParaRPr lang="ru-RU" sz="1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600" b="1" strike="noStrike" spc="-1" dirty="0">
                <a:solidFill>
                  <a:srgbClr val="245776"/>
                </a:solidFill>
                <a:uFill>
                  <a:solidFill>
                    <a:srgbClr val="FFFFFF"/>
                  </a:solidFill>
                </a:uFill>
                <a:latin typeface="Open Sans"/>
                <a:ea typeface="Microsoft YaHei"/>
              </a:rPr>
              <a:t>          </a:t>
            </a:r>
            <a:r>
              <a:rPr lang="ru-RU" sz="1600" b="1" strike="noStrike" spc="-1" dirty="0" smtClean="0">
                <a:solidFill>
                  <a:srgbClr val="245776"/>
                </a:solidFill>
                <a:uFill>
                  <a:solidFill>
                    <a:srgbClr val="FFFFFF"/>
                  </a:solidFill>
                </a:uFill>
                <a:latin typeface="Open Sans"/>
                <a:ea typeface="Microsoft YaHei"/>
              </a:rPr>
              <a:t>1088 </a:t>
            </a:r>
            <a:r>
              <a:rPr lang="ru-RU" sz="1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Open Sans"/>
                <a:ea typeface="Microsoft YaHei"/>
              </a:rPr>
              <a:t>чел.</a:t>
            </a:r>
            <a:endParaRPr lang="ru-RU" sz="1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10" name="CustomShape 8"/>
          <p:cNvSpPr/>
          <p:nvPr/>
        </p:nvSpPr>
        <p:spPr>
          <a:xfrm>
            <a:off x="2576520" y="1487520"/>
            <a:ext cx="815760" cy="75852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ru-RU" sz="4400" b="1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Open Sans Semibold"/>
                <a:ea typeface="Microsoft YaHei"/>
              </a:rPr>
              <a:t>10</a:t>
            </a:r>
            <a:endParaRPr lang="ru-RU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11" name="CustomShape 9"/>
          <p:cNvSpPr/>
          <p:nvPr/>
        </p:nvSpPr>
        <p:spPr>
          <a:xfrm>
            <a:off x="4386240" y="1509840"/>
            <a:ext cx="496440" cy="75852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ru-RU" sz="4400" b="1" strike="noStrike" spc="-1">
                <a:solidFill>
                  <a:srgbClr val="59C0D5"/>
                </a:solidFill>
                <a:uFill>
                  <a:solidFill>
                    <a:srgbClr val="FFFFFF"/>
                  </a:solidFill>
                </a:uFill>
                <a:latin typeface="Open Sans Semibold"/>
                <a:ea typeface="Microsoft YaHei"/>
              </a:rPr>
              <a:t>4</a:t>
            </a:r>
            <a:endParaRPr lang="ru-RU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12" name="CustomShape 10"/>
          <p:cNvSpPr/>
          <p:nvPr/>
        </p:nvSpPr>
        <p:spPr>
          <a:xfrm>
            <a:off x="6097680" y="1498680"/>
            <a:ext cx="496440" cy="75852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ru-RU" sz="4400" b="1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Open Sans Semibold"/>
                <a:ea typeface="Microsoft YaHei"/>
              </a:rPr>
              <a:t>3</a:t>
            </a:r>
            <a:endParaRPr lang="ru-RU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13" name="CustomShape 11"/>
          <p:cNvSpPr/>
          <p:nvPr/>
        </p:nvSpPr>
        <p:spPr>
          <a:xfrm>
            <a:off x="885960" y="1498680"/>
            <a:ext cx="815760" cy="75852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ru-RU" sz="4400" b="1" strike="noStrike" spc="-1">
                <a:solidFill>
                  <a:srgbClr val="43E3EB"/>
                </a:solidFill>
                <a:uFill>
                  <a:solidFill>
                    <a:srgbClr val="FFFFFF"/>
                  </a:solidFill>
                </a:uFill>
                <a:latin typeface="Open Sans Semibold"/>
                <a:ea typeface="Microsoft YaHei"/>
              </a:rPr>
              <a:t>17</a:t>
            </a:r>
            <a:endParaRPr lang="ru-RU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14" name="CustomShape 12"/>
          <p:cNvSpPr/>
          <p:nvPr/>
        </p:nvSpPr>
        <p:spPr>
          <a:xfrm>
            <a:off x="2467080" y="4840200"/>
            <a:ext cx="5141520" cy="72036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30000"/>
              </a:lnSpc>
            </a:pPr>
            <a:r>
              <a:rPr lang="ru-RU" sz="1600" b="1" strike="noStrike" spc="-1" dirty="0">
                <a:solidFill>
                  <a:srgbClr val="245776"/>
                </a:solidFill>
                <a:uFill>
                  <a:solidFill>
                    <a:srgbClr val="FFFFFF"/>
                  </a:solidFill>
                </a:uFill>
                <a:latin typeface="Open Sans"/>
                <a:ea typeface="Microsoft YaHei"/>
              </a:rPr>
              <a:t>2</a:t>
            </a:r>
            <a:r>
              <a:rPr lang="ru-RU" sz="1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Open Sans"/>
                <a:ea typeface="Microsoft YaHei"/>
              </a:rPr>
              <a:t> Дома детского творчества</a:t>
            </a:r>
            <a:endParaRPr lang="ru-RU" sz="14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30000"/>
              </a:lnSpc>
            </a:pPr>
            <a:r>
              <a:rPr lang="ru-RU" sz="1600" b="1" strike="noStrike" spc="-1" dirty="0">
                <a:solidFill>
                  <a:srgbClr val="245776"/>
                </a:solidFill>
                <a:uFill>
                  <a:solidFill>
                    <a:srgbClr val="FFFFFF"/>
                  </a:solidFill>
                </a:uFill>
                <a:latin typeface="Open Sans"/>
                <a:ea typeface="Microsoft YaHei"/>
              </a:rPr>
              <a:t>1</a:t>
            </a:r>
            <a:r>
              <a:rPr lang="ru-RU" sz="1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Open Sans"/>
                <a:ea typeface="Microsoft YaHei"/>
              </a:rPr>
              <a:t> Детско-юношеская спортивная школа</a:t>
            </a:r>
            <a:endParaRPr lang="ru-RU" sz="14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15" name="CustomShape 13"/>
          <p:cNvSpPr/>
          <p:nvPr/>
        </p:nvSpPr>
        <p:spPr>
          <a:xfrm>
            <a:off x="2467080" y="6010200"/>
            <a:ext cx="1447560" cy="30132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ru-RU" sz="1600" b="1" strike="noStrike" spc="-1">
                <a:solidFill>
                  <a:srgbClr val="245776"/>
                </a:solidFill>
                <a:uFill>
                  <a:solidFill>
                    <a:srgbClr val="FFFFFF"/>
                  </a:solidFill>
                </a:uFill>
                <a:latin typeface="Open Sans"/>
                <a:ea typeface="Microsoft YaHei"/>
              </a:rPr>
              <a:t>4</a:t>
            </a:r>
            <a:r>
              <a:rPr lang="ru-RU" sz="1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Open Sans"/>
                <a:ea typeface="Microsoft YaHei"/>
              </a:rPr>
              <a:t> детских сада</a:t>
            </a:r>
            <a:endParaRPr lang="ru-RU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16" name="CustomShape 14"/>
          <p:cNvSpPr/>
          <p:nvPr/>
        </p:nvSpPr>
        <p:spPr>
          <a:xfrm>
            <a:off x="539640" y="2630520"/>
            <a:ext cx="1468080" cy="59004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ru-RU" sz="1100" b="0" strike="noStrike" spc="-1">
                <a:solidFill>
                  <a:srgbClr val="007FAC"/>
                </a:solidFill>
                <a:uFill>
                  <a:solidFill>
                    <a:srgbClr val="FFFFFF"/>
                  </a:solidFill>
                </a:uFill>
                <a:latin typeface="Open Sans Semibold"/>
                <a:ea typeface="Microsoft YaHei"/>
              </a:rPr>
              <a:t>Муниципальные </a:t>
            </a:r>
            <a:endParaRPr lang="ru-RU" sz="11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1100" b="0" strike="noStrike" spc="-1">
                <a:solidFill>
                  <a:srgbClr val="007FAC"/>
                </a:solidFill>
                <a:uFill>
                  <a:solidFill>
                    <a:srgbClr val="FFFFFF"/>
                  </a:solidFill>
                </a:uFill>
                <a:latin typeface="Open Sans Semibold"/>
                <a:ea typeface="Microsoft YaHei"/>
              </a:rPr>
              <a:t>образовательных </a:t>
            </a:r>
            <a:endParaRPr lang="ru-RU" sz="11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1100" b="0" strike="noStrike" spc="-1">
                <a:solidFill>
                  <a:srgbClr val="007FAC"/>
                </a:solidFill>
                <a:uFill>
                  <a:solidFill>
                    <a:srgbClr val="FFFFFF"/>
                  </a:solidFill>
                </a:uFill>
                <a:latin typeface="Open Sans Semibold"/>
                <a:ea typeface="Microsoft YaHei"/>
              </a:rPr>
              <a:t>учреждений</a:t>
            </a:r>
            <a:endParaRPr lang="ru-RU" sz="11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17" name="CustomShape 15"/>
          <p:cNvSpPr/>
          <p:nvPr/>
        </p:nvSpPr>
        <p:spPr>
          <a:xfrm>
            <a:off x="3895560" y="2673360"/>
            <a:ext cx="1455480" cy="59004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ru-RU" sz="1100" b="0" strike="noStrike" spc="-1">
                <a:solidFill>
                  <a:srgbClr val="007FAC"/>
                </a:solidFill>
                <a:uFill>
                  <a:solidFill>
                    <a:srgbClr val="FFFFFF"/>
                  </a:solidFill>
                </a:uFill>
                <a:latin typeface="Open Sans Semibold"/>
                <a:ea typeface="Microsoft YaHei"/>
              </a:rPr>
              <a:t>Учреждения дошкольного образования</a:t>
            </a:r>
            <a:endParaRPr lang="ru-RU" sz="11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18" name="CustomShape 16"/>
          <p:cNvSpPr/>
          <p:nvPr/>
        </p:nvSpPr>
        <p:spPr>
          <a:xfrm>
            <a:off x="2374920" y="2698920"/>
            <a:ext cx="1207800" cy="59004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ru-RU" sz="1100" b="0" strike="noStrike" spc="-1">
                <a:solidFill>
                  <a:srgbClr val="007FAC"/>
                </a:solidFill>
                <a:uFill>
                  <a:solidFill>
                    <a:srgbClr val="FFFFFF"/>
                  </a:solidFill>
                </a:uFill>
                <a:latin typeface="Open Sans Semibold"/>
                <a:ea typeface="Microsoft YaHei"/>
              </a:rPr>
              <a:t>Учреждения общего образования</a:t>
            </a:r>
            <a:endParaRPr lang="ru-RU" sz="11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19" name="CustomShape 17"/>
          <p:cNvSpPr/>
          <p:nvPr/>
        </p:nvSpPr>
        <p:spPr>
          <a:xfrm>
            <a:off x="5305320" y="2651040"/>
            <a:ext cx="2050560" cy="59004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ru-RU" sz="1100" b="0" strike="noStrike" spc="-1">
                <a:solidFill>
                  <a:srgbClr val="007FAC"/>
                </a:solidFill>
                <a:uFill>
                  <a:solidFill>
                    <a:srgbClr val="FFFFFF"/>
                  </a:solidFill>
                </a:uFill>
                <a:latin typeface="Open Sans Semibold"/>
                <a:ea typeface="Microsoft YaHei"/>
              </a:rPr>
              <a:t>Учреждения дополнительного образования</a:t>
            </a:r>
            <a:endParaRPr lang="ru-RU" sz="11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20" name="CustomShape 18"/>
          <p:cNvSpPr/>
          <p:nvPr/>
        </p:nvSpPr>
        <p:spPr>
          <a:xfrm>
            <a:off x="838080" y="155520"/>
            <a:ext cx="1144080" cy="75672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ru-RU" sz="1100" b="0" strike="noStrike" spc="-1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Open Sans"/>
                <a:ea typeface="Microsoft YaHei"/>
              </a:rPr>
              <a:t>Демидовский </a:t>
            </a:r>
            <a:endParaRPr lang="ru-RU" sz="11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100" b="0" strike="noStrike" spc="-1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Open Sans"/>
                <a:ea typeface="Microsoft YaHei"/>
              </a:rPr>
              <a:t>район</a:t>
            </a:r>
            <a:endParaRPr lang="ru-RU" sz="11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100" b="0" strike="noStrike" spc="-1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Open Sans"/>
                <a:ea typeface="Microsoft YaHei"/>
              </a:rPr>
              <a:t>Смоленской</a:t>
            </a:r>
            <a:endParaRPr lang="ru-RU" sz="11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100" b="0" strike="noStrike" spc="-1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Open Sans"/>
                <a:ea typeface="Microsoft YaHei"/>
              </a:rPr>
              <a:t>области</a:t>
            </a:r>
            <a:endParaRPr lang="ru-RU" sz="11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721" name="Picture 28"/>
          <p:cNvPicPr/>
          <p:nvPr/>
        </p:nvPicPr>
        <p:blipFill>
          <a:blip r:embed="rId8"/>
          <a:stretch/>
        </p:blipFill>
        <p:spPr>
          <a:xfrm>
            <a:off x="233280" y="46080"/>
            <a:ext cx="501120" cy="860040"/>
          </a:xfrm>
          <a:prstGeom prst="rect">
            <a:avLst/>
          </a:prstGeom>
          <a:ln w="9360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2" name="Picture 2"/>
          <p:cNvPicPr/>
          <p:nvPr/>
        </p:nvPicPr>
        <p:blipFill>
          <a:blip r:embed="rId3"/>
          <a:stretch/>
        </p:blipFill>
        <p:spPr>
          <a:xfrm>
            <a:off x="2060640" y="155520"/>
            <a:ext cx="5495400" cy="764640"/>
          </a:xfrm>
          <a:prstGeom prst="rect">
            <a:avLst/>
          </a:prstGeom>
          <a:ln w="9360">
            <a:noFill/>
          </a:ln>
        </p:spPr>
      </p:pic>
      <p:sp>
        <p:nvSpPr>
          <p:cNvPr id="723" name="CustomShape 1"/>
          <p:cNvSpPr/>
          <p:nvPr/>
        </p:nvSpPr>
        <p:spPr>
          <a:xfrm>
            <a:off x="2060640" y="312840"/>
            <a:ext cx="5385960" cy="45360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ru-RU" sz="2400" b="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Open Sans Semibold"/>
                <a:ea typeface="Microsoft YaHei"/>
              </a:rPr>
              <a:t>Здравоохранение</a:t>
            </a:r>
            <a:endParaRPr lang="ru-RU" sz="2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24" name="CustomShape 2"/>
          <p:cNvSpPr/>
          <p:nvPr/>
        </p:nvSpPr>
        <p:spPr>
          <a:xfrm>
            <a:off x="7142040" y="7189920"/>
            <a:ext cx="431280" cy="36144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ru-RU" sz="1800" b="1" i="1" strike="noStrike" spc="-1" dirty="0" smtClean="0">
                <a:solidFill>
                  <a:srgbClr val="339533"/>
                </a:solidFill>
                <a:uFill>
                  <a:solidFill>
                    <a:srgbClr val="FFFFFF"/>
                  </a:solidFill>
                </a:uFill>
                <a:latin typeface="Open Sans Semibold"/>
                <a:ea typeface="Microsoft YaHei"/>
              </a:rPr>
              <a:t>2</a:t>
            </a:r>
            <a:r>
              <a:rPr lang="en-US" sz="1800" b="1" i="1" strike="noStrike" spc="-1" dirty="0" smtClean="0">
                <a:solidFill>
                  <a:srgbClr val="339533"/>
                </a:solidFill>
                <a:uFill>
                  <a:solidFill>
                    <a:srgbClr val="FFFFFF"/>
                  </a:solidFill>
                </a:uFill>
                <a:latin typeface="Open Sans Semibold"/>
                <a:ea typeface="Microsoft YaHei"/>
              </a:rPr>
              <a:t>4</a:t>
            </a:r>
            <a:endParaRPr lang="ru-RU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graphicFrame>
        <p:nvGraphicFramePr>
          <p:cNvPr id="725" name="Table 3"/>
          <p:cNvGraphicFramePr/>
          <p:nvPr/>
        </p:nvGraphicFramePr>
        <p:xfrm>
          <a:off x="233280" y="1117800"/>
          <a:ext cx="3681360" cy="1751285"/>
        </p:xfrm>
        <a:graphic>
          <a:graphicData uri="http://schemas.openxmlformats.org/drawingml/2006/table">
            <a:tbl>
              <a:tblPr/>
              <a:tblGrid>
                <a:gridCol w="2971800"/>
                <a:gridCol w="709560"/>
              </a:tblGrid>
              <a:tr h="348480">
                <a:tc gridSpan="2">
                  <a:txBody>
                    <a:bodyPr/>
                    <a:lstStyle/>
                    <a:p>
                      <a:pPr algn="ctr">
                        <a:lnSpc>
                          <a:spcPct val="113000"/>
                        </a:lnSpc>
                      </a:pPr>
                      <a:r>
                        <a:rPr lang="ru-RU" sz="1500" b="1" strike="noStrike" spc="-1">
                          <a:solidFill>
                            <a:srgbClr val="FFFFFF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Open Sans"/>
                          <a:ea typeface="Microsoft YaHei"/>
                        </a:rPr>
                        <a:t>Сеть медицинских учреждений</a:t>
                      </a:r>
                      <a:endParaRPr lang="ru-RU" sz="15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59C0D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rgbClr val="729FCF"/>
                    </a:solidFill>
                  </a:tcPr>
                </a:tc>
              </a:tr>
              <a:tr h="400320">
                <a:tc>
                  <a:txBody>
                    <a:bodyPr/>
                    <a:lstStyle/>
                    <a:p>
                      <a:pPr>
                        <a:lnSpc>
                          <a:spcPct val="113000"/>
                        </a:lnSpc>
                      </a:pPr>
                      <a:r>
                        <a:rPr lang="ru-RU" sz="1400" b="0" strike="noStrike" spc="-1">
                          <a:solidFill>
                            <a:srgbClr val="245776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Open Sans Semibold"/>
                          <a:ea typeface="Microsoft YaHei"/>
                        </a:rPr>
                        <a:t>ОГБУЗ Демидовская ЦРБ: </a:t>
                      </a:r>
                      <a:endParaRPr lang="ru-RU" sz="14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D1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3000"/>
                        </a:lnSpc>
                      </a:pPr>
                      <a:r>
                        <a:rPr lang="ru-RU" sz="1800" b="0" strike="noStrike" spc="-1">
                          <a:solidFill>
                            <a:srgbClr val="59C0D5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Open Sans Semibold"/>
                          <a:ea typeface="Microsoft YaHei"/>
                        </a:rPr>
                        <a:t>1</a:t>
                      </a:r>
                      <a:endParaRPr lang="ru-RU" sz="18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D1FFFF"/>
                    </a:solidFill>
                  </a:tcPr>
                </a:tc>
              </a:tr>
              <a:tr h="333360">
                <a:tc>
                  <a:txBody>
                    <a:bodyPr/>
                    <a:lstStyle/>
                    <a:p>
                      <a:pPr>
                        <a:lnSpc>
                          <a:spcPct val="113000"/>
                        </a:lnSpc>
                      </a:pPr>
                      <a:r>
                        <a:rPr lang="ru-RU" sz="1100" b="0" strike="noStrike" spc="-1">
                          <a:solidFill>
                            <a:srgbClr val="245776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Open Sans Semibold"/>
                          <a:ea typeface="Microsoft YaHei"/>
                        </a:rPr>
                        <a:t>Фельдшерско-акушерские пункты</a:t>
                      </a:r>
                      <a:endParaRPr lang="ru-RU" sz="11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D1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3000"/>
                        </a:lnSpc>
                      </a:pPr>
                      <a:r>
                        <a:rPr lang="ru-RU" sz="1400" b="0" strike="noStrike" spc="-1">
                          <a:solidFill>
                            <a:srgbClr val="59C0D5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Open Sans Semibold"/>
                          <a:ea typeface="Microsoft YaHei"/>
                        </a:rPr>
                        <a:t>21</a:t>
                      </a:r>
                      <a:endParaRPr lang="ru-RU" sz="14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D1FFFF"/>
                    </a:solidFill>
                  </a:tcPr>
                </a:tc>
              </a:tr>
              <a:tr h="333360">
                <a:tc>
                  <a:txBody>
                    <a:bodyPr/>
                    <a:lstStyle/>
                    <a:p>
                      <a:pPr>
                        <a:lnSpc>
                          <a:spcPct val="113000"/>
                        </a:lnSpc>
                      </a:pPr>
                      <a:r>
                        <a:rPr lang="ru-RU" sz="1100" b="0" strike="noStrike" spc="-1">
                          <a:solidFill>
                            <a:srgbClr val="245776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Open Sans Semibold"/>
                          <a:ea typeface="Microsoft YaHei"/>
                        </a:rPr>
                        <a:t>Пржевальская врачебная амбулатория</a:t>
                      </a:r>
                      <a:endParaRPr lang="ru-RU" sz="11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D1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3000"/>
                        </a:lnSpc>
                      </a:pPr>
                      <a:r>
                        <a:rPr lang="ru-RU" sz="1400" b="0" strike="noStrike" spc="-1">
                          <a:solidFill>
                            <a:srgbClr val="59C0D5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Open Sans Semibold"/>
                          <a:ea typeface="Microsoft YaHei"/>
                        </a:rPr>
                        <a:t>1</a:t>
                      </a:r>
                      <a:endParaRPr lang="ru-RU" sz="14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D1FFFF"/>
                    </a:solidFill>
                  </a:tcPr>
                </a:tc>
              </a:tr>
              <a:tr h="333360">
                <a:tc>
                  <a:txBody>
                    <a:bodyPr/>
                    <a:lstStyle/>
                    <a:p>
                      <a:pPr>
                        <a:lnSpc>
                          <a:spcPct val="113000"/>
                        </a:lnSpc>
                      </a:pPr>
                      <a:r>
                        <a:rPr lang="ru-RU" sz="1100" b="0" strike="noStrike" spc="-1">
                          <a:solidFill>
                            <a:srgbClr val="245776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Open Sans Semibold"/>
                          <a:ea typeface="Microsoft YaHei"/>
                        </a:rPr>
                        <a:t>Здравпункты</a:t>
                      </a:r>
                      <a:endParaRPr lang="ru-RU" sz="11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D1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3000"/>
                        </a:lnSpc>
                      </a:pPr>
                      <a:r>
                        <a:rPr lang="ru-RU" sz="1400" b="0" strike="noStrike" spc="-1">
                          <a:solidFill>
                            <a:srgbClr val="59C0D5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Open Sans Semibold"/>
                          <a:ea typeface="Microsoft YaHei"/>
                        </a:rPr>
                        <a:t>6</a:t>
                      </a:r>
                      <a:endParaRPr lang="ru-RU" sz="14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D1FFFF"/>
                    </a:solidFill>
                  </a:tcPr>
                </a:tc>
              </a:tr>
            </a:tbl>
          </a:graphicData>
        </a:graphic>
      </p:graphicFrame>
      <p:pic>
        <p:nvPicPr>
          <p:cNvPr id="726" name="Picture 26"/>
          <p:cNvPicPr/>
          <p:nvPr/>
        </p:nvPicPr>
        <p:blipFill>
          <a:blip r:embed="rId4"/>
          <a:stretch/>
        </p:blipFill>
        <p:spPr>
          <a:xfrm>
            <a:off x="4213080" y="1116000"/>
            <a:ext cx="3142800" cy="2010960"/>
          </a:xfrm>
          <a:prstGeom prst="rect">
            <a:avLst/>
          </a:prstGeom>
          <a:ln w="9360">
            <a:noFill/>
          </a:ln>
        </p:spPr>
      </p:pic>
      <p:pic>
        <p:nvPicPr>
          <p:cNvPr id="727" name="Picture 27"/>
          <p:cNvPicPr/>
          <p:nvPr/>
        </p:nvPicPr>
        <p:blipFill>
          <a:blip r:embed="rId5"/>
          <a:stretch/>
        </p:blipFill>
        <p:spPr>
          <a:xfrm>
            <a:off x="4836960" y="3305160"/>
            <a:ext cx="1164960" cy="1164960"/>
          </a:xfrm>
          <a:prstGeom prst="rect">
            <a:avLst/>
          </a:prstGeom>
          <a:ln w="9360">
            <a:noFill/>
          </a:ln>
        </p:spPr>
      </p:pic>
      <p:pic>
        <p:nvPicPr>
          <p:cNvPr id="728" name="Picture 28"/>
          <p:cNvPicPr/>
          <p:nvPr/>
        </p:nvPicPr>
        <p:blipFill>
          <a:blip r:embed="rId6"/>
          <a:stretch/>
        </p:blipFill>
        <p:spPr>
          <a:xfrm>
            <a:off x="2471760" y="3316320"/>
            <a:ext cx="1174320" cy="1174320"/>
          </a:xfrm>
          <a:prstGeom prst="rect">
            <a:avLst/>
          </a:prstGeom>
          <a:ln w="9360">
            <a:noFill/>
          </a:ln>
        </p:spPr>
      </p:pic>
      <p:pic>
        <p:nvPicPr>
          <p:cNvPr id="729" name="Picture 29"/>
          <p:cNvPicPr/>
          <p:nvPr/>
        </p:nvPicPr>
        <p:blipFill>
          <a:blip r:embed="rId7"/>
          <a:stretch/>
        </p:blipFill>
        <p:spPr>
          <a:xfrm>
            <a:off x="155520" y="3316320"/>
            <a:ext cx="1153800" cy="1153800"/>
          </a:xfrm>
          <a:prstGeom prst="rect">
            <a:avLst/>
          </a:prstGeom>
          <a:ln w="9360">
            <a:noFill/>
          </a:ln>
        </p:spPr>
      </p:pic>
      <p:sp>
        <p:nvSpPr>
          <p:cNvPr id="730" name="CustomShape 4"/>
          <p:cNvSpPr/>
          <p:nvPr/>
        </p:nvSpPr>
        <p:spPr>
          <a:xfrm>
            <a:off x="1341360" y="3673440"/>
            <a:ext cx="1047240" cy="45216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ru-RU" sz="1200" b="0" strike="noStrike" spc="-1">
                <a:solidFill>
                  <a:srgbClr val="007FAC"/>
                </a:solidFill>
                <a:uFill>
                  <a:solidFill>
                    <a:srgbClr val="FFFFFF"/>
                  </a:solidFill>
                </a:uFill>
                <a:latin typeface="Open Sans Semibold"/>
                <a:ea typeface="Microsoft YaHei"/>
              </a:rPr>
              <a:t>Количество</a:t>
            </a:r>
            <a:endParaRPr lang="ru-RU" sz="1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200" b="0" strike="noStrike" spc="-1">
                <a:solidFill>
                  <a:srgbClr val="007FAC"/>
                </a:solidFill>
                <a:uFill>
                  <a:solidFill>
                    <a:srgbClr val="FFFFFF"/>
                  </a:solidFill>
                </a:uFill>
                <a:latin typeface="Open Sans Semibold"/>
                <a:ea typeface="Microsoft YaHei"/>
              </a:rPr>
              <a:t>коек</a:t>
            </a:r>
            <a:endParaRPr lang="ru-RU" sz="1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31" name="CustomShape 5"/>
          <p:cNvSpPr/>
          <p:nvPr/>
        </p:nvSpPr>
        <p:spPr>
          <a:xfrm>
            <a:off x="3672000" y="3605040"/>
            <a:ext cx="1068120" cy="59004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ru-RU" sz="1100" b="0" strike="noStrike" spc="-1">
                <a:solidFill>
                  <a:srgbClr val="007FAC"/>
                </a:solidFill>
                <a:uFill>
                  <a:solidFill>
                    <a:srgbClr val="FFFFFF"/>
                  </a:solidFill>
                </a:uFill>
                <a:latin typeface="Open Sans Semibold"/>
                <a:ea typeface="Microsoft YaHei"/>
              </a:rPr>
              <a:t>Численность</a:t>
            </a:r>
            <a:endParaRPr lang="ru-RU" sz="11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100" b="0" strike="noStrike" spc="-1">
                <a:solidFill>
                  <a:srgbClr val="007FAC"/>
                </a:solidFill>
                <a:uFill>
                  <a:solidFill>
                    <a:srgbClr val="FFFFFF"/>
                  </a:solidFill>
                </a:uFill>
                <a:latin typeface="Open Sans Semibold"/>
                <a:ea typeface="Microsoft YaHei"/>
              </a:rPr>
              <a:t>врачей в</a:t>
            </a:r>
            <a:endParaRPr lang="ru-RU" sz="11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100" b="0" strike="noStrike" spc="-1">
                <a:solidFill>
                  <a:srgbClr val="007FAC"/>
                </a:solidFill>
                <a:uFill>
                  <a:solidFill>
                    <a:srgbClr val="FFFFFF"/>
                  </a:solidFill>
                </a:uFill>
                <a:latin typeface="Open Sans Semibold"/>
                <a:ea typeface="Microsoft YaHei"/>
              </a:rPr>
              <a:t>районе</a:t>
            </a:r>
            <a:endParaRPr lang="ru-RU" sz="11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32" name="CustomShape 6"/>
          <p:cNvSpPr/>
          <p:nvPr/>
        </p:nvSpPr>
        <p:spPr>
          <a:xfrm>
            <a:off x="6116760" y="3490920"/>
            <a:ext cx="1325160" cy="75672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ru-RU" sz="1100" b="0" strike="noStrike" spc="-1">
                <a:solidFill>
                  <a:srgbClr val="007FAC"/>
                </a:solidFill>
                <a:uFill>
                  <a:solidFill>
                    <a:srgbClr val="FFFFFF"/>
                  </a:solidFill>
                </a:uFill>
                <a:latin typeface="Open Sans Semibold"/>
                <a:ea typeface="Microsoft YaHei"/>
              </a:rPr>
              <a:t>Обеспеченность</a:t>
            </a:r>
            <a:endParaRPr lang="ru-RU" sz="11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100" b="0" strike="noStrike" spc="-1">
                <a:solidFill>
                  <a:srgbClr val="007FAC"/>
                </a:solidFill>
                <a:uFill>
                  <a:solidFill>
                    <a:srgbClr val="FFFFFF"/>
                  </a:solidFill>
                </a:uFill>
                <a:latin typeface="Open Sans Semibold"/>
                <a:ea typeface="Microsoft YaHei"/>
              </a:rPr>
              <a:t>медицинскими</a:t>
            </a:r>
            <a:endParaRPr lang="ru-RU" sz="11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100" b="0" strike="noStrike" spc="-1">
                <a:solidFill>
                  <a:srgbClr val="007FAC"/>
                </a:solidFill>
                <a:uFill>
                  <a:solidFill>
                    <a:srgbClr val="FFFFFF"/>
                  </a:solidFill>
                </a:uFill>
                <a:latin typeface="Open Sans Semibold"/>
                <a:ea typeface="Microsoft YaHei"/>
              </a:rPr>
              <a:t>работниками</a:t>
            </a:r>
            <a:endParaRPr lang="ru-RU" sz="11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100" b="0" strike="noStrike" spc="-1">
                <a:solidFill>
                  <a:srgbClr val="007FAC"/>
                </a:solidFill>
                <a:uFill>
                  <a:solidFill>
                    <a:srgbClr val="FFFFFF"/>
                  </a:solidFill>
                </a:uFill>
                <a:latin typeface="Open Sans Semibold"/>
                <a:ea typeface="Microsoft YaHei"/>
              </a:rPr>
              <a:t>(на 10 тыс. чел.) </a:t>
            </a:r>
            <a:endParaRPr lang="ru-RU" sz="11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733" name="Picture 33"/>
          <p:cNvPicPr/>
          <p:nvPr/>
        </p:nvPicPr>
        <p:blipFill>
          <a:blip r:embed="rId8"/>
          <a:stretch/>
        </p:blipFill>
        <p:spPr>
          <a:xfrm>
            <a:off x="5424480" y="5143320"/>
            <a:ext cx="858600" cy="1002960"/>
          </a:xfrm>
          <a:prstGeom prst="rect">
            <a:avLst/>
          </a:prstGeom>
          <a:ln w="9360">
            <a:noFill/>
          </a:ln>
        </p:spPr>
      </p:pic>
      <p:pic>
        <p:nvPicPr>
          <p:cNvPr id="734" name="Picture 35"/>
          <p:cNvPicPr/>
          <p:nvPr/>
        </p:nvPicPr>
        <p:blipFill>
          <a:blip r:embed="rId9"/>
          <a:stretch/>
        </p:blipFill>
        <p:spPr>
          <a:xfrm>
            <a:off x="233280" y="4968720"/>
            <a:ext cx="4698360" cy="1402920"/>
          </a:xfrm>
          <a:prstGeom prst="rect">
            <a:avLst/>
          </a:prstGeom>
          <a:ln w="9360">
            <a:noFill/>
          </a:ln>
        </p:spPr>
      </p:pic>
      <p:sp>
        <p:nvSpPr>
          <p:cNvPr id="735" name="CustomShape 7"/>
          <p:cNvSpPr/>
          <p:nvPr/>
        </p:nvSpPr>
        <p:spPr>
          <a:xfrm>
            <a:off x="403200" y="5198400"/>
            <a:ext cx="4336560" cy="99972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just">
              <a:lnSpc>
                <a:spcPct val="100000"/>
              </a:lnSpc>
            </a:pPr>
            <a:r>
              <a:rPr lang="ru-RU" sz="1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Open Sans"/>
                <a:ea typeface="Microsoft YaHei"/>
              </a:rPr>
              <a:t>     Требуемая обеспеченность амбулаторно-поликлинических учреждений составляет 254 посещений в смену на 10 тыс. жителей. Обеспеченность стационарной помощью всех типов – 68,8 коек на 10 тыс. жителей.</a:t>
            </a:r>
            <a:endParaRPr lang="ru-RU" sz="1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ru-RU" sz="1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Open Sans"/>
                <a:ea typeface="Microsoft YaHei"/>
              </a:rPr>
              <a:t>     </a:t>
            </a:r>
            <a:endParaRPr lang="ru-RU" sz="1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736" name="Picture 37"/>
          <p:cNvPicPr/>
          <p:nvPr/>
        </p:nvPicPr>
        <p:blipFill>
          <a:blip r:embed="rId10"/>
          <a:stretch/>
        </p:blipFill>
        <p:spPr>
          <a:xfrm>
            <a:off x="125280" y="3281400"/>
            <a:ext cx="1198080" cy="1198080"/>
          </a:xfrm>
          <a:prstGeom prst="rect">
            <a:avLst/>
          </a:prstGeom>
          <a:ln w="9360">
            <a:noFill/>
          </a:ln>
        </p:spPr>
      </p:pic>
      <p:sp>
        <p:nvSpPr>
          <p:cNvPr id="737" name="CustomShape 8"/>
          <p:cNvSpPr/>
          <p:nvPr/>
        </p:nvSpPr>
        <p:spPr>
          <a:xfrm>
            <a:off x="403200" y="3614760"/>
            <a:ext cx="641160" cy="87912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ru-RU" sz="3200" b="1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Open Sans"/>
                <a:ea typeface="Microsoft YaHei"/>
              </a:rPr>
              <a:t>77</a:t>
            </a:r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738" name="Picture 39"/>
          <p:cNvPicPr/>
          <p:nvPr/>
        </p:nvPicPr>
        <p:blipFill>
          <a:blip r:embed="rId10"/>
          <a:stretch/>
        </p:blipFill>
        <p:spPr>
          <a:xfrm>
            <a:off x="2467080" y="3298680"/>
            <a:ext cx="1198080" cy="1198080"/>
          </a:xfrm>
          <a:prstGeom prst="rect">
            <a:avLst/>
          </a:prstGeom>
          <a:ln w="9360">
            <a:noFill/>
          </a:ln>
        </p:spPr>
      </p:pic>
      <p:sp>
        <p:nvSpPr>
          <p:cNvPr id="739" name="CustomShape 9"/>
          <p:cNvSpPr/>
          <p:nvPr/>
        </p:nvSpPr>
        <p:spPr>
          <a:xfrm>
            <a:off x="2714760" y="3463920"/>
            <a:ext cx="688680" cy="87912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ru-RU" sz="3200" b="1" strike="noStrike" spc="-1">
                <a:solidFill>
                  <a:srgbClr val="007FAC"/>
                </a:solidFill>
                <a:uFill>
                  <a:solidFill>
                    <a:srgbClr val="FFFFFF"/>
                  </a:solidFill>
                </a:uFill>
                <a:latin typeface="Open Sans"/>
                <a:ea typeface="Microsoft YaHei"/>
              </a:rPr>
              <a:t>35</a:t>
            </a:r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2000" b="0" strike="noStrike" spc="-1">
                <a:solidFill>
                  <a:srgbClr val="00BFD2"/>
                </a:solidFill>
                <a:uFill>
                  <a:solidFill>
                    <a:srgbClr val="FFFFFF"/>
                  </a:solidFill>
                </a:uFill>
                <a:latin typeface="Open Sans"/>
                <a:ea typeface="Microsoft YaHei"/>
              </a:rPr>
              <a:t>чел.</a:t>
            </a:r>
            <a:endParaRPr lang="ru-RU" sz="2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740" name="Picture 41"/>
          <p:cNvPicPr/>
          <p:nvPr/>
        </p:nvPicPr>
        <p:blipFill>
          <a:blip r:embed="rId10"/>
          <a:stretch/>
        </p:blipFill>
        <p:spPr>
          <a:xfrm>
            <a:off x="4808520" y="3282840"/>
            <a:ext cx="1198080" cy="1198080"/>
          </a:xfrm>
          <a:prstGeom prst="rect">
            <a:avLst/>
          </a:prstGeom>
          <a:ln w="9360">
            <a:noFill/>
          </a:ln>
        </p:spPr>
      </p:pic>
      <p:sp>
        <p:nvSpPr>
          <p:cNvPr id="741" name="CustomShape 10"/>
          <p:cNvSpPr/>
          <p:nvPr/>
        </p:nvSpPr>
        <p:spPr>
          <a:xfrm>
            <a:off x="5091120" y="3473280"/>
            <a:ext cx="688680" cy="87912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ru-RU" sz="3200" b="1" strike="noStrike" spc="-1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Open Sans"/>
                <a:ea typeface="Microsoft YaHei"/>
              </a:rPr>
              <a:t>31</a:t>
            </a:r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2000" b="0" strike="noStrike" spc="-1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Open Sans"/>
                <a:ea typeface="Microsoft YaHei"/>
              </a:rPr>
              <a:t>чел.</a:t>
            </a:r>
            <a:endParaRPr lang="ru-RU" sz="2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42" name="CustomShape 11"/>
          <p:cNvSpPr/>
          <p:nvPr/>
        </p:nvSpPr>
        <p:spPr>
          <a:xfrm>
            <a:off x="838080" y="155520"/>
            <a:ext cx="1144080" cy="75672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ru-RU" sz="1100" b="0" strike="noStrike" spc="-1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Open Sans"/>
                <a:ea typeface="Microsoft YaHei"/>
              </a:rPr>
              <a:t>Демидовский </a:t>
            </a:r>
            <a:endParaRPr lang="ru-RU" sz="11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100" b="0" strike="noStrike" spc="-1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Open Sans"/>
                <a:ea typeface="Microsoft YaHei"/>
              </a:rPr>
              <a:t>район</a:t>
            </a:r>
            <a:endParaRPr lang="ru-RU" sz="11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100" b="0" strike="noStrike" spc="-1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Open Sans"/>
                <a:ea typeface="Microsoft YaHei"/>
              </a:rPr>
              <a:t>Смоленской</a:t>
            </a:r>
            <a:endParaRPr lang="ru-RU" sz="11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100" b="0" strike="noStrike" spc="-1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Open Sans"/>
                <a:ea typeface="Microsoft YaHei"/>
              </a:rPr>
              <a:t>области</a:t>
            </a:r>
            <a:endParaRPr lang="ru-RU" sz="11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743" name="Picture 45"/>
          <p:cNvPicPr/>
          <p:nvPr/>
        </p:nvPicPr>
        <p:blipFill>
          <a:blip r:embed="rId11"/>
          <a:stretch/>
        </p:blipFill>
        <p:spPr>
          <a:xfrm>
            <a:off x="233280" y="46080"/>
            <a:ext cx="501120" cy="860040"/>
          </a:xfrm>
          <a:prstGeom prst="rect">
            <a:avLst/>
          </a:prstGeom>
          <a:ln w="9360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4" name="Picture 1"/>
          <p:cNvPicPr/>
          <p:nvPr/>
        </p:nvPicPr>
        <p:blipFill>
          <a:blip r:embed="rId3"/>
          <a:stretch/>
        </p:blipFill>
        <p:spPr>
          <a:xfrm>
            <a:off x="853920" y="1176480"/>
            <a:ext cx="1655280" cy="1653840"/>
          </a:xfrm>
          <a:prstGeom prst="rect">
            <a:avLst/>
          </a:prstGeom>
          <a:ln w="9360">
            <a:noFill/>
          </a:ln>
        </p:spPr>
      </p:pic>
      <p:pic>
        <p:nvPicPr>
          <p:cNvPr id="745" name="Picture 2"/>
          <p:cNvPicPr/>
          <p:nvPr/>
        </p:nvPicPr>
        <p:blipFill>
          <a:blip r:embed="rId4"/>
          <a:stretch/>
        </p:blipFill>
        <p:spPr>
          <a:xfrm>
            <a:off x="2060640" y="155520"/>
            <a:ext cx="5495400" cy="764640"/>
          </a:xfrm>
          <a:prstGeom prst="rect">
            <a:avLst/>
          </a:prstGeom>
          <a:ln w="9360">
            <a:noFill/>
          </a:ln>
        </p:spPr>
      </p:pic>
      <p:sp>
        <p:nvSpPr>
          <p:cNvPr id="746" name="CustomShape 1"/>
          <p:cNvSpPr/>
          <p:nvPr/>
        </p:nvSpPr>
        <p:spPr>
          <a:xfrm>
            <a:off x="2060640" y="309600"/>
            <a:ext cx="5419440" cy="45360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ru-RU" sz="2400" b="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Open Sans Semibold"/>
                <a:ea typeface="Microsoft YaHei"/>
              </a:rPr>
              <a:t>Спорт</a:t>
            </a:r>
            <a:endParaRPr lang="ru-RU" sz="2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47" name="CustomShape 2"/>
          <p:cNvSpPr/>
          <p:nvPr/>
        </p:nvSpPr>
        <p:spPr>
          <a:xfrm>
            <a:off x="7122960" y="7189920"/>
            <a:ext cx="431280" cy="36144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ru-RU" sz="1800" b="1" i="1" strike="noStrike" spc="-1" dirty="0" smtClean="0">
                <a:solidFill>
                  <a:srgbClr val="339533"/>
                </a:solidFill>
                <a:uFill>
                  <a:solidFill>
                    <a:srgbClr val="FFFFFF"/>
                  </a:solidFill>
                </a:uFill>
                <a:latin typeface="Open Sans Semibold"/>
                <a:ea typeface="Microsoft YaHei"/>
              </a:rPr>
              <a:t>2</a:t>
            </a:r>
            <a:r>
              <a:rPr lang="en-US" sz="1800" b="1" i="1" strike="noStrike" spc="-1" dirty="0" smtClean="0">
                <a:solidFill>
                  <a:srgbClr val="339533"/>
                </a:solidFill>
                <a:uFill>
                  <a:solidFill>
                    <a:srgbClr val="FFFFFF"/>
                  </a:solidFill>
                </a:uFill>
                <a:latin typeface="Open Sans Semibold"/>
                <a:ea typeface="Microsoft YaHei"/>
              </a:rPr>
              <a:t>5</a:t>
            </a:r>
            <a:endParaRPr lang="ru-RU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748" name="Picture 5"/>
          <p:cNvPicPr/>
          <p:nvPr/>
        </p:nvPicPr>
        <p:blipFill>
          <a:blip r:embed="rId5"/>
          <a:stretch/>
        </p:blipFill>
        <p:spPr>
          <a:xfrm>
            <a:off x="871560" y="4711680"/>
            <a:ext cx="1620360" cy="1618920"/>
          </a:xfrm>
          <a:prstGeom prst="rect">
            <a:avLst/>
          </a:prstGeom>
          <a:ln w="9360">
            <a:noFill/>
          </a:ln>
        </p:spPr>
      </p:pic>
      <p:pic>
        <p:nvPicPr>
          <p:cNvPr id="749" name="Picture 6"/>
          <p:cNvPicPr/>
          <p:nvPr/>
        </p:nvPicPr>
        <p:blipFill>
          <a:blip r:embed="rId6"/>
          <a:stretch/>
        </p:blipFill>
        <p:spPr>
          <a:xfrm>
            <a:off x="404640" y="2987640"/>
            <a:ext cx="1615680" cy="1614240"/>
          </a:xfrm>
          <a:prstGeom prst="rect">
            <a:avLst/>
          </a:prstGeom>
          <a:ln w="9360">
            <a:noFill/>
          </a:ln>
        </p:spPr>
      </p:pic>
      <p:sp>
        <p:nvSpPr>
          <p:cNvPr id="750" name="CustomShape 3"/>
          <p:cNvSpPr/>
          <p:nvPr/>
        </p:nvSpPr>
        <p:spPr>
          <a:xfrm>
            <a:off x="2920680" y="2715840"/>
            <a:ext cx="3366720" cy="57420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ru-RU" sz="3200" b="1" strike="noStrike" spc="-1" dirty="0" smtClean="0">
                <a:solidFill>
                  <a:srgbClr val="32C45C"/>
                </a:solidFill>
                <a:uFill>
                  <a:solidFill>
                    <a:srgbClr val="FFFFFF"/>
                  </a:solidFill>
                </a:uFill>
                <a:latin typeface="Open Sans Semibold"/>
                <a:ea typeface="Microsoft YaHei"/>
              </a:rPr>
              <a:t>44</a:t>
            </a:r>
            <a:r>
              <a:rPr lang="ru-RU" sz="1800" b="0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Open Sans Semibold"/>
                <a:ea typeface="Microsoft YaHei"/>
              </a:rPr>
              <a:t> </a:t>
            </a:r>
            <a:r>
              <a:rPr lang="ru-RU" sz="1800" b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Open Sans Semibold"/>
                <a:ea typeface="Microsoft YaHei"/>
              </a:rPr>
              <a:t>спортивных объектов</a:t>
            </a:r>
            <a:endParaRPr lang="ru-RU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51" name="CustomShape 4"/>
          <p:cNvSpPr/>
          <p:nvPr/>
        </p:nvSpPr>
        <p:spPr>
          <a:xfrm>
            <a:off x="4446720" y="3325680"/>
            <a:ext cx="2036520" cy="33156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ru-RU" sz="16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Open Sans"/>
                <a:ea typeface="Microsoft YaHei"/>
              </a:rPr>
              <a:t>Стадион «Юность»</a:t>
            </a:r>
            <a:endParaRPr lang="ru-RU" sz="16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52" name="CustomShape 5"/>
          <p:cNvSpPr/>
          <p:nvPr/>
        </p:nvSpPr>
        <p:spPr>
          <a:xfrm>
            <a:off x="3427560" y="3890880"/>
            <a:ext cx="2825280" cy="51408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ru-RU" sz="3200" b="1" strike="noStrike" spc="-1" dirty="0">
                <a:solidFill>
                  <a:srgbClr val="32C45C"/>
                </a:solidFill>
                <a:uFill>
                  <a:solidFill>
                    <a:srgbClr val="FFFFFF"/>
                  </a:solidFill>
                </a:uFill>
                <a:latin typeface="Open Sans Semibold"/>
                <a:ea typeface="Microsoft YaHei"/>
              </a:rPr>
              <a:t>1</a:t>
            </a:r>
            <a:r>
              <a:rPr lang="ru-RU" sz="1800" b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Open Sans Semibold"/>
                <a:ea typeface="Microsoft YaHei"/>
              </a:rPr>
              <a:t> спортивная школа</a:t>
            </a:r>
            <a:endParaRPr lang="ru-RU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53" name="CustomShape 6"/>
          <p:cNvSpPr/>
          <p:nvPr/>
        </p:nvSpPr>
        <p:spPr>
          <a:xfrm>
            <a:off x="2682720" y="4400640"/>
            <a:ext cx="4470120" cy="81720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ru-RU" sz="16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Open Sans"/>
                <a:ea typeface="Microsoft YaHei"/>
              </a:rPr>
              <a:t>Муниципальное бюджетное учреждение дополнительного образования «Детско-юношеская спортивная школа» г. Демидов</a:t>
            </a:r>
            <a:endParaRPr lang="ru-RU" sz="16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54" name="CustomShape 7"/>
          <p:cNvSpPr/>
          <p:nvPr/>
        </p:nvSpPr>
        <p:spPr>
          <a:xfrm>
            <a:off x="3953520" y="2068560"/>
            <a:ext cx="1633320" cy="51408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ru-RU" sz="3200" b="1" strike="noStrike" spc="-1" dirty="0">
                <a:solidFill>
                  <a:srgbClr val="32C45C"/>
                </a:solidFill>
                <a:uFill>
                  <a:solidFill>
                    <a:srgbClr val="FFFFFF"/>
                  </a:solidFill>
                </a:uFill>
                <a:latin typeface="Open Sans Semibold"/>
                <a:ea typeface="Microsoft YaHei"/>
              </a:rPr>
              <a:t>1 </a:t>
            </a:r>
            <a:r>
              <a:rPr lang="ru-RU" sz="3200" b="1" strike="noStrike" spc="-1" dirty="0" smtClean="0">
                <a:solidFill>
                  <a:srgbClr val="32C45C"/>
                </a:solidFill>
                <a:uFill>
                  <a:solidFill>
                    <a:srgbClr val="FFFFFF"/>
                  </a:solidFill>
                </a:uFill>
                <a:latin typeface="Open Sans Semibold"/>
                <a:ea typeface="Microsoft YaHei"/>
              </a:rPr>
              <a:t>586 </a:t>
            </a:r>
            <a:r>
              <a:rPr lang="ru-RU" sz="1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Open Sans"/>
                <a:ea typeface="Microsoft YaHei"/>
              </a:rPr>
              <a:t>чел.</a:t>
            </a:r>
            <a:endParaRPr lang="ru-RU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55" name="CustomShape 8"/>
          <p:cNvSpPr/>
          <p:nvPr/>
        </p:nvSpPr>
        <p:spPr>
          <a:xfrm>
            <a:off x="2841480" y="1143000"/>
            <a:ext cx="3925440" cy="91080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ru-RU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Open Sans Semibold"/>
                <a:ea typeface="Microsoft YaHei"/>
              </a:rPr>
              <a:t>Численность населения, занимающаяся физкультурой и спортом</a:t>
            </a:r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56" name="CustomShape 9"/>
          <p:cNvSpPr/>
          <p:nvPr/>
        </p:nvSpPr>
        <p:spPr>
          <a:xfrm>
            <a:off x="3195720" y="5386320"/>
            <a:ext cx="3092040" cy="106344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ru-RU" sz="1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Open Sans"/>
                <a:ea typeface="Microsoft YaHei"/>
              </a:rPr>
              <a:t>В </a:t>
            </a:r>
            <a:r>
              <a:rPr lang="ru-RU" sz="1800" b="0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Open Sans"/>
                <a:ea typeface="Microsoft YaHei"/>
              </a:rPr>
              <a:t>2022 </a:t>
            </a:r>
            <a:r>
              <a:rPr lang="ru-RU" sz="1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Open Sans"/>
                <a:ea typeface="Microsoft YaHei"/>
              </a:rPr>
              <a:t>г. проведено</a:t>
            </a:r>
            <a:endParaRPr lang="ru-RU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3200" b="1" strike="noStrike" spc="-1" dirty="0" smtClean="0">
                <a:solidFill>
                  <a:srgbClr val="32C45C"/>
                </a:solidFill>
                <a:uFill>
                  <a:solidFill>
                    <a:srgbClr val="FFFFFF"/>
                  </a:solidFill>
                </a:uFill>
                <a:latin typeface="Open Sans Semibold"/>
                <a:ea typeface="Microsoft YaHei"/>
              </a:rPr>
              <a:t>36</a:t>
            </a:r>
            <a:r>
              <a:rPr lang="ru-RU" sz="1800" b="0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Open Sans Semibold"/>
                <a:ea typeface="Microsoft YaHei"/>
              </a:rPr>
              <a:t> </a:t>
            </a:r>
            <a:r>
              <a:rPr lang="ru-RU" sz="1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Open Sans Semibold"/>
                <a:ea typeface="Microsoft YaHei"/>
              </a:rPr>
              <a:t>спортивно-массовых мероприятий</a:t>
            </a:r>
            <a:endParaRPr lang="ru-RU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57" name="CustomShape 10"/>
          <p:cNvSpPr/>
          <p:nvPr/>
        </p:nvSpPr>
        <p:spPr>
          <a:xfrm>
            <a:off x="3332160" y="3346560"/>
            <a:ext cx="1161720" cy="30132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ru-RU" sz="1400" b="0" strike="noStrike" spc="-1">
                <a:solidFill>
                  <a:srgbClr val="0070C0"/>
                </a:solidFill>
                <a:uFill>
                  <a:solidFill>
                    <a:srgbClr val="FFFFFF"/>
                  </a:solidFill>
                </a:uFill>
                <a:latin typeface="Open Sans"/>
                <a:ea typeface="Microsoft YaHei"/>
              </a:rPr>
              <a:t>Крупный:</a:t>
            </a:r>
            <a:endParaRPr lang="ru-RU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58" name="CustomShape 11"/>
          <p:cNvSpPr/>
          <p:nvPr/>
        </p:nvSpPr>
        <p:spPr>
          <a:xfrm>
            <a:off x="838080" y="155520"/>
            <a:ext cx="1144080" cy="75672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ru-RU" sz="1100" b="0" strike="noStrike" spc="-1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Open Sans"/>
                <a:ea typeface="Microsoft YaHei"/>
              </a:rPr>
              <a:t>Демидовский </a:t>
            </a:r>
            <a:endParaRPr lang="ru-RU" sz="11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100" b="0" strike="noStrike" spc="-1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Open Sans"/>
                <a:ea typeface="Microsoft YaHei"/>
              </a:rPr>
              <a:t>район</a:t>
            </a:r>
            <a:endParaRPr lang="ru-RU" sz="11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100" b="0" strike="noStrike" spc="-1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Open Sans"/>
                <a:ea typeface="Microsoft YaHei"/>
              </a:rPr>
              <a:t>Смоленской</a:t>
            </a:r>
            <a:endParaRPr lang="ru-RU" sz="11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100" b="0" strike="noStrike" spc="-1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Open Sans"/>
                <a:ea typeface="Microsoft YaHei"/>
              </a:rPr>
              <a:t>области</a:t>
            </a:r>
            <a:endParaRPr lang="ru-RU" sz="11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759" name="Picture 17"/>
          <p:cNvPicPr/>
          <p:nvPr/>
        </p:nvPicPr>
        <p:blipFill>
          <a:blip r:embed="rId7"/>
          <a:stretch/>
        </p:blipFill>
        <p:spPr>
          <a:xfrm>
            <a:off x="233280" y="46080"/>
            <a:ext cx="501120" cy="860040"/>
          </a:xfrm>
          <a:prstGeom prst="rect">
            <a:avLst/>
          </a:prstGeom>
          <a:ln w="9360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0" name="Picture 1"/>
          <p:cNvPicPr/>
          <p:nvPr/>
        </p:nvPicPr>
        <p:blipFill>
          <a:blip r:embed="rId3"/>
          <a:stretch/>
        </p:blipFill>
        <p:spPr>
          <a:xfrm>
            <a:off x="2046240" y="163440"/>
            <a:ext cx="5495400" cy="764640"/>
          </a:xfrm>
          <a:prstGeom prst="rect">
            <a:avLst/>
          </a:prstGeom>
          <a:ln w="9360">
            <a:noFill/>
          </a:ln>
        </p:spPr>
      </p:pic>
      <p:sp>
        <p:nvSpPr>
          <p:cNvPr id="761" name="CustomShape 1"/>
          <p:cNvSpPr/>
          <p:nvPr/>
        </p:nvSpPr>
        <p:spPr>
          <a:xfrm>
            <a:off x="2046240" y="325440"/>
            <a:ext cx="5495400" cy="45360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ru-RU" sz="2400" b="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Open Sans Semibold"/>
                <a:ea typeface="Microsoft YaHei"/>
              </a:rPr>
              <a:t>Культура</a:t>
            </a:r>
            <a:endParaRPr lang="ru-RU" sz="2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62" name="CustomShape 2"/>
          <p:cNvSpPr/>
          <p:nvPr/>
        </p:nvSpPr>
        <p:spPr>
          <a:xfrm>
            <a:off x="7128000" y="7197840"/>
            <a:ext cx="431280" cy="36144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ru-RU" sz="1800" b="1" i="1" strike="noStrike" spc="-1" dirty="0" smtClean="0">
                <a:solidFill>
                  <a:srgbClr val="339533"/>
                </a:solidFill>
                <a:uFill>
                  <a:solidFill>
                    <a:srgbClr val="FFFFFF"/>
                  </a:solidFill>
                </a:uFill>
                <a:latin typeface="Open Sans Semibold"/>
                <a:ea typeface="Microsoft YaHei"/>
              </a:rPr>
              <a:t>2</a:t>
            </a:r>
            <a:r>
              <a:rPr lang="en-US" sz="1800" b="1" i="1" strike="noStrike" spc="-1" dirty="0" smtClean="0">
                <a:solidFill>
                  <a:srgbClr val="339533"/>
                </a:solidFill>
                <a:uFill>
                  <a:solidFill>
                    <a:srgbClr val="FFFFFF"/>
                  </a:solidFill>
                </a:uFill>
                <a:latin typeface="Open Sans Semibold"/>
                <a:ea typeface="Microsoft YaHei"/>
              </a:rPr>
              <a:t>6</a:t>
            </a:r>
            <a:endParaRPr lang="ru-RU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763" name="Picture 15"/>
          <p:cNvPicPr/>
          <p:nvPr/>
        </p:nvPicPr>
        <p:blipFill>
          <a:blip r:embed="rId4"/>
          <a:stretch/>
        </p:blipFill>
        <p:spPr>
          <a:xfrm>
            <a:off x="4475160" y="1319040"/>
            <a:ext cx="2757240" cy="1501560"/>
          </a:xfrm>
          <a:prstGeom prst="rect">
            <a:avLst/>
          </a:prstGeom>
          <a:ln w="9360">
            <a:noFill/>
          </a:ln>
        </p:spPr>
      </p:pic>
      <p:pic>
        <p:nvPicPr>
          <p:cNvPr id="764" name="Picture 16"/>
          <p:cNvPicPr/>
          <p:nvPr/>
        </p:nvPicPr>
        <p:blipFill>
          <a:blip r:embed="rId5"/>
          <a:stretch/>
        </p:blipFill>
        <p:spPr>
          <a:xfrm>
            <a:off x="1916280" y="1600200"/>
            <a:ext cx="2857320" cy="1544400"/>
          </a:xfrm>
          <a:prstGeom prst="rect">
            <a:avLst/>
          </a:prstGeom>
          <a:ln w="9360">
            <a:noFill/>
          </a:ln>
        </p:spPr>
      </p:pic>
      <p:sp>
        <p:nvSpPr>
          <p:cNvPr id="765" name="CustomShape 3"/>
          <p:cNvSpPr/>
          <p:nvPr/>
        </p:nvSpPr>
        <p:spPr>
          <a:xfrm>
            <a:off x="824040" y="163440"/>
            <a:ext cx="1144080" cy="75672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ru-RU" sz="1100" b="0" strike="noStrike" spc="-1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Open Sans"/>
                <a:ea typeface="Microsoft YaHei"/>
              </a:rPr>
              <a:t>Демидовский </a:t>
            </a:r>
            <a:endParaRPr lang="ru-RU" sz="11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100" b="0" strike="noStrike" spc="-1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Open Sans"/>
                <a:ea typeface="Microsoft YaHei"/>
              </a:rPr>
              <a:t>район</a:t>
            </a:r>
            <a:endParaRPr lang="ru-RU" sz="11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100" b="0" strike="noStrike" spc="-1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Open Sans"/>
                <a:ea typeface="Microsoft YaHei"/>
              </a:rPr>
              <a:t>Смоленской</a:t>
            </a:r>
            <a:endParaRPr lang="ru-RU" sz="11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100" b="0" strike="noStrike" spc="-1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Open Sans"/>
                <a:ea typeface="Microsoft YaHei"/>
              </a:rPr>
              <a:t>области</a:t>
            </a:r>
            <a:endParaRPr lang="ru-RU" sz="11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766" name="Picture 20"/>
          <p:cNvPicPr/>
          <p:nvPr/>
        </p:nvPicPr>
        <p:blipFill>
          <a:blip r:embed="rId6"/>
          <a:stretch/>
        </p:blipFill>
        <p:spPr>
          <a:xfrm>
            <a:off x="219240" y="54000"/>
            <a:ext cx="501120" cy="860040"/>
          </a:xfrm>
          <a:prstGeom prst="rect">
            <a:avLst/>
          </a:prstGeom>
          <a:ln w="9360">
            <a:noFill/>
          </a:ln>
        </p:spPr>
      </p:pic>
      <p:sp>
        <p:nvSpPr>
          <p:cNvPr id="767" name="CustomShape 4"/>
          <p:cNvSpPr/>
          <p:nvPr/>
        </p:nvSpPr>
        <p:spPr>
          <a:xfrm>
            <a:off x="1693800" y="1042920"/>
            <a:ext cx="2356920" cy="28548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ru-RU" sz="1400" b="1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Open Sans"/>
                <a:ea typeface="Microsoft YaHei"/>
              </a:rPr>
              <a:t>Дом культуры</a:t>
            </a:r>
            <a:endParaRPr lang="ru-RU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68" name="CustomShape 5"/>
          <p:cNvSpPr/>
          <p:nvPr/>
        </p:nvSpPr>
        <p:spPr>
          <a:xfrm>
            <a:off x="1909800" y="3506760"/>
            <a:ext cx="4644720" cy="73044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50000"/>
              </a:lnSpc>
            </a:pPr>
            <a:r>
              <a:rPr lang="ru-RU" sz="1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Microsoft YaHei"/>
              </a:rPr>
              <a:t>                  </a:t>
            </a:r>
            <a:r>
              <a:rPr lang="ru-RU" sz="1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Open Sans"/>
                <a:ea typeface="Microsoft YaHei"/>
              </a:rPr>
              <a:t>В </a:t>
            </a:r>
            <a:r>
              <a:rPr lang="ru-RU" sz="1800" b="0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Open Sans"/>
                <a:ea typeface="Microsoft YaHei"/>
              </a:rPr>
              <a:t>2022 проведено</a:t>
            </a:r>
            <a:endParaRPr lang="ru-RU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400" b="0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Open Sans"/>
                <a:ea typeface="Microsoft YaHei"/>
              </a:rPr>
              <a:t> </a:t>
            </a:r>
            <a:r>
              <a:rPr lang="ru-RU" sz="2400" b="1" strike="noStrike" spc="-1" dirty="0" smtClean="0">
                <a:solidFill>
                  <a:srgbClr val="32C45C"/>
                </a:solidFill>
                <a:uFill>
                  <a:solidFill>
                    <a:srgbClr val="FFFFFF"/>
                  </a:solidFill>
                </a:uFill>
                <a:latin typeface="Open Sans Semibold"/>
                <a:ea typeface="Microsoft YaHei"/>
              </a:rPr>
              <a:t>1 </a:t>
            </a:r>
            <a:r>
              <a:rPr lang="ru-RU" sz="2400" b="1" spc="-1" dirty="0" smtClean="0">
                <a:solidFill>
                  <a:srgbClr val="32C45C"/>
                </a:solidFill>
                <a:uFill>
                  <a:solidFill>
                    <a:srgbClr val="FFFFFF"/>
                  </a:solidFill>
                </a:uFill>
                <a:latin typeface="Open Sans Semibold"/>
                <a:ea typeface="Microsoft YaHei"/>
              </a:rPr>
              <a:t>83</a:t>
            </a:r>
            <a:r>
              <a:rPr lang="ru-RU" sz="2400" b="1" strike="noStrike" spc="-1" dirty="0" smtClean="0">
                <a:solidFill>
                  <a:srgbClr val="32C45C"/>
                </a:solidFill>
                <a:uFill>
                  <a:solidFill>
                    <a:srgbClr val="FFFFFF"/>
                  </a:solidFill>
                </a:uFill>
                <a:latin typeface="Open Sans Semibold"/>
                <a:ea typeface="Microsoft YaHei"/>
              </a:rPr>
              <a:t>5 </a:t>
            </a:r>
            <a:r>
              <a:rPr lang="ru-RU" sz="1800" b="0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Open Sans"/>
                <a:ea typeface="Microsoft YaHei"/>
              </a:rPr>
              <a:t>мероприятий </a:t>
            </a:r>
            <a:r>
              <a:rPr lang="ru-RU" sz="1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Open Sans"/>
                <a:ea typeface="Microsoft YaHei"/>
              </a:rPr>
              <a:t>в сфере </a:t>
            </a:r>
            <a:r>
              <a:rPr lang="ru-RU" sz="1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Microsoft YaHei"/>
              </a:rPr>
              <a:t>культуры.</a:t>
            </a:r>
            <a:endParaRPr lang="ru-RU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69" name="CustomShape 6"/>
          <p:cNvSpPr/>
          <p:nvPr/>
        </p:nvSpPr>
        <p:spPr>
          <a:xfrm>
            <a:off x="2558880" y="4637093"/>
            <a:ext cx="4428720" cy="500066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ru-RU" sz="2400" b="1" strike="noStrike" spc="-1" dirty="0" smtClean="0">
                <a:solidFill>
                  <a:srgbClr val="32C45C"/>
                </a:solidFill>
                <a:uFill>
                  <a:solidFill>
                    <a:srgbClr val="FFFFFF"/>
                  </a:solidFill>
                </a:uFill>
                <a:latin typeface="Open Sans Semibold"/>
                <a:ea typeface="Microsoft YaHei"/>
              </a:rPr>
              <a:t>135</a:t>
            </a:r>
            <a:r>
              <a:rPr lang="ru-RU" sz="2000" b="1" strike="noStrike" spc="-1" dirty="0" smtClean="0">
                <a:solidFill>
                  <a:srgbClr val="00B050"/>
                </a:solidFill>
                <a:uFill>
                  <a:solidFill>
                    <a:srgbClr val="FFFFFF"/>
                  </a:solidFill>
                </a:uFill>
                <a:latin typeface="Open Sans"/>
                <a:ea typeface="Microsoft YaHei"/>
              </a:rPr>
              <a:t> </a:t>
            </a:r>
            <a:r>
              <a:rPr lang="ru-RU" sz="1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Open Sans"/>
                <a:ea typeface="Microsoft YaHei"/>
              </a:rPr>
              <a:t>клубных </a:t>
            </a:r>
            <a:r>
              <a:rPr lang="ru-RU" sz="1800" b="0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Open Sans"/>
                <a:ea typeface="Microsoft YaHei"/>
              </a:rPr>
              <a:t>формирований</a:t>
            </a:r>
            <a:endParaRPr lang="ru-RU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70" name="CustomShape 7"/>
          <p:cNvSpPr/>
          <p:nvPr/>
        </p:nvSpPr>
        <p:spPr>
          <a:xfrm>
            <a:off x="2124000" y="5411880"/>
            <a:ext cx="4642920" cy="127908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ru-RU" sz="1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Open Sans"/>
                <a:ea typeface="Microsoft YaHei"/>
              </a:rPr>
              <a:t>В библиотеках зарегистрировано</a:t>
            </a:r>
            <a:endParaRPr lang="ru-RU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50000"/>
              </a:lnSpc>
            </a:pPr>
            <a:r>
              <a:rPr lang="ru-RU" sz="20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Open Sans"/>
                <a:ea typeface="Microsoft YaHei"/>
              </a:rPr>
              <a:t>  </a:t>
            </a:r>
            <a:r>
              <a:rPr lang="ru-RU" sz="2400" b="1" strike="noStrike" spc="-1" dirty="0">
                <a:solidFill>
                  <a:srgbClr val="32C45C"/>
                </a:solidFill>
                <a:uFill>
                  <a:solidFill>
                    <a:srgbClr val="FFFFFF"/>
                  </a:solidFill>
                </a:uFill>
                <a:latin typeface="Open Sans Semibold"/>
                <a:ea typeface="Microsoft YaHei"/>
              </a:rPr>
              <a:t> </a:t>
            </a:r>
            <a:r>
              <a:rPr lang="ru-RU" sz="2400" b="1" strike="noStrike" spc="-1" dirty="0" smtClean="0">
                <a:solidFill>
                  <a:srgbClr val="32C45C"/>
                </a:solidFill>
                <a:uFill>
                  <a:solidFill>
                    <a:srgbClr val="FFFFFF"/>
                  </a:solidFill>
                </a:uFill>
                <a:latin typeface="Open Sans Semibold"/>
                <a:ea typeface="Microsoft YaHei"/>
              </a:rPr>
              <a:t>8820 </a:t>
            </a:r>
            <a:r>
              <a:rPr lang="ru-RU" sz="1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Open Sans"/>
                <a:ea typeface="Microsoft YaHei"/>
              </a:rPr>
              <a:t>читателей, книговыдача </a:t>
            </a:r>
            <a:endParaRPr lang="ru-RU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2000" b="0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Open Sans"/>
                <a:ea typeface="Microsoft YaHei"/>
              </a:rPr>
              <a:t>              </a:t>
            </a:r>
            <a:r>
              <a:rPr lang="ru-RU" sz="2400" b="1" strike="noStrike" spc="-1" dirty="0" smtClean="0">
                <a:solidFill>
                  <a:srgbClr val="32C45C"/>
                </a:solidFill>
                <a:uFill>
                  <a:solidFill>
                    <a:srgbClr val="FFFFFF"/>
                  </a:solidFill>
                </a:uFill>
                <a:latin typeface="Open Sans Semibold"/>
                <a:ea typeface="Microsoft YaHei"/>
              </a:rPr>
              <a:t>180057</a:t>
            </a:r>
            <a:r>
              <a:rPr lang="ru-RU" sz="2000" b="1" strike="noStrike" spc="-1" dirty="0" smtClean="0">
                <a:solidFill>
                  <a:srgbClr val="00B050"/>
                </a:solidFill>
                <a:uFill>
                  <a:solidFill>
                    <a:srgbClr val="FFFFFF"/>
                  </a:solidFill>
                </a:uFill>
                <a:latin typeface="Open Sans"/>
                <a:ea typeface="Microsoft YaHei"/>
              </a:rPr>
              <a:t> </a:t>
            </a:r>
            <a:r>
              <a:rPr lang="ru-RU" sz="1800" b="0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Open Sans"/>
                <a:ea typeface="Microsoft YaHei"/>
              </a:rPr>
              <a:t>экземпляр</a:t>
            </a:r>
            <a:r>
              <a:rPr lang="ru-RU" sz="1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Open Sans"/>
                <a:ea typeface="Microsoft YaHei"/>
              </a:rPr>
              <a:t>.</a:t>
            </a:r>
            <a:endParaRPr lang="ru-RU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771" name="Picture 3"/>
          <p:cNvPicPr/>
          <p:nvPr/>
        </p:nvPicPr>
        <p:blipFill>
          <a:blip r:embed="rId7"/>
          <a:srcRect l="18381" r="16289"/>
          <a:stretch/>
        </p:blipFill>
        <p:spPr>
          <a:xfrm>
            <a:off x="313920" y="2999520"/>
            <a:ext cx="955080" cy="955080"/>
          </a:xfrm>
          <a:prstGeom prst="rect">
            <a:avLst/>
          </a:prstGeom>
          <a:ln>
            <a:noFill/>
          </a:ln>
        </p:spPr>
      </p:pic>
      <p:pic>
        <p:nvPicPr>
          <p:cNvPr id="772" name="Рисунок 29"/>
          <p:cNvPicPr/>
          <p:nvPr/>
        </p:nvPicPr>
        <p:blipFill>
          <a:blip r:embed="rId8"/>
          <a:stretch/>
        </p:blipFill>
        <p:spPr>
          <a:xfrm>
            <a:off x="314280" y="2987640"/>
            <a:ext cx="968040" cy="968040"/>
          </a:xfrm>
          <a:prstGeom prst="rect">
            <a:avLst/>
          </a:prstGeom>
          <a:ln w="9360">
            <a:noFill/>
          </a:ln>
        </p:spPr>
      </p:pic>
      <p:pic>
        <p:nvPicPr>
          <p:cNvPr id="773" name="Рисунок 30"/>
          <p:cNvPicPr/>
          <p:nvPr/>
        </p:nvPicPr>
        <p:blipFill>
          <a:blip r:embed="rId9"/>
          <a:stretch/>
        </p:blipFill>
        <p:spPr>
          <a:xfrm>
            <a:off x="291960" y="4757760"/>
            <a:ext cx="990360" cy="990360"/>
          </a:xfrm>
          <a:prstGeom prst="rect">
            <a:avLst/>
          </a:prstGeom>
          <a:ln w="9360">
            <a:noFill/>
          </a:ln>
        </p:spPr>
      </p:pic>
      <p:sp>
        <p:nvSpPr>
          <p:cNvPr id="774" name="CustomShape 8"/>
          <p:cNvSpPr/>
          <p:nvPr/>
        </p:nvSpPr>
        <p:spPr>
          <a:xfrm>
            <a:off x="-169920" y="4037040"/>
            <a:ext cx="1987200" cy="45540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ru-RU" sz="1200" b="1" strike="noStrike" spc="-1">
                <a:solidFill>
                  <a:srgbClr val="245776"/>
                </a:solidFill>
                <a:uFill>
                  <a:solidFill>
                    <a:srgbClr val="FFFFFF"/>
                  </a:solidFill>
                </a:uFill>
                <a:latin typeface="Open Sans"/>
                <a:ea typeface="Microsoft YaHei"/>
              </a:rPr>
              <a:t>Клубные </a:t>
            </a:r>
            <a:endParaRPr lang="ru-RU" sz="1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1200" b="1" strike="noStrike" spc="-1">
                <a:solidFill>
                  <a:srgbClr val="245776"/>
                </a:solidFill>
                <a:uFill>
                  <a:solidFill>
                    <a:srgbClr val="FFFFFF"/>
                  </a:solidFill>
                </a:uFill>
                <a:latin typeface="Open Sans"/>
                <a:ea typeface="Microsoft YaHei"/>
              </a:rPr>
              <a:t>учреждения</a:t>
            </a:r>
            <a:endParaRPr lang="ru-RU" sz="1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75" name="CustomShape 9"/>
          <p:cNvSpPr/>
          <p:nvPr/>
        </p:nvSpPr>
        <p:spPr>
          <a:xfrm>
            <a:off x="112680" y="5791320"/>
            <a:ext cx="1402920" cy="27288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ru-RU" sz="1200" b="1" strike="noStrike" spc="-1">
                <a:solidFill>
                  <a:srgbClr val="245776"/>
                </a:solidFill>
                <a:uFill>
                  <a:solidFill>
                    <a:srgbClr val="FFFFFF"/>
                  </a:solidFill>
                </a:uFill>
                <a:latin typeface="Open Sans"/>
                <a:ea typeface="Microsoft YaHei"/>
              </a:rPr>
              <a:t>Библиотеки</a:t>
            </a:r>
            <a:endParaRPr lang="ru-RU" sz="1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76" name="CustomShape 10"/>
          <p:cNvSpPr/>
          <p:nvPr/>
        </p:nvSpPr>
        <p:spPr>
          <a:xfrm>
            <a:off x="550800" y="4898880"/>
            <a:ext cx="470520" cy="69984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ru-RU" sz="4000" b="1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Open Sans"/>
                <a:ea typeface="Microsoft YaHei"/>
              </a:rPr>
              <a:t>3</a:t>
            </a:r>
            <a:endParaRPr lang="ru-RU" sz="4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77" name="CustomShape 11"/>
          <p:cNvSpPr/>
          <p:nvPr/>
        </p:nvSpPr>
        <p:spPr>
          <a:xfrm>
            <a:off x="411840" y="3117960"/>
            <a:ext cx="760320" cy="69984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ru-RU" sz="4000" b="1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Open Sans"/>
                <a:ea typeface="Microsoft YaHei"/>
              </a:rPr>
              <a:t>13</a:t>
            </a:r>
            <a:endParaRPr lang="ru-RU" sz="4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778" name="Рисунок 35"/>
          <p:cNvPicPr/>
          <p:nvPr/>
        </p:nvPicPr>
        <p:blipFill>
          <a:blip r:embed="rId10"/>
          <a:stretch/>
        </p:blipFill>
        <p:spPr>
          <a:xfrm>
            <a:off x="314280" y="1403280"/>
            <a:ext cx="995040" cy="993240"/>
          </a:xfrm>
          <a:prstGeom prst="rect">
            <a:avLst/>
          </a:prstGeom>
          <a:ln w="9360">
            <a:noFill/>
          </a:ln>
        </p:spPr>
      </p:pic>
      <p:sp>
        <p:nvSpPr>
          <p:cNvPr id="779" name="CustomShape 12"/>
          <p:cNvSpPr/>
          <p:nvPr/>
        </p:nvSpPr>
        <p:spPr>
          <a:xfrm>
            <a:off x="291960" y="2460600"/>
            <a:ext cx="1039320" cy="27288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ru-RU" sz="1200" b="1" strike="noStrike" spc="-1">
                <a:solidFill>
                  <a:srgbClr val="245776"/>
                </a:solidFill>
                <a:uFill>
                  <a:solidFill>
                    <a:srgbClr val="FFFFFF"/>
                  </a:solidFill>
                </a:uFill>
                <a:latin typeface="Open Sans"/>
                <a:ea typeface="Microsoft YaHei"/>
              </a:rPr>
              <a:t>Музеи</a:t>
            </a:r>
            <a:endParaRPr lang="ru-RU" sz="1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80" name="CustomShape 13"/>
          <p:cNvSpPr/>
          <p:nvPr/>
        </p:nvSpPr>
        <p:spPr>
          <a:xfrm>
            <a:off x="479520" y="1546200"/>
            <a:ext cx="698040" cy="69984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ru-RU" sz="4000" b="1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Open Sans"/>
                <a:ea typeface="Microsoft YaHei"/>
              </a:rPr>
              <a:t>3</a:t>
            </a:r>
            <a:endParaRPr lang="ru-RU" sz="4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781" name="Рисунок 38"/>
          <p:cNvPicPr/>
          <p:nvPr/>
        </p:nvPicPr>
        <p:blipFill>
          <a:blip r:embed="rId11"/>
          <a:stretch/>
        </p:blipFill>
        <p:spPr>
          <a:xfrm>
            <a:off x="1567800" y="2898720"/>
            <a:ext cx="2625840" cy="483840"/>
          </a:xfrm>
          <a:prstGeom prst="rect">
            <a:avLst/>
          </a:prstGeom>
          <a:ln>
            <a:noFill/>
          </a:ln>
        </p:spPr>
      </p:pic>
      <p:sp>
        <p:nvSpPr>
          <p:cNvPr id="782" name="CustomShape 14"/>
          <p:cNvSpPr/>
          <p:nvPr/>
        </p:nvSpPr>
        <p:spPr>
          <a:xfrm>
            <a:off x="1771560" y="2909880"/>
            <a:ext cx="2201400" cy="51408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ru-RU" sz="1200" b="1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Open Sans"/>
                <a:ea typeface="Microsoft YaHei"/>
              </a:rPr>
              <a:t>Демидовская районная библиотека </a:t>
            </a:r>
            <a:endParaRPr lang="ru-RU" sz="1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783" name="Рисунок 41"/>
          <p:cNvPicPr/>
          <p:nvPr/>
        </p:nvPicPr>
        <p:blipFill>
          <a:blip r:embed="rId11"/>
          <a:stretch/>
        </p:blipFill>
        <p:spPr>
          <a:xfrm>
            <a:off x="5254200" y="1043640"/>
            <a:ext cx="2117880" cy="483840"/>
          </a:xfrm>
          <a:prstGeom prst="rect">
            <a:avLst/>
          </a:prstGeom>
          <a:ln>
            <a:noFill/>
          </a:ln>
        </p:spPr>
      </p:pic>
      <p:sp>
        <p:nvSpPr>
          <p:cNvPr id="784" name="CustomShape 15"/>
          <p:cNvSpPr/>
          <p:nvPr/>
        </p:nvSpPr>
        <p:spPr>
          <a:xfrm>
            <a:off x="5232240" y="1135080"/>
            <a:ext cx="2201400" cy="51408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ru-RU" sz="1200" b="1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Open Sans"/>
                <a:ea typeface="Microsoft YaHei"/>
              </a:rPr>
              <a:t>Дом культуры</a:t>
            </a:r>
            <a:endParaRPr lang="ru-RU" sz="1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5" name="CustomShape 1"/>
          <p:cNvSpPr/>
          <p:nvPr/>
        </p:nvSpPr>
        <p:spPr>
          <a:xfrm>
            <a:off x="2809800" y="3112920"/>
            <a:ext cx="850680" cy="36468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ru-RU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Open Sans"/>
                <a:ea typeface="Microsoft YaHei"/>
              </a:rPr>
              <a:t>фото</a:t>
            </a:r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786" name="Рисунок 23"/>
          <p:cNvPicPr/>
          <p:nvPr/>
        </p:nvPicPr>
        <p:blipFill>
          <a:blip r:embed="rId3"/>
          <a:stretch/>
        </p:blipFill>
        <p:spPr>
          <a:xfrm>
            <a:off x="181080" y="4138560"/>
            <a:ext cx="813960" cy="815760"/>
          </a:xfrm>
          <a:prstGeom prst="rect">
            <a:avLst/>
          </a:prstGeom>
          <a:ln w="9360">
            <a:noFill/>
          </a:ln>
        </p:spPr>
      </p:pic>
      <p:pic>
        <p:nvPicPr>
          <p:cNvPr id="787" name="Рисунок 17"/>
          <p:cNvPicPr/>
          <p:nvPr/>
        </p:nvPicPr>
        <p:blipFill>
          <a:blip r:embed="rId4"/>
          <a:stretch/>
        </p:blipFill>
        <p:spPr>
          <a:xfrm>
            <a:off x="184320" y="2657520"/>
            <a:ext cx="812520" cy="810720"/>
          </a:xfrm>
          <a:prstGeom prst="rect">
            <a:avLst/>
          </a:prstGeom>
          <a:ln w="9360">
            <a:noFill/>
          </a:ln>
        </p:spPr>
      </p:pic>
      <p:pic>
        <p:nvPicPr>
          <p:cNvPr id="788" name="Рисунок 15"/>
          <p:cNvPicPr/>
          <p:nvPr/>
        </p:nvPicPr>
        <p:blipFill>
          <a:blip r:embed="rId5"/>
          <a:stretch/>
        </p:blipFill>
        <p:spPr>
          <a:xfrm>
            <a:off x="200160" y="1220760"/>
            <a:ext cx="828360" cy="828360"/>
          </a:xfrm>
          <a:prstGeom prst="rect">
            <a:avLst/>
          </a:prstGeom>
          <a:ln w="9360">
            <a:noFill/>
          </a:ln>
        </p:spPr>
      </p:pic>
      <p:pic>
        <p:nvPicPr>
          <p:cNvPr id="789" name="Рисунок 3"/>
          <p:cNvPicPr/>
          <p:nvPr/>
        </p:nvPicPr>
        <p:blipFill>
          <a:blip r:embed="rId6"/>
          <a:stretch/>
        </p:blipFill>
        <p:spPr>
          <a:xfrm>
            <a:off x="2060640" y="155520"/>
            <a:ext cx="5498640" cy="767880"/>
          </a:xfrm>
          <a:prstGeom prst="rect">
            <a:avLst/>
          </a:prstGeom>
          <a:ln w="9360">
            <a:noFill/>
          </a:ln>
        </p:spPr>
      </p:pic>
      <p:sp>
        <p:nvSpPr>
          <p:cNvPr id="790" name="CustomShape 2"/>
          <p:cNvSpPr/>
          <p:nvPr/>
        </p:nvSpPr>
        <p:spPr>
          <a:xfrm>
            <a:off x="2060640" y="317520"/>
            <a:ext cx="5498640" cy="45612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ru-RU" sz="2400" b="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Open Sans Semibold"/>
                <a:ea typeface="Microsoft YaHei"/>
              </a:rPr>
              <a:t>Туризм</a:t>
            </a:r>
            <a:endParaRPr lang="ru-RU" sz="2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91" name="CustomShape 3"/>
          <p:cNvSpPr/>
          <p:nvPr/>
        </p:nvSpPr>
        <p:spPr>
          <a:xfrm>
            <a:off x="7128000" y="7189920"/>
            <a:ext cx="434160" cy="36468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ru-RU" sz="1800" b="1" i="1" strike="noStrike" spc="-1" dirty="0" smtClean="0">
                <a:solidFill>
                  <a:srgbClr val="339533"/>
                </a:solidFill>
                <a:uFill>
                  <a:solidFill>
                    <a:srgbClr val="FFFFFF"/>
                  </a:solidFill>
                </a:uFill>
                <a:latin typeface="Open Sans Semibold"/>
                <a:ea typeface="Microsoft YaHei"/>
              </a:rPr>
              <a:t>2</a:t>
            </a:r>
            <a:r>
              <a:rPr lang="en-US" sz="1800" b="1" i="1" strike="noStrike" spc="-1" dirty="0" smtClean="0">
                <a:solidFill>
                  <a:srgbClr val="339533"/>
                </a:solidFill>
                <a:uFill>
                  <a:solidFill>
                    <a:srgbClr val="FFFFFF"/>
                  </a:solidFill>
                </a:uFill>
                <a:latin typeface="Open Sans Semibold"/>
                <a:ea typeface="Microsoft YaHei"/>
              </a:rPr>
              <a:t>7</a:t>
            </a:r>
            <a:endParaRPr lang="ru-RU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92" name="CustomShape 4"/>
          <p:cNvSpPr/>
          <p:nvPr/>
        </p:nvSpPr>
        <p:spPr>
          <a:xfrm>
            <a:off x="255600" y="1352520"/>
            <a:ext cx="742680" cy="106524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ru-RU" sz="3200" b="1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Open Sans"/>
                <a:ea typeface="Microsoft YaHei"/>
              </a:rPr>
              <a:t>10…</a:t>
            </a:r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93" name="CustomShape 5"/>
          <p:cNvSpPr/>
          <p:nvPr/>
        </p:nvSpPr>
        <p:spPr>
          <a:xfrm>
            <a:off x="19080" y="2139840"/>
            <a:ext cx="1226880" cy="42516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ru-RU" sz="1100" b="1" strike="noStrike" spc="-1">
                <a:solidFill>
                  <a:srgbClr val="245776"/>
                </a:solidFill>
                <a:uFill>
                  <a:solidFill>
                    <a:srgbClr val="FFFFFF"/>
                  </a:solidFill>
                </a:uFill>
                <a:latin typeface="Open Sans"/>
                <a:ea typeface="Microsoft YaHei"/>
              </a:rPr>
              <a:t>Средства размещения</a:t>
            </a:r>
            <a:endParaRPr lang="ru-RU" sz="11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94" name="CustomShape 6"/>
          <p:cNvSpPr/>
          <p:nvPr/>
        </p:nvSpPr>
        <p:spPr>
          <a:xfrm>
            <a:off x="-130320" y="3495600"/>
            <a:ext cx="1520640" cy="59256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ru-RU" sz="1100" b="1" strike="noStrike" spc="-1">
                <a:solidFill>
                  <a:srgbClr val="245776"/>
                </a:solidFill>
                <a:uFill>
                  <a:solidFill>
                    <a:srgbClr val="FFFFFF"/>
                  </a:solidFill>
                </a:uFill>
                <a:latin typeface="Open Sans"/>
                <a:ea typeface="Microsoft YaHei"/>
              </a:rPr>
              <a:t>Объекты культурного наследия</a:t>
            </a:r>
            <a:endParaRPr lang="ru-RU" sz="11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95" name="CustomShape 7"/>
          <p:cNvSpPr/>
          <p:nvPr/>
        </p:nvSpPr>
        <p:spPr>
          <a:xfrm>
            <a:off x="-149400" y="4975200"/>
            <a:ext cx="1580760" cy="59256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ru-RU" sz="1100" b="1" strike="noStrike" spc="-1">
                <a:solidFill>
                  <a:srgbClr val="245776"/>
                </a:solidFill>
                <a:uFill>
                  <a:solidFill>
                    <a:srgbClr val="FFFFFF"/>
                  </a:solidFill>
                </a:uFill>
                <a:latin typeface="Open Sans"/>
                <a:ea typeface="Microsoft YaHei"/>
              </a:rPr>
              <a:t>Объекты археологического наследия</a:t>
            </a:r>
            <a:endParaRPr lang="ru-RU" sz="11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796" name="Рисунок 78"/>
          <p:cNvPicPr/>
          <p:nvPr/>
        </p:nvPicPr>
        <p:blipFill>
          <a:blip r:embed="rId7">
            <a:lum bright="70000" contrast="-70000"/>
          </a:blip>
          <a:stretch/>
        </p:blipFill>
        <p:spPr>
          <a:xfrm>
            <a:off x="1481040" y="4714920"/>
            <a:ext cx="2319120" cy="512280"/>
          </a:xfrm>
          <a:prstGeom prst="rect">
            <a:avLst/>
          </a:prstGeom>
          <a:ln w="9360">
            <a:noFill/>
          </a:ln>
        </p:spPr>
      </p:pic>
      <p:sp>
        <p:nvSpPr>
          <p:cNvPr id="797" name="CustomShape 8"/>
          <p:cNvSpPr/>
          <p:nvPr/>
        </p:nvSpPr>
        <p:spPr>
          <a:xfrm>
            <a:off x="1498680" y="4713120"/>
            <a:ext cx="2319120" cy="51660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ru-RU" sz="1400" b="1" strike="noStrike" spc="-1">
                <a:solidFill>
                  <a:srgbClr val="0070C0"/>
                </a:solidFill>
                <a:uFill>
                  <a:solidFill>
                    <a:srgbClr val="FFFFFF"/>
                  </a:solidFill>
                </a:uFill>
                <a:latin typeface="Open Sans Semibold"/>
                <a:ea typeface="Microsoft YaHei"/>
              </a:rPr>
              <a:t>Приоритетные направления:</a:t>
            </a:r>
            <a:endParaRPr lang="ru-RU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798" name="Рисунок 46"/>
          <p:cNvPicPr/>
          <p:nvPr/>
        </p:nvPicPr>
        <p:blipFill>
          <a:blip r:embed="rId8"/>
          <a:stretch/>
        </p:blipFill>
        <p:spPr>
          <a:xfrm>
            <a:off x="1859040" y="1384200"/>
            <a:ext cx="2674440" cy="1380600"/>
          </a:xfrm>
          <a:prstGeom prst="rect">
            <a:avLst/>
          </a:prstGeom>
          <a:ln w="9360">
            <a:noFill/>
          </a:ln>
        </p:spPr>
      </p:pic>
      <p:sp>
        <p:nvSpPr>
          <p:cNvPr id="799" name="CustomShape 9"/>
          <p:cNvSpPr/>
          <p:nvPr/>
        </p:nvSpPr>
        <p:spPr>
          <a:xfrm>
            <a:off x="2868480" y="1839960"/>
            <a:ext cx="925200" cy="36468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ru-RU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Open Sans"/>
                <a:ea typeface="Microsoft YaHei"/>
              </a:rPr>
              <a:t>фото</a:t>
            </a:r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00" name="CustomShape 10"/>
          <p:cNvSpPr/>
          <p:nvPr/>
        </p:nvSpPr>
        <p:spPr>
          <a:xfrm>
            <a:off x="5154480" y="2200320"/>
            <a:ext cx="850680" cy="36468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ru-RU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Open Sans"/>
                <a:ea typeface="Microsoft YaHei"/>
              </a:rPr>
              <a:t>фото</a:t>
            </a:r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801" name="Picture 2"/>
          <p:cNvPicPr/>
          <p:nvPr/>
        </p:nvPicPr>
        <p:blipFill>
          <a:blip r:embed="rId9"/>
          <a:stretch/>
        </p:blipFill>
        <p:spPr>
          <a:xfrm>
            <a:off x="1563840" y="5272200"/>
            <a:ext cx="522000" cy="522000"/>
          </a:xfrm>
          <a:prstGeom prst="rect">
            <a:avLst/>
          </a:prstGeom>
          <a:ln w="9360">
            <a:noFill/>
          </a:ln>
        </p:spPr>
      </p:pic>
      <p:pic>
        <p:nvPicPr>
          <p:cNvPr id="802" name="Picture 3"/>
          <p:cNvPicPr/>
          <p:nvPr/>
        </p:nvPicPr>
        <p:blipFill>
          <a:blip r:embed="rId10"/>
          <a:stretch/>
        </p:blipFill>
        <p:spPr>
          <a:xfrm>
            <a:off x="1554120" y="5861160"/>
            <a:ext cx="522000" cy="522000"/>
          </a:xfrm>
          <a:prstGeom prst="rect">
            <a:avLst/>
          </a:prstGeom>
          <a:ln w="9360">
            <a:noFill/>
          </a:ln>
        </p:spPr>
      </p:pic>
      <p:pic>
        <p:nvPicPr>
          <p:cNvPr id="803" name="Рисунок 2"/>
          <p:cNvPicPr/>
          <p:nvPr/>
        </p:nvPicPr>
        <p:blipFill>
          <a:blip r:embed="rId11"/>
          <a:stretch/>
        </p:blipFill>
        <p:spPr>
          <a:xfrm>
            <a:off x="1554120" y="6442200"/>
            <a:ext cx="522000" cy="520200"/>
          </a:xfrm>
          <a:prstGeom prst="rect">
            <a:avLst/>
          </a:prstGeom>
          <a:ln w="9360">
            <a:noFill/>
          </a:ln>
        </p:spPr>
      </p:pic>
      <p:sp>
        <p:nvSpPr>
          <p:cNvPr id="804" name="CustomShape 11"/>
          <p:cNvSpPr/>
          <p:nvPr/>
        </p:nvSpPr>
        <p:spPr>
          <a:xfrm>
            <a:off x="1859040" y="5373720"/>
            <a:ext cx="2045880" cy="27288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ru-RU" sz="1200" b="0" strike="noStrike" spc="-1">
                <a:solidFill>
                  <a:srgbClr val="245776"/>
                </a:solidFill>
                <a:uFill>
                  <a:solidFill>
                    <a:srgbClr val="FFFFFF"/>
                  </a:solidFill>
                </a:uFill>
                <a:latin typeface="Open Sans Semibold"/>
                <a:ea typeface="Microsoft YaHei"/>
              </a:rPr>
              <a:t>Рекреационный</a:t>
            </a:r>
            <a:endParaRPr lang="ru-RU" sz="1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05" name="CustomShape 12"/>
          <p:cNvSpPr/>
          <p:nvPr/>
        </p:nvSpPr>
        <p:spPr>
          <a:xfrm>
            <a:off x="2146320" y="5886360"/>
            <a:ext cx="1814040" cy="45540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ru-RU" sz="1200" b="0" strike="noStrike" spc="-1">
                <a:solidFill>
                  <a:srgbClr val="245776"/>
                </a:solidFill>
                <a:uFill>
                  <a:solidFill>
                    <a:srgbClr val="FFFFFF"/>
                  </a:solidFill>
                </a:uFill>
                <a:latin typeface="Open Sans Semibold"/>
                <a:ea typeface="Microsoft YaHei"/>
              </a:rPr>
              <a:t>Сельский и</a:t>
            </a:r>
            <a:endParaRPr lang="ru-RU" sz="1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200" b="0" strike="noStrike" spc="-1">
                <a:solidFill>
                  <a:srgbClr val="245776"/>
                </a:solidFill>
                <a:uFill>
                  <a:solidFill>
                    <a:srgbClr val="FFFFFF"/>
                  </a:solidFill>
                </a:uFill>
                <a:latin typeface="Open Sans Semibold"/>
                <a:ea typeface="Microsoft YaHei"/>
              </a:rPr>
              <a:t>экологический</a:t>
            </a:r>
            <a:endParaRPr lang="ru-RU" sz="1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06" name="CustomShape 13"/>
          <p:cNvSpPr/>
          <p:nvPr/>
        </p:nvSpPr>
        <p:spPr>
          <a:xfrm>
            <a:off x="1773360" y="6585120"/>
            <a:ext cx="2006280" cy="27288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ru-RU" sz="1200" b="0" strike="noStrike" spc="-1">
                <a:solidFill>
                  <a:srgbClr val="245776"/>
                </a:solidFill>
                <a:uFill>
                  <a:solidFill>
                    <a:srgbClr val="FFFFFF"/>
                  </a:solidFill>
                </a:uFill>
                <a:latin typeface="Open Sans Semibold"/>
                <a:ea typeface="Microsoft YaHei"/>
              </a:rPr>
              <a:t>Религиозный</a:t>
            </a:r>
            <a:endParaRPr lang="ru-RU" sz="1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07" name="CustomShape 14"/>
          <p:cNvSpPr/>
          <p:nvPr/>
        </p:nvSpPr>
        <p:spPr>
          <a:xfrm>
            <a:off x="4325760" y="6183360"/>
            <a:ext cx="1792080" cy="45540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ru-RU" sz="1200" b="0" strike="noStrike" spc="-1">
                <a:solidFill>
                  <a:srgbClr val="245776"/>
                </a:solidFill>
                <a:uFill>
                  <a:solidFill>
                    <a:srgbClr val="FFFFFF"/>
                  </a:solidFill>
                </a:uFill>
                <a:latin typeface="Open Sans Semibold"/>
                <a:ea typeface="Microsoft YaHei"/>
              </a:rPr>
              <a:t>Культурно-познавательный</a:t>
            </a:r>
            <a:endParaRPr lang="ru-RU" sz="1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808" name="Picture 2"/>
          <p:cNvPicPr/>
          <p:nvPr/>
        </p:nvPicPr>
        <p:blipFill>
          <a:blip r:embed="rId12"/>
          <a:stretch/>
        </p:blipFill>
        <p:spPr>
          <a:xfrm>
            <a:off x="3786120" y="6134040"/>
            <a:ext cx="539280" cy="539280"/>
          </a:xfrm>
          <a:prstGeom prst="rect">
            <a:avLst/>
          </a:prstGeom>
          <a:ln w="9360">
            <a:noFill/>
          </a:ln>
        </p:spPr>
      </p:pic>
      <p:pic>
        <p:nvPicPr>
          <p:cNvPr id="809" name="Picture 2"/>
          <p:cNvPicPr/>
          <p:nvPr/>
        </p:nvPicPr>
        <p:blipFill>
          <a:blip r:embed="rId13"/>
          <a:stretch/>
        </p:blipFill>
        <p:spPr>
          <a:xfrm>
            <a:off x="1528920" y="1351080"/>
            <a:ext cx="3152520" cy="1599840"/>
          </a:xfrm>
          <a:prstGeom prst="rect">
            <a:avLst/>
          </a:prstGeom>
          <a:ln w="9360">
            <a:noFill/>
          </a:ln>
        </p:spPr>
      </p:pic>
      <p:pic>
        <p:nvPicPr>
          <p:cNvPr id="810" name="Picture 4"/>
          <p:cNvPicPr/>
          <p:nvPr/>
        </p:nvPicPr>
        <p:blipFill>
          <a:blip r:embed="rId14"/>
          <a:stretch/>
        </p:blipFill>
        <p:spPr>
          <a:xfrm>
            <a:off x="1932120" y="2859120"/>
            <a:ext cx="2970000" cy="1622160"/>
          </a:xfrm>
          <a:prstGeom prst="rect">
            <a:avLst/>
          </a:prstGeom>
          <a:ln w="9360">
            <a:noFill/>
          </a:ln>
        </p:spPr>
      </p:pic>
      <p:sp>
        <p:nvSpPr>
          <p:cNvPr id="811" name="CustomShape 15"/>
          <p:cNvSpPr/>
          <p:nvPr/>
        </p:nvSpPr>
        <p:spPr>
          <a:xfrm>
            <a:off x="139680" y="2792520"/>
            <a:ext cx="1002960" cy="51696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ru-RU" sz="2800" b="1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Open Sans"/>
                <a:ea typeface="Microsoft YaHei"/>
              </a:rPr>
              <a:t>211</a:t>
            </a:r>
            <a:endParaRPr lang="ru-RU" sz="2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12" name="CustomShape 16"/>
          <p:cNvSpPr/>
          <p:nvPr/>
        </p:nvSpPr>
        <p:spPr>
          <a:xfrm>
            <a:off x="230040" y="4311720"/>
            <a:ext cx="734760" cy="51696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ru-RU" sz="2800" b="1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Open Sans"/>
                <a:ea typeface="Microsoft YaHei"/>
              </a:rPr>
              <a:t>99</a:t>
            </a:r>
            <a:endParaRPr lang="ru-RU" sz="2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13" name="CustomShape 17"/>
          <p:cNvSpPr/>
          <p:nvPr/>
        </p:nvSpPr>
        <p:spPr>
          <a:xfrm>
            <a:off x="838080" y="155520"/>
            <a:ext cx="1147320" cy="75996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ru-RU" sz="1100" b="0" strike="noStrike" spc="-1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Open Sans"/>
                <a:ea typeface="Microsoft YaHei"/>
              </a:rPr>
              <a:t>Демидовский </a:t>
            </a:r>
            <a:endParaRPr lang="ru-RU" sz="11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100" b="0" strike="noStrike" spc="-1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Open Sans"/>
                <a:ea typeface="Microsoft YaHei"/>
              </a:rPr>
              <a:t>район</a:t>
            </a:r>
            <a:endParaRPr lang="ru-RU" sz="11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100" b="0" strike="noStrike" spc="-1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Open Sans"/>
                <a:ea typeface="Microsoft YaHei"/>
              </a:rPr>
              <a:t>Смоленской</a:t>
            </a:r>
            <a:endParaRPr lang="ru-RU" sz="11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100" b="0" strike="noStrike" spc="-1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Open Sans"/>
                <a:ea typeface="Microsoft YaHei"/>
              </a:rPr>
              <a:t>области</a:t>
            </a:r>
            <a:endParaRPr lang="ru-RU" sz="11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814" name="Рисунок 62"/>
          <p:cNvPicPr/>
          <p:nvPr/>
        </p:nvPicPr>
        <p:blipFill>
          <a:blip r:embed="rId15"/>
          <a:stretch/>
        </p:blipFill>
        <p:spPr>
          <a:xfrm>
            <a:off x="233280" y="46080"/>
            <a:ext cx="504360" cy="863280"/>
          </a:xfrm>
          <a:prstGeom prst="rect">
            <a:avLst/>
          </a:prstGeom>
          <a:ln w="9360">
            <a:noFill/>
          </a:ln>
        </p:spPr>
      </p:pic>
      <p:pic>
        <p:nvPicPr>
          <p:cNvPr id="815" name="Рисунок 49"/>
          <p:cNvPicPr/>
          <p:nvPr/>
        </p:nvPicPr>
        <p:blipFill>
          <a:blip r:embed="rId16"/>
          <a:stretch/>
        </p:blipFill>
        <p:spPr>
          <a:xfrm>
            <a:off x="1220400" y="997200"/>
            <a:ext cx="2315520" cy="549720"/>
          </a:xfrm>
          <a:prstGeom prst="rect">
            <a:avLst/>
          </a:prstGeom>
          <a:ln>
            <a:noFill/>
          </a:ln>
        </p:spPr>
      </p:pic>
      <p:sp>
        <p:nvSpPr>
          <p:cNvPr id="816" name="CustomShape 18"/>
          <p:cNvSpPr/>
          <p:nvPr/>
        </p:nvSpPr>
        <p:spPr>
          <a:xfrm>
            <a:off x="1136520" y="1027080"/>
            <a:ext cx="2417400" cy="4554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ru-RU" sz="1200" b="1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Open Sans"/>
                <a:ea typeface="Microsoft YaHei"/>
              </a:rPr>
              <a:t>Демидовский историко-краеведческий музей</a:t>
            </a:r>
            <a:endParaRPr lang="ru-RU" sz="1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817" name="Picture 3"/>
          <p:cNvPicPr/>
          <p:nvPr/>
        </p:nvPicPr>
        <p:blipFill>
          <a:blip r:embed="rId17"/>
          <a:stretch/>
        </p:blipFill>
        <p:spPr>
          <a:xfrm>
            <a:off x="4264200" y="1685880"/>
            <a:ext cx="2909520" cy="1618920"/>
          </a:xfrm>
          <a:prstGeom prst="rect">
            <a:avLst/>
          </a:prstGeom>
          <a:ln w="9360">
            <a:noFill/>
          </a:ln>
        </p:spPr>
      </p:pic>
      <p:pic>
        <p:nvPicPr>
          <p:cNvPr id="818" name="Рисунок 45"/>
          <p:cNvPicPr/>
          <p:nvPr/>
        </p:nvPicPr>
        <p:blipFill>
          <a:blip r:embed="rId18"/>
          <a:stretch/>
        </p:blipFill>
        <p:spPr>
          <a:xfrm>
            <a:off x="1460520" y="4175640"/>
            <a:ext cx="2142360" cy="371160"/>
          </a:xfrm>
          <a:prstGeom prst="rect">
            <a:avLst/>
          </a:prstGeom>
          <a:ln>
            <a:noFill/>
          </a:ln>
        </p:spPr>
      </p:pic>
      <p:sp>
        <p:nvSpPr>
          <p:cNvPr id="819" name="CustomShape 19"/>
          <p:cNvSpPr/>
          <p:nvPr/>
        </p:nvSpPr>
        <p:spPr>
          <a:xfrm>
            <a:off x="1228680" y="4227480"/>
            <a:ext cx="2550600" cy="2728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ru-RU" sz="1200" b="1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Open Sans"/>
                <a:ea typeface="Microsoft YaHei"/>
              </a:rPr>
              <a:t>Покровский храм</a:t>
            </a:r>
            <a:endParaRPr lang="ru-RU" sz="1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820" name="Рисунок 47"/>
          <p:cNvPicPr/>
          <p:nvPr/>
        </p:nvPicPr>
        <p:blipFill>
          <a:blip r:embed="rId19"/>
          <a:stretch/>
        </p:blipFill>
        <p:spPr>
          <a:xfrm>
            <a:off x="5357520" y="1390320"/>
            <a:ext cx="2065320" cy="503640"/>
          </a:xfrm>
          <a:prstGeom prst="rect">
            <a:avLst/>
          </a:prstGeom>
          <a:ln>
            <a:noFill/>
          </a:ln>
        </p:spPr>
      </p:pic>
      <p:sp>
        <p:nvSpPr>
          <p:cNvPr id="821" name="CustomShape 20"/>
          <p:cNvSpPr/>
          <p:nvPr/>
        </p:nvSpPr>
        <p:spPr>
          <a:xfrm>
            <a:off x="5291280" y="1401840"/>
            <a:ext cx="2236320" cy="4554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ru-RU" sz="1200" b="1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Open Sans"/>
                <a:ea typeface="Microsoft YaHei"/>
              </a:rPr>
              <a:t>Памятник </a:t>
            </a:r>
            <a:endParaRPr lang="ru-RU" sz="1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1200" b="1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Open Sans"/>
                <a:ea typeface="Microsoft YaHei"/>
              </a:rPr>
              <a:t>Юрию Никулину</a:t>
            </a:r>
            <a:endParaRPr lang="ru-RU" sz="1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822" name="Рисунок 42"/>
          <p:cNvPicPr/>
          <p:nvPr/>
        </p:nvPicPr>
        <p:blipFill>
          <a:blip r:embed="rId20">
            <a:lum bright="70000" contrast="-70000"/>
          </a:blip>
          <a:stretch/>
        </p:blipFill>
        <p:spPr>
          <a:xfrm>
            <a:off x="3922712" y="3779836"/>
            <a:ext cx="3014127" cy="2014003"/>
          </a:xfrm>
          <a:prstGeom prst="rect">
            <a:avLst/>
          </a:prstGeom>
          <a:ln w="12600" cap="rnd">
            <a:solidFill>
              <a:srgbClr val="4CCBD4"/>
            </a:solidFill>
            <a:custDash>
              <a:ds d="800000" sp="300000"/>
            </a:custDash>
            <a:miter/>
          </a:ln>
        </p:spPr>
      </p:pic>
      <p:sp>
        <p:nvSpPr>
          <p:cNvPr id="823" name="CustomShape 21"/>
          <p:cNvSpPr/>
          <p:nvPr/>
        </p:nvSpPr>
        <p:spPr>
          <a:xfrm>
            <a:off x="4130640" y="3922713"/>
            <a:ext cx="2557080" cy="357189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ru-RU" sz="1400" b="1" strike="noStrike" spc="-1" dirty="0">
                <a:solidFill>
                  <a:srgbClr val="0070C0"/>
                </a:solidFill>
                <a:uFill>
                  <a:solidFill>
                    <a:srgbClr val="FFFFFF"/>
                  </a:solidFill>
                </a:uFill>
                <a:latin typeface="Open Sans"/>
                <a:ea typeface="Microsoft YaHei"/>
              </a:rPr>
              <a:t>Событийный туризм</a:t>
            </a:r>
            <a:endParaRPr lang="ru-RU" sz="14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25" name="CustomShape 22"/>
          <p:cNvSpPr/>
          <p:nvPr/>
        </p:nvSpPr>
        <p:spPr>
          <a:xfrm>
            <a:off x="4230720" y="3741840"/>
            <a:ext cx="2673000" cy="59256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endParaRPr lang="ru-RU" sz="11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26" name="CustomShape 23"/>
          <p:cNvSpPr/>
          <p:nvPr/>
        </p:nvSpPr>
        <p:spPr>
          <a:xfrm>
            <a:off x="4230720" y="4294080"/>
            <a:ext cx="2660400" cy="42516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ru-RU" sz="11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Open Sans"/>
                <a:ea typeface="Microsoft YaHei"/>
              </a:rPr>
              <a:t>6 июля – массовые гуляния </a:t>
            </a:r>
            <a:r>
              <a:t/>
            </a:r>
            <a:br/>
            <a:r>
              <a:rPr lang="ru-RU" sz="11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Open Sans"/>
                <a:ea typeface="Microsoft YaHei"/>
              </a:rPr>
              <a:t>«В ночь на Ивана Купалу</a:t>
            </a:r>
            <a:r>
              <a:rPr lang="ru-RU" sz="1100" b="0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Open Sans"/>
                <a:ea typeface="Microsoft YaHei"/>
              </a:rPr>
              <a:t>» </a:t>
            </a:r>
            <a:endParaRPr lang="ru-RU" sz="11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27" name="CustomShape 24"/>
          <p:cNvSpPr/>
          <p:nvPr/>
        </p:nvSpPr>
        <p:spPr>
          <a:xfrm>
            <a:off x="68400" y="6465960"/>
            <a:ext cx="1068120" cy="25056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ru-RU" sz="1100" b="1" strike="noStrike" spc="-1">
                <a:solidFill>
                  <a:srgbClr val="245776"/>
                </a:solidFill>
                <a:uFill>
                  <a:solidFill>
                    <a:srgbClr val="FFFFFF"/>
                  </a:solidFill>
                </a:uFill>
                <a:latin typeface="Open Sans"/>
                <a:ea typeface="Microsoft YaHei"/>
              </a:rPr>
              <a:t>Церкви</a:t>
            </a:r>
            <a:endParaRPr lang="ru-RU" sz="11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28" name="CustomShape 25"/>
          <p:cNvSpPr/>
          <p:nvPr/>
        </p:nvSpPr>
        <p:spPr>
          <a:xfrm>
            <a:off x="237960" y="5889600"/>
            <a:ext cx="731520" cy="51408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ru-RU" sz="2800" b="1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Open Sans"/>
                <a:ea typeface="Microsoft YaHei"/>
              </a:rPr>
              <a:t>4</a:t>
            </a:r>
            <a:endParaRPr lang="ru-RU" sz="2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829" name="Picture 54"/>
          <p:cNvPicPr/>
          <p:nvPr/>
        </p:nvPicPr>
        <p:blipFill>
          <a:blip r:embed="rId21"/>
          <a:stretch/>
        </p:blipFill>
        <p:spPr>
          <a:xfrm>
            <a:off x="193680" y="5640480"/>
            <a:ext cx="817200" cy="817200"/>
          </a:xfrm>
          <a:prstGeom prst="rect">
            <a:avLst/>
          </a:prstGeom>
          <a:ln w="9360">
            <a:noFill/>
          </a:ln>
        </p:spPr>
      </p:pic>
      <p:sp>
        <p:nvSpPr>
          <p:cNvPr id="830" name="CustomShape 26"/>
          <p:cNvSpPr/>
          <p:nvPr/>
        </p:nvSpPr>
        <p:spPr>
          <a:xfrm>
            <a:off x="120600" y="5751360"/>
            <a:ext cx="999720" cy="49968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ru-RU" sz="2800" b="1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Open Sans"/>
                <a:ea typeface="Microsoft YaHei"/>
              </a:rPr>
              <a:t>4</a:t>
            </a:r>
            <a:endParaRPr lang="ru-RU" sz="2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31" name="CustomShape 27"/>
          <p:cNvSpPr/>
          <p:nvPr/>
        </p:nvSpPr>
        <p:spPr>
          <a:xfrm>
            <a:off x="4065589" y="4779969"/>
            <a:ext cx="2496600" cy="500066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endParaRPr lang="ru-RU" sz="11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32" name="CustomShape 28"/>
          <p:cNvSpPr/>
          <p:nvPr/>
        </p:nvSpPr>
        <p:spPr>
          <a:xfrm>
            <a:off x="4279903" y="4779969"/>
            <a:ext cx="2585520" cy="59004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ru-RU" sz="1100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Open Sans"/>
                <a:ea typeface="Microsoft YaHei"/>
              </a:rPr>
              <a:t>29 </a:t>
            </a:r>
            <a:r>
              <a:rPr lang="ru-RU" sz="11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Open Sans"/>
                <a:ea typeface="Microsoft YaHei"/>
              </a:rPr>
              <a:t>июля – Межрегиональный праздник «Его Величество Огурец</a:t>
            </a:r>
            <a:r>
              <a:rPr lang="ru-RU" sz="1100" b="0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Open Sans"/>
                <a:ea typeface="Microsoft YaHei"/>
              </a:rPr>
              <a:t>» </a:t>
            </a:r>
            <a:endParaRPr lang="ru-RU" sz="11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833" name="Рисунок 1"/>
          <p:cNvPicPr/>
          <p:nvPr/>
        </p:nvPicPr>
        <p:blipFill>
          <a:blip r:embed="rId22"/>
          <a:stretch/>
        </p:blipFill>
        <p:spPr>
          <a:xfrm>
            <a:off x="4011840" y="4343400"/>
            <a:ext cx="219960" cy="193320"/>
          </a:xfrm>
          <a:prstGeom prst="rect">
            <a:avLst/>
          </a:prstGeom>
          <a:ln w="9360">
            <a:noFill/>
          </a:ln>
        </p:spPr>
      </p:pic>
      <p:pic>
        <p:nvPicPr>
          <p:cNvPr id="834" name="Рисунок 1"/>
          <p:cNvPicPr/>
          <p:nvPr/>
        </p:nvPicPr>
        <p:blipFill>
          <a:blip r:embed="rId22"/>
          <a:stretch/>
        </p:blipFill>
        <p:spPr>
          <a:xfrm>
            <a:off x="4010400" y="4754520"/>
            <a:ext cx="219960" cy="193320"/>
          </a:xfrm>
          <a:prstGeom prst="rect">
            <a:avLst/>
          </a:prstGeom>
          <a:ln w="9360"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6" name="Picture 1"/>
          <p:cNvPicPr/>
          <p:nvPr/>
        </p:nvPicPr>
        <p:blipFill>
          <a:blip r:embed="rId3"/>
          <a:stretch/>
        </p:blipFill>
        <p:spPr>
          <a:xfrm>
            <a:off x="2060640" y="155520"/>
            <a:ext cx="5495400" cy="764640"/>
          </a:xfrm>
          <a:prstGeom prst="rect">
            <a:avLst/>
          </a:prstGeom>
          <a:ln w="9360">
            <a:noFill/>
          </a:ln>
        </p:spPr>
      </p:pic>
      <p:sp>
        <p:nvSpPr>
          <p:cNvPr id="837" name="CustomShape 1"/>
          <p:cNvSpPr/>
          <p:nvPr/>
        </p:nvSpPr>
        <p:spPr>
          <a:xfrm>
            <a:off x="2060640" y="317520"/>
            <a:ext cx="5495400" cy="45360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ru-RU" sz="2400" b="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Open Sans Semibold"/>
                <a:ea typeface="Microsoft YaHei"/>
              </a:rPr>
              <a:t>SWOT-анализ</a:t>
            </a:r>
            <a:endParaRPr lang="ru-RU" sz="2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graphicFrame>
        <p:nvGraphicFramePr>
          <p:cNvPr id="838" name="Table 2"/>
          <p:cNvGraphicFramePr/>
          <p:nvPr/>
        </p:nvGraphicFramePr>
        <p:xfrm>
          <a:off x="492120" y="1297080"/>
          <a:ext cx="6084360" cy="4840920"/>
        </p:xfrm>
        <a:graphic>
          <a:graphicData uri="http://schemas.openxmlformats.org/drawingml/2006/table">
            <a:tbl>
              <a:tblPr/>
              <a:tblGrid>
                <a:gridCol w="1920600"/>
                <a:gridCol w="4163760"/>
              </a:tblGrid>
              <a:tr h="1693080">
                <a:tc>
                  <a:txBody>
                    <a:bodyPr/>
                    <a:lstStyle/>
                    <a:p>
                      <a:pPr algn="ctr">
                        <a:lnSpc>
                          <a:spcPct val="83000"/>
                        </a:lnSpc>
                      </a:pPr>
                      <a:r>
                        <a:rPr lang="ru-RU" sz="1600" b="1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alibri"/>
                          <a:ea typeface="Microsoft YaHei"/>
                        </a:rPr>
                        <a:t>Сильные стороны</a:t>
                      </a:r>
                      <a:endParaRPr lang="ru-RU" sz="16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  <a:p>
                      <a:pPr algn="ctr">
                        <a:lnSpc>
                          <a:spcPct val="113000"/>
                        </a:lnSpc>
                      </a:pPr>
                      <a:r>
                        <a:rPr lang="ru-RU" sz="1600" b="1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Open Sans"/>
                          <a:ea typeface="Microsoft YaHei"/>
                        </a:rPr>
                        <a:t>S</a:t>
                      </a:r>
                      <a:endParaRPr lang="ru-RU" sz="16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6FCECE"/>
                    </a:solidFill>
                  </a:tcPr>
                </a:tc>
                <a:tc>
                  <a:txBody>
                    <a:bodyPr/>
                    <a:lstStyle/>
                    <a:p>
                      <a:pPr marL="169920" indent="-167760">
                        <a:lnSpc>
                          <a:spcPct val="113000"/>
                        </a:lnSpc>
                        <a:buClr>
                          <a:srgbClr val="000000"/>
                        </a:buClr>
                        <a:buFont typeface="StarSymbol"/>
                        <a:buChar char="-"/>
                      </a:pPr>
                      <a:r>
                        <a:rPr lang="ru-RU" sz="12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Open Sans"/>
                          <a:ea typeface="Microsoft YaHei"/>
                        </a:rPr>
                        <a:t>выгодное географическое положение;</a:t>
                      </a:r>
                      <a:endParaRPr lang="ru-RU" sz="12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  <a:p>
                      <a:pPr marL="169920" indent="-167760">
                        <a:lnSpc>
                          <a:spcPct val="113000"/>
                        </a:lnSpc>
                        <a:buClr>
                          <a:srgbClr val="000000"/>
                        </a:buClr>
                        <a:buFont typeface="StarSymbol"/>
                        <a:buChar char="-"/>
                      </a:pPr>
                      <a:r>
                        <a:rPr lang="ru-RU" sz="12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Open Sans"/>
                          <a:ea typeface="Microsoft YaHei"/>
                        </a:rPr>
                        <a:t>относительная близость к московской агломерации и границе с Белоруссией;</a:t>
                      </a:r>
                      <a:endParaRPr lang="ru-RU" sz="12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  <a:p>
                      <a:pPr marL="169920" indent="-167760">
                        <a:lnSpc>
                          <a:spcPct val="113000"/>
                        </a:lnSpc>
                        <a:buClr>
                          <a:srgbClr val="000000"/>
                        </a:buClr>
                        <a:buFont typeface="StarSymbol"/>
                        <a:buChar char="-"/>
                      </a:pPr>
                      <a:r>
                        <a:rPr lang="ru-RU" sz="12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Open Sans"/>
                          <a:ea typeface="Microsoft YaHei"/>
                        </a:rPr>
                        <a:t>наличие комплекса культурно-исторических ценностей;</a:t>
                      </a:r>
                      <a:endParaRPr lang="ru-RU" sz="12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  <a:p>
                      <a:pPr marL="169920" indent="-167760">
                        <a:lnSpc>
                          <a:spcPct val="113000"/>
                        </a:lnSpc>
                        <a:buClr>
                          <a:srgbClr val="000000"/>
                        </a:buClr>
                        <a:buFont typeface="StarSymbol"/>
                        <a:buChar char="-"/>
                      </a:pPr>
                      <a:r>
                        <a:rPr lang="ru-RU" sz="12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Open Sans"/>
                          <a:ea typeface="Microsoft YaHei"/>
                        </a:rPr>
                        <a:t>экологически чистые территории;</a:t>
                      </a:r>
                      <a:endParaRPr lang="ru-RU" sz="12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  <a:p>
                      <a:pPr marL="169920" indent="-167760">
                        <a:lnSpc>
                          <a:spcPct val="113000"/>
                        </a:lnSpc>
                        <a:buClr>
                          <a:srgbClr val="000000"/>
                        </a:buClr>
                        <a:buFont typeface="StarSymbol"/>
                        <a:buChar char="-"/>
                      </a:pPr>
                      <a:r>
                        <a:rPr lang="ru-RU" sz="12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Open Sans"/>
                          <a:ea typeface="Microsoft YaHei"/>
                        </a:rPr>
                        <a:t>наличие сырья – леса, торфа, песчаной смеси.</a:t>
                      </a:r>
                      <a:endParaRPr lang="ru-RU" sz="12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6FCECE"/>
                    </a:solidFill>
                  </a:tcPr>
                </a:tc>
              </a:tr>
              <a:tr h="1035000">
                <a:tc>
                  <a:txBody>
                    <a:bodyPr/>
                    <a:lstStyle/>
                    <a:p>
                      <a:pPr algn="ctr">
                        <a:lnSpc>
                          <a:spcPct val="83000"/>
                        </a:lnSpc>
                      </a:pPr>
                      <a:r>
                        <a:rPr lang="ru-RU" sz="1600" b="1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alibri"/>
                          <a:ea typeface="Microsoft YaHei"/>
                        </a:rPr>
                        <a:t>Слабые стороны</a:t>
                      </a:r>
                      <a:endParaRPr lang="ru-RU" sz="16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  <a:p>
                      <a:pPr algn="ctr">
                        <a:lnSpc>
                          <a:spcPct val="113000"/>
                        </a:lnSpc>
                      </a:pPr>
                      <a:r>
                        <a:rPr lang="ru-RU" sz="1600" b="1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Open Sans"/>
                          <a:ea typeface="Microsoft YaHei"/>
                        </a:rPr>
                        <a:t>W</a:t>
                      </a:r>
                      <a:endParaRPr lang="ru-RU" sz="16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8FDEE3"/>
                    </a:solidFill>
                  </a:tcPr>
                </a:tc>
                <a:tc>
                  <a:txBody>
                    <a:bodyPr/>
                    <a:lstStyle/>
                    <a:p>
                      <a:pPr marL="169920" indent="-167760">
                        <a:lnSpc>
                          <a:spcPct val="113000"/>
                        </a:lnSpc>
                        <a:buClr>
                          <a:srgbClr val="000000"/>
                        </a:buClr>
                        <a:buFont typeface="StarSymbol"/>
                        <a:buChar char="-"/>
                      </a:pPr>
                      <a:r>
                        <a:rPr lang="ru-RU" sz="12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Open Sans"/>
                          <a:ea typeface="Microsoft YaHei"/>
                        </a:rPr>
                        <a:t>дефицит кадров из-за возникших демографических диспропорций;</a:t>
                      </a:r>
                      <a:endParaRPr lang="ru-RU" sz="12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  <a:p>
                      <a:pPr marL="169920" indent="-167760">
                        <a:lnSpc>
                          <a:spcPct val="113000"/>
                        </a:lnSpc>
                        <a:buClr>
                          <a:srgbClr val="000000"/>
                        </a:buClr>
                        <a:buFont typeface="StarSymbol"/>
                        <a:buChar char="-"/>
                      </a:pPr>
                      <a:r>
                        <a:rPr lang="ru-RU" sz="12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Open Sans"/>
                          <a:ea typeface="Microsoft YaHei"/>
                        </a:rPr>
                        <a:t>отсутствие бизнес-инкубаторов и технопарков;</a:t>
                      </a:r>
                      <a:endParaRPr lang="ru-RU" sz="12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8FDEE3"/>
                    </a:solidFill>
                  </a:tcPr>
                </a:tc>
              </a:tr>
              <a:tr h="1460520">
                <a:tc>
                  <a:txBody>
                    <a:bodyPr/>
                    <a:lstStyle/>
                    <a:p>
                      <a:pPr algn="ctr">
                        <a:lnSpc>
                          <a:spcPct val="83000"/>
                        </a:lnSpc>
                      </a:pPr>
                      <a:r>
                        <a:rPr lang="ru-RU" sz="1600" b="1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alibri"/>
                          <a:ea typeface="Microsoft YaHei"/>
                        </a:rPr>
                        <a:t>Возможности</a:t>
                      </a:r>
                      <a:endParaRPr lang="ru-RU" sz="16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  <a:p>
                      <a:pPr algn="ctr">
                        <a:lnSpc>
                          <a:spcPct val="113000"/>
                        </a:lnSpc>
                      </a:pPr>
                      <a:r>
                        <a:rPr lang="ru-RU" sz="1600" b="1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Open Sans"/>
                          <a:ea typeface="Microsoft YaHei"/>
                        </a:rPr>
                        <a:t>O</a:t>
                      </a:r>
                      <a:endParaRPr lang="ru-RU" sz="16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8E8A8"/>
                    </a:solidFill>
                  </a:tcPr>
                </a:tc>
                <a:tc>
                  <a:txBody>
                    <a:bodyPr/>
                    <a:lstStyle/>
                    <a:p>
                      <a:pPr marL="169920" indent="-167760">
                        <a:lnSpc>
                          <a:spcPct val="113000"/>
                        </a:lnSpc>
                        <a:buClr>
                          <a:srgbClr val="000000"/>
                        </a:buClr>
                        <a:buFont typeface="StarSymbol"/>
                        <a:buChar char="-"/>
                      </a:pPr>
                      <a:r>
                        <a:rPr lang="ru-RU" sz="12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Open Sans"/>
                          <a:ea typeface="Microsoft YaHei"/>
                        </a:rPr>
                        <a:t>расширение рынка продукции местных производителей;</a:t>
                      </a:r>
                      <a:endParaRPr lang="ru-RU" sz="12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  <a:p>
                      <a:pPr marL="169920" indent="-167760">
                        <a:lnSpc>
                          <a:spcPct val="113000"/>
                        </a:lnSpc>
                        <a:buClr>
                          <a:srgbClr val="000000"/>
                        </a:buClr>
                        <a:buFont typeface="StarSymbol"/>
                        <a:buChar char="-"/>
                      </a:pPr>
                      <a:r>
                        <a:rPr lang="ru-RU" sz="12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Open Sans"/>
                          <a:ea typeface="Microsoft YaHei"/>
                        </a:rPr>
                        <a:t>внедрение инновационных технологий;</a:t>
                      </a:r>
                      <a:endParaRPr lang="ru-RU" sz="12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  <a:p>
                      <a:pPr marL="169920" indent="-167760">
                        <a:lnSpc>
                          <a:spcPct val="113000"/>
                        </a:lnSpc>
                        <a:buClr>
                          <a:srgbClr val="000000"/>
                        </a:buClr>
                        <a:buFont typeface="StarSymbol"/>
                        <a:buChar char="-"/>
                      </a:pPr>
                      <a:r>
                        <a:rPr lang="ru-RU" sz="12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Open Sans"/>
                          <a:ea typeface="Microsoft YaHei"/>
                        </a:rPr>
                        <a:t>вовлечение в сельхозпроизводство неиспользуемых угодий;</a:t>
                      </a:r>
                      <a:endParaRPr lang="ru-RU" sz="12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  <a:p>
                      <a:pPr marL="169920" indent="-167760">
                        <a:lnSpc>
                          <a:spcPct val="113000"/>
                        </a:lnSpc>
                        <a:buClr>
                          <a:srgbClr val="000000"/>
                        </a:buClr>
                        <a:buFont typeface="StarSymbol"/>
                        <a:buChar char="-"/>
                      </a:pPr>
                      <a:r>
                        <a:rPr lang="ru-RU" sz="12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Open Sans"/>
                          <a:ea typeface="Microsoft YaHei"/>
                        </a:rPr>
                        <a:t>развитие туризма.</a:t>
                      </a:r>
                      <a:endParaRPr lang="ru-RU" sz="12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8E8A8"/>
                    </a:solidFill>
                  </a:tcPr>
                </a:tc>
              </a:tr>
              <a:tr h="652320">
                <a:tc>
                  <a:txBody>
                    <a:bodyPr/>
                    <a:lstStyle/>
                    <a:p>
                      <a:pPr algn="ctr">
                        <a:lnSpc>
                          <a:spcPct val="83000"/>
                        </a:lnSpc>
                      </a:pPr>
                      <a:r>
                        <a:rPr lang="ru-RU" sz="1600" b="1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alibri"/>
                          <a:ea typeface="Microsoft YaHei"/>
                        </a:rPr>
                        <a:t>Угрозы</a:t>
                      </a:r>
                      <a:endParaRPr lang="ru-RU" sz="16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  <a:p>
                      <a:pPr algn="ctr">
                        <a:lnSpc>
                          <a:spcPct val="113000"/>
                        </a:lnSpc>
                      </a:pPr>
                      <a:r>
                        <a:rPr lang="ru-RU" sz="1600" b="1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Open Sans"/>
                          <a:ea typeface="Microsoft YaHei"/>
                        </a:rPr>
                        <a:t>T</a:t>
                      </a:r>
                      <a:endParaRPr lang="ru-RU" sz="16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FBFBB7"/>
                    </a:solidFill>
                  </a:tcPr>
                </a:tc>
                <a:tc>
                  <a:txBody>
                    <a:bodyPr/>
                    <a:lstStyle/>
                    <a:p>
                      <a:pPr marL="169920" indent="-167760">
                        <a:lnSpc>
                          <a:spcPct val="113000"/>
                        </a:lnSpc>
                        <a:buClr>
                          <a:srgbClr val="000000"/>
                        </a:buClr>
                        <a:buFont typeface="StarSymbol"/>
                        <a:buChar char="-"/>
                      </a:pPr>
                      <a:r>
                        <a:rPr lang="ru-RU" sz="12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Open Sans"/>
                          <a:ea typeface="Microsoft YaHei"/>
                        </a:rPr>
                        <a:t>демографическое старение населения;</a:t>
                      </a:r>
                      <a:endParaRPr lang="ru-RU" sz="12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  <a:p>
                      <a:pPr marL="169920" indent="-167760">
                        <a:lnSpc>
                          <a:spcPct val="113000"/>
                        </a:lnSpc>
                        <a:buClr>
                          <a:srgbClr val="000000"/>
                        </a:buClr>
                        <a:buFont typeface="StarSymbol"/>
                        <a:buChar char="-"/>
                      </a:pPr>
                      <a:r>
                        <a:rPr lang="ru-RU" sz="12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Open Sans"/>
                          <a:ea typeface="Microsoft YaHei"/>
                        </a:rPr>
                        <a:t>отток из района способной творческой молодежи.</a:t>
                      </a:r>
                      <a:endParaRPr lang="ru-RU" sz="12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FBFBB7"/>
                    </a:solidFill>
                  </a:tcPr>
                </a:tc>
              </a:tr>
            </a:tbl>
          </a:graphicData>
        </a:graphic>
      </p:graphicFrame>
      <p:sp>
        <p:nvSpPr>
          <p:cNvPr id="839" name="CustomShape 3"/>
          <p:cNvSpPr/>
          <p:nvPr/>
        </p:nvSpPr>
        <p:spPr>
          <a:xfrm>
            <a:off x="838080" y="155520"/>
            <a:ext cx="1144080" cy="75672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ru-RU" sz="1100" b="0" strike="noStrike" spc="-1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Open Sans"/>
                <a:ea typeface="Microsoft YaHei"/>
              </a:rPr>
              <a:t>Демидовский </a:t>
            </a:r>
            <a:endParaRPr lang="ru-RU" sz="11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100" b="0" strike="noStrike" spc="-1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Open Sans"/>
                <a:ea typeface="Microsoft YaHei"/>
              </a:rPr>
              <a:t>район</a:t>
            </a:r>
            <a:endParaRPr lang="ru-RU" sz="11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100" b="0" strike="noStrike" spc="-1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Open Sans"/>
                <a:ea typeface="Microsoft YaHei"/>
              </a:rPr>
              <a:t>Смоленской</a:t>
            </a:r>
            <a:endParaRPr lang="ru-RU" sz="11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100" b="0" strike="noStrike" spc="-1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Open Sans"/>
                <a:ea typeface="Microsoft YaHei"/>
              </a:rPr>
              <a:t>области</a:t>
            </a:r>
            <a:endParaRPr lang="ru-RU" sz="11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840" name="Picture 36"/>
          <p:cNvPicPr/>
          <p:nvPr/>
        </p:nvPicPr>
        <p:blipFill>
          <a:blip r:embed="rId4"/>
          <a:stretch/>
        </p:blipFill>
        <p:spPr>
          <a:xfrm>
            <a:off x="233280" y="46080"/>
            <a:ext cx="501120" cy="860040"/>
          </a:xfrm>
          <a:prstGeom prst="rect">
            <a:avLst/>
          </a:prstGeom>
          <a:ln w="9360">
            <a:noFill/>
          </a:ln>
        </p:spPr>
      </p:pic>
      <p:sp>
        <p:nvSpPr>
          <p:cNvPr id="841" name="CustomShape 4"/>
          <p:cNvSpPr/>
          <p:nvPr/>
        </p:nvSpPr>
        <p:spPr>
          <a:xfrm>
            <a:off x="7122960" y="7189920"/>
            <a:ext cx="431280" cy="36144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ru-RU" sz="1800" b="1" i="1" strike="noStrike" spc="-1" dirty="0" smtClean="0">
                <a:solidFill>
                  <a:srgbClr val="339533"/>
                </a:solidFill>
                <a:uFill>
                  <a:solidFill>
                    <a:srgbClr val="FFFFFF"/>
                  </a:solidFill>
                </a:uFill>
                <a:latin typeface="Open Sans Semibold"/>
                <a:ea typeface="Microsoft YaHei"/>
              </a:rPr>
              <a:t>2</a:t>
            </a:r>
            <a:r>
              <a:rPr lang="en-US" sz="1800" b="1" i="1" strike="noStrike" spc="-1" dirty="0" smtClean="0">
                <a:solidFill>
                  <a:srgbClr val="339533"/>
                </a:solidFill>
                <a:uFill>
                  <a:solidFill>
                    <a:srgbClr val="FFFFFF"/>
                  </a:solidFill>
                </a:uFill>
                <a:latin typeface="Open Sans Semibold"/>
                <a:ea typeface="Microsoft YaHei"/>
              </a:rPr>
              <a:t>8</a:t>
            </a:r>
            <a:endParaRPr lang="ru-RU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2" name="Picture 1"/>
          <p:cNvPicPr/>
          <p:nvPr/>
        </p:nvPicPr>
        <p:blipFill>
          <a:blip r:embed="rId3"/>
          <a:srcRect l="9250" t="7484" r="9450" b="8222"/>
          <a:stretch/>
        </p:blipFill>
        <p:spPr>
          <a:xfrm>
            <a:off x="71640" y="1300680"/>
            <a:ext cx="7544880" cy="4416120"/>
          </a:xfrm>
          <a:prstGeom prst="rect">
            <a:avLst/>
          </a:prstGeom>
          <a:ln w="9360">
            <a:noFill/>
          </a:ln>
        </p:spPr>
      </p:pic>
      <p:sp>
        <p:nvSpPr>
          <p:cNvPr id="843" name="CustomShape 1"/>
          <p:cNvSpPr/>
          <p:nvPr/>
        </p:nvSpPr>
        <p:spPr>
          <a:xfrm>
            <a:off x="7156440" y="7189920"/>
            <a:ext cx="431280" cy="36144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1800" b="1" i="1" strike="noStrike" spc="-1" dirty="0" smtClean="0">
                <a:solidFill>
                  <a:srgbClr val="339533"/>
                </a:solidFill>
                <a:uFill>
                  <a:solidFill>
                    <a:srgbClr val="FFFFFF"/>
                  </a:solidFill>
                </a:uFill>
                <a:latin typeface="Open Sans Semibold"/>
                <a:ea typeface="Microsoft YaHei"/>
              </a:rPr>
              <a:t>29</a:t>
            </a:r>
            <a:endParaRPr lang="ru-RU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44" name="CustomShape 2"/>
          <p:cNvSpPr/>
          <p:nvPr/>
        </p:nvSpPr>
        <p:spPr>
          <a:xfrm>
            <a:off x="735120" y="1667880"/>
            <a:ext cx="3193560" cy="93960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ru-RU" sz="1400" b="1" strike="noStrike" spc="-1">
                <a:solidFill>
                  <a:srgbClr val="0070C0"/>
                </a:solidFill>
                <a:uFill>
                  <a:solidFill>
                    <a:srgbClr val="FFFFFF"/>
                  </a:solidFill>
                </a:uFill>
                <a:latin typeface="Open Sans"/>
                <a:ea typeface="Microsoft YaHei"/>
              </a:rPr>
              <a:t>ГЛАВА МУНИЦИПАЛЬНОГО ОБРАЗОВАНИЯ </a:t>
            </a:r>
            <a:endParaRPr lang="ru-RU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1400" b="1" strike="noStrike" spc="-1">
                <a:solidFill>
                  <a:srgbClr val="0070C0"/>
                </a:solidFill>
                <a:uFill>
                  <a:solidFill>
                    <a:srgbClr val="FFFFFF"/>
                  </a:solidFill>
                </a:uFill>
                <a:latin typeface="Open Sans"/>
                <a:ea typeface="Microsoft YaHei"/>
              </a:rPr>
              <a:t>«ДЕМИДОВСКИЙ РАЙОН» СМОЛЕНСКОЙ ОБЛАСТИ:</a:t>
            </a:r>
            <a:endParaRPr lang="ru-RU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45" name="CustomShape 3"/>
          <p:cNvSpPr/>
          <p:nvPr/>
        </p:nvSpPr>
        <p:spPr>
          <a:xfrm>
            <a:off x="612720" y="4090320"/>
            <a:ext cx="3438000" cy="177444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ru-RU" sz="1400" b="1" strike="noStrike" spc="-1">
                <a:solidFill>
                  <a:srgbClr val="0070C0"/>
                </a:solidFill>
                <a:uFill>
                  <a:solidFill>
                    <a:srgbClr val="FFFFFF"/>
                  </a:solidFill>
                </a:uFill>
                <a:latin typeface="Open Sans"/>
                <a:ea typeface="Microsoft YaHei"/>
              </a:rPr>
              <a:t>ЗАМЕСТИТЕЛЬ ГЛАВЫ  МУНИЦИПАЛЬНОГО ОБРАЗОВАНИЯ «ДЕМИДОВСКИЙ РАЙОН» СМОЛЕНСКОЙ ОБЛАСТИ:</a:t>
            </a:r>
            <a:endParaRPr lang="ru-RU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46" name="CustomShape 4"/>
          <p:cNvSpPr/>
          <p:nvPr/>
        </p:nvSpPr>
        <p:spPr>
          <a:xfrm>
            <a:off x="4167360" y="1763640"/>
            <a:ext cx="2580840" cy="93960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ru-RU" sz="1400" b="1" strike="noStrike" spc="-1">
                <a:solidFill>
                  <a:srgbClr val="0070C0"/>
                </a:solidFill>
                <a:uFill>
                  <a:solidFill>
                    <a:srgbClr val="FFFFFF"/>
                  </a:solidFill>
                </a:uFill>
                <a:latin typeface="Open Sans"/>
                <a:ea typeface="Microsoft YaHei"/>
              </a:rPr>
              <a:t>ДЕПАРТАМЕНТ ИНВЕСТИЦИОННОГО РАЗВИТИЯ СМОЛЕНСКОЙ ОБЛАСТИ:</a:t>
            </a:r>
            <a:endParaRPr lang="ru-RU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47" name="CustomShape 5"/>
          <p:cNvSpPr/>
          <p:nvPr/>
        </p:nvSpPr>
        <p:spPr>
          <a:xfrm>
            <a:off x="4167360" y="3995640"/>
            <a:ext cx="2580840" cy="72684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ru-RU" sz="1400" b="1" strike="noStrike" spc="-1" dirty="0">
                <a:solidFill>
                  <a:srgbClr val="0070C0"/>
                </a:solidFill>
                <a:uFill>
                  <a:solidFill>
                    <a:srgbClr val="FFFFFF"/>
                  </a:solidFill>
                </a:uFill>
                <a:latin typeface="Open Sans"/>
                <a:ea typeface="Microsoft YaHei"/>
              </a:rPr>
              <a:t>ООО «КОРПОРАЦИЯ ИНВЕСТИЦИОННОГО РАЗВИТИЯ»:</a:t>
            </a:r>
            <a:endParaRPr lang="ru-RU" sz="14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48" name="CustomShape 6"/>
          <p:cNvSpPr/>
          <p:nvPr/>
        </p:nvSpPr>
        <p:spPr>
          <a:xfrm>
            <a:off x="566640" y="2637720"/>
            <a:ext cx="3362040" cy="118080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ru-RU" sz="1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Open Sans"/>
                <a:ea typeface="Microsoft YaHei"/>
              </a:rPr>
              <a:t>Семенов </a:t>
            </a:r>
            <a:endParaRPr lang="ru-RU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1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Open Sans"/>
                <a:ea typeface="Microsoft YaHei"/>
              </a:rPr>
              <a:t>Александр Федорович</a:t>
            </a:r>
            <a:endParaRPr lang="ru-RU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1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Open Sans"/>
                <a:ea typeface="Microsoft YaHei"/>
              </a:rPr>
              <a:t>Телефон: (48147) 4-11-44</a:t>
            </a:r>
            <a:endParaRPr lang="ru-RU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1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Open Sans"/>
                <a:ea typeface="Microsoft YaHei"/>
              </a:rPr>
              <a:t>E-mail</a:t>
            </a:r>
            <a:r>
              <a:rPr lang="ru-RU" sz="1400" b="0" strike="noStrike" spc="-1">
                <a:solidFill>
                  <a:srgbClr val="0070C0"/>
                </a:solidFill>
                <a:uFill>
                  <a:solidFill>
                    <a:srgbClr val="FFFFFF"/>
                  </a:solidFill>
                </a:uFill>
                <a:latin typeface="Open Sans"/>
                <a:ea typeface="Microsoft YaHei"/>
              </a:rPr>
              <a:t>: </a:t>
            </a:r>
            <a:r>
              <a:rPr lang="ru-RU" sz="1400" b="0" u="sng" strike="noStrike" spc="-1">
                <a:solidFill>
                  <a:srgbClr val="0070C0"/>
                </a:solidFill>
                <a:uFill>
                  <a:solidFill>
                    <a:srgbClr val="FFFFFF"/>
                  </a:solidFill>
                </a:uFill>
                <a:latin typeface="Open Sans"/>
                <a:ea typeface="Microsoft YaHei"/>
              </a:rPr>
              <a:t>demidov@admin-smolensk.ru</a:t>
            </a:r>
            <a:endParaRPr lang="ru-RU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1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Open Sans"/>
                <a:ea typeface="Microsoft YaHei"/>
              </a:rPr>
              <a:t>Сайт: demidov.admin-smolensk.ru</a:t>
            </a:r>
            <a:endParaRPr lang="ru-RU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49" name="CustomShape 7"/>
          <p:cNvSpPr/>
          <p:nvPr/>
        </p:nvSpPr>
        <p:spPr>
          <a:xfrm>
            <a:off x="1031760" y="5034960"/>
            <a:ext cx="2598480" cy="131724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ru-RU" sz="1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Open Sans"/>
                <a:ea typeface="Microsoft YaHei"/>
              </a:rPr>
              <a:t>Чистенин </a:t>
            </a:r>
            <a:endParaRPr lang="ru-RU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1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Open Sans"/>
                <a:ea typeface="Microsoft YaHei"/>
              </a:rPr>
              <a:t>Александр Евгеньевич</a:t>
            </a:r>
            <a:endParaRPr lang="ru-RU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1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Open Sans"/>
                <a:ea typeface="Microsoft YaHei"/>
              </a:rPr>
              <a:t>Телефон: (48147) 4-12-44</a:t>
            </a:r>
            <a:endParaRPr lang="ru-RU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50" name="CustomShape 8"/>
          <p:cNvSpPr/>
          <p:nvPr/>
        </p:nvSpPr>
        <p:spPr>
          <a:xfrm>
            <a:off x="4167360" y="2717640"/>
            <a:ext cx="2688840" cy="113328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ru-RU" sz="1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Open Sans"/>
                <a:ea typeface="Microsoft YaHei"/>
              </a:rPr>
              <a:t>Телефон: (4812) 20-55-20</a:t>
            </a:r>
            <a:endParaRPr lang="ru-RU" sz="14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1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Open Sans"/>
                <a:ea typeface="Microsoft YaHei"/>
              </a:rPr>
              <a:t>Факс: (4812) 20-55-39</a:t>
            </a:r>
            <a:endParaRPr lang="ru-RU" sz="14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14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Open Sans"/>
                <a:ea typeface="Microsoft YaHei"/>
              </a:rPr>
              <a:t>E-mail</a:t>
            </a:r>
            <a:r>
              <a:rPr lang="ru-RU" sz="1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Open Sans"/>
                <a:ea typeface="Microsoft YaHei"/>
              </a:rPr>
              <a:t>: </a:t>
            </a:r>
            <a:r>
              <a:rPr lang="ru-RU" sz="1400" u="sng" dirty="0" err="1" smtClean="0">
                <a:hlinkClick r:id="rId4"/>
              </a:rPr>
              <a:t>dep-invest.admin-smolensk.ru</a:t>
            </a:r>
            <a:endParaRPr lang="ru-RU" sz="14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1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Open Sans"/>
                <a:ea typeface="Microsoft YaHei"/>
              </a:rPr>
              <a:t>Сайт: </a:t>
            </a:r>
            <a:r>
              <a:rPr lang="ru-RU" sz="14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Open Sans"/>
                <a:ea typeface="Microsoft YaHei"/>
              </a:rPr>
              <a:t>dep.smolinvest.com</a:t>
            </a:r>
            <a:endParaRPr lang="ru-RU" sz="14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51" name="CustomShape 9"/>
          <p:cNvSpPr/>
          <p:nvPr/>
        </p:nvSpPr>
        <p:spPr>
          <a:xfrm>
            <a:off x="4005360" y="4836960"/>
            <a:ext cx="3014280" cy="75528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ru-RU" sz="1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Open Sans"/>
                <a:ea typeface="Microsoft YaHei"/>
              </a:rPr>
              <a:t>Телефон: (4812) 77-00-22</a:t>
            </a:r>
            <a:endParaRPr lang="ru-RU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1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Open Sans"/>
                <a:ea typeface="Microsoft YaHei"/>
              </a:rPr>
              <a:t>E-mail: </a:t>
            </a:r>
            <a:r>
              <a:rPr lang="ru-RU" sz="1400" b="0" u="sng" strike="noStrike" spc="-1">
                <a:solidFill>
                  <a:srgbClr val="0070C0"/>
                </a:solidFill>
                <a:uFill>
                  <a:solidFill>
                    <a:srgbClr val="FFFFFF"/>
                  </a:solidFill>
                </a:uFill>
                <a:latin typeface="Arial"/>
                <a:ea typeface="Microsoft YaHei"/>
              </a:rPr>
              <a:t>smolregion67@yandex.ru</a:t>
            </a:r>
            <a:endParaRPr lang="ru-RU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1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Open Sans"/>
                <a:ea typeface="Microsoft YaHei"/>
              </a:rPr>
              <a:t>Сайт: corp.smolinvest.com </a:t>
            </a:r>
            <a:endParaRPr lang="ru-RU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852" name="Picture 11"/>
          <p:cNvPicPr/>
          <p:nvPr/>
        </p:nvPicPr>
        <p:blipFill>
          <a:blip r:embed="rId5"/>
          <a:stretch/>
        </p:blipFill>
        <p:spPr>
          <a:xfrm>
            <a:off x="2060640" y="155520"/>
            <a:ext cx="5495400" cy="764640"/>
          </a:xfrm>
          <a:prstGeom prst="rect">
            <a:avLst/>
          </a:prstGeom>
          <a:ln w="9360">
            <a:noFill/>
          </a:ln>
        </p:spPr>
      </p:pic>
      <p:sp>
        <p:nvSpPr>
          <p:cNvPr id="853" name="CustomShape 10"/>
          <p:cNvSpPr/>
          <p:nvPr/>
        </p:nvSpPr>
        <p:spPr>
          <a:xfrm>
            <a:off x="2060640" y="317520"/>
            <a:ext cx="5495400" cy="45360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ru-RU" sz="2400" b="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Open Sans Semibold"/>
                <a:ea typeface="Microsoft YaHei"/>
              </a:rPr>
              <a:t>Контакты</a:t>
            </a:r>
            <a:endParaRPr lang="ru-RU" sz="2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54" name="CustomShape 11"/>
          <p:cNvSpPr/>
          <p:nvPr/>
        </p:nvSpPr>
        <p:spPr>
          <a:xfrm>
            <a:off x="838080" y="155520"/>
            <a:ext cx="1144080" cy="75672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ru-RU" sz="1100" b="0" strike="noStrike" spc="-1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Open Sans"/>
                <a:ea typeface="Microsoft YaHei"/>
              </a:rPr>
              <a:t>Демидовский </a:t>
            </a:r>
            <a:endParaRPr lang="ru-RU" sz="11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100" b="0" strike="noStrike" spc="-1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Open Sans"/>
                <a:ea typeface="Microsoft YaHei"/>
              </a:rPr>
              <a:t>район</a:t>
            </a:r>
            <a:endParaRPr lang="ru-RU" sz="11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100" b="0" strike="noStrike" spc="-1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Open Sans"/>
                <a:ea typeface="Microsoft YaHei"/>
              </a:rPr>
              <a:t>Смоленской</a:t>
            </a:r>
            <a:endParaRPr lang="ru-RU" sz="11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100" b="0" strike="noStrike" spc="-1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Open Sans"/>
                <a:ea typeface="Microsoft YaHei"/>
              </a:rPr>
              <a:t>области</a:t>
            </a:r>
            <a:endParaRPr lang="ru-RU" sz="11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855" name="Picture 15"/>
          <p:cNvPicPr/>
          <p:nvPr/>
        </p:nvPicPr>
        <p:blipFill>
          <a:blip r:embed="rId6"/>
          <a:stretch/>
        </p:blipFill>
        <p:spPr>
          <a:xfrm>
            <a:off x="233280" y="46080"/>
            <a:ext cx="501120" cy="860040"/>
          </a:xfrm>
          <a:prstGeom prst="rect">
            <a:avLst/>
          </a:prstGeom>
          <a:ln w="9360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3" name="Picture 1"/>
          <p:cNvPicPr/>
          <p:nvPr/>
        </p:nvPicPr>
        <p:blipFill>
          <a:blip r:embed="rId3" cstate="print"/>
          <a:stretch/>
        </p:blipFill>
        <p:spPr>
          <a:xfrm>
            <a:off x="185760" y="1239840"/>
            <a:ext cx="1687320" cy="1687320"/>
          </a:xfrm>
          <a:prstGeom prst="rect">
            <a:avLst/>
          </a:prstGeom>
          <a:ln w="9360">
            <a:noFill/>
          </a:ln>
        </p:spPr>
      </p:pic>
      <p:pic>
        <p:nvPicPr>
          <p:cNvPr id="184" name="Picture 6"/>
          <p:cNvPicPr/>
          <p:nvPr/>
        </p:nvPicPr>
        <p:blipFill>
          <a:blip r:embed="rId4"/>
          <a:stretch/>
        </p:blipFill>
        <p:spPr>
          <a:xfrm>
            <a:off x="306360" y="3181320"/>
            <a:ext cx="3849480" cy="1491840"/>
          </a:xfrm>
          <a:prstGeom prst="rect">
            <a:avLst/>
          </a:prstGeom>
          <a:ln w="38160" cap="rnd">
            <a:solidFill>
              <a:srgbClr val="77DAFF"/>
            </a:solidFill>
            <a:custDash>
              <a:ds d="300000" sp="100000"/>
            </a:custDash>
            <a:round/>
          </a:ln>
        </p:spPr>
      </p:pic>
      <p:pic>
        <p:nvPicPr>
          <p:cNvPr id="185" name="Picture 7"/>
          <p:cNvPicPr/>
          <p:nvPr/>
        </p:nvPicPr>
        <p:blipFill>
          <a:blip r:embed="rId4"/>
          <a:stretch/>
        </p:blipFill>
        <p:spPr>
          <a:xfrm>
            <a:off x="3352680" y="1203480"/>
            <a:ext cx="3974760" cy="1750680"/>
          </a:xfrm>
          <a:prstGeom prst="rect">
            <a:avLst/>
          </a:prstGeom>
          <a:ln w="38160" cap="rnd">
            <a:solidFill>
              <a:srgbClr val="77DAFF"/>
            </a:solidFill>
            <a:custDash>
              <a:ds d="300000" sp="100000"/>
            </a:custDash>
            <a:round/>
          </a:ln>
        </p:spPr>
      </p:pic>
      <p:pic>
        <p:nvPicPr>
          <p:cNvPr id="186" name="Picture 12"/>
          <p:cNvPicPr/>
          <p:nvPr/>
        </p:nvPicPr>
        <p:blipFill>
          <a:blip r:embed="rId5"/>
          <a:stretch/>
        </p:blipFill>
        <p:spPr>
          <a:xfrm>
            <a:off x="2060640" y="155520"/>
            <a:ext cx="5495400" cy="764640"/>
          </a:xfrm>
          <a:prstGeom prst="rect">
            <a:avLst/>
          </a:prstGeom>
          <a:ln w="9360">
            <a:noFill/>
          </a:ln>
        </p:spPr>
      </p:pic>
      <p:sp>
        <p:nvSpPr>
          <p:cNvPr id="187" name="CustomShape 1"/>
          <p:cNvSpPr/>
          <p:nvPr/>
        </p:nvSpPr>
        <p:spPr>
          <a:xfrm>
            <a:off x="2060640" y="312840"/>
            <a:ext cx="5495400" cy="45360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ru-RU" sz="2400" b="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Open Sans Semibold"/>
                <a:ea typeface="Microsoft YaHei"/>
              </a:rPr>
              <a:t>Историческая справка</a:t>
            </a:r>
            <a:endParaRPr lang="ru-RU" sz="2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88" name="CustomShape 2"/>
          <p:cNvSpPr/>
          <p:nvPr/>
        </p:nvSpPr>
        <p:spPr>
          <a:xfrm>
            <a:off x="7259760" y="7189920"/>
            <a:ext cx="304560" cy="36144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ru-RU" sz="1800" b="1" i="1" strike="noStrike" spc="-1">
                <a:solidFill>
                  <a:srgbClr val="339533"/>
                </a:solidFill>
                <a:uFill>
                  <a:solidFill>
                    <a:srgbClr val="FFFFFF"/>
                  </a:solidFill>
                </a:uFill>
                <a:latin typeface="Open Sans Semibold"/>
                <a:ea typeface="Microsoft YaHei"/>
              </a:rPr>
              <a:t>3</a:t>
            </a:r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89" name="CustomShape 3"/>
          <p:cNvSpPr/>
          <p:nvPr/>
        </p:nvSpPr>
        <p:spPr>
          <a:xfrm>
            <a:off x="444600" y="3249720"/>
            <a:ext cx="3571560" cy="136476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just">
              <a:lnSpc>
                <a:spcPct val="100000"/>
              </a:lnSpc>
            </a:pPr>
            <a:r>
              <a:rPr lang="ru-RU" sz="1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Open Sans"/>
                <a:ea typeface="Microsoft YaHei"/>
              </a:rPr>
              <a:t>С тех времен до наших дней сохранились культурно-исторические памятники: пристанские складские помещения, дом купца Никиты Минченкова. В городе действуют Покровская (1857 г.) и Благовещенская церкви, восстанавливается Успенский собор (1852 г.)</a:t>
            </a:r>
            <a:endParaRPr lang="ru-RU" sz="1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90" name="CustomShape 4"/>
          <p:cNvSpPr/>
          <p:nvPr/>
        </p:nvSpPr>
        <p:spPr>
          <a:xfrm>
            <a:off x="1889280" y="1890720"/>
            <a:ext cx="1049040" cy="45216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ru-RU" sz="1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Open Sans"/>
                <a:ea typeface="Microsoft YaHei"/>
              </a:rPr>
              <a:t>Место для фото</a:t>
            </a:r>
            <a:endParaRPr lang="ru-RU" sz="1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91" name="CustomShape 5"/>
          <p:cNvSpPr/>
          <p:nvPr/>
        </p:nvSpPr>
        <p:spPr>
          <a:xfrm>
            <a:off x="6012000" y="3673440"/>
            <a:ext cx="1049040" cy="45216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ru-RU" sz="1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Open Sans"/>
                <a:ea typeface="Microsoft YaHei"/>
              </a:rPr>
              <a:t>Место для фото</a:t>
            </a:r>
            <a:endParaRPr lang="ru-RU" sz="1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92" name="CustomShape 6"/>
          <p:cNvSpPr/>
          <p:nvPr/>
        </p:nvSpPr>
        <p:spPr>
          <a:xfrm>
            <a:off x="4506840" y="3635280"/>
            <a:ext cx="1049040" cy="45216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ru-RU" sz="1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Open Sans"/>
                <a:ea typeface="Microsoft YaHei"/>
              </a:rPr>
              <a:t>Место для фото</a:t>
            </a:r>
            <a:endParaRPr lang="ru-RU" sz="1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93" name="CustomShape 7"/>
          <p:cNvSpPr/>
          <p:nvPr/>
        </p:nvSpPr>
        <p:spPr>
          <a:xfrm>
            <a:off x="3371040" y="1311480"/>
            <a:ext cx="3938400" cy="154728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just">
              <a:lnSpc>
                <a:spcPct val="100000"/>
              </a:lnSpc>
            </a:pPr>
            <a:r>
              <a:rPr lang="ru-RU" sz="1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Open Sans"/>
                <a:ea typeface="Microsoft YaHei"/>
              </a:rPr>
              <a:t>Демидов - город, расположенный в 98 км к северу от Смоленска, на месте слияния рек Каспля и Гобза, где в IX-XIV веках проходила северная ветвь пути «из варяг в греки». В </a:t>
            </a:r>
            <a:r>
              <a:t/>
            </a:r>
            <a:br/>
            <a:r>
              <a:rPr lang="ru-RU" sz="1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Open Sans"/>
                <a:ea typeface="Microsoft YaHei"/>
              </a:rPr>
              <a:t>1723 году по Указу Петра 1 в селе Поречье была основана Поречская пристань. Город занимался посреднической торговлей с Ригой, куда шли - пенька, древесина, а позднее - лен.</a:t>
            </a:r>
            <a:endParaRPr lang="ru-RU" sz="1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94" name="Picture 28"/>
          <p:cNvPicPr/>
          <p:nvPr/>
        </p:nvPicPr>
        <p:blipFill>
          <a:blip r:embed="rId6"/>
          <a:stretch/>
        </p:blipFill>
        <p:spPr>
          <a:xfrm>
            <a:off x="4375080" y="3130560"/>
            <a:ext cx="1603080" cy="1601280"/>
          </a:xfrm>
          <a:prstGeom prst="rect">
            <a:avLst/>
          </a:prstGeom>
          <a:ln w="9360">
            <a:noFill/>
          </a:ln>
        </p:spPr>
      </p:pic>
      <p:pic>
        <p:nvPicPr>
          <p:cNvPr id="195" name="Picture 29"/>
          <p:cNvPicPr/>
          <p:nvPr/>
        </p:nvPicPr>
        <p:blipFill>
          <a:blip r:embed="rId7"/>
          <a:stretch/>
        </p:blipFill>
        <p:spPr>
          <a:xfrm>
            <a:off x="165240" y="1239840"/>
            <a:ext cx="1687320" cy="1685520"/>
          </a:xfrm>
          <a:prstGeom prst="rect">
            <a:avLst/>
          </a:prstGeom>
          <a:ln w="9360">
            <a:noFill/>
          </a:ln>
        </p:spPr>
      </p:pic>
      <p:pic>
        <p:nvPicPr>
          <p:cNvPr id="196" name="Picture 30"/>
          <p:cNvPicPr/>
          <p:nvPr/>
        </p:nvPicPr>
        <p:blipFill>
          <a:blip r:embed="rId8"/>
          <a:stretch/>
        </p:blipFill>
        <p:spPr>
          <a:xfrm>
            <a:off x="1411200" y="1235160"/>
            <a:ext cx="1687320" cy="1685520"/>
          </a:xfrm>
          <a:prstGeom prst="rect">
            <a:avLst/>
          </a:prstGeom>
          <a:ln w="9360">
            <a:noFill/>
          </a:ln>
        </p:spPr>
      </p:pic>
      <p:pic>
        <p:nvPicPr>
          <p:cNvPr id="197" name="Picture 31"/>
          <p:cNvPicPr/>
          <p:nvPr/>
        </p:nvPicPr>
        <p:blipFill>
          <a:blip r:embed="rId9"/>
          <a:stretch/>
        </p:blipFill>
        <p:spPr>
          <a:xfrm>
            <a:off x="5559480" y="3095640"/>
            <a:ext cx="1638000" cy="1636200"/>
          </a:xfrm>
          <a:prstGeom prst="rect">
            <a:avLst/>
          </a:prstGeom>
          <a:ln w="9360">
            <a:noFill/>
          </a:ln>
        </p:spPr>
      </p:pic>
      <p:sp>
        <p:nvSpPr>
          <p:cNvPr id="198" name="CustomShape 8"/>
          <p:cNvSpPr/>
          <p:nvPr/>
        </p:nvSpPr>
        <p:spPr>
          <a:xfrm>
            <a:off x="838080" y="155520"/>
            <a:ext cx="1144080" cy="75672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ru-RU" sz="1100" b="0" strike="noStrike" spc="-1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Open Sans"/>
                <a:ea typeface="Microsoft YaHei"/>
              </a:rPr>
              <a:t>Демидовский </a:t>
            </a:r>
            <a:endParaRPr lang="ru-RU" sz="11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100" b="0" strike="noStrike" spc="-1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Open Sans"/>
                <a:ea typeface="Microsoft YaHei"/>
              </a:rPr>
              <a:t>район</a:t>
            </a:r>
            <a:endParaRPr lang="ru-RU" sz="11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100" b="0" strike="noStrike" spc="-1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Open Sans"/>
                <a:ea typeface="Microsoft YaHei"/>
              </a:rPr>
              <a:t>Смоленской</a:t>
            </a:r>
            <a:endParaRPr lang="ru-RU" sz="11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100" b="0" strike="noStrike" spc="-1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Open Sans"/>
                <a:ea typeface="Microsoft YaHei"/>
              </a:rPr>
              <a:t>области</a:t>
            </a:r>
            <a:endParaRPr lang="ru-RU" sz="11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99" name="Picture 34"/>
          <p:cNvPicPr/>
          <p:nvPr/>
        </p:nvPicPr>
        <p:blipFill>
          <a:blip r:embed="rId10"/>
          <a:stretch/>
        </p:blipFill>
        <p:spPr>
          <a:xfrm>
            <a:off x="233280" y="46080"/>
            <a:ext cx="501120" cy="860040"/>
          </a:xfrm>
          <a:prstGeom prst="rect">
            <a:avLst/>
          </a:prstGeom>
          <a:ln w="9360">
            <a:noFill/>
          </a:ln>
        </p:spPr>
      </p:pic>
      <p:sp>
        <p:nvSpPr>
          <p:cNvPr id="200" name="CustomShape 9"/>
          <p:cNvSpPr/>
          <p:nvPr/>
        </p:nvSpPr>
        <p:spPr>
          <a:xfrm>
            <a:off x="4475160" y="5315040"/>
            <a:ext cx="812520" cy="14256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48FF7F"/>
          </a:solidFill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01" name="CustomShape 10"/>
          <p:cNvSpPr/>
          <p:nvPr/>
        </p:nvSpPr>
        <p:spPr>
          <a:xfrm>
            <a:off x="2867040" y="5315040"/>
            <a:ext cx="813960" cy="14256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48FF7F"/>
          </a:solidFill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02" name="CustomShape 11"/>
          <p:cNvSpPr/>
          <p:nvPr/>
        </p:nvSpPr>
        <p:spPr>
          <a:xfrm>
            <a:off x="1238400" y="5300640"/>
            <a:ext cx="812520" cy="14256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48FF7F"/>
          </a:solidFill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03" name="CustomShape 12"/>
          <p:cNvSpPr/>
          <p:nvPr/>
        </p:nvSpPr>
        <p:spPr>
          <a:xfrm>
            <a:off x="5288040" y="4916520"/>
            <a:ext cx="942480" cy="912600"/>
          </a:xfrm>
          <a:prstGeom prst="ellipse">
            <a:avLst/>
          </a:prstGeom>
          <a:solidFill>
            <a:srgbClr val="8FDEE3"/>
          </a:solidFill>
          <a:ln w="12600">
            <a:solidFill>
              <a:srgbClr val="245776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04" name="CustomShape 13"/>
          <p:cNvSpPr/>
          <p:nvPr/>
        </p:nvSpPr>
        <p:spPr>
          <a:xfrm>
            <a:off x="3686040" y="4917960"/>
            <a:ext cx="941040" cy="912600"/>
          </a:xfrm>
          <a:prstGeom prst="ellipse">
            <a:avLst/>
          </a:prstGeom>
          <a:solidFill>
            <a:srgbClr val="CDE496"/>
          </a:solidFill>
          <a:ln w="12600">
            <a:solidFill>
              <a:srgbClr val="245776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05" name="CustomShape 14"/>
          <p:cNvSpPr/>
          <p:nvPr/>
        </p:nvSpPr>
        <p:spPr>
          <a:xfrm>
            <a:off x="2055960" y="4917960"/>
            <a:ext cx="941040" cy="912600"/>
          </a:xfrm>
          <a:prstGeom prst="ellipse">
            <a:avLst/>
          </a:prstGeom>
          <a:solidFill>
            <a:srgbClr val="8FDEE3"/>
          </a:solidFill>
          <a:ln w="12600">
            <a:solidFill>
              <a:srgbClr val="245776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06" name="CustomShape 15"/>
          <p:cNvSpPr/>
          <p:nvPr/>
        </p:nvSpPr>
        <p:spPr>
          <a:xfrm>
            <a:off x="546120" y="4917960"/>
            <a:ext cx="941040" cy="912600"/>
          </a:xfrm>
          <a:prstGeom prst="ellipse">
            <a:avLst/>
          </a:prstGeom>
          <a:solidFill>
            <a:srgbClr val="C0C966"/>
          </a:solidFill>
          <a:ln w="12600">
            <a:solidFill>
              <a:srgbClr val="245776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07" name="CustomShape 16"/>
          <p:cNvSpPr/>
          <p:nvPr/>
        </p:nvSpPr>
        <p:spPr>
          <a:xfrm>
            <a:off x="485640" y="5141880"/>
            <a:ext cx="1031400" cy="45612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ru-RU" sz="2400" b="1" strike="noStrike" spc="-1">
                <a:solidFill>
                  <a:srgbClr val="245776"/>
                </a:solidFill>
                <a:uFill>
                  <a:solidFill>
                    <a:srgbClr val="FFFFFF"/>
                  </a:solidFill>
                </a:uFill>
                <a:latin typeface="Open Sans"/>
                <a:ea typeface="Microsoft YaHei"/>
              </a:rPr>
              <a:t>1609</a:t>
            </a:r>
            <a:endParaRPr lang="ru-RU" sz="2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08" name="CustomShape 17"/>
          <p:cNvSpPr/>
          <p:nvPr/>
        </p:nvSpPr>
        <p:spPr>
          <a:xfrm>
            <a:off x="1728720" y="5867280"/>
            <a:ext cx="1596600" cy="82044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ru-RU" sz="1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Open Sans"/>
                <a:ea typeface="Microsoft YaHei"/>
              </a:rPr>
              <a:t>Селу Поречье присвоен статус города и уезного центра</a:t>
            </a:r>
            <a:endParaRPr lang="ru-RU" sz="1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09" name="CustomShape 18"/>
          <p:cNvSpPr/>
          <p:nvPr/>
        </p:nvSpPr>
        <p:spPr>
          <a:xfrm>
            <a:off x="4940280" y="5864400"/>
            <a:ext cx="1647360" cy="63792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ru-RU" sz="1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Open Sans"/>
                <a:ea typeface="Microsoft YaHei"/>
              </a:rPr>
              <a:t>г. Поречье переименовано в г. Демидов</a:t>
            </a:r>
            <a:endParaRPr lang="ru-RU" sz="1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10" name="CustomShape 19"/>
          <p:cNvSpPr/>
          <p:nvPr/>
        </p:nvSpPr>
        <p:spPr>
          <a:xfrm>
            <a:off x="2006640" y="5156280"/>
            <a:ext cx="1031400" cy="45612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ru-RU" sz="2400" b="1" strike="noStrike" spc="-1">
                <a:solidFill>
                  <a:srgbClr val="245776"/>
                </a:solidFill>
                <a:uFill>
                  <a:solidFill>
                    <a:srgbClr val="FFFFFF"/>
                  </a:solidFill>
                </a:uFill>
                <a:latin typeface="Open Sans"/>
                <a:ea typeface="Microsoft YaHei"/>
              </a:rPr>
              <a:t>1776</a:t>
            </a:r>
            <a:endParaRPr lang="ru-RU" sz="2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11" name="CustomShape 20"/>
          <p:cNvSpPr/>
          <p:nvPr/>
        </p:nvSpPr>
        <p:spPr>
          <a:xfrm>
            <a:off x="3639960" y="5140440"/>
            <a:ext cx="1031400" cy="45612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ru-RU" sz="2400" b="1" strike="noStrike" spc="-1">
                <a:solidFill>
                  <a:srgbClr val="245776"/>
                </a:solidFill>
                <a:uFill>
                  <a:solidFill>
                    <a:srgbClr val="FFFFFF"/>
                  </a:solidFill>
                </a:uFill>
                <a:latin typeface="Open Sans"/>
                <a:ea typeface="Microsoft YaHei"/>
              </a:rPr>
              <a:t>1780</a:t>
            </a:r>
            <a:endParaRPr lang="ru-RU" sz="2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12" name="CustomShape 21"/>
          <p:cNvSpPr/>
          <p:nvPr/>
        </p:nvSpPr>
        <p:spPr>
          <a:xfrm>
            <a:off x="5219640" y="5143680"/>
            <a:ext cx="1031400" cy="45612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ru-RU" sz="2400" b="1" strike="noStrike" spc="-1">
                <a:solidFill>
                  <a:srgbClr val="245776"/>
                </a:solidFill>
                <a:uFill>
                  <a:solidFill>
                    <a:srgbClr val="FFFFFF"/>
                  </a:solidFill>
                </a:uFill>
                <a:latin typeface="Open Sans"/>
                <a:ea typeface="Microsoft YaHei"/>
              </a:rPr>
              <a:t>1918</a:t>
            </a:r>
            <a:endParaRPr lang="ru-RU" sz="2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13" name="CustomShape 22"/>
          <p:cNvSpPr/>
          <p:nvPr/>
        </p:nvSpPr>
        <p:spPr>
          <a:xfrm>
            <a:off x="236520" y="5872320"/>
            <a:ext cx="1591920" cy="100296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ru-RU" sz="1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Open Sans"/>
                <a:ea typeface="Microsoft YaHei"/>
              </a:rPr>
              <a:t>Первое письменное</a:t>
            </a:r>
            <a:endParaRPr lang="ru-RU" sz="1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1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Open Sans"/>
                <a:ea typeface="Microsoft YaHei"/>
              </a:rPr>
              <a:t>сообщение о поселении Поречье</a:t>
            </a:r>
            <a:endParaRPr lang="ru-RU" sz="1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14" name="CustomShape 23"/>
          <p:cNvSpPr/>
          <p:nvPr/>
        </p:nvSpPr>
        <p:spPr>
          <a:xfrm>
            <a:off x="3467160" y="5867280"/>
            <a:ext cx="1379160" cy="100296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ru-RU" sz="1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Open Sans"/>
                <a:ea typeface="Microsoft YaHei"/>
              </a:rPr>
              <a:t>Утвержден герб и принят новый план застройки города</a:t>
            </a:r>
            <a:endParaRPr lang="ru-RU" sz="1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" name="Picture 1"/>
          <p:cNvPicPr/>
          <p:nvPr/>
        </p:nvPicPr>
        <p:blipFill>
          <a:blip r:embed="rId3"/>
          <a:stretch/>
        </p:blipFill>
        <p:spPr>
          <a:xfrm>
            <a:off x="1312920" y="4092480"/>
            <a:ext cx="1204560" cy="396360"/>
          </a:xfrm>
          <a:prstGeom prst="rect">
            <a:avLst/>
          </a:prstGeom>
          <a:ln w="9360">
            <a:noFill/>
          </a:ln>
        </p:spPr>
      </p:pic>
      <p:pic>
        <p:nvPicPr>
          <p:cNvPr id="216" name="Picture 2"/>
          <p:cNvPicPr/>
          <p:nvPr/>
        </p:nvPicPr>
        <p:blipFill>
          <a:blip r:embed="rId4"/>
          <a:stretch/>
        </p:blipFill>
        <p:spPr>
          <a:xfrm>
            <a:off x="2060640" y="155520"/>
            <a:ext cx="5495400" cy="764640"/>
          </a:xfrm>
          <a:prstGeom prst="rect">
            <a:avLst/>
          </a:prstGeom>
          <a:ln w="9360">
            <a:noFill/>
          </a:ln>
        </p:spPr>
      </p:pic>
      <p:sp>
        <p:nvSpPr>
          <p:cNvPr id="217" name="CustomShape 1"/>
          <p:cNvSpPr/>
          <p:nvPr/>
        </p:nvSpPr>
        <p:spPr>
          <a:xfrm>
            <a:off x="2060640" y="318960"/>
            <a:ext cx="5454360" cy="45360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ru-RU" sz="2400" b="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Open Sans Semibold"/>
                <a:ea typeface="Microsoft YaHei"/>
              </a:rPr>
              <a:t>Демидовский район сегодня</a:t>
            </a:r>
            <a:endParaRPr lang="ru-RU" sz="2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18" name="CustomShape 2"/>
          <p:cNvSpPr/>
          <p:nvPr/>
        </p:nvSpPr>
        <p:spPr>
          <a:xfrm>
            <a:off x="7259760" y="7189920"/>
            <a:ext cx="304560" cy="36144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ru-RU" sz="1800" b="1" i="1" strike="noStrike" spc="-1">
                <a:solidFill>
                  <a:srgbClr val="339533"/>
                </a:solidFill>
                <a:uFill>
                  <a:solidFill>
                    <a:srgbClr val="FFFFFF"/>
                  </a:solidFill>
                </a:uFill>
                <a:latin typeface="Open Sans Semibold"/>
                <a:ea typeface="Microsoft YaHei"/>
              </a:rPr>
              <a:t>4</a:t>
            </a:r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219" name="Picture 5"/>
          <p:cNvPicPr/>
          <p:nvPr/>
        </p:nvPicPr>
        <p:blipFill>
          <a:blip r:embed="rId5"/>
          <a:stretch/>
        </p:blipFill>
        <p:spPr>
          <a:xfrm>
            <a:off x="1039680" y="5457960"/>
            <a:ext cx="1593360" cy="936360"/>
          </a:xfrm>
          <a:prstGeom prst="rect">
            <a:avLst/>
          </a:prstGeom>
          <a:ln w="9360">
            <a:noFill/>
          </a:ln>
        </p:spPr>
      </p:pic>
      <p:sp>
        <p:nvSpPr>
          <p:cNvPr id="220" name="CustomShape 3"/>
          <p:cNvSpPr/>
          <p:nvPr/>
        </p:nvSpPr>
        <p:spPr>
          <a:xfrm>
            <a:off x="1254240" y="2603520"/>
            <a:ext cx="1172880" cy="30132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ru-RU" sz="1400" b="0" strike="noStrike" spc="-1">
                <a:solidFill>
                  <a:srgbClr val="245776"/>
                </a:solidFill>
                <a:uFill>
                  <a:solidFill>
                    <a:srgbClr val="FFFFFF"/>
                  </a:solidFill>
                </a:uFill>
                <a:latin typeface="Open Sans Semibold"/>
                <a:ea typeface="Microsoft YaHei"/>
              </a:rPr>
              <a:t>Население</a:t>
            </a:r>
            <a:endParaRPr lang="ru-RU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21" name="CustomShape 4"/>
          <p:cNvSpPr/>
          <p:nvPr/>
        </p:nvSpPr>
        <p:spPr>
          <a:xfrm>
            <a:off x="1004760" y="1569960"/>
            <a:ext cx="1758600" cy="30132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ru-RU" sz="1400" b="0" strike="noStrike" spc="-1">
                <a:solidFill>
                  <a:srgbClr val="245776"/>
                </a:solidFill>
                <a:uFill>
                  <a:solidFill>
                    <a:srgbClr val="FFFFFF"/>
                  </a:solidFill>
                </a:uFill>
                <a:latin typeface="Open Sans Semibold"/>
                <a:ea typeface="Microsoft YaHei"/>
              </a:rPr>
              <a:t>Общая площадь</a:t>
            </a:r>
            <a:endParaRPr lang="ru-RU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22" name="CustomShape 5"/>
          <p:cNvSpPr/>
          <p:nvPr/>
        </p:nvSpPr>
        <p:spPr>
          <a:xfrm>
            <a:off x="806400" y="3564000"/>
            <a:ext cx="2364840" cy="30132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ru-RU" sz="1400" b="0" strike="noStrike" spc="-1">
                <a:solidFill>
                  <a:srgbClr val="245776"/>
                </a:solidFill>
                <a:uFill>
                  <a:solidFill>
                    <a:srgbClr val="FFFFFF"/>
                  </a:solidFill>
                </a:uFill>
                <a:latin typeface="Open Sans Semibold"/>
                <a:ea typeface="Microsoft YaHei"/>
              </a:rPr>
              <a:t>Городские поселения</a:t>
            </a:r>
            <a:endParaRPr lang="ru-RU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23" name="CustomShape 6"/>
          <p:cNvSpPr/>
          <p:nvPr/>
        </p:nvSpPr>
        <p:spPr>
          <a:xfrm>
            <a:off x="907920" y="4730760"/>
            <a:ext cx="2068200" cy="30132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ru-RU" sz="1400" b="0" strike="noStrike" spc="-1">
                <a:solidFill>
                  <a:srgbClr val="245776"/>
                </a:solidFill>
                <a:uFill>
                  <a:solidFill>
                    <a:srgbClr val="FFFFFF"/>
                  </a:solidFill>
                </a:uFill>
                <a:latin typeface="Open Sans Semibold"/>
                <a:ea typeface="Microsoft YaHei"/>
              </a:rPr>
              <a:t>Сельские поселения</a:t>
            </a:r>
            <a:endParaRPr lang="ru-RU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24" name="CustomShape 7"/>
          <p:cNvSpPr/>
          <p:nvPr/>
        </p:nvSpPr>
        <p:spPr>
          <a:xfrm>
            <a:off x="1050840" y="1841400"/>
            <a:ext cx="1665000" cy="33156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ru-RU" sz="16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Open Sans Semibold"/>
                <a:ea typeface="Microsoft YaHei"/>
              </a:rPr>
              <a:t>2 512,16 кв. км.</a:t>
            </a:r>
            <a:endParaRPr lang="ru-RU" sz="16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25" name="CustomShape 8"/>
          <p:cNvSpPr/>
          <p:nvPr/>
        </p:nvSpPr>
        <p:spPr>
          <a:xfrm>
            <a:off x="1444680" y="3773520"/>
            <a:ext cx="934560" cy="33156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ru-RU" sz="16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Open Sans Semibold"/>
                <a:ea typeface="Microsoft YaHei"/>
              </a:rPr>
              <a:t>2</a:t>
            </a:r>
            <a:endParaRPr lang="ru-RU" sz="16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26" name="CustomShape 9"/>
          <p:cNvSpPr/>
          <p:nvPr/>
        </p:nvSpPr>
        <p:spPr>
          <a:xfrm>
            <a:off x="826920" y="2851200"/>
            <a:ext cx="2215800" cy="33156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ru-RU" sz="1600" b="0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Open Sans Semibold"/>
                <a:ea typeface="Microsoft YaHei"/>
              </a:rPr>
              <a:t>10,8 </a:t>
            </a:r>
            <a:r>
              <a:rPr lang="ru-RU" sz="16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Open Sans Semibold"/>
                <a:ea typeface="Microsoft YaHei"/>
              </a:rPr>
              <a:t>тыс. чел.</a:t>
            </a:r>
            <a:endParaRPr lang="ru-RU" sz="16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27" name="CustomShape 10"/>
          <p:cNvSpPr/>
          <p:nvPr/>
        </p:nvSpPr>
        <p:spPr>
          <a:xfrm>
            <a:off x="1422360" y="4984920"/>
            <a:ext cx="921960" cy="33156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ru-RU" sz="16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Open Sans Semibold"/>
                <a:ea typeface="Microsoft YaHei"/>
              </a:rPr>
              <a:t>4</a:t>
            </a:r>
            <a:endParaRPr lang="ru-RU" sz="16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228" name="Picture 14"/>
          <p:cNvPicPr/>
          <p:nvPr/>
        </p:nvPicPr>
        <p:blipFill>
          <a:blip r:embed="rId6"/>
          <a:stretch/>
        </p:blipFill>
        <p:spPr>
          <a:xfrm>
            <a:off x="144360" y="3494160"/>
            <a:ext cx="793440" cy="793440"/>
          </a:xfrm>
          <a:prstGeom prst="rect">
            <a:avLst/>
          </a:prstGeom>
          <a:ln w="9360">
            <a:noFill/>
          </a:ln>
        </p:spPr>
      </p:pic>
      <p:pic>
        <p:nvPicPr>
          <p:cNvPr id="229" name="Picture 15"/>
          <p:cNvPicPr/>
          <p:nvPr/>
        </p:nvPicPr>
        <p:blipFill>
          <a:blip r:embed="rId7"/>
          <a:stretch/>
        </p:blipFill>
        <p:spPr>
          <a:xfrm>
            <a:off x="150840" y="4613400"/>
            <a:ext cx="799920" cy="799920"/>
          </a:xfrm>
          <a:prstGeom prst="rect">
            <a:avLst/>
          </a:prstGeom>
          <a:ln w="9360">
            <a:noFill/>
          </a:ln>
        </p:spPr>
      </p:pic>
      <p:pic>
        <p:nvPicPr>
          <p:cNvPr id="230" name="Picture 16"/>
          <p:cNvPicPr/>
          <p:nvPr/>
        </p:nvPicPr>
        <p:blipFill>
          <a:blip r:embed="rId8"/>
          <a:stretch/>
        </p:blipFill>
        <p:spPr>
          <a:xfrm>
            <a:off x="144360" y="1477800"/>
            <a:ext cx="810720" cy="810720"/>
          </a:xfrm>
          <a:prstGeom prst="rect">
            <a:avLst/>
          </a:prstGeom>
          <a:ln w="9360">
            <a:noFill/>
          </a:ln>
        </p:spPr>
      </p:pic>
      <p:sp>
        <p:nvSpPr>
          <p:cNvPr id="231" name="CustomShape 11"/>
          <p:cNvSpPr/>
          <p:nvPr/>
        </p:nvSpPr>
        <p:spPr>
          <a:xfrm>
            <a:off x="1125360" y="5524560"/>
            <a:ext cx="1423800" cy="89496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228600" indent="-225000">
              <a:lnSpc>
                <a:spcPct val="100000"/>
              </a:lnSpc>
              <a:buClr>
                <a:srgbClr val="000000"/>
              </a:buClr>
              <a:buFont typeface="Times New Roman"/>
              <a:buAutoNum type="arabicPeriod"/>
            </a:pPr>
            <a:r>
              <a:rPr lang="ru-RU" sz="11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Open Sans"/>
                <a:ea typeface="Microsoft YaHei"/>
              </a:rPr>
              <a:t>Борковское</a:t>
            </a:r>
            <a:endParaRPr lang="ru-RU" sz="11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28600" indent="-225000">
              <a:lnSpc>
                <a:spcPct val="100000"/>
              </a:lnSpc>
              <a:buClr>
                <a:srgbClr val="000000"/>
              </a:buClr>
              <a:buFont typeface="Times New Roman"/>
              <a:buAutoNum type="arabicPeriod"/>
            </a:pPr>
            <a:r>
              <a:rPr lang="ru-RU" sz="11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Open Sans"/>
                <a:ea typeface="Microsoft YaHei"/>
              </a:rPr>
              <a:t>Слободское</a:t>
            </a:r>
            <a:endParaRPr lang="ru-RU" sz="11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28600" indent="-225000">
              <a:lnSpc>
                <a:spcPct val="100000"/>
              </a:lnSpc>
              <a:buClr>
                <a:srgbClr val="000000"/>
              </a:buClr>
              <a:buFont typeface="Times New Roman"/>
              <a:buAutoNum type="arabicPeriod" startAt="3"/>
            </a:pPr>
            <a:r>
              <a:rPr lang="ru-RU" sz="11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Open Sans"/>
                <a:ea typeface="Microsoft YaHei"/>
              </a:rPr>
              <a:t>Заборьевское</a:t>
            </a:r>
            <a:endParaRPr lang="ru-RU" sz="11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28600" indent="-225000">
              <a:lnSpc>
                <a:spcPct val="100000"/>
              </a:lnSpc>
            </a:pPr>
            <a:r>
              <a:rPr lang="ru-RU" sz="11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Open Sans"/>
                <a:ea typeface="Microsoft YaHei"/>
              </a:rPr>
              <a:t>4.   Титовщинское</a:t>
            </a:r>
            <a:endParaRPr lang="ru-RU" sz="11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28600" indent="-225000">
              <a:lnSpc>
                <a:spcPct val="100000"/>
              </a:lnSpc>
            </a:pPr>
            <a:endParaRPr lang="ru-RU" sz="11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232" name="Picture 18"/>
          <p:cNvPicPr/>
          <p:nvPr/>
        </p:nvPicPr>
        <p:blipFill>
          <a:blip r:embed="rId9"/>
          <a:stretch/>
        </p:blipFill>
        <p:spPr>
          <a:xfrm>
            <a:off x="154080" y="2478240"/>
            <a:ext cx="834840" cy="834840"/>
          </a:xfrm>
          <a:prstGeom prst="rect">
            <a:avLst/>
          </a:prstGeom>
          <a:ln w="9360">
            <a:noFill/>
          </a:ln>
        </p:spPr>
      </p:pic>
      <p:sp>
        <p:nvSpPr>
          <p:cNvPr id="233" name="CustomShape 12"/>
          <p:cNvSpPr/>
          <p:nvPr/>
        </p:nvSpPr>
        <p:spPr>
          <a:xfrm>
            <a:off x="1317600" y="4083120"/>
            <a:ext cx="1193400" cy="42192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ru-RU" sz="11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Open Sans"/>
                <a:ea typeface="Microsoft YaHei"/>
              </a:rPr>
              <a:t>Демидовское</a:t>
            </a:r>
            <a:endParaRPr lang="ru-RU" sz="11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11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Open Sans"/>
                <a:ea typeface="Microsoft YaHei"/>
              </a:rPr>
              <a:t>Пржевальское</a:t>
            </a:r>
            <a:endParaRPr lang="ru-RU" sz="11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34" name="CustomShape 13"/>
          <p:cNvSpPr/>
          <p:nvPr/>
        </p:nvSpPr>
        <p:spPr>
          <a:xfrm>
            <a:off x="838080" y="155520"/>
            <a:ext cx="1144080" cy="75672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ru-RU" sz="1100" b="0" strike="noStrike" spc="-1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Open Sans"/>
                <a:ea typeface="Microsoft YaHei"/>
              </a:rPr>
              <a:t>Демидовский </a:t>
            </a:r>
            <a:endParaRPr lang="ru-RU" sz="11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100" b="0" strike="noStrike" spc="-1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Open Sans"/>
                <a:ea typeface="Microsoft YaHei"/>
              </a:rPr>
              <a:t>район</a:t>
            </a:r>
            <a:endParaRPr lang="ru-RU" sz="11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100" b="0" strike="noStrike" spc="-1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Open Sans"/>
                <a:ea typeface="Microsoft YaHei"/>
              </a:rPr>
              <a:t>Смоленской</a:t>
            </a:r>
            <a:endParaRPr lang="ru-RU" sz="11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100" b="0" strike="noStrike" spc="-1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Open Sans"/>
                <a:ea typeface="Microsoft YaHei"/>
              </a:rPr>
              <a:t>области</a:t>
            </a:r>
            <a:endParaRPr lang="ru-RU" sz="11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235" name="Picture 22"/>
          <p:cNvPicPr/>
          <p:nvPr/>
        </p:nvPicPr>
        <p:blipFill>
          <a:blip r:embed="rId10"/>
          <a:stretch/>
        </p:blipFill>
        <p:spPr>
          <a:xfrm>
            <a:off x="233280" y="46080"/>
            <a:ext cx="501120" cy="860040"/>
          </a:xfrm>
          <a:prstGeom prst="rect">
            <a:avLst/>
          </a:prstGeom>
          <a:ln w="9360">
            <a:noFill/>
          </a:ln>
        </p:spPr>
      </p:pic>
      <p:pic>
        <p:nvPicPr>
          <p:cNvPr id="236" name="Picture 23"/>
          <p:cNvPicPr/>
          <p:nvPr/>
        </p:nvPicPr>
        <p:blipFill>
          <a:blip r:embed="rId11" cstate="print"/>
          <a:stretch/>
        </p:blipFill>
        <p:spPr>
          <a:xfrm>
            <a:off x="3173400" y="1297080"/>
            <a:ext cx="1317240" cy="1304640"/>
          </a:xfrm>
          <a:prstGeom prst="rect">
            <a:avLst/>
          </a:prstGeom>
          <a:ln w="9360">
            <a:noFill/>
          </a:ln>
        </p:spPr>
      </p:pic>
      <p:pic>
        <p:nvPicPr>
          <p:cNvPr id="237" name="Picture 24"/>
          <p:cNvPicPr/>
          <p:nvPr/>
        </p:nvPicPr>
        <p:blipFill>
          <a:blip r:embed="rId12"/>
          <a:stretch/>
        </p:blipFill>
        <p:spPr>
          <a:xfrm>
            <a:off x="2549520" y="1316160"/>
            <a:ext cx="5047920" cy="5246280"/>
          </a:xfrm>
          <a:prstGeom prst="rect">
            <a:avLst/>
          </a:prstGeom>
          <a:ln w="9360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8" name="Picture 1"/>
          <p:cNvPicPr/>
          <p:nvPr/>
        </p:nvPicPr>
        <p:blipFill>
          <a:blip r:embed="rId3"/>
          <a:stretch/>
        </p:blipFill>
        <p:spPr>
          <a:xfrm>
            <a:off x="187200" y="2935440"/>
            <a:ext cx="3511080" cy="1336320"/>
          </a:xfrm>
          <a:prstGeom prst="rect">
            <a:avLst/>
          </a:prstGeom>
          <a:ln w="38160" cap="rnd">
            <a:solidFill>
              <a:srgbClr val="77DAFF"/>
            </a:solidFill>
            <a:custDash>
              <a:ds d="300000" sp="100000"/>
            </a:custDash>
            <a:round/>
          </a:ln>
        </p:spPr>
      </p:pic>
      <p:pic>
        <p:nvPicPr>
          <p:cNvPr id="239" name="Picture 2"/>
          <p:cNvPicPr/>
          <p:nvPr/>
        </p:nvPicPr>
        <p:blipFill>
          <a:blip r:embed="rId4"/>
          <a:stretch/>
        </p:blipFill>
        <p:spPr>
          <a:xfrm>
            <a:off x="3314880" y="1217520"/>
            <a:ext cx="2477880" cy="1180800"/>
          </a:xfrm>
          <a:prstGeom prst="rect">
            <a:avLst/>
          </a:prstGeom>
          <a:ln w="38160" cap="rnd">
            <a:solidFill>
              <a:srgbClr val="77DAFF"/>
            </a:solidFill>
            <a:custDash>
              <a:ds d="300000" sp="100000"/>
            </a:custDash>
            <a:round/>
          </a:ln>
        </p:spPr>
      </p:pic>
      <p:pic>
        <p:nvPicPr>
          <p:cNvPr id="240" name="Picture 3"/>
          <p:cNvPicPr/>
          <p:nvPr/>
        </p:nvPicPr>
        <p:blipFill>
          <a:blip r:embed="rId5"/>
          <a:stretch/>
        </p:blipFill>
        <p:spPr>
          <a:xfrm>
            <a:off x="187200" y="1949400"/>
            <a:ext cx="2906280" cy="728280"/>
          </a:xfrm>
          <a:prstGeom prst="rect">
            <a:avLst/>
          </a:prstGeom>
          <a:ln w="38160" cap="rnd">
            <a:solidFill>
              <a:srgbClr val="77DAFF"/>
            </a:solidFill>
            <a:custDash>
              <a:ds d="300000" sp="100000"/>
            </a:custDash>
            <a:round/>
          </a:ln>
        </p:spPr>
      </p:pic>
      <p:pic>
        <p:nvPicPr>
          <p:cNvPr id="241" name="Picture 4"/>
          <p:cNvPicPr/>
          <p:nvPr/>
        </p:nvPicPr>
        <p:blipFill>
          <a:blip r:embed="rId6"/>
          <a:stretch/>
        </p:blipFill>
        <p:spPr>
          <a:xfrm>
            <a:off x="201600" y="1096920"/>
            <a:ext cx="2889000" cy="588600"/>
          </a:xfrm>
          <a:prstGeom prst="rect">
            <a:avLst/>
          </a:prstGeom>
          <a:ln w="38160" cap="rnd">
            <a:solidFill>
              <a:srgbClr val="77DAFF"/>
            </a:solidFill>
            <a:custDash>
              <a:ds d="300000" sp="100000"/>
            </a:custDash>
            <a:round/>
          </a:ln>
        </p:spPr>
      </p:pic>
      <p:pic>
        <p:nvPicPr>
          <p:cNvPr id="242" name="Picture 5"/>
          <p:cNvPicPr/>
          <p:nvPr/>
        </p:nvPicPr>
        <p:blipFill>
          <a:blip r:embed="rId7"/>
          <a:stretch/>
        </p:blipFill>
        <p:spPr>
          <a:xfrm>
            <a:off x="2060640" y="155520"/>
            <a:ext cx="5495400" cy="764640"/>
          </a:xfrm>
          <a:prstGeom prst="rect">
            <a:avLst/>
          </a:prstGeom>
          <a:ln w="9360">
            <a:noFill/>
          </a:ln>
        </p:spPr>
      </p:pic>
      <p:sp>
        <p:nvSpPr>
          <p:cNvPr id="243" name="CustomShape 1"/>
          <p:cNvSpPr/>
          <p:nvPr/>
        </p:nvSpPr>
        <p:spPr>
          <a:xfrm>
            <a:off x="2114640" y="317520"/>
            <a:ext cx="5387760" cy="45360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ru-RU" sz="2400" b="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Open Sans Semibold"/>
                <a:ea typeface="Microsoft YaHei"/>
              </a:rPr>
              <a:t>Природные ресурсы</a:t>
            </a:r>
            <a:endParaRPr lang="ru-RU" sz="2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44" name="CustomShape 2"/>
          <p:cNvSpPr/>
          <p:nvPr/>
        </p:nvSpPr>
        <p:spPr>
          <a:xfrm>
            <a:off x="7259760" y="7189920"/>
            <a:ext cx="304560" cy="36144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ru-RU" sz="1800" b="1" i="1" strike="noStrike" spc="-1">
                <a:solidFill>
                  <a:srgbClr val="339533"/>
                </a:solidFill>
                <a:uFill>
                  <a:solidFill>
                    <a:srgbClr val="FFFFFF"/>
                  </a:solidFill>
                </a:uFill>
                <a:latin typeface="Open Sans Semibold"/>
                <a:ea typeface="Microsoft YaHei"/>
              </a:rPr>
              <a:t>5</a:t>
            </a:r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45" name="CustomShape 3"/>
          <p:cNvSpPr/>
          <p:nvPr/>
        </p:nvSpPr>
        <p:spPr>
          <a:xfrm>
            <a:off x="201600" y="2921040"/>
            <a:ext cx="3489120" cy="130608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just">
              <a:lnSpc>
                <a:spcPct val="100000"/>
              </a:lnSpc>
            </a:pPr>
            <a:r>
              <a:rPr lang="ru-RU" sz="1000" b="0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Open Sans"/>
                <a:ea typeface="Microsoft YaHei"/>
              </a:rPr>
              <a:t>         Выделены </a:t>
            </a:r>
            <a:r>
              <a:rPr lang="ru-RU" sz="10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Open Sans"/>
                <a:ea typeface="Microsoft YaHei"/>
              </a:rPr>
              <a:t>месторождения песчано-гравийной смеси. Месторождения и проявления полезных ископаемых (строительного камня, </a:t>
            </a:r>
            <a:r>
              <a:rPr lang="ru-RU" sz="1000" b="0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Open Sans"/>
                <a:ea typeface="Microsoft YaHei"/>
              </a:rPr>
              <a:t>песчано-гравийных </a:t>
            </a:r>
            <a:r>
              <a:rPr lang="ru-RU" sz="10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Open Sans"/>
                <a:ea typeface="Microsoft YaHei"/>
              </a:rPr>
              <a:t>материалов, строительного песка, глины и др.) связаны с приповерхностным залеганием и выходами на поверхность пород каменноугольной, меловой, палеогеновой, неогеновой и четвертичной систем. </a:t>
            </a:r>
            <a:endParaRPr lang="ru-RU" sz="10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46" name="CustomShape 4"/>
          <p:cNvSpPr/>
          <p:nvPr/>
        </p:nvSpPr>
        <p:spPr>
          <a:xfrm>
            <a:off x="187200" y="1932120"/>
            <a:ext cx="2889000" cy="72684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just">
              <a:lnSpc>
                <a:spcPct val="100000"/>
              </a:lnSpc>
            </a:pPr>
            <a:r>
              <a:rPr lang="ru-RU" sz="1000" b="0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Open Sans"/>
                <a:ea typeface="Microsoft YaHei"/>
              </a:rPr>
              <a:t>           Рельеф </a:t>
            </a:r>
            <a:r>
              <a:rPr lang="ru-RU" sz="10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Open Sans"/>
                <a:ea typeface="Microsoft YaHei"/>
              </a:rPr>
              <a:t>неоднороден. Южная часть представляет собой равнину, возвышенную к краям. Это территория древнего ледникового озера.  </a:t>
            </a:r>
            <a:endParaRPr lang="ru-RU" sz="10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47" name="CustomShape 5"/>
          <p:cNvSpPr/>
          <p:nvPr/>
        </p:nvSpPr>
        <p:spPr>
          <a:xfrm>
            <a:off x="3292560" y="1217520"/>
            <a:ext cx="2499840" cy="115380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just">
              <a:lnSpc>
                <a:spcPct val="100000"/>
              </a:lnSpc>
            </a:pPr>
            <a:r>
              <a:rPr lang="ru-RU" sz="1000" b="0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Open Sans"/>
                <a:ea typeface="Microsoft YaHei"/>
              </a:rPr>
              <a:t>               </a:t>
            </a:r>
            <a:r>
              <a:rPr lang="ru-RU" sz="10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Open Sans"/>
                <a:ea typeface="Microsoft YaHei"/>
              </a:rPr>
              <a:t>Климат умеренно-континентальный со сравнительно теплым летом и умеренно-холодной зимой. Среднегодовая температура воздуха равна 4,6 градуса тепла. Зима и осень преимущественно пасмурные, весна и лето </a:t>
            </a:r>
            <a:r>
              <a:rPr lang="ru-RU" sz="10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Open Sans"/>
                <a:ea typeface="Microsoft YaHei"/>
              </a:rPr>
              <a:t>полуясные</a:t>
            </a:r>
            <a:r>
              <a:rPr lang="ru-RU" sz="10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Open Sans"/>
                <a:ea typeface="Microsoft YaHei"/>
              </a:rPr>
              <a:t>.</a:t>
            </a:r>
            <a:endParaRPr lang="ru-RU" sz="10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48" name="CustomShape 6"/>
          <p:cNvSpPr/>
          <p:nvPr/>
        </p:nvSpPr>
        <p:spPr>
          <a:xfrm>
            <a:off x="187200" y="1108080"/>
            <a:ext cx="2815920" cy="56628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just">
              <a:lnSpc>
                <a:spcPct val="100000"/>
              </a:lnSpc>
            </a:pPr>
            <a:r>
              <a:rPr lang="ru-RU" sz="1000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Open Sans"/>
                <a:ea typeface="Microsoft YaHei"/>
              </a:rPr>
              <a:t>        </a:t>
            </a:r>
            <a:r>
              <a:rPr lang="ru-RU" sz="1000" b="0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Open Sans"/>
                <a:ea typeface="Microsoft YaHei"/>
              </a:rPr>
              <a:t>Наиболее </a:t>
            </a:r>
            <a:r>
              <a:rPr lang="ru-RU" sz="10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Open Sans"/>
                <a:ea typeface="Microsoft YaHei"/>
              </a:rPr>
              <a:t>крупные реки: </a:t>
            </a:r>
            <a:r>
              <a:rPr lang="ru-RU" sz="10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Open Sans"/>
                <a:ea typeface="Microsoft YaHei"/>
              </a:rPr>
              <a:t>Каспля</a:t>
            </a:r>
            <a:r>
              <a:rPr lang="ru-RU" sz="10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Open Sans"/>
                <a:ea typeface="Microsoft YaHei"/>
              </a:rPr>
              <a:t> (141 км), </a:t>
            </a:r>
            <a:r>
              <a:rPr lang="ru-RU" sz="10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Open Sans"/>
                <a:ea typeface="Microsoft YaHei"/>
              </a:rPr>
              <a:t>Жереспея</a:t>
            </a:r>
            <a:r>
              <a:rPr lang="ru-RU" sz="10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Open Sans"/>
                <a:ea typeface="Microsoft YaHei"/>
              </a:rPr>
              <a:t> (81 км), </a:t>
            </a:r>
            <a:r>
              <a:rPr lang="ru-RU" sz="10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Open Sans"/>
                <a:ea typeface="Microsoft YaHei"/>
              </a:rPr>
              <a:t>Ельша</a:t>
            </a:r>
            <a:r>
              <a:rPr lang="ru-RU" sz="10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Open Sans"/>
                <a:ea typeface="Microsoft YaHei"/>
              </a:rPr>
              <a:t> (53 км). В районе 26 озер.</a:t>
            </a:r>
            <a:endParaRPr lang="ru-RU" sz="10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249" name="Picture 12"/>
          <p:cNvPicPr/>
          <p:nvPr/>
        </p:nvPicPr>
        <p:blipFill>
          <a:blip r:embed="rId8"/>
          <a:stretch/>
        </p:blipFill>
        <p:spPr>
          <a:xfrm>
            <a:off x="258840" y="1743120"/>
            <a:ext cx="369360" cy="356760"/>
          </a:xfrm>
          <a:prstGeom prst="rect">
            <a:avLst/>
          </a:prstGeom>
          <a:ln w="9360">
            <a:noFill/>
          </a:ln>
        </p:spPr>
      </p:pic>
      <p:pic>
        <p:nvPicPr>
          <p:cNvPr id="250" name="Picture 13"/>
          <p:cNvPicPr/>
          <p:nvPr/>
        </p:nvPicPr>
        <p:blipFill>
          <a:blip r:embed="rId9"/>
          <a:stretch/>
        </p:blipFill>
        <p:spPr>
          <a:xfrm>
            <a:off x="206280" y="898560"/>
            <a:ext cx="382320" cy="382320"/>
          </a:xfrm>
          <a:prstGeom prst="rect">
            <a:avLst/>
          </a:prstGeom>
          <a:ln w="9360">
            <a:noFill/>
          </a:ln>
        </p:spPr>
      </p:pic>
      <p:pic>
        <p:nvPicPr>
          <p:cNvPr id="251" name="Picture 14"/>
          <p:cNvPicPr/>
          <p:nvPr/>
        </p:nvPicPr>
        <p:blipFill>
          <a:blip r:embed="rId10"/>
          <a:stretch/>
        </p:blipFill>
        <p:spPr>
          <a:xfrm>
            <a:off x="3405240" y="996840"/>
            <a:ext cx="382320" cy="404280"/>
          </a:xfrm>
          <a:prstGeom prst="rect">
            <a:avLst/>
          </a:prstGeom>
          <a:ln w="9360">
            <a:noFill/>
          </a:ln>
        </p:spPr>
      </p:pic>
      <p:pic>
        <p:nvPicPr>
          <p:cNvPr id="252" name="Picture 15"/>
          <p:cNvPicPr/>
          <p:nvPr/>
        </p:nvPicPr>
        <p:blipFill>
          <a:blip r:embed="rId11"/>
          <a:stretch/>
        </p:blipFill>
        <p:spPr>
          <a:xfrm>
            <a:off x="258840" y="2720880"/>
            <a:ext cx="374400" cy="388440"/>
          </a:xfrm>
          <a:prstGeom prst="rect">
            <a:avLst/>
          </a:prstGeom>
          <a:ln w="9360">
            <a:noFill/>
          </a:ln>
        </p:spPr>
      </p:pic>
      <p:sp>
        <p:nvSpPr>
          <p:cNvPr id="253" name="CustomShape 7"/>
          <p:cNvSpPr/>
          <p:nvPr/>
        </p:nvSpPr>
        <p:spPr>
          <a:xfrm>
            <a:off x="838080" y="155520"/>
            <a:ext cx="1144080" cy="75672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ru-RU" sz="1100" b="0" strike="noStrike" spc="-1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Open Sans"/>
                <a:ea typeface="Microsoft YaHei"/>
              </a:rPr>
              <a:t>Демидовский </a:t>
            </a:r>
            <a:endParaRPr lang="ru-RU" sz="11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100" b="0" strike="noStrike" spc="-1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Open Sans"/>
                <a:ea typeface="Microsoft YaHei"/>
              </a:rPr>
              <a:t>район</a:t>
            </a:r>
            <a:endParaRPr lang="ru-RU" sz="11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100" b="0" strike="noStrike" spc="-1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Open Sans"/>
                <a:ea typeface="Microsoft YaHei"/>
              </a:rPr>
              <a:t>Смоленской</a:t>
            </a:r>
            <a:endParaRPr lang="ru-RU" sz="11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100" b="0" strike="noStrike" spc="-1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Open Sans"/>
                <a:ea typeface="Microsoft YaHei"/>
              </a:rPr>
              <a:t>области</a:t>
            </a:r>
            <a:endParaRPr lang="ru-RU" sz="11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254" name="Picture 18"/>
          <p:cNvPicPr/>
          <p:nvPr/>
        </p:nvPicPr>
        <p:blipFill>
          <a:blip r:embed="rId12"/>
          <a:stretch/>
        </p:blipFill>
        <p:spPr>
          <a:xfrm>
            <a:off x="233280" y="46080"/>
            <a:ext cx="501120" cy="860040"/>
          </a:xfrm>
          <a:prstGeom prst="rect">
            <a:avLst/>
          </a:prstGeom>
          <a:ln w="9360">
            <a:noFill/>
          </a:ln>
        </p:spPr>
      </p:pic>
      <p:pic>
        <p:nvPicPr>
          <p:cNvPr id="255" name="Picture 19"/>
          <p:cNvPicPr/>
          <p:nvPr/>
        </p:nvPicPr>
        <p:blipFill>
          <a:blip r:embed="rId13"/>
          <a:stretch/>
        </p:blipFill>
        <p:spPr>
          <a:xfrm>
            <a:off x="350813" y="4351341"/>
            <a:ext cx="2771280" cy="2342880"/>
          </a:xfrm>
          <a:prstGeom prst="rect">
            <a:avLst/>
          </a:prstGeom>
          <a:ln w="9360">
            <a:noFill/>
          </a:ln>
        </p:spPr>
      </p:pic>
      <p:pic>
        <p:nvPicPr>
          <p:cNvPr id="256" name="Picture 20"/>
          <p:cNvPicPr/>
          <p:nvPr/>
        </p:nvPicPr>
        <p:blipFill>
          <a:blip r:embed="rId14"/>
          <a:stretch/>
        </p:blipFill>
        <p:spPr>
          <a:xfrm>
            <a:off x="3179880" y="1622520"/>
            <a:ext cx="4528800" cy="5144760"/>
          </a:xfrm>
          <a:prstGeom prst="rect">
            <a:avLst/>
          </a:prstGeom>
          <a:ln w="9360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7" name="Рисунок 57"/>
          <p:cNvPicPr/>
          <p:nvPr/>
        </p:nvPicPr>
        <p:blipFill>
          <a:blip r:embed="rId3">
            <a:lum bright="70000" contrast="-70000"/>
          </a:blip>
          <a:stretch/>
        </p:blipFill>
        <p:spPr>
          <a:xfrm>
            <a:off x="338040" y="3913200"/>
            <a:ext cx="2480760" cy="2560320"/>
          </a:xfrm>
          <a:prstGeom prst="rect">
            <a:avLst/>
          </a:prstGeom>
          <a:ln w="9360">
            <a:noFill/>
          </a:ln>
        </p:spPr>
      </p:pic>
      <p:pic>
        <p:nvPicPr>
          <p:cNvPr id="258" name="Рисунок 52"/>
          <p:cNvPicPr/>
          <p:nvPr/>
        </p:nvPicPr>
        <p:blipFill>
          <a:blip r:embed="rId4">
            <a:lum bright="70000" contrast="-70000"/>
          </a:blip>
          <a:stretch/>
        </p:blipFill>
        <p:spPr>
          <a:xfrm>
            <a:off x="4253040" y="1119960"/>
            <a:ext cx="2296800" cy="1366560"/>
          </a:xfrm>
          <a:prstGeom prst="rect">
            <a:avLst/>
          </a:prstGeom>
          <a:ln w="9360">
            <a:noFill/>
          </a:ln>
        </p:spPr>
      </p:pic>
      <p:pic>
        <p:nvPicPr>
          <p:cNvPr id="259" name="Рисунок 51"/>
          <p:cNvPicPr/>
          <p:nvPr/>
        </p:nvPicPr>
        <p:blipFill>
          <a:blip r:embed="rId4">
            <a:lum bright="70000" contrast="-70000"/>
          </a:blip>
          <a:stretch/>
        </p:blipFill>
        <p:spPr>
          <a:xfrm>
            <a:off x="952560" y="1119240"/>
            <a:ext cx="2296800" cy="1366560"/>
          </a:xfrm>
          <a:prstGeom prst="rect">
            <a:avLst/>
          </a:prstGeom>
          <a:ln w="9360">
            <a:noFill/>
          </a:ln>
        </p:spPr>
      </p:pic>
      <p:pic>
        <p:nvPicPr>
          <p:cNvPr id="260" name="Picture 2"/>
          <p:cNvPicPr/>
          <p:nvPr/>
        </p:nvPicPr>
        <p:blipFill>
          <a:blip r:embed="rId5"/>
          <a:stretch/>
        </p:blipFill>
        <p:spPr>
          <a:xfrm>
            <a:off x="2293920" y="2575080"/>
            <a:ext cx="1004400" cy="1018800"/>
          </a:xfrm>
          <a:prstGeom prst="rect">
            <a:avLst/>
          </a:prstGeom>
          <a:ln w="9360">
            <a:noFill/>
          </a:ln>
        </p:spPr>
      </p:pic>
      <p:pic>
        <p:nvPicPr>
          <p:cNvPr id="261" name="Picture 3"/>
          <p:cNvPicPr/>
          <p:nvPr/>
        </p:nvPicPr>
        <p:blipFill>
          <a:blip r:embed="rId6"/>
          <a:stretch/>
        </p:blipFill>
        <p:spPr>
          <a:xfrm>
            <a:off x="2060640" y="155520"/>
            <a:ext cx="5495400" cy="764640"/>
          </a:xfrm>
          <a:prstGeom prst="rect">
            <a:avLst/>
          </a:prstGeom>
          <a:ln w="9360">
            <a:noFill/>
          </a:ln>
        </p:spPr>
      </p:pic>
      <p:sp>
        <p:nvSpPr>
          <p:cNvPr id="262" name="CustomShape 1"/>
          <p:cNvSpPr/>
          <p:nvPr/>
        </p:nvSpPr>
        <p:spPr>
          <a:xfrm>
            <a:off x="2084400" y="334800"/>
            <a:ext cx="5449680" cy="39168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ru-RU" sz="2000" b="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Open Sans Semibold"/>
                <a:ea typeface="Microsoft YaHei"/>
              </a:rPr>
              <a:t>Социально-экономическое развитие</a:t>
            </a:r>
            <a:endParaRPr lang="ru-RU" sz="2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63" name="CustomShape 2"/>
          <p:cNvSpPr/>
          <p:nvPr/>
        </p:nvSpPr>
        <p:spPr>
          <a:xfrm>
            <a:off x="7259760" y="7189920"/>
            <a:ext cx="304560" cy="36144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ru-RU" sz="1800" b="1" i="1" strike="noStrike" spc="-1">
                <a:solidFill>
                  <a:srgbClr val="339533"/>
                </a:solidFill>
                <a:uFill>
                  <a:solidFill>
                    <a:srgbClr val="FFFFFF"/>
                  </a:solidFill>
                </a:uFill>
                <a:latin typeface="Open Sans Semibold"/>
                <a:ea typeface="Microsoft YaHei"/>
              </a:rPr>
              <a:t>6</a:t>
            </a:r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64" name="CustomShape 3"/>
          <p:cNvSpPr/>
          <p:nvPr/>
        </p:nvSpPr>
        <p:spPr>
          <a:xfrm>
            <a:off x="968400" y="1244520"/>
            <a:ext cx="2260080" cy="106164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ru-RU" sz="1600" b="1" strike="noStrike" spc="-1">
                <a:solidFill>
                  <a:srgbClr val="007FAC"/>
                </a:solidFill>
                <a:uFill>
                  <a:solidFill>
                    <a:srgbClr val="FFFFFF"/>
                  </a:solidFill>
                </a:uFill>
                <a:latin typeface="Open Sans Semibold"/>
                <a:ea typeface="Microsoft YaHei"/>
              </a:rPr>
              <a:t>Среднемесячная </a:t>
            </a:r>
            <a:endParaRPr lang="ru-RU" sz="16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1600" b="1" strike="noStrike" spc="-1">
                <a:solidFill>
                  <a:srgbClr val="007FAC"/>
                </a:solidFill>
                <a:uFill>
                  <a:solidFill>
                    <a:srgbClr val="FFFFFF"/>
                  </a:solidFill>
                </a:uFill>
                <a:latin typeface="Open Sans Semibold"/>
                <a:ea typeface="Microsoft YaHei"/>
              </a:rPr>
              <a:t>заработная </a:t>
            </a:r>
            <a:endParaRPr lang="ru-RU" sz="16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1600" b="1" strike="noStrike" spc="-1">
                <a:solidFill>
                  <a:srgbClr val="007FAC"/>
                </a:solidFill>
                <a:uFill>
                  <a:solidFill>
                    <a:srgbClr val="FFFFFF"/>
                  </a:solidFill>
                </a:uFill>
                <a:latin typeface="Open Sans Semibold"/>
                <a:ea typeface="Microsoft YaHei"/>
              </a:rPr>
              <a:t>плата </a:t>
            </a:r>
            <a:endParaRPr lang="ru-RU" sz="16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1600" b="1" strike="noStrike" spc="-1">
                <a:solidFill>
                  <a:srgbClr val="007FAC"/>
                </a:solidFill>
                <a:uFill>
                  <a:solidFill>
                    <a:srgbClr val="FFFFFF"/>
                  </a:solidFill>
                </a:uFill>
                <a:latin typeface="Open Sans Semibold"/>
                <a:ea typeface="Microsoft YaHei"/>
              </a:rPr>
              <a:t>работников</a:t>
            </a:r>
            <a:endParaRPr lang="ru-RU" sz="16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65" name="CustomShape 4"/>
          <p:cNvSpPr/>
          <p:nvPr/>
        </p:nvSpPr>
        <p:spPr>
          <a:xfrm>
            <a:off x="4267440" y="1278720"/>
            <a:ext cx="2258640" cy="91080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ru-RU" sz="1800" b="0" strike="noStrike" spc="-1">
                <a:solidFill>
                  <a:srgbClr val="007FAC"/>
                </a:solidFill>
                <a:uFill>
                  <a:solidFill>
                    <a:srgbClr val="FFFFFF"/>
                  </a:solidFill>
                </a:uFill>
                <a:latin typeface="Open Sans Semibold"/>
                <a:ea typeface="Microsoft YaHei"/>
              </a:rPr>
              <a:t>Оборот</a:t>
            </a:r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1800" b="0" strike="noStrike" spc="-1">
                <a:solidFill>
                  <a:srgbClr val="007FAC"/>
                </a:solidFill>
                <a:uFill>
                  <a:solidFill>
                    <a:srgbClr val="FFFFFF"/>
                  </a:solidFill>
                </a:uFill>
                <a:latin typeface="Open Sans Semibold"/>
                <a:ea typeface="Microsoft YaHei"/>
              </a:rPr>
              <a:t>розничной</a:t>
            </a:r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1800" b="0" strike="noStrike" spc="-1">
                <a:solidFill>
                  <a:srgbClr val="007FAC"/>
                </a:solidFill>
                <a:uFill>
                  <a:solidFill>
                    <a:srgbClr val="FFFFFF"/>
                  </a:solidFill>
                </a:uFill>
                <a:latin typeface="Open Sans Semibold"/>
                <a:ea typeface="Microsoft YaHei"/>
              </a:rPr>
              <a:t>торговли</a:t>
            </a:r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66" name="CustomShape 5"/>
          <p:cNvSpPr/>
          <p:nvPr/>
        </p:nvSpPr>
        <p:spPr>
          <a:xfrm>
            <a:off x="2361600" y="2665080"/>
            <a:ext cx="901440" cy="36144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ru-RU" sz="1800" b="0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Open Sans"/>
                <a:ea typeface="Microsoft YaHei"/>
              </a:rPr>
              <a:t>99,1 </a:t>
            </a:r>
            <a:r>
              <a:rPr lang="ru-RU" sz="1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Open Sans"/>
                <a:ea typeface="Microsoft YaHei"/>
              </a:rPr>
              <a:t>%</a:t>
            </a:r>
            <a:endParaRPr lang="ru-RU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67" name="CustomShape 6"/>
          <p:cNvSpPr/>
          <p:nvPr/>
        </p:nvSpPr>
        <p:spPr>
          <a:xfrm>
            <a:off x="2298960" y="2908440"/>
            <a:ext cx="1026720" cy="56628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ru-RU" sz="11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Open Sans"/>
                <a:ea typeface="Microsoft YaHei"/>
              </a:rPr>
              <a:t>к средне-</a:t>
            </a:r>
            <a:endParaRPr lang="ru-RU" sz="11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11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Open Sans"/>
                <a:ea typeface="Microsoft YaHei"/>
              </a:rPr>
              <a:t>областному</a:t>
            </a:r>
            <a:endParaRPr lang="ru-RU" sz="11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11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Open Sans"/>
                <a:ea typeface="Microsoft YaHei"/>
              </a:rPr>
              <a:t>уровню</a:t>
            </a:r>
            <a:endParaRPr lang="ru-RU" sz="11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68" name="CustomShape 7"/>
          <p:cNvSpPr/>
          <p:nvPr/>
        </p:nvSpPr>
        <p:spPr>
          <a:xfrm>
            <a:off x="1019160" y="2658960"/>
            <a:ext cx="1203120" cy="78876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ru-RU" sz="2800" b="1" strike="noStrike" spc="-1" dirty="0" smtClean="0">
                <a:solidFill>
                  <a:srgbClr val="1F4E79"/>
                </a:solidFill>
                <a:uFill>
                  <a:solidFill>
                    <a:srgbClr val="FFFFFF"/>
                  </a:solidFill>
                </a:uFill>
                <a:latin typeface="Open Sans Semibold"/>
                <a:ea typeface="Microsoft YaHei"/>
              </a:rPr>
              <a:t>30,0</a:t>
            </a:r>
            <a:r>
              <a:t/>
            </a:r>
            <a:br/>
            <a:r>
              <a:rPr lang="ru-RU" sz="1800" b="0" strike="noStrike" spc="-1" dirty="0">
                <a:solidFill>
                  <a:srgbClr val="1F4E79"/>
                </a:solidFill>
                <a:uFill>
                  <a:solidFill>
                    <a:srgbClr val="FFFFFF"/>
                  </a:solidFill>
                </a:uFill>
                <a:latin typeface="Open Sans"/>
                <a:ea typeface="Microsoft YaHei"/>
              </a:rPr>
              <a:t>тыс. руб.</a:t>
            </a:r>
            <a:r>
              <a:rPr lang="ru-RU" sz="1800" b="1" strike="noStrike" spc="-1" dirty="0">
                <a:solidFill>
                  <a:srgbClr val="1F4E79"/>
                </a:solidFill>
                <a:uFill>
                  <a:solidFill>
                    <a:srgbClr val="FFFFFF"/>
                  </a:solidFill>
                </a:uFill>
                <a:latin typeface="Open Sans Semibold"/>
                <a:ea typeface="Microsoft YaHei"/>
              </a:rPr>
              <a:t> </a:t>
            </a:r>
            <a:endParaRPr lang="ru-RU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69" name="CustomShape 8"/>
          <p:cNvSpPr/>
          <p:nvPr/>
        </p:nvSpPr>
        <p:spPr>
          <a:xfrm>
            <a:off x="4134600" y="2689200"/>
            <a:ext cx="1261800" cy="72684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ru-RU" sz="2800" b="1" strike="noStrike" spc="-1" dirty="0" smtClean="0">
                <a:solidFill>
                  <a:srgbClr val="1F4E79"/>
                </a:solidFill>
                <a:uFill>
                  <a:solidFill>
                    <a:srgbClr val="FFFFFF"/>
                  </a:solidFill>
                </a:uFill>
                <a:latin typeface="Open Sans Semibold"/>
                <a:ea typeface="Microsoft YaHei"/>
              </a:rPr>
              <a:t>599,6</a:t>
            </a:r>
            <a:endParaRPr lang="ru-RU" sz="2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1400" b="0" strike="noStrike" spc="-1" dirty="0">
                <a:solidFill>
                  <a:srgbClr val="1F4E79"/>
                </a:solidFill>
                <a:uFill>
                  <a:solidFill>
                    <a:srgbClr val="FFFFFF"/>
                  </a:solidFill>
                </a:uFill>
                <a:latin typeface="Open Sans"/>
                <a:ea typeface="Microsoft YaHei"/>
              </a:rPr>
              <a:t>млн. руб.</a:t>
            </a:r>
            <a:endParaRPr lang="ru-RU" sz="14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270" name="Picture 19"/>
          <p:cNvPicPr/>
          <p:nvPr/>
        </p:nvPicPr>
        <p:blipFill>
          <a:blip r:embed="rId7"/>
          <a:stretch/>
        </p:blipFill>
        <p:spPr>
          <a:xfrm>
            <a:off x="561960" y="4340160"/>
            <a:ext cx="845640" cy="844200"/>
          </a:xfrm>
          <a:prstGeom prst="rect">
            <a:avLst/>
          </a:prstGeom>
          <a:ln w="9360">
            <a:noFill/>
          </a:ln>
        </p:spPr>
      </p:pic>
      <p:sp>
        <p:nvSpPr>
          <p:cNvPr id="271" name="CustomShape 9"/>
          <p:cNvSpPr/>
          <p:nvPr/>
        </p:nvSpPr>
        <p:spPr>
          <a:xfrm>
            <a:off x="471600" y="4062240"/>
            <a:ext cx="2396880" cy="30132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ru-RU" sz="1400" b="0" strike="noStrike" spc="-1">
                <a:solidFill>
                  <a:srgbClr val="007FAC"/>
                </a:solidFill>
                <a:uFill>
                  <a:solidFill>
                    <a:srgbClr val="FFFFFF"/>
                  </a:solidFill>
                </a:uFill>
                <a:latin typeface="Open Sans Semibold"/>
                <a:ea typeface="Microsoft YaHei"/>
              </a:rPr>
              <a:t>Уровень безработицы</a:t>
            </a:r>
            <a:endParaRPr lang="ru-RU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72" name="CustomShape 10"/>
          <p:cNvSpPr/>
          <p:nvPr/>
        </p:nvSpPr>
        <p:spPr>
          <a:xfrm>
            <a:off x="544680" y="5262480"/>
            <a:ext cx="2252160" cy="72684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ru-RU" sz="1400" b="0" strike="noStrike" spc="-1">
                <a:solidFill>
                  <a:srgbClr val="007FAC"/>
                </a:solidFill>
                <a:uFill>
                  <a:solidFill>
                    <a:srgbClr val="FFFFFF"/>
                  </a:solidFill>
                </a:uFill>
                <a:latin typeface="Open Sans Semibold"/>
                <a:ea typeface="Microsoft YaHei"/>
              </a:rPr>
              <a:t>Численность </a:t>
            </a:r>
            <a:endParaRPr lang="ru-RU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1400" b="0" strike="noStrike" spc="-1">
                <a:solidFill>
                  <a:srgbClr val="007FAC"/>
                </a:solidFill>
                <a:uFill>
                  <a:solidFill>
                    <a:srgbClr val="FFFFFF"/>
                  </a:solidFill>
                </a:uFill>
                <a:latin typeface="Open Sans Semibold"/>
                <a:ea typeface="Microsoft YaHei"/>
              </a:rPr>
              <a:t>трудоспособного</a:t>
            </a:r>
            <a:endParaRPr lang="ru-RU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1400" b="0" strike="noStrike" spc="-1">
                <a:solidFill>
                  <a:srgbClr val="007FAC"/>
                </a:solidFill>
                <a:uFill>
                  <a:solidFill>
                    <a:srgbClr val="FFFFFF"/>
                  </a:solidFill>
                </a:uFill>
                <a:latin typeface="Open Sans Semibold"/>
                <a:ea typeface="Microsoft YaHei"/>
              </a:rPr>
              <a:t>населения</a:t>
            </a:r>
            <a:endParaRPr lang="ru-RU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73" name="CustomShape 11"/>
          <p:cNvSpPr/>
          <p:nvPr/>
        </p:nvSpPr>
        <p:spPr>
          <a:xfrm>
            <a:off x="1589040" y="4537080"/>
            <a:ext cx="966600" cy="45360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ru-RU" sz="2400" b="1" strike="noStrike" spc="-1" smtClean="0">
                <a:solidFill>
                  <a:schemeClr val="accent1">
                    <a:lumMod val="75000"/>
                  </a:schemeClr>
                </a:solidFill>
                <a:uFill>
                  <a:solidFill>
                    <a:srgbClr val="FFFFFF"/>
                  </a:solidFill>
                </a:uFill>
                <a:latin typeface="Open Sans"/>
                <a:ea typeface="Microsoft YaHei"/>
              </a:rPr>
              <a:t>2,2</a:t>
            </a:r>
            <a:r>
              <a:rPr lang="ru-RU" sz="2400" b="1" strike="noStrike" spc="-1" smtClean="0">
                <a:solidFill>
                  <a:srgbClr val="1F4E79"/>
                </a:solidFill>
                <a:uFill>
                  <a:solidFill>
                    <a:srgbClr val="FFFFFF"/>
                  </a:solidFill>
                </a:uFill>
                <a:latin typeface="Open Sans"/>
                <a:ea typeface="Microsoft YaHei"/>
              </a:rPr>
              <a:t> </a:t>
            </a:r>
            <a:r>
              <a:rPr lang="ru-RU" sz="2400" b="1" strike="noStrike" spc="-1" dirty="0">
                <a:solidFill>
                  <a:srgbClr val="1F4E79"/>
                </a:solidFill>
                <a:uFill>
                  <a:solidFill>
                    <a:srgbClr val="FFFFFF"/>
                  </a:solidFill>
                </a:uFill>
                <a:latin typeface="Open Sans"/>
                <a:ea typeface="Microsoft YaHei"/>
              </a:rPr>
              <a:t>%</a:t>
            </a:r>
            <a:endParaRPr lang="ru-RU" sz="24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74" name="CustomShape 12"/>
          <p:cNvSpPr/>
          <p:nvPr/>
        </p:nvSpPr>
        <p:spPr>
          <a:xfrm>
            <a:off x="776160" y="5961240"/>
            <a:ext cx="1787040" cy="39168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ru-RU" sz="2000" b="1" strike="noStrike" spc="-1" dirty="0" smtClean="0">
                <a:solidFill>
                  <a:schemeClr val="accent1">
                    <a:lumMod val="75000"/>
                  </a:schemeClr>
                </a:solidFill>
                <a:uFill>
                  <a:solidFill>
                    <a:srgbClr val="FFFFFF"/>
                  </a:solidFill>
                </a:uFill>
                <a:latin typeface="Open Sans"/>
                <a:ea typeface="Microsoft YaHei"/>
              </a:rPr>
              <a:t>5,1 </a:t>
            </a:r>
            <a:r>
              <a:rPr lang="ru-RU" sz="2000" b="1" strike="noStrike" spc="-1" dirty="0">
                <a:solidFill>
                  <a:srgbClr val="1F4E79"/>
                </a:solidFill>
                <a:uFill>
                  <a:solidFill>
                    <a:srgbClr val="FFFFFF"/>
                  </a:solidFill>
                </a:uFill>
                <a:latin typeface="Open Sans"/>
                <a:ea typeface="Microsoft YaHei"/>
              </a:rPr>
              <a:t>тыс. чел.</a:t>
            </a:r>
            <a:endParaRPr lang="ru-RU" sz="20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275" name="Picture 42"/>
          <p:cNvPicPr/>
          <p:nvPr/>
        </p:nvPicPr>
        <p:blipFill>
          <a:blip r:embed="rId8"/>
          <a:stretch/>
        </p:blipFill>
        <p:spPr>
          <a:xfrm>
            <a:off x="4831560" y="2884320"/>
            <a:ext cx="1080" cy="390240"/>
          </a:xfrm>
          <a:prstGeom prst="rect">
            <a:avLst/>
          </a:prstGeom>
          <a:ln w="9360">
            <a:noFill/>
          </a:ln>
        </p:spPr>
      </p:pic>
      <p:sp>
        <p:nvSpPr>
          <p:cNvPr id="276" name="CustomShape 13"/>
          <p:cNvSpPr/>
          <p:nvPr/>
        </p:nvSpPr>
        <p:spPr>
          <a:xfrm>
            <a:off x="838080" y="155520"/>
            <a:ext cx="1144080" cy="75672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ru-RU" sz="1100" b="0" strike="noStrike" spc="-1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Open Sans"/>
                <a:ea typeface="Microsoft YaHei"/>
              </a:rPr>
              <a:t>Демидовский </a:t>
            </a:r>
            <a:endParaRPr lang="ru-RU" sz="11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100" b="0" strike="noStrike" spc="-1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Open Sans"/>
                <a:ea typeface="Microsoft YaHei"/>
              </a:rPr>
              <a:t>район</a:t>
            </a:r>
            <a:endParaRPr lang="ru-RU" sz="11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100" b="0" strike="noStrike" spc="-1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Open Sans"/>
                <a:ea typeface="Microsoft YaHei"/>
              </a:rPr>
              <a:t>Смоленской</a:t>
            </a:r>
            <a:endParaRPr lang="ru-RU" sz="11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100" b="0" strike="noStrike" spc="-1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Open Sans"/>
                <a:ea typeface="Microsoft YaHei"/>
              </a:rPr>
              <a:t>области</a:t>
            </a:r>
            <a:endParaRPr lang="ru-RU" sz="11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277" name="Picture 47"/>
          <p:cNvPicPr/>
          <p:nvPr/>
        </p:nvPicPr>
        <p:blipFill>
          <a:blip r:embed="rId9"/>
          <a:stretch/>
        </p:blipFill>
        <p:spPr>
          <a:xfrm>
            <a:off x="233280" y="46080"/>
            <a:ext cx="501120" cy="860040"/>
          </a:xfrm>
          <a:prstGeom prst="rect">
            <a:avLst/>
          </a:prstGeom>
          <a:ln w="9360">
            <a:noFill/>
          </a:ln>
        </p:spPr>
      </p:pic>
      <p:pic>
        <p:nvPicPr>
          <p:cNvPr id="278" name="Рисунок 55"/>
          <p:cNvPicPr/>
          <p:nvPr/>
        </p:nvPicPr>
        <p:blipFill>
          <a:blip r:embed="rId10">
            <a:lum bright="70000" contrast="-70000"/>
          </a:blip>
          <a:stretch/>
        </p:blipFill>
        <p:spPr>
          <a:xfrm>
            <a:off x="2057400" y="2817720"/>
            <a:ext cx="190080" cy="393480"/>
          </a:xfrm>
          <a:prstGeom prst="rect">
            <a:avLst/>
          </a:prstGeom>
          <a:ln w="9360">
            <a:noFill/>
          </a:ln>
        </p:spPr>
      </p:pic>
      <p:pic>
        <p:nvPicPr>
          <p:cNvPr id="279" name="Picture 2"/>
          <p:cNvPicPr/>
          <p:nvPr/>
        </p:nvPicPr>
        <p:blipFill>
          <a:blip r:embed="rId5"/>
          <a:stretch/>
        </p:blipFill>
        <p:spPr>
          <a:xfrm>
            <a:off x="5539680" y="2575080"/>
            <a:ext cx="985680" cy="999720"/>
          </a:xfrm>
          <a:prstGeom prst="rect">
            <a:avLst/>
          </a:prstGeom>
          <a:ln w="9360">
            <a:noFill/>
          </a:ln>
        </p:spPr>
      </p:pic>
      <p:sp>
        <p:nvSpPr>
          <p:cNvPr id="280" name="CustomShape 14"/>
          <p:cNvSpPr/>
          <p:nvPr/>
        </p:nvSpPr>
        <p:spPr>
          <a:xfrm>
            <a:off x="5610960" y="2717640"/>
            <a:ext cx="928440" cy="6685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ru-RU" sz="1600" b="0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Open Sans"/>
                <a:ea typeface="Microsoft YaHei"/>
              </a:rPr>
              <a:t>111%</a:t>
            </a:r>
            <a:r>
              <a:rPr lang="ru-RU" sz="1100" b="0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Open Sans"/>
                <a:ea typeface="Microsoft YaHei"/>
              </a:rPr>
              <a:t> </a:t>
            </a:r>
            <a:r>
              <a:rPr lang="ru-RU" sz="11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Open Sans"/>
                <a:ea typeface="Microsoft YaHei"/>
              </a:rPr>
              <a:t>к </a:t>
            </a:r>
            <a:r>
              <a:rPr lang="ru-RU" sz="1100" b="0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Open Sans"/>
                <a:ea typeface="Microsoft YaHei"/>
              </a:rPr>
              <a:t>уровню 2021 года</a:t>
            </a:r>
            <a:endParaRPr lang="ru-RU" sz="11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281" name="Рисунок 55"/>
          <p:cNvPicPr/>
          <p:nvPr/>
        </p:nvPicPr>
        <p:blipFill>
          <a:blip r:embed="rId10">
            <a:lum bright="70000" contrast="-70000"/>
          </a:blip>
          <a:stretch/>
        </p:blipFill>
        <p:spPr>
          <a:xfrm>
            <a:off x="5287320" y="2853000"/>
            <a:ext cx="213840" cy="393480"/>
          </a:xfrm>
          <a:prstGeom prst="rect">
            <a:avLst/>
          </a:prstGeom>
          <a:ln w="9360">
            <a:noFill/>
          </a:ln>
        </p:spPr>
      </p:pic>
      <p:sp>
        <p:nvSpPr>
          <p:cNvPr id="282" name="CustomShape 15"/>
          <p:cNvSpPr/>
          <p:nvPr/>
        </p:nvSpPr>
        <p:spPr>
          <a:xfrm>
            <a:off x="3088440" y="4073400"/>
            <a:ext cx="2700360" cy="364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ru-RU" sz="1800" b="0" strike="noStrike" spc="-1">
                <a:solidFill>
                  <a:srgbClr val="59C0D5"/>
                </a:solidFill>
                <a:uFill>
                  <a:solidFill>
                    <a:srgbClr val="FFFFFF"/>
                  </a:solidFill>
                </a:uFill>
                <a:latin typeface="Open Sans Semibold"/>
                <a:ea typeface="Open Sans Semibold"/>
              </a:rPr>
              <a:t>Динамика отчислений</a:t>
            </a:r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283" name="Рисунок 57"/>
          <p:cNvPicPr/>
          <p:nvPr/>
        </p:nvPicPr>
        <p:blipFill>
          <a:blip r:embed="rId11" cstate="print"/>
          <a:stretch/>
        </p:blipFill>
        <p:spPr>
          <a:xfrm>
            <a:off x="2862000" y="4455000"/>
            <a:ext cx="3891240" cy="49680"/>
          </a:xfrm>
          <a:prstGeom prst="rect">
            <a:avLst/>
          </a:prstGeom>
          <a:ln>
            <a:noFill/>
          </a:ln>
        </p:spPr>
      </p:pic>
      <p:pic>
        <p:nvPicPr>
          <p:cNvPr id="284" name="Рисунок 58"/>
          <p:cNvPicPr/>
          <p:nvPr/>
        </p:nvPicPr>
        <p:blipFill>
          <a:blip r:embed="rId12"/>
          <a:stretch/>
        </p:blipFill>
        <p:spPr>
          <a:xfrm>
            <a:off x="2997360" y="4590720"/>
            <a:ext cx="1320120" cy="326520"/>
          </a:xfrm>
          <a:prstGeom prst="rect">
            <a:avLst/>
          </a:prstGeom>
          <a:ln>
            <a:noFill/>
          </a:ln>
        </p:spPr>
      </p:pic>
      <p:sp>
        <p:nvSpPr>
          <p:cNvPr id="285" name="CustomShape 16"/>
          <p:cNvSpPr/>
          <p:nvPr/>
        </p:nvSpPr>
        <p:spPr>
          <a:xfrm>
            <a:off x="2997360" y="4589640"/>
            <a:ext cx="1290600" cy="3337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ru-RU" sz="1600" b="1" strike="noStrike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Open Sans"/>
                <a:ea typeface="Open Sans"/>
              </a:rPr>
              <a:t>2021 </a:t>
            </a:r>
            <a:r>
              <a:rPr lang="ru-RU" sz="1600" b="1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Open Sans"/>
                <a:ea typeface="Open Sans"/>
              </a:rPr>
              <a:t>год</a:t>
            </a:r>
            <a:endParaRPr lang="ru-RU" sz="16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86" name="CustomShape 17"/>
          <p:cNvSpPr/>
          <p:nvPr/>
        </p:nvSpPr>
        <p:spPr>
          <a:xfrm>
            <a:off x="2855520" y="4952160"/>
            <a:ext cx="1647000" cy="303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ru-RU" sz="1400" b="1" strike="noStrike" spc="-1">
                <a:solidFill>
                  <a:srgbClr val="007FAC"/>
                </a:solidFill>
                <a:uFill>
                  <a:solidFill>
                    <a:srgbClr val="FFFFFF"/>
                  </a:solidFill>
                </a:uFill>
                <a:latin typeface="Open Sans"/>
                <a:ea typeface="Open Sans"/>
              </a:rPr>
              <a:t>Объем доходов</a:t>
            </a:r>
            <a:endParaRPr lang="ru-RU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87" name="CustomShape 18"/>
          <p:cNvSpPr/>
          <p:nvPr/>
        </p:nvSpPr>
        <p:spPr>
          <a:xfrm>
            <a:off x="2859120" y="5630760"/>
            <a:ext cx="1730880" cy="303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ru-RU" sz="1400" b="1" strike="noStrike" spc="-1">
                <a:solidFill>
                  <a:srgbClr val="007FAC"/>
                </a:solidFill>
                <a:uFill>
                  <a:solidFill>
                    <a:srgbClr val="FFFFFF"/>
                  </a:solidFill>
                </a:uFill>
                <a:latin typeface="Open Sans"/>
                <a:ea typeface="Open Sans"/>
              </a:rPr>
              <a:t>Объем расходов</a:t>
            </a:r>
            <a:endParaRPr lang="ru-RU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288" name="Рисунок 62"/>
          <p:cNvPicPr/>
          <p:nvPr/>
        </p:nvPicPr>
        <p:blipFill>
          <a:blip r:embed="rId12"/>
          <a:stretch/>
        </p:blipFill>
        <p:spPr>
          <a:xfrm>
            <a:off x="3002040" y="5271840"/>
            <a:ext cx="1320120" cy="326520"/>
          </a:xfrm>
          <a:prstGeom prst="rect">
            <a:avLst/>
          </a:prstGeom>
          <a:ln>
            <a:noFill/>
          </a:ln>
        </p:spPr>
      </p:pic>
      <p:pic>
        <p:nvPicPr>
          <p:cNvPr id="289" name="Рисунок 63"/>
          <p:cNvPicPr/>
          <p:nvPr/>
        </p:nvPicPr>
        <p:blipFill>
          <a:blip r:embed="rId12"/>
          <a:stretch/>
        </p:blipFill>
        <p:spPr>
          <a:xfrm>
            <a:off x="3002040" y="5947920"/>
            <a:ext cx="1320120" cy="326520"/>
          </a:xfrm>
          <a:prstGeom prst="rect">
            <a:avLst/>
          </a:prstGeom>
          <a:ln>
            <a:noFill/>
          </a:ln>
        </p:spPr>
      </p:pic>
      <p:sp>
        <p:nvSpPr>
          <p:cNvPr id="290" name="CustomShape 19"/>
          <p:cNvSpPr/>
          <p:nvPr/>
        </p:nvSpPr>
        <p:spPr>
          <a:xfrm>
            <a:off x="2987280" y="5292360"/>
            <a:ext cx="1310760" cy="2728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ru-RU" sz="1200" b="1" strike="noStrike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Open Sans"/>
                <a:ea typeface="Open Sans"/>
              </a:rPr>
              <a:t>379,2 млн</a:t>
            </a:r>
            <a:r>
              <a:rPr lang="ru-RU" sz="1200" b="1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Open Sans"/>
                <a:ea typeface="Open Sans"/>
              </a:rPr>
              <a:t>. руб.</a:t>
            </a:r>
            <a:endParaRPr lang="ru-RU" sz="1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291" name="Рисунок 65"/>
          <p:cNvPicPr/>
          <p:nvPr/>
        </p:nvPicPr>
        <p:blipFill>
          <a:blip r:embed="rId12"/>
          <a:stretch/>
        </p:blipFill>
        <p:spPr>
          <a:xfrm>
            <a:off x="4505760" y="4605840"/>
            <a:ext cx="2062080" cy="326520"/>
          </a:xfrm>
          <a:prstGeom prst="rect">
            <a:avLst/>
          </a:prstGeom>
          <a:ln>
            <a:noFill/>
          </a:ln>
        </p:spPr>
      </p:pic>
      <p:pic>
        <p:nvPicPr>
          <p:cNvPr id="292" name="Рисунок 66"/>
          <p:cNvPicPr/>
          <p:nvPr/>
        </p:nvPicPr>
        <p:blipFill>
          <a:blip r:embed="rId13"/>
          <a:stretch/>
        </p:blipFill>
        <p:spPr>
          <a:xfrm>
            <a:off x="4525560" y="5276160"/>
            <a:ext cx="2057040" cy="326520"/>
          </a:xfrm>
          <a:prstGeom prst="rect">
            <a:avLst/>
          </a:prstGeom>
          <a:ln>
            <a:noFill/>
          </a:ln>
        </p:spPr>
      </p:pic>
      <p:pic>
        <p:nvPicPr>
          <p:cNvPr id="293" name="Рисунок 67"/>
          <p:cNvPicPr/>
          <p:nvPr/>
        </p:nvPicPr>
        <p:blipFill>
          <a:blip r:embed="rId13"/>
          <a:stretch/>
        </p:blipFill>
        <p:spPr>
          <a:xfrm>
            <a:off x="4523400" y="5943600"/>
            <a:ext cx="2057040" cy="326520"/>
          </a:xfrm>
          <a:prstGeom prst="rect">
            <a:avLst/>
          </a:prstGeom>
          <a:ln>
            <a:noFill/>
          </a:ln>
        </p:spPr>
      </p:pic>
      <p:sp>
        <p:nvSpPr>
          <p:cNvPr id="294" name="CustomShape 20"/>
          <p:cNvSpPr/>
          <p:nvPr/>
        </p:nvSpPr>
        <p:spPr>
          <a:xfrm>
            <a:off x="4495680" y="4584240"/>
            <a:ext cx="2075400" cy="3337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ru-RU" sz="1600" b="1" strike="noStrike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Open Sans"/>
                <a:ea typeface="Open Sans"/>
              </a:rPr>
              <a:t>2022 </a:t>
            </a:r>
            <a:r>
              <a:rPr lang="ru-RU" sz="1600" b="1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Open Sans"/>
                <a:ea typeface="Open Sans"/>
              </a:rPr>
              <a:t>год</a:t>
            </a:r>
            <a:endParaRPr lang="ru-RU" sz="16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95" name="CustomShape 21"/>
          <p:cNvSpPr/>
          <p:nvPr/>
        </p:nvSpPr>
        <p:spPr>
          <a:xfrm>
            <a:off x="3011400" y="5968440"/>
            <a:ext cx="1310760" cy="2728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ru-RU" sz="1200" b="1" strike="noStrike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Open Sans"/>
                <a:ea typeface="Open Sans"/>
              </a:rPr>
              <a:t>383,1млн</a:t>
            </a:r>
            <a:r>
              <a:rPr lang="ru-RU" sz="1200" b="1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Open Sans"/>
                <a:ea typeface="Open Sans"/>
              </a:rPr>
              <a:t>. руб.</a:t>
            </a:r>
            <a:endParaRPr lang="ru-RU" sz="1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96" name="CustomShape 22"/>
          <p:cNvSpPr/>
          <p:nvPr/>
        </p:nvSpPr>
        <p:spPr>
          <a:xfrm>
            <a:off x="4518000" y="5283720"/>
            <a:ext cx="2031840" cy="303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en-US" sz="1400" b="1" strike="noStrike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Open Sans"/>
                <a:ea typeface="Open Sans"/>
              </a:rPr>
              <a:t>&lt; </a:t>
            </a:r>
            <a:r>
              <a:rPr lang="ru-RU" sz="1400" b="1" strike="noStrike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Open Sans"/>
                <a:ea typeface="Open Sans"/>
              </a:rPr>
              <a:t>на 61,1 </a:t>
            </a:r>
            <a:r>
              <a:rPr lang="ru-RU" sz="1400" b="1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Open Sans"/>
                <a:ea typeface="Open Sans"/>
              </a:rPr>
              <a:t>млн. руб.</a:t>
            </a:r>
            <a:endParaRPr lang="ru-RU" sz="14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97" name="CustomShape 23"/>
          <p:cNvSpPr/>
          <p:nvPr/>
        </p:nvSpPr>
        <p:spPr>
          <a:xfrm>
            <a:off x="4518000" y="5951160"/>
            <a:ext cx="2031840" cy="303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en-US" sz="1400" b="1" strike="noStrike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Open Sans"/>
                <a:ea typeface="Open Sans"/>
              </a:rPr>
              <a:t>&lt;</a:t>
            </a:r>
            <a:r>
              <a:rPr lang="ru-RU" sz="1400" b="1" strike="noStrike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Open Sans"/>
                <a:ea typeface="Open Sans"/>
              </a:rPr>
              <a:t> </a:t>
            </a:r>
            <a:r>
              <a:rPr lang="ru-RU" sz="1400" b="1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Open Sans"/>
                <a:ea typeface="Open Sans"/>
              </a:rPr>
              <a:t>на </a:t>
            </a:r>
            <a:r>
              <a:rPr lang="ru-RU" sz="1400" b="1" strike="noStrike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Open Sans"/>
                <a:ea typeface="Open Sans"/>
              </a:rPr>
              <a:t>51,8 млн</a:t>
            </a:r>
            <a:r>
              <a:rPr lang="ru-RU" sz="1400" b="1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Open Sans"/>
                <a:ea typeface="Open Sans"/>
              </a:rPr>
              <a:t>. руб.</a:t>
            </a:r>
            <a:endParaRPr lang="ru-RU" sz="14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298" name="Рисунок 72"/>
          <p:cNvPicPr/>
          <p:nvPr/>
        </p:nvPicPr>
        <p:blipFill>
          <a:blip r:embed="rId14"/>
          <a:stretch/>
        </p:blipFill>
        <p:spPr>
          <a:xfrm>
            <a:off x="5935680" y="3779280"/>
            <a:ext cx="680760" cy="68076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8" name="Picture 22"/>
          <p:cNvPicPr/>
          <p:nvPr/>
        </p:nvPicPr>
        <p:blipFill>
          <a:blip r:embed="rId3"/>
          <a:srcRect l="19639" t="3299" r="17540" b="43880"/>
          <a:stretch/>
        </p:blipFill>
        <p:spPr>
          <a:xfrm>
            <a:off x="2279639" y="4779969"/>
            <a:ext cx="1143008" cy="1151640"/>
          </a:xfrm>
          <a:prstGeom prst="rect">
            <a:avLst/>
          </a:prstGeom>
          <a:ln>
            <a:noFill/>
          </a:ln>
        </p:spPr>
      </p:pic>
      <p:pic>
        <p:nvPicPr>
          <p:cNvPr id="299" name="Рисунок 33"/>
          <p:cNvPicPr/>
          <p:nvPr/>
        </p:nvPicPr>
        <p:blipFill>
          <a:blip r:embed="rId4">
            <a:lum bright="70000" contrast="-70000"/>
          </a:blip>
          <a:stretch/>
        </p:blipFill>
        <p:spPr>
          <a:xfrm>
            <a:off x="2765520" y="1103400"/>
            <a:ext cx="4551120" cy="445680"/>
          </a:xfrm>
          <a:prstGeom prst="rect">
            <a:avLst/>
          </a:prstGeom>
          <a:ln w="9360">
            <a:noFill/>
          </a:ln>
        </p:spPr>
      </p:pic>
      <p:pic>
        <p:nvPicPr>
          <p:cNvPr id="300" name="Рисунок 31"/>
          <p:cNvPicPr/>
          <p:nvPr/>
        </p:nvPicPr>
        <p:blipFill>
          <a:blip r:embed="rId5">
            <a:lum bright="70000" contrast="-70000"/>
          </a:blip>
          <a:stretch/>
        </p:blipFill>
        <p:spPr>
          <a:xfrm>
            <a:off x="271440" y="1116000"/>
            <a:ext cx="2319120" cy="694800"/>
          </a:xfrm>
          <a:prstGeom prst="rect">
            <a:avLst/>
          </a:prstGeom>
          <a:ln w="9360">
            <a:noFill/>
          </a:ln>
        </p:spPr>
      </p:pic>
      <p:pic>
        <p:nvPicPr>
          <p:cNvPr id="301" name="Picture 2"/>
          <p:cNvPicPr/>
          <p:nvPr/>
        </p:nvPicPr>
        <p:blipFill>
          <a:blip r:embed="rId6" cstate="print"/>
          <a:stretch/>
        </p:blipFill>
        <p:spPr>
          <a:xfrm>
            <a:off x="2060640" y="155520"/>
            <a:ext cx="5495400" cy="764640"/>
          </a:xfrm>
          <a:prstGeom prst="rect">
            <a:avLst/>
          </a:prstGeom>
          <a:ln w="9360">
            <a:noFill/>
          </a:ln>
        </p:spPr>
      </p:pic>
      <p:sp>
        <p:nvSpPr>
          <p:cNvPr id="302" name="CustomShape 1"/>
          <p:cNvSpPr/>
          <p:nvPr/>
        </p:nvSpPr>
        <p:spPr>
          <a:xfrm>
            <a:off x="2060640" y="318960"/>
            <a:ext cx="5495400" cy="45360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ru-RU" sz="2400" b="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Open Sans Semibold"/>
                <a:ea typeface="Microsoft YaHei"/>
              </a:rPr>
              <a:t>Инвестиции</a:t>
            </a:r>
            <a:endParaRPr lang="ru-RU" sz="2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03" name="CustomShape 2"/>
          <p:cNvSpPr/>
          <p:nvPr/>
        </p:nvSpPr>
        <p:spPr>
          <a:xfrm>
            <a:off x="7259760" y="7189920"/>
            <a:ext cx="304560" cy="36000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ru-RU" sz="1800" b="1" i="1" strike="noStrike" spc="-1">
                <a:solidFill>
                  <a:srgbClr val="339533"/>
                </a:solidFill>
                <a:uFill>
                  <a:solidFill>
                    <a:srgbClr val="FFFFFF"/>
                  </a:solidFill>
                </a:uFill>
                <a:latin typeface="Open Sans Semibold"/>
                <a:ea typeface="Microsoft YaHei"/>
              </a:rPr>
              <a:t>7</a:t>
            </a:r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04" name="CustomShape 3"/>
          <p:cNvSpPr/>
          <p:nvPr/>
        </p:nvSpPr>
        <p:spPr>
          <a:xfrm>
            <a:off x="2868480" y="1170000"/>
            <a:ext cx="4385880" cy="29952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ru-RU" sz="1400" b="1" strike="noStrike" spc="-1">
                <a:solidFill>
                  <a:srgbClr val="245776"/>
                </a:solidFill>
                <a:uFill>
                  <a:solidFill>
                    <a:srgbClr val="FFFFFF"/>
                  </a:solidFill>
                </a:uFill>
                <a:latin typeface="Open Sans"/>
                <a:ea typeface="Microsoft YaHei"/>
              </a:rPr>
              <a:t>Структура инвестиций в основной капитал</a:t>
            </a:r>
            <a:endParaRPr lang="ru-RU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05" name="CustomShape 4"/>
          <p:cNvSpPr/>
          <p:nvPr/>
        </p:nvSpPr>
        <p:spPr>
          <a:xfrm>
            <a:off x="270000" y="1206360"/>
            <a:ext cx="2317320" cy="51408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ru-RU" sz="1400" b="1" strike="noStrike" spc="-1">
                <a:solidFill>
                  <a:srgbClr val="245776"/>
                </a:solidFill>
                <a:uFill>
                  <a:solidFill>
                    <a:srgbClr val="FFFFFF"/>
                  </a:solidFill>
                </a:uFill>
                <a:latin typeface="Open Sans"/>
                <a:ea typeface="Microsoft YaHei"/>
              </a:rPr>
              <a:t>Объем инвестиций в основной капитал</a:t>
            </a:r>
            <a:endParaRPr lang="ru-RU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06" name="CustomShape 5"/>
          <p:cNvSpPr/>
          <p:nvPr/>
        </p:nvSpPr>
        <p:spPr>
          <a:xfrm>
            <a:off x="646200" y="1901880"/>
            <a:ext cx="1294920" cy="39168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ru-RU" sz="2000" b="1" strike="noStrike" spc="-1" dirty="0" smtClean="0">
                <a:solidFill>
                  <a:srgbClr val="00C0CC"/>
                </a:solidFill>
                <a:uFill>
                  <a:solidFill>
                    <a:srgbClr val="FFFFFF"/>
                  </a:solidFill>
                </a:uFill>
                <a:latin typeface="Open Sans"/>
                <a:ea typeface="Microsoft YaHei"/>
              </a:rPr>
              <a:t>114,8  </a:t>
            </a:r>
            <a:endParaRPr lang="ru-RU" sz="20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07" name="CustomShape 6"/>
          <p:cNvSpPr/>
          <p:nvPr/>
        </p:nvSpPr>
        <p:spPr>
          <a:xfrm>
            <a:off x="636565" y="1971720"/>
            <a:ext cx="2428892" cy="33156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ru-RU" sz="16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Open Sans"/>
                <a:ea typeface="Microsoft YaHei"/>
              </a:rPr>
              <a:t>млн. руб.</a:t>
            </a:r>
            <a:endParaRPr lang="ru-RU" sz="16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308" name="Picture 10"/>
          <p:cNvPicPr/>
          <p:nvPr/>
        </p:nvPicPr>
        <p:blipFill>
          <a:blip r:embed="rId7"/>
          <a:stretch/>
        </p:blipFill>
        <p:spPr>
          <a:xfrm>
            <a:off x="263520" y="2381400"/>
            <a:ext cx="2329920" cy="61560"/>
          </a:xfrm>
          <a:prstGeom prst="rect">
            <a:avLst/>
          </a:prstGeom>
          <a:ln w="9360">
            <a:noFill/>
          </a:ln>
        </p:spPr>
      </p:pic>
      <p:pic>
        <p:nvPicPr>
          <p:cNvPr id="309" name="Picture 11"/>
          <p:cNvPicPr/>
          <p:nvPr/>
        </p:nvPicPr>
        <p:blipFill>
          <a:blip r:embed="rId8"/>
          <a:stretch/>
        </p:blipFill>
        <p:spPr>
          <a:xfrm>
            <a:off x="246240" y="2692440"/>
            <a:ext cx="891720" cy="883800"/>
          </a:xfrm>
          <a:prstGeom prst="rect">
            <a:avLst/>
          </a:prstGeom>
          <a:ln w="9360">
            <a:noFill/>
          </a:ln>
        </p:spPr>
      </p:pic>
      <p:sp>
        <p:nvSpPr>
          <p:cNvPr id="310" name="CustomShape 7"/>
          <p:cNvSpPr/>
          <p:nvPr/>
        </p:nvSpPr>
        <p:spPr>
          <a:xfrm>
            <a:off x="281160" y="2793960"/>
            <a:ext cx="1133280" cy="69660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ru-RU" sz="4000" b="1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Open Sans"/>
                <a:ea typeface="Microsoft YaHei"/>
              </a:rPr>
              <a:t>10</a:t>
            </a:r>
            <a:endParaRPr lang="ru-RU" sz="4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11" name="CustomShape 8"/>
          <p:cNvSpPr/>
          <p:nvPr/>
        </p:nvSpPr>
        <p:spPr>
          <a:xfrm>
            <a:off x="1138320" y="2763720"/>
            <a:ext cx="1858680" cy="72684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ru-RU" sz="1400" b="1" strike="noStrike" spc="-1" dirty="0">
                <a:solidFill>
                  <a:srgbClr val="245776"/>
                </a:solidFill>
                <a:uFill>
                  <a:solidFill>
                    <a:srgbClr val="FFFFFF"/>
                  </a:solidFill>
                </a:uFill>
                <a:latin typeface="Open Sans"/>
                <a:ea typeface="Microsoft YaHei"/>
              </a:rPr>
              <a:t>Реализующихся инвестиционных проектов</a:t>
            </a:r>
            <a:endParaRPr lang="ru-RU" sz="14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12" name="CustomShape 9"/>
          <p:cNvSpPr/>
          <p:nvPr/>
        </p:nvSpPr>
        <p:spPr>
          <a:xfrm>
            <a:off x="-109440" y="3780000"/>
            <a:ext cx="2787120" cy="84744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ru-RU" sz="1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Open Sans"/>
                <a:ea typeface="Microsoft YaHei"/>
              </a:rPr>
              <a:t>«Строительство </a:t>
            </a:r>
            <a:endParaRPr lang="ru-RU" sz="1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1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Open Sans"/>
                <a:ea typeface="Microsoft YaHei"/>
              </a:rPr>
              <a:t>мясо-молочного </a:t>
            </a:r>
            <a:endParaRPr lang="ru-RU" sz="1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1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Open Sans"/>
                <a:ea typeface="Microsoft YaHei"/>
              </a:rPr>
              <a:t>комплекса»</a:t>
            </a:r>
            <a:endParaRPr lang="ru-RU" sz="1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1400" b="1" strike="noStrike" spc="-1">
                <a:solidFill>
                  <a:srgbClr val="0085B8"/>
                </a:solidFill>
                <a:uFill>
                  <a:solidFill>
                    <a:srgbClr val="FFFFFF"/>
                  </a:solidFill>
                </a:uFill>
                <a:latin typeface="Open Sans"/>
                <a:ea typeface="Microsoft YaHei"/>
              </a:rPr>
              <a:t>302 млн. руб.</a:t>
            </a:r>
            <a:endParaRPr lang="ru-RU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13" name="CustomShape 10"/>
          <p:cNvSpPr/>
          <p:nvPr/>
        </p:nvSpPr>
        <p:spPr>
          <a:xfrm>
            <a:off x="838080" y="155520"/>
            <a:ext cx="1107720" cy="75672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ru-RU" sz="1100" b="0" strike="noStrike" spc="-1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Open Sans"/>
                <a:ea typeface="Microsoft YaHei"/>
              </a:rPr>
              <a:t>Демидовский</a:t>
            </a:r>
            <a:endParaRPr lang="ru-RU" sz="11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100" b="0" strike="noStrike" spc="-1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Open Sans"/>
                <a:ea typeface="Microsoft YaHei"/>
              </a:rPr>
              <a:t>район</a:t>
            </a:r>
            <a:endParaRPr lang="ru-RU" sz="11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100" b="0" strike="noStrike" spc="-1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Open Sans"/>
                <a:ea typeface="Microsoft YaHei"/>
              </a:rPr>
              <a:t>Смоленской</a:t>
            </a:r>
            <a:endParaRPr lang="ru-RU" sz="11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100" b="0" strike="noStrike" spc="-1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Open Sans"/>
                <a:ea typeface="Microsoft YaHei"/>
              </a:rPr>
              <a:t>области</a:t>
            </a:r>
            <a:endParaRPr lang="ru-RU" sz="11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14" name="CustomShape 11"/>
          <p:cNvSpPr/>
          <p:nvPr/>
        </p:nvSpPr>
        <p:spPr>
          <a:xfrm>
            <a:off x="-41400" y="4992840"/>
            <a:ext cx="2101320" cy="66492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ru-RU" sz="1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Open Sans"/>
                <a:ea typeface="Microsoft YaHei"/>
              </a:rPr>
              <a:t>«Строительство агро-усадьбы»</a:t>
            </a:r>
            <a:endParaRPr lang="ru-RU" sz="1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1400" b="1" strike="noStrike" spc="-1">
                <a:solidFill>
                  <a:srgbClr val="0085B8"/>
                </a:solidFill>
                <a:uFill>
                  <a:solidFill>
                    <a:srgbClr val="FFFFFF"/>
                  </a:solidFill>
                </a:uFill>
                <a:latin typeface="Open Sans"/>
                <a:ea typeface="Microsoft YaHei"/>
              </a:rPr>
              <a:t>6 млн. руб.</a:t>
            </a:r>
            <a:endParaRPr lang="ru-RU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15" name="CustomShape 12"/>
          <p:cNvSpPr/>
          <p:nvPr/>
        </p:nvSpPr>
        <p:spPr>
          <a:xfrm>
            <a:off x="81000" y="6070680"/>
            <a:ext cx="2787120" cy="66492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ru-RU" sz="1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Open Sans"/>
                <a:ea typeface="Microsoft YaHei"/>
              </a:rPr>
              <a:t>Гостиничный комплекс </a:t>
            </a:r>
            <a:endParaRPr lang="ru-RU" sz="1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1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Open Sans"/>
                <a:ea typeface="Microsoft YaHei"/>
              </a:rPr>
              <a:t>«Адмирал»</a:t>
            </a:r>
            <a:endParaRPr lang="ru-RU" sz="1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1400" b="1" strike="noStrike" spc="-1">
                <a:solidFill>
                  <a:srgbClr val="0085B8"/>
                </a:solidFill>
                <a:uFill>
                  <a:solidFill>
                    <a:srgbClr val="FFFFFF"/>
                  </a:solidFill>
                </a:uFill>
                <a:latin typeface="Open Sans"/>
                <a:ea typeface="Microsoft YaHei"/>
              </a:rPr>
              <a:t>45 млн. руб.</a:t>
            </a:r>
            <a:endParaRPr lang="ru-RU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316" name="Picture 23"/>
          <p:cNvPicPr/>
          <p:nvPr/>
        </p:nvPicPr>
        <p:blipFill>
          <a:blip r:embed="rId9"/>
          <a:stretch/>
        </p:blipFill>
        <p:spPr>
          <a:xfrm>
            <a:off x="233280" y="46080"/>
            <a:ext cx="501120" cy="860040"/>
          </a:xfrm>
          <a:prstGeom prst="rect">
            <a:avLst/>
          </a:prstGeom>
          <a:ln w="9360">
            <a:noFill/>
          </a:ln>
        </p:spPr>
      </p:pic>
      <p:pic>
        <p:nvPicPr>
          <p:cNvPr id="320" name="Picture 21"/>
          <p:cNvPicPr/>
          <p:nvPr/>
        </p:nvPicPr>
        <p:blipFill>
          <a:blip r:embed="rId10" cstate="print"/>
          <a:stretch/>
        </p:blipFill>
        <p:spPr>
          <a:xfrm>
            <a:off x="2465280" y="5522760"/>
            <a:ext cx="1215720" cy="1212480"/>
          </a:xfrm>
          <a:prstGeom prst="rect">
            <a:avLst/>
          </a:prstGeom>
          <a:ln w="9360">
            <a:noFill/>
          </a:ln>
        </p:spPr>
      </p:pic>
      <p:graphicFrame>
        <p:nvGraphicFramePr>
          <p:cNvPr id="25" name="Диаграмма 24"/>
          <p:cNvGraphicFramePr/>
          <p:nvPr>
            <p:extLst>
              <p:ext uri="{D42A27DB-BD31-4B8C-83A1-F6EECF244321}">
                <p14:modId xmlns:p14="http://schemas.microsoft.com/office/powerpoint/2010/main" val="941596806"/>
              </p:ext>
            </p:extLst>
          </p:nvPr>
        </p:nvGraphicFramePr>
        <p:xfrm>
          <a:off x="3351209" y="493689"/>
          <a:ext cx="4486347" cy="58363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1"/>
          </a:graphicData>
        </a:graphic>
      </p:graphicFrame>
      <p:pic>
        <p:nvPicPr>
          <p:cNvPr id="317" name="Picture 29"/>
          <p:cNvPicPr/>
          <p:nvPr/>
        </p:nvPicPr>
        <p:blipFill>
          <a:blip r:embed="rId12"/>
          <a:stretch/>
        </p:blipFill>
        <p:spPr>
          <a:xfrm>
            <a:off x="2225520" y="3898800"/>
            <a:ext cx="1206000" cy="1204560"/>
          </a:xfrm>
          <a:prstGeom prst="rect">
            <a:avLst/>
          </a:prstGeom>
          <a:ln w="9360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2" name="Рисунок 21"/>
          <p:cNvPicPr/>
          <p:nvPr/>
        </p:nvPicPr>
        <p:blipFill>
          <a:blip r:embed="rId3">
            <a:lum bright="70000" contrast="-70000"/>
          </a:blip>
          <a:stretch/>
        </p:blipFill>
        <p:spPr>
          <a:xfrm>
            <a:off x="0" y="1008000"/>
            <a:ext cx="7559280" cy="441000"/>
          </a:xfrm>
          <a:prstGeom prst="rect">
            <a:avLst/>
          </a:prstGeom>
          <a:ln w="9360">
            <a:noFill/>
          </a:ln>
        </p:spPr>
      </p:pic>
      <p:pic>
        <p:nvPicPr>
          <p:cNvPr id="323" name="Picture 1"/>
          <p:cNvPicPr/>
          <p:nvPr/>
        </p:nvPicPr>
        <p:blipFill>
          <a:blip r:embed="rId4"/>
          <a:stretch/>
        </p:blipFill>
        <p:spPr>
          <a:xfrm>
            <a:off x="0" y="5208597"/>
            <a:ext cx="5866920" cy="1172880"/>
          </a:xfrm>
          <a:prstGeom prst="rect">
            <a:avLst/>
          </a:prstGeom>
          <a:ln w="12600" cap="rnd">
            <a:solidFill>
              <a:srgbClr val="78A45A"/>
            </a:solidFill>
            <a:custDash>
              <a:ds d="800000" sp="300000"/>
            </a:custDash>
            <a:round/>
          </a:ln>
        </p:spPr>
      </p:pic>
      <p:pic>
        <p:nvPicPr>
          <p:cNvPr id="324" name="Picture 2"/>
          <p:cNvPicPr/>
          <p:nvPr/>
        </p:nvPicPr>
        <p:blipFill>
          <a:blip r:embed="rId4"/>
          <a:stretch/>
        </p:blipFill>
        <p:spPr>
          <a:xfrm>
            <a:off x="1689120" y="3541680"/>
            <a:ext cx="5866920" cy="1122120"/>
          </a:xfrm>
          <a:prstGeom prst="rect">
            <a:avLst/>
          </a:prstGeom>
          <a:ln w="12600" cap="rnd">
            <a:solidFill>
              <a:srgbClr val="2765C1"/>
            </a:solidFill>
            <a:custDash>
              <a:ds d="800000" sp="300000"/>
            </a:custDash>
            <a:round/>
          </a:ln>
        </p:spPr>
      </p:pic>
      <p:pic>
        <p:nvPicPr>
          <p:cNvPr id="325" name="Picture 3"/>
          <p:cNvPicPr/>
          <p:nvPr/>
        </p:nvPicPr>
        <p:blipFill>
          <a:blip r:embed="rId5"/>
          <a:stretch/>
        </p:blipFill>
        <p:spPr>
          <a:xfrm>
            <a:off x="0" y="1963800"/>
            <a:ext cx="5866920" cy="1068120"/>
          </a:xfrm>
          <a:prstGeom prst="rect">
            <a:avLst/>
          </a:prstGeom>
          <a:ln w="12600" cap="rnd">
            <a:solidFill>
              <a:srgbClr val="6FCECE"/>
            </a:solidFill>
            <a:custDash>
              <a:ds d="800000" sp="300000"/>
            </a:custDash>
            <a:round/>
          </a:ln>
        </p:spPr>
      </p:pic>
      <p:pic>
        <p:nvPicPr>
          <p:cNvPr id="326" name="Picture 4"/>
          <p:cNvPicPr/>
          <p:nvPr/>
        </p:nvPicPr>
        <p:blipFill>
          <a:blip r:embed="rId6"/>
          <a:stretch/>
        </p:blipFill>
        <p:spPr>
          <a:xfrm>
            <a:off x="2060640" y="155520"/>
            <a:ext cx="5495400" cy="764640"/>
          </a:xfrm>
          <a:prstGeom prst="rect">
            <a:avLst/>
          </a:prstGeom>
          <a:ln w="9360">
            <a:noFill/>
          </a:ln>
        </p:spPr>
      </p:pic>
      <p:sp>
        <p:nvSpPr>
          <p:cNvPr id="327" name="CustomShape 1"/>
          <p:cNvSpPr/>
          <p:nvPr/>
        </p:nvSpPr>
        <p:spPr>
          <a:xfrm>
            <a:off x="2060640" y="318960"/>
            <a:ext cx="5495400" cy="45360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ru-RU" sz="2400" b="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Open Sans Semibold"/>
                <a:ea typeface="Microsoft YaHei"/>
              </a:rPr>
              <a:t>Инвестиционный потенциал</a:t>
            </a:r>
            <a:endParaRPr lang="ru-RU" sz="2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28" name="CustomShape 2"/>
          <p:cNvSpPr/>
          <p:nvPr/>
        </p:nvSpPr>
        <p:spPr>
          <a:xfrm>
            <a:off x="90360" y="2019240"/>
            <a:ext cx="5684400" cy="99972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216000" indent="173160" algn="just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ru-RU" sz="1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Open Sans"/>
                <a:ea typeface="Microsoft YaHei"/>
              </a:rPr>
              <a:t>Развитие молочно-мясного животноводства и сопутствующих высокотехнологических отраслей промышленной переработки.</a:t>
            </a:r>
            <a:endParaRPr lang="ru-RU" sz="1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16000" indent="173160" algn="just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ru-RU" sz="1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Open Sans"/>
                <a:ea typeface="Microsoft YaHei"/>
              </a:rPr>
              <a:t>Освоение залежных, неэффективно используемых земель.</a:t>
            </a:r>
            <a:endParaRPr lang="ru-RU" sz="1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16000" indent="173160" algn="just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ru-RU" sz="1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Open Sans"/>
                <a:ea typeface="Microsoft YaHei"/>
              </a:rPr>
              <a:t>Производство экологически чистой продукции, ориентированной на внутренний рынок.</a:t>
            </a:r>
            <a:endParaRPr lang="ru-RU" sz="1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29" name="CustomShape 3"/>
          <p:cNvSpPr/>
          <p:nvPr/>
        </p:nvSpPr>
        <p:spPr>
          <a:xfrm>
            <a:off x="2355840" y="1508040"/>
            <a:ext cx="2842920" cy="39168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ru-RU" sz="2000" b="1" strike="noStrike" spc="-1">
                <a:solidFill>
                  <a:srgbClr val="79BC58"/>
                </a:solidFill>
                <a:uFill>
                  <a:solidFill>
                    <a:srgbClr val="FFFFFF"/>
                  </a:solidFill>
                </a:uFill>
                <a:latin typeface="Open Sans"/>
                <a:ea typeface="Microsoft YaHei"/>
              </a:rPr>
              <a:t>Сельское хозяйство</a:t>
            </a:r>
            <a:endParaRPr lang="ru-RU" sz="2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30" name="CustomShape 4"/>
          <p:cNvSpPr/>
          <p:nvPr/>
        </p:nvSpPr>
        <p:spPr>
          <a:xfrm>
            <a:off x="1752480" y="3605040"/>
            <a:ext cx="5765400" cy="110304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39600" indent="136440" algn="just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ru-RU" sz="1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Open Sans"/>
                <a:ea typeface="Microsoft YaHei"/>
              </a:rPr>
              <a:t>Строительство и эксплуатация санитарно-курортных комплексов, гостиниц, отелей, автокомплексов.</a:t>
            </a:r>
            <a:endParaRPr lang="ru-RU" sz="1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9600" indent="136440" algn="just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ru-RU" sz="1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Open Sans"/>
                <a:ea typeface="Microsoft YaHei"/>
              </a:rPr>
              <a:t>Наличие достаточного количества свободных земельных участков, обеспеченных набором необходимых инженерных коммуникаций,  создают идеальные условия для развития жилищного строительства</a:t>
            </a:r>
            <a:endParaRPr lang="ru-RU" sz="1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31" name="CustomShape 5"/>
          <p:cNvSpPr/>
          <p:nvPr/>
        </p:nvSpPr>
        <p:spPr>
          <a:xfrm>
            <a:off x="2685960" y="3095640"/>
            <a:ext cx="2184120" cy="39168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ru-RU" sz="2000" b="1" strike="noStrike" spc="-1">
                <a:solidFill>
                  <a:srgbClr val="0070C0"/>
                </a:solidFill>
                <a:uFill>
                  <a:solidFill>
                    <a:srgbClr val="FFFFFF"/>
                  </a:solidFill>
                </a:uFill>
                <a:latin typeface="Open Sans"/>
                <a:ea typeface="Microsoft YaHei"/>
              </a:rPr>
              <a:t>Строительство</a:t>
            </a:r>
            <a:endParaRPr lang="ru-RU" sz="2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32" name="CustomShape 6"/>
          <p:cNvSpPr/>
          <p:nvPr/>
        </p:nvSpPr>
        <p:spPr>
          <a:xfrm>
            <a:off x="-189000" y="5316480"/>
            <a:ext cx="6055920" cy="99972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216000" indent="173160" algn="just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ru-RU" sz="1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Open Sans"/>
                <a:ea typeface="Microsoft YaHei"/>
              </a:rPr>
              <a:t>Разнообразие и богатство природного ландшафта и богатое историко-культурное наследие.</a:t>
            </a:r>
            <a:endParaRPr lang="ru-RU" sz="1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16000" indent="173160" algn="just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ru-RU" sz="1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Open Sans"/>
                <a:ea typeface="Microsoft YaHei"/>
              </a:rPr>
              <a:t>Создание особой экономической зоны туристко-рекреационного типа.</a:t>
            </a:r>
            <a:endParaRPr lang="ru-RU" sz="1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16000" indent="173160" algn="just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ru-RU" sz="1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Open Sans"/>
                <a:ea typeface="Microsoft YaHei"/>
              </a:rPr>
              <a:t>Содействие развития агротуризма в форме малого семейного гостиничного бизнеса на территории сельских поселений</a:t>
            </a:r>
            <a:endParaRPr lang="ru-RU" sz="1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33" name="CustomShape 7"/>
          <p:cNvSpPr/>
          <p:nvPr/>
        </p:nvSpPr>
        <p:spPr>
          <a:xfrm>
            <a:off x="3192480" y="4762440"/>
            <a:ext cx="1171080" cy="39168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ru-RU" sz="2000" b="1" strike="noStrike" spc="-1">
                <a:solidFill>
                  <a:srgbClr val="4CCBD4"/>
                </a:solidFill>
                <a:uFill>
                  <a:solidFill>
                    <a:srgbClr val="FFFFFF"/>
                  </a:solidFill>
                </a:uFill>
                <a:latin typeface="Open Sans"/>
                <a:ea typeface="Microsoft YaHei"/>
              </a:rPr>
              <a:t>Туризм</a:t>
            </a:r>
            <a:endParaRPr lang="ru-RU" sz="2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34" name="CustomShape 8"/>
          <p:cNvSpPr/>
          <p:nvPr/>
        </p:nvSpPr>
        <p:spPr>
          <a:xfrm>
            <a:off x="7250040" y="7189920"/>
            <a:ext cx="304560" cy="36144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ru-RU" sz="1800" b="1" i="1" strike="noStrike" spc="-1">
                <a:solidFill>
                  <a:srgbClr val="339533"/>
                </a:solidFill>
                <a:uFill>
                  <a:solidFill>
                    <a:srgbClr val="FFFFFF"/>
                  </a:solidFill>
                </a:uFill>
                <a:latin typeface="Open Sans Semibold"/>
                <a:ea typeface="Microsoft YaHei"/>
              </a:rPr>
              <a:t>8</a:t>
            </a:r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35" name="CustomShape 9"/>
          <p:cNvSpPr/>
          <p:nvPr/>
        </p:nvSpPr>
        <p:spPr>
          <a:xfrm>
            <a:off x="9360" y="1044720"/>
            <a:ext cx="7508520" cy="36144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ru-RU" sz="1800" b="1" strike="noStrike" spc="-1">
                <a:solidFill>
                  <a:srgbClr val="203864"/>
                </a:solidFill>
                <a:uFill>
                  <a:solidFill>
                    <a:srgbClr val="FFFFFF"/>
                  </a:solidFill>
                </a:uFill>
                <a:latin typeface="Open Sans"/>
                <a:ea typeface="Microsoft YaHei"/>
              </a:rPr>
              <a:t>Приоритетные направления инвестирования</a:t>
            </a:r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336" name="Picture 15"/>
          <p:cNvPicPr/>
          <p:nvPr/>
        </p:nvPicPr>
        <p:blipFill>
          <a:blip r:embed="rId7"/>
          <a:stretch/>
        </p:blipFill>
        <p:spPr>
          <a:xfrm>
            <a:off x="6211800" y="1751040"/>
            <a:ext cx="1188720" cy="1188720"/>
          </a:xfrm>
          <a:prstGeom prst="rect">
            <a:avLst/>
          </a:prstGeom>
          <a:ln w="9360">
            <a:noFill/>
          </a:ln>
        </p:spPr>
      </p:pic>
      <p:pic>
        <p:nvPicPr>
          <p:cNvPr id="337" name="Picture 16"/>
          <p:cNvPicPr/>
          <p:nvPr/>
        </p:nvPicPr>
        <p:blipFill>
          <a:blip r:embed="rId8"/>
          <a:stretch/>
        </p:blipFill>
        <p:spPr>
          <a:xfrm>
            <a:off x="233280" y="3343320"/>
            <a:ext cx="1230120" cy="1274400"/>
          </a:xfrm>
          <a:prstGeom prst="rect">
            <a:avLst/>
          </a:prstGeom>
          <a:ln w="9360">
            <a:noFill/>
          </a:ln>
        </p:spPr>
      </p:pic>
      <p:sp>
        <p:nvSpPr>
          <p:cNvPr id="338" name="CustomShape 10"/>
          <p:cNvSpPr/>
          <p:nvPr/>
        </p:nvSpPr>
        <p:spPr>
          <a:xfrm>
            <a:off x="838080" y="155520"/>
            <a:ext cx="1144080" cy="75672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ru-RU" sz="1100" b="0" strike="noStrike" spc="-1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Open Sans"/>
                <a:ea typeface="Microsoft YaHei"/>
              </a:rPr>
              <a:t>Демидовский </a:t>
            </a:r>
            <a:endParaRPr lang="ru-RU" sz="11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100" b="0" strike="noStrike" spc="-1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Open Sans"/>
                <a:ea typeface="Microsoft YaHei"/>
              </a:rPr>
              <a:t>район</a:t>
            </a:r>
            <a:endParaRPr lang="ru-RU" sz="11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100" b="0" strike="noStrike" spc="-1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Open Sans"/>
                <a:ea typeface="Microsoft YaHei"/>
              </a:rPr>
              <a:t>Смоленской</a:t>
            </a:r>
            <a:endParaRPr lang="ru-RU" sz="11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100" b="0" strike="noStrike" spc="-1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Open Sans"/>
                <a:ea typeface="Microsoft YaHei"/>
              </a:rPr>
              <a:t>области</a:t>
            </a:r>
            <a:endParaRPr lang="ru-RU" sz="11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339" name="Picture 20"/>
          <p:cNvPicPr/>
          <p:nvPr/>
        </p:nvPicPr>
        <p:blipFill>
          <a:blip r:embed="rId9"/>
          <a:stretch/>
        </p:blipFill>
        <p:spPr>
          <a:xfrm>
            <a:off x="233280" y="46080"/>
            <a:ext cx="501120" cy="860040"/>
          </a:xfrm>
          <a:prstGeom prst="rect">
            <a:avLst/>
          </a:prstGeom>
          <a:ln w="9360">
            <a:noFill/>
          </a:ln>
        </p:spPr>
      </p:pic>
      <p:pic>
        <p:nvPicPr>
          <p:cNvPr id="340" name="Рисунок 22"/>
          <p:cNvPicPr/>
          <p:nvPr/>
        </p:nvPicPr>
        <p:blipFill>
          <a:blip r:embed="rId10"/>
          <a:stretch/>
        </p:blipFill>
        <p:spPr>
          <a:xfrm>
            <a:off x="6066000" y="4880880"/>
            <a:ext cx="1005480" cy="93672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1" name="Picture 1"/>
          <p:cNvPicPr/>
          <p:nvPr/>
        </p:nvPicPr>
        <p:blipFill>
          <a:blip r:embed="rId3"/>
          <a:stretch/>
        </p:blipFill>
        <p:spPr>
          <a:xfrm>
            <a:off x="2060640" y="155520"/>
            <a:ext cx="5495400" cy="764640"/>
          </a:xfrm>
          <a:prstGeom prst="rect">
            <a:avLst/>
          </a:prstGeom>
          <a:ln w="9360">
            <a:noFill/>
          </a:ln>
        </p:spPr>
      </p:pic>
      <p:sp>
        <p:nvSpPr>
          <p:cNvPr id="342" name="CustomShape 1"/>
          <p:cNvSpPr/>
          <p:nvPr/>
        </p:nvSpPr>
        <p:spPr>
          <a:xfrm>
            <a:off x="2060640" y="317520"/>
            <a:ext cx="5495400" cy="45360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ru-RU" sz="2400" b="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Open Sans Semibold"/>
                <a:ea typeface="Microsoft YaHei"/>
              </a:rPr>
              <a:t>Инвестиционные площадки</a:t>
            </a:r>
            <a:endParaRPr lang="ru-RU" sz="2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43" name="CustomShape 2"/>
          <p:cNvSpPr/>
          <p:nvPr/>
        </p:nvSpPr>
        <p:spPr>
          <a:xfrm>
            <a:off x="7259760" y="7189920"/>
            <a:ext cx="304560" cy="36144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ru-RU" sz="1800" b="1" i="1" strike="noStrike" spc="-1">
                <a:solidFill>
                  <a:srgbClr val="339533"/>
                </a:solidFill>
                <a:uFill>
                  <a:solidFill>
                    <a:srgbClr val="FFFFFF"/>
                  </a:solidFill>
                </a:uFill>
                <a:latin typeface="Open Sans Semibold"/>
                <a:ea typeface="Microsoft YaHei"/>
              </a:rPr>
              <a:t>9</a:t>
            </a:r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graphicFrame>
        <p:nvGraphicFramePr>
          <p:cNvPr id="344" name="Table 3"/>
          <p:cNvGraphicFramePr/>
          <p:nvPr/>
        </p:nvGraphicFramePr>
        <p:xfrm>
          <a:off x="179280" y="1090440"/>
          <a:ext cx="7225920" cy="1969560"/>
        </p:xfrm>
        <a:graphic>
          <a:graphicData uri="http://schemas.openxmlformats.org/drawingml/2006/table">
            <a:tbl>
              <a:tblPr/>
              <a:tblGrid>
                <a:gridCol w="3827520"/>
                <a:gridCol w="3398400"/>
              </a:tblGrid>
              <a:tr h="612360">
                <a:tc>
                  <a:txBody>
                    <a:bodyPr/>
                    <a:lstStyle/>
                    <a:p>
                      <a:pPr algn="ctr">
                        <a:lnSpc>
                          <a:spcPct val="113000"/>
                        </a:lnSpc>
                      </a:pPr>
                      <a:r>
                        <a:rPr lang="ru-RU" sz="1400" b="0" strike="noStrike" spc="-1" dirty="0">
                          <a:solidFill>
                            <a:srgbClr val="007FAC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Open Sans Semibold"/>
                          <a:ea typeface="Microsoft YaHei"/>
                        </a:rPr>
                        <a:t>Инвестиционная площадка </a:t>
                      </a:r>
                      <a:endParaRPr lang="ru-RU" sz="1400" b="0" strike="noStrike" spc="-1" dirty="0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  <a:p>
                      <a:pPr algn="ctr">
                        <a:lnSpc>
                          <a:spcPct val="113000"/>
                        </a:lnSpc>
                      </a:pPr>
                      <a:r>
                        <a:rPr lang="ru-RU" sz="1400" b="0" strike="noStrike" spc="-1" dirty="0">
                          <a:solidFill>
                            <a:srgbClr val="007FAC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Open Sans Semibold"/>
                          <a:ea typeface="Microsoft YaHei"/>
                        </a:rPr>
                        <a:t>№ </a:t>
                      </a:r>
                      <a:r>
                        <a:rPr lang="ru-RU" sz="1400" b="0" strike="noStrike" spc="-1" dirty="0" smtClean="0">
                          <a:solidFill>
                            <a:srgbClr val="007FAC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Open Sans Semibold"/>
                          <a:ea typeface="Microsoft YaHei"/>
                        </a:rPr>
                        <a:t>67-05-</a:t>
                      </a:r>
                      <a:r>
                        <a:rPr lang="en-US" sz="1400" b="0" strike="noStrike" spc="-1" dirty="0" smtClean="0">
                          <a:solidFill>
                            <a:srgbClr val="007FAC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Open Sans Semibold"/>
                          <a:ea typeface="Microsoft YaHei"/>
                        </a:rPr>
                        <a:t>24</a:t>
                      </a:r>
                      <a:endParaRPr lang="ru-RU" sz="1400" b="0" strike="noStrike" spc="-1" dirty="0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4472C4"/>
                      </a:solidFill>
                    </a:lnL>
                    <a:lnR w="12240">
                      <a:solidFill>
                        <a:srgbClr val="4472C4"/>
                      </a:solidFill>
                    </a:lnR>
                    <a:lnT w="12240">
                      <a:solidFill>
                        <a:srgbClr val="4472C4"/>
                      </a:solidFill>
                    </a:lnT>
                    <a:lnB w="12240">
                      <a:solidFill>
                        <a:srgbClr val="4472C4"/>
                      </a:solidFill>
                    </a:lnB>
                    <a:solidFill>
                      <a:srgbClr val="D1FFFF"/>
                    </a:solidFill>
                  </a:tcPr>
                </a:tc>
                <a:tc rowSpan="2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240">
                      <a:solidFill>
                        <a:srgbClr val="4472C4"/>
                      </a:solidFill>
                    </a:lnL>
                    <a:lnR w="12240">
                      <a:solidFill>
                        <a:srgbClr val="4472C4"/>
                      </a:solidFill>
                    </a:lnR>
                    <a:lnT w="12240">
                      <a:solidFill>
                        <a:srgbClr val="4472C4"/>
                      </a:solidFill>
                    </a:lnT>
                    <a:lnB w="12240">
                      <a:solidFill>
                        <a:srgbClr val="4472C4"/>
                      </a:solidFill>
                    </a:lnB>
                    <a:noFill/>
                  </a:tcPr>
                </a:tc>
              </a:tr>
              <a:tr h="1357200">
                <a:tc>
                  <a:txBody>
                    <a:bodyPr/>
                    <a:lstStyle/>
                    <a:p>
                      <a:pPr algn="ctr">
                        <a:lnSpc>
                          <a:spcPct val="113000"/>
                        </a:lnSpc>
                      </a:pPr>
                      <a:r>
                        <a:rPr lang="ru-RU" sz="1400" b="0" strike="noStrike" spc="-1" dirty="0">
                          <a:solidFill>
                            <a:srgbClr val="007FAC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Open Sans Semibold"/>
                          <a:ea typeface="Microsoft YaHei"/>
                        </a:rPr>
                        <a:t>Местоположение:</a:t>
                      </a:r>
                      <a:endParaRPr lang="ru-RU" sz="1400" b="0" strike="noStrike" spc="-1" dirty="0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  <a:p>
                      <a:pPr algn="ctr">
                        <a:lnSpc>
                          <a:spcPct val="93000"/>
                        </a:lnSpc>
                      </a:pPr>
                      <a:endParaRPr lang="ru-RU" sz="1400" b="0" strike="noStrike" spc="-1" dirty="0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  <a:p>
                      <a:pPr>
                        <a:lnSpc>
                          <a:spcPct val="113000"/>
                        </a:lnSpc>
                      </a:pPr>
                      <a:r>
                        <a:rPr lang="ru-RU" sz="1100" b="0" strike="noStrike" spc="-1" dirty="0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Open Sans"/>
                          <a:ea typeface="Microsoft YaHei"/>
                        </a:rPr>
                        <a:t>г. Демидов, ул. </a:t>
                      </a:r>
                      <a:r>
                        <a:rPr lang="ru-RU" sz="1100" b="0" strike="noStrike" spc="-1" dirty="0" err="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Open Sans"/>
                          <a:ea typeface="Microsoft YaHei"/>
                        </a:rPr>
                        <a:t>Гуреевская</a:t>
                      </a:r>
                      <a:r>
                        <a:rPr lang="ru-RU" sz="1100" b="0" strike="noStrike" spc="-1" dirty="0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Open Sans"/>
                          <a:ea typeface="Microsoft YaHei"/>
                        </a:rPr>
                        <a:t>, </a:t>
                      </a:r>
                      <a:r>
                        <a:rPr lang="ru-RU" sz="1100" b="0" strike="noStrike" spc="-1" dirty="0" smtClean="0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Open Sans"/>
                          <a:ea typeface="Microsoft YaHei"/>
                        </a:rPr>
                        <a:t>напротив</a:t>
                      </a:r>
                      <a:r>
                        <a:rPr lang="ru-RU" sz="1100" b="0" strike="noStrike" spc="-1" baseline="0" dirty="0" smtClean="0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Open Sans"/>
                          <a:ea typeface="Microsoft YaHei"/>
                        </a:rPr>
                        <a:t> </a:t>
                      </a:r>
                      <a:r>
                        <a:rPr lang="ru-RU" sz="1100" b="0" strike="noStrike" spc="-1" dirty="0" smtClean="0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Open Sans"/>
                          <a:ea typeface="Microsoft YaHei"/>
                        </a:rPr>
                        <a:t>д</a:t>
                      </a:r>
                      <a:r>
                        <a:rPr lang="ru-RU" sz="1100" b="0" strike="noStrike" spc="-1" dirty="0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Open Sans"/>
                          <a:ea typeface="Microsoft YaHei"/>
                        </a:rPr>
                        <a:t>. </a:t>
                      </a:r>
                      <a:r>
                        <a:rPr lang="ru-RU" sz="1100" b="0" strike="noStrike" spc="-1" dirty="0" smtClean="0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Open Sans"/>
                          <a:ea typeface="Microsoft YaHei"/>
                        </a:rPr>
                        <a:t>163;</a:t>
                      </a:r>
                      <a:endParaRPr lang="ru-RU" sz="1100" b="0" strike="noStrike" spc="-1" dirty="0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  <a:p>
                      <a:pPr>
                        <a:lnSpc>
                          <a:spcPct val="113000"/>
                        </a:lnSpc>
                      </a:pPr>
                      <a:r>
                        <a:rPr lang="ru-RU" sz="1100" b="0" strike="noStrike" spc="-1" dirty="0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Open Sans"/>
                          <a:ea typeface="Microsoft YaHei"/>
                        </a:rPr>
                        <a:t>- расстояние до г. Москвы: 454 км;</a:t>
                      </a:r>
                      <a:endParaRPr lang="ru-RU" sz="1100" b="0" strike="noStrike" spc="-1" dirty="0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  <a:p>
                      <a:pPr>
                        <a:lnSpc>
                          <a:spcPct val="113000"/>
                        </a:lnSpc>
                      </a:pPr>
                      <a:r>
                        <a:rPr lang="ru-RU" sz="1100" b="0" strike="noStrike" spc="-1" dirty="0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Open Sans"/>
                          <a:ea typeface="Microsoft YaHei"/>
                        </a:rPr>
                        <a:t>- расстояние до г. Смоленска: </a:t>
                      </a:r>
                      <a:r>
                        <a:rPr lang="ru-RU" sz="1100" b="0" strike="noStrike" spc="-1" dirty="0" smtClean="0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Open Sans"/>
                          <a:ea typeface="Microsoft YaHei"/>
                        </a:rPr>
                        <a:t>87км</a:t>
                      </a:r>
                      <a:r>
                        <a:rPr lang="ru-RU" sz="1100" b="0" strike="noStrike" spc="-1" dirty="0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Open Sans"/>
                          <a:ea typeface="Microsoft YaHei"/>
                        </a:rPr>
                        <a:t>.</a:t>
                      </a:r>
                      <a:endParaRPr lang="ru-RU" sz="1100" b="0" strike="noStrike" spc="-1" dirty="0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  <a:p>
                      <a:pPr algn="just">
                        <a:lnSpc>
                          <a:spcPct val="93000"/>
                        </a:lnSpc>
                      </a:pPr>
                      <a:endParaRPr lang="ru-RU" sz="1100" b="0" strike="noStrike" spc="-1" dirty="0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4472C4"/>
                      </a:solidFill>
                    </a:lnL>
                    <a:lnR w="12240">
                      <a:solidFill>
                        <a:srgbClr val="4472C4"/>
                      </a:solidFill>
                    </a:lnR>
                    <a:lnT w="12240">
                      <a:solidFill>
                        <a:srgbClr val="4472C4"/>
                      </a:solidFill>
                    </a:lnT>
                    <a:lnB w="12240">
                      <a:solidFill>
                        <a:srgbClr val="4472C4"/>
                      </a:solidFill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rgbClr val="729FCF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345" name="Table 4"/>
          <p:cNvGraphicFramePr/>
          <p:nvPr/>
        </p:nvGraphicFramePr>
        <p:xfrm>
          <a:off x="179280" y="3060720"/>
          <a:ext cx="7225920" cy="1269612"/>
        </p:xfrm>
        <a:graphic>
          <a:graphicData uri="http://schemas.openxmlformats.org/drawingml/2006/table">
            <a:tbl>
              <a:tblPr/>
              <a:tblGrid>
                <a:gridCol w="1465200"/>
                <a:gridCol w="2215800"/>
                <a:gridCol w="3544920"/>
              </a:tblGrid>
              <a:tr h="245880">
                <a:tc rowSpan="4">
                  <a:txBody>
                    <a:bodyPr/>
                    <a:lstStyle/>
                    <a:p>
                      <a:pPr algn="ctr">
                        <a:lnSpc>
                          <a:spcPct val="113000"/>
                        </a:lnSpc>
                      </a:pPr>
                      <a:r>
                        <a:rPr lang="ru-RU" sz="1200" b="0" strike="noStrike" spc="-1" dirty="0">
                          <a:solidFill>
                            <a:srgbClr val="007FAC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Open Sans Semibold"/>
                          <a:ea typeface="Microsoft YaHei"/>
                        </a:rPr>
                        <a:t>Характеристика</a:t>
                      </a:r>
                      <a:endParaRPr lang="ru-RU" sz="1200" b="0" strike="noStrike" spc="-1" dirty="0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  <a:p>
                      <a:pPr algn="ctr">
                        <a:lnSpc>
                          <a:spcPct val="113000"/>
                        </a:lnSpc>
                      </a:pPr>
                      <a:r>
                        <a:rPr lang="ru-RU" sz="1200" b="0" strike="noStrike" spc="-1" dirty="0">
                          <a:solidFill>
                            <a:srgbClr val="007FAC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Open Sans Semibold"/>
                          <a:ea typeface="Microsoft YaHei"/>
                        </a:rPr>
                        <a:t>участка</a:t>
                      </a:r>
                      <a:endParaRPr lang="ru-RU" sz="1200" b="0" strike="noStrike" spc="-1" dirty="0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4472C4"/>
                      </a:solidFill>
                    </a:lnL>
                    <a:lnR w="12240">
                      <a:solidFill>
                        <a:srgbClr val="4472C4"/>
                      </a:solidFill>
                    </a:lnR>
                    <a:lnT w="12240">
                      <a:solidFill>
                        <a:srgbClr val="4472C4"/>
                      </a:solidFill>
                    </a:lnT>
                    <a:lnB w="12240">
                      <a:solidFill>
                        <a:srgbClr val="4472C4"/>
                      </a:solidFill>
                    </a:lnB>
                    <a:solidFill>
                      <a:srgbClr val="D1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3000"/>
                        </a:lnSpc>
                      </a:pPr>
                      <a:r>
                        <a:rPr lang="ru-RU" sz="900" b="0" strike="noStrike" spc="-1">
                          <a:solidFill>
                            <a:srgbClr val="007FAC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Open Sans Semibold"/>
                          <a:ea typeface="Microsoft YaHei"/>
                        </a:rPr>
                        <a:t>Площадь</a:t>
                      </a:r>
                      <a:endParaRPr lang="ru-RU" sz="9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4472C4"/>
                      </a:solidFill>
                    </a:lnL>
                    <a:lnR w="12240">
                      <a:solidFill>
                        <a:srgbClr val="4472C4"/>
                      </a:solidFill>
                    </a:lnR>
                    <a:lnT w="12240">
                      <a:solidFill>
                        <a:srgbClr val="4472C4"/>
                      </a:solidFill>
                    </a:lnT>
                    <a:lnB w="12240">
                      <a:solidFill>
                        <a:srgbClr val="4472C4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3000"/>
                        </a:lnSpc>
                      </a:pPr>
                      <a:r>
                        <a:rPr lang="ru-RU" sz="900" b="0" strike="noStrike" spc="-1" dirty="0" smtClean="0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Open Sans"/>
                          <a:ea typeface="Microsoft YaHei"/>
                        </a:rPr>
                        <a:t>5 </a:t>
                      </a:r>
                      <a:r>
                        <a:rPr lang="ru-RU" sz="900" b="0" strike="noStrike" spc="-1" dirty="0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Open Sans"/>
                          <a:ea typeface="Microsoft YaHei"/>
                        </a:rPr>
                        <a:t>га</a:t>
                      </a:r>
                      <a:endParaRPr lang="ru-RU" sz="900" b="0" strike="noStrike" spc="-1" dirty="0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4472C4"/>
                      </a:solidFill>
                    </a:lnL>
                    <a:lnR w="12240">
                      <a:solidFill>
                        <a:srgbClr val="4472C4"/>
                      </a:solidFill>
                    </a:lnR>
                    <a:lnT w="12240">
                      <a:solidFill>
                        <a:srgbClr val="4472C4"/>
                      </a:solidFill>
                    </a:lnT>
                    <a:lnB w="12240">
                      <a:solidFill>
                        <a:srgbClr val="4472C4"/>
                      </a:solidFill>
                    </a:lnB>
                    <a:noFill/>
                  </a:tcPr>
                </a:tc>
              </a:tr>
              <a:tr h="24588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rgbClr val="729FC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3000"/>
                        </a:lnSpc>
                      </a:pPr>
                      <a:r>
                        <a:rPr lang="ru-RU" sz="900" b="0" strike="noStrike" spc="-1">
                          <a:solidFill>
                            <a:srgbClr val="007FAC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Open Sans Semibold"/>
                          <a:ea typeface="Microsoft YaHei"/>
                        </a:rPr>
                        <a:t>Категория земли</a:t>
                      </a:r>
                      <a:endParaRPr lang="ru-RU" sz="9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4472C4"/>
                      </a:solidFill>
                    </a:lnL>
                    <a:lnR w="12240">
                      <a:solidFill>
                        <a:srgbClr val="4472C4"/>
                      </a:solidFill>
                    </a:lnR>
                    <a:lnT w="12240">
                      <a:solidFill>
                        <a:srgbClr val="4472C4"/>
                      </a:solidFill>
                    </a:lnT>
                    <a:lnB w="12240">
                      <a:solidFill>
                        <a:srgbClr val="4472C4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3000"/>
                        </a:lnSpc>
                      </a:pPr>
                      <a:r>
                        <a:rPr lang="ru-RU" sz="9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Open Sans"/>
                          <a:ea typeface="Microsoft YaHei"/>
                        </a:rPr>
                        <a:t>земли населенных пунктов</a:t>
                      </a:r>
                      <a:endParaRPr lang="ru-RU" sz="9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4472C4"/>
                      </a:solidFill>
                    </a:lnL>
                    <a:lnR w="12240">
                      <a:solidFill>
                        <a:srgbClr val="4472C4"/>
                      </a:solidFill>
                    </a:lnR>
                    <a:lnT w="12240">
                      <a:solidFill>
                        <a:srgbClr val="4472C4"/>
                      </a:solidFill>
                    </a:lnT>
                    <a:lnB w="12240">
                      <a:solidFill>
                        <a:srgbClr val="4472C4"/>
                      </a:solidFill>
                    </a:lnB>
                    <a:noFill/>
                  </a:tcPr>
                </a:tc>
              </a:tr>
              <a:tr h="24588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rgbClr val="729FC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3000"/>
                        </a:lnSpc>
                      </a:pPr>
                      <a:r>
                        <a:rPr lang="ru-RU" sz="900" b="0" strike="noStrike" spc="-1">
                          <a:solidFill>
                            <a:srgbClr val="007FAC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Open Sans Semibold"/>
                          <a:ea typeface="Microsoft YaHei"/>
                        </a:rPr>
                        <a:t>Форма собственности</a:t>
                      </a:r>
                      <a:endParaRPr lang="ru-RU" sz="9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4472C4"/>
                      </a:solidFill>
                    </a:lnL>
                    <a:lnR w="12240">
                      <a:solidFill>
                        <a:srgbClr val="4472C4"/>
                      </a:solidFill>
                    </a:lnR>
                    <a:lnT w="12240">
                      <a:solidFill>
                        <a:srgbClr val="4472C4"/>
                      </a:solidFill>
                    </a:lnT>
                    <a:lnB w="12240">
                      <a:solidFill>
                        <a:srgbClr val="4472C4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3000"/>
                        </a:lnSpc>
                      </a:pPr>
                      <a:r>
                        <a:rPr lang="ru-RU" sz="9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Open Sans"/>
                          <a:ea typeface="Microsoft YaHei"/>
                        </a:rPr>
                        <a:t>государственная  собственность</a:t>
                      </a:r>
                      <a:endParaRPr lang="ru-RU" sz="9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4472C4"/>
                      </a:solidFill>
                    </a:lnL>
                    <a:lnR w="12240">
                      <a:solidFill>
                        <a:srgbClr val="4472C4"/>
                      </a:solidFill>
                    </a:lnR>
                    <a:lnT w="12240">
                      <a:solidFill>
                        <a:srgbClr val="4472C4"/>
                      </a:solidFill>
                    </a:lnT>
                    <a:lnB w="12240">
                      <a:solidFill>
                        <a:srgbClr val="4472C4"/>
                      </a:solidFill>
                    </a:lnB>
                    <a:noFill/>
                  </a:tcPr>
                </a:tc>
              </a:tr>
              <a:tr h="53028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rgbClr val="729FC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3000"/>
                        </a:lnSpc>
                      </a:pPr>
                      <a:r>
                        <a:rPr lang="ru-RU" sz="900" b="0" strike="noStrike" spc="-1">
                          <a:solidFill>
                            <a:srgbClr val="007FAC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Open Sans Semibold"/>
                          <a:ea typeface="Microsoft YaHei"/>
                        </a:rPr>
                        <a:t>Приоритетное направление использования</a:t>
                      </a:r>
                      <a:endParaRPr lang="ru-RU" sz="9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4472C4"/>
                      </a:solidFill>
                    </a:lnL>
                    <a:lnR w="12240">
                      <a:solidFill>
                        <a:srgbClr val="4472C4"/>
                      </a:solidFill>
                    </a:lnR>
                    <a:lnT w="12240">
                      <a:solidFill>
                        <a:srgbClr val="4472C4"/>
                      </a:solidFill>
                    </a:lnT>
                    <a:lnB w="12240">
                      <a:solidFill>
                        <a:srgbClr val="4472C4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3000"/>
                        </a:lnSpc>
                      </a:pPr>
                      <a:r>
                        <a:rPr lang="ru-RU" sz="9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Open Sans"/>
                          <a:ea typeface="Microsoft YaHei"/>
                        </a:rPr>
                        <a:t>для размещения промышленного объекта</a:t>
                      </a:r>
                      <a:endParaRPr lang="ru-RU" sz="9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4472C4"/>
                      </a:solidFill>
                    </a:lnL>
                    <a:lnR w="12240">
                      <a:solidFill>
                        <a:srgbClr val="4472C4"/>
                      </a:solidFill>
                    </a:lnR>
                    <a:lnT w="12240">
                      <a:solidFill>
                        <a:srgbClr val="4472C4"/>
                      </a:solidFill>
                    </a:lnT>
                    <a:lnB w="12240">
                      <a:solidFill>
                        <a:srgbClr val="4472C4"/>
                      </a:solidFill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346" name="CustomShape 5"/>
          <p:cNvSpPr/>
          <p:nvPr/>
        </p:nvSpPr>
        <p:spPr>
          <a:xfrm>
            <a:off x="5030640" y="2017800"/>
            <a:ext cx="1461600" cy="26964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ru-RU" sz="1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Open Sans"/>
                <a:ea typeface="Microsoft YaHei"/>
              </a:rPr>
              <a:t>Место для карты</a:t>
            </a:r>
            <a:endParaRPr lang="ru-RU" sz="1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graphicFrame>
        <p:nvGraphicFramePr>
          <p:cNvPr id="347" name="Table 6"/>
          <p:cNvGraphicFramePr/>
          <p:nvPr/>
        </p:nvGraphicFramePr>
        <p:xfrm>
          <a:off x="179280" y="4279902"/>
          <a:ext cx="7243895" cy="1996337"/>
        </p:xfrm>
        <a:graphic>
          <a:graphicData uri="http://schemas.openxmlformats.org/drawingml/2006/table">
            <a:tbl>
              <a:tblPr/>
              <a:tblGrid>
                <a:gridCol w="1576584"/>
                <a:gridCol w="1351583"/>
                <a:gridCol w="4315728"/>
              </a:tblGrid>
              <a:tr h="535025">
                <a:tc rowSpan="4">
                  <a:txBody>
                    <a:bodyPr/>
                    <a:lstStyle/>
                    <a:p>
                      <a:pPr algn="ctr">
                        <a:lnSpc>
                          <a:spcPct val="113000"/>
                        </a:lnSpc>
                      </a:pPr>
                      <a:r>
                        <a:rPr lang="ru-RU" sz="1000" b="0" strike="noStrike" spc="-1" dirty="0">
                          <a:solidFill>
                            <a:srgbClr val="007FAC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Open Sans Semibold"/>
                          <a:ea typeface="Microsoft YaHei"/>
                        </a:rPr>
                        <a:t>Инженерная инфраструктура  </a:t>
                      </a:r>
                      <a:endParaRPr lang="ru-RU" sz="1000" b="0" strike="noStrike" spc="-1" dirty="0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4472C4"/>
                      </a:solidFill>
                    </a:lnL>
                    <a:lnR w="12240">
                      <a:solidFill>
                        <a:srgbClr val="4472C4"/>
                      </a:solidFill>
                    </a:lnR>
                    <a:lnT w="12240">
                      <a:solidFill>
                        <a:srgbClr val="4472C4"/>
                      </a:solidFill>
                    </a:lnT>
                    <a:lnB w="12240">
                      <a:solidFill>
                        <a:srgbClr val="4472C4"/>
                      </a:solidFill>
                    </a:lnB>
                    <a:solidFill>
                      <a:srgbClr val="D1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3000"/>
                        </a:lnSpc>
                      </a:pPr>
                      <a:r>
                        <a:rPr lang="ru-RU" sz="900" b="0" strike="noStrike" spc="-1">
                          <a:solidFill>
                            <a:srgbClr val="007FAC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Open Sans Semibold"/>
                          <a:ea typeface="Microsoft YaHei"/>
                        </a:rPr>
                        <a:t>Электроснабжение</a:t>
                      </a:r>
                      <a:endParaRPr lang="ru-RU" sz="9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4472C4"/>
                      </a:solidFill>
                    </a:lnL>
                    <a:lnR w="12240">
                      <a:solidFill>
                        <a:srgbClr val="4472C4"/>
                      </a:solidFill>
                    </a:lnR>
                    <a:lnT w="12240">
                      <a:solidFill>
                        <a:srgbClr val="4472C4"/>
                      </a:solidFill>
                    </a:lnT>
                    <a:lnB w="12240">
                      <a:solidFill>
                        <a:srgbClr val="4472C4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900" b="0" strike="noStrike" spc="-1" dirty="0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Open Sans"/>
                          <a:ea typeface="Microsoft YaHei"/>
                        </a:rPr>
                        <a:t>ближайший центр питания ПС Демидов 110/35/10 на расстоянии </a:t>
                      </a:r>
                      <a:r>
                        <a:rPr lang="ru-RU" sz="900" b="0" strike="noStrike" spc="-1" dirty="0" smtClean="0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Open Sans"/>
                          <a:ea typeface="Microsoft YaHei"/>
                        </a:rPr>
                        <a:t>3,7 </a:t>
                      </a:r>
                      <a:r>
                        <a:rPr lang="ru-RU" sz="900" b="0" strike="noStrike" spc="-1" dirty="0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Open Sans"/>
                          <a:ea typeface="Microsoft YaHei"/>
                        </a:rPr>
                        <a:t>км по прямой до границы земельного участка. Резерв мощности для тех. присоединения – </a:t>
                      </a:r>
                      <a:r>
                        <a:rPr lang="ru-RU" sz="900" b="0" strike="noStrike" spc="-1" dirty="0" smtClean="0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Open Sans"/>
                          <a:ea typeface="Microsoft YaHei"/>
                        </a:rPr>
                        <a:t>4,13МВА</a:t>
                      </a:r>
                      <a:endParaRPr lang="ru-RU" sz="900" b="0" strike="noStrike" spc="-1" dirty="0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72000" marR="72000">
                    <a:lnL w="12240">
                      <a:solidFill>
                        <a:srgbClr val="4472C4"/>
                      </a:solidFill>
                    </a:lnL>
                    <a:lnR w="12240">
                      <a:solidFill>
                        <a:srgbClr val="4472C4"/>
                      </a:solidFill>
                    </a:lnR>
                    <a:lnT w="12240">
                      <a:solidFill>
                        <a:srgbClr val="4472C4"/>
                      </a:solidFill>
                    </a:lnT>
                    <a:lnB w="12240">
                      <a:solidFill>
                        <a:srgbClr val="4472C4"/>
                      </a:solidFill>
                    </a:lnB>
                    <a:noFill/>
                  </a:tcPr>
                </a:tc>
              </a:tr>
              <a:tr h="53502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rgbClr val="729FC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3000"/>
                        </a:lnSpc>
                      </a:pPr>
                      <a:r>
                        <a:rPr lang="ru-RU" sz="900" b="0" strike="noStrike" spc="-1">
                          <a:solidFill>
                            <a:srgbClr val="007FAC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Open Sans Semibold"/>
                          <a:ea typeface="Microsoft YaHei"/>
                        </a:rPr>
                        <a:t>Газоснабжение</a:t>
                      </a:r>
                      <a:endParaRPr lang="ru-RU" sz="9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4472C4"/>
                      </a:solidFill>
                    </a:lnL>
                    <a:lnR w="12240">
                      <a:solidFill>
                        <a:srgbClr val="4472C4"/>
                      </a:solidFill>
                    </a:lnR>
                    <a:lnT w="12240">
                      <a:solidFill>
                        <a:srgbClr val="4472C4"/>
                      </a:solidFill>
                    </a:lnT>
                    <a:lnB w="12240">
                      <a:solidFill>
                        <a:srgbClr val="4472C4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900" b="0" strike="noStrike" spc="-1" dirty="0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Open Sans"/>
                          <a:ea typeface="Microsoft YaHei"/>
                        </a:rPr>
                        <a:t>точка подключения на расстоянии </a:t>
                      </a:r>
                      <a:r>
                        <a:rPr lang="ru-RU" sz="900" b="0" strike="noStrike" spc="-1" dirty="0" smtClean="0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Open Sans"/>
                          <a:ea typeface="Microsoft YaHei"/>
                        </a:rPr>
                        <a:t>1,5 </a:t>
                      </a:r>
                      <a:r>
                        <a:rPr lang="ru-RU" sz="900" b="0" strike="noStrike" spc="-1" dirty="0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Open Sans"/>
                          <a:ea typeface="Microsoft YaHei"/>
                        </a:rPr>
                        <a:t>м от участка. </a:t>
                      </a:r>
                      <a:r>
                        <a:t/>
                      </a:r>
                      <a:br/>
                      <a:r>
                        <a:rPr lang="ru-RU" sz="900" b="0" strike="noStrike" spc="-1" dirty="0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Open Sans"/>
                          <a:ea typeface="Microsoft YaHei"/>
                        </a:rPr>
                        <a:t>Максимальная мощность – 3 млн.куб.м/год. </a:t>
                      </a:r>
                      <a:r>
                        <a:t/>
                      </a:r>
                      <a:br/>
                      <a:r>
                        <a:rPr lang="ru-RU" sz="900" b="0" strike="noStrike" spc="-1" dirty="0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Open Sans"/>
                          <a:ea typeface="Microsoft YaHei"/>
                        </a:rPr>
                        <a:t>Стоимость тех. присоединения – 27423,2 руб. (до 10 м).</a:t>
                      </a:r>
                      <a:endParaRPr lang="ru-RU" sz="900" b="0" strike="noStrike" spc="-1" dirty="0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72000" marR="72000">
                    <a:lnL w="12240">
                      <a:solidFill>
                        <a:srgbClr val="4472C4"/>
                      </a:solidFill>
                    </a:lnL>
                    <a:lnR w="12240">
                      <a:solidFill>
                        <a:srgbClr val="4472C4"/>
                      </a:solidFill>
                    </a:lnR>
                    <a:lnT w="12240">
                      <a:solidFill>
                        <a:srgbClr val="4472C4"/>
                      </a:solidFill>
                    </a:lnT>
                    <a:lnB w="12240">
                      <a:solidFill>
                        <a:srgbClr val="4472C4"/>
                      </a:solidFill>
                    </a:lnB>
                    <a:noFill/>
                  </a:tcPr>
                </a:tc>
              </a:tr>
              <a:tr h="48629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rgbClr val="729FC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3000"/>
                        </a:lnSpc>
                      </a:pPr>
                      <a:r>
                        <a:rPr lang="ru-RU" sz="900" b="0" strike="noStrike" spc="-1" dirty="0">
                          <a:solidFill>
                            <a:srgbClr val="007FAC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Open Sans Semibold"/>
                          <a:ea typeface="Microsoft YaHei"/>
                        </a:rPr>
                        <a:t>Водоснабжение</a:t>
                      </a:r>
                      <a:endParaRPr lang="ru-RU" sz="900" b="0" strike="noStrike" spc="-1" dirty="0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4472C4"/>
                      </a:solidFill>
                    </a:lnL>
                    <a:lnR w="12240">
                      <a:solidFill>
                        <a:srgbClr val="4472C4"/>
                      </a:solidFill>
                    </a:lnR>
                    <a:lnT w="12240">
                      <a:solidFill>
                        <a:srgbClr val="4472C4"/>
                      </a:solidFill>
                    </a:lnT>
                    <a:lnB w="12240">
                      <a:solidFill>
                        <a:srgbClr val="4472C4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900" b="0" strike="noStrike" spc="-1" dirty="0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Open Sans"/>
                          <a:ea typeface="Microsoft YaHei"/>
                        </a:rPr>
                        <a:t>точка подключения на земельном участке. </a:t>
                      </a:r>
                      <a:r>
                        <a:t/>
                      </a:r>
                      <a:br/>
                      <a:r>
                        <a:rPr lang="ru-RU" sz="900" b="0" strike="noStrike" spc="-1" dirty="0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Open Sans"/>
                          <a:ea typeface="Microsoft YaHei"/>
                        </a:rPr>
                        <a:t>Стоимость </a:t>
                      </a:r>
                      <a:r>
                        <a:rPr lang="ru-RU" sz="900" b="0" strike="noStrike" spc="-1" dirty="0" smtClean="0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Open Sans"/>
                          <a:ea typeface="Microsoft YaHei"/>
                        </a:rPr>
                        <a:t>работ будет определятся</a:t>
                      </a:r>
                      <a:r>
                        <a:rPr lang="ru-RU" sz="900" b="0" strike="noStrike" spc="-1" baseline="0" dirty="0" smtClean="0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Open Sans"/>
                          <a:ea typeface="Microsoft YaHei"/>
                        </a:rPr>
                        <a:t> в соответствии со сметным расчетом</a:t>
                      </a:r>
                      <a:endParaRPr lang="ru-RU" sz="900" b="0" strike="noStrike" spc="-1" dirty="0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72000" marR="72000">
                    <a:lnL w="12240">
                      <a:solidFill>
                        <a:srgbClr val="4472C4"/>
                      </a:solidFill>
                    </a:lnL>
                    <a:lnR w="12240">
                      <a:solidFill>
                        <a:srgbClr val="4472C4"/>
                      </a:solidFill>
                    </a:lnR>
                    <a:lnT w="12240">
                      <a:solidFill>
                        <a:srgbClr val="4472C4"/>
                      </a:solidFill>
                    </a:lnT>
                    <a:lnB w="12240">
                      <a:solidFill>
                        <a:srgbClr val="4472C4"/>
                      </a:solidFill>
                    </a:lnB>
                    <a:noFill/>
                  </a:tcPr>
                </a:tc>
              </a:tr>
              <a:tr h="43999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rgbClr val="729FC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3000"/>
                        </a:lnSpc>
                      </a:pPr>
                      <a:r>
                        <a:rPr lang="ru-RU" sz="900" b="0" strike="noStrike" spc="-1">
                          <a:solidFill>
                            <a:srgbClr val="007FAC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Open Sans Semibold"/>
                          <a:ea typeface="Microsoft YaHei"/>
                        </a:rPr>
                        <a:t>Водоотведение</a:t>
                      </a:r>
                      <a:endParaRPr lang="ru-RU" sz="9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4472C4"/>
                      </a:solidFill>
                    </a:lnL>
                    <a:lnR w="12240">
                      <a:solidFill>
                        <a:srgbClr val="4472C4"/>
                      </a:solidFill>
                    </a:lnR>
                    <a:lnT w="12240">
                      <a:solidFill>
                        <a:srgbClr val="4472C4"/>
                      </a:solidFill>
                    </a:lnT>
                    <a:lnB w="12240">
                      <a:solidFill>
                        <a:srgbClr val="4472C4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900" b="0" strike="noStrike" spc="-1" dirty="0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Open Sans"/>
                          <a:ea typeface="Microsoft YaHei"/>
                        </a:rPr>
                        <a:t>имеется возможность создания местной системы водоотведения (отстойник накопитель). </a:t>
                      </a:r>
                      <a:endParaRPr lang="ru-RU" sz="900" b="0" strike="noStrike" spc="-1" dirty="0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72000" marR="72000">
                    <a:lnL w="12240">
                      <a:solidFill>
                        <a:srgbClr val="4472C4"/>
                      </a:solidFill>
                    </a:lnL>
                    <a:lnR w="12240">
                      <a:solidFill>
                        <a:srgbClr val="4472C4"/>
                      </a:solidFill>
                    </a:lnR>
                    <a:lnT w="12240">
                      <a:solidFill>
                        <a:srgbClr val="4472C4"/>
                      </a:solidFill>
                    </a:lnT>
                    <a:lnB w="12240">
                      <a:solidFill>
                        <a:srgbClr val="4472C4"/>
                      </a:solidFill>
                    </a:lnB>
                    <a:noFill/>
                  </a:tcPr>
                </a:tc>
              </a:tr>
            </a:tbl>
          </a:graphicData>
        </a:graphic>
      </p:graphicFrame>
      <p:graphicFrame>
        <p:nvGraphicFramePr>
          <p:cNvPr id="348" name="Table 7"/>
          <p:cNvGraphicFramePr/>
          <p:nvPr/>
        </p:nvGraphicFramePr>
        <p:xfrm>
          <a:off x="136499" y="6565919"/>
          <a:ext cx="7286676" cy="312877"/>
        </p:xfrm>
        <a:graphic>
          <a:graphicData uri="http://schemas.openxmlformats.org/drawingml/2006/table">
            <a:tbl>
              <a:tblPr/>
              <a:tblGrid>
                <a:gridCol w="2760254"/>
                <a:gridCol w="4526422"/>
              </a:tblGrid>
              <a:tr h="312877">
                <a:tc>
                  <a:txBody>
                    <a:bodyPr/>
                    <a:lstStyle/>
                    <a:p>
                      <a:pPr algn="ctr">
                        <a:lnSpc>
                          <a:spcPct val="113000"/>
                        </a:lnSpc>
                      </a:pPr>
                      <a:r>
                        <a:rPr lang="ru-RU" sz="1000" b="0" strike="noStrike" spc="-1" dirty="0">
                          <a:solidFill>
                            <a:srgbClr val="007FAC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Open Sans Semibold"/>
                          <a:ea typeface="Microsoft YaHei"/>
                        </a:rPr>
                        <a:t>Условия предоставления</a:t>
                      </a:r>
                      <a:endParaRPr lang="ru-RU" sz="1000" b="0" strike="noStrike" spc="-1" dirty="0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4472C4"/>
                      </a:solidFill>
                    </a:lnL>
                    <a:lnR w="12240">
                      <a:solidFill>
                        <a:srgbClr val="4472C4"/>
                      </a:solidFill>
                    </a:lnR>
                    <a:lnT w="12240">
                      <a:solidFill>
                        <a:srgbClr val="4472C4"/>
                      </a:solidFill>
                    </a:lnT>
                    <a:lnB w="12240">
                      <a:solidFill>
                        <a:srgbClr val="4472C4"/>
                      </a:solidFill>
                    </a:lnB>
                    <a:solidFill>
                      <a:srgbClr val="D1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3000"/>
                        </a:lnSpc>
                      </a:pPr>
                      <a:r>
                        <a:rPr lang="ru-RU" sz="900" b="0" strike="noStrike" spc="-1" dirty="0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Open Sans"/>
                          <a:ea typeface="Microsoft YaHei"/>
                        </a:rPr>
                        <a:t>аренда: </a:t>
                      </a:r>
                      <a:r>
                        <a:rPr lang="ru-RU" sz="900" b="0" strike="noStrike" spc="-1" dirty="0" smtClean="0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Open Sans"/>
                          <a:ea typeface="Microsoft YaHei"/>
                        </a:rPr>
                        <a:t>16682,5 </a:t>
                      </a:r>
                      <a:r>
                        <a:rPr lang="ru-RU" sz="900" b="0" strike="noStrike" spc="-1" dirty="0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Open Sans"/>
                          <a:ea typeface="Microsoft YaHei"/>
                        </a:rPr>
                        <a:t>руб., выкуп: </a:t>
                      </a:r>
                      <a:r>
                        <a:rPr lang="ru-RU" sz="900" b="0" strike="noStrike" spc="-1" dirty="0" smtClean="0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Open Sans"/>
                          <a:ea typeface="Microsoft YaHei"/>
                        </a:rPr>
                        <a:t>33365 </a:t>
                      </a:r>
                      <a:r>
                        <a:rPr lang="ru-RU" sz="900" b="0" strike="noStrike" spc="-1" dirty="0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Open Sans"/>
                          <a:ea typeface="Microsoft YaHei"/>
                        </a:rPr>
                        <a:t>руб.</a:t>
                      </a:r>
                      <a:endParaRPr lang="ru-RU" sz="900" b="0" strike="noStrike" spc="-1" dirty="0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4472C4"/>
                      </a:solidFill>
                    </a:lnL>
                    <a:lnR w="12240">
                      <a:solidFill>
                        <a:srgbClr val="4472C4"/>
                      </a:solidFill>
                    </a:lnR>
                    <a:lnT w="12240">
                      <a:solidFill>
                        <a:srgbClr val="4472C4"/>
                      </a:solidFill>
                    </a:lnT>
                    <a:lnB w="12240">
                      <a:solidFill>
                        <a:srgbClr val="4472C4"/>
                      </a:solidFill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349" name="Table 8"/>
          <p:cNvGraphicFramePr/>
          <p:nvPr/>
        </p:nvGraphicFramePr>
        <p:xfrm>
          <a:off x="179280" y="6137290"/>
          <a:ext cx="7243895" cy="401447"/>
        </p:xfrm>
        <a:graphic>
          <a:graphicData uri="http://schemas.openxmlformats.org/drawingml/2006/table">
            <a:tbl>
              <a:tblPr/>
              <a:tblGrid>
                <a:gridCol w="1712880"/>
                <a:gridCol w="5531015"/>
              </a:tblGrid>
              <a:tr h="222109">
                <a:tc>
                  <a:txBody>
                    <a:bodyPr/>
                    <a:lstStyle/>
                    <a:p>
                      <a:pPr algn="ctr">
                        <a:lnSpc>
                          <a:spcPct val="113000"/>
                        </a:lnSpc>
                      </a:pPr>
                      <a:r>
                        <a:rPr lang="ru-RU" sz="1000" b="0" strike="noStrike" spc="-1" dirty="0">
                          <a:solidFill>
                            <a:srgbClr val="007FAC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Open Sans Semibold"/>
                          <a:ea typeface="Microsoft YaHei"/>
                        </a:rPr>
                        <a:t>Подъездные пути</a:t>
                      </a:r>
                      <a:endParaRPr lang="ru-RU" sz="1000" b="0" strike="noStrike" spc="-1" dirty="0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4472C4"/>
                      </a:solidFill>
                    </a:lnL>
                    <a:lnR w="12240">
                      <a:solidFill>
                        <a:srgbClr val="4472C4"/>
                      </a:solidFill>
                    </a:lnR>
                    <a:lnT w="12240">
                      <a:solidFill>
                        <a:srgbClr val="4472C4"/>
                      </a:solidFill>
                    </a:lnT>
                    <a:lnB w="12240">
                      <a:solidFill>
                        <a:srgbClr val="4472C4"/>
                      </a:solidFill>
                    </a:lnB>
                    <a:solidFill>
                      <a:srgbClr val="D1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3000"/>
                        </a:lnSpc>
                      </a:pPr>
                      <a:r>
                        <a:rPr lang="ru-RU" sz="900" b="0" strike="noStrike" spc="-1" dirty="0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Open Sans"/>
                          <a:ea typeface="Microsoft YaHei"/>
                        </a:rPr>
                        <a:t>автодорога Смоленск-Демидов примыкает к участку, </a:t>
                      </a:r>
                      <a:endParaRPr lang="ru-RU" sz="900" b="0" strike="noStrike" spc="-1" dirty="0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  <a:p>
                      <a:pPr>
                        <a:lnSpc>
                          <a:spcPct val="113000"/>
                        </a:lnSpc>
                      </a:pPr>
                      <a:r>
                        <a:rPr lang="ru-RU" sz="900" b="0" strike="noStrike" spc="-1" dirty="0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Open Sans"/>
                          <a:ea typeface="Microsoft YaHei"/>
                        </a:rPr>
                        <a:t>автодорога Ольша-Велиж-Невель на расстоянии 10 км</a:t>
                      </a:r>
                      <a:endParaRPr lang="ru-RU" sz="900" b="0" strike="noStrike" spc="-1" dirty="0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4472C4"/>
                      </a:solidFill>
                    </a:lnL>
                    <a:lnR w="12240">
                      <a:solidFill>
                        <a:srgbClr val="4472C4"/>
                      </a:solidFill>
                    </a:lnR>
                    <a:lnT w="12240">
                      <a:solidFill>
                        <a:srgbClr val="4472C4"/>
                      </a:solidFill>
                    </a:lnT>
                    <a:lnB w="12240">
                      <a:solidFill>
                        <a:srgbClr val="4472C4"/>
                      </a:solidFill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sp>
        <p:nvSpPr>
          <p:cNvPr id="350" name="CustomShape 9"/>
          <p:cNvSpPr/>
          <p:nvPr/>
        </p:nvSpPr>
        <p:spPr>
          <a:xfrm>
            <a:off x="838080" y="155520"/>
            <a:ext cx="1144080" cy="75672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ru-RU" sz="1100" b="0" strike="noStrike" spc="-1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Open Sans"/>
                <a:ea typeface="Microsoft YaHei"/>
              </a:rPr>
              <a:t>Демидовский </a:t>
            </a:r>
            <a:endParaRPr lang="ru-RU" sz="11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100" b="0" strike="noStrike" spc="-1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Open Sans"/>
                <a:ea typeface="Microsoft YaHei"/>
              </a:rPr>
              <a:t>район</a:t>
            </a:r>
            <a:endParaRPr lang="ru-RU" sz="11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100" b="0" strike="noStrike" spc="-1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Open Sans"/>
                <a:ea typeface="Microsoft YaHei"/>
              </a:rPr>
              <a:t>Смоленской</a:t>
            </a:r>
            <a:endParaRPr lang="ru-RU" sz="11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100" b="0" strike="noStrike" spc="-1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Open Sans"/>
                <a:ea typeface="Microsoft YaHei"/>
              </a:rPr>
              <a:t>области</a:t>
            </a:r>
            <a:endParaRPr lang="ru-RU" sz="11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351" name="Picture 111"/>
          <p:cNvPicPr/>
          <p:nvPr/>
        </p:nvPicPr>
        <p:blipFill>
          <a:blip r:embed="rId4"/>
          <a:stretch/>
        </p:blipFill>
        <p:spPr>
          <a:xfrm>
            <a:off x="233280" y="46080"/>
            <a:ext cx="501120" cy="860040"/>
          </a:xfrm>
          <a:prstGeom prst="rect">
            <a:avLst/>
          </a:prstGeom>
          <a:ln w="9360">
            <a:noFill/>
          </a:ln>
        </p:spPr>
      </p:pic>
      <p:sp>
        <p:nvSpPr>
          <p:cNvPr id="353" name="CustomShape 10"/>
          <p:cNvSpPr/>
          <p:nvPr/>
        </p:nvSpPr>
        <p:spPr>
          <a:xfrm>
            <a:off x="6667560" y="2809800"/>
            <a:ext cx="928440" cy="22500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ru-RU" sz="9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Open Sans"/>
                <a:ea typeface="Microsoft YaHei"/>
              </a:rPr>
              <a:t>yandex.ru</a:t>
            </a:r>
            <a:endParaRPr lang="ru-RU" sz="9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5" name="Рисунок 14" descr="гуреевская"/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283"/>
          <a:stretch/>
        </p:blipFill>
        <p:spPr bwMode="auto">
          <a:xfrm>
            <a:off x="4065589" y="1136631"/>
            <a:ext cx="3286148" cy="185738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11404</TotalTime>
  <Words>3535</Words>
  <Application>Microsoft Office PowerPoint</Application>
  <PresentationFormat>Произвольный</PresentationFormat>
  <Paragraphs>799</Paragraphs>
  <Slides>29</Slides>
  <Notes>29</Notes>
  <HiddenSlides>0</HiddenSlides>
  <MMClips>0</MMClips>
  <ScaleCrop>false</ScaleCrop>
  <HeadingPairs>
    <vt:vector size="4" baseType="variant">
      <vt:variant>
        <vt:lpstr>Тема</vt:lpstr>
      </vt:variant>
      <vt:variant>
        <vt:i4>4</vt:i4>
      </vt:variant>
      <vt:variant>
        <vt:lpstr>Заголовки слайдов</vt:lpstr>
      </vt:variant>
      <vt:variant>
        <vt:i4>29</vt:i4>
      </vt:variant>
    </vt:vector>
  </HeadingPairs>
  <TitlesOfParts>
    <vt:vector size="33" baseType="lpstr">
      <vt:lpstr>Office Theme</vt:lpstr>
      <vt:lpstr>Office Theme</vt:lpstr>
      <vt:lpstr>Office Theme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subject/>
  <dc:creator>Home</dc:creator>
  <dc:description/>
  <cp:lastModifiedBy>LMA</cp:lastModifiedBy>
  <cp:revision>1543</cp:revision>
  <cp:lastPrinted>2017-08-28T04:11:28Z</cp:lastPrinted>
  <dcterms:created xsi:type="dcterms:W3CDTF">2017-05-10T12:02:08Z</dcterms:created>
  <dcterms:modified xsi:type="dcterms:W3CDTF">2023-07-21T06:02:41Z</dcterms:modified>
  <dc:language>ru-RU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15.0000</vt:lpwstr>
  </property>
  <property fmtid="{D5CDD505-2E9C-101B-9397-08002B2CF9AE}" pid="3" name="Company">
    <vt:lpwstr>SPecialiST RePack</vt:lpwstr>
  </property>
  <property fmtid="{D5CDD505-2E9C-101B-9397-08002B2CF9AE}" pid="4" name="HiddenSlides">
    <vt:i4>0</vt:i4>
  </property>
  <property fmtid="{D5CDD505-2E9C-101B-9397-08002B2CF9AE}" pid="5" name="HyperlinksChanged">
    <vt:bool>false</vt:bool>
  </property>
  <property fmtid="{D5CDD505-2E9C-101B-9397-08002B2CF9AE}" pid="6" name="LinksUpToDate">
    <vt:bool>false</vt:bool>
  </property>
  <property fmtid="{D5CDD505-2E9C-101B-9397-08002B2CF9AE}" pid="7" name="MMClips">
    <vt:i4>0</vt:i4>
  </property>
  <property fmtid="{D5CDD505-2E9C-101B-9397-08002B2CF9AE}" pid="8" name="Notes">
    <vt:i4>30</vt:i4>
  </property>
  <property fmtid="{D5CDD505-2E9C-101B-9397-08002B2CF9AE}" pid="9" name="PresentationFormat">
    <vt:lpwstr>Произвольный</vt:lpwstr>
  </property>
  <property fmtid="{D5CDD505-2E9C-101B-9397-08002B2CF9AE}" pid="10" name="ScaleCrop">
    <vt:bool>false</vt:bool>
  </property>
  <property fmtid="{D5CDD505-2E9C-101B-9397-08002B2CF9AE}" pid="11" name="ShareDoc">
    <vt:bool>false</vt:bool>
  </property>
  <property fmtid="{D5CDD505-2E9C-101B-9397-08002B2CF9AE}" pid="12" name="Slides">
    <vt:i4>30</vt:i4>
  </property>
</Properties>
</file>