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49" r:id="rId2"/>
    <p:sldMasterId id="2147483653" r:id="rId3"/>
  </p:sldMasterIdLst>
  <p:notesMasterIdLst>
    <p:notesMasterId r:id="rId119"/>
  </p:notesMasterIdLst>
  <p:sldIdLst>
    <p:sldId id="625" r:id="rId4"/>
    <p:sldId id="760" r:id="rId5"/>
    <p:sldId id="759" r:id="rId6"/>
    <p:sldId id="802" r:id="rId7"/>
    <p:sldId id="762" r:id="rId8"/>
    <p:sldId id="763" r:id="rId9"/>
    <p:sldId id="626" r:id="rId10"/>
    <p:sldId id="630" r:id="rId11"/>
    <p:sldId id="764" r:id="rId12"/>
    <p:sldId id="651" r:id="rId13"/>
    <p:sldId id="766" r:id="rId14"/>
    <p:sldId id="652" r:id="rId15"/>
    <p:sldId id="767" r:id="rId16"/>
    <p:sldId id="768" r:id="rId17"/>
    <p:sldId id="769" r:id="rId18"/>
    <p:sldId id="629" r:id="rId19"/>
    <p:sldId id="653" r:id="rId20"/>
    <p:sldId id="632" r:id="rId21"/>
    <p:sldId id="770" r:id="rId22"/>
    <p:sldId id="655" r:id="rId23"/>
    <p:sldId id="656" r:id="rId24"/>
    <p:sldId id="803" r:id="rId25"/>
    <p:sldId id="784" r:id="rId26"/>
    <p:sldId id="846" r:id="rId27"/>
    <p:sldId id="677" r:id="rId28"/>
    <p:sldId id="847" r:id="rId29"/>
    <p:sldId id="624" r:id="rId30"/>
    <p:sldId id="848" r:id="rId31"/>
    <p:sldId id="672" r:id="rId32"/>
    <p:sldId id="742" r:id="rId33"/>
    <p:sldId id="657" r:id="rId34"/>
    <p:sldId id="771" r:id="rId35"/>
    <p:sldId id="783" r:id="rId36"/>
    <p:sldId id="636" r:id="rId37"/>
    <p:sldId id="840" r:id="rId38"/>
    <p:sldId id="841" r:id="rId39"/>
    <p:sldId id="842" r:id="rId40"/>
    <p:sldId id="843" r:id="rId41"/>
    <p:sldId id="844" r:id="rId42"/>
    <p:sldId id="845" r:id="rId43"/>
    <p:sldId id="753" r:id="rId44"/>
    <p:sldId id="686" r:id="rId45"/>
    <p:sldId id="643" r:id="rId46"/>
    <p:sldId id="654" r:id="rId47"/>
    <p:sldId id="645" r:id="rId48"/>
    <p:sldId id="646" r:id="rId49"/>
    <p:sldId id="695" r:id="rId50"/>
    <p:sldId id="692" r:id="rId51"/>
    <p:sldId id="649" r:id="rId52"/>
    <p:sldId id="736" r:id="rId53"/>
    <p:sldId id="737" r:id="rId54"/>
    <p:sldId id="688" r:id="rId55"/>
    <p:sldId id="682" r:id="rId56"/>
    <p:sldId id="773" r:id="rId57"/>
    <p:sldId id="676" r:id="rId58"/>
    <p:sldId id="806" r:id="rId59"/>
    <p:sldId id="807" r:id="rId60"/>
    <p:sldId id="808" r:id="rId61"/>
    <p:sldId id="809" r:id="rId62"/>
    <p:sldId id="810" r:id="rId63"/>
    <p:sldId id="811" r:id="rId64"/>
    <p:sldId id="812" r:id="rId65"/>
    <p:sldId id="813" r:id="rId66"/>
    <p:sldId id="814" r:id="rId67"/>
    <p:sldId id="815" r:id="rId68"/>
    <p:sldId id="816" r:id="rId69"/>
    <p:sldId id="817" r:id="rId70"/>
    <p:sldId id="818" r:id="rId71"/>
    <p:sldId id="819" r:id="rId72"/>
    <p:sldId id="820" r:id="rId73"/>
    <p:sldId id="821" r:id="rId74"/>
    <p:sldId id="822" r:id="rId75"/>
    <p:sldId id="823" r:id="rId76"/>
    <p:sldId id="824" r:id="rId77"/>
    <p:sldId id="825" r:id="rId78"/>
    <p:sldId id="826" r:id="rId79"/>
    <p:sldId id="827" r:id="rId80"/>
    <p:sldId id="828" r:id="rId81"/>
    <p:sldId id="829" r:id="rId82"/>
    <p:sldId id="830" r:id="rId83"/>
    <p:sldId id="831" r:id="rId84"/>
    <p:sldId id="839" r:id="rId85"/>
    <p:sldId id="832" r:id="rId86"/>
    <p:sldId id="849" r:id="rId87"/>
    <p:sldId id="833" r:id="rId88"/>
    <p:sldId id="834" r:id="rId89"/>
    <p:sldId id="835" r:id="rId90"/>
    <p:sldId id="836" r:id="rId91"/>
    <p:sldId id="837" r:id="rId92"/>
    <p:sldId id="838" r:id="rId93"/>
    <p:sldId id="779" r:id="rId94"/>
    <p:sldId id="658" r:id="rId95"/>
    <p:sldId id="782" r:id="rId96"/>
    <p:sldId id="778" r:id="rId97"/>
    <p:sldId id="850" r:id="rId98"/>
    <p:sldId id="852" r:id="rId99"/>
    <p:sldId id="853" r:id="rId100"/>
    <p:sldId id="854" r:id="rId101"/>
    <p:sldId id="864" r:id="rId102"/>
    <p:sldId id="865" r:id="rId103"/>
    <p:sldId id="855" r:id="rId104"/>
    <p:sldId id="856" r:id="rId105"/>
    <p:sldId id="857" r:id="rId106"/>
    <p:sldId id="858" r:id="rId107"/>
    <p:sldId id="859" r:id="rId108"/>
    <p:sldId id="860" r:id="rId109"/>
    <p:sldId id="861" r:id="rId110"/>
    <p:sldId id="866" r:id="rId111"/>
    <p:sldId id="862" r:id="rId112"/>
    <p:sldId id="863" r:id="rId113"/>
    <p:sldId id="797" r:id="rId114"/>
    <p:sldId id="798" r:id="rId115"/>
    <p:sldId id="799" r:id="rId116"/>
    <p:sldId id="800" r:id="rId117"/>
    <p:sldId id="801" r:id="rId118"/>
  </p:sldIdLst>
  <p:sldSz cx="9144000" cy="6858000" type="screen4x3"/>
  <p:notesSz cx="6888163" cy="10018713"/>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mn-cs"/>
      </a:defRPr>
    </a:lvl1pPr>
    <a:lvl2pPr marL="457200" algn="l" rtl="0" fontAlgn="base">
      <a:spcBef>
        <a:spcPct val="0"/>
      </a:spcBef>
      <a:spcAft>
        <a:spcPct val="0"/>
      </a:spcAft>
      <a:defRPr sz="1400" kern="1200">
        <a:solidFill>
          <a:schemeClr val="tx1"/>
        </a:solidFill>
        <a:latin typeface="Times New Roman" pitchFamily="18" charset="0"/>
        <a:ea typeface="+mn-ea"/>
        <a:cs typeface="+mn-cs"/>
      </a:defRPr>
    </a:lvl2pPr>
    <a:lvl3pPr marL="914400" algn="l" rtl="0" fontAlgn="base">
      <a:spcBef>
        <a:spcPct val="0"/>
      </a:spcBef>
      <a:spcAft>
        <a:spcPct val="0"/>
      </a:spcAft>
      <a:defRPr sz="1400" kern="1200">
        <a:solidFill>
          <a:schemeClr val="tx1"/>
        </a:solidFill>
        <a:latin typeface="Times New Roman" pitchFamily="18" charset="0"/>
        <a:ea typeface="+mn-ea"/>
        <a:cs typeface="+mn-cs"/>
      </a:defRPr>
    </a:lvl3pPr>
    <a:lvl4pPr marL="1371600" algn="l" rtl="0" fontAlgn="base">
      <a:spcBef>
        <a:spcPct val="0"/>
      </a:spcBef>
      <a:spcAft>
        <a:spcPct val="0"/>
      </a:spcAft>
      <a:defRPr sz="1400" kern="1200">
        <a:solidFill>
          <a:schemeClr val="tx1"/>
        </a:solidFill>
        <a:latin typeface="Times New Roman" pitchFamily="18" charset="0"/>
        <a:ea typeface="+mn-ea"/>
        <a:cs typeface="+mn-cs"/>
      </a:defRPr>
    </a:lvl4pPr>
    <a:lvl5pPr marL="1828800" algn="l" rtl="0" fontAlgn="base">
      <a:spcBef>
        <a:spcPct val="0"/>
      </a:spcBef>
      <a:spcAft>
        <a:spcPct val="0"/>
      </a:spcAft>
      <a:defRPr sz="1400" kern="1200">
        <a:solidFill>
          <a:schemeClr val="tx1"/>
        </a:solidFill>
        <a:latin typeface="Times New Roman" pitchFamily="18" charset="0"/>
        <a:ea typeface="+mn-ea"/>
        <a:cs typeface="+mn-cs"/>
      </a:defRPr>
    </a:lvl5pPr>
    <a:lvl6pPr marL="2286000" algn="l" defTabSz="914400" rtl="0" eaLnBrk="1" latinLnBrk="0" hangingPunct="1">
      <a:defRPr sz="1400" kern="1200">
        <a:solidFill>
          <a:schemeClr val="tx1"/>
        </a:solidFill>
        <a:latin typeface="Times New Roman" pitchFamily="18" charset="0"/>
        <a:ea typeface="+mn-ea"/>
        <a:cs typeface="+mn-cs"/>
      </a:defRPr>
    </a:lvl6pPr>
    <a:lvl7pPr marL="2743200" algn="l" defTabSz="914400" rtl="0" eaLnBrk="1" latinLnBrk="0" hangingPunct="1">
      <a:defRPr sz="1400" kern="1200">
        <a:solidFill>
          <a:schemeClr val="tx1"/>
        </a:solidFill>
        <a:latin typeface="Times New Roman" pitchFamily="18" charset="0"/>
        <a:ea typeface="+mn-ea"/>
        <a:cs typeface="+mn-cs"/>
      </a:defRPr>
    </a:lvl7pPr>
    <a:lvl8pPr marL="3200400" algn="l" defTabSz="914400" rtl="0" eaLnBrk="1" latinLnBrk="0" hangingPunct="1">
      <a:defRPr sz="1400" kern="1200">
        <a:solidFill>
          <a:schemeClr val="tx1"/>
        </a:solidFill>
        <a:latin typeface="Times New Roman" pitchFamily="18" charset="0"/>
        <a:ea typeface="+mn-ea"/>
        <a:cs typeface="+mn-cs"/>
      </a:defRPr>
    </a:lvl8pPr>
    <a:lvl9pPr marL="3657600" algn="l" defTabSz="914400" rtl="0" eaLnBrk="1" latinLnBrk="0" hangingPunct="1">
      <a:defRPr sz="1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7D5CDA"/>
    <a:srgbClr val="C0C0C0"/>
    <a:srgbClr val="00FFCC"/>
    <a:srgbClr val="9276E0"/>
    <a:srgbClr val="EFAFD5"/>
    <a:srgbClr val="FF99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578" autoAdjust="0"/>
    <p:restoredTop sz="97558" autoAdjust="0"/>
  </p:normalViewPr>
  <p:slideViewPr>
    <p:cSldViewPr>
      <p:cViewPr>
        <p:scale>
          <a:sx n="119" d="100"/>
          <a:sy n="119" d="100"/>
        </p:scale>
        <p:origin x="-1980" y="264"/>
      </p:cViewPr>
      <p:guideLst>
        <p:guide orient="horz" pos="2160"/>
        <p:guide pos="2880"/>
      </p:guideLst>
    </p:cSldViewPr>
  </p:slideViewPr>
  <p:outlineViewPr>
    <p:cViewPr>
      <p:scale>
        <a:sx n="33" d="100"/>
        <a:sy n="33" d="100"/>
      </p:scale>
      <p:origin x="0" y="118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71.jpeg"/><Relationship Id="rId1" Type="http://schemas.openxmlformats.org/officeDocument/2006/relationships/image" Target="../media/image69.jpeg"/><Relationship Id="rId4"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image" Target="../media/image65.jpeg"/><Relationship Id="rId1" Type="http://schemas.openxmlformats.org/officeDocument/2006/relationships/image" Target="../media/image64.jpeg"/></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image" Target="../media/image69.jpeg"/></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2024г.Отчет</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Лист1!$B$2:$B$4</c:f>
              <c:numCache>
                <c:formatCode>General</c:formatCode>
                <c:ptCount val="3"/>
                <c:pt idx="0">
                  <c:v>861.9</c:v>
                </c:pt>
                <c:pt idx="1">
                  <c:v>2324</c:v>
                </c:pt>
                <c:pt idx="2">
                  <c:v>431.2</c:v>
                </c:pt>
              </c:numCache>
            </c:numRef>
          </c:val>
          <c:extLst xmlns:c16r2="http://schemas.microsoft.com/office/drawing/2015/06/chart">
            <c:ext xmlns:c16="http://schemas.microsoft.com/office/drawing/2014/chart" uri="{C3380CC4-5D6E-409C-BE32-E72D297353CC}">
              <c16:uniqueId val="{00000000-FBC3-4CE9-A629-791BF9343AAD}"/>
            </c:ext>
          </c:extLst>
        </c:ser>
        <c:ser>
          <c:idx val="1"/>
          <c:order val="1"/>
          <c:tx>
            <c:strRef>
              <c:f>Лист1!$C$1</c:f>
              <c:strCache>
                <c:ptCount val="1"/>
                <c:pt idx="0">
                  <c:v>2025г. Отчет</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Лист1!$C$2:$C$4</c:f>
              <c:numCache>
                <c:formatCode>General</c:formatCode>
                <c:ptCount val="3"/>
                <c:pt idx="0">
                  <c:v>1172.5999999999999</c:v>
                </c:pt>
                <c:pt idx="1">
                  <c:v>2470</c:v>
                </c:pt>
                <c:pt idx="2">
                  <c:v>269.7</c:v>
                </c:pt>
              </c:numCache>
            </c:numRef>
          </c:val>
          <c:extLst xmlns:c16r2="http://schemas.microsoft.com/office/drawing/2015/06/chart">
            <c:ext xmlns:c16="http://schemas.microsoft.com/office/drawing/2014/chart" uri="{C3380CC4-5D6E-409C-BE32-E72D297353CC}">
              <c16:uniqueId val="{00000001-FBC3-4CE9-A629-791BF9343AAD}"/>
            </c:ext>
          </c:extLst>
        </c:ser>
        <c:ser>
          <c:idx val="2"/>
          <c:order val="2"/>
          <c:tx>
            <c:strRef>
              <c:f>Лист1!$D$1</c:f>
              <c:strCache>
                <c:ptCount val="1"/>
                <c:pt idx="0">
                  <c:v>2026г План</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Лист1!$D$2:$D$4</c:f>
              <c:numCache>
                <c:formatCode>General</c:formatCode>
                <c:ptCount val="3"/>
                <c:pt idx="0">
                  <c:v>1219.5</c:v>
                </c:pt>
                <c:pt idx="1">
                  <c:v>2705</c:v>
                </c:pt>
                <c:pt idx="2">
                  <c:v>460.1</c:v>
                </c:pt>
              </c:numCache>
            </c:numRef>
          </c:val>
          <c:extLst xmlns:c16r2="http://schemas.microsoft.com/office/drawing/2015/06/chart">
            <c:ext xmlns:c16="http://schemas.microsoft.com/office/drawing/2014/chart" uri="{C3380CC4-5D6E-409C-BE32-E72D297353CC}">
              <c16:uniqueId val="{00000002-FBC3-4CE9-A629-791BF9343AAD}"/>
            </c:ext>
          </c:extLst>
        </c:ser>
        <c:ser>
          <c:idx val="3"/>
          <c:order val="3"/>
          <c:tx>
            <c:strRef>
              <c:f>Лист1!$E$1</c:f>
              <c:strCache>
                <c:ptCount val="1"/>
                <c:pt idx="0">
                  <c:v>2027 г.План</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Лист1!$E$2:$E$4</c:f>
              <c:numCache>
                <c:formatCode>0.00</c:formatCode>
                <c:ptCount val="3"/>
                <c:pt idx="0" formatCode="General">
                  <c:v>1268.2</c:v>
                </c:pt>
                <c:pt idx="1">
                  <c:v>2840</c:v>
                </c:pt>
                <c:pt idx="2" formatCode="General">
                  <c:v>1538.7</c:v>
                </c:pt>
              </c:numCache>
            </c:numRef>
          </c:val>
          <c:extLst xmlns:c16r2="http://schemas.microsoft.com/office/drawing/2015/06/chart">
            <c:ext xmlns:c16="http://schemas.microsoft.com/office/drawing/2014/chart" uri="{C3380CC4-5D6E-409C-BE32-E72D297353CC}">
              <c16:uniqueId val="{00000003-FBC3-4CE9-A629-791BF9343AAD}"/>
            </c:ext>
          </c:extLst>
        </c:ser>
        <c:ser>
          <c:idx val="4"/>
          <c:order val="4"/>
          <c:tx>
            <c:strRef>
              <c:f>Лист1!$F$1</c:f>
              <c:strCache>
                <c:ptCount val="1"/>
                <c:pt idx="0">
                  <c:v>2028 г.План </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Лист1!$A$2:$A$4</c:f>
              <c:strCache>
                <c:ptCount val="3"/>
                <c:pt idx="0">
                  <c:v>Фонд заработной платы работников, млн руб.</c:v>
                </c:pt>
                <c:pt idx="1">
                  <c:v>Оборот розничной торговли, млн. руб.</c:v>
                </c:pt>
                <c:pt idx="2">
                  <c:v>Объем инвестиций в основной капитал за счет всех источников финансирования, млн. руб.</c:v>
                </c:pt>
              </c:strCache>
            </c:strRef>
          </c:cat>
          <c:val>
            <c:numRef>
              <c:f>Лист1!$F$2:$F$4</c:f>
              <c:numCache>
                <c:formatCode>0.00</c:formatCode>
                <c:ptCount val="3"/>
                <c:pt idx="0" formatCode="General">
                  <c:v>1318.9</c:v>
                </c:pt>
                <c:pt idx="1">
                  <c:v>2983</c:v>
                </c:pt>
                <c:pt idx="2" formatCode="General">
                  <c:v>2591.3000000000002</c:v>
                </c:pt>
              </c:numCache>
            </c:numRef>
          </c:val>
          <c:extLst xmlns:c16r2="http://schemas.microsoft.com/office/drawing/2015/06/chart">
            <c:ext xmlns:c16="http://schemas.microsoft.com/office/drawing/2014/chart" uri="{C3380CC4-5D6E-409C-BE32-E72D297353CC}">
              <c16:uniqueId val="{00000004-FBC3-4CE9-A629-791BF9343AAD}"/>
            </c:ext>
          </c:extLst>
        </c:ser>
        <c:dLbls>
          <c:showLegendKey val="0"/>
          <c:showVal val="1"/>
          <c:showCatName val="0"/>
          <c:showSerName val="0"/>
          <c:showPercent val="0"/>
          <c:showBubbleSize val="0"/>
        </c:dLbls>
        <c:gapWidth val="75"/>
        <c:axId val="118511104"/>
        <c:axId val="161204864"/>
      </c:barChart>
      <c:catAx>
        <c:axId val="118511104"/>
        <c:scaling>
          <c:orientation val="minMax"/>
        </c:scaling>
        <c:delete val="0"/>
        <c:axPos val="b"/>
        <c:numFmt formatCode="General" sourceLinked="1"/>
        <c:majorTickMark val="none"/>
        <c:minorTickMark val="none"/>
        <c:tickLblPos val="nextTo"/>
        <c:spPr>
          <a:noFill/>
          <a:ln w="12752" cap="flat" cmpd="sng" algn="ctr">
            <a:solidFill>
              <a:schemeClr val="tx1">
                <a:lumMod val="15000"/>
                <a:lumOff val="85000"/>
              </a:schemeClr>
            </a:solidFill>
            <a:round/>
          </a:ln>
          <a:effectLst/>
        </c:spPr>
        <c:txPr>
          <a:bodyPr rot="0" spcFirstLastPara="1" vertOverflow="ellipsis" vert="horz" wrap="square" anchor="ctr" anchorCtr="1"/>
          <a:lstStyle/>
          <a:p>
            <a:pPr>
              <a:defRPr sz="1202" b="0" i="0" u="none" strike="noStrike" kern="1200" baseline="0">
                <a:solidFill>
                  <a:schemeClr val="tx1">
                    <a:lumMod val="65000"/>
                    <a:lumOff val="35000"/>
                  </a:schemeClr>
                </a:solidFill>
                <a:latin typeface="+mn-lt"/>
                <a:ea typeface="+mn-ea"/>
                <a:cs typeface="+mn-cs"/>
              </a:defRPr>
            </a:pPr>
            <a:endParaRPr lang="ru-RU"/>
          </a:p>
        </c:txPr>
        <c:crossAx val="161204864"/>
        <c:crosses val="autoZero"/>
        <c:auto val="1"/>
        <c:lblAlgn val="ctr"/>
        <c:lblOffset val="100"/>
        <c:noMultiLvlLbl val="0"/>
      </c:catAx>
      <c:valAx>
        <c:axId val="161204864"/>
        <c:scaling>
          <c:orientation val="minMax"/>
        </c:scaling>
        <c:delete val="0"/>
        <c:axPos val="l"/>
        <c:numFmt formatCode="General" sourceLinked="1"/>
        <c:majorTickMark val="none"/>
        <c:minorTickMark val="none"/>
        <c:tickLblPos val="nextTo"/>
        <c:txPr>
          <a:bodyPr rot="-60000000" spcFirstLastPara="1" vertOverflow="ellipsis" vert="horz" wrap="square" anchor="ctr" anchorCtr="1"/>
          <a:lstStyle/>
          <a:p>
            <a:pPr>
              <a:defRPr sz="1202" b="0" i="0" u="none" strike="noStrike" kern="1200" baseline="0">
                <a:solidFill>
                  <a:schemeClr val="tx1">
                    <a:lumMod val="65000"/>
                    <a:lumOff val="35000"/>
                  </a:schemeClr>
                </a:solidFill>
                <a:latin typeface="+mn-lt"/>
                <a:ea typeface="+mn-ea"/>
                <a:cs typeface="+mn-cs"/>
              </a:defRPr>
            </a:pPr>
            <a:endParaRPr lang="ru-RU"/>
          </a:p>
        </c:txPr>
        <c:crossAx val="118511104"/>
        <c:crosses val="autoZero"/>
        <c:crossBetween val="between"/>
      </c:valAx>
      <c:spPr>
        <a:noFill/>
        <a:ln w="25504">
          <a:noFill/>
        </a:ln>
      </c:spPr>
    </c:plotArea>
    <c:legend>
      <c:legendPos val="b"/>
      <c:layout>
        <c:manualLayout>
          <c:xMode val="edge"/>
          <c:yMode val="edge"/>
          <c:x val="0.17317591233299229"/>
          <c:y val="0.94080386630637958"/>
          <c:w val="0.66068680398001101"/>
          <c:h val="4.1975961491898382E-2"/>
        </c:manualLayout>
      </c:layout>
      <c:overlay val="0"/>
    </c:legend>
    <c:plotVisOnly val="1"/>
    <c:dispBlanksAs val="gap"/>
    <c:showDLblsOverMax val="0"/>
  </c:chart>
  <c:spPr>
    <a:noFill/>
    <a:ln>
      <a:noFill/>
    </a:ln>
  </c:spPr>
  <c:txPr>
    <a:bodyPr/>
    <a:lstStyle/>
    <a:p>
      <a:pPr>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Лист1!$B$1</c:f>
              <c:strCache>
                <c:ptCount val="1"/>
                <c:pt idx="0">
                  <c:v>Бюджетные кредиты</c:v>
                </c:pt>
              </c:strCache>
            </c:strRef>
          </c:tx>
          <c:spPr>
            <a:blipFill>
              <a:blip xmlns:r="http://schemas.openxmlformats.org/officeDocument/2006/relationships" r:embed="rId1"/>
              <a:tile tx="0" ty="0" sx="100000" sy="100000" flip="none" algn="tl"/>
            </a:blipFill>
          </c:spPr>
          <c:invertIfNegative val="0"/>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Лист1!$B$2:$B$10</c:f>
              <c:numCache>
                <c:formatCode>General</c:formatCode>
                <c:ptCount val="9"/>
                <c:pt idx="0">
                  <c:v>4643.1000000000004</c:v>
                </c:pt>
                <c:pt idx="1">
                  <c:v>4643.1000000000004</c:v>
                </c:pt>
                <c:pt idx="2">
                  <c:v>4643.1000000000004</c:v>
                </c:pt>
                <c:pt idx="3">
                  <c:v>4643.1000000000004</c:v>
                </c:pt>
                <c:pt idx="4">
                  <c:v>4643.1000000000004</c:v>
                </c:pt>
                <c:pt idx="5">
                  <c:v>4643.1000000000004</c:v>
                </c:pt>
                <c:pt idx="6">
                  <c:v>4178.8</c:v>
                </c:pt>
                <c:pt idx="7">
                  <c:v>3714.5</c:v>
                </c:pt>
                <c:pt idx="8">
                  <c:v>3250.2</c:v>
                </c:pt>
              </c:numCache>
            </c:numRef>
          </c:val>
          <c:extLst xmlns:c16r2="http://schemas.microsoft.com/office/drawing/2015/06/chart">
            <c:ext xmlns:c16="http://schemas.microsoft.com/office/drawing/2014/chart" uri="{C3380CC4-5D6E-409C-BE32-E72D297353CC}">
              <c16:uniqueId val="{00000000-6800-480F-B2F7-32B28EB547C3}"/>
            </c:ext>
          </c:extLst>
        </c:ser>
        <c:ser>
          <c:idx val="1"/>
          <c:order val="1"/>
          <c:tx>
            <c:strRef>
              <c:f>Лист1!$C$1</c:f>
              <c:strCache>
                <c:ptCount val="1"/>
                <c:pt idx="0">
                  <c:v>Гарантии</c:v>
                </c:pt>
              </c:strCache>
            </c:strRef>
          </c:tx>
          <c:spPr>
            <a:blipFill>
              <a:blip xmlns:r="http://schemas.openxmlformats.org/officeDocument/2006/relationships" r:embed="rId2"/>
              <a:tile tx="0" ty="0" sx="100000" sy="100000" flip="none" algn="tl"/>
            </a:blipFill>
          </c:spPr>
          <c:invertIfNegative val="0"/>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Лист1!$C$2:$C$10</c:f>
              <c:numCache>
                <c:formatCode>General</c:formatCode>
                <c:ptCount val="9"/>
              </c:numCache>
            </c:numRef>
          </c:val>
          <c:extLst xmlns:c16r2="http://schemas.microsoft.com/office/drawing/2015/06/chart">
            <c:ext xmlns:c16="http://schemas.microsoft.com/office/drawing/2014/chart" uri="{C3380CC4-5D6E-409C-BE32-E72D297353CC}">
              <c16:uniqueId val="{00000001-6800-480F-B2F7-32B28EB547C3}"/>
            </c:ext>
          </c:extLst>
        </c:ser>
        <c:ser>
          <c:idx val="2"/>
          <c:order val="2"/>
          <c:tx>
            <c:strRef>
              <c:f>Лист1!$D$1</c:f>
              <c:strCache>
                <c:ptCount val="1"/>
                <c:pt idx="0">
                  <c:v>Кредиты кредитных
организаций</c:v>
                </c:pt>
              </c:strCache>
            </c:strRef>
          </c:tx>
          <c:spPr>
            <a:blipFill>
              <a:blip xmlns:r="http://schemas.openxmlformats.org/officeDocument/2006/relationships" r:embed="rId3"/>
              <a:tile tx="0" ty="0" sx="100000" sy="100000" flip="none" algn="tl"/>
            </a:blipFill>
          </c:spPr>
          <c:invertIfNegative val="0"/>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Лист1!$D$2:$D$10</c:f>
              <c:numCache>
                <c:formatCode>General</c:formatCode>
                <c:ptCount val="9"/>
              </c:numCache>
            </c:numRef>
          </c:val>
          <c:extLst xmlns:c16r2="http://schemas.microsoft.com/office/drawing/2015/06/chart">
            <c:ext xmlns:c16="http://schemas.microsoft.com/office/drawing/2014/chart" uri="{C3380CC4-5D6E-409C-BE32-E72D297353CC}">
              <c16:uniqueId val="{00000002-6800-480F-B2F7-32B28EB547C3}"/>
            </c:ext>
          </c:extLst>
        </c:ser>
        <c:dLbls>
          <c:showLegendKey val="0"/>
          <c:showVal val="0"/>
          <c:showCatName val="0"/>
          <c:showSerName val="0"/>
          <c:showPercent val="0"/>
          <c:showBubbleSize val="0"/>
        </c:dLbls>
        <c:gapWidth val="150"/>
        <c:shape val="box"/>
        <c:axId val="85247104"/>
        <c:axId val="85248640"/>
        <c:axId val="0"/>
      </c:bar3DChart>
      <c:catAx>
        <c:axId val="85247104"/>
        <c:scaling>
          <c:orientation val="minMax"/>
        </c:scaling>
        <c:delete val="0"/>
        <c:axPos val="b"/>
        <c:numFmt formatCode="General" sourceLinked="0"/>
        <c:majorTickMark val="out"/>
        <c:minorTickMark val="none"/>
        <c:tickLblPos val="nextTo"/>
        <c:crossAx val="85248640"/>
        <c:crosses val="autoZero"/>
        <c:auto val="1"/>
        <c:lblAlgn val="ctr"/>
        <c:lblOffset val="100"/>
        <c:noMultiLvlLbl val="0"/>
      </c:catAx>
      <c:valAx>
        <c:axId val="85248640"/>
        <c:scaling>
          <c:orientation val="minMax"/>
        </c:scaling>
        <c:delete val="0"/>
        <c:axPos val="l"/>
        <c:majorGridlines/>
        <c:numFmt formatCode="0%" sourceLinked="1"/>
        <c:majorTickMark val="out"/>
        <c:minorTickMark val="none"/>
        <c:tickLblPos val="nextTo"/>
        <c:crossAx val="85247104"/>
        <c:crosses val="autoZero"/>
        <c:crossBetween val="between"/>
      </c:valAx>
    </c:plotArea>
    <c:legend>
      <c:legendPos val="r"/>
      <c:layout>
        <c:manualLayout>
          <c:xMode val="edge"/>
          <c:yMode val="edge"/>
          <c:x val="0.70099511735163333"/>
          <c:y val="0.65254304305694433"/>
          <c:w val="0.2959900229509162"/>
          <c:h val="0.33670217198089103"/>
        </c:manualLayout>
      </c:layout>
      <c:overlay val="0"/>
    </c:legend>
    <c:plotVisOnly val="1"/>
    <c:dispBlanksAs val="gap"/>
    <c:showDLblsOverMax val="0"/>
  </c:chart>
  <c:txPr>
    <a:bodyPr/>
    <a:lstStyle/>
    <a:p>
      <a:pPr>
        <a:defRPr sz="1800"/>
      </a:pPr>
      <a:endParaRPr lang="ru-RU"/>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ДОСД от 24.12.2025 №180/74</c:v>
                </c:pt>
              </c:strCache>
            </c:strRef>
          </c:tx>
          <c:invertIfNegative val="0"/>
          <c:cat>
            <c:strRef>
              <c:f>Лист1!$A$2:$A$8</c:f>
              <c:strCache>
                <c:ptCount val="7"/>
                <c:pt idx="0">
                  <c:v>0102</c:v>
                </c:pt>
                <c:pt idx="1">
                  <c:v>0103</c:v>
                </c:pt>
                <c:pt idx="2">
                  <c:v>0104</c:v>
                </c:pt>
                <c:pt idx="3">
                  <c:v>0105</c:v>
                </c:pt>
                <c:pt idx="4">
                  <c:v>0106</c:v>
                </c:pt>
                <c:pt idx="5">
                  <c:v>0111</c:v>
                </c:pt>
                <c:pt idx="6">
                  <c:v>0113</c:v>
                </c:pt>
              </c:strCache>
            </c:strRef>
          </c:cat>
          <c:val>
            <c:numRef>
              <c:f>Лист1!$B$2:$B$8</c:f>
              <c:numCache>
                <c:formatCode>#,##0.00</c:formatCode>
                <c:ptCount val="7"/>
                <c:pt idx="0">
                  <c:v>3975862.12</c:v>
                </c:pt>
                <c:pt idx="1">
                  <c:v>4815560.91</c:v>
                </c:pt>
                <c:pt idx="2">
                  <c:v>64863378.75</c:v>
                </c:pt>
                <c:pt idx="3">
                  <c:v>9500</c:v>
                </c:pt>
                <c:pt idx="4">
                  <c:v>13718065.08</c:v>
                </c:pt>
                <c:pt idx="5">
                  <c:v>1090803</c:v>
                </c:pt>
                <c:pt idx="6">
                  <c:v>35226610.579999998</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Лист1!$A$2:$A$8</c:f>
              <c:strCache>
                <c:ptCount val="7"/>
                <c:pt idx="0">
                  <c:v>0102</c:v>
                </c:pt>
                <c:pt idx="1">
                  <c:v>0103</c:v>
                </c:pt>
                <c:pt idx="2">
                  <c:v>0104</c:v>
                </c:pt>
                <c:pt idx="3">
                  <c:v>0105</c:v>
                </c:pt>
                <c:pt idx="4">
                  <c:v>0106</c:v>
                </c:pt>
                <c:pt idx="5">
                  <c:v>0111</c:v>
                </c:pt>
                <c:pt idx="6">
                  <c:v>0113</c:v>
                </c:pt>
              </c:strCache>
            </c:strRef>
          </c:cat>
          <c:val>
            <c:numRef>
              <c:f>Лист1!$C$2:$C$8</c:f>
              <c:numCache>
                <c:formatCode>#,##0.00</c:formatCode>
                <c:ptCount val="7"/>
                <c:pt idx="0">
                  <c:v>3975862.12</c:v>
                </c:pt>
                <c:pt idx="1">
                  <c:v>4397816.17</c:v>
                </c:pt>
                <c:pt idx="2">
                  <c:v>56508696.609999999</c:v>
                </c:pt>
                <c:pt idx="3">
                  <c:v>9500</c:v>
                </c:pt>
                <c:pt idx="4">
                  <c:v>13698065.08</c:v>
                </c:pt>
                <c:pt idx="5">
                  <c:v>102711.23</c:v>
                </c:pt>
                <c:pt idx="6">
                  <c:v>60136791.369999997</c:v>
                </c:pt>
              </c:numCache>
            </c:numRef>
          </c:val>
        </c:ser>
        <c:dLbls>
          <c:showLegendKey val="0"/>
          <c:showVal val="0"/>
          <c:showCatName val="0"/>
          <c:showSerName val="0"/>
          <c:showPercent val="0"/>
          <c:showBubbleSize val="0"/>
        </c:dLbls>
        <c:gapWidth val="150"/>
        <c:shape val="box"/>
        <c:axId val="226740480"/>
        <c:axId val="226883072"/>
        <c:axId val="0"/>
      </c:bar3DChart>
      <c:catAx>
        <c:axId val="226740480"/>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26883072"/>
        <c:crosses val="autoZero"/>
        <c:auto val="0"/>
        <c:lblAlgn val="ctr"/>
        <c:lblOffset val="100"/>
        <c:noMultiLvlLbl val="0"/>
      </c:catAx>
      <c:valAx>
        <c:axId val="226883072"/>
        <c:scaling>
          <c:orientation val="minMax"/>
        </c:scaling>
        <c:delete val="0"/>
        <c:axPos val="l"/>
        <c:majorGridlines/>
        <c:numFmt formatCode="#,##0" sourceLinked="0"/>
        <c:majorTickMark val="out"/>
        <c:minorTickMark val="none"/>
        <c:tickLblPos val="nextTo"/>
        <c:txPr>
          <a:bodyPr/>
          <a:lstStyle/>
          <a:p>
            <a:pPr>
              <a:defRPr sz="1100" b="1" i="1" u="sng">
                <a:solidFill>
                  <a:schemeClr val="accent5">
                    <a:lumMod val="25000"/>
                  </a:schemeClr>
                </a:solidFill>
              </a:defRPr>
            </a:pPr>
            <a:endParaRPr lang="ru-RU"/>
          </a:p>
        </c:txPr>
        <c:crossAx val="22674048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Лист1!$A$2:$A$4</c:f>
              <c:strCache>
                <c:ptCount val="3"/>
                <c:pt idx="0">
                  <c:v>0203</c:v>
                </c:pt>
                <c:pt idx="1">
                  <c:v>0309</c:v>
                </c:pt>
                <c:pt idx="2">
                  <c:v>0310</c:v>
                </c:pt>
              </c:strCache>
            </c:strRef>
          </c:cat>
          <c:val>
            <c:numRef>
              <c:f>Лист1!$B$2:$B$4</c:f>
              <c:numCache>
                <c:formatCode>#,##0.00</c:formatCode>
                <c:ptCount val="3"/>
                <c:pt idx="0">
                  <c:v>578755.1</c:v>
                </c:pt>
                <c:pt idx="1">
                  <c:v>1052631.58</c:v>
                </c:pt>
                <c:pt idx="2">
                  <c:v>240000</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Лист1!$A$2:$A$4</c:f>
              <c:strCache>
                <c:ptCount val="3"/>
                <c:pt idx="0">
                  <c:v>0203</c:v>
                </c:pt>
                <c:pt idx="1">
                  <c:v>0309</c:v>
                </c:pt>
                <c:pt idx="2">
                  <c:v>0310</c:v>
                </c:pt>
              </c:strCache>
            </c:strRef>
          </c:cat>
          <c:val>
            <c:numRef>
              <c:f>Лист1!$C$2:$C$4</c:f>
              <c:numCache>
                <c:formatCode>#,##0.00</c:formatCode>
                <c:ptCount val="3"/>
                <c:pt idx="0">
                  <c:v>578755.1</c:v>
                </c:pt>
                <c:pt idx="1">
                  <c:v>1052631.58</c:v>
                </c:pt>
                <c:pt idx="2">
                  <c:v>240000</c:v>
                </c:pt>
              </c:numCache>
            </c:numRef>
          </c:val>
        </c:ser>
        <c:dLbls>
          <c:showLegendKey val="0"/>
          <c:showVal val="0"/>
          <c:showCatName val="0"/>
          <c:showSerName val="0"/>
          <c:showPercent val="0"/>
          <c:showBubbleSize val="0"/>
        </c:dLbls>
        <c:gapWidth val="150"/>
        <c:shape val="box"/>
        <c:axId val="227033088"/>
        <c:axId val="227034624"/>
        <c:axId val="0"/>
      </c:bar3DChart>
      <c:catAx>
        <c:axId val="227033088"/>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27034624"/>
        <c:crosses val="autoZero"/>
        <c:auto val="0"/>
        <c:lblAlgn val="ctr"/>
        <c:lblOffset val="100"/>
        <c:noMultiLvlLbl val="0"/>
      </c:catAx>
      <c:valAx>
        <c:axId val="227034624"/>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2703308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Лист1!$A$2:$A$6</c:f>
              <c:strCache>
                <c:ptCount val="5"/>
                <c:pt idx="0">
                  <c:v>0405</c:v>
                </c:pt>
                <c:pt idx="1">
                  <c:v>0406</c:v>
                </c:pt>
                <c:pt idx="2">
                  <c:v>0408</c:v>
                </c:pt>
                <c:pt idx="3">
                  <c:v>0409</c:v>
                </c:pt>
                <c:pt idx="4">
                  <c:v>0412</c:v>
                </c:pt>
              </c:strCache>
            </c:strRef>
          </c:cat>
          <c:val>
            <c:numRef>
              <c:f>Лист1!$B$2:$B$6</c:f>
              <c:numCache>
                <c:formatCode>#,##0.00</c:formatCode>
                <c:ptCount val="5"/>
                <c:pt idx="0">
                  <c:v>0</c:v>
                </c:pt>
                <c:pt idx="1">
                  <c:v>1014638.9</c:v>
                </c:pt>
                <c:pt idx="2">
                  <c:v>2350480.25</c:v>
                </c:pt>
                <c:pt idx="3">
                  <c:v>367980070.01999998</c:v>
                </c:pt>
                <c:pt idx="4">
                  <c:v>975000</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Лист1!$A$2:$A$6</c:f>
              <c:strCache>
                <c:ptCount val="5"/>
                <c:pt idx="0">
                  <c:v>0405</c:v>
                </c:pt>
                <c:pt idx="1">
                  <c:v>0406</c:v>
                </c:pt>
                <c:pt idx="2">
                  <c:v>0408</c:v>
                </c:pt>
                <c:pt idx="3">
                  <c:v>0409</c:v>
                </c:pt>
                <c:pt idx="4">
                  <c:v>0412</c:v>
                </c:pt>
              </c:strCache>
            </c:strRef>
          </c:cat>
          <c:val>
            <c:numRef>
              <c:f>Лист1!$C$2:$C$6</c:f>
              <c:numCache>
                <c:formatCode>#,##0.00</c:formatCode>
                <c:ptCount val="5"/>
                <c:pt idx="0">
                  <c:v>190844.9</c:v>
                </c:pt>
                <c:pt idx="1">
                  <c:v>1014638.9</c:v>
                </c:pt>
                <c:pt idx="2">
                  <c:v>2350480.25</c:v>
                </c:pt>
                <c:pt idx="3">
                  <c:v>368424516.81999999</c:v>
                </c:pt>
                <c:pt idx="4">
                  <c:v>9220000</c:v>
                </c:pt>
              </c:numCache>
            </c:numRef>
          </c:val>
        </c:ser>
        <c:dLbls>
          <c:showLegendKey val="0"/>
          <c:showVal val="0"/>
          <c:showCatName val="0"/>
          <c:showSerName val="0"/>
          <c:showPercent val="0"/>
          <c:showBubbleSize val="0"/>
        </c:dLbls>
        <c:gapWidth val="150"/>
        <c:shape val="box"/>
        <c:axId val="227108736"/>
        <c:axId val="227110272"/>
        <c:axId val="0"/>
      </c:bar3DChart>
      <c:catAx>
        <c:axId val="227108736"/>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27110272"/>
        <c:crosses val="autoZero"/>
        <c:auto val="0"/>
        <c:lblAlgn val="ctr"/>
        <c:lblOffset val="100"/>
        <c:noMultiLvlLbl val="0"/>
      </c:catAx>
      <c:valAx>
        <c:axId val="227110272"/>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27108736"/>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Лист1!$A$2:$A$5</c:f>
              <c:strCache>
                <c:ptCount val="4"/>
                <c:pt idx="0">
                  <c:v>0501</c:v>
                </c:pt>
                <c:pt idx="1">
                  <c:v>0502</c:v>
                </c:pt>
                <c:pt idx="2">
                  <c:v>0503</c:v>
                </c:pt>
                <c:pt idx="3">
                  <c:v>0505</c:v>
                </c:pt>
              </c:strCache>
            </c:strRef>
          </c:cat>
          <c:val>
            <c:numRef>
              <c:f>Лист1!$B$2:$B$5</c:f>
              <c:numCache>
                <c:formatCode>#,##0.00</c:formatCode>
                <c:ptCount val="4"/>
                <c:pt idx="0">
                  <c:v>908114.8</c:v>
                </c:pt>
                <c:pt idx="1">
                  <c:v>55166568.950000003</c:v>
                </c:pt>
                <c:pt idx="2">
                  <c:v>22487438.859999999</c:v>
                </c:pt>
                <c:pt idx="3">
                  <c:v>0</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Лист1!$A$2:$A$5</c:f>
              <c:strCache>
                <c:ptCount val="4"/>
                <c:pt idx="0">
                  <c:v>0501</c:v>
                </c:pt>
                <c:pt idx="1">
                  <c:v>0502</c:v>
                </c:pt>
                <c:pt idx="2">
                  <c:v>0503</c:v>
                </c:pt>
                <c:pt idx="3">
                  <c:v>0505</c:v>
                </c:pt>
              </c:strCache>
            </c:strRef>
          </c:cat>
          <c:val>
            <c:numRef>
              <c:f>Лист1!$C$2:$C$5</c:f>
              <c:numCache>
                <c:formatCode>#,##0.00</c:formatCode>
                <c:ptCount val="4"/>
                <c:pt idx="0">
                  <c:v>908114.8</c:v>
                </c:pt>
                <c:pt idx="1">
                  <c:v>58733922.549999997</c:v>
                </c:pt>
                <c:pt idx="2">
                  <c:v>25406715.260000002</c:v>
                </c:pt>
                <c:pt idx="3">
                  <c:v>7112426.8799999999</c:v>
                </c:pt>
              </c:numCache>
            </c:numRef>
          </c:val>
        </c:ser>
        <c:dLbls>
          <c:showLegendKey val="0"/>
          <c:showVal val="0"/>
          <c:showCatName val="0"/>
          <c:showSerName val="0"/>
          <c:showPercent val="0"/>
          <c:showBubbleSize val="0"/>
        </c:dLbls>
        <c:gapWidth val="150"/>
        <c:shape val="box"/>
        <c:axId val="227160064"/>
        <c:axId val="227161600"/>
        <c:axId val="0"/>
      </c:bar3DChart>
      <c:catAx>
        <c:axId val="227160064"/>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27161600"/>
        <c:crosses val="autoZero"/>
        <c:auto val="0"/>
        <c:lblAlgn val="ctr"/>
        <c:lblOffset val="100"/>
        <c:noMultiLvlLbl val="0"/>
      </c:catAx>
      <c:valAx>
        <c:axId val="227161600"/>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27160064"/>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046888592148695"/>
          <c:y val="1.4039610479560611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Лист1!$A$2:$A$7</c:f>
              <c:strCache>
                <c:ptCount val="6"/>
                <c:pt idx="0">
                  <c:v>0701</c:v>
                </c:pt>
                <c:pt idx="1">
                  <c:v>0702</c:v>
                </c:pt>
                <c:pt idx="2">
                  <c:v>0703</c:v>
                </c:pt>
                <c:pt idx="3">
                  <c:v>0705</c:v>
                </c:pt>
                <c:pt idx="4">
                  <c:v>0707</c:v>
                </c:pt>
                <c:pt idx="5">
                  <c:v>0709</c:v>
                </c:pt>
              </c:strCache>
            </c:strRef>
          </c:cat>
          <c:val>
            <c:numRef>
              <c:f>Лист1!$B$2:$B$7</c:f>
              <c:numCache>
                <c:formatCode>#,##0.00</c:formatCode>
                <c:ptCount val="6"/>
                <c:pt idx="0">
                  <c:v>55332297.270000003</c:v>
                </c:pt>
                <c:pt idx="1">
                  <c:v>295077361.33999997</c:v>
                </c:pt>
                <c:pt idx="2">
                  <c:v>23624209.129999999</c:v>
                </c:pt>
                <c:pt idx="3">
                  <c:v>586800</c:v>
                </c:pt>
                <c:pt idx="4">
                  <c:v>380000</c:v>
                </c:pt>
                <c:pt idx="5">
                  <c:v>21077437.25</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Лист1!$A$2:$A$7</c:f>
              <c:strCache>
                <c:ptCount val="6"/>
                <c:pt idx="0">
                  <c:v>0701</c:v>
                </c:pt>
                <c:pt idx="1">
                  <c:v>0702</c:v>
                </c:pt>
                <c:pt idx="2">
                  <c:v>0703</c:v>
                </c:pt>
                <c:pt idx="3">
                  <c:v>0705</c:v>
                </c:pt>
                <c:pt idx="4">
                  <c:v>0707</c:v>
                </c:pt>
                <c:pt idx="5">
                  <c:v>0709</c:v>
                </c:pt>
              </c:strCache>
            </c:strRef>
          </c:cat>
          <c:val>
            <c:numRef>
              <c:f>Лист1!$C$2:$C$7</c:f>
              <c:numCache>
                <c:formatCode>#,##0.00</c:formatCode>
                <c:ptCount val="6"/>
                <c:pt idx="0">
                  <c:v>53938647.270000003</c:v>
                </c:pt>
                <c:pt idx="1">
                  <c:v>287814509.35000002</c:v>
                </c:pt>
                <c:pt idx="2">
                  <c:v>23059777.25</c:v>
                </c:pt>
                <c:pt idx="3">
                  <c:v>586800</c:v>
                </c:pt>
                <c:pt idx="4">
                  <c:v>380000</c:v>
                </c:pt>
                <c:pt idx="5">
                  <c:v>20389981.91</c:v>
                </c:pt>
              </c:numCache>
            </c:numRef>
          </c:val>
        </c:ser>
        <c:dLbls>
          <c:showLegendKey val="0"/>
          <c:showVal val="0"/>
          <c:showCatName val="0"/>
          <c:showSerName val="0"/>
          <c:showPercent val="0"/>
          <c:showBubbleSize val="0"/>
        </c:dLbls>
        <c:gapWidth val="150"/>
        <c:shape val="box"/>
        <c:axId val="227239808"/>
        <c:axId val="227241344"/>
        <c:axId val="0"/>
      </c:bar3DChart>
      <c:catAx>
        <c:axId val="227239808"/>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27241344"/>
        <c:crosses val="autoZero"/>
        <c:auto val="0"/>
        <c:lblAlgn val="ctr"/>
        <c:lblOffset val="100"/>
        <c:noMultiLvlLbl val="0"/>
      </c:catAx>
      <c:valAx>
        <c:axId val="227241344"/>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2723980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28042717475836021"/>
          <c:y val="7.4368588675332373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Лист1!$A$2:$A$3</c:f>
              <c:strCache>
                <c:ptCount val="2"/>
                <c:pt idx="0">
                  <c:v>0801</c:v>
                </c:pt>
                <c:pt idx="1">
                  <c:v>0804</c:v>
                </c:pt>
              </c:strCache>
            </c:strRef>
          </c:cat>
          <c:val>
            <c:numRef>
              <c:f>Лист1!$B$2:$B$3</c:f>
              <c:numCache>
                <c:formatCode>#,##0.00</c:formatCode>
                <c:ptCount val="2"/>
                <c:pt idx="0">
                  <c:v>83568755.920000002</c:v>
                </c:pt>
                <c:pt idx="1">
                  <c:v>15415767.449999999</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Лист1!$A$2:$A$3</c:f>
              <c:strCache>
                <c:ptCount val="2"/>
                <c:pt idx="0">
                  <c:v>0801</c:v>
                </c:pt>
                <c:pt idx="1">
                  <c:v>0804</c:v>
                </c:pt>
              </c:strCache>
            </c:strRef>
          </c:cat>
          <c:val>
            <c:numRef>
              <c:f>Лист1!$C$2:$C$3</c:f>
              <c:numCache>
                <c:formatCode>#,##0.00</c:formatCode>
                <c:ptCount val="2"/>
                <c:pt idx="0">
                  <c:v>98539093.450000003</c:v>
                </c:pt>
                <c:pt idx="1">
                  <c:v>16073222.789999999</c:v>
                </c:pt>
              </c:numCache>
            </c:numRef>
          </c:val>
        </c:ser>
        <c:dLbls>
          <c:showLegendKey val="0"/>
          <c:showVal val="0"/>
          <c:showCatName val="0"/>
          <c:showSerName val="0"/>
          <c:showPercent val="0"/>
          <c:showBubbleSize val="0"/>
        </c:dLbls>
        <c:gapWidth val="150"/>
        <c:shape val="box"/>
        <c:axId val="227278848"/>
        <c:axId val="227280384"/>
        <c:axId val="0"/>
      </c:bar3DChart>
      <c:catAx>
        <c:axId val="227278848"/>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227280384"/>
        <c:crosses val="autoZero"/>
        <c:auto val="0"/>
        <c:lblAlgn val="ctr"/>
        <c:lblOffset val="100"/>
        <c:noMultiLvlLbl val="0"/>
      </c:catAx>
      <c:valAx>
        <c:axId val="227280384"/>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22727884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21175525951661936"/>
          <c:y val="4.8501253483912418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numRef>
              <c:f>Лист1!$A$2:$A$5</c:f>
              <c:numCache>
                <c:formatCode>@</c:formatCode>
                <c:ptCount val="4"/>
                <c:pt idx="0">
                  <c:v>1001</c:v>
                </c:pt>
                <c:pt idx="1">
                  <c:v>1003</c:v>
                </c:pt>
                <c:pt idx="2">
                  <c:v>1004</c:v>
                </c:pt>
                <c:pt idx="3">
                  <c:v>1006</c:v>
                </c:pt>
              </c:numCache>
            </c:numRef>
          </c:cat>
          <c:val>
            <c:numRef>
              <c:f>Лист1!$B$2:$B$5</c:f>
              <c:numCache>
                <c:formatCode>#,##0.00</c:formatCode>
                <c:ptCount val="4"/>
                <c:pt idx="0">
                  <c:v>7868762.2400000002</c:v>
                </c:pt>
                <c:pt idx="1">
                  <c:v>2115100</c:v>
                </c:pt>
                <c:pt idx="2">
                  <c:v>10410385.890000001</c:v>
                </c:pt>
                <c:pt idx="3">
                  <c:v>3030728</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numRef>
              <c:f>Лист1!$A$2:$A$5</c:f>
              <c:numCache>
                <c:formatCode>@</c:formatCode>
                <c:ptCount val="4"/>
                <c:pt idx="0">
                  <c:v>1001</c:v>
                </c:pt>
                <c:pt idx="1">
                  <c:v>1003</c:v>
                </c:pt>
                <c:pt idx="2">
                  <c:v>1004</c:v>
                </c:pt>
                <c:pt idx="3">
                  <c:v>1006</c:v>
                </c:pt>
              </c:numCache>
            </c:numRef>
          </c:cat>
          <c:val>
            <c:numRef>
              <c:f>Лист1!$C$2:$C$5</c:f>
              <c:numCache>
                <c:formatCode>#,##0.00</c:formatCode>
                <c:ptCount val="4"/>
                <c:pt idx="0">
                  <c:v>7868762.2400000002</c:v>
                </c:pt>
                <c:pt idx="1">
                  <c:v>2915100</c:v>
                </c:pt>
                <c:pt idx="2">
                  <c:v>10388840.9</c:v>
                </c:pt>
                <c:pt idx="3">
                  <c:v>3030728</c:v>
                </c:pt>
              </c:numCache>
            </c:numRef>
          </c:val>
        </c:ser>
        <c:dLbls>
          <c:showLegendKey val="0"/>
          <c:showVal val="0"/>
          <c:showCatName val="0"/>
          <c:showSerName val="0"/>
          <c:showPercent val="0"/>
          <c:showBubbleSize val="0"/>
        </c:dLbls>
        <c:gapWidth val="150"/>
        <c:shape val="box"/>
        <c:axId val="199464832"/>
        <c:axId val="199466368"/>
        <c:axId val="0"/>
      </c:bar3DChart>
      <c:catAx>
        <c:axId val="199464832"/>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199466368"/>
        <c:crosses val="autoZero"/>
        <c:auto val="0"/>
        <c:lblAlgn val="ctr"/>
        <c:lblOffset val="100"/>
        <c:noMultiLvlLbl val="0"/>
      </c:catAx>
      <c:valAx>
        <c:axId val="199466368"/>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199464832"/>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21175525951661936"/>
          <c:y val="4.8501253483912418E-2"/>
          <c:w val="0.86952723742516447"/>
          <c:h val="0.8915702250374643"/>
        </c:manualLayout>
      </c:layout>
      <c:bar3DChart>
        <c:barDir val="col"/>
        <c:grouping val="clustered"/>
        <c:varyColors val="0"/>
        <c:ser>
          <c:idx val="0"/>
          <c:order val="0"/>
          <c:tx>
            <c:strRef>
              <c:f>Лист1!$B$1</c:f>
              <c:strCache>
                <c:ptCount val="1"/>
                <c:pt idx="0">
                  <c:v>Показатели, утв. Решением ДРСД от 26.12.2023 №97/9</c:v>
                </c:pt>
              </c:strCache>
            </c:strRef>
          </c:tx>
          <c:invertIfNegative val="0"/>
          <c:cat>
            <c:strRef>
              <c:f>Лист1!$A$2:$A$4</c:f>
              <c:strCache>
                <c:ptCount val="3"/>
                <c:pt idx="0">
                  <c:v>1101</c:v>
                </c:pt>
                <c:pt idx="1">
                  <c:v>1102</c:v>
                </c:pt>
                <c:pt idx="2">
                  <c:v>1103</c:v>
                </c:pt>
              </c:strCache>
            </c:strRef>
          </c:cat>
          <c:val>
            <c:numRef>
              <c:f>Лист1!$B$2:$B$4</c:f>
              <c:numCache>
                <c:formatCode>#,##0.00</c:formatCode>
                <c:ptCount val="3"/>
                <c:pt idx="0">
                  <c:v>9581277.7699999996</c:v>
                </c:pt>
                <c:pt idx="1">
                  <c:v>202467736.84999999</c:v>
                </c:pt>
                <c:pt idx="2">
                  <c:v>1824383.23</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Лист1!$A$2:$A$4</c:f>
              <c:strCache>
                <c:ptCount val="3"/>
                <c:pt idx="0">
                  <c:v>1101</c:v>
                </c:pt>
                <c:pt idx="1">
                  <c:v>1102</c:v>
                </c:pt>
                <c:pt idx="2">
                  <c:v>1103</c:v>
                </c:pt>
              </c:strCache>
            </c:strRef>
          </c:cat>
          <c:val>
            <c:numRef>
              <c:f>Лист1!$C$2:$C$4</c:f>
              <c:numCache>
                <c:formatCode>#,##0.00</c:formatCode>
                <c:ptCount val="3"/>
                <c:pt idx="0">
                  <c:v>9368683.7799999993</c:v>
                </c:pt>
                <c:pt idx="1">
                  <c:v>216151947.86000001</c:v>
                </c:pt>
                <c:pt idx="2">
                  <c:v>1691329.25</c:v>
                </c:pt>
              </c:numCache>
            </c:numRef>
          </c:val>
        </c:ser>
        <c:dLbls>
          <c:showLegendKey val="0"/>
          <c:showVal val="0"/>
          <c:showCatName val="0"/>
          <c:showSerName val="0"/>
          <c:showPercent val="0"/>
          <c:showBubbleSize val="0"/>
        </c:dLbls>
        <c:gapWidth val="150"/>
        <c:shape val="box"/>
        <c:axId val="199483392"/>
        <c:axId val="199484928"/>
        <c:axId val="0"/>
      </c:bar3DChart>
      <c:catAx>
        <c:axId val="199483392"/>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199484928"/>
        <c:crosses val="autoZero"/>
        <c:auto val="0"/>
        <c:lblAlgn val="ctr"/>
        <c:lblOffset val="100"/>
        <c:noMultiLvlLbl val="0"/>
      </c:catAx>
      <c:valAx>
        <c:axId val="199484928"/>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199483392"/>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9378987623701055"/>
          <c:y val="0.10912825162283556"/>
          <c:w val="0.77807255866339919"/>
          <c:h val="0.20120135461139238"/>
        </c:manualLayout>
      </c:layout>
      <c:bar3DChart>
        <c:barDir val="col"/>
        <c:grouping val="clustered"/>
        <c:varyColors val="0"/>
        <c:ser>
          <c:idx val="0"/>
          <c:order val="0"/>
          <c:tx>
            <c:strRef>
              <c:f>Лист1!$B$1</c:f>
              <c:strCache>
                <c:ptCount val="1"/>
                <c:pt idx="0">
                  <c:v>Показатели, утв. Решением ДОСД от 25.12.2025 №180/74</c:v>
                </c:pt>
              </c:strCache>
            </c:strRef>
          </c:tx>
          <c:invertIfNegative val="0"/>
          <c:cat>
            <c:strRef>
              <c:f>Лист1!$A$2</c:f>
              <c:strCache>
                <c:ptCount val="1"/>
                <c:pt idx="0">
                  <c:v>1301</c:v>
                </c:pt>
              </c:strCache>
            </c:strRef>
          </c:cat>
          <c:val>
            <c:numRef>
              <c:f>Лист1!$B$2</c:f>
              <c:numCache>
                <c:formatCode>#,##0.00</c:formatCode>
                <c:ptCount val="1"/>
                <c:pt idx="0">
                  <c:v>4604.97</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accent1">
                <a:lumMod val="50000"/>
              </a:schemeClr>
            </a:solidFill>
          </c:spPr>
          <c:invertIfNegative val="0"/>
          <c:cat>
            <c:strRef>
              <c:f>Лист1!$A$2</c:f>
              <c:strCache>
                <c:ptCount val="1"/>
                <c:pt idx="0">
                  <c:v>1301</c:v>
                </c:pt>
              </c:strCache>
            </c:strRef>
          </c:cat>
          <c:val>
            <c:numRef>
              <c:f>Лист1!$C$2</c:f>
              <c:numCache>
                <c:formatCode>#,##0.00</c:formatCode>
                <c:ptCount val="1"/>
                <c:pt idx="0">
                  <c:v>4604.97</c:v>
                </c:pt>
              </c:numCache>
            </c:numRef>
          </c:val>
        </c:ser>
        <c:dLbls>
          <c:showLegendKey val="0"/>
          <c:showVal val="0"/>
          <c:showCatName val="0"/>
          <c:showSerName val="0"/>
          <c:showPercent val="0"/>
          <c:showBubbleSize val="0"/>
        </c:dLbls>
        <c:gapWidth val="150"/>
        <c:shape val="box"/>
        <c:axId val="160950144"/>
        <c:axId val="160951680"/>
        <c:axId val="0"/>
      </c:bar3DChart>
      <c:catAx>
        <c:axId val="160950144"/>
        <c:scaling>
          <c:orientation val="minMax"/>
        </c:scaling>
        <c:delete val="0"/>
        <c:axPos val="b"/>
        <c:numFmt formatCode="@" sourceLinked="1"/>
        <c:majorTickMark val="out"/>
        <c:minorTickMark val="none"/>
        <c:tickLblPos val="nextTo"/>
        <c:txPr>
          <a:bodyPr/>
          <a:lstStyle/>
          <a:p>
            <a:pPr>
              <a:defRPr sz="1000" b="1" i="1" u="sng">
                <a:solidFill>
                  <a:schemeClr val="accent5">
                    <a:lumMod val="25000"/>
                  </a:schemeClr>
                </a:solidFill>
                <a:latin typeface="+mj-lt"/>
                <a:cs typeface="Times New Roman" panose="02020603050405020304" pitchFamily="18" charset="0"/>
              </a:defRPr>
            </a:pPr>
            <a:endParaRPr lang="ru-RU"/>
          </a:p>
        </c:txPr>
        <c:crossAx val="160951680"/>
        <c:crosses val="autoZero"/>
        <c:auto val="0"/>
        <c:lblAlgn val="ctr"/>
        <c:lblOffset val="100"/>
        <c:noMultiLvlLbl val="0"/>
      </c:catAx>
      <c:valAx>
        <c:axId val="160951680"/>
        <c:scaling>
          <c:orientation val="minMax"/>
        </c:scaling>
        <c:delete val="0"/>
        <c:axPos val="l"/>
        <c:majorGridlines/>
        <c:numFmt formatCode="#,##0.00" sourceLinked="1"/>
        <c:majorTickMark val="out"/>
        <c:minorTickMark val="none"/>
        <c:tickLblPos val="nextTo"/>
        <c:txPr>
          <a:bodyPr/>
          <a:lstStyle/>
          <a:p>
            <a:pPr>
              <a:defRPr sz="1100" b="1" i="1" u="sng">
                <a:solidFill>
                  <a:schemeClr val="accent5">
                    <a:lumMod val="25000"/>
                  </a:schemeClr>
                </a:solidFill>
              </a:defRPr>
            </a:pPr>
            <a:endParaRPr lang="ru-RU"/>
          </a:p>
        </c:txPr>
        <c:crossAx val="160950144"/>
        <c:crosses val="autoZero"/>
        <c:crossBetween val="between"/>
      </c:valAx>
      <c:spPr>
        <a:noFill/>
        <a:ln w="25400">
          <a:noFill/>
        </a:ln>
      </c:spPr>
    </c:plotArea>
    <c:legend>
      <c:legendPos val="b"/>
      <c:legendEntry>
        <c:idx val="0"/>
        <c:txPr>
          <a:bodyPr/>
          <a:lstStyle/>
          <a:p>
            <a:pPr>
              <a:defRPr sz="1100" b="1" spc="-100" baseline="0">
                <a:solidFill>
                  <a:schemeClr val="accent5">
                    <a:lumMod val="25000"/>
                  </a:schemeClr>
                </a:solidFill>
              </a:defRPr>
            </a:pPr>
            <a:endParaRPr lang="ru-RU"/>
          </a:p>
        </c:txPr>
      </c:legendEntry>
      <c:legendEntry>
        <c:idx val="1"/>
        <c:txPr>
          <a:bodyPr/>
          <a:lstStyle/>
          <a:p>
            <a:pPr>
              <a:defRPr sz="1100" b="1" spc="-100" baseline="0">
                <a:solidFill>
                  <a:schemeClr val="accent5">
                    <a:lumMod val="25000"/>
                  </a:schemeClr>
                </a:solidFill>
              </a:defRPr>
            </a:pPr>
            <a:endParaRPr lang="ru-RU"/>
          </a:p>
        </c:txPr>
      </c:legendEntry>
      <c:layout>
        <c:manualLayout>
          <c:xMode val="edge"/>
          <c:yMode val="edge"/>
          <c:x val="0"/>
          <c:y val="0.53387470836573714"/>
          <c:w val="1"/>
          <c:h val="0.46612529163426286"/>
        </c:manualLayout>
      </c:layout>
      <c:overlay val="0"/>
      <c:txPr>
        <a:bodyPr/>
        <a:lstStyle/>
        <a:p>
          <a:pPr>
            <a:defRPr b="1" spc="-100" baseline="0">
              <a:solidFill>
                <a:schemeClr val="accent5">
                  <a:lumMod val="25000"/>
                </a:schemeClr>
              </a:solidFill>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041862173134565"/>
          <c:y val="0.19852728171451525"/>
          <c:w val="0.8585576819840296"/>
          <c:h val="0.65709856567329572"/>
        </c:manualLayout>
      </c:layout>
      <c:bar3DChart>
        <c:barDir val="col"/>
        <c:grouping val="clustered"/>
        <c:varyColors val="0"/>
        <c:ser>
          <c:idx val="0"/>
          <c:order val="0"/>
          <c:tx>
            <c:strRef>
              <c:f>Лист1!$B$1</c:f>
              <c:strCache>
                <c:ptCount val="1"/>
                <c:pt idx="0">
                  <c:v>Доходы</c:v>
                </c:pt>
              </c:strCache>
            </c:strRef>
          </c:tx>
          <c:spPr>
            <a:solidFill>
              <a:srgbClr val="000066"/>
            </a:solidFill>
          </c:spPr>
          <c:invertIfNegative val="0"/>
          <c:dLbls>
            <c:dLbl>
              <c:idx val="0"/>
              <c:layout>
                <c:manualLayout>
                  <c:x val="-1.473103735617085E-3"/>
                  <c:y val="-3.419166068088250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614-44EF-B2E6-C7499EBF5577}"/>
                </c:ext>
              </c:extLst>
            </c:dLbl>
            <c:dLbl>
              <c:idx val="1"/>
              <c:layout>
                <c:manualLayout>
                  <c:x val="-2.8682312002124748E-3"/>
                  <c:y val="-3.2967361014667879E-2"/>
                </c:manualLayout>
              </c:layout>
              <c:showLegendKey val="0"/>
              <c:showVal val="1"/>
              <c:showCatName val="0"/>
              <c:showSerName val="0"/>
              <c:showPercent val="0"/>
              <c:showBubbleSize val="0"/>
            </c:dLbl>
            <c:dLbl>
              <c:idx val="2"/>
              <c:layout>
                <c:manualLayout>
                  <c:x val="2.8682312002124748E-3"/>
                  <c:y val="-3.2967361014667879E-2"/>
                </c:manualLayout>
              </c:layout>
              <c:showLegendKey val="0"/>
              <c:showVal val="1"/>
              <c:showCatName val="0"/>
              <c:showSerName val="0"/>
              <c:showPercent val="0"/>
              <c:showBubbleSize val="0"/>
            </c:dLbl>
            <c:dLbl>
              <c:idx val="3"/>
              <c:layout>
                <c:manualLayout>
                  <c:x val="-1.4341156001062374E-3"/>
                  <c:y val="-3.2967361014667879E-2"/>
                </c:manualLayout>
              </c:layout>
              <c:showLegendKey val="0"/>
              <c:showVal val="1"/>
              <c:showCatName val="0"/>
              <c:showSerName val="0"/>
              <c:showPercent val="0"/>
              <c:showBubbleSize val="0"/>
            </c:dLbl>
            <c:dLbl>
              <c:idx val="4"/>
              <c:layout>
                <c:manualLayout>
                  <c:x val="-2.8682312002124748E-3"/>
                  <c:y val="-2.9670624913201091E-2"/>
                </c:manualLayout>
              </c:layout>
              <c:showLegendKey val="0"/>
              <c:showVal val="1"/>
              <c:showCatName val="0"/>
              <c:showSerName val="0"/>
              <c:showPercent val="0"/>
              <c:showBubbleSize val="0"/>
            </c:dLbl>
            <c:spPr>
              <a:noFill/>
              <a:ln>
                <a:noFill/>
              </a:ln>
              <a:effectLst/>
            </c:spPr>
            <c:txPr>
              <a:bodyPr rot="0"/>
              <a:lstStyle/>
              <a:p>
                <a:pPr>
                  <a:defRPr sz="1000" u="sng" baseline="0">
                    <a:uFill>
                      <a:solidFill>
                        <a:srgbClr val="000066"/>
                      </a:solidFill>
                    </a:u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Лист1!$A$2:$A$11</c:f>
              <c:strCache>
                <c:ptCount val="10"/>
                <c:pt idx="0">
                  <c:v>2019 (отчет)</c:v>
                </c:pt>
                <c:pt idx="1">
                  <c:v>2020 (отчет)</c:v>
                </c:pt>
                <c:pt idx="2">
                  <c:v>2021 (отчет)</c:v>
                </c:pt>
                <c:pt idx="3">
                  <c:v>2022 (отчет)</c:v>
                </c:pt>
                <c:pt idx="4">
                  <c:v>2023 (отчет)</c:v>
                </c:pt>
                <c:pt idx="5">
                  <c:v>2024 (отчет)</c:v>
                </c:pt>
                <c:pt idx="6">
                  <c:v>2025 (отчет)</c:v>
                </c:pt>
                <c:pt idx="7">
                  <c:v>2026 (план)</c:v>
                </c:pt>
                <c:pt idx="8">
                  <c:v>2027 (план)</c:v>
                </c:pt>
                <c:pt idx="9">
                  <c:v>2028 (план)</c:v>
                </c:pt>
              </c:strCache>
            </c:strRef>
          </c:cat>
          <c:val>
            <c:numRef>
              <c:f>Лист1!$B$2:$B$11</c:f>
              <c:numCache>
                <c:formatCode>General</c:formatCode>
                <c:ptCount val="10"/>
                <c:pt idx="0">
                  <c:v>67131.399999999994</c:v>
                </c:pt>
                <c:pt idx="1">
                  <c:v>67148.600000000006</c:v>
                </c:pt>
                <c:pt idx="2">
                  <c:v>71011.899999999994</c:v>
                </c:pt>
                <c:pt idx="3">
                  <c:v>71655.399999999994</c:v>
                </c:pt>
                <c:pt idx="4">
                  <c:v>74892.2</c:v>
                </c:pt>
                <c:pt idx="5">
                  <c:v>169803.3</c:v>
                </c:pt>
                <c:pt idx="6">
                  <c:v>985891.9</c:v>
                </c:pt>
                <c:pt idx="7">
                  <c:v>1357739.2</c:v>
                </c:pt>
                <c:pt idx="8">
                  <c:v>614613.80000000005</c:v>
                </c:pt>
                <c:pt idx="9">
                  <c:v>636833.1</c:v>
                </c:pt>
              </c:numCache>
            </c:numRef>
          </c:val>
          <c:extLst xmlns:c16r2="http://schemas.microsoft.com/office/drawing/2015/06/chart">
            <c:ext xmlns:c16="http://schemas.microsoft.com/office/drawing/2014/chart" uri="{C3380CC4-5D6E-409C-BE32-E72D297353CC}">
              <c16:uniqueId val="{00000001-3614-44EF-B2E6-C7499EBF5577}"/>
            </c:ext>
          </c:extLst>
        </c:ser>
        <c:ser>
          <c:idx val="1"/>
          <c:order val="1"/>
          <c:tx>
            <c:strRef>
              <c:f>Лист1!$C$1</c:f>
              <c:strCache>
                <c:ptCount val="1"/>
                <c:pt idx="0">
                  <c:v>Расходы</c:v>
                </c:pt>
              </c:strCache>
            </c:strRef>
          </c:tx>
          <c:spPr>
            <a:solidFill>
              <a:srgbClr val="C00000"/>
            </a:solidFill>
          </c:spPr>
          <c:invertIfNegative val="0"/>
          <c:dLbls>
            <c:dLbl>
              <c:idx val="0"/>
              <c:layout>
                <c:manualLayout>
                  <c:x val="7.0146320443306587E-3"/>
                  <c:y val="-0.11283248024691225"/>
                </c:manualLayout>
              </c:layout>
              <c:spPr/>
              <c:txPr>
                <a:bodyPr/>
                <a:lstStyle/>
                <a:p>
                  <a:pPr>
                    <a:defRPr sz="1000" u="sng" baseline="0">
                      <a:solidFill>
                        <a:srgbClr val="FF0000"/>
                      </a:solidFill>
                      <a:uFill>
                        <a:solidFill>
                          <a:srgbClr val="FF0000"/>
                        </a:solidFill>
                      </a:uFill>
                    </a:defRPr>
                  </a:pPr>
                  <a:endParaRPr lang="ru-RU"/>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614-44EF-B2E6-C7499EBF5577}"/>
                </c:ext>
              </c:extLst>
            </c:dLbl>
            <c:dLbl>
              <c:idx val="1"/>
              <c:layout>
                <c:manualLayout>
                  <c:x val="-7.3655186780854243E-3"/>
                  <c:y val="-5.470665708941199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614-44EF-B2E6-C7499EBF5577}"/>
                </c:ext>
              </c:extLst>
            </c:dLbl>
            <c:dLbl>
              <c:idx val="2"/>
              <c:layout>
                <c:manualLayout>
                  <c:x val="-7.1705780005311874E-3"/>
                  <c:y val="-4.786832495323550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3614-44EF-B2E6-C7499EBF5577}"/>
                </c:ext>
              </c:extLst>
            </c:dLbl>
            <c:dLbl>
              <c:idx val="3"/>
              <c:layout>
                <c:manualLayout>
                  <c:x val="-8.6046936006374253E-3"/>
                  <c:y val="-4.786832495323550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3614-44EF-B2E6-C7499EBF5577}"/>
                </c:ext>
              </c:extLst>
            </c:dLbl>
            <c:dLbl>
              <c:idx val="4"/>
              <c:layout>
                <c:manualLayout>
                  <c:x val="-2.9462074712341699E-3"/>
                  <c:y val="-6.154498922558846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3614-44EF-B2E6-C7499EBF5577}"/>
                </c:ext>
              </c:extLst>
            </c:dLbl>
            <c:dLbl>
              <c:idx val="5"/>
              <c:layout>
                <c:manualLayout>
                  <c:x val="-1.8596075356338202E-2"/>
                  <c:y val="-1.550426434112652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3614-44EF-B2E6-C7499EBF5577}"/>
                </c:ext>
              </c:extLst>
            </c:dLbl>
            <c:dLbl>
              <c:idx val="6"/>
              <c:layout>
                <c:manualLayout>
                  <c:x val="1.4341156001062375E-2"/>
                  <c:y val="-5.128749102132375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3614-44EF-B2E6-C7499EBF5577}"/>
                </c:ext>
              </c:extLst>
            </c:dLbl>
            <c:dLbl>
              <c:idx val="7"/>
              <c:layout>
                <c:manualLayout>
                  <c:x val="7.1705780005312924E-3"/>
                  <c:y val="-4.786832495323556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3614-44EF-B2E6-C7499EBF5577}"/>
                </c:ext>
              </c:extLst>
            </c:dLbl>
            <c:dLbl>
              <c:idx val="8"/>
              <c:layout>
                <c:manualLayout>
                  <c:x val="1.2907040400956138E-2"/>
                  <c:y val="-4.1029992817058998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3614-44EF-B2E6-C7499EBF5577}"/>
                </c:ext>
              </c:extLst>
            </c:dLbl>
            <c:dLbl>
              <c:idx val="9"/>
              <c:layout>
                <c:manualLayout>
                  <c:x val="2.0077618401487324E-2"/>
                  <c:y val="-3.9560833217601392E-2"/>
                </c:manualLayout>
              </c:layout>
              <c:showLegendKey val="0"/>
              <c:showVal val="1"/>
              <c:showCatName val="0"/>
              <c:showSerName val="0"/>
              <c:showPercent val="0"/>
              <c:showBubbleSize val="0"/>
            </c:dLbl>
            <c:numFmt formatCode="#,##0.0" sourceLinked="0"/>
            <c:spPr>
              <a:noFill/>
              <a:ln>
                <a:noFill/>
              </a:ln>
              <a:effectLst/>
            </c:spPr>
            <c:txPr>
              <a:bodyPr/>
              <a:lstStyle/>
              <a:p>
                <a:pPr>
                  <a:defRPr sz="1000" u="sng" baseline="0">
                    <a:solidFill>
                      <a:srgbClr val="FF0000"/>
                    </a:solidFill>
                    <a:uFill>
                      <a:solidFill>
                        <a:srgbClr val="FF0000"/>
                      </a:solidFill>
                    </a:u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Лист1!$A$2:$A$11</c:f>
              <c:strCache>
                <c:ptCount val="10"/>
                <c:pt idx="0">
                  <c:v>2019 (отчет)</c:v>
                </c:pt>
                <c:pt idx="1">
                  <c:v>2020 (отчет)</c:v>
                </c:pt>
                <c:pt idx="2">
                  <c:v>2021 (отчет)</c:v>
                </c:pt>
                <c:pt idx="3">
                  <c:v>2022 (отчет)</c:v>
                </c:pt>
                <c:pt idx="4">
                  <c:v>2023 (отчет)</c:v>
                </c:pt>
                <c:pt idx="5">
                  <c:v>2024 (отчет)</c:v>
                </c:pt>
                <c:pt idx="6">
                  <c:v>2025 (отчет)</c:v>
                </c:pt>
                <c:pt idx="7">
                  <c:v>2026 (план)</c:v>
                </c:pt>
                <c:pt idx="8">
                  <c:v>2027 (план)</c:v>
                </c:pt>
                <c:pt idx="9">
                  <c:v>2028 (план)</c:v>
                </c:pt>
              </c:strCache>
            </c:strRef>
          </c:cat>
          <c:val>
            <c:numRef>
              <c:f>Лист1!$C$2:$C$11</c:f>
              <c:numCache>
                <c:formatCode>General</c:formatCode>
                <c:ptCount val="10"/>
                <c:pt idx="0">
                  <c:v>333944.09999999998</c:v>
                </c:pt>
                <c:pt idx="1">
                  <c:v>450120.8</c:v>
                </c:pt>
                <c:pt idx="2">
                  <c:v>472048.5</c:v>
                </c:pt>
                <c:pt idx="3">
                  <c:v>589727.5</c:v>
                </c:pt>
                <c:pt idx="4">
                  <c:v>659371.19999999995</c:v>
                </c:pt>
                <c:pt idx="5">
                  <c:v>946193</c:v>
                </c:pt>
                <c:pt idx="6">
                  <c:v>990244.4</c:v>
                </c:pt>
                <c:pt idx="7">
                  <c:v>1366264.5</c:v>
                </c:pt>
                <c:pt idx="8">
                  <c:v>614149.5</c:v>
                </c:pt>
                <c:pt idx="9">
                  <c:v>636368.80000000005</c:v>
                </c:pt>
              </c:numCache>
            </c:numRef>
          </c:val>
          <c:extLst xmlns:c16r2="http://schemas.microsoft.com/office/drawing/2015/06/chart">
            <c:ext xmlns:c16="http://schemas.microsoft.com/office/drawing/2014/chart" uri="{C3380CC4-5D6E-409C-BE32-E72D297353CC}">
              <c16:uniqueId val="{0000000B-3614-44EF-B2E6-C7499EBF5577}"/>
            </c:ext>
          </c:extLst>
        </c:ser>
        <c:ser>
          <c:idx val="2"/>
          <c:order val="2"/>
          <c:tx>
            <c:strRef>
              <c:f>Лист1!$D$1</c:f>
              <c:strCache>
                <c:ptCount val="1"/>
                <c:pt idx="0">
                  <c:v>Дефицит (-)/ Профицит (+)</c:v>
                </c:pt>
              </c:strCache>
            </c:strRef>
          </c:tx>
          <c:spPr>
            <a:solidFill>
              <a:srgbClr val="00FFCC"/>
            </a:solidFill>
          </c:spPr>
          <c:invertIfNegative val="0"/>
          <c:dLbls>
            <c:dLbl>
              <c:idx val="0"/>
              <c:layout>
                <c:manualLayout>
                  <c:x val="2.0623452298639215E-2"/>
                  <c:y val="-1.367666427235299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3614-44EF-B2E6-C7499EBF5577}"/>
                </c:ext>
              </c:extLst>
            </c:dLbl>
            <c:dLbl>
              <c:idx val="1"/>
              <c:layout>
                <c:manualLayout>
                  <c:x val="2.1862584172422702E-2"/>
                  <c:y val="-2.0514996408529499E-2"/>
                </c:manualLayout>
              </c:layout>
              <c:tx>
                <c:rich>
                  <a:bodyPr/>
                  <a:lstStyle/>
                  <a:p>
                    <a:r>
                      <a:rPr lang="en-US" b="0" i="0" baseline="0" dirty="0">
                        <a:solidFill>
                          <a:schemeClr val="tx2"/>
                        </a:solidFill>
                      </a:rPr>
                      <a:t>2842,8</a:t>
                    </a:r>
                    <a:endParaRPr lang="en-US" baseline="0" dirty="0">
                      <a:solidFill>
                        <a:schemeClr val="tx2"/>
                      </a:solidFill>
                    </a:endParaRP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3614-44EF-B2E6-C7499EBF5577}"/>
                </c:ext>
              </c:extLst>
            </c:dLbl>
            <c:dLbl>
              <c:idx val="2"/>
              <c:layout>
                <c:manualLayout>
                  <c:x val="2.1511734001593563E-2"/>
                  <c:y val="-1.709583034044125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3614-44EF-B2E6-C7499EBF5577}"/>
                </c:ext>
              </c:extLst>
            </c:dLbl>
            <c:dLbl>
              <c:idx val="3"/>
              <c:layout>
                <c:manualLayout>
                  <c:x val="2.4379965201806037E-2"/>
                  <c:y val="-3.4191660680882498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3614-44EF-B2E6-C7499EBF5577}"/>
                </c:ext>
              </c:extLst>
            </c:dLbl>
            <c:dLbl>
              <c:idx val="4"/>
              <c:layout>
                <c:manualLayout>
                  <c:x val="1.4341156001062269E-2"/>
                  <c:y val="8.937996700668043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3614-44EF-B2E6-C7499EBF5577}"/>
                </c:ext>
              </c:extLst>
            </c:dLbl>
            <c:dLbl>
              <c:idx val="5"/>
              <c:layout>
                <c:manualLayout>
                  <c:x val="2.5814080801912276E-2"/>
                  <c:y val="8.901213432512307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3614-44EF-B2E6-C7499EBF5577}"/>
                </c:ext>
              </c:extLst>
            </c:dLbl>
            <c:dLbl>
              <c:idx val="6"/>
              <c:layout>
                <c:manualLayout>
                  <c:x val="2.0077618401487324E-2"/>
                  <c:y val="9.230964918314926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3614-44EF-B2E6-C7499EBF5577}"/>
                </c:ext>
              </c:extLst>
            </c:dLbl>
            <c:dLbl>
              <c:idx val="7"/>
              <c:layout>
                <c:manualLayout>
                  <c:x val="1.8643389878892996E-2"/>
                  <c:y val="2.307767188130711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3614-44EF-B2E6-C7499EBF5577}"/>
                </c:ext>
              </c:extLst>
            </c:dLbl>
            <c:dLbl>
              <c:idx val="8"/>
              <c:layout>
                <c:manualLayout>
                  <c:x val="2.1511734001593667E-2"/>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4-3614-44EF-B2E6-C7499EBF5577}"/>
                </c:ext>
              </c:extLst>
            </c:dLbl>
            <c:dLbl>
              <c:idx val="9"/>
              <c:layout>
                <c:manualLayout>
                  <c:x val="2.1511734001593456E-2"/>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6-3614-44EF-B2E6-C7499EBF5577}"/>
                </c:ext>
              </c:extLst>
            </c:dLbl>
            <c:spPr>
              <a:noFill/>
              <a:ln>
                <a:noFill/>
              </a:ln>
              <a:effectLst/>
            </c:spPr>
            <c:txPr>
              <a:bodyPr/>
              <a:lstStyle/>
              <a:p>
                <a:pPr>
                  <a:defRPr sz="1000" b="0" i="0" u="sng" baseline="0">
                    <a:solidFill>
                      <a:schemeClr val="tx2"/>
                    </a:solidFill>
                    <a:uFill>
                      <a:solidFill>
                        <a:srgbClr val="00FFCC"/>
                      </a:solidFill>
                    </a:u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Лист1!$A$2:$A$11</c:f>
              <c:strCache>
                <c:ptCount val="10"/>
                <c:pt idx="0">
                  <c:v>2019 (отчет)</c:v>
                </c:pt>
                <c:pt idx="1">
                  <c:v>2020 (отчет)</c:v>
                </c:pt>
                <c:pt idx="2">
                  <c:v>2021 (отчет)</c:v>
                </c:pt>
                <c:pt idx="3">
                  <c:v>2022 (отчет)</c:v>
                </c:pt>
                <c:pt idx="4">
                  <c:v>2023 (отчет)</c:v>
                </c:pt>
                <c:pt idx="5">
                  <c:v>2024 (отчет)</c:v>
                </c:pt>
                <c:pt idx="6">
                  <c:v>2025 (отчет)</c:v>
                </c:pt>
                <c:pt idx="7">
                  <c:v>2026 (план)</c:v>
                </c:pt>
                <c:pt idx="8">
                  <c:v>2027 (план)</c:v>
                </c:pt>
                <c:pt idx="9">
                  <c:v>2028 (план)</c:v>
                </c:pt>
              </c:strCache>
            </c:strRef>
          </c:cat>
          <c:val>
            <c:numRef>
              <c:f>Лист1!$D$2:$D$11</c:f>
              <c:numCache>
                <c:formatCode>General</c:formatCode>
                <c:ptCount val="10"/>
                <c:pt idx="0">
                  <c:v>3842.9</c:v>
                </c:pt>
                <c:pt idx="1">
                  <c:v>604.6</c:v>
                </c:pt>
                <c:pt idx="2">
                  <c:v>1584</c:v>
                </c:pt>
                <c:pt idx="3">
                  <c:v>10526.1</c:v>
                </c:pt>
                <c:pt idx="4">
                  <c:v>-3088.4</c:v>
                </c:pt>
                <c:pt idx="5">
                  <c:v>-20929.599999999999</c:v>
                </c:pt>
                <c:pt idx="6">
                  <c:v>-4352.5</c:v>
                </c:pt>
                <c:pt idx="7">
                  <c:v>-8525.2999999999993</c:v>
                </c:pt>
                <c:pt idx="8">
                  <c:v>464.3</c:v>
                </c:pt>
                <c:pt idx="9">
                  <c:v>464.3</c:v>
                </c:pt>
              </c:numCache>
            </c:numRef>
          </c:val>
          <c:extLst xmlns:c16r2="http://schemas.microsoft.com/office/drawing/2015/06/chart">
            <c:ext xmlns:c16="http://schemas.microsoft.com/office/drawing/2014/chart" uri="{C3380CC4-5D6E-409C-BE32-E72D297353CC}">
              <c16:uniqueId val="{00000015-3614-44EF-B2E6-C7499EBF5577}"/>
            </c:ext>
          </c:extLst>
        </c:ser>
        <c:dLbls>
          <c:showLegendKey val="0"/>
          <c:showVal val="0"/>
          <c:showCatName val="0"/>
          <c:showSerName val="0"/>
          <c:showPercent val="0"/>
          <c:showBubbleSize val="0"/>
        </c:dLbls>
        <c:gapWidth val="150"/>
        <c:shape val="box"/>
        <c:axId val="163338496"/>
        <c:axId val="163360768"/>
        <c:axId val="0"/>
      </c:bar3DChart>
      <c:catAx>
        <c:axId val="163338496"/>
        <c:scaling>
          <c:orientation val="minMax"/>
        </c:scaling>
        <c:delete val="0"/>
        <c:axPos val="b"/>
        <c:numFmt formatCode="General" sourceLinked="1"/>
        <c:majorTickMark val="out"/>
        <c:minorTickMark val="none"/>
        <c:tickLblPos val="nextTo"/>
        <c:txPr>
          <a:bodyPr/>
          <a:lstStyle/>
          <a:p>
            <a:pPr>
              <a:defRPr sz="1200" b="1" i="1" baseline="0"/>
            </a:pPr>
            <a:endParaRPr lang="ru-RU"/>
          </a:p>
        </c:txPr>
        <c:crossAx val="163360768"/>
        <c:crosses val="autoZero"/>
        <c:auto val="1"/>
        <c:lblAlgn val="ctr"/>
        <c:lblOffset val="100"/>
        <c:noMultiLvlLbl val="0"/>
      </c:catAx>
      <c:valAx>
        <c:axId val="163360768"/>
        <c:scaling>
          <c:orientation val="minMax"/>
        </c:scaling>
        <c:delete val="0"/>
        <c:axPos val="l"/>
        <c:majorGridlines/>
        <c:numFmt formatCode="General" sourceLinked="1"/>
        <c:majorTickMark val="out"/>
        <c:minorTickMark val="none"/>
        <c:tickLblPos val="nextTo"/>
        <c:crossAx val="163338496"/>
        <c:crosses val="autoZero"/>
        <c:crossBetween val="between"/>
      </c:valAx>
    </c:plotArea>
    <c:legend>
      <c:legendPos val="t"/>
      <c:layout>
        <c:manualLayout>
          <c:xMode val="edge"/>
          <c:yMode val="edge"/>
          <c:x val="0.12158641360506729"/>
          <c:y val="8.4375000000000006E-2"/>
          <c:w val="0.87841353389571741"/>
          <c:h val="7.345607152356963E-2"/>
        </c:manualLayout>
      </c:layout>
      <c:overlay val="0"/>
      <c:txPr>
        <a:bodyPr/>
        <a:lstStyle/>
        <a:p>
          <a:pPr>
            <a:defRPr sz="1400" baseline="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0"/>
      <c:rotY val="0"/>
      <c:rAngAx val="0"/>
      <c:perspective val="30"/>
    </c:view3D>
    <c:floor>
      <c:thickness val="0"/>
    </c:floor>
    <c:sideWall>
      <c:thickness val="0"/>
    </c:sideWall>
    <c:backWall>
      <c:thickness val="0"/>
    </c:backWall>
    <c:plotArea>
      <c:layout>
        <c:manualLayout>
          <c:layoutTarget val="inner"/>
          <c:xMode val="edge"/>
          <c:yMode val="edge"/>
          <c:x val="0.12170709651137263"/>
          <c:y val="5.0903799870804282E-2"/>
          <c:w val="0.85935506763706904"/>
          <c:h val="0.40860724375655094"/>
        </c:manualLayout>
      </c:layout>
      <c:bar3DChart>
        <c:barDir val="col"/>
        <c:grouping val="clustered"/>
        <c:varyColors val="0"/>
        <c:ser>
          <c:idx val="0"/>
          <c:order val="0"/>
          <c:tx>
            <c:strRef>
              <c:f>Лист1!$B$1</c:f>
              <c:strCache>
                <c:ptCount val="1"/>
                <c:pt idx="0">
                  <c:v>Показатели, утв. решением ДОСД от 25.12.2025 №180/74</c:v>
                </c:pt>
              </c:strCache>
            </c:strRef>
          </c:tx>
          <c:invertIfNegative val="0"/>
          <c:cat>
            <c:strRef>
              <c:f>Лист1!$A$2:$A$8</c:f>
              <c:strCache>
                <c:ptCount val="7"/>
                <c:pt idx="0">
                  <c:v>  Отдел по образованию Администрации МО</c:v>
                </c:pt>
                <c:pt idx="1">
                  <c:v>  Отдел по культуре и спорту Администрации МО</c:v>
                </c:pt>
                <c:pt idx="2">
                  <c:v>  Отдел жилищно-коммунального хозяйства Администрации МО</c:v>
                </c:pt>
                <c:pt idx="3">
                  <c:v>  Финансовое управление Администрации МО</c:v>
                </c:pt>
                <c:pt idx="4">
                  <c:v>  Демидовский окружной Совет депутатов</c:v>
                </c:pt>
                <c:pt idx="5">
                  <c:v>  Контрольно-ревизионная комиссия МО</c:v>
                </c:pt>
                <c:pt idx="6">
                  <c:v>  Администрация МО</c:v>
                </c:pt>
              </c:strCache>
            </c:strRef>
          </c:cat>
          <c:val>
            <c:numRef>
              <c:f>Лист1!$B$2:$B$8</c:f>
              <c:numCache>
                <c:formatCode>#,##0.00</c:formatCode>
                <c:ptCount val="7"/>
                <c:pt idx="0">
                  <c:v>600866436.64999998</c:v>
                </c:pt>
                <c:pt idx="1">
                  <c:v>110334289.56</c:v>
                </c:pt>
                <c:pt idx="2">
                  <c:v>399716774.47000003</c:v>
                </c:pt>
                <c:pt idx="3">
                  <c:v>12379492.59</c:v>
                </c:pt>
                <c:pt idx="4">
                  <c:v>4815560.91</c:v>
                </c:pt>
                <c:pt idx="5">
                  <c:v>2440980.46</c:v>
                </c:pt>
                <c:pt idx="6">
                  <c:v>178265551.56999999</c:v>
                </c:pt>
              </c:numCache>
            </c:numRef>
          </c:val>
        </c:ser>
        <c:ser>
          <c:idx val="1"/>
          <c:order val="1"/>
          <c:tx>
            <c:strRef>
              <c:f>Лист1!$C$1</c:f>
              <c:strCache>
                <c:ptCount val="1"/>
                <c:pt idx="0">
                  <c:v>Показатели с учетом проекта решения «О внесении изменений в бюджет»</c:v>
                </c:pt>
              </c:strCache>
            </c:strRef>
          </c:tx>
          <c:spPr>
            <a:solidFill>
              <a:schemeClr val="bg2">
                <a:lumMod val="60000"/>
                <a:lumOff val="40000"/>
              </a:schemeClr>
            </a:solidFill>
          </c:spPr>
          <c:invertIfNegative val="0"/>
          <c:cat>
            <c:strRef>
              <c:f>Лист1!$A$2:$A$8</c:f>
              <c:strCache>
                <c:ptCount val="7"/>
                <c:pt idx="0">
                  <c:v>  Отдел по образованию Администрации МО</c:v>
                </c:pt>
                <c:pt idx="1">
                  <c:v>  Отдел по культуре и спорту Администрации МО</c:v>
                </c:pt>
                <c:pt idx="2">
                  <c:v>  Отдел жилищно-коммунального хозяйства Администрации МО</c:v>
                </c:pt>
                <c:pt idx="3">
                  <c:v>  Финансовое управление Администрации МО</c:v>
                </c:pt>
                <c:pt idx="4">
                  <c:v>  Демидовский окружной Совет депутатов</c:v>
                </c:pt>
                <c:pt idx="5">
                  <c:v>  Контрольно-ревизионная комиссия МО</c:v>
                </c:pt>
                <c:pt idx="6">
                  <c:v>  Администрация МО</c:v>
                </c:pt>
              </c:strCache>
            </c:strRef>
          </c:cat>
          <c:val>
            <c:numRef>
              <c:f>Лист1!$C$2:$C$8</c:f>
              <c:numCache>
                <c:formatCode>General</c:formatCode>
                <c:ptCount val="7"/>
                <c:pt idx="0">
                  <c:v>0</c:v>
                </c:pt>
                <c:pt idx="1">
                  <c:v>0</c:v>
                </c:pt>
                <c:pt idx="2" formatCode="#,##0.00">
                  <c:v>402862521.57999998</c:v>
                </c:pt>
                <c:pt idx="3">
                  <c:v>0</c:v>
                </c:pt>
                <c:pt idx="4" formatCode="#,##0.00">
                  <c:v>4397816.17</c:v>
                </c:pt>
                <c:pt idx="5" formatCode="#,##0.00">
                  <c:v>2430980.46</c:v>
                </c:pt>
                <c:pt idx="6">
                  <c:v>0</c:v>
                </c:pt>
              </c:numCache>
            </c:numRef>
          </c:val>
        </c:ser>
        <c:dLbls>
          <c:showLegendKey val="0"/>
          <c:showVal val="0"/>
          <c:showCatName val="0"/>
          <c:showSerName val="0"/>
          <c:showPercent val="0"/>
          <c:showBubbleSize val="0"/>
        </c:dLbls>
        <c:gapWidth val="75"/>
        <c:shape val="cylinder"/>
        <c:axId val="328167424"/>
        <c:axId val="328168960"/>
        <c:axId val="0"/>
      </c:bar3DChart>
      <c:catAx>
        <c:axId val="328167424"/>
        <c:scaling>
          <c:orientation val="minMax"/>
        </c:scaling>
        <c:delete val="0"/>
        <c:axPos val="b"/>
        <c:majorGridlines/>
        <c:numFmt formatCode="_(&quot;₽&quot;* #,##0.00_);_(&quot;₽&quot;* \(#,##0.00\);_(&quot;₽&quot;* &quot;-&quot;??_);_(@_)" sourceLinked="1"/>
        <c:majorTickMark val="in"/>
        <c:minorTickMark val="in"/>
        <c:tickLblPos val="low"/>
        <c:txPr>
          <a:bodyPr/>
          <a:lstStyle/>
          <a:p>
            <a:pPr>
              <a:defRPr sz="1100" b="1" i="1" u="sng" baseline="0">
                <a:solidFill>
                  <a:schemeClr val="accent5">
                    <a:lumMod val="25000"/>
                  </a:schemeClr>
                </a:solidFill>
              </a:defRPr>
            </a:pPr>
            <a:endParaRPr lang="ru-RU"/>
          </a:p>
        </c:txPr>
        <c:crossAx val="328168960"/>
        <c:crosses val="autoZero"/>
        <c:auto val="1"/>
        <c:lblAlgn val="ctr"/>
        <c:lblOffset val="100"/>
        <c:noMultiLvlLbl val="0"/>
      </c:catAx>
      <c:valAx>
        <c:axId val="328168960"/>
        <c:scaling>
          <c:orientation val="minMax"/>
        </c:scaling>
        <c:delete val="0"/>
        <c:axPos val="l"/>
        <c:majorGridlines/>
        <c:numFmt formatCode="#,##0.00" sourceLinked="1"/>
        <c:majorTickMark val="none"/>
        <c:minorTickMark val="none"/>
        <c:tickLblPos val="nextTo"/>
        <c:spPr>
          <a:ln w="9525">
            <a:noFill/>
          </a:ln>
        </c:spPr>
        <c:txPr>
          <a:bodyPr/>
          <a:lstStyle/>
          <a:p>
            <a:pPr>
              <a:defRPr sz="1100" b="1">
                <a:solidFill>
                  <a:schemeClr val="accent5">
                    <a:lumMod val="25000"/>
                  </a:schemeClr>
                </a:solidFill>
              </a:defRPr>
            </a:pPr>
            <a:endParaRPr lang="ru-RU"/>
          </a:p>
        </c:txPr>
        <c:crossAx val="328167424"/>
        <c:crossesAt val="1"/>
        <c:crossBetween val="between"/>
      </c:valAx>
    </c:plotArea>
    <c:legend>
      <c:legendPos val="b"/>
      <c:layout>
        <c:manualLayout>
          <c:xMode val="edge"/>
          <c:yMode val="edge"/>
          <c:x val="2.5939138922487535E-4"/>
          <c:y val="0.89644107250905936"/>
          <c:w val="0.85712731339246451"/>
          <c:h val="8.5169624128793184E-2"/>
        </c:manualLayout>
      </c:layout>
      <c:overlay val="0"/>
      <c:txPr>
        <a:bodyPr/>
        <a:lstStyle/>
        <a:p>
          <a:pPr>
            <a:defRPr sz="1200">
              <a:solidFill>
                <a:schemeClr val="accent5">
                  <a:lumMod val="25000"/>
                </a:schemeClr>
              </a:solidFill>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plotArea>
      <c:layout>
        <c:manualLayout>
          <c:layoutTarget val="inner"/>
          <c:xMode val="edge"/>
          <c:yMode val="edge"/>
          <c:x val="0.19002924058167808"/>
          <c:y val="2.4502308549991143E-2"/>
          <c:w val="0.75470220245022657"/>
          <c:h val="0.65169801176695652"/>
        </c:manualLayout>
      </c:layout>
      <c:barChart>
        <c:barDir val="col"/>
        <c:grouping val="clustered"/>
        <c:varyColors val="0"/>
        <c:ser>
          <c:idx val="0"/>
          <c:order val="0"/>
          <c:tx>
            <c:strRef>
              <c:f>Лист1!$B$1</c:f>
              <c:strCache>
                <c:ptCount val="1"/>
                <c:pt idx="0">
                  <c:v>2024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Лист1!$B$2:$B$7</c:f>
              <c:numCache>
                <c:formatCode>#,##0.00</c:formatCode>
                <c:ptCount val="6"/>
                <c:pt idx="0">
                  <c:v>227907</c:v>
                </c:pt>
                <c:pt idx="1">
                  <c:v>349569.8</c:v>
                </c:pt>
                <c:pt idx="2">
                  <c:v>244294.5</c:v>
                </c:pt>
                <c:pt idx="3">
                  <c:v>4377.7</c:v>
                </c:pt>
                <c:pt idx="4">
                  <c:v>-83102.399999999994</c:v>
                </c:pt>
                <c:pt idx="5">
                  <c:v>743046.7</c:v>
                </c:pt>
              </c:numCache>
            </c:numRef>
          </c:val>
          <c:extLst xmlns:c16r2="http://schemas.microsoft.com/office/drawing/2015/06/chart">
            <c:ext xmlns:c16="http://schemas.microsoft.com/office/drawing/2014/chart" uri="{C3380CC4-5D6E-409C-BE32-E72D297353CC}">
              <c16:uniqueId val="{00000000-93AF-45E4-9D9C-5D9E19C79157}"/>
            </c:ext>
          </c:extLst>
        </c:ser>
        <c:ser>
          <c:idx val="1"/>
          <c:order val="1"/>
          <c:tx>
            <c:strRef>
              <c:f>Лист1!$C$1</c:f>
              <c:strCache>
                <c:ptCount val="1"/>
                <c:pt idx="0">
                  <c:v>2025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Лист1!$C$2:$C$7</c:f>
              <c:numCache>
                <c:formatCode>General</c:formatCode>
                <c:ptCount val="6"/>
                <c:pt idx="0" formatCode="#,##0.00">
                  <c:v>253776.4</c:v>
                </c:pt>
                <c:pt idx="1">
                  <c:v>346704.6</c:v>
                </c:pt>
                <c:pt idx="2">
                  <c:v>268121.5</c:v>
                </c:pt>
                <c:pt idx="3">
                  <c:v>2574.5</c:v>
                </c:pt>
                <c:pt idx="4">
                  <c:v>-3.9</c:v>
                </c:pt>
                <c:pt idx="5" formatCode="#,##0.00">
                  <c:v>985892</c:v>
                </c:pt>
              </c:numCache>
            </c:numRef>
          </c:val>
          <c:extLst xmlns:c16r2="http://schemas.microsoft.com/office/drawing/2015/06/chart">
            <c:ext xmlns:c16="http://schemas.microsoft.com/office/drawing/2014/chart" uri="{C3380CC4-5D6E-409C-BE32-E72D297353CC}">
              <c16:uniqueId val="{00000001-93AF-45E4-9D9C-5D9E19C79157}"/>
            </c:ext>
          </c:extLst>
        </c:ser>
        <c:ser>
          <c:idx val="2"/>
          <c:order val="2"/>
          <c:tx>
            <c:strRef>
              <c:f>Лист1!$D$1</c:f>
              <c:strCache>
                <c:ptCount val="1"/>
                <c:pt idx="0">
                  <c:v>2026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Лист1!$D$2:$D$7</c:f>
              <c:numCache>
                <c:formatCode>General</c:formatCode>
                <c:ptCount val="6"/>
                <c:pt idx="0" formatCode="#,##0.00">
                  <c:v>301042</c:v>
                </c:pt>
                <c:pt idx="1">
                  <c:v>676333.4</c:v>
                </c:pt>
                <c:pt idx="2">
                  <c:v>265023.2</c:v>
                </c:pt>
                <c:pt idx="3">
                  <c:v>1244</c:v>
                </c:pt>
                <c:pt idx="4">
                  <c:v>-47.1</c:v>
                </c:pt>
                <c:pt idx="5" formatCode="#,##0.00">
                  <c:v>1243595.5</c:v>
                </c:pt>
              </c:numCache>
            </c:numRef>
          </c:val>
          <c:extLst xmlns:c16r2="http://schemas.microsoft.com/office/drawing/2015/06/chart">
            <c:ext xmlns:c16="http://schemas.microsoft.com/office/drawing/2014/chart" uri="{C3380CC4-5D6E-409C-BE32-E72D297353CC}">
              <c16:uniqueId val="{00000002-93AF-45E4-9D9C-5D9E19C79157}"/>
            </c:ext>
          </c:extLst>
        </c:ser>
        <c:ser>
          <c:idx val="3"/>
          <c:order val="3"/>
          <c:tx>
            <c:strRef>
              <c:f>Лист1!$E$1</c:f>
              <c:strCache>
                <c:ptCount val="1"/>
                <c:pt idx="0">
                  <c:v>2027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Лист1!$E$2:$E$7</c:f>
              <c:numCache>
                <c:formatCode>General</c:formatCode>
                <c:ptCount val="6"/>
                <c:pt idx="0" formatCode="#,##0.00">
                  <c:v>183095</c:v>
                </c:pt>
                <c:pt idx="1">
                  <c:v>20817.3</c:v>
                </c:pt>
                <c:pt idx="2">
                  <c:v>280440.3</c:v>
                </c:pt>
                <c:pt idx="3">
                  <c:v>1020.3</c:v>
                </c:pt>
                <c:pt idx="4">
                  <c:v>0</c:v>
                </c:pt>
                <c:pt idx="5" formatCode="#,##0.00">
                  <c:v>485372.9</c:v>
                </c:pt>
              </c:numCache>
            </c:numRef>
          </c:val>
          <c:extLst xmlns:c16r2="http://schemas.microsoft.com/office/drawing/2015/06/chart">
            <c:ext xmlns:c16="http://schemas.microsoft.com/office/drawing/2014/chart" uri="{C3380CC4-5D6E-409C-BE32-E72D297353CC}">
              <c16:uniqueId val="{00000003-93AF-45E4-9D9C-5D9E19C79157}"/>
            </c:ext>
          </c:extLst>
        </c:ser>
        <c:ser>
          <c:idx val="4"/>
          <c:order val="4"/>
          <c:tx>
            <c:strRef>
              <c:f>Лист1!$F$1</c:f>
              <c:strCache>
                <c:ptCount val="1"/>
                <c:pt idx="0">
                  <c:v>2028 год</c:v>
                </c:pt>
              </c:strCache>
            </c:strRef>
          </c:tx>
          <c:invertIfNegative val="0"/>
          <c:cat>
            <c:strRef>
              <c:f>Лист1!$A$2:$A$7</c:f>
              <c:strCache>
                <c:ptCount val="6"/>
                <c:pt idx="0">
                  <c:v>Дотации </c:v>
                </c:pt>
                <c:pt idx="1">
                  <c:v>Субсидии</c:v>
                </c:pt>
                <c:pt idx="2">
                  <c:v>Субвенции</c:v>
                </c:pt>
                <c:pt idx="3">
                  <c:v>Иные межбюджетные трансферты </c:v>
                </c:pt>
                <c:pt idx="4">
                  <c:v>Возврат остатков субсидий, субвенций прошлых лет</c:v>
                </c:pt>
                <c:pt idx="5">
                  <c:v>Всего доходов</c:v>
                </c:pt>
              </c:strCache>
            </c:strRef>
          </c:cat>
          <c:val>
            <c:numRef>
              <c:f>Лист1!$F$2:$F$7</c:f>
              <c:numCache>
                <c:formatCode>General</c:formatCode>
                <c:ptCount val="6"/>
                <c:pt idx="0" formatCode="#,##0.00">
                  <c:v>181213</c:v>
                </c:pt>
                <c:pt idx="1">
                  <c:v>22496.6</c:v>
                </c:pt>
                <c:pt idx="2">
                  <c:v>297474</c:v>
                </c:pt>
                <c:pt idx="3">
                  <c:v>1030.0999999999999</c:v>
                </c:pt>
                <c:pt idx="4">
                  <c:v>0</c:v>
                </c:pt>
                <c:pt idx="5" formatCode="#,##0.00">
                  <c:v>502213.7</c:v>
                </c:pt>
              </c:numCache>
            </c:numRef>
          </c:val>
          <c:extLst xmlns:c16r2="http://schemas.microsoft.com/office/drawing/2015/06/chart">
            <c:ext xmlns:c16="http://schemas.microsoft.com/office/drawing/2014/chart" uri="{C3380CC4-5D6E-409C-BE32-E72D297353CC}">
              <c16:uniqueId val="{00000004-93AF-45E4-9D9C-5D9E19C79157}"/>
            </c:ext>
          </c:extLst>
        </c:ser>
        <c:dLbls>
          <c:showLegendKey val="0"/>
          <c:showVal val="0"/>
          <c:showCatName val="0"/>
          <c:showSerName val="0"/>
          <c:showPercent val="0"/>
          <c:showBubbleSize val="0"/>
        </c:dLbls>
        <c:gapWidth val="150"/>
        <c:axId val="168274176"/>
        <c:axId val="168284160"/>
      </c:barChart>
      <c:catAx>
        <c:axId val="168274176"/>
        <c:scaling>
          <c:orientation val="minMax"/>
        </c:scaling>
        <c:delete val="0"/>
        <c:axPos val="b"/>
        <c:numFmt formatCode="General" sourceLinked="1"/>
        <c:majorTickMark val="out"/>
        <c:minorTickMark val="none"/>
        <c:tickLblPos val="nextTo"/>
        <c:txPr>
          <a:bodyPr rot="-5400000" vert="horz"/>
          <a:lstStyle/>
          <a:p>
            <a:pPr>
              <a:defRPr sz="1600" i="0"/>
            </a:pPr>
            <a:endParaRPr lang="ru-RU"/>
          </a:p>
        </c:txPr>
        <c:crossAx val="168284160"/>
        <c:crosses val="autoZero"/>
        <c:auto val="0"/>
        <c:lblAlgn val="ctr"/>
        <c:lblOffset val="100"/>
        <c:noMultiLvlLbl val="0"/>
      </c:catAx>
      <c:valAx>
        <c:axId val="168284160"/>
        <c:scaling>
          <c:orientation val="minMax"/>
        </c:scaling>
        <c:delete val="0"/>
        <c:axPos val="l"/>
        <c:majorGridlines/>
        <c:numFmt formatCode="#,##0.00" sourceLinked="1"/>
        <c:majorTickMark val="out"/>
        <c:minorTickMark val="none"/>
        <c:tickLblPos val="nextTo"/>
        <c:txPr>
          <a:bodyPr/>
          <a:lstStyle/>
          <a:p>
            <a:pPr>
              <a:defRPr sz="1200" b="1" i="1" u="none">
                <a:effectLst/>
              </a:defRPr>
            </a:pPr>
            <a:endParaRPr lang="ru-RU"/>
          </a:p>
        </c:txPr>
        <c:crossAx val="168274176"/>
        <c:crosses val="autoZero"/>
        <c:crossBetween val="between"/>
      </c:valAx>
    </c:plotArea>
    <c:legend>
      <c:legendPos val="b"/>
      <c:layout>
        <c:manualLayout>
          <c:xMode val="edge"/>
          <c:yMode val="edge"/>
          <c:x val="3.1062554191812752E-3"/>
          <c:y val="0.84610021299200389"/>
          <c:w val="0.4677199289964849"/>
          <c:h val="0.12003639672429481"/>
        </c:manualLayout>
      </c:layout>
      <c:overlay val="0"/>
      <c:txPr>
        <a:bodyPr/>
        <a:lstStyle/>
        <a:p>
          <a:pPr>
            <a:defRPr sz="1400"/>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2026</a:t>
            </a:r>
            <a:endParaRPr lang="ru-RU" dirty="0"/>
          </a:p>
        </c:rich>
      </c:tx>
      <c:layout>
        <c:manualLayout>
          <c:xMode val="edge"/>
          <c:yMode val="edge"/>
          <c:x val="0.38980936641960418"/>
          <c:y val="0.1035057896061435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2026</c:v>
                </c:pt>
              </c:strCache>
            </c:strRef>
          </c:tx>
          <c:explosion val="25"/>
          <c:cat>
            <c:strRef>
              <c:f>Лист1!$A$2:$A$3</c:f>
              <c:strCache>
                <c:ptCount val="2"/>
                <c:pt idx="0">
                  <c:v>Расходы в рамках муниципальных программ
</c:v>
                </c:pt>
                <c:pt idx="1">
                  <c:v>Непрограммные расходы</c:v>
                </c:pt>
              </c:strCache>
            </c:strRef>
          </c:cat>
          <c:val>
            <c:numRef>
              <c:f>Лист1!$B$2:$B$3</c:f>
              <c:numCache>
                <c:formatCode>General</c:formatCode>
                <c:ptCount val="2"/>
                <c:pt idx="0">
                  <c:v>1344109.62</c:v>
                </c:pt>
                <c:pt idx="1">
                  <c:v>22154.9</c:v>
                </c:pt>
              </c:numCache>
            </c:numRef>
          </c:val>
          <c:extLst xmlns:c16r2="http://schemas.microsoft.com/office/drawing/2015/06/chart">
            <c:ext xmlns:c16="http://schemas.microsoft.com/office/drawing/2014/chart" uri="{C3380CC4-5D6E-409C-BE32-E72D297353CC}">
              <c16:uniqueId val="{00000000-219D-4951-BF86-67600CCD4CA7}"/>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2027</a:t>
            </a:r>
            <a:endParaRPr lang="ru-RU" dirty="0"/>
          </a:p>
        </c:rich>
      </c:tx>
      <c:layout>
        <c:manualLayout>
          <c:xMode val="edge"/>
          <c:yMode val="edge"/>
          <c:x val="0.38980936641960418"/>
          <c:y val="0.1035057896061435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2027</c:v>
                </c:pt>
              </c:strCache>
            </c:strRef>
          </c:tx>
          <c:explosion val="25"/>
          <c:cat>
            <c:strRef>
              <c:f>Лист1!$A$2:$A$3</c:f>
              <c:strCache>
                <c:ptCount val="2"/>
                <c:pt idx="0">
                  <c:v>Расходы в рамках муниципальных программ
</c:v>
                </c:pt>
                <c:pt idx="1">
                  <c:v>Непрограммные расходы</c:v>
                </c:pt>
              </c:strCache>
            </c:strRef>
          </c:cat>
          <c:val>
            <c:numRef>
              <c:f>Лист1!$B$2:$B$3</c:f>
              <c:numCache>
                <c:formatCode>General</c:formatCode>
                <c:ptCount val="2"/>
                <c:pt idx="0">
                  <c:v>599703.84</c:v>
                </c:pt>
                <c:pt idx="1">
                  <c:v>14940</c:v>
                </c:pt>
              </c:numCache>
            </c:numRef>
          </c:val>
          <c:extLst xmlns:c16r2="http://schemas.microsoft.com/office/drawing/2015/06/chart">
            <c:ext xmlns:c16="http://schemas.microsoft.com/office/drawing/2014/chart" uri="{C3380CC4-5D6E-409C-BE32-E72D297353CC}">
              <c16:uniqueId val="{00000000-FC9D-49FA-92F1-D1585D331D6F}"/>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2028</a:t>
            </a:r>
            <a:endParaRPr lang="ru-RU" dirty="0"/>
          </a:p>
        </c:rich>
      </c:tx>
      <c:layout>
        <c:manualLayout>
          <c:xMode val="edge"/>
          <c:yMode val="edge"/>
          <c:x val="0.38980936641960418"/>
          <c:y val="0.1035057896061435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2028</c:v>
                </c:pt>
              </c:strCache>
            </c:strRef>
          </c:tx>
          <c:explosion val="25"/>
          <c:cat>
            <c:strRef>
              <c:f>Лист1!$A$2:$A$3</c:f>
              <c:strCache>
                <c:ptCount val="2"/>
                <c:pt idx="0">
                  <c:v>Расходы в рамках муниципальных программ
</c:v>
                </c:pt>
                <c:pt idx="1">
                  <c:v>Непрограммные расходы</c:v>
                </c:pt>
              </c:strCache>
            </c:strRef>
          </c:cat>
          <c:val>
            <c:numRef>
              <c:f>Лист1!$B$2:$B$3</c:f>
              <c:numCache>
                <c:formatCode>General</c:formatCode>
                <c:ptCount val="2"/>
                <c:pt idx="0">
                  <c:v>614023.06000000006</c:v>
                </c:pt>
                <c:pt idx="1">
                  <c:v>22620.7</c:v>
                </c:pt>
              </c:numCache>
            </c:numRef>
          </c:val>
          <c:extLst xmlns:c16r2="http://schemas.microsoft.com/office/drawing/2015/06/chart">
            <c:ext xmlns:c16="http://schemas.microsoft.com/office/drawing/2014/chart" uri="{C3380CC4-5D6E-409C-BE32-E72D297353CC}">
              <c16:uniqueId val="{00000000-1F20-4335-B675-3DFECCA8EA81}"/>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Источники  финансирования
дефицита бюджета  муниципального района</c:v>
                </c:pt>
              </c:strCache>
            </c:strRef>
          </c:tx>
          <c:spPr>
            <a:solidFill>
              <a:schemeClr val="accent1">
                <a:lumMod val="75000"/>
              </a:schemeClr>
            </a:solid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Лист1!$B$2:$B$11</c:f>
              <c:numCache>
                <c:formatCode>#,##0.00</c:formatCode>
                <c:ptCount val="10"/>
                <c:pt idx="0">
                  <c:v>-4160.7</c:v>
                </c:pt>
                <c:pt idx="1">
                  <c:v>-604.6</c:v>
                </c:pt>
                <c:pt idx="2">
                  <c:v>-1584</c:v>
                </c:pt>
                <c:pt idx="3">
                  <c:v>-10526.1</c:v>
                </c:pt>
                <c:pt idx="4">
                  <c:v>3088.4</c:v>
                </c:pt>
                <c:pt idx="5" formatCode="General">
                  <c:v>5377.6</c:v>
                </c:pt>
                <c:pt idx="6" formatCode="General">
                  <c:v>4352.5</c:v>
                </c:pt>
                <c:pt idx="7" formatCode="General">
                  <c:v>8525.2999999999993</c:v>
                </c:pt>
                <c:pt idx="8" formatCode="General">
                  <c:v>-464.3</c:v>
                </c:pt>
                <c:pt idx="9" formatCode="General">
                  <c:v>-464.3</c:v>
                </c:pt>
              </c:numCache>
            </c:numRef>
          </c:val>
          <c:shape val="cylinder"/>
          <c:extLst xmlns:c16r2="http://schemas.microsoft.com/office/drawing/2015/06/chart">
            <c:ext xmlns:c16="http://schemas.microsoft.com/office/drawing/2014/chart" uri="{C3380CC4-5D6E-409C-BE32-E72D297353CC}">
              <c16:uniqueId val="{00000000-C118-40F5-B058-6C8DB2123A80}"/>
            </c:ext>
          </c:extLst>
        </c:ser>
        <c:ser>
          <c:idx val="1"/>
          <c:order val="1"/>
          <c:tx>
            <c:strRef>
              <c:f>Лист1!$C$1</c:f>
              <c:strCache>
                <c:ptCount val="1"/>
                <c:pt idx="0">
                  <c:v>Кредиты кредитных  организаций в валюте  Российской Федерации 
</c:v>
                </c:pt>
              </c:strCache>
            </c:strRef>
          </c:tx>
          <c:spPr>
            <a:blipFill>
              <a:blip xmlns:r="http://schemas.openxmlformats.org/officeDocument/2006/relationships" r:embed="rId1"/>
              <a:tile tx="0" ty="0" sx="100000" sy="100000" flip="none" algn="tl"/>
            </a:blip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Лист1!$C$2:$C$11</c:f>
              <c:numCache>
                <c:formatCode>General</c:formatCode>
                <c:ptCount val="10"/>
                <c:pt idx="0">
                  <c:v>0</c:v>
                </c:pt>
                <c:pt idx="1">
                  <c:v>0</c:v>
                </c:pt>
                <c:pt idx="2">
                  <c:v>0</c:v>
                </c:pt>
                <c:pt idx="3">
                  <c:v>0</c:v>
                </c:pt>
                <c:pt idx="4">
                  <c:v>0</c:v>
                </c:pt>
                <c:pt idx="5">
                  <c:v>0</c:v>
                </c:pt>
                <c:pt idx="6">
                  <c:v>0</c:v>
                </c:pt>
                <c:pt idx="7">
                  <c:v>0</c:v>
                </c:pt>
                <c:pt idx="8">
                  <c:v>0</c:v>
                </c:pt>
                <c:pt idx="9">
                  <c:v>0</c:v>
                </c:pt>
              </c:numCache>
            </c:numRef>
          </c:val>
          <c:extLst xmlns:c16r2="http://schemas.microsoft.com/office/drawing/2015/06/chart">
            <c:ext xmlns:c16="http://schemas.microsoft.com/office/drawing/2014/chart" uri="{C3380CC4-5D6E-409C-BE32-E72D297353CC}">
              <c16:uniqueId val="{00000001-C118-40F5-B058-6C8DB2123A80}"/>
            </c:ext>
          </c:extLst>
        </c:ser>
        <c:ser>
          <c:idx val="2"/>
          <c:order val="2"/>
          <c:tx>
            <c:strRef>
              <c:f>Лист1!$D$1</c:f>
              <c:strCache>
                <c:ptCount val="1"/>
                <c:pt idx="0">
                  <c:v>Бюджетные кредиты 
</c:v>
                </c:pt>
              </c:strCache>
            </c:strRef>
          </c:tx>
          <c:spPr>
            <a:blipFill>
              <a:blip xmlns:r="http://schemas.openxmlformats.org/officeDocument/2006/relationships" r:embed="rId2"/>
              <a:tile tx="0" ty="0" sx="100000" sy="100000" flip="none" algn="tl"/>
            </a:blip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Лист1!$D$2:$D$11</c:f>
              <c:numCache>
                <c:formatCode>General</c:formatCode>
                <c:ptCount val="10"/>
                <c:pt idx="0">
                  <c:v>0</c:v>
                </c:pt>
                <c:pt idx="1">
                  <c:v>0</c:v>
                </c:pt>
                <c:pt idx="2">
                  <c:v>0</c:v>
                </c:pt>
                <c:pt idx="3">
                  <c:v>0</c:v>
                </c:pt>
                <c:pt idx="4">
                  <c:v>0</c:v>
                </c:pt>
                <c:pt idx="5">
                  <c:v>0</c:v>
                </c:pt>
                <c:pt idx="6">
                  <c:v>0</c:v>
                </c:pt>
                <c:pt idx="7">
                  <c:v>-464.3</c:v>
                </c:pt>
                <c:pt idx="8">
                  <c:v>-464.3</c:v>
                </c:pt>
                <c:pt idx="9">
                  <c:v>-464.3</c:v>
                </c:pt>
              </c:numCache>
            </c:numRef>
          </c:val>
          <c:extLst xmlns:c16r2="http://schemas.microsoft.com/office/drawing/2015/06/chart">
            <c:ext xmlns:c16="http://schemas.microsoft.com/office/drawing/2014/chart" uri="{C3380CC4-5D6E-409C-BE32-E72D297353CC}">
              <c16:uniqueId val="{00000002-C118-40F5-B058-6C8DB2123A80}"/>
            </c:ext>
          </c:extLst>
        </c:ser>
        <c:ser>
          <c:idx val="3"/>
          <c:order val="3"/>
          <c:tx>
            <c:strRef>
              <c:f>Лист1!$E$1</c:f>
              <c:strCache>
                <c:ptCount val="1"/>
                <c:pt idx="0">
                  <c:v>Изменение остатков  средств на счетах по учету  средств бюджета
</c:v>
                </c:pt>
              </c:strCache>
            </c:strRef>
          </c:tx>
          <c:spPr>
            <a:gradFill>
              <a:gsLst>
                <a:gs pos="0">
                  <a:schemeClr val="accent1">
                    <a:shade val="30000"/>
                    <a:satMod val="115000"/>
                  </a:schemeClr>
                </a:gs>
                <a:gs pos="54000">
                  <a:schemeClr val="accent1">
                    <a:shade val="67500"/>
                    <a:satMod val="115000"/>
                  </a:schemeClr>
                </a:gs>
                <a:gs pos="100000">
                  <a:schemeClr val="accent1">
                    <a:shade val="100000"/>
                    <a:satMod val="115000"/>
                  </a:schemeClr>
                </a:gs>
              </a:gsLst>
              <a:lin ang="5400000" scaled="0"/>
            </a:gradFill>
          </c:spPr>
          <c:invertIfNegative val="0"/>
          <c:cat>
            <c:strRef>
              <c:f>Лист1!$A$2:$A$11</c:f>
              <c:strCache>
                <c:ptCount val="10"/>
                <c:pt idx="0">
                  <c:v>2019 год (факт)</c:v>
                </c:pt>
                <c:pt idx="1">
                  <c:v>2020 год (факт)</c:v>
                </c:pt>
                <c:pt idx="2">
                  <c:v>2021 год (факт)</c:v>
                </c:pt>
                <c:pt idx="3">
                  <c:v>2022 год (факт)</c:v>
                </c:pt>
                <c:pt idx="4">
                  <c:v>2023 год (факт)</c:v>
                </c:pt>
                <c:pt idx="5">
                  <c:v>2024 год (факт)</c:v>
                </c:pt>
                <c:pt idx="6">
                  <c:v>2025 год (факт)</c:v>
                </c:pt>
                <c:pt idx="7">
                  <c:v>2026 год (план)</c:v>
                </c:pt>
                <c:pt idx="8">
                  <c:v>2027 год (план)</c:v>
                </c:pt>
                <c:pt idx="9">
                  <c:v>2028 год (план)</c:v>
                </c:pt>
              </c:strCache>
            </c:strRef>
          </c:cat>
          <c:val>
            <c:numRef>
              <c:f>Лист1!$E$2:$E$11</c:f>
              <c:numCache>
                <c:formatCode>#,##0.00</c:formatCode>
                <c:ptCount val="10"/>
                <c:pt idx="0">
                  <c:v>-4160.7</c:v>
                </c:pt>
                <c:pt idx="1">
                  <c:v>-604.6</c:v>
                </c:pt>
                <c:pt idx="2">
                  <c:v>-1584</c:v>
                </c:pt>
                <c:pt idx="3">
                  <c:v>-10526.1</c:v>
                </c:pt>
                <c:pt idx="4">
                  <c:v>3088.4</c:v>
                </c:pt>
                <c:pt idx="5" formatCode="General">
                  <c:v>5377.6</c:v>
                </c:pt>
                <c:pt idx="6" formatCode="General">
                  <c:v>4352.5</c:v>
                </c:pt>
                <c:pt idx="7" formatCode="General">
                  <c:v>8989.6</c:v>
                </c:pt>
                <c:pt idx="8" formatCode="General">
                  <c:v>0</c:v>
                </c:pt>
                <c:pt idx="9" formatCode="General">
                  <c:v>0</c:v>
                </c:pt>
              </c:numCache>
            </c:numRef>
          </c:val>
          <c:extLst xmlns:c16r2="http://schemas.microsoft.com/office/drawing/2015/06/chart">
            <c:ext xmlns:c16="http://schemas.microsoft.com/office/drawing/2014/chart" uri="{C3380CC4-5D6E-409C-BE32-E72D297353CC}">
              <c16:uniqueId val="{00000003-C118-40F5-B058-6C8DB2123A80}"/>
            </c:ext>
          </c:extLst>
        </c:ser>
        <c:dLbls>
          <c:showLegendKey val="0"/>
          <c:showVal val="0"/>
          <c:showCatName val="0"/>
          <c:showSerName val="0"/>
          <c:showPercent val="0"/>
          <c:showBubbleSize val="0"/>
        </c:dLbls>
        <c:gapWidth val="150"/>
        <c:shape val="box"/>
        <c:axId val="127108224"/>
        <c:axId val="127109760"/>
        <c:axId val="0"/>
      </c:bar3DChart>
      <c:catAx>
        <c:axId val="127108224"/>
        <c:scaling>
          <c:orientation val="minMax"/>
        </c:scaling>
        <c:delete val="0"/>
        <c:axPos val="b"/>
        <c:numFmt formatCode="General" sourceLinked="0"/>
        <c:majorTickMark val="out"/>
        <c:minorTickMark val="none"/>
        <c:tickLblPos val="low"/>
        <c:txPr>
          <a:bodyPr anchor="b" anchorCtr="1"/>
          <a:lstStyle/>
          <a:p>
            <a:pPr>
              <a:defRPr sz="1200" b="0" i="1" spc="-100" baseline="0"/>
            </a:pPr>
            <a:endParaRPr lang="ru-RU"/>
          </a:p>
        </c:txPr>
        <c:crossAx val="127109760"/>
        <c:crosses val="autoZero"/>
        <c:auto val="0"/>
        <c:lblAlgn val="ctr"/>
        <c:lblOffset val="100"/>
        <c:noMultiLvlLbl val="0"/>
      </c:catAx>
      <c:valAx>
        <c:axId val="127109760"/>
        <c:scaling>
          <c:orientation val="minMax"/>
        </c:scaling>
        <c:delete val="0"/>
        <c:axPos val="l"/>
        <c:majorGridlines/>
        <c:numFmt formatCode="#,##0.00" sourceLinked="1"/>
        <c:majorTickMark val="out"/>
        <c:minorTickMark val="none"/>
        <c:tickLblPos val="nextTo"/>
        <c:txPr>
          <a:bodyPr/>
          <a:lstStyle/>
          <a:p>
            <a:pPr>
              <a:defRPr sz="1500" baseline="0"/>
            </a:pPr>
            <a:endParaRPr lang="ru-RU"/>
          </a:p>
        </c:txPr>
        <c:crossAx val="127108224"/>
        <c:crosses val="autoZero"/>
        <c:crossBetween val="between"/>
      </c:valAx>
    </c:plotArea>
    <c:legend>
      <c:legendPos val="t"/>
      <c:layout>
        <c:manualLayout>
          <c:xMode val="edge"/>
          <c:yMode val="edge"/>
          <c:x val="0"/>
          <c:y val="1.1841473878788884E-2"/>
          <c:w val="1"/>
          <c:h val="0.23075982101279527"/>
        </c:manualLayout>
      </c:layout>
      <c:overlay val="0"/>
      <c:txPr>
        <a:bodyPr/>
        <a:lstStyle/>
        <a:p>
          <a:pPr>
            <a:defRPr sz="1000" cap="none" spc="-100" baseline="30000"/>
          </a:pPr>
          <a:endParaRPr lang="ru-RU"/>
        </a:p>
      </c:txPr>
    </c:legend>
    <c:plotVisOnly val="1"/>
    <c:dispBlanksAs val="gap"/>
    <c:showDLblsOverMax val="0"/>
  </c:chart>
  <c:txPr>
    <a:bodyPr/>
    <a:lstStyle/>
    <a:p>
      <a:pPr>
        <a:defRPr sz="1800"/>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48602861790285E-2"/>
          <c:y val="4.9126293066202524E-2"/>
          <c:w val="0.90951397138209711"/>
          <c:h val="0.89563987489044428"/>
        </c:manualLayout>
      </c:layout>
      <c:lineChart>
        <c:grouping val="stacked"/>
        <c:varyColors val="0"/>
        <c:ser>
          <c:idx val="0"/>
          <c:order val="0"/>
          <c:tx>
            <c:strRef>
              <c:f>Лист1!$B$1</c:f>
              <c:strCache>
                <c:ptCount val="1"/>
                <c:pt idx="0">
                  <c:v>Столбец1</c:v>
                </c:pt>
              </c:strCache>
            </c:strRef>
          </c:tx>
          <c:dLbls>
            <c:dLbl>
              <c:idx val="0"/>
              <c:layout>
                <c:manualLayout>
                  <c:x val="-5.125261485665885E-2"/>
                  <c:y val="4.65418965793924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679-4C78-8CD9-06919FFF07AE}"/>
                </c:ext>
              </c:extLst>
            </c:dLbl>
            <c:dLbl>
              <c:idx val="1"/>
              <c:layout>
                <c:manualLayout>
                  <c:x val="-4.9745185007933589E-2"/>
                  <c:y val="-3.919336894666024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679-4C78-8CD9-06919FFF07AE}"/>
                </c:ext>
              </c:extLst>
            </c:dLbl>
            <c:dLbl>
              <c:idx val="2"/>
              <c:layout>
                <c:manualLayout>
                  <c:x val="-5.125261485665885E-2"/>
                  <c:y val="4.65418965793924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679-4C78-8CD9-06919FFF07AE}"/>
                </c:ext>
              </c:extLst>
            </c:dLbl>
            <c:dLbl>
              <c:idx val="3"/>
              <c:layout>
                <c:manualLayout>
                  <c:x val="-3.4670886520680989E-2"/>
                  <c:y val="-3.919336894666024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679-4C78-8CD9-06919FFF07AE}"/>
                </c:ext>
              </c:extLst>
            </c:dLbl>
            <c:dLbl>
              <c:idx val="4"/>
              <c:layout>
                <c:manualLayout>
                  <c:x val="-3.4670886520680989E-2"/>
                  <c:y val="4.654189657939241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679-4C78-8CD9-06919FFF07AE}"/>
                </c:ext>
              </c:extLst>
            </c:dLbl>
            <c:dLbl>
              <c:idx val="5"/>
              <c:layout>
                <c:manualLayout>
                  <c:x val="-3.6178435064669924E-2"/>
                  <c:y val="-3.919336894666024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7679-4C78-8CD9-06919FFF07AE}"/>
                </c:ext>
              </c:extLst>
            </c:dLbl>
            <c:spPr>
              <a:noFill/>
              <a:ln>
                <a:noFill/>
              </a:ln>
              <a:effectLst/>
            </c:spPr>
            <c:txPr>
              <a:bodyPr/>
              <a:lstStyle/>
              <a:p>
                <a:pPr>
                  <a:defRPr sz="1400" b="1" i="1" baseline="0"/>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Лист1!$A$2:$A$10</c:f>
              <c:strCache>
                <c:ptCount val="9"/>
                <c:pt idx="0">
                  <c:v>на 01.01.2021</c:v>
                </c:pt>
                <c:pt idx="1">
                  <c:v>на 01.01.2022</c:v>
                </c:pt>
                <c:pt idx="2">
                  <c:v>на 01.01.2023</c:v>
                </c:pt>
                <c:pt idx="3">
                  <c:v>на 01.01.2024</c:v>
                </c:pt>
                <c:pt idx="4">
                  <c:v>на 01.01.2025</c:v>
                </c:pt>
                <c:pt idx="5">
                  <c:v>на 01.01.2026</c:v>
                </c:pt>
                <c:pt idx="6">
                  <c:v>на 01.01.2027</c:v>
                </c:pt>
                <c:pt idx="7">
                  <c:v>на 01.01.2028</c:v>
                </c:pt>
                <c:pt idx="8">
                  <c:v>на 01.01.2029</c:v>
                </c:pt>
              </c:strCache>
            </c:strRef>
          </c:cat>
          <c:val>
            <c:numRef>
              <c:f>Лист1!$B$2:$B$10</c:f>
              <c:numCache>
                <c:formatCode>General</c:formatCode>
                <c:ptCount val="9"/>
                <c:pt idx="0">
                  <c:v>4643.1000000000004</c:v>
                </c:pt>
                <c:pt idx="1">
                  <c:v>4643.1000000000004</c:v>
                </c:pt>
                <c:pt idx="2">
                  <c:v>4643.1000000000004</c:v>
                </c:pt>
                <c:pt idx="3">
                  <c:v>4643.1000000000004</c:v>
                </c:pt>
                <c:pt idx="4">
                  <c:v>4643.1000000000004</c:v>
                </c:pt>
                <c:pt idx="5">
                  <c:v>4643.1000000000004</c:v>
                </c:pt>
                <c:pt idx="6">
                  <c:v>4178.8</c:v>
                </c:pt>
                <c:pt idx="7">
                  <c:v>3714.5</c:v>
                </c:pt>
                <c:pt idx="8">
                  <c:v>3250.2</c:v>
                </c:pt>
              </c:numCache>
            </c:numRef>
          </c:val>
          <c:smooth val="0"/>
          <c:extLst xmlns:c16r2="http://schemas.microsoft.com/office/drawing/2015/06/chart">
            <c:ext xmlns:c16="http://schemas.microsoft.com/office/drawing/2014/chart" uri="{C3380CC4-5D6E-409C-BE32-E72D297353CC}">
              <c16:uniqueId val="{00000006-7679-4C78-8CD9-06919FFF07AE}"/>
            </c:ext>
          </c:extLst>
        </c:ser>
        <c:dLbls>
          <c:showLegendKey val="0"/>
          <c:showVal val="0"/>
          <c:showCatName val="0"/>
          <c:showSerName val="0"/>
          <c:showPercent val="0"/>
          <c:showBubbleSize val="0"/>
        </c:dLbls>
        <c:marker val="1"/>
        <c:smooth val="0"/>
        <c:axId val="85282176"/>
        <c:axId val="85321216"/>
      </c:lineChart>
      <c:catAx>
        <c:axId val="85282176"/>
        <c:scaling>
          <c:orientation val="minMax"/>
        </c:scaling>
        <c:delete val="0"/>
        <c:axPos val="b"/>
        <c:numFmt formatCode="General" sourceLinked="0"/>
        <c:majorTickMark val="out"/>
        <c:minorTickMark val="none"/>
        <c:tickLblPos val="nextTo"/>
        <c:txPr>
          <a:bodyPr/>
          <a:lstStyle/>
          <a:p>
            <a:pPr>
              <a:defRPr sz="1200" baseline="0"/>
            </a:pPr>
            <a:endParaRPr lang="ru-RU"/>
          </a:p>
        </c:txPr>
        <c:crossAx val="85321216"/>
        <c:crosses val="autoZero"/>
        <c:auto val="1"/>
        <c:lblAlgn val="ctr"/>
        <c:lblOffset val="100"/>
        <c:noMultiLvlLbl val="0"/>
      </c:catAx>
      <c:valAx>
        <c:axId val="85321216"/>
        <c:scaling>
          <c:orientation val="minMax"/>
        </c:scaling>
        <c:delete val="0"/>
        <c:axPos val="l"/>
        <c:majorGridlines/>
        <c:numFmt formatCode="General" sourceLinked="1"/>
        <c:majorTickMark val="out"/>
        <c:minorTickMark val="none"/>
        <c:tickLblPos val="nextTo"/>
        <c:crossAx val="85282176"/>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Остальные расходы</c:v>
                </c:pt>
              </c:strCache>
            </c:strRef>
          </c:tx>
          <c:invertIfNegative val="0"/>
          <c:dLbls>
            <c:spPr>
              <a:noFill/>
              <a:ln>
                <a:noFill/>
              </a:ln>
              <a:effectLst/>
            </c:spPr>
            <c:txPr>
              <a:bodyPr/>
              <a:lstStyle/>
              <a:p>
                <a:pPr>
                  <a:defRPr sz="800" baseline="0">
                    <a:solidFill>
                      <a:srgbClr val="C00000"/>
                    </a:solid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Лист1!$A$2:$A$6</c:f>
              <c:strCache>
                <c:ptCount val="5"/>
                <c:pt idx="0">
                  <c:v>2024 год (факт)</c:v>
                </c:pt>
                <c:pt idx="1">
                  <c:v>2025 год (факт)</c:v>
                </c:pt>
                <c:pt idx="2">
                  <c:v>2026 год (план)</c:v>
                </c:pt>
                <c:pt idx="3">
                  <c:v>2027 год (план)</c:v>
                </c:pt>
                <c:pt idx="4">
                  <c:v>2028 год (план)</c:v>
                </c:pt>
              </c:strCache>
            </c:strRef>
          </c:cat>
          <c:val>
            <c:numRef>
              <c:f>Лист1!$B$2:$B$6</c:f>
              <c:numCache>
                <c:formatCode>General</c:formatCode>
                <c:ptCount val="5"/>
                <c:pt idx="0">
                  <c:v>671715.4</c:v>
                </c:pt>
                <c:pt idx="1">
                  <c:v>724933.6</c:v>
                </c:pt>
                <c:pt idx="2">
                  <c:v>1032703.7</c:v>
                </c:pt>
                <c:pt idx="3">
                  <c:v>332684.3</c:v>
                </c:pt>
                <c:pt idx="4">
                  <c:v>337860.2</c:v>
                </c:pt>
              </c:numCache>
            </c:numRef>
          </c:val>
          <c:extLst xmlns:c16r2="http://schemas.microsoft.com/office/drawing/2015/06/chart">
            <c:ext xmlns:c16="http://schemas.microsoft.com/office/drawing/2014/chart" uri="{C3380CC4-5D6E-409C-BE32-E72D297353CC}">
              <c16:uniqueId val="{00000000-814F-469B-BEDD-2EC967349A68}"/>
            </c:ext>
          </c:extLst>
        </c:ser>
        <c:ser>
          <c:idx val="1"/>
          <c:order val="1"/>
          <c:tx>
            <c:strRef>
              <c:f>Лист1!$C$1</c:f>
              <c:strCache>
                <c:ptCount val="1"/>
                <c:pt idx="0">
                  <c:v>Расходы бюджета за счет субвенций </c:v>
                </c:pt>
              </c:strCache>
            </c:strRef>
          </c:tx>
          <c:spPr>
            <a:solidFill>
              <a:srgbClr val="FFC000"/>
            </a:solidFill>
          </c:spPr>
          <c:invertIfNegative val="0"/>
          <c:dLbls>
            <c:spPr>
              <a:noFill/>
              <a:ln>
                <a:noFill/>
              </a:ln>
              <a:effectLst/>
            </c:spPr>
            <c:txPr>
              <a:bodyPr/>
              <a:lstStyle/>
              <a:p>
                <a:pPr>
                  <a:defRPr sz="800" baseline="0">
                    <a:solidFill>
                      <a:schemeClr val="accent5">
                        <a:lumMod val="50000"/>
                      </a:schemeClr>
                    </a:solidFill>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Лист1!$A$2:$A$6</c:f>
              <c:strCache>
                <c:ptCount val="5"/>
                <c:pt idx="0">
                  <c:v>2024 год (факт)</c:v>
                </c:pt>
                <c:pt idx="1">
                  <c:v>2025 год (факт)</c:v>
                </c:pt>
                <c:pt idx="2">
                  <c:v>2026 год (план)</c:v>
                </c:pt>
                <c:pt idx="3">
                  <c:v>2027 год (план)</c:v>
                </c:pt>
                <c:pt idx="4">
                  <c:v>2028 год (план)</c:v>
                </c:pt>
              </c:strCache>
            </c:strRef>
          </c:cat>
          <c:val>
            <c:numRef>
              <c:f>Лист1!$C$2:$C$6</c:f>
              <c:numCache>
                <c:formatCode>#,##0.00</c:formatCode>
                <c:ptCount val="5"/>
                <c:pt idx="0" formatCode="General">
                  <c:v>244232.7</c:v>
                </c:pt>
                <c:pt idx="1">
                  <c:v>268111.09999999998</c:v>
                </c:pt>
                <c:pt idx="2" formatCode="General">
                  <c:v>276110.8</c:v>
                </c:pt>
                <c:pt idx="3" formatCode="General">
                  <c:v>294150.90000000002</c:v>
                </c:pt>
                <c:pt idx="4" formatCode="General">
                  <c:v>312156.59999999998</c:v>
                </c:pt>
              </c:numCache>
            </c:numRef>
          </c:val>
          <c:extLst xmlns:c16r2="http://schemas.microsoft.com/office/drawing/2015/06/chart">
            <c:ext xmlns:c16="http://schemas.microsoft.com/office/drawing/2014/chart" uri="{C3380CC4-5D6E-409C-BE32-E72D297353CC}">
              <c16:uniqueId val="{00000001-814F-469B-BEDD-2EC967349A68}"/>
            </c:ext>
          </c:extLst>
        </c:ser>
        <c:ser>
          <c:idx val="2"/>
          <c:order val="2"/>
          <c:tx>
            <c:strRef>
              <c:f>Лист1!$D$1</c:f>
              <c:strCache>
                <c:ptCount val="1"/>
                <c:pt idx="0">
                  <c:v>Расходы бюджета на обслуживание долга</c:v>
                </c:pt>
              </c:strCache>
            </c:strRef>
          </c:tx>
          <c:spPr>
            <a:blipFill>
              <a:blip xmlns:r="http://schemas.openxmlformats.org/officeDocument/2006/relationships" r:embed="rId1"/>
              <a:tile tx="0" ty="0" sx="100000" sy="100000" flip="none" algn="tl"/>
            </a:blipFill>
          </c:spPr>
          <c:invertIfNegative val="0"/>
          <c:dLbls>
            <c:dLbl>
              <c:idx val="0"/>
              <c:layout>
                <c:manualLayout>
                  <c:x val="1.0143100242582493E-2"/>
                  <c:y val="-3.790942929891438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14F-469B-BEDD-2EC967349A68}"/>
                </c:ext>
              </c:extLst>
            </c:dLbl>
            <c:dLbl>
              <c:idx val="1"/>
              <c:layout>
                <c:manualLayout>
                  <c:x val="1.3524133656776656E-2"/>
                  <c:y val="-5.68645170726756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14F-469B-BEDD-2EC967349A68}"/>
                </c:ext>
              </c:extLst>
            </c:dLbl>
            <c:dLbl>
              <c:idx val="2"/>
              <c:layout>
                <c:manualLayout>
                  <c:x val="0"/>
                  <c:y val="-4.264810796127865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814F-469B-BEDD-2EC967349A68}"/>
                </c:ext>
              </c:extLst>
            </c:dLbl>
            <c:dLbl>
              <c:idx val="3"/>
              <c:layout>
                <c:manualLayout>
                  <c:x val="2.3667233899359149E-2"/>
                  <c:y val="-4.264810796127865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814F-469B-BEDD-2EC967349A68}"/>
                </c:ext>
              </c:extLst>
            </c:dLbl>
            <c:dLbl>
              <c:idx val="4"/>
              <c:layout>
                <c:manualLayout>
                  <c:x val="1.6905167070970818E-2"/>
                  <c:y val="-5.686414394837153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814F-469B-BEDD-2EC967349A68}"/>
                </c:ext>
              </c:extLst>
            </c:dLbl>
            <c:spPr>
              <a:noFill/>
              <a:ln>
                <a:noFill/>
              </a:ln>
              <a:effectLst/>
            </c:spPr>
            <c:txPr>
              <a:bodyPr/>
              <a:lstStyle/>
              <a:p>
                <a:pPr>
                  <a:defRPr sz="800" baseline="0"/>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Лист1!$A$2:$A$6</c:f>
              <c:strCache>
                <c:ptCount val="5"/>
                <c:pt idx="0">
                  <c:v>2024 год (факт)</c:v>
                </c:pt>
                <c:pt idx="1">
                  <c:v>2025 год (факт)</c:v>
                </c:pt>
                <c:pt idx="2">
                  <c:v>2026 год (план)</c:v>
                </c:pt>
                <c:pt idx="3">
                  <c:v>2027 год (план)</c:v>
                </c:pt>
                <c:pt idx="4">
                  <c:v>2028 год (план)</c:v>
                </c:pt>
              </c:strCache>
            </c:strRef>
          </c:cat>
          <c:val>
            <c:numRef>
              <c:f>Лист1!$D$2:$D$6</c:f>
              <c:numCache>
                <c:formatCode>General</c:formatCode>
                <c:ptCount val="5"/>
                <c:pt idx="0">
                  <c:v>4.5999999999999996</c:v>
                </c:pt>
                <c:pt idx="1">
                  <c:v>4.5999999999999996</c:v>
                </c:pt>
                <c:pt idx="2">
                  <c:v>4.5999999999999996</c:v>
                </c:pt>
                <c:pt idx="3">
                  <c:v>4.5999999999999996</c:v>
                </c:pt>
                <c:pt idx="4">
                  <c:v>4.5999999999999996</c:v>
                </c:pt>
              </c:numCache>
            </c:numRef>
          </c:val>
          <c:extLst xmlns:c16r2="http://schemas.microsoft.com/office/drawing/2015/06/chart">
            <c:ext xmlns:c16="http://schemas.microsoft.com/office/drawing/2014/chart" uri="{C3380CC4-5D6E-409C-BE32-E72D297353CC}">
              <c16:uniqueId val="{00000007-814F-469B-BEDD-2EC967349A68}"/>
            </c:ext>
          </c:extLst>
        </c:ser>
        <c:dLbls>
          <c:showLegendKey val="0"/>
          <c:showVal val="0"/>
          <c:showCatName val="0"/>
          <c:showSerName val="0"/>
          <c:showPercent val="0"/>
          <c:showBubbleSize val="0"/>
        </c:dLbls>
        <c:gapWidth val="150"/>
        <c:shape val="cylinder"/>
        <c:axId val="127002880"/>
        <c:axId val="127056896"/>
        <c:axId val="0"/>
      </c:bar3DChart>
      <c:catAx>
        <c:axId val="127002880"/>
        <c:scaling>
          <c:orientation val="minMax"/>
        </c:scaling>
        <c:delete val="0"/>
        <c:axPos val="b"/>
        <c:numFmt formatCode="General" sourceLinked="0"/>
        <c:majorTickMark val="out"/>
        <c:minorTickMark val="none"/>
        <c:tickLblPos val="nextTo"/>
        <c:txPr>
          <a:bodyPr/>
          <a:lstStyle/>
          <a:p>
            <a:pPr>
              <a:defRPr sz="800" b="1" i="0" baseline="0"/>
            </a:pPr>
            <a:endParaRPr lang="ru-RU"/>
          </a:p>
        </c:txPr>
        <c:crossAx val="127056896"/>
        <c:crosses val="autoZero"/>
        <c:auto val="1"/>
        <c:lblAlgn val="ctr"/>
        <c:lblOffset val="100"/>
        <c:noMultiLvlLbl val="0"/>
      </c:catAx>
      <c:valAx>
        <c:axId val="127056896"/>
        <c:scaling>
          <c:orientation val="minMax"/>
        </c:scaling>
        <c:delete val="0"/>
        <c:axPos val="l"/>
        <c:majorGridlines/>
        <c:numFmt formatCode="General" sourceLinked="1"/>
        <c:majorTickMark val="out"/>
        <c:minorTickMark val="none"/>
        <c:tickLblPos val="nextTo"/>
        <c:txPr>
          <a:bodyPr/>
          <a:lstStyle/>
          <a:p>
            <a:pPr>
              <a:defRPr sz="1000" b="1" i="1" baseline="0"/>
            </a:pPr>
            <a:endParaRPr lang="ru-RU"/>
          </a:p>
        </c:txPr>
        <c:crossAx val="127002880"/>
        <c:crosses val="autoZero"/>
        <c:crossBetween val="between"/>
      </c:valAx>
    </c:plotArea>
    <c:legend>
      <c:legendPos val="b"/>
      <c:overlay val="0"/>
      <c:txPr>
        <a:bodyPr/>
        <a:lstStyle/>
        <a:p>
          <a:pPr>
            <a:defRPr sz="800" baseline="0"/>
          </a:pPr>
          <a:endParaRPr lang="ru-RU"/>
        </a:p>
      </c:txPr>
    </c:legend>
    <c:plotVisOnly val="1"/>
    <c:dispBlanksAs val="gap"/>
    <c:showDLblsOverMax val="0"/>
  </c:chart>
  <c:txPr>
    <a:bodyPr/>
    <a:lstStyle/>
    <a:p>
      <a:pPr>
        <a:defRPr sz="1800"/>
      </a:pPr>
      <a:endParaRPr lang="ru-RU"/>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AF38A6-1EDF-4487-81B2-96ABD2D2AFB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C52D1C5A-9649-4BFC-BB7C-08D54D2680E5}">
      <dgm:prSet phldrT="[Текст]" custT="1"/>
      <dgm:spPr>
        <a:solidFill>
          <a:schemeClr val="accent6">
            <a:lumMod val="20000"/>
            <a:lumOff val="80000"/>
          </a:schemeClr>
        </a:solidFill>
      </dgm:spPr>
      <dgm:t>
        <a:bodyPr/>
        <a:lstStyle/>
        <a:p>
          <a:r>
            <a:rPr lang="ru-RU" sz="14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на безвозмездной и безвозвратной основе без установления направлений их использования. </a:t>
          </a:r>
        </a:p>
        <a:p>
          <a:r>
            <a:rPr lang="ru-RU" sz="1400" i="1"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«карманные» деньги)</a:t>
          </a:r>
          <a:endParaRPr lang="ru-RU" sz="1400" i="1" dirty="0">
            <a:solidFill>
              <a:srgbClr val="000066"/>
            </a:solidFill>
            <a:latin typeface="Times New Roman" panose="02020603050405020304" pitchFamily="18" charset="0"/>
            <a:cs typeface="Times New Roman" panose="02020603050405020304" pitchFamily="18" charset="0"/>
          </a:endParaRPr>
        </a:p>
      </dgm:t>
    </dgm:pt>
    <dgm:pt modelId="{CD6CF300-ED0C-484F-AE31-03A33627E628}" type="parTrans" cxnId="{2A789FF2-4D94-46E2-B719-B1DA741827DA}">
      <dgm:prSet/>
      <dgm:spPr/>
      <dgm:t>
        <a:bodyPr/>
        <a:lstStyle/>
        <a:p>
          <a:endParaRPr lang="ru-RU"/>
        </a:p>
      </dgm:t>
    </dgm:pt>
    <dgm:pt modelId="{E6149398-E94E-429C-BA7F-BE32F320F38D}" type="sibTrans" cxnId="{2A789FF2-4D94-46E2-B719-B1DA741827DA}">
      <dgm:prSet/>
      <dgm:spPr/>
      <dgm:t>
        <a:bodyPr/>
        <a:lstStyle/>
        <a:p>
          <a:endParaRPr lang="ru-RU"/>
        </a:p>
      </dgm:t>
    </dgm:pt>
    <dgm:pt modelId="{67084E7E-5B72-4609-9E22-8519645F9DCB}">
      <dgm:prSet phldrT="[Текст]" custT="1"/>
      <dgm:spPr>
        <a:solidFill>
          <a:schemeClr val="accent6">
            <a:lumMod val="20000"/>
            <a:lumOff val="80000"/>
          </a:schemeClr>
        </a:solidFill>
      </dgm:spPr>
      <dgm:t>
        <a:bodyPr/>
        <a:lstStyle/>
        <a:p>
          <a:r>
            <a:rPr lang="ru-RU" sz="14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софинансирования расходов на решение вопросов местного значения.</a:t>
          </a:r>
        </a:p>
        <a:p>
          <a:r>
            <a:rPr lang="ru-RU" sz="1400" i="1"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деньги и посылаете его в магазин купить продукты (по списку) </a:t>
          </a:r>
          <a:endParaRPr lang="ru-RU" sz="1400" i="1" dirty="0">
            <a:solidFill>
              <a:srgbClr val="000066"/>
            </a:solidFill>
            <a:latin typeface="Times New Roman" panose="02020603050405020304" pitchFamily="18" charset="0"/>
            <a:cs typeface="Times New Roman" panose="02020603050405020304" pitchFamily="18" charset="0"/>
          </a:endParaRPr>
        </a:p>
      </dgm:t>
    </dgm:pt>
    <dgm:pt modelId="{0654853E-6BFD-45FB-914D-D24DA406FFD5}" type="parTrans" cxnId="{A1F1F4A0-404A-4385-A0F5-CCA5102730F6}">
      <dgm:prSet/>
      <dgm:spPr/>
      <dgm:t>
        <a:bodyPr/>
        <a:lstStyle/>
        <a:p>
          <a:endParaRPr lang="ru-RU"/>
        </a:p>
      </dgm:t>
    </dgm:pt>
    <dgm:pt modelId="{C7141751-00A9-4FFC-AC7B-6B2DE1CA6929}" type="sibTrans" cxnId="{A1F1F4A0-404A-4385-A0F5-CCA5102730F6}">
      <dgm:prSet/>
      <dgm:spPr/>
      <dgm:t>
        <a:bodyPr/>
        <a:lstStyle/>
        <a:p>
          <a:endParaRPr lang="ru-RU"/>
        </a:p>
      </dgm:t>
    </dgm:pt>
    <dgm:pt modelId="{B0AF1FC3-9BDD-4B36-8EDF-F4EB99E7A23C}">
      <dgm:prSet phldrT="[Текст]" custT="1"/>
      <dgm:spPr>
        <a:solidFill>
          <a:schemeClr val="accent6">
            <a:lumMod val="20000"/>
            <a:lumOff val="80000"/>
          </a:schemeClr>
        </a:solidFill>
      </dgm:spPr>
      <dgm:t>
        <a:bodyPr/>
        <a:lstStyle/>
        <a:p>
          <a:endParaRPr lang="ru-RU" sz="1400" b="1" u="sng" dirty="0" smtClean="0">
            <a:solidFill>
              <a:srgbClr val="000066"/>
            </a:solidFill>
            <a:latin typeface="Times New Roman" panose="02020603050405020304" pitchFamily="18" charset="0"/>
            <a:cs typeface="Times New Roman" panose="02020603050405020304" pitchFamily="18" charset="0"/>
          </a:endParaRPr>
        </a:p>
        <a:p>
          <a:r>
            <a:rPr lang="ru-RU" sz="14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обеспечения исполнения отдельных государственных полномочий, переданных органам местного самоуправления. </a:t>
          </a:r>
        </a:p>
        <a:p>
          <a:r>
            <a:rPr lang="ru-RU" sz="1400" i="1"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«добавляете» денег для того, чтобы ваш ребенок купил себе новый телефон, а остальные он накопил сам)</a:t>
          </a:r>
          <a:endParaRPr lang="ru-RU" sz="1400" i="1" dirty="0">
            <a:solidFill>
              <a:srgbClr val="000066"/>
            </a:solidFill>
            <a:latin typeface="Times New Roman" panose="02020603050405020304" pitchFamily="18" charset="0"/>
            <a:cs typeface="Times New Roman" panose="02020603050405020304" pitchFamily="18" charset="0"/>
          </a:endParaRPr>
        </a:p>
      </dgm:t>
    </dgm:pt>
    <dgm:pt modelId="{8447F502-9C9B-4EA1-876E-AE96E017C755}" type="parTrans" cxnId="{85D2C376-00E8-432C-8314-184E6ADAF4DB}">
      <dgm:prSet/>
      <dgm:spPr/>
      <dgm:t>
        <a:bodyPr/>
        <a:lstStyle/>
        <a:p>
          <a:endParaRPr lang="ru-RU"/>
        </a:p>
      </dgm:t>
    </dgm:pt>
    <dgm:pt modelId="{C9C38DF5-9487-4E1E-97B2-EC3A5B7581FE}" type="sibTrans" cxnId="{85D2C376-00E8-432C-8314-184E6ADAF4DB}">
      <dgm:prSet/>
      <dgm:spPr/>
      <dgm:t>
        <a:bodyPr/>
        <a:lstStyle/>
        <a:p>
          <a:endParaRPr lang="ru-RU"/>
        </a:p>
      </dgm:t>
    </dgm:pt>
    <dgm:pt modelId="{08867983-2D18-4CCA-9ED5-7A55C454E69F}" type="pres">
      <dgm:prSet presAssocID="{0BAF38A6-1EDF-4487-81B2-96ABD2D2AFBD}" presName="linear" presStyleCnt="0">
        <dgm:presLayoutVars>
          <dgm:dir/>
          <dgm:animLvl val="lvl"/>
          <dgm:resizeHandles val="exact"/>
        </dgm:presLayoutVars>
      </dgm:prSet>
      <dgm:spPr/>
      <dgm:t>
        <a:bodyPr/>
        <a:lstStyle/>
        <a:p>
          <a:endParaRPr lang="ru-RU"/>
        </a:p>
      </dgm:t>
    </dgm:pt>
    <dgm:pt modelId="{749A56EE-2AEB-47EF-B22D-B4337A41EB62}" type="pres">
      <dgm:prSet presAssocID="{C52D1C5A-9649-4BFC-BB7C-08D54D2680E5}" presName="parentLin" presStyleCnt="0"/>
      <dgm:spPr/>
    </dgm:pt>
    <dgm:pt modelId="{FDE2A70B-6F55-41D2-A4E7-8F6805AAE4E2}" type="pres">
      <dgm:prSet presAssocID="{C52D1C5A-9649-4BFC-BB7C-08D54D2680E5}" presName="parentLeftMargin" presStyleLbl="node1" presStyleIdx="0" presStyleCnt="3"/>
      <dgm:spPr/>
      <dgm:t>
        <a:bodyPr/>
        <a:lstStyle/>
        <a:p>
          <a:endParaRPr lang="ru-RU"/>
        </a:p>
      </dgm:t>
    </dgm:pt>
    <dgm:pt modelId="{9B41FBD1-889E-4672-894F-D80AB50F194F}" type="pres">
      <dgm:prSet presAssocID="{C52D1C5A-9649-4BFC-BB7C-08D54D2680E5}" presName="parentText" presStyleLbl="node1" presStyleIdx="0" presStyleCnt="3" custScaleX="142997" custScaleY="384099" custLinFactNeighborX="-17325" custLinFactNeighborY="97841">
        <dgm:presLayoutVars>
          <dgm:chMax val="0"/>
          <dgm:bulletEnabled val="1"/>
        </dgm:presLayoutVars>
      </dgm:prSet>
      <dgm:spPr/>
      <dgm:t>
        <a:bodyPr/>
        <a:lstStyle/>
        <a:p>
          <a:endParaRPr lang="ru-RU"/>
        </a:p>
      </dgm:t>
    </dgm:pt>
    <dgm:pt modelId="{F89A7C25-9010-486B-8AF9-906D68005612}" type="pres">
      <dgm:prSet presAssocID="{C52D1C5A-9649-4BFC-BB7C-08D54D2680E5}" presName="negativeSpace" presStyleCnt="0"/>
      <dgm:spPr/>
    </dgm:pt>
    <dgm:pt modelId="{17CD4C28-F8F7-4061-B269-1AF181F1F7F8}" type="pres">
      <dgm:prSet presAssocID="{C52D1C5A-9649-4BFC-BB7C-08D54D2680E5}" presName="childText" presStyleLbl="conFgAcc1" presStyleIdx="0" presStyleCnt="3" custLinFactY="-139628" custLinFactNeighborX="-987" custLinFactNeighborY="-200000">
        <dgm:presLayoutVars>
          <dgm:bulletEnabled val="1"/>
        </dgm:presLayoutVars>
      </dgm:prSet>
      <dgm:spPr/>
    </dgm:pt>
    <dgm:pt modelId="{5605B9CC-372E-4BBD-962D-746153EC8B22}" type="pres">
      <dgm:prSet presAssocID="{E6149398-E94E-429C-BA7F-BE32F320F38D}" presName="spaceBetweenRectangles" presStyleCnt="0"/>
      <dgm:spPr/>
    </dgm:pt>
    <dgm:pt modelId="{1AD2717A-29CB-4C67-A6F1-32A61AAEE4E8}" type="pres">
      <dgm:prSet presAssocID="{67084E7E-5B72-4609-9E22-8519645F9DCB}" presName="parentLin" presStyleCnt="0"/>
      <dgm:spPr/>
    </dgm:pt>
    <dgm:pt modelId="{61936073-0B02-4415-91CB-44B3DCAA81C7}" type="pres">
      <dgm:prSet presAssocID="{67084E7E-5B72-4609-9E22-8519645F9DCB}" presName="parentLeftMargin" presStyleLbl="node1" presStyleIdx="0" presStyleCnt="3"/>
      <dgm:spPr/>
      <dgm:t>
        <a:bodyPr/>
        <a:lstStyle/>
        <a:p>
          <a:endParaRPr lang="ru-RU"/>
        </a:p>
      </dgm:t>
    </dgm:pt>
    <dgm:pt modelId="{6C511761-AB97-47A0-8E3E-5D923CA13B5B}" type="pres">
      <dgm:prSet presAssocID="{67084E7E-5B72-4609-9E22-8519645F9DCB}" presName="parentText" presStyleLbl="node1" presStyleIdx="1" presStyleCnt="3" custScaleX="142997" custScaleY="329922" custLinFactNeighborX="-17325" custLinFactNeighborY="54185">
        <dgm:presLayoutVars>
          <dgm:chMax val="0"/>
          <dgm:bulletEnabled val="1"/>
        </dgm:presLayoutVars>
      </dgm:prSet>
      <dgm:spPr/>
      <dgm:t>
        <a:bodyPr/>
        <a:lstStyle/>
        <a:p>
          <a:endParaRPr lang="ru-RU"/>
        </a:p>
      </dgm:t>
    </dgm:pt>
    <dgm:pt modelId="{079E271D-ADC4-4E2B-ABD8-EDE000587B0C}" type="pres">
      <dgm:prSet presAssocID="{67084E7E-5B72-4609-9E22-8519645F9DCB}" presName="negativeSpace" presStyleCnt="0"/>
      <dgm:spPr/>
    </dgm:pt>
    <dgm:pt modelId="{F21ED909-8986-452E-94C6-83C1D17B2A58}" type="pres">
      <dgm:prSet presAssocID="{67084E7E-5B72-4609-9E22-8519645F9DCB}" presName="childText" presStyleLbl="conFgAcc1" presStyleIdx="1" presStyleCnt="3" custLinFactY="-160346" custLinFactNeighborX="-1121" custLinFactNeighborY="-200000">
        <dgm:presLayoutVars>
          <dgm:bulletEnabled val="1"/>
        </dgm:presLayoutVars>
      </dgm:prSet>
      <dgm:spPr/>
    </dgm:pt>
    <dgm:pt modelId="{6F5FD3F7-4FE4-48F7-A2E3-CDEE202FCA23}" type="pres">
      <dgm:prSet presAssocID="{C7141751-00A9-4FFC-AC7B-6B2DE1CA6929}" presName="spaceBetweenRectangles" presStyleCnt="0"/>
      <dgm:spPr/>
    </dgm:pt>
    <dgm:pt modelId="{1B9EFA49-1463-4DEC-AF0E-15DEFA848B34}" type="pres">
      <dgm:prSet presAssocID="{B0AF1FC3-9BDD-4B36-8EDF-F4EB99E7A23C}" presName="parentLin" presStyleCnt="0"/>
      <dgm:spPr/>
    </dgm:pt>
    <dgm:pt modelId="{21B6AFB6-A60C-4368-A5FD-9A9C91F67D6A}" type="pres">
      <dgm:prSet presAssocID="{B0AF1FC3-9BDD-4B36-8EDF-F4EB99E7A23C}" presName="parentLeftMargin" presStyleLbl="node1" presStyleIdx="1" presStyleCnt="3"/>
      <dgm:spPr/>
      <dgm:t>
        <a:bodyPr/>
        <a:lstStyle/>
        <a:p>
          <a:endParaRPr lang="ru-RU"/>
        </a:p>
      </dgm:t>
    </dgm:pt>
    <dgm:pt modelId="{33EB573D-F202-482C-8060-59D73BAE0479}" type="pres">
      <dgm:prSet presAssocID="{B0AF1FC3-9BDD-4B36-8EDF-F4EB99E7A23C}" presName="parentText" presStyleLbl="node1" presStyleIdx="2" presStyleCnt="3" custScaleX="142997" custScaleY="375280" custLinFactNeighborX="-17325" custLinFactNeighborY="19075">
        <dgm:presLayoutVars>
          <dgm:chMax val="0"/>
          <dgm:bulletEnabled val="1"/>
        </dgm:presLayoutVars>
      </dgm:prSet>
      <dgm:spPr/>
      <dgm:t>
        <a:bodyPr/>
        <a:lstStyle/>
        <a:p>
          <a:endParaRPr lang="ru-RU"/>
        </a:p>
      </dgm:t>
    </dgm:pt>
    <dgm:pt modelId="{74447B7F-C40C-4DC8-8A9A-5F476161A31A}" type="pres">
      <dgm:prSet presAssocID="{B0AF1FC3-9BDD-4B36-8EDF-F4EB99E7A23C}" presName="negativeSpace" presStyleCnt="0"/>
      <dgm:spPr/>
    </dgm:pt>
    <dgm:pt modelId="{F3944586-2F90-4A49-B2DC-999338F380D7}" type="pres">
      <dgm:prSet presAssocID="{B0AF1FC3-9BDD-4B36-8EDF-F4EB99E7A23C}" presName="childText" presStyleLbl="conFgAcc1" presStyleIdx="2" presStyleCnt="3" custLinFactY="-117514" custLinFactNeighborX="56" custLinFactNeighborY="-200000">
        <dgm:presLayoutVars>
          <dgm:bulletEnabled val="1"/>
        </dgm:presLayoutVars>
      </dgm:prSet>
      <dgm:spPr/>
    </dgm:pt>
  </dgm:ptLst>
  <dgm:cxnLst>
    <dgm:cxn modelId="{5064CCAF-0FB0-464F-BD0E-45D03B2F4097}" type="presOf" srcId="{C52D1C5A-9649-4BFC-BB7C-08D54D2680E5}" destId="{9B41FBD1-889E-4672-894F-D80AB50F194F}" srcOrd="1" destOrd="0" presId="urn:microsoft.com/office/officeart/2005/8/layout/list1"/>
    <dgm:cxn modelId="{AE84B7D3-8573-46E6-A752-722A69496D64}" type="presOf" srcId="{C52D1C5A-9649-4BFC-BB7C-08D54D2680E5}" destId="{FDE2A70B-6F55-41D2-A4E7-8F6805AAE4E2}" srcOrd="0" destOrd="0" presId="urn:microsoft.com/office/officeart/2005/8/layout/list1"/>
    <dgm:cxn modelId="{09D0D821-64AB-4A8B-AED0-C41B3138074C}" type="presOf" srcId="{0BAF38A6-1EDF-4487-81B2-96ABD2D2AFBD}" destId="{08867983-2D18-4CCA-9ED5-7A55C454E69F}" srcOrd="0" destOrd="0" presId="urn:microsoft.com/office/officeart/2005/8/layout/list1"/>
    <dgm:cxn modelId="{85D2C376-00E8-432C-8314-184E6ADAF4DB}" srcId="{0BAF38A6-1EDF-4487-81B2-96ABD2D2AFBD}" destId="{B0AF1FC3-9BDD-4B36-8EDF-F4EB99E7A23C}" srcOrd="2" destOrd="0" parTransId="{8447F502-9C9B-4EA1-876E-AE96E017C755}" sibTransId="{C9C38DF5-9487-4E1E-97B2-EC3A5B7581FE}"/>
    <dgm:cxn modelId="{FFDC8924-3CF4-480B-BD4A-D9CC321D2897}" type="presOf" srcId="{B0AF1FC3-9BDD-4B36-8EDF-F4EB99E7A23C}" destId="{33EB573D-F202-482C-8060-59D73BAE0479}" srcOrd="1" destOrd="0" presId="urn:microsoft.com/office/officeart/2005/8/layout/list1"/>
    <dgm:cxn modelId="{C566F808-BA07-4608-AFEE-EC198B51A370}" type="presOf" srcId="{B0AF1FC3-9BDD-4B36-8EDF-F4EB99E7A23C}" destId="{21B6AFB6-A60C-4368-A5FD-9A9C91F67D6A}" srcOrd="0" destOrd="0" presId="urn:microsoft.com/office/officeart/2005/8/layout/list1"/>
    <dgm:cxn modelId="{2A789FF2-4D94-46E2-B719-B1DA741827DA}" srcId="{0BAF38A6-1EDF-4487-81B2-96ABD2D2AFBD}" destId="{C52D1C5A-9649-4BFC-BB7C-08D54D2680E5}" srcOrd="0" destOrd="0" parTransId="{CD6CF300-ED0C-484F-AE31-03A33627E628}" sibTransId="{E6149398-E94E-429C-BA7F-BE32F320F38D}"/>
    <dgm:cxn modelId="{7C95B611-38B3-4D18-81CD-4B0ADD3A8CD8}" type="presOf" srcId="{67084E7E-5B72-4609-9E22-8519645F9DCB}" destId="{6C511761-AB97-47A0-8E3E-5D923CA13B5B}" srcOrd="1" destOrd="0" presId="urn:microsoft.com/office/officeart/2005/8/layout/list1"/>
    <dgm:cxn modelId="{A1F1F4A0-404A-4385-A0F5-CCA5102730F6}" srcId="{0BAF38A6-1EDF-4487-81B2-96ABD2D2AFBD}" destId="{67084E7E-5B72-4609-9E22-8519645F9DCB}" srcOrd="1" destOrd="0" parTransId="{0654853E-6BFD-45FB-914D-D24DA406FFD5}" sibTransId="{C7141751-00A9-4FFC-AC7B-6B2DE1CA6929}"/>
    <dgm:cxn modelId="{68859C5D-6A76-44D8-8848-F6BD4E0CE503}" type="presOf" srcId="{67084E7E-5B72-4609-9E22-8519645F9DCB}" destId="{61936073-0B02-4415-91CB-44B3DCAA81C7}" srcOrd="0" destOrd="0" presId="urn:microsoft.com/office/officeart/2005/8/layout/list1"/>
    <dgm:cxn modelId="{D67A505D-369B-4DC3-AC76-3D16F5682544}" type="presParOf" srcId="{08867983-2D18-4CCA-9ED5-7A55C454E69F}" destId="{749A56EE-2AEB-47EF-B22D-B4337A41EB62}" srcOrd="0" destOrd="0" presId="urn:microsoft.com/office/officeart/2005/8/layout/list1"/>
    <dgm:cxn modelId="{0FEC2337-6989-411B-9B75-027FCD7F6312}" type="presParOf" srcId="{749A56EE-2AEB-47EF-B22D-B4337A41EB62}" destId="{FDE2A70B-6F55-41D2-A4E7-8F6805AAE4E2}" srcOrd="0" destOrd="0" presId="urn:microsoft.com/office/officeart/2005/8/layout/list1"/>
    <dgm:cxn modelId="{38088637-ED5D-4A5A-8038-37EF84D2A26F}" type="presParOf" srcId="{749A56EE-2AEB-47EF-B22D-B4337A41EB62}" destId="{9B41FBD1-889E-4672-894F-D80AB50F194F}" srcOrd="1" destOrd="0" presId="urn:microsoft.com/office/officeart/2005/8/layout/list1"/>
    <dgm:cxn modelId="{F0F6AC20-A99E-4D6E-98ED-BE57CC105E49}" type="presParOf" srcId="{08867983-2D18-4CCA-9ED5-7A55C454E69F}" destId="{F89A7C25-9010-486B-8AF9-906D68005612}" srcOrd="1" destOrd="0" presId="urn:microsoft.com/office/officeart/2005/8/layout/list1"/>
    <dgm:cxn modelId="{82D19A75-D363-473B-B6AC-F96138170ED1}" type="presParOf" srcId="{08867983-2D18-4CCA-9ED5-7A55C454E69F}" destId="{17CD4C28-F8F7-4061-B269-1AF181F1F7F8}" srcOrd="2" destOrd="0" presId="urn:microsoft.com/office/officeart/2005/8/layout/list1"/>
    <dgm:cxn modelId="{79CD0EB5-FC3C-4101-8737-8DF4B3500192}" type="presParOf" srcId="{08867983-2D18-4CCA-9ED5-7A55C454E69F}" destId="{5605B9CC-372E-4BBD-962D-746153EC8B22}" srcOrd="3" destOrd="0" presId="urn:microsoft.com/office/officeart/2005/8/layout/list1"/>
    <dgm:cxn modelId="{1316A953-BEB7-4508-827C-563B4235E2A9}" type="presParOf" srcId="{08867983-2D18-4CCA-9ED5-7A55C454E69F}" destId="{1AD2717A-29CB-4C67-A6F1-32A61AAEE4E8}" srcOrd="4" destOrd="0" presId="urn:microsoft.com/office/officeart/2005/8/layout/list1"/>
    <dgm:cxn modelId="{FC794B56-1DDB-4259-B6F4-14286FCB4292}" type="presParOf" srcId="{1AD2717A-29CB-4C67-A6F1-32A61AAEE4E8}" destId="{61936073-0B02-4415-91CB-44B3DCAA81C7}" srcOrd="0" destOrd="0" presId="urn:microsoft.com/office/officeart/2005/8/layout/list1"/>
    <dgm:cxn modelId="{04EE3E9E-2096-4E0F-BFEC-D486B156F182}" type="presParOf" srcId="{1AD2717A-29CB-4C67-A6F1-32A61AAEE4E8}" destId="{6C511761-AB97-47A0-8E3E-5D923CA13B5B}" srcOrd="1" destOrd="0" presId="urn:microsoft.com/office/officeart/2005/8/layout/list1"/>
    <dgm:cxn modelId="{CA04DFC5-4EDC-4425-B0CA-99E54B602DAB}" type="presParOf" srcId="{08867983-2D18-4CCA-9ED5-7A55C454E69F}" destId="{079E271D-ADC4-4E2B-ABD8-EDE000587B0C}" srcOrd="5" destOrd="0" presId="urn:microsoft.com/office/officeart/2005/8/layout/list1"/>
    <dgm:cxn modelId="{B0D5E994-1E3A-474B-91F4-C386E592E556}" type="presParOf" srcId="{08867983-2D18-4CCA-9ED5-7A55C454E69F}" destId="{F21ED909-8986-452E-94C6-83C1D17B2A58}" srcOrd="6" destOrd="0" presId="urn:microsoft.com/office/officeart/2005/8/layout/list1"/>
    <dgm:cxn modelId="{F77D674B-9B8F-4DD0-8FCA-2C6AA909D783}" type="presParOf" srcId="{08867983-2D18-4CCA-9ED5-7A55C454E69F}" destId="{6F5FD3F7-4FE4-48F7-A2E3-CDEE202FCA23}" srcOrd="7" destOrd="0" presId="urn:microsoft.com/office/officeart/2005/8/layout/list1"/>
    <dgm:cxn modelId="{A7BA10EC-5509-4DE3-AD4F-5757F54B8F01}" type="presParOf" srcId="{08867983-2D18-4CCA-9ED5-7A55C454E69F}" destId="{1B9EFA49-1463-4DEC-AF0E-15DEFA848B34}" srcOrd="8" destOrd="0" presId="urn:microsoft.com/office/officeart/2005/8/layout/list1"/>
    <dgm:cxn modelId="{EB04C760-21B7-4256-90F0-19C65A8CD2BB}" type="presParOf" srcId="{1B9EFA49-1463-4DEC-AF0E-15DEFA848B34}" destId="{21B6AFB6-A60C-4368-A5FD-9A9C91F67D6A}" srcOrd="0" destOrd="0" presId="urn:microsoft.com/office/officeart/2005/8/layout/list1"/>
    <dgm:cxn modelId="{312BE88E-5FAD-4A56-BF4B-27D86BC5883C}" type="presParOf" srcId="{1B9EFA49-1463-4DEC-AF0E-15DEFA848B34}" destId="{33EB573D-F202-482C-8060-59D73BAE0479}" srcOrd="1" destOrd="0" presId="urn:microsoft.com/office/officeart/2005/8/layout/list1"/>
    <dgm:cxn modelId="{E5D7A03C-5249-4465-A6A3-5F9021FB6B40}" type="presParOf" srcId="{08867983-2D18-4CCA-9ED5-7A55C454E69F}" destId="{74447B7F-C40C-4DC8-8A9A-5F476161A31A}" srcOrd="9" destOrd="0" presId="urn:microsoft.com/office/officeart/2005/8/layout/list1"/>
    <dgm:cxn modelId="{CBCFD331-75DD-46CB-87A8-D2854A0A4499}" type="presParOf" srcId="{08867983-2D18-4CCA-9ED5-7A55C454E69F}" destId="{F3944586-2F90-4A49-B2DC-999338F380D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26F68-5923-4306-A23C-3AAA8386CE71}"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ru-RU"/>
        </a:p>
      </dgm:t>
    </dgm:pt>
    <dgm:pt modelId="{6F48C10D-6C3D-4C9F-9D55-E4432DF5DF66}">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Утверждение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dirty="0" smtClean="0">
              <a:latin typeface="Cambria" panose="02040503050406030204" pitchFamily="18" charset="0"/>
              <a:ea typeface="Cambria" panose="02040503050406030204" pitchFamily="18" charset="0"/>
            </a:rPr>
            <a:t>»</a:t>
          </a:r>
          <a:endParaRPr lang="ru-RU" sz="1400" dirty="0"/>
        </a:p>
      </dgm:t>
    </dgm:pt>
    <dgm:pt modelId="{56508958-8440-47DD-AAB8-375BD1E37C86}" type="parTrans" cxnId="{9ECE7D4F-D0DE-494E-808A-6449190878D3}">
      <dgm:prSet/>
      <dgm:spPr/>
      <dgm:t>
        <a:bodyPr/>
        <a:lstStyle/>
        <a:p>
          <a:endParaRPr lang="ru-RU"/>
        </a:p>
      </dgm:t>
    </dgm:pt>
    <dgm:pt modelId="{CDCC927C-776B-46CC-BF2C-53BC1A5275AE}" type="sibTrans" cxnId="{9ECE7D4F-D0DE-494E-808A-6449190878D3}">
      <dgm:prSet/>
      <dgm:spPr/>
      <dgm:t>
        <a:bodyPr/>
        <a:lstStyle/>
        <a:p>
          <a:endParaRPr lang="ru-RU"/>
        </a:p>
      </dgm:t>
    </dgm:pt>
    <dgm:pt modelId="{E505DA9E-C93C-4D5D-BC44-CEAC45D2B4FA}">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Исполнение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dirty="0">
            <a:solidFill>
              <a:schemeClr val="accent1">
                <a:lumMod val="25000"/>
              </a:schemeClr>
            </a:solidFill>
          </a:endParaRPr>
        </a:p>
      </dgm:t>
    </dgm:pt>
    <dgm:pt modelId="{D3040BD5-8A99-450E-9115-04E0296AA6F6}" type="parTrans" cxnId="{9C5BFD81-5F66-419D-B983-DAFFDEA74D0F}">
      <dgm:prSet/>
      <dgm:spPr/>
      <dgm:t>
        <a:bodyPr/>
        <a:lstStyle/>
        <a:p>
          <a:endParaRPr lang="ru-RU"/>
        </a:p>
      </dgm:t>
    </dgm:pt>
    <dgm:pt modelId="{89DDA278-2B9B-4BAA-BE4E-2FE5B72F648E}" type="sibTrans" cxnId="{9C5BFD81-5F66-419D-B983-DAFFDEA74D0F}">
      <dgm:prSet/>
      <dgm:spPr/>
      <dgm:t>
        <a:bodyPr/>
        <a:lstStyle/>
        <a:p>
          <a:endParaRPr lang="ru-RU"/>
        </a:p>
      </dgm:t>
    </dgm:pt>
    <dgm:pt modelId="{9012421D-77D3-458E-8100-3AC171F2BDC7}">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Формирование отчёта об исполнении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dirty="0" smtClean="0">
              <a:latin typeface="Cambria" panose="02040503050406030204" pitchFamily="18" charset="0"/>
              <a:ea typeface="Cambria" panose="02040503050406030204" pitchFamily="18" charset="0"/>
            </a:rPr>
            <a:t>»</a:t>
          </a:r>
          <a:endParaRPr lang="ru-RU" sz="1400" dirty="0"/>
        </a:p>
      </dgm:t>
    </dgm:pt>
    <dgm:pt modelId="{36C315B1-B91D-42A8-A09A-BA193ED663ED}" type="parTrans" cxnId="{09CF5BF6-C922-4C1A-A162-989C1BF45468}">
      <dgm:prSet/>
      <dgm:spPr/>
      <dgm:t>
        <a:bodyPr/>
        <a:lstStyle/>
        <a:p>
          <a:endParaRPr lang="ru-RU"/>
        </a:p>
      </dgm:t>
    </dgm:pt>
    <dgm:pt modelId="{0546127D-2DF7-4FEE-995C-6931A1EA813E}" type="sibTrans" cxnId="{09CF5BF6-C922-4C1A-A162-989C1BF45468}">
      <dgm:prSet/>
      <dgm:spPr/>
      <dgm:t>
        <a:bodyPr/>
        <a:lstStyle/>
        <a:p>
          <a:endParaRPr lang="ru-RU"/>
        </a:p>
      </dgm:t>
    </dgm:pt>
    <dgm:pt modelId="{96D9E9B1-13E5-4480-8F8B-48BDE384320E}">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Утверждение </a:t>
          </a:r>
        </a:p>
        <a:p>
          <a:r>
            <a:rPr lang="ru-RU" sz="1400" b="1" dirty="0" smtClean="0">
              <a:solidFill>
                <a:srgbClr val="000066"/>
              </a:solidFill>
              <a:latin typeface="Cambria" panose="02040503050406030204" pitchFamily="18" charset="0"/>
              <a:ea typeface="Cambria" panose="02040503050406030204" pitchFamily="18" charset="0"/>
            </a:rPr>
            <a:t>отчёта об исполнении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dirty="0">
            <a:solidFill>
              <a:schemeClr val="accent1">
                <a:lumMod val="25000"/>
              </a:schemeClr>
            </a:solidFill>
          </a:endParaRPr>
        </a:p>
      </dgm:t>
    </dgm:pt>
    <dgm:pt modelId="{4FE7D4B0-A438-4EA2-B04E-142DC43D144D}" type="parTrans" cxnId="{B98B74AB-DFB8-463D-98FE-DEE7BAADDBE4}">
      <dgm:prSet/>
      <dgm:spPr/>
      <dgm:t>
        <a:bodyPr/>
        <a:lstStyle/>
        <a:p>
          <a:endParaRPr lang="ru-RU"/>
        </a:p>
      </dgm:t>
    </dgm:pt>
    <dgm:pt modelId="{0F464578-B2A1-4F9A-8307-6296EDF547B7}" type="sibTrans" cxnId="{B98B74AB-DFB8-463D-98FE-DEE7BAADDBE4}">
      <dgm:prSet/>
      <dgm:spPr/>
      <dgm:t>
        <a:bodyPr/>
        <a:lstStyle/>
        <a:p>
          <a:endParaRPr lang="ru-RU"/>
        </a:p>
      </dgm:t>
    </dgm:pt>
    <dgm:pt modelId="{9A22F554-93F7-44B5-B057-94B78DA5F517}">
      <dgm:prSet phldrT="[Текст]" custT="1"/>
      <dgm:spPr/>
      <dgm:t>
        <a:bodyPr/>
        <a:lstStyle/>
        <a:p>
          <a:r>
            <a:rPr lang="ru-RU" sz="1600" b="1" dirty="0" smtClean="0">
              <a:solidFill>
                <a:srgbClr val="000066"/>
              </a:solidFill>
              <a:latin typeface="Cambria" panose="02040503050406030204" pitchFamily="18" charset="0"/>
              <a:ea typeface="Cambria" panose="02040503050406030204" pitchFamily="18" charset="0"/>
            </a:rPr>
            <a:t>Составление проекта бюджета МО «Демидовский </a:t>
          </a:r>
          <a:r>
            <a:rPr lang="ru-RU" sz="16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600" b="1" dirty="0" smtClean="0">
              <a:latin typeface="Cambria" panose="02040503050406030204" pitchFamily="18" charset="0"/>
              <a:ea typeface="Cambria" panose="02040503050406030204" pitchFamily="18" charset="0"/>
            </a:rPr>
            <a:t>»</a:t>
          </a:r>
          <a:endParaRPr lang="ru-RU" sz="1600" b="1" dirty="0">
            <a:latin typeface="Cambria" panose="02040503050406030204" pitchFamily="18" charset="0"/>
            <a:ea typeface="Cambria" panose="02040503050406030204" pitchFamily="18" charset="0"/>
          </a:endParaRPr>
        </a:p>
      </dgm:t>
    </dgm:pt>
    <dgm:pt modelId="{21E9EFC1-561D-45CB-8DCF-4045C77C0645}" type="parTrans" cxnId="{D858315F-5202-4504-90D1-C776DE6897EB}">
      <dgm:prSet/>
      <dgm:spPr/>
      <dgm:t>
        <a:bodyPr/>
        <a:lstStyle/>
        <a:p>
          <a:endParaRPr lang="ru-RU"/>
        </a:p>
      </dgm:t>
    </dgm:pt>
    <dgm:pt modelId="{CF19F5DA-0D77-41E3-9A2E-F51C65C9DD34}" type="sibTrans" cxnId="{D858315F-5202-4504-90D1-C776DE6897EB}">
      <dgm:prSet/>
      <dgm:spPr/>
      <dgm:t>
        <a:bodyPr/>
        <a:lstStyle/>
        <a:p>
          <a:endParaRPr lang="ru-RU"/>
        </a:p>
      </dgm:t>
    </dgm:pt>
    <dgm:pt modelId="{57650D80-CC81-4914-9B2B-6BC1FD6710F5}">
      <dgm:prSet phldrT="[Текст]" custT="1"/>
      <dgm:spPr/>
      <dgm:t>
        <a:bodyPr/>
        <a:lstStyle/>
        <a:p>
          <a:r>
            <a:rPr lang="ru-RU" sz="1400" b="1" dirty="0" smtClean="0">
              <a:solidFill>
                <a:srgbClr val="000066"/>
              </a:solidFill>
              <a:latin typeface="Cambria" panose="02040503050406030204" pitchFamily="18" charset="0"/>
              <a:ea typeface="Cambria" panose="02040503050406030204" pitchFamily="18" charset="0"/>
            </a:rPr>
            <a:t>Рассмотрение проекта бюджета МО «Демидовский </a:t>
          </a:r>
          <a:r>
            <a:rPr lang="ru-RU" sz="1400" b="1"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200" b="1" dirty="0" smtClean="0">
              <a:solidFill>
                <a:schemeClr val="accent1">
                  <a:lumMod val="25000"/>
                </a:schemeClr>
              </a:solidFill>
              <a:latin typeface="Cambria" panose="02040503050406030204" pitchFamily="18" charset="0"/>
              <a:ea typeface="Cambria" panose="02040503050406030204" pitchFamily="18" charset="0"/>
            </a:rPr>
            <a:t>»</a:t>
          </a:r>
          <a:endParaRPr lang="ru-RU" sz="1200" dirty="0">
            <a:solidFill>
              <a:schemeClr val="accent1">
                <a:lumMod val="25000"/>
              </a:schemeClr>
            </a:solidFill>
          </a:endParaRPr>
        </a:p>
      </dgm:t>
    </dgm:pt>
    <dgm:pt modelId="{6E2BFEF2-0AC4-41D7-9E06-9A3F06CCE841}" type="parTrans" cxnId="{783C9181-CB4F-462C-A214-BCF3281157B1}">
      <dgm:prSet/>
      <dgm:spPr/>
      <dgm:t>
        <a:bodyPr/>
        <a:lstStyle/>
        <a:p>
          <a:endParaRPr lang="ru-RU"/>
        </a:p>
      </dgm:t>
    </dgm:pt>
    <dgm:pt modelId="{BD32307D-4C86-42C8-9FD3-2F37BA20968A}" type="sibTrans" cxnId="{783C9181-CB4F-462C-A214-BCF3281157B1}">
      <dgm:prSet/>
      <dgm:spPr/>
      <dgm:t>
        <a:bodyPr/>
        <a:lstStyle/>
        <a:p>
          <a:endParaRPr lang="ru-RU"/>
        </a:p>
      </dgm:t>
    </dgm:pt>
    <dgm:pt modelId="{F24A433D-40FD-43CE-8188-C6820EDE5782}" type="pres">
      <dgm:prSet presAssocID="{F5526F68-5923-4306-A23C-3AAA8386CE71}" presName="cycle" presStyleCnt="0">
        <dgm:presLayoutVars>
          <dgm:dir/>
          <dgm:resizeHandles val="exact"/>
        </dgm:presLayoutVars>
      </dgm:prSet>
      <dgm:spPr/>
      <dgm:t>
        <a:bodyPr/>
        <a:lstStyle/>
        <a:p>
          <a:endParaRPr lang="ru-RU"/>
        </a:p>
      </dgm:t>
    </dgm:pt>
    <dgm:pt modelId="{4F68471E-0BC1-48E6-9D90-D8886B1D7422}" type="pres">
      <dgm:prSet presAssocID="{6F48C10D-6C3D-4C9F-9D55-E4432DF5DF66}" presName="dummy" presStyleCnt="0"/>
      <dgm:spPr/>
    </dgm:pt>
    <dgm:pt modelId="{F90602A2-1C54-49BC-9093-A36EF9E36ECC}" type="pres">
      <dgm:prSet presAssocID="{6F48C10D-6C3D-4C9F-9D55-E4432DF5DF66}" presName="node" presStyleLbl="revTx" presStyleIdx="0" presStyleCnt="6" custScaleX="174551" custRadScaleRad="102884" custRadScaleInc="13994">
        <dgm:presLayoutVars>
          <dgm:bulletEnabled val="1"/>
        </dgm:presLayoutVars>
      </dgm:prSet>
      <dgm:spPr/>
      <dgm:t>
        <a:bodyPr/>
        <a:lstStyle/>
        <a:p>
          <a:endParaRPr lang="ru-RU"/>
        </a:p>
      </dgm:t>
    </dgm:pt>
    <dgm:pt modelId="{0CA69198-1717-45B9-B34C-CECA8C6E4A03}" type="pres">
      <dgm:prSet presAssocID="{CDCC927C-776B-46CC-BF2C-53BC1A5275AE}" presName="sibTrans" presStyleLbl="node1" presStyleIdx="0" presStyleCnt="6" custLinFactNeighborX="9001" custLinFactNeighborY="-2725"/>
      <dgm:spPr/>
      <dgm:t>
        <a:bodyPr/>
        <a:lstStyle/>
        <a:p>
          <a:endParaRPr lang="ru-RU"/>
        </a:p>
      </dgm:t>
    </dgm:pt>
    <dgm:pt modelId="{EBC2B18B-4C3C-4AB5-99D6-1DF22A210D31}" type="pres">
      <dgm:prSet presAssocID="{E505DA9E-C93C-4D5D-BC44-CEAC45D2B4FA}" presName="dummy" presStyleCnt="0"/>
      <dgm:spPr/>
    </dgm:pt>
    <dgm:pt modelId="{91630551-CFC8-41AC-83C2-935115F5A8D9}" type="pres">
      <dgm:prSet presAssocID="{E505DA9E-C93C-4D5D-BC44-CEAC45D2B4FA}" presName="node" presStyleLbl="revTx" presStyleIdx="1" presStyleCnt="6" custScaleX="168368">
        <dgm:presLayoutVars>
          <dgm:bulletEnabled val="1"/>
        </dgm:presLayoutVars>
      </dgm:prSet>
      <dgm:spPr/>
      <dgm:t>
        <a:bodyPr/>
        <a:lstStyle/>
        <a:p>
          <a:endParaRPr lang="ru-RU"/>
        </a:p>
      </dgm:t>
    </dgm:pt>
    <dgm:pt modelId="{7529451B-78FD-43AC-A99B-EADDD2B492D8}" type="pres">
      <dgm:prSet presAssocID="{89DDA278-2B9B-4BAA-BE4E-2FE5B72F648E}" presName="sibTrans" presStyleLbl="node1" presStyleIdx="1" presStyleCnt="6" custLinFactNeighborX="8420" custLinFactNeighborY="3240"/>
      <dgm:spPr/>
      <dgm:t>
        <a:bodyPr/>
        <a:lstStyle/>
        <a:p>
          <a:endParaRPr lang="ru-RU"/>
        </a:p>
      </dgm:t>
    </dgm:pt>
    <dgm:pt modelId="{45F060DC-41A7-400B-8E54-73EBDF54E839}" type="pres">
      <dgm:prSet presAssocID="{9012421D-77D3-458E-8100-3AC171F2BDC7}" presName="dummy" presStyleCnt="0"/>
      <dgm:spPr/>
    </dgm:pt>
    <dgm:pt modelId="{A625B957-6222-42FA-84C9-1930A2994452}" type="pres">
      <dgm:prSet presAssocID="{9012421D-77D3-458E-8100-3AC171F2BDC7}" presName="node" presStyleLbl="revTx" presStyleIdx="2" presStyleCnt="6" custScaleX="199708" custScaleY="129094" custRadScaleRad="97772" custRadScaleInc="-8893">
        <dgm:presLayoutVars>
          <dgm:bulletEnabled val="1"/>
        </dgm:presLayoutVars>
      </dgm:prSet>
      <dgm:spPr/>
      <dgm:t>
        <a:bodyPr/>
        <a:lstStyle/>
        <a:p>
          <a:endParaRPr lang="ru-RU"/>
        </a:p>
      </dgm:t>
    </dgm:pt>
    <dgm:pt modelId="{FEA6EE24-6B92-411D-A2F4-A2340A33007B}" type="pres">
      <dgm:prSet presAssocID="{0546127D-2DF7-4FEE-995C-6931A1EA813E}" presName="sibTrans" presStyleLbl="node1" presStyleIdx="2" presStyleCnt="6" custLinFactNeighborX="-518" custLinFactNeighborY="1750"/>
      <dgm:spPr/>
      <dgm:t>
        <a:bodyPr/>
        <a:lstStyle/>
        <a:p>
          <a:endParaRPr lang="ru-RU"/>
        </a:p>
      </dgm:t>
    </dgm:pt>
    <dgm:pt modelId="{A665348A-239E-45BA-BEBA-CE51CECEBAAA}" type="pres">
      <dgm:prSet presAssocID="{96D9E9B1-13E5-4480-8F8B-48BDE384320E}" presName="dummy" presStyleCnt="0"/>
      <dgm:spPr/>
    </dgm:pt>
    <dgm:pt modelId="{C7430F6F-8C33-473C-9078-E9317DEC0A32}" type="pres">
      <dgm:prSet presAssocID="{96D9E9B1-13E5-4480-8F8B-48BDE384320E}" presName="node" presStyleLbl="revTx" presStyleIdx="3" presStyleCnt="6" custScaleX="170310" custScaleY="86462" custRadScaleRad="102054" custRadScaleInc="47414">
        <dgm:presLayoutVars>
          <dgm:bulletEnabled val="1"/>
        </dgm:presLayoutVars>
      </dgm:prSet>
      <dgm:spPr/>
      <dgm:t>
        <a:bodyPr/>
        <a:lstStyle/>
        <a:p>
          <a:endParaRPr lang="ru-RU"/>
        </a:p>
      </dgm:t>
    </dgm:pt>
    <dgm:pt modelId="{03F7A15E-40DD-4D3E-94AE-F65DEDC2604B}" type="pres">
      <dgm:prSet presAssocID="{0F464578-B2A1-4F9A-8307-6296EDF547B7}" presName="sibTrans" presStyleLbl="node1" presStyleIdx="3" presStyleCnt="6" custLinFactNeighborX="-7515" custLinFactNeighborY="1750"/>
      <dgm:spPr/>
      <dgm:t>
        <a:bodyPr/>
        <a:lstStyle/>
        <a:p>
          <a:endParaRPr lang="ru-RU"/>
        </a:p>
      </dgm:t>
    </dgm:pt>
    <dgm:pt modelId="{935B1D89-E1D3-4E80-A0E7-4E87C3FF0883}" type="pres">
      <dgm:prSet presAssocID="{9A22F554-93F7-44B5-B057-94B78DA5F517}" presName="dummy" presStyleCnt="0"/>
      <dgm:spPr/>
    </dgm:pt>
    <dgm:pt modelId="{270760BF-9109-460A-A45C-F1EBA27EC76A}" type="pres">
      <dgm:prSet presAssocID="{9A22F554-93F7-44B5-B057-94B78DA5F517}" presName="node" presStyleLbl="revTx" presStyleIdx="4" presStyleCnt="6" custScaleX="229621">
        <dgm:presLayoutVars>
          <dgm:bulletEnabled val="1"/>
        </dgm:presLayoutVars>
      </dgm:prSet>
      <dgm:spPr/>
      <dgm:t>
        <a:bodyPr/>
        <a:lstStyle/>
        <a:p>
          <a:endParaRPr lang="ru-RU"/>
        </a:p>
      </dgm:t>
    </dgm:pt>
    <dgm:pt modelId="{241E065B-58B2-44EA-A383-83A1B8C08994}" type="pres">
      <dgm:prSet presAssocID="{CF19F5DA-0D77-41E3-9A2E-F51C65C9DD34}" presName="sibTrans" presStyleLbl="node1" presStyleIdx="4" presStyleCnt="6" custLinFactNeighborX="-8517" custLinFactNeighborY="-772"/>
      <dgm:spPr/>
      <dgm:t>
        <a:bodyPr/>
        <a:lstStyle/>
        <a:p>
          <a:endParaRPr lang="ru-RU"/>
        </a:p>
      </dgm:t>
    </dgm:pt>
    <dgm:pt modelId="{5580F841-203A-485B-89A8-1A54BBAE38DA}" type="pres">
      <dgm:prSet presAssocID="{57650D80-CC81-4914-9B2B-6BC1FD6710F5}" presName="dummy" presStyleCnt="0"/>
      <dgm:spPr/>
    </dgm:pt>
    <dgm:pt modelId="{FBA073E2-731B-4AC6-8DAB-307DA138FA1D}" type="pres">
      <dgm:prSet presAssocID="{57650D80-CC81-4914-9B2B-6BC1FD6710F5}" presName="node" presStyleLbl="revTx" presStyleIdx="5" presStyleCnt="6" custScaleX="179628" custRadScaleRad="105958" custRadScaleInc="-26474">
        <dgm:presLayoutVars>
          <dgm:bulletEnabled val="1"/>
        </dgm:presLayoutVars>
      </dgm:prSet>
      <dgm:spPr/>
      <dgm:t>
        <a:bodyPr/>
        <a:lstStyle/>
        <a:p>
          <a:endParaRPr lang="ru-RU"/>
        </a:p>
      </dgm:t>
    </dgm:pt>
    <dgm:pt modelId="{C515C859-94FC-4421-A920-87A56F6E26D8}" type="pres">
      <dgm:prSet presAssocID="{BD32307D-4C86-42C8-9FD3-2F37BA20968A}" presName="sibTrans" presStyleLbl="node1" presStyleIdx="5" presStyleCnt="6" custLinFactNeighborX="442" custLinFactNeighborY="-3493"/>
      <dgm:spPr/>
      <dgm:t>
        <a:bodyPr/>
        <a:lstStyle/>
        <a:p>
          <a:endParaRPr lang="ru-RU"/>
        </a:p>
      </dgm:t>
    </dgm:pt>
  </dgm:ptLst>
  <dgm:cxnLst>
    <dgm:cxn modelId="{DB8FBCE1-C01F-4358-A622-B9B466C2C3D5}" type="presOf" srcId="{89DDA278-2B9B-4BAA-BE4E-2FE5B72F648E}" destId="{7529451B-78FD-43AC-A99B-EADDD2B492D8}" srcOrd="0" destOrd="0" presId="urn:microsoft.com/office/officeart/2005/8/layout/cycle1"/>
    <dgm:cxn modelId="{9CC9B650-FC5C-4D1C-A918-519A96907FA9}" type="presOf" srcId="{F5526F68-5923-4306-A23C-3AAA8386CE71}" destId="{F24A433D-40FD-43CE-8188-C6820EDE5782}" srcOrd="0" destOrd="0" presId="urn:microsoft.com/office/officeart/2005/8/layout/cycle1"/>
    <dgm:cxn modelId="{09CF5BF6-C922-4C1A-A162-989C1BF45468}" srcId="{F5526F68-5923-4306-A23C-3AAA8386CE71}" destId="{9012421D-77D3-458E-8100-3AC171F2BDC7}" srcOrd="2" destOrd="0" parTransId="{36C315B1-B91D-42A8-A09A-BA193ED663ED}" sibTransId="{0546127D-2DF7-4FEE-995C-6931A1EA813E}"/>
    <dgm:cxn modelId="{B98B74AB-DFB8-463D-98FE-DEE7BAADDBE4}" srcId="{F5526F68-5923-4306-A23C-3AAA8386CE71}" destId="{96D9E9B1-13E5-4480-8F8B-48BDE384320E}" srcOrd="3" destOrd="0" parTransId="{4FE7D4B0-A438-4EA2-B04E-142DC43D144D}" sibTransId="{0F464578-B2A1-4F9A-8307-6296EDF547B7}"/>
    <dgm:cxn modelId="{7BA1AE07-4AB1-4B42-BC6F-D549A8A1D41F}" type="presOf" srcId="{CF19F5DA-0D77-41E3-9A2E-F51C65C9DD34}" destId="{241E065B-58B2-44EA-A383-83A1B8C08994}" srcOrd="0" destOrd="0" presId="urn:microsoft.com/office/officeart/2005/8/layout/cycle1"/>
    <dgm:cxn modelId="{677F3581-975D-4D50-B14F-0CC7FAE74C2E}" type="presOf" srcId="{0546127D-2DF7-4FEE-995C-6931A1EA813E}" destId="{FEA6EE24-6B92-411D-A2F4-A2340A33007B}" srcOrd="0" destOrd="0" presId="urn:microsoft.com/office/officeart/2005/8/layout/cycle1"/>
    <dgm:cxn modelId="{5C83331B-B81A-47CB-9D68-D5A92C541146}" type="presOf" srcId="{E505DA9E-C93C-4D5D-BC44-CEAC45D2B4FA}" destId="{91630551-CFC8-41AC-83C2-935115F5A8D9}" srcOrd="0" destOrd="0" presId="urn:microsoft.com/office/officeart/2005/8/layout/cycle1"/>
    <dgm:cxn modelId="{FD5E2AF4-7517-4A7F-B04D-E6C1C35C7213}" type="presOf" srcId="{9A22F554-93F7-44B5-B057-94B78DA5F517}" destId="{270760BF-9109-460A-A45C-F1EBA27EC76A}" srcOrd="0" destOrd="0" presId="urn:microsoft.com/office/officeart/2005/8/layout/cycle1"/>
    <dgm:cxn modelId="{783C9181-CB4F-462C-A214-BCF3281157B1}" srcId="{F5526F68-5923-4306-A23C-3AAA8386CE71}" destId="{57650D80-CC81-4914-9B2B-6BC1FD6710F5}" srcOrd="5" destOrd="0" parTransId="{6E2BFEF2-0AC4-41D7-9E06-9A3F06CCE841}" sibTransId="{BD32307D-4C86-42C8-9FD3-2F37BA20968A}"/>
    <dgm:cxn modelId="{4F3BC1CB-9A00-4A16-8B8E-8D0D384E54E9}" type="presOf" srcId="{CDCC927C-776B-46CC-BF2C-53BC1A5275AE}" destId="{0CA69198-1717-45B9-B34C-CECA8C6E4A03}" srcOrd="0" destOrd="0" presId="urn:microsoft.com/office/officeart/2005/8/layout/cycle1"/>
    <dgm:cxn modelId="{E4B4F824-2743-477F-8F9E-4597D0DD5524}" type="presOf" srcId="{0F464578-B2A1-4F9A-8307-6296EDF547B7}" destId="{03F7A15E-40DD-4D3E-94AE-F65DEDC2604B}" srcOrd="0" destOrd="0" presId="urn:microsoft.com/office/officeart/2005/8/layout/cycle1"/>
    <dgm:cxn modelId="{21DDF6F5-A9C0-46F3-8FAE-5917B3172596}" type="presOf" srcId="{9012421D-77D3-458E-8100-3AC171F2BDC7}" destId="{A625B957-6222-42FA-84C9-1930A2994452}" srcOrd="0" destOrd="0" presId="urn:microsoft.com/office/officeart/2005/8/layout/cycle1"/>
    <dgm:cxn modelId="{9C5BFD81-5F66-419D-B983-DAFFDEA74D0F}" srcId="{F5526F68-5923-4306-A23C-3AAA8386CE71}" destId="{E505DA9E-C93C-4D5D-BC44-CEAC45D2B4FA}" srcOrd="1" destOrd="0" parTransId="{D3040BD5-8A99-450E-9115-04E0296AA6F6}" sibTransId="{89DDA278-2B9B-4BAA-BE4E-2FE5B72F648E}"/>
    <dgm:cxn modelId="{A1C14426-1D5D-4FEA-BBD2-30A583502369}" type="presOf" srcId="{BD32307D-4C86-42C8-9FD3-2F37BA20968A}" destId="{C515C859-94FC-4421-A920-87A56F6E26D8}" srcOrd="0" destOrd="0" presId="urn:microsoft.com/office/officeart/2005/8/layout/cycle1"/>
    <dgm:cxn modelId="{E778FFBD-495C-44C1-95B9-1767BA157D1E}" type="presOf" srcId="{57650D80-CC81-4914-9B2B-6BC1FD6710F5}" destId="{FBA073E2-731B-4AC6-8DAB-307DA138FA1D}" srcOrd="0" destOrd="0" presId="urn:microsoft.com/office/officeart/2005/8/layout/cycle1"/>
    <dgm:cxn modelId="{5661D1E9-18C6-431A-BDF1-09AA01ECC37A}" type="presOf" srcId="{6F48C10D-6C3D-4C9F-9D55-E4432DF5DF66}" destId="{F90602A2-1C54-49BC-9093-A36EF9E36ECC}" srcOrd="0" destOrd="0" presId="urn:microsoft.com/office/officeart/2005/8/layout/cycle1"/>
    <dgm:cxn modelId="{9ECE7D4F-D0DE-494E-808A-6449190878D3}" srcId="{F5526F68-5923-4306-A23C-3AAA8386CE71}" destId="{6F48C10D-6C3D-4C9F-9D55-E4432DF5DF66}" srcOrd="0" destOrd="0" parTransId="{56508958-8440-47DD-AAB8-375BD1E37C86}" sibTransId="{CDCC927C-776B-46CC-BF2C-53BC1A5275AE}"/>
    <dgm:cxn modelId="{1032E349-2C52-4B67-9819-DFF178CEB15F}" type="presOf" srcId="{96D9E9B1-13E5-4480-8F8B-48BDE384320E}" destId="{C7430F6F-8C33-473C-9078-E9317DEC0A32}" srcOrd="0" destOrd="0" presId="urn:microsoft.com/office/officeart/2005/8/layout/cycle1"/>
    <dgm:cxn modelId="{D858315F-5202-4504-90D1-C776DE6897EB}" srcId="{F5526F68-5923-4306-A23C-3AAA8386CE71}" destId="{9A22F554-93F7-44B5-B057-94B78DA5F517}" srcOrd="4" destOrd="0" parTransId="{21E9EFC1-561D-45CB-8DCF-4045C77C0645}" sibTransId="{CF19F5DA-0D77-41E3-9A2E-F51C65C9DD34}"/>
    <dgm:cxn modelId="{4CEED5C6-2341-4FC2-8CC1-5D49900B0612}" type="presParOf" srcId="{F24A433D-40FD-43CE-8188-C6820EDE5782}" destId="{4F68471E-0BC1-48E6-9D90-D8886B1D7422}" srcOrd="0" destOrd="0" presId="urn:microsoft.com/office/officeart/2005/8/layout/cycle1"/>
    <dgm:cxn modelId="{735BC0D2-BEB2-44D0-9D7A-AD2C512A2DA8}" type="presParOf" srcId="{F24A433D-40FD-43CE-8188-C6820EDE5782}" destId="{F90602A2-1C54-49BC-9093-A36EF9E36ECC}" srcOrd="1" destOrd="0" presId="urn:microsoft.com/office/officeart/2005/8/layout/cycle1"/>
    <dgm:cxn modelId="{DFCB1C74-30EF-4121-9EE4-9999CBC92F9B}" type="presParOf" srcId="{F24A433D-40FD-43CE-8188-C6820EDE5782}" destId="{0CA69198-1717-45B9-B34C-CECA8C6E4A03}" srcOrd="2" destOrd="0" presId="urn:microsoft.com/office/officeart/2005/8/layout/cycle1"/>
    <dgm:cxn modelId="{0BE7C849-9318-4D97-AFD5-5935E571BACF}" type="presParOf" srcId="{F24A433D-40FD-43CE-8188-C6820EDE5782}" destId="{EBC2B18B-4C3C-4AB5-99D6-1DF22A210D31}" srcOrd="3" destOrd="0" presId="urn:microsoft.com/office/officeart/2005/8/layout/cycle1"/>
    <dgm:cxn modelId="{6DCD39BF-5EA0-4B8F-A473-5770147502BC}" type="presParOf" srcId="{F24A433D-40FD-43CE-8188-C6820EDE5782}" destId="{91630551-CFC8-41AC-83C2-935115F5A8D9}" srcOrd="4" destOrd="0" presId="urn:microsoft.com/office/officeart/2005/8/layout/cycle1"/>
    <dgm:cxn modelId="{2992CBC3-DB4A-40B1-B4D2-7A1AF0496A6E}" type="presParOf" srcId="{F24A433D-40FD-43CE-8188-C6820EDE5782}" destId="{7529451B-78FD-43AC-A99B-EADDD2B492D8}" srcOrd="5" destOrd="0" presId="urn:microsoft.com/office/officeart/2005/8/layout/cycle1"/>
    <dgm:cxn modelId="{17658DBA-C6AC-4BEC-9DFA-492598823FA3}" type="presParOf" srcId="{F24A433D-40FD-43CE-8188-C6820EDE5782}" destId="{45F060DC-41A7-400B-8E54-73EBDF54E839}" srcOrd="6" destOrd="0" presId="urn:microsoft.com/office/officeart/2005/8/layout/cycle1"/>
    <dgm:cxn modelId="{8DC413C1-BAA8-46BC-9CBB-3FD7C995B10F}" type="presParOf" srcId="{F24A433D-40FD-43CE-8188-C6820EDE5782}" destId="{A625B957-6222-42FA-84C9-1930A2994452}" srcOrd="7" destOrd="0" presId="urn:microsoft.com/office/officeart/2005/8/layout/cycle1"/>
    <dgm:cxn modelId="{420D68F2-FA84-4A00-9DC2-65EEF6B77419}" type="presParOf" srcId="{F24A433D-40FD-43CE-8188-C6820EDE5782}" destId="{FEA6EE24-6B92-411D-A2F4-A2340A33007B}" srcOrd="8" destOrd="0" presId="urn:microsoft.com/office/officeart/2005/8/layout/cycle1"/>
    <dgm:cxn modelId="{B16F4C57-F822-497A-AC78-9EEC0F8A9189}" type="presParOf" srcId="{F24A433D-40FD-43CE-8188-C6820EDE5782}" destId="{A665348A-239E-45BA-BEBA-CE51CECEBAAA}" srcOrd="9" destOrd="0" presId="urn:microsoft.com/office/officeart/2005/8/layout/cycle1"/>
    <dgm:cxn modelId="{492C3032-F914-42E6-A319-32A2BD0D724A}" type="presParOf" srcId="{F24A433D-40FD-43CE-8188-C6820EDE5782}" destId="{C7430F6F-8C33-473C-9078-E9317DEC0A32}" srcOrd="10" destOrd="0" presId="urn:microsoft.com/office/officeart/2005/8/layout/cycle1"/>
    <dgm:cxn modelId="{A2CA929A-8ACD-4AAE-AE0E-560948409615}" type="presParOf" srcId="{F24A433D-40FD-43CE-8188-C6820EDE5782}" destId="{03F7A15E-40DD-4D3E-94AE-F65DEDC2604B}" srcOrd="11" destOrd="0" presId="urn:microsoft.com/office/officeart/2005/8/layout/cycle1"/>
    <dgm:cxn modelId="{2307DA8A-8E13-4136-9C11-65C03C6998B0}" type="presParOf" srcId="{F24A433D-40FD-43CE-8188-C6820EDE5782}" destId="{935B1D89-E1D3-4E80-A0E7-4E87C3FF0883}" srcOrd="12" destOrd="0" presId="urn:microsoft.com/office/officeart/2005/8/layout/cycle1"/>
    <dgm:cxn modelId="{1E1351BE-B8EC-4020-A6FE-44D0B6BA3F11}" type="presParOf" srcId="{F24A433D-40FD-43CE-8188-C6820EDE5782}" destId="{270760BF-9109-460A-A45C-F1EBA27EC76A}" srcOrd="13" destOrd="0" presId="urn:microsoft.com/office/officeart/2005/8/layout/cycle1"/>
    <dgm:cxn modelId="{03AB4F51-4BCA-4D29-9271-A997220FE829}" type="presParOf" srcId="{F24A433D-40FD-43CE-8188-C6820EDE5782}" destId="{241E065B-58B2-44EA-A383-83A1B8C08994}" srcOrd="14" destOrd="0" presId="urn:microsoft.com/office/officeart/2005/8/layout/cycle1"/>
    <dgm:cxn modelId="{AB419B74-2893-4B40-AB5C-96ABE096BF03}" type="presParOf" srcId="{F24A433D-40FD-43CE-8188-C6820EDE5782}" destId="{5580F841-203A-485B-89A8-1A54BBAE38DA}" srcOrd="15" destOrd="0" presId="urn:microsoft.com/office/officeart/2005/8/layout/cycle1"/>
    <dgm:cxn modelId="{B0CED5CD-5775-46B6-A757-1FFB85C0E520}" type="presParOf" srcId="{F24A433D-40FD-43CE-8188-C6820EDE5782}" destId="{FBA073E2-731B-4AC6-8DAB-307DA138FA1D}" srcOrd="16" destOrd="0" presId="urn:microsoft.com/office/officeart/2005/8/layout/cycle1"/>
    <dgm:cxn modelId="{61CAEACD-459E-4125-BA14-BF132B27A0B5}" type="presParOf" srcId="{F24A433D-40FD-43CE-8188-C6820EDE5782}" destId="{C515C859-94FC-4421-A920-87A56F6E26D8}" srcOrd="17"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D4C28-F8F7-4061-B269-1AF181F1F7F8}">
      <dsp:nvSpPr>
        <dsp:cNvPr id="0" name=""/>
        <dsp:cNvSpPr/>
      </dsp:nvSpPr>
      <dsp:spPr>
        <a:xfrm>
          <a:off x="0" y="812550"/>
          <a:ext cx="6096000"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41FBD1-889E-4672-894F-D80AB50F194F}">
      <dsp:nvSpPr>
        <dsp:cNvPr id="0" name=""/>
        <dsp:cNvSpPr/>
      </dsp:nvSpPr>
      <dsp:spPr>
        <a:xfrm>
          <a:off x="239689" y="503707"/>
          <a:ext cx="5804020" cy="1474018"/>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ru-RU" sz="1400" kern="12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на безвозмездной и безвозвратной основе без установления направлений их использования. </a:t>
          </a:r>
        </a:p>
        <a:p>
          <a:pPr lvl="0" algn="l" defTabSz="622300">
            <a:lnSpc>
              <a:spcPct val="90000"/>
            </a:lnSpc>
            <a:spcBef>
              <a:spcPct val="0"/>
            </a:spcBef>
            <a:spcAft>
              <a:spcPct val="35000"/>
            </a:spcAft>
          </a:pPr>
          <a:r>
            <a:rPr lang="ru-RU" sz="1400" i="1" kern="1200"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«карманные» деньги)</a:t>
          </a:r>
          <a:endParaRPr lang="ru-RU" sz="1400" i="1" kern="1200" dirty="0">
            <a:solidFill>
              <a:srgbClr val="000066"/>
            </a:solidFill>
            <a:latin typeface="Times New Roman" panose="02020603050405020304" pitchFamily="18" charset="0"/>
            <a:cs typeface="Times New Roman" panose="02020603050405020304" pitchFamily="18" charset="0"/>
          </a:endParaRPr>
        </a:p>
      </dsp:txBody>
      <dsp:txXfrm>
        <a:off x="311645" y="575663"/>
        <a:ext cx="5660108" cy="1330106"/>
      </dsp:txXfrm>
    </dsp:sp>
    <dsp:sp modelId="{F21ED909-8986-452E-94C6-83C1D17B2A58}">
      <dsp:nvSpPr>
        <dsp:cNvPr id="0" name=""/>
        <dsp:cNvSpPr/>
      </dsp:nvSpPr>
      <dsp:spPr>
        <a:xfrm>
          <a:off x="0" y="2216706"/>
          <a:ext cx="6096000"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511761-AB97-47A0-8E3E-5D923CA13B5B}">
      <dsp:nvSpPr>
        <dsp:cNvPr id="0" name=""/>
        <dsp:cNvSpPr/>
      </dsp:nvSpPr>
      <dsp:spPr>
        <a:xfrm>
          <a:off x="239689" y="2016111"/>
          <a:ext cx="5804020" cy="1266108"/>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r>
            <a:rPr lang="ru-RU" sz="1400" kern="12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софинансирования расходов на решение вопросов местного значения.</a:t>
          </a:r>
        </a:p>
        <a:p>
          <a:pPr lvl="0" algn="l" defTabSz="622300">
            <a:lnSpc>
              <a:spcPct val="90000"/>
            </a:lnSpc>
            <a:spcBef>
              <a:spcPct val="0"/>
            </a:spcBef>
            <a:spcAft>
              <a:spcPct val="35000"/>
            </a:spcAft>
          </a:pPr>
          <a:r>
            <a:rPr lang="ru-RU" sz="1400" i="1" kern="1200"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даете своему ребенку деньги и посылаете его в магазин купить продукты (по списку) </a:t>
          </a:r>
          <a:endParaRPr lang="ru-RU" sz="1400" i="1" kern="1200" dirty="0">
            <a:solidFill>
              <a:srgbClr val="000066"/>
            </a:solidFill>
            <a:latin typeface="Times New Roman" panose="02020603050405020304" pitchFamily="18" charset="0"/>
            <a:cs typeface="Times New Roman" panose="02020603050405020304" pitchFamily="18" charset="0"/>
          </a:endParaRPr>
        </a:p>
      </dsp:txBody>
      <dsp:txXfrm>
        <a:off x="301495" y="2077917"/>
        <a:ext cx="5680408" cy="1142496"/>
      </dsp:txXfrm>
    </dsp:sp>
    <dsp:sp modelId="{F3944586-2F90-4A49-B2DC-999338F380D7}">
      <dsp:nvSpPr>
        <dsp:cNvPr id="0" name=""/>
        <dsp:cNvSpPr/>
      </dsp:nvSpPr>
      <dsp:spPr>
        <a:xfrm>
          <a:off x="0" y="3759758"/>
          <a:ext cx="6096000"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EB573D-F202-482C-8060-59D73BAE0479}">
      <dsp:nvSpPr>
        <dsp:cNvPr id="0" name=""/>
        <dsp:cNvSpPr/>
      </dsp:nvSpPr>
      <dsp:spPr>
        <a:xfrm>
          <a:off x="239689" y="3353402"/>
          <a:ext cx="5804020" cy="1440174"/>
        </a:xfrm>
        <a:prstGeom prst="roundRect">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622300">
            <a:lnSpc>
              <a:spcPct val="90000"/>
            </a:lnSpc>
            <a:spcBef>
              <a:spcPct val="0"/>
            </a:spcBef>
            <a:spcAft>
              <a:spcPct val="35000"/>
            </a:spcAft>
          </a:pPr>
          <a:endParaRPr lang="ru-RU" sz="1400" b="1" u="sng" kern="1200" dirty="0" smtClean="0">
            <a:solidFill>
              <a:srgbClr val="000066"/>
            </a:solidFill>
            <a:latin typeface="Times New Roman" panose="02020603050405020304" pitchFamily="18" charset="0"/>
            <a:cs typeface="Times New Roman" panose="02020603050405020304" pitchFamily="18" charset="0"/>
          </a:endParaRPr>
        </a:p>
        <a:p>
          <a:pPr lvl="0" algn="l" defTabSz="622300">
            <a:lnSpc>
              <a:spcPct val="90000"/>
            </a:lnSpc>
            <a:spcBef>
              <a:spcPct val="0"/>
            </a:spcBef>
            <a:spcAft>
              <a:spcPct val="35000"/>
            </a:spcAft>
          </a:pPr>
          <a:r>
            <a:rPr lang="ru-RU" sz="1400" kern="1200" dirty="0" smtClean="0">
              <a:solidFill>
                <a:srgbClr val="000066"/>
              </a:solidFill>
              <a:latin typeface="Times New Roman" panose="02020603050405020304" pitchFamily="18" charset="0"/>
              <a:cs typeface="Times New Roman" panose="02020603050405020304" pitchFamily="18" charset="0"/>
            </a:rPr>
            <a:t>– межбюджетные трансферты, предоставляемые в целях обеспечения исполнения отдельных государственных полномочий, переданных органам местного самоуправления. </a:t>
          </a:r>
        </a:p>
        <a:p>
          <a:pPr lvl="0" algn="l" defTabSz="622300">
            <a:lnSpc>
              <a:spcPct val="90000"/>
            </a:lnSpc>
            <a:spcBef>
              <a:spcPct val="0"/>
            </a:spcBef>
            <a:spcAft>
              <a:spcPct val="35000"/>
            </a:spcAft>
          </a:pPr>
          <a:r>
            <a:rPr lang="ru-RU" sz="1400" i="1" kern="1200" dirty="0" smtClean="0">
              <a:solidFill>
                <a:srgbClr val="000066"/>
              </a:solidFill>
              <a:latin typeface="Times New Roman" panose="02020603050405020304" pitchFamily="18" charset="0"/>
              <a:cs typeface="Times New Roman" panose="02020603050405020304" pitchFamily="18" charset="0"/>
            </a:rPr>
            <a:t>(аналогия в семейном бюджете: вы «добавляете» денег для того, чтобы ваш ребенок купил себе новый телефон, а остальные он накопил сам)</a:t>
          </a:r>
          <a:endParaRPr lang="ru-RU" sz="1400" i="1" kern="1200" dirty="0">
            <a:solidFill>
              <a:srgbClr val="000066"/>
            </a:solidFill>
            <a:latin typeface="Times New Roman" panose="02020603050405020304" pitchFamily="18" charset="0"/>
            <a:cs typeface="Times New Roman" panose="02020603050405020304" pitchFamily="18" charset="0"/>
          </a:endParaRPr>
        </a:p>
      </dsp:txBody>
      <dsp:txXfrm>
        <a:off x="309992" y="3423705"/>
        <a:ext cx="5663414" cy="12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602A2-1C54-49BC-9093-A36EF9E36ECC}">
      <dsp:nvSpPr>
        <dsp:cNvPr id="0" name=""/>
        <dsp:cNvSpPr/>
      </dsp:nvSpPr>
      <dsp:spPr>
        <a:xfrm>
          <a:off x="3972118" y="-57096"/>
          <a:ext cx="1801968"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Утверждение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kern="1200" dirty="0" smtClean="0">
              <a:latin typeface="Cambria" panose="02040503050406030204" pitchFamily="18" charset="0"/>
              <a:ea typeface="Cambria" panose="02040503050406030204" pitchFamily="18" charset="0"/>
            </a:rPr>
            <a:t>»</a:t>
          </a:r>
          <a:endParaRPr lang="ru-RU" sz="1400" kern="1200" dirty="0"/>
        </a:p>
      </dsp:txBody>
      <dsp:txXfrm>
        <a:off x="3972118" y="-57096"/>
        <a:ext cx="1801968" cy="1032345"/>
      </dsp:txXfrm>
    </dsp:sp>
    <dsp:sp modelId="{0CA69198-1717-45B9-B34C-CECA8C6E4A03}">
      <dsp:nvSpPr>
        <dsp:cNvPr id="0" name=""/>
        <dsp:cNvSpPr/>
      </dsp:nvSpPr>
      <dsp:spPr>
        <a:xfrm>
          <a:off x="1494786" y="-357325"/>
          <a:ext cx="5039702" cy="5039702"/>
        </a:xfrm>
        <a:prstGeom prst="circularArrow">
          <a:avLst>
            <a:gd name="adj1" fmla="val 3994"/>
            <a:gd name="adj2" fmla="val 250603"/>
            <a:gd name="adj3" fmla="val 20799924"/>
            <a:gd name="adj4" fmla="val 19492027"/>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630551-CFC8-41AC-83C2-935115F5A8D9}">
      <dsp:nvSpPr>
        <dsp:cNvPr id="0" name=""/>
        <dsp:cNvSpPr/>
      </dsp:nvSpPr>
      <dsp:spPr>
        <a:xfrm>
          <a:off x="5022996" y="1933519"/>
          <a:ext cx="1738138"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Исполнение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kern="1200" dirty="0">
            <a:solidFill>
              <a:schemeClr val="accent1">
                <a:lumMod val="25000"/>
              </a:schemeClr>
            </a:solidFill>
          </a:endParaRPr>
        </a:p>
      </dsp:txBody>
      <dsp:txXfrm>
        <a:off x="5022996" y="1933519"/>
        <a:ext cx="1738138" cy="1032345"/>
      </dsp:txXfrm>
    </dsp:sp>
    <dsp:sp modelId="{7529451B-78FD-43AC-A99B-EADDD2B492D8}">
      <dsp:nvSpPr>
        <dsp:cNvPr id="0" name=""/>
        <dsp:cNvSpPr/>
      </dsp:nvSpPr>
      <dsp:spPr>
        <a:xfrm>
          <a:off x="1531964" y="-47838"/>
          <a:ext cx="5039702" cy="5039702"/>
        </a:xfrm>
        <a:prstGeom prst="circularArrow">
          <a:avLst>
            <a:gd name="adj1" fmla="val 3994"/>
            <a:gd name="adj2" fmla="val 250603"/>
            <a:gd name="adj3" fmla="val 1974060"/>
            <a:gd name="adj4" fmla="val 995298"/>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25B957-6222-42FA-84C9-1930A2994452}">
      <dsp:nvSpPr>
        <dsp:cNvPr id="0" name=""/>
        <dsp:cNvSpPr/>
      </dsp:nvSpPr>
      <dsp:spPr>
        <a:xfrm>
          <a:off x="3744651" y="3696457"/>
          <a:ext cx="2061675" cy="1332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Формирование отчёта об исполнении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400" b="1" kern="1200" dirty="0" smtClean="0">
              <a:latin typeface="Cambria" panose="02040503050406030204" pitchFamily="18" charset="0"/>
              <a:ea typeface="Cambria" panose="02040503050406030204" pitchFamily="18" charset="0"/>
            </a:rPr>
            <a:t>»</a:t>
          </a:r>
          <a:endParaRPr lang="ru-RU" sz="1400" kern="1200" dirty="0"/>
        </a:p>
      </dsp:txBody>
      <dsp:txXfrm>
        <a:off x="3744651" y="3696457"/>
        <a:ext cx="2061675" cy="1332695"/>
      </dsp:txXfrm>
    </dsp:sp>
    <dsp:sp modelId="{FEA6EE24-6B92-411D-A2F4-A2340A33007B}">
      <dsp:nvSpPr>
        <dsp:cNvPr id="0" name=""/>
        <dsp:cNvSpPr/>
      </dsp:nvSpPr>
      <dsp:spPr>
        <a:xfrm>
          <a:off x="759817" y="3679"/>
          <a:ext cx="5039702" cy="5039702"/>
        </a:xfrm>
        <a:prstGeom prst="circularArrow">
          <a:avLst>
            <a:gd name="adj1" fmla="val 3994"/>
            <a:gd name="adj2" fmla="val 250603"/>
            <a:gd name="adj3" fmla="val 5687011"/>
            <a:gd name="adj4" fmla="val 4740488"/>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430F6F-8C33-473C-9078-E9317DEC0A32}">
      <dsp:nvSpPr>
        <dsp:cNvPr id="0" name=""/>
        <dsp:cNvSpPr/>
      </dsp:nvSpPr>
      <dsp:spPr>
        <a:xfrm>
          <a:off x="1217571" y="3816429"/>
          <a:ext cx="1758186" cy="892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Утверждение </a:t>
          </a:r>
        </a:p>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отчёта об исполнении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endParaRPr lang="ru-RU" sz="1400" kern="1200" dirty="0">
            <a:solidFill>
              <a:schemeClr val="accent1">
                <a:lumMod val="25000"/>
              </a:schemeClr>
            </a:solidFill>
          </a:endParaRPr>
        </a:p>
      </dsp:txBody>
      <dsp:txXfrm>
        <a:off x="1217571" y="3816429"/>
        <a:ext cx="1758186" cy="892586"/>
      </dsp:txXfrm>
    </dsp:sp>
    <dsp:sp modelId="{03F7A15E-40DD-4D3E-94AE-F65DEDC2604B}">
      <dsp:nvSpPr>
        <dsp:cNvPr id="0" name=""/>
        <dsp:cNvSpPr/>
      </dsp:nvSpPr>
      <dsp:spPr>
        <a:xfrm>
          <a:off x="715946" y="137814"/>
          <a:ext cx="5039702" cy="5039702"/>
        </a:xfrm>
        <a:prstGeom prst="circularArrow">
          <a:avLst>
            <a:gd name="adj1" fmla="val 3994"/>
            <a:gd name="adj2" fmla="val 250603"/>
            <a:gd name="adj3" fmla="val 9954408"/>
            <a:gd name="adj4" fmla="val 8831874"/>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0760BF-9109-460A-A45C-F1EBA27EC76A}">
      <dsp:nvSpPr>
        <dsp:cNvPr id="0" name=""/>
        <dsp:cNvSpPr/>
      </dsp:nvSpPr>
      <dsp:spPr>
        <a:xfrm>
          <a:off x="103288" y="1933519"/>
          <a:ext cx="2370480"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b="1" kern="1200" dirty="0" smtClean="0">
              <a:solidFill>
                <a:srgbClr val="000066"/>
              </a:solidFill>
              <a:latin typeface="Cambria" panose="02040503050406030204" pitchFamily="18" charset="0"/>
              <a:ea typeface="Cambria" panose="02040503050406030204" pitchFamily="18" charset="0"/>
            </a:rPr>
            <a:t>Составление проекта бюджета МО «Демидовский </a:t>
          </a:r>
          <a:r>
            <a:rPr lang="ru-RU" sz="16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600" b="1" kern="1200" dirty="0" smtClean="0">
              <a:latin typeface="Cambria" panose="02040503050406030204" pitchFamily="18" charset="0"/>
              <a:ea typeface="Cambria" panose="02040503050406030204" pitchFamily="18" charset="0"/>
            </a:rPr>
            <a:t>»</a:t>
          </a:r>
          <a:endParaRPr lang="ru-RU" sz="1600" b="1" kern="1200" dirty="0">
            <a:latin typeface="Cambria" panose="02040503050406030204" pitchFamily="18" charset="0"/>
            <a:ea typeface="Cambria" panose="02040503050406030204" pitchFamily="18" charset="0"/>
          </a:endParaRPr>
        </a:p>
      </dsp:txBody>
      <dsp:txXfrm>
        <a:off x="103288" y="1933519"/>
        <a:ext cx="2370480" cy="1032345"/>
      </dsp:txXfrm>
    </dsp:sp>
    <dsp:sp modelId="{241E065B-58B2-44EA-A383-83A1B8C08994}">
      <dsp:nvSpPr>
        <dsp:cNvPr id="0" name=""/>
        <dsp:cNvSpPr/>
      </dsp:nvSpPr>
      <dsp:spPr>
        <a:xfrm>
          <a:off x="691749" y="-432448"/>
          <a:ext cx="5039702" cy="5039702"/>
        </a:xfrm>
        <a:prstGeom prst="circularArrow">
          <a:avLst>
            <a:gd name="adj1" fmla="val 3994"/>
            <a:gd name="adj2" fmla="val 250603"/>
            <a:gd name="adj3" fmla="val 12349695"/>
            <a:gd name="adj4" fmla="val 11088275"/>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A073E2-731B-4AC6-8DAB-307DA138FA1D}">
      <dsp:nvSpPr>
        <dsp:cNvPr id="0" name=""/>
        <dsp:cNvSpPr/>
      </dsp:nvSpPr>
      <dsp:spPr>
        <a:xfrm>
          <a:off x="1253946" y="-57092"/>
          <a:ext cx="1854380" cy="103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rgbClr val="000066"/>
              </a:solidFill>
              <a:latin typeface="Cambria" panose="02040503050406030204" pitchFamily="18" charset="0"/>
              <a:ea typeface="Cambria" panose="02040503050406030204" pitchFamily="18" charset="0"/>
            </a:rPr>
            <a:t>Рассмотрение проекта бюджета МО «Демидовский </a:t>
          </a:r>
          <a:r>
            <a:rPr lang="ru-RU" sz="1400" b="1" kern="1200" dirty="0" smtClean="0">
              <a:solidFill>
                <a:schemeClr val="accent1">
                  <a:lumMod val="25000"/>
                </a:schemeClr>
              </a:solidFill>
              <a:latin typeface="Cambria" panose="02040503050406030204" pitchFamily="18" charset="0"/>
              <a:ea typeface="Cambria" panose="02040503050406030204" pitchFamily="18" charset="0"/>
            </a:rPr>
            <a:t>муниципальный округ</a:t>
          </a:r>
          <a:r>
            <a:rPr lang="ru-RU" sz="1200" b="1" kern="1200" dirty="0" smtClean="0">
              <a:solidFill>
                <a:schemeClr val="accent1">
                  <a:lumMod val="25000"/>
                </a:schemeClr>
              </a:solidFill>
              <a:latin typeface="Cambria" panose="02040503050406030204" pitchFamily="18" charset="0"/>
              <a:ea typeface="Cambria" panose="02040503050406030204" pitchFamily="18" charset="0"/>
            </a:rPr>
            <a:t>»</a:t>
          </a:r>
          <a:endParaRPr lang="ru-RU" sz="1200" kern="1200" dirty="0">
            <a:solidFill>
              <a:schemeClr val="accent1">
                <a:lumMod val="25000"/>
              </a:schemeClr>
            </a:solidFill>
          </a:endParaRPr>
        </a:p>
      </dsp:txBody>
      <dsp:txXfrm>
        <a:off x="1253946" y="-57092"/>
        <a:ext cx="1854380" cy="1032345"/>
      </dsp:txXfrm>
    </dsp:sp>
    <dsp:sp modelId="{C515C859-94FC-4421-A920-87A56F6E26D8}">
      <dsp:nvSpPr>
        <dsp:cNvPr id="0" name=""/>
        <dsp:cNvSpPr/>
      </dsp:nvSpPr>
      <dsp:spPr>
        <a:xfrm>
          <a:off x="902522" y="-353805"/>
          <a:ext cx="5039702" cy="5039702"/>
        </a:xfrm>
        <a:prstGeom prst="circularArrow">
          <a:avLst>
            <a:gd name="adj1" fmla="val 3994"/>
            <a:gd name="adj2" fmla="val 250603"/>
            <a:gd name="adj3" fmla="val 16812770"/>
            <a:gd name="adj4" fmla="val 15763057"/>
            <a:gd name="adj5" fmla="val 46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2"/>
            <a:ext cx="2985621" cy="501416"/>
          </a:xfrm>
          <a:prstGeom prst="rect">
            <a:avLst/>
          </a:prstGeom>
        </p:spPr>
        <p:txBody>
          <a:bodyPr vert="horz" lIns="92417" tIns="46208" rIns="92417" bIns="46208" rtlCol="0"/>
          <a:lstStyle>
            <a:lvl1pPr algn="l" eaLnBrk="1" hangingPunct="1">
              <a:defRPr sz="1200">
                <a:latin typeface="Arial" pitchFamily="34" charset="0"/>
              </a:defRPr>
            </a:lvl1pPr>
          </a:lstStyle>
          <a:p>
            <a:pPr>
              <a:defRPr/>
            </a:pPr>
            <a:endParaRPr lang="ru-RU"/>
          </a:p>
        </p:txBody>
      </p:sp>
      <p:sp>
        <p:nvSpPr>
          <p:cNvPr id="3" name="Дата 2"/>
          <p:cNvSpPr>
            <a:spLocks noGrp="1"/>
          </p:cNvSpPr>
          <p:nvPr>
            <p:ph type="dt" idx="1"/>
          </p:nvPr>
        </p:nvSpPr>
        <p:spPr>
          <a:xfrm>
            <a:off x="3900936" y="2"/>
            <a:ext cx="2985621" cy="501416"/>
          </a:xfrm>
          <a:prstGeom prst="rect">
            <a:avLst/>
          </a:prstGeom>
        </p:spPr>
        <p:txBody>
          <a:bodyPr vert="horz" lIns="92417" tIns="46208" rIns="92417" bIns="46208" rtlCol="0"/>
          <a:lstStyle>
            <a:lvl1pPr algn="r" eaLnBrk="1" hangingPunct="1">
              <a:defRPr sz="1200">
                <a:latin typeface="Arial" pitchFamily="34" charset="0"/>
              </a:defRPr>
            </a:lvl1pPr>
          </a:lstStyle>
          <a:p>
            <a:pPr>
              <a:defRPr/>
            </a:pPr>
            <a:fld id="{38E1B5AC-54D4-4C0A-A67A-EF1328B2AC3D}" type="datetimeFigureOut">
              <a:rPr lang="ru-RU"/>
              <a:pPr>
                <a:defRPr/>
              </a:pPr>
              <a:t>29.06.2026</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2417" tIns="46208" rIns="92417" bIns="46208" rtlCol="0" anchor="ctr"/>
          <a:lstStyle/>
          <a:p>
            <a:pPr lvl="0"/>
            <a:endParaRPr lang="ru-RU" noProof="0" smtClean="0"/>
          </a:p>
        </p:txBody>
      </p:sp>
      <p:sp>
        <p:nvSpPr>
          <p:cNvPr id="5" name="Заметки 4"/>
          <p:cNvSpPr>
            <a:spLocks noGrp="1"/>
          </p:cNvSpPr>
          <p:nvPr>
            <p:ph type="body" sz="quarter" idx="3"/>
          </p:nvPr>
        </p:nvSpPr>
        <p:spPr>
          <a:xfrm>
            <a:off x="688497" y="4759453"/>
            <a:ext cx="5511174" cy="4507940"/>
          </a:xfrm>
          <a:prstGeom prst="rect">
            <a:avLst/>
          </a:prstGeom>
        </p:spPr>
        <p:txBody>
          <a:bodyPr vert="horz" wrap="square" lIns="92417" tIns="46208" rIns="92417" bIns="46208" numCol="1" anchor="t" anchorCtr="0" compatLnSpc="1">
            <a:prstTxWarp prst="textNoShape">
              <a:avLst/>
            </a:prstTxWarp>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1" y="9515697"/>
            <a:ext cx="2985621" cy="501416"/>
          </a:xfrm>
          <a:prstGeom prst="rect">
            <a:avLst/>
          </a:prstGeom>
        </p:spPr>
        <p:txBody>
          <a:bodyPr vert="horz" lIns="92417" tIns="46208" rIns="92417" bIns="46208" rtlCol="0" anchor="b"/>
          <a:lstStyle>
            <a:lvl1pPr algn="l" eaLnBrk="1" hangingPunct="1">
              <a:defRPr sz="1200">
                <a:latin typeface="Arial" pitchFamily="34" charset="0"/>
              </a:defRPr>
            </a:lvl1pPr>
          </a:lstStyle>
          <a:p>
            <a:pPr>
              <a:defRPr/>
            </a:pPr>
            <a:endParaRPr lang="ru-RU"/>
          </a:p>
        </p:txBody>
      </p:sp>
      <p:sp>
        <p:nvSpPr>
          <p:cNvPr id="7" name="Номер слайда 6"/>
          <p:cNvSpPr>
            <a:spLocks noGrp="1"/>
          </p:cNvSpPr>
          <p:nvPr>
            <p:ph type="sldNum" sz="quarter" idx="5"/>
          </p:nvPr>
        </p:nvSpPr>
        <p:spPr>
          <a:xfrm>
            <a:off x="3900936" y="9515697"/>
            <a:ext cx="2985621" cy="501416"/>
          </a:xfrm>
          <a:prstGeom prst="rect">
            <a:avLst/>
          </a:prstGeom>
        </p:spPr>
        <p:txBody>
          <a:bodyPr vert="horz" wrap="square" lIns="92417" tIns="46208" rIns="92417" bIns="46208"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E4D207B4-5ACA-4124-B071-1B92BD39720C}" type="slidenum">
              <a:rPr lang="ru-RU" altLang="ru-RU"/>
              <a:pPr>
                <a:defRPr/>
              </a:pPr>
              <a:t>‹#›</a:t>
            </a:fld>
            <a:endParaRPr lang="ru-RU" altLang="ru-RU"/>
          </a:p>
        </p:txBody>
      </p:sp>
    </p:spTree>
    <p:extLst>
      <p:ext uri="{BB962C8B-B14F-4D97-AF65-F5344CB8AC3E}">
        <p14:creationId xmlns:p14="http://schemas.microsoft.com/office/powerpoint/2010/main" val="2921137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77826" name="Rectangle 3"/>
          <p:cNvSpPr>
            <a:spLocks noGrp="1" noChangeArrowheads="1"/>
          </p:cNvSpPr>
          <p:nvPr>
            <p:ph type="body" idx="1"/>
          </p:nvPr>
        </p:nvSpPr>
        <p:spPr bwMode="auto">
          <a:xfrm>
            <a:off x="688496" y="4761052"/>
            <a:ext cx="5511174" cy="4506340"/>
          </a:xfrm>
          <a:noFill/>
        </p:spPr>
        <p:txBody>
          <a:bodyPr/>
          <a:lstStyle/>
          <a:p>
            <a:pPr eaLnBrk="1" hangingPunct="1"/>
            <a:r>
              <a:rPr lang="ru-RU" altLang="ru-RU" dirty="0" smtClean="0"/>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51</a:t>
            </a:fld>
            <a:endParaRPr lang="ru-RU" altLang="ru-RU"/>
          </a:p>
        </p:txBody>
      </p:sp>
    </p:spTree>
    <p:extLst>
      <p:ext uri="{BB962C8B-B14F-4D97-AF65-F5344CB8AC3E}">
        <p14:creationId xmlns:p14="http://schemas.microsoft.com/office/powerpoint/2010/main" val="23962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80898" name="Rectangle 3"/>
          <p:cNvSpPr>
            <a:spLocks noGrp="1" noChangeArrowheads="1"/>
          </p:cNvSpPr>
          <p:nvPr>
            <p:ph type="body" idx="1"/>
          </p:nvPr>
        </p:nvSpPr>
        <p:spPr bwMode="auto">
          <a:xfrm>
            <a:off x="688497" y="4761053"/>
            <a:ext cx="5511174" cy="4506340"/>
          </a:xfrm>
          <a:noFill/>
        </p:spPr>
        <p:txBody>
          <a:bodyPr/>
          <a:lstStyle/>
          <a:p>
            <a:pPr eaLnBrk="1" hangingPunct="1"/>
            <a:r>
              <a:rPr lang="ru-RU" altLang="ru-RU" dirty="0" smtClean="0"/>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80898" name="Rectangle 3"/>
          <p:cNvSpPr>
            <a:spLocks noGrp="1" noChangeArrowheads="1"/>
          </p:cNvSpPr>
          <p:nvPr>
            <p:ph type="body" idx="1"/>
          </p:nvPr>
        </p:nvSpPr>
        <p:spPr bwMode="auto">
          <a:xfrm>
            <a:off x="688497" y="4761053"/>
            <a:ext cx="5511174" cy="4506340"/>
          </a:xfrm>
          <a:noFill/>
        </p:spPr>
        <p:txBody>
          <a:bodyPr/>
          <a:lstStyle/>
          <a:p>
            <a:pPr eaLnBrk="1" hangingPunct="1"/>
            <a:r>
              <a:rPr lang="ru-RU" altLang="ru-RU" dirty="0"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ChangeArrowheads="1" noTextEdit="1"/>
          </p:cNvSpPr>
          <p:nvPr>
            <p:ph type="sldImg"/>
          </p:nvPr>
        </p:nvSpPr>
        <p:spPr bwMode="auto">
          <a:xfrm>
            <a:off x="939800" y="750888"/>
            <a:ext cx="5008563" cy="3757612"/>
          </a:xfrm>
          <a:noFill/>
          <a:ln>
            <a:solidFill>
              <a:srgbClr val="000000"/>
            </a:solidFill>
            <a:miter lim="800000"/>
            <a:headEnd/>
            <a:tailEnd/>
          </a:ln>
        </p:spPr>
      </p:sp>
      <p:sp>
        <p:nvSpPr>
          <p:cNvPr id="87042" name="Rectangle 3"/>
          <p:cNvSpPr>
            <a:spLocks noGrp="1" noChangeArrowheads="1"/>
          </p:cNvSpPr>
          <p:nvPr>
            <p:ph type="body" idx="1"/>
          </p:nvPr>
        </p:nvSpPr>
        <p:spPr bwMode="auto">
          <a:xfrm>
            <a:off x="688497" y="4761053"/>
            <a:ext cx="5511174" cy="4506340"/>
          </a:xfrm>
          <a:noFill/>
        </p:spPr>
        <p:txBody>
          <a:bodyPr lIns="92390" tIns="46195" rIns="92390" bIns="46195"/>
          <a:lstStyle/>
          <a:p>
            <a:pPr eaLnBrk="1" hangingPunct="1"/>
            <a:r>
              <a:rPr lang="ru-RU" altLang="ru-RU" dirty="0" smtClean="0"/>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txBox="1">
            <a:spLocks noGrp="1" noChangeArrowheads="1"/>
          </p:cNvSpPr>
          <p:nvPr/>
        </p:nvSpPr>
        <p:spPr bwMode="auto">
          <a:xfrm>
            <a:off x="3902545" y="9515697"/>
            <a:ext cx="2984012" cy="501416"/>
          </a:xfrm>
          <a:prstGeom prst="rect">
            <a:avLst/>
          </a:prstGeom>
          <a:noFill/>
          <a:ln w="9525">
            <a:noFill/>
            <a:miter lim="800000"/>
            <a:headEnd/>
            <a:tailEnd/>
          </a:ln>
        </p:spPr>
        <p:txBody>
          <a:bodyPr lIns="92499" tIns="46252" rIns="92499" bIns="46252" anchor="b"/>
          <a:lstStyle/>
          <a:p>
            <a:pPr algn="r" defTabSz="925684"/>
            <a:fld id="{B047E831-64EC-4CE4-B8E1-A887288C3389}" type="slidenum">
              <a:rPr lang="ru-RU" altLang="ru-RU" sz="1200">
                <a:latin typeface="Arial" charset="0"/>
                <a:cs typeface="Arial" charset="0"/>
              </a:rPr>
              <a:pPr algn="r" defTabSz="925684"/>
              <a:t>28</a:t>
            </a:fld>
            <a:endParaRPr lang="ru-RU" altLang="ru-RU" sz="1200">
              <a:latin typeface="Arial" charset="0"/>
              <a:cs typeface="Arial" charset="0"/>
            </a:endParaRPr>
          </a:p>
        </p:txBody>
      </p:sp>
      <p:sp>
        <p:nvSpPr>
          <p:cNvPr id="90114" name="Rectangle 2"/>
          <p:cNvSpPr>
            <a:spLocks noGrp="1" noRot="1" noChangeAspect="1" noChangeArrowheads="1" noTextEdit="1"/>
          </p:cNvSpPr>
          <p:nvPr>
            <p:ph type="sldImg"/>
          </p:nvPr>
        </p:nvSpPr>
        <p:spPr bwMode="auto">
          <a:xfrm>
            <a:off x="936625" y="163513"/>
            <a:ext cx="5006975" cy="3756025"/>
          </a:xfrm>
          <a:noFill/>
          <a:ln>
            <a:solidFill>
              <a:srgbClr val="000000"/>
            </a:solidFill>
            <a:miter lim="800000"/>
            <a:headEnd/>
            <a:tailEnd/>
          </a:ln>
        </p:spPr>
      </p:sp>
      <p:sp>
        <p:nvSpPr>
          <p:cNvPr id="90115" name="Rectangle 3"/>
          <p:cNvSpPr>
            <a:spLocks noGrp="1" noChangeArrowheads="1"/>
          </p:cNvSpPr>
          <p:nvPr>
            <p:ph type="body" idx="1"/>
          </p:nvPr>
        </p:nvSpPr>
        <p:spPr bwMode="auto">
          <a:xfrm>
            <a:off x="6" y="4011334"/>
            <a:ext cx="6888163" cy="6007383"/>
          </a:xfrm>
          <a:noFill/>
        </p:spPr>
        <p:txBody>
          <a:bodyPr lIns="92489" tIns="46248" rIns="92489" bIns="46248"/>
          <a:lstStyle/>
          <a:p>
            <a:pPr eaLnBrk="1" hangingPunct="1"/>
            <a:endParaRPr lang="ru-RU" altLang="ru-RU" sz="90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31</a:t>
            </a:fld>
            <a:endParaRPr lang="ru-RU" altLang="ru-RU"/>
          </a:p>
        </p:txBody>
      </p:sp>
    </p:spTree>
    <p:extLst>
      <p:ext uri="{BB962C8B-B14F-4D97-AF65-F5344CB8AC3E}">
        <p14:creationId xmlns:p14="http://schemas.microsoft.com/office/powerpoint/2010/main" val="415763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34</a:t>
            </a:fld>
            <a:endParaRPr lang="ru-RU" altLang="ru-RU"/>
          </a:p>
        </p:txBody>
      </p:sp>
    </p:spTree>
    <p:extLst>
      <p:ext uri="{BB962C8B-B14F-4D97-AF65-F5344CB8AC3E}">
        <p14:creationId xmlns:p14="http://schemas.microsoft.com/office/powerpoint/2010/main" val="1069831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40</a:t>
            </a:fld>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E4D207B4-5ACA-4124-B071-1B92BD39720C}" type="slidenum">
              <a:rPr lang="ru-RU" altLang="ru-RU" smtClean="0"/>
              <a:pPr>
                <a:defRPr/>
              </a:pPr>
              <a:t>43</a:t>
            </a:fld>
            <a:endParaRPr lang="ru-RU" altLang="ru-RU"/>
          </a:p>
        </p:txBody>
      </p:sp>
    </p:spTree>
    <p:extLst>
      <p:ext uri="{BB962C8B-B14F-4D97-AF65-F5344CB8AC3E}">
        <p14:creationId xmlns:p14="http://schemas.microsoft.com/office/powerpoint/2010/main" val="2334568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F5F3C9-7629-4E1E-AFB6-09D94BED99C7}"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B9C9D504-F5AD-46D4-A3F1-58B4BAB60C52}" type="slidenum">
              <a:rPr lang="en-US" altLang="ru-RU"/>
              <a:pPr>
                <a:defRPr/>
              </a:pPr>
              <a:t>‹#›</a:t>
            </a:fld>
            <a:endParaRPr lang="en-US"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EDF5E78-D3FE-440B-BD43-9FE305DF78C4}"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B8072E7-1EBD-4309-A305-AB11F01460E7}" type="slidenum">
              <a:rPr lang="en-US" altLang="ru-RU"/>
              <a:pPr>
                <a:defRPr/>
              </a:pPr>
              <a:t>‹#›</a:t>
            </a:fld>
            <a:endParaRPr lang="en-US"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1B3CD3-8E84-4606-B6C9-9D9F51723BC7}"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70DE502F-2BCB-46A8-B941-D0FD2B189FF2}" type="slidenum">
              <a:rPr lang="en-US" altLang="ru-RU"/>
              <a:pPr>
                <a:defRPr/>
              </a:pPr>
              <a:t>‹#›</a:t>
            </a:fld>
            <a:endParaRPr lang="en-US"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Date Placeholder 3"/>
          <p:cNvSpPr>
            <a:spLocks noGrp="1"/>
          </p:cNvSpPr>
          <p:nvPr>
            <p:ph type="dt" sz="half" idx="10"/>
          </p:nvPr>
        </p:nvSpPr>
        <p:spPr/>
        <p:txBody>
          <a:bodyPr/>
          <a:lstStyle>
            <a:lvl1pPr>
              <a:defRPr/>
            </a:lvl1pPr>
          </a:lstStyle>
          <a:p>
            <a:pPr>
              <a:defRPr/>
            </a:pPr>
            <a:fld id="{5944C2FB-66CB-4641-B83B-6DB73B482F2D}" type="datetime1">
              <a:rPr lang="en-US" smtClean="0"/>
              <a:pPr>
                <a:defRPr/>
              </a:pPr>
              <a:t>6/29/2026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lvl1pPr>
          </a:lstStyle>
          <a:p>
            <a:pPr>
              <a:defRPr/>
            </a:pPr>
            <a:fld id="{D37ADFAD-E845-459C-808B-2403FCDC4318}" type="slidenum">
              <a:rPr lang="en-US" altLang="ru-RU"/>
              <a:pPr>
                <a:defRPr/>
              </a:pPr>
              <a:t>‹#›</a:t>
            </a:fld>
            <a:endParaRPr lang="en-US" alt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Date Placeholder 3"/>
          <p:cNvSpPr>
            <a:spLocks noGrp="1"/>
          </p:cNvSpPr>
          <p:nvPr>
            <p:ph type="dt" sz="half" idx="10"/>
          </p:nvPr>
        </p:nvSpPr>
        <p:spPr/>
        <p:txBody>
          <a:bodyPr/>
          <a:lstStyle>
            <a:lvl1pPr>
              <a:defRPr/>
            </a:lvl1pPr>
          </a:lstStyle>
          <a:p>
            <a:pPr>
              <a:defRPr/>
            </a:pPr>
            <a:fld id="{9D61917D-50D3-4024-84AF-6032BC62AE99}"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EE1935F-6C1C-4091-B3CB-ECD76E00B2BA}" type="slidenum">
              <a:rPr lang="en-US" altLang="ru-RU"/>
              <a:pPr>
                <a:defRPr/>
              </a:pPr>
              <a:t>‹#›</a:t>
            </a:fld>
            <a:endParaRPr lang="en-US" alt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3" name="Date Placeholder 3"/>
          <p:cNvSpPr>
            <a:spLocks noGrp="1"/>
          </p:cNvSpPr>
          <p:nvPr>
            <p:ph type="dt" sz="half" idx="10"/>
          </p:nvPr>
        </p:nvSpPr>
        <p:spPr/>
        <p:txBody>
          <a:bodyPr/>
          <a:lstStyle>
            <a:lvl1pPr>
              <a:defRPr/>
            </a:lvl1pPr>
          </a:lstStyle>
          <a:p>
            <a:pPr>
              <a:defRPr/>
            </a:pPr>
            <a:fld id="{E2A86EE6-7259-41DE-B854-D2B1CAEDAE62}" type="datetime1">
              <a:rPr lang="en-US" smtClean="0"/>
              <a:pPr>
                <a:defRPr/>
              </a:pPr>
              <a:t>6/29/2026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480A46E5-7B72-4BE7-B7E7-CA2789AAC5C7}" type="slidenum">
              <a:rPr lang="en-US" altLang="ru-RU"/>
              <a:pPr>
                <a:defRPr/>
              </a:pPr>
              <a:t>‹#›</a:t>
            </a:fld>
            <a:endParaRPr lang="en-US" alt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ru-RU"/>
          </a:p>
        </p:txBody>
      </p:sp>
      <p:sp>
        <p:nvSpPr>
          <p:cNvPr id="3" name="SmartArt Placeholder 2"/>
          <p:cNvSpPr>
            <a:spLocks noGrp="1"/>
          </p:cNvSpPr>
          <p:nvPr>
            <p:ph type="dgm" idx="1"/>
          </p:nvPr>
        </p:nvSpPr>
        <p:spPr>
          <a:xfrm>
            <a:off x="457200" y="1600200"/>
            <a:ext cx="8229600" cy="4525963"/>
          </a:xfrm>
        </p:spPr>
        <p:txBody>
          <a:bodyPr/>
          <a:lstStyle/>
          <a:p>
            <a:pPr lvl="0"/>
            <a:endParaRPr lang="ru-RU" noProof="0"/>
          </a:p>
        </p:txBody>
      </p:sp>
      <p:sp>
        <p:nvSpPr>
          <p:cNvPr id="4" name="Date Placeholder 3"/>
          <p:cNvSpPr>
            <a:spLocks noGrp="1"/>
          </p:cNvSpPr>
          <p:nvPr>
            <p:ph type="dt" sz="half" idx="10"/>
          </p:nvPr>
        </p:nvSpPr>
        <p:spPr/>
        <p:txBody>
          <a:bodyPr/>
          <a:lstStyle>
            <a:lvl1pPr>
              <a:defRPr/>
            </a:lvl1pPr>
          </a:lstStyle>
          <a:p>
            <a:pPr>
              <a:defRPr/>
            </a:pPr>
            <a:fld id="{A376FA6D-1150-4E5A-96C6-ADE0E10BD09B}"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9B91EE4-AC6B-441A-A531-3AFD62CE16FE}" type="slidenum">
              <a:rPr lang="en-US" altLang="ru-RU"/>
              <a:pPr>
                <a:defRPr/>
              </a:pPr>
              <a:t>‹#›</a:t>
            </a:fld>
            <a:endParaRPr lang="en-US" alt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ru-RU" sz="2400"/>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ru-RU" sz="2400"/>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ru-RU" sz="2400"/>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ru-RU" sz="2400"/>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ru-RU" sz="2400"/>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ru-RU" sz="2400"/>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ru-RU" sz="2400"/>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ru-RU" sz="2400"/>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ru-RU" sz="2400"/>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ru-RU" sz="2400"/>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ru-RU" sz="2400"/>
              </a:p>
            </p:txBody>
          </p:sp>
        </p:grpSp>
      </p:grpSp>
      <p:sp>
        <p:nvSpPr>
          <p:cNvPr id="18433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18434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fld id="{C2EEFE84-86DC-4934-AF9E-3364F587941B}" type="datetime1">
              <a:rPr lang="en-US" smtClean="0"/>
              <a:pPr>
                <a:defRPr/>
              </a:pPr>
              <a:t>6/29/2026</a:t>
            </a:fld>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0513EC3F-F45B-4400-9461-91359DB40DE6}"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8342D7D-D26A-4C6A-BAB3-38A7C5D87217}"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EABBC6BD-9EE0-49E3-B539-C953ADFFE643}" type="datetime1">
              <a:rPr lang="en-US" smtClean="0"/>
              <a:pPr>
                <a:defRPr/>
              </a:pPr>
              <a:t>6/29/2026</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E78E621D-E11C-4FD8-A37D-DF8E9A2A43A6}"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8BC94FA7-2978-44C4-AE27-332D40145696}" type="datetime1">
              <a:rPr lang="en-US" smtClean="0"/>
              <a:pPr>
                <a:defRPr/>
              </a:pPr>
              <a:t>6/29/2026</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2F08AE93-8A9C-42B9-BADD-B7961F56F26B}"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E743D48A-D643-4FFD-A5ED-FEA1F1376730}" type="datetime1">
              <a:rPr lang="en-US" smtClean="0"/>
              <a:pPr>
                <a:defRPr/>
              </a:pPr>
              <a:t>6/29/2026</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BA0080-FFDC-4355-A8C1-686BC3B7A45B}"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D175259-E316-43B5-9896-D0C7ABAC3889}" type="slidenum">
              <a:rPr lang="en-US" altLang="ru-RU"/>
              <a:pPr>
                <a:defRPr/>
              </a:pPr>
              <a:t>‹#›</a:t>
            </a:fld>
            <a:endParaRPr lang="en-US" alt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14A5639E-14F1-4AF2-96B9-D7971A9F468A}"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fld id="{0CD5497D-EFD2-46FE-B673-936E153F731D}" type="datetime1">
              <a:rPr lang="en-US" smtClean="0"/>
              <a:pPr>
                <a:defRPr/>
              </a:pPr>
              <a:t>6/29/2026</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04D7A81F-6225-4989-AACF-12533AA7E7A8}"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fld id="{1790A124-23E1-4044-8679-6431A3E0E09B}" type="datetime1">
              <a:rPr lang="en-US" smtClean="0"/>
              <a:pPr>
                <a:defRPr/>
              </a:pPr>
              <a:t>6/29/2026</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361D9B0A-14C3-42EE-AA6A-479971C9AB0B}"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fld id="{D510B2B8-24BE-4AA8-AAD8-094DA1CC8C96}" type="datetime1">
              <a:rPr lang="en-US" smtClean="0"/>
              <a:pPr>
                <a:defRPr/>
              </a:pPr>
              <a:t>6/29/2026</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12FA995B-8DF6-470D-96BA-62017C3A5D78}"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C688F5F1-1DFE-4211-A9FE-B22B26C5A534}" type="datetime1">
              <a:rPr lang="en-US" smtClean="0"/>
              <a:pPr>
                <a:defRPr/>
              </a:pPr>
              <a:t>6/29/2026</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7932108D-CC01-4FA7-B205-5FA6A92702DA}"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FF4F8841-A779-4F7D-AF0B-EB14BAAEA8F8}" type="datetime1">
              <a:rPr lang="en-US" smtClean="0"/>
              <a:pPr>
                <a:defRPr/>
              </a:pPr>
              <a:t>6/29/2026</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BB1D62B2-3493-453A-AD27-F2C51C21F77C}"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1009BEAA-EAD4-4FD8-B13C-B61735126B0A}" type="datetime1">
              <a:rPr lang="en-US" smtClean="0"/>
              <a:pPr>
                <a:defRPr/>
              </a:pPr>
              <a:t>6/29/2026</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1FCF76A-B144-416C-823A-43B52BB467F4}"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87EB8730-AF6A-43A4-A559-6E8C3FDB7918}" type="datetime1">
              <a:rPr lang="en-US" smtClean="0"/>
              <a:pPr>
                <a:defRPr/>
              </a:pPr>
              <a:t>6/29/2026</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3" name="Date Placeholder 3"/>
          <p:cNvSpPr>
            <a:spLocks noGrp="1"/>
          </p:cNvSpPr>
          <p:nvPr>
            <p:ph type="dt" sz="half" idx="10"/>
          </p:nvPr>
        </p:nvSpPr>
        <p:spPr/>
        <p:txBody>
          <a:bodyPr/>
          <a:lstStyle>
            <a:lvl1pPr>
              <a:defRPr/>
            </a:lvl1pPr>
          </a:lstStyle>
          <a:p>
            <a:pPr>
              <a:defRPr/>
            </a:pPr>
            <a:fld id="{E2A86EE6-7259-41DE-B854-D2B1CAEDAE62}" type="datetime1">
              <a:rPr lang="en-US" smtClean="0"/>
              <a:pPr>
                <a:defRPr/>
              </a:pPr>
              <a:t>6/29/2026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480A46E5-7B72-4BE7-B7E7-CA2789AAC5C7}" type="slidenum">
              <a:rPr lang="en-US" altLang="ru-RU"/>
              <a:pPr>
                <a:defRPr/>
              </a:pPr>
              <a:t>‹#›</a:t>
            </a:fld>
            <a:endParaRPr lang="en-US" altLang="ru-RU"/>
          </a:p>
        </p:txBody>
      </p:sp>
    </p:spTree>
    <p:extLst>
      <p:ext uri="{BB962C8B-B14F-4D97-AF65-F5344CB8AC3E}">
        <p14:creationId xmlns:p14="http://schemas.microsoft.com/office/powerpoint/2010/main" val="335524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ru-RU" sz="2400"/>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ru-RU" sz="2400"/>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ru-RU" sz="2400"/>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ru-RU" sz="2400"/>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ru-RU" sz="2400"/>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ru-RU" sz="2400"/>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ru-RU" sz="2400"/>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ru-RU" sz="2400"/>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ru-RU" sz="2400"/>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ru-RU" sz="2400"/>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ru-RU" sz="2400"/>
              </a:p>
            </p:txBody>
          </p:sp>
        </p:grpSp>
      </p:grpSp>
      <p:sp>
        <p:nvSpPr>
          <p:cNvPr id="143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143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fld id="{B6018836-4AEE-42AB-84E4-55B76158F19E}" type="datetime1">
              <a:rPr lang="en-US" smtClean="0"/>
              <a:pPr>
                <a:defRPr/>
              </a:pPr>
              <a:t>6/29/2026</a:t>
            </a:fld>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D79F3381-F6F4-46A9-954A-FF8D480AB279}" type="slidenum">
              <a:rPr lang="ru-RU"/>
              <a:pPr>
                <a:defRPr/>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9875906F-6889-4F87-BE06-CDBB3393C8FF}"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42F3FCE0-0E10-4A68-A028-9510177A07BF}" type="datetime1">
              <a:rPr lang="en-US" smtClean="0"/>
              <a:pPr>
                <a:defRPr/>
              </a:pPr>
              <a:t>6/29/2026</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3CDD377-2627-45FA-AE63-5F1304D42557}" type="datetime1">
              <a:rPr lang="en-US" smtClean="0"/>
              <a:pPr>
                <a:defRPr/>
              </a:pPr>
              <a:t>6/29/2026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11865AA-3219-43D0-A37D-4B0782AC2130}" type="slidenum">
              <a:rPr lang="en-US" altLang="ru-RU"/>
              <a:pPr>
                <a:defRPr/>
              </a:pPr>
              <a:t>‹#›</a:t>
            </a:fld>
            <a:endParaRPr lang="en-US" alt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53176E2-E6B3-4E65-A667-F51E09C37363}"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5B0D4FE2-5D4B-49D5-A599-303FAE5785FF}" type="datetime1">
              <a:rPr lang="en-US" smtClean="0"/>
              <a:pPr>
                <a:defRPr/>
              </a:pPr>
              <a:t>6/29/2026</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EE18E280-74C3-407E-B13C-E8B7496549E4}"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887B1FB8-0525-4D42-B119-19F322525B76}" type="datetime1">
              <a:rPr lang="en-US" smtClean="0"/>
              <a:pPr>
                <a:defRPr/>
              </a:pPr>
              <a:t>6/29/2026</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154FF5CC-A90A-49BA-9BA0-5E5622B27535}"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fld id="{33B8AFF5-B4F5-4834-8D65-C3CE58BB6760}" type="datetime1">
              <a:rPr lang="en-US" smtClean="0"/>
              <a:pPr>
                <a:defRPr/>
              </a:pPr>
              <a:t>6/29/2026</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BE8DE5F8-95BA-48E6-81B0-291EA4FCAD69}"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fld id="{AD73C5C4-BE0D-4E3B-8FB8-F5E0C5D75FD6}" type="datetime1">
              <a:rPr lang="en-US" smtClean="0"/>
              <a:pPr>
                <a:defRPr/>
              </a:pPr>
              <a:t>6/29/2026</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DCD25BF9-92F1-497D-9B5E-89ADAF8E5C7D}"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fld id="{7C350F91-2EE1-4D11-A072-DF1EB432941C}" type="datetime1">
              <a:rPr lang="en-US" smtClean="0"/>
              <a:pPr>
                <a:defRPr/>
              </a:pPr>
              <a:t>6/29/2026</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481BDDAF-6E3C-4122-805B-27D705AAFFF5}"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59A19527-BC09-4F80-98A4-E64EC7E71FB7}" type="datetime1">
              <a:rPr lang="en-US" smtClean="0"/>
              <a:pPr>
                <a:defRPr/>
              </a:pPr>
              <a:t>6/29/2026</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176EA853-3F01-4DCA-8B8F-DF4A260F9BD7}"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fld id="{D2D5EDB6-D00A-44E0-96DD-33CD5458D7DA}" type="datetime1">
              <a:rPr lang="en-US" smtClean="0"/>
              <a:pPr>
                <a:defRPr/>
              </a:pPr>
              <a:t>6/29/2026</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99DEFA9-1D15-4F31-8CBD-FCB102A8BE39}"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C4E96BA9-9100-41AB-8DC7-11934100A581}" type="datetime1">
              <a:rPr lang="en-US" smtClean="0"/>
              <a:pPr>
                <a:defRPr/>
              </a:pPr>
              <a:t>6/29/2026</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A2C5036D-99FA-4356-B148-1901EE433E36}"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fld id="{4C6E1AFA-43F3-4BF1-87FA-493735D99376}" type="datetime1">
              <a:rPr lang="en-US" smtClean="0"/>
              <a:pPr>
                <a:defRPr/>
              </a:pPr>
              <a:t>6/29/2026</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77D9F41-5DFB-4DC8-9A54-5F0AA31119E5}" type="datetime1">
              <a:rPr lang="en-US" smtClean="0"/>
              <a:pPr>
                <a:defRPr/>
              </a:pPr>
              <a:t>6/29/2026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C0EFD2AD-E823-45A8-839A-BD03BBEBEBF1}" type="slidenum">
              <a:rPr lang="en-US" altLang="ru-RU"/>
              <a:pPr>
                <a:defRPr/>
              </a:pPr>
              <a:t>‹#›</a:t>
            </a:fld>
            <a:endParaRPr lang="en-US"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A7BEC4B-FE50-4AD9-BFC0-4E52D38E9AB9}" type="datetime1">
              <a:rPr lang="en-US" smtClean="0"/>
              <a:pPr>
                <a:defRPr/>
              </a:pPr>
              <a:t>6/29/2026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2A9796A6-8658-4985-A540-ADEDFE02EB39}" type="slidenum">
              <a:rPr lang="en-US" altLang="ru-RU"/>
              <a:pPr>
                <a:defRPr/>
              </a:pPr>
              <a:t>‹#›</a:t>
            </a:fld>
            <a:endParaRPr lang="en-US"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9D058CE-4BEC-4ABD-B506-F71C89928EAF}" type="datetime1">
              <a:rPr lang="en-US" smtClean="0"/>
              <a:pPr>
                <a:defRPr/>
              </a:pPr>
              <a:t>6/29/2026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02CE3D12-3F28-4CAE-A37E-12407DD258AA}" type="slidenum">
              <a:rPr lang="en-US" altLang="ru-RU"/>
              <a:pPr>
                <a:defRPr/>
              </a:pPr>
              <a:t>‹#›</a:t>
            </a:fld>
            <a:endParaRPr lang="en-US"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6BA799B-629F-489A-81CC-3A6FFCCD10F8}" type="datetime1">
              <a:rPr lang="en-US" smtClean="0"/>
              <a:pPr>
                <a:defRPr/>
              </a:pPr>
              <a:t>6/29/2026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BDCA13E3-E9F1-4A88-9488-D4F9B9C65B9B}" type="slidenum">
              <a:rPr lang="en-US" altLang="ru-RU"/>
              <a:pPr>
                <a:defRPr/>
              </a:pPr>
              <a:t>‹#›</a:t>
            </a:fld>
            <a:endParaRPr lang="en-US"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E209DC-783F-4F9C-8A2E-0E2DA33C4463}" type="datetime1">
              <a:rPr lang="en-US" smtClean="0"/>
              <a:pPr>
                <a:defRPr/>
              </a:pPr>
              <a:t>6/29/2026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13B28704-7B8D-41FC-9A5B-EDB4E5D2BCAF}" type="slidenum">
              <a:rPr lang="en-US" altLang="ru-RU"/>
              <a:pPr>
                <a:defRPr/>
              </a:pPr>
              <a:t>‹#›</a:t>
            </a:fld>
            <a:endParaRPr lang="en-US"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4800F75-E7AB-49AE-9D5D-E21F2E82BD58}" type="datetime1">
              <a:rPr lang="en-US" smtClean="0"/>
              <a:pPr>
                <a:defRPr/>
              </a:pPr>
              <a:t>6/29/2026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DE74CDF0-FC91-4412-921E-039DFA7F0CA8}" type="slidenum">
              <a:rPr lang="en-US" altLang="ru-RU"/>
              <a:pPr>
                <a:defRPr/>
              </a:pPr>
              <a:t>‹#›</a:t>
            </a:fld>
            <a:endParaRPr lang="en-US" alt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ru-RU"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3387F6F-4F77-4FC7-883C-2DE37022CC79}" type="datetime1">
              <a:rPr lang="en-US" smtClean="0"/>
              <a:pPr>
                <a:defRPr/>
              </a:pPr>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pPr>
              <a:defRPr/>
            </a:pPr>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586057E1-BBAA-4B75-AA1A-5B9F6F184004}" type="slidenum">
              <a:rPr lang="en-US" altLang="ru-RU"/>
              <a:pPr>
                <a:defRPr/>
              </a:pPr>
              <a:t>‹#›</a:t>
            </a:fld>
            <a:endParaRPr lang="en-US" altLang="ru-RU"/>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60" r:id="rId12"/>
    <p:sldLayoutId id="2147483659" r:id="rId13"/>
    <p:sldLayoutId id="2147483658" r:id="rId14"/>
    <p:sldLayoutId id="2147483657" r:id="rId1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0" fontAlgn="base" hangingPunct="0">
        <a:spcBef>
          <a:spcPct val="0"/>
        </a:spcBef>
        <a:spcAft>
          <a:spcPct val="0"/>
        </a:spcAft>
        <a:defRPr sz="4400">
          <a:solidFill>
            <a:schemeClr val="tx1"/>
          </a:solidFill>
          <a:latin typeface="Calibri" pitchFamily="34" charset="0"/>
        </a:defRPr>
      </a:lvl6pPr>
      <a:lvl7pPr marL="914400" algn="ctr" rtl="0" eaLnBrk="0" fontAlgn="base" hangingPunct="0">
        <a:spcBef>
          <a:spcPct val="0"/>
        </a:spcBef>
        <a:spcAft>
          <a:spcPct val="0"/>
        </a:spcAft>
        <a:defRPr sz="4400">
          <a:solidFill>
            <a:schemeClr val="tx1"/>
          </a:solidFill>
          <a:latin typeface="Calibri" pitchFamily="34" charset="0"/>
        </a:defRPr>
      </a:lvl7pPr>
      <a:lvl8pPr marL="1371600" algn="ctr" rtl="0" eaLnBrk="0" fontAlgn="base" hangingPunct="0">
        <a:spcBef>
          <a:spcPct val="0"/>
        </a:spcBef>
        <a:spcAft>
          <a:spcPct val="0"/>
        </a:spcAft>
        <a:defRPr sz="4400">
          <a:solidFill>
            <a:schemeClr val="tx1"/>
          </a:solidFill>
          <a:latin typeface="Calibri" pitchFamily="34" charset="0"/>
        </a:defRPr>
      </a:lvl8pPr>
      <a:lvl9pPr marL="1828800" algn="ctr" rtl="0" eaLnBrk="0" fontAlgn="base" hangingPunct="0">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pPr>
              <a:defRPr/>
            </a:pPr>
            <a:endParaRPr lang="ru-RU"/>
          </a:p>
        </p:txBody>
      </p:sp>
      <p:sp>
        <p:nvSpPr>
          <p:cNvPr id="18329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56FA31E7-735A-4B79-9258-A45CCC45A172}" type="slidenum">
              <a:rPr lang="ru-RU"/>
              <a:pPr>
                <a:defRPr/>
              </a:pPr>
              <a:t>‹#›</a:t>
            </a:fld>
            <a:endParaRPr lang="ru-RU"/>
          </a:p>
        </p:txBody>
      </p:sp>
      <p:grpSp>
        <p:nvGrpSpPr>
          <p:cNvPr id="17412" name="Group 4"/>
          <p:cNvGrpSpPr>
            <a:grpSpLocks/>
          </p:cNvGrpSpPr>
          <p:nvPr/>
        </p:nvGrpSpPr>
        <p:grpSpPr bwMode="auto">
          <a:xfrm>
            <a:off x="0" y="0"/>
            <a:ext cx="9144000" cy="546100"/>
            <a:chOff x="0" y="0"/>
            <a:chExt cx="5760" cy="344"/>
          </a:xfrm>
        </p:grpSpPr>
        <p:sp>
          <p:nvSpPr>
            <p:cNvPr id="18330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18330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ru-RU" sz="2400"/>
            </a:p>
          </p:txBody>
        </p:sp>
        <p:sp>
          <p:nvSpPr>
            <p:cNvPr id="18330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8330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8330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8330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8330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ru-RU" sz="2400"/>
            </a:p>
          </p:txBody>
        </p:sp>
        <p:sp>
          <p:nvSpPr>
            <p:cNvPr id="18330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8330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grpSp>
      <p:sp>
        <p:nvSpPr>
          <p:cNvPr id="17413"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7414"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8331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pPr>
              <a:defRPr/>
            </a:pPr>
            <a:fld id="{600C8407-FA2D-49CD-BAEE-D938CD146F56}" type="datetime1">
              <a:rPr lang="en-US" smtClean="0"/>
              <a:pPr>
                <a:defRPr/>
              </a:pPr>
              <a:t>6/29/2026</a:t>
            </a:fld>
            <a:endParaRPr lang="ru-RU"/>
          </a:p>
        </p:txBody>
      </p:sp>
    </p:spTree>
  </p:cSld>
  <p:clrMap bg1="lt1" tx1="dk1" bg2="lt2" tx2="dk2" accent1="accent1" accent2="accent2" accent3="accent3" accent4="accent4" accent5="accent5" accent6="accent6" hlink="hlink" folHlink="folHlink"/>
  <p:sldLayoutIdLst>
    <p:sldLayoutId id="2147483702"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 id="2147483705" r:id="rId12"/>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pPr>
              <a:defRPr/>
            </a:pPr>
            <a:endParaRPr lang="ru-RU"/>
          </a:p>
        </p:txBody>
      </p:sp>
      <p:sp>
        <p:nvSpPr>
          <p:cNvPr id="14233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380A0FC8-9221-4625-8E57-531C01D6240C}" type="slidenum">
              <a:rPr lang="ru-RU"/>
              <a:pPr>
                <a:defRPr/>
              </a:pPr>
              <a:t>‹#›</a:t>
            </a:fld>
            <a:endParaRPr lang="ru-RU"/>
          </a:p>
        </p:txBody>
      </p:sp>
      <p:grpSp>
        <p:nvGrpSpPr>
          <p:cNvPr id="41988" name="Group 4"/>
          <p:cNvGrpSpPr>
            <a:grpSpLocks/>
          </p:cNvGrpSpPr>
          <p:nvPr/>
        </p:nvGrpSpPr>
        <p:grpSpPr bwMode="auto">
          <a:xfrm>
            <a:off x="0" y="0"/>
            <a:ext cx="9144000" cy="546100"/>
            <a:chOff x="0" y="0"/>
            <a:chExt cx="5760" cy="344"/>
          </a:xfrm>
        </p:grpSpPr>
        <p:sp>
          <p:nvSpPr>
            <p:cNvPr id="1423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ru-RU" sz="2400"/>
            </a:p>
          </p:txBody>
        </p:sp>
        <p:sp>
          <p:nvSpPr>
            <p:cNvPr id="1423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ru-RU" sz="2400"/>
            </a:p>
          </p:txBody>
        </p:sp>
        <p:sp>
          <p:nvSpPr>
            <p:cNvPr id="14234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4234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4234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4234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ru-RU" sz="1800">
                <a:solidFill>
                  <a:schemeClr val="hlink"/>
                </a:solidFill>
                <a:latin typeface="Arial" charset="0"/>
              </a:endParaRPr>
            </a:p>
          </p:txBody>
        </p:sp>
        <p:sp>
          <p:nvSpPr>
            <p:cNvPr id="14234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ru-RU" sz="2400"/>
            </a:p>
          </p:txBody>
        </p:sp>
        <p:sp>
          <p:nvSpPr>
            <p:cNvPr id="14234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sp>
          <p:nvSpPr>
            <p:cNvPr id="14234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ru-RU" sz="1800">
                <a:solidFill>
                  <a:schemeClr val="accent2"/>
                </a:solidFill>
                <a:latin typeface="Arial" charset="0"/>
              </a:endParaRPr>
            </a:p>
          </p:txBody>
        </p:sp>
      </p:grpSp>
      <p:sp>
        <p:nvSpPr>
          <p:cNvPr id="4198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199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235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pPr>
              <a:defRPr/>
            </a:pPr>
            <a:fld id="{55640DE3-5CCA-4057-A260-55D797F01B50}" type="datetime1">
              <a:rPr lang="en-US" smtClean="0"/>
              <a:pPr>
                <a:defRPr/>
              </a:pPr>
              <a:t>6/29/2026</a:t>
            </a:fld>
            <a:endParaRPr lang="ru-RU"/>
          </a:p>
        </p:txBody>
      </p:sp>
    </p:spTree>
  </p:cSld>
  <p:clrMap bg1="lt1" tx1="dk1" bg2="lt2" tx2="dk2" accent1="accent1" accent2="accent2" accent3="accent3" accent4="accent4" accent5="accent5" accent6="accent6" hlink="hlink" folHlink="folHlink"/>
  <p:sldLayoutIdLst>
    <p:sldLayoutId id="2147483704" r:id="rId1"/>
    <p:sldLayoutId id="2147483701" r:id="rId2"/>
    <p:sldLayoutId id="2147483700" r:id="rId3"/>
    <p:sldLayoutId id="2147483699" r:id="rId4"/>
    <p:sldLayoutId id="2147483698" r:id="rId5"/>
    <p:sldLayoutId id="2147483697" r:id="rId6"/>
    <p:sldLayoutId id="2147483696" r:id="rId7"/>
    <p:sldLayoutId id="2147483695" r:id="rId8"/>
    <p:sldLayoutId id="2147483694" r:id="rId9"/>
    <p:sldLayoutId id="2147483693" r:id="rId10"/>
    <p:sldLayoutId id="2147483692"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10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29.xml"/><Relationship Id="rId6" Type="http://schemas.openxmlformats.org/officeDocument/2006/relationships/chart" Target="../charts/chart15.xml"/><Relationship Id="rId5" Type="http://schemas.openxmlformats.org/officeDocument/2006/relationships/chart" Target="../charts/chart14.xml"/><Relationship Id="rId10" Type="http://schemas.openxmlformats.org/officeDocument/2006/relationships/chart" Target="../charts/chart19.xml"/><Relationship Id="rId4" Type="http://schemas.openxmlformats.org/officeDocument/2006/relationships/chart" Target="../charts/chart13.xml"/><Relationship Id="rId9" Type="http://schemas.openxmlformats.org/officeDocument/2006/relationships/chart" Target="../charts/char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1.xml"/><Relationship Id="rId7" Type="http://schemas.openxmlformats.org/officeDocument/2006/relationships/image" Target="../media/image14.jpeg"/><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6.jpeg"/></Relationships>
</file>

<file path=ppt/slides/_rels/slide110.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5.xml.rels><?xml version="1.0" encoding="UTF-8" standalone="yes"?>
<Relationships xmlns="http://schemas.openxmlformats.org/package/2006/relationships"><Relationship Id="rId3" Type="http://schemas.openxmlformats.org/officeDocument/2006/relationships/hyperlink" Target="https://ok.ru/group52342197453037" TargetMode="External"/><Relationship Id="rId2" Type="http://schemas.openxmlformats.org/officeDocument/2006/relationships/hyperlink" Target="mailto:demidovfin@admin-smolensk.ru" TargetMode="External"/><Relationship Id="rId1" Type="http://schemas.openxmlformats.org/officeDocument/2006/relationships/slideLayout" Target="../slideLayouts/slideLayout34.xml"/><Relationship Id="rId5" Type="http://schemas.openxmlformats.org/officeDocument/2006/relationships/image" Target="../media/image76.png"/><Relationship Id="rId4" Type="http://schemas.openxmlformats.org/officeDocument/2006/relationships/hyperlink" Target="https://vk.com/id174416681"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2.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2.wdp"/><Relationship Id="rId7" Type="http://schemas.openxmlformats.org/officeDocument/2006/relationships/diagramColors" Target="../diagrams/colors2.xml"/><Relationship Id="rId2" Type="http://schemas.openxmlformats.org/officeDocument/2006/relationships/image" Target="../media/image29.jpeg"/><Relationship Id="rId1" Type="http://schemas.openxmlformats.org/officeDocument/2006/relationships/slideLayout" Target="../slideLayouts/slideLayout2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hyperlink" Target="https://login.consultant.ru/link/?req=doc&amp;base=LAW&amp;n=466787&amp;dst=22" TargetMode="External"/><Relationship Id="rId2" Type="http://schemas.openxmlformats.org/officeDocument/2006/relationships/hyperlink" Target="https://login.consultant.ru/link/?req=doc&amp;base=LAW&amp;n=473062&amp;dst=100179" TargetMode="External"/><Relationship Id="rId1" Type="http://schemas.openxmlformats.org/officeDocument/2006/relationships/slideLayout" Target="../slideLayouts/slideLayout22.xml"/><Relationship Id="rId5" Type="http://schemas.openxmlformats.org/officeDocument/2006/relationships/hyperlink" Target="https://login.consultant.ru/link/?req=doc&amp;base=LAW&amp;n=480027&amp;dst=100020" TargetMode="External"/><Relationship Id="rId4" Type="http://schemas.openxmlformats.org/officeDocument/2006/relationships/hyperlink" Target="https://login.consultant.ru/link/?req=doc&amp;base=LAW&amp;n=467927&amp;dst=100403"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login.consultant.ru/link/?req=doc&amp;base=LAW&amp;n=307758&amp;dst=100092" TargetMode="External"/><Relationship Id="rId3" Type="http://schemas.openxmlformats.org/officeDocument/2006/relationships/hyperlink" Target="https://login.consultant.ru/link/?req=doc&amp;base=LAW&amp;n=466145&amp;dst=3" TargetMode="External"/><Relationship Id="rId7" Type="http://schemas.openxmlformats.org/officeDocument/2006/relationships/hyperlink" Target="https://login.consultant.ru/link/?req=doc&amp;base=LAW&amp;n=307758&amp;dst=100017" TargetMode="External"/><Relationship Id="rId2" Type="http://schemas.openxmlformats.org/officeDocument/2006/relationships/hyperlink" Target="https://login.consultant.ru/link/?req=doc&amp;base=LAW&amp;n=353981&amp;dst=100038" TargetMode="External"/><Relationship Id="rId1" Type="http://schemas.openxmlformats.org/officeDocument/2006/relationships/slideLayout" Target="../slideLayouts/slideLayout22.xml"/><Relationship Id="rId6" Type="http://schemas.openxmlformats.org/officeDocument/2006/relationships/hyperlink" Target="https://login.consultant.ru/link/?req=doc&amp;base=LAW&amp;n=307758&amp;dst=100080" TargetMode="External"/><Relationship Id="rId5" Type="http://schemas.openxmlformats.org/officeDocument/2006/relationships/hyperlink" Target="https://login.consultant.ru/link/?req=doc&amp;base=LAW&amp;n=471026&amp;dst=583" TargetMode="External"/><Relationship Id="rId4" Type="http://schemas.openxmlformats.org/officeDocument/2006/relationships/hyperlink" Target="https://login.consultant.ru/link/?req=doc&amp;base=LAW&amp;n=471026&amp;dst=306" TargetMode="External"/><Relationship Id="rId9" Type="http://schemas.openxmlformats.org/officeDocument/2006/relationships/hyperlink" Target="https://login.consultant.ru/link/?req=doc&amp;base=LAW&amp;n=471026"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login.consultant.ru/link/?req=doc&amp;base=LAW&amp;n=387948&amp;dst=100006" TargetMode="External"/><Relationship Id="rId3" Type="http://schemas.openxmlformats.org/officeDocument/2006/relationships/hyperlink" Target="https://login.consultant.ru/link/?req=doc&amp;base=LAW&amp;n=471025&amp;dst=100280" TargetMode="External"/><Relationship Id="rId7" Type="http://schemas.openxmlformats.org/officeDocument/2006/relationships/hyperlink" Target="https://login.consultant.ru/link/?req=doc&amp;base=LAW&amp;n=489365&amp;dst=355" TargetMode="External"/><Relationship Id="rId2" Type="http://schemas.openxmlformats.org/officeDocument/2006/relationships/hyperlink" Target="https://login.consultant.ru/link/?req=doc&amp;base=LAW&amp;n=483017&amp;dst=100178" TargetMode="External"/><Relationship Id="rId1" Type="http://schemas.openxmlformats.org/officeDocument/2006/relationships/slideLayout" Target="../slideLayouts/slideLayout22.xml"/><Relationship Id="rId6" Type="http://schemas.openxmlformats.org/officeDocument/2006/relationships/hyperlink" Target="https://login.consultant.ru/link/?req=doc&amp;base=LAW&amp;n=471086&amp;dst=100063" TargetMode="External"/><Relationship Id="rId5" Type="http://schemas.openxmlformats.org/officeDocument/2006/relationships/hyperlink" Target="https://login.consultant.ru/link/?req=doc&amp;base=LAW&amp;n=470040&amp;dst=1231" TargetMode="External"/><Relationship Id="rId4" Type="http://schemas.openxmlformats.org/officeDocument/2006/relationships/hyperlink" Target="https://login.consultant.ru/link/?req=doc&amp;base=LAW&amp;n=420531&amp;dst=100130" TargetMode="External"/><Relationship Id="rId9" Type="http://schemas.openxmlformats.org/officeDocument/2006/relationships/hyperlink" Target="https://login.consultant.ru/link/?req=doc&amp;base=LAW&amp;n=454116" TargetMode="Externa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vmlDrawing" Target="../drawings/vmlDrawing1.vml"/><Relationship Id="rId6" Type="http://schemas.openxmlformats.org/officeDocument/2006/relationships/image" Target="../media/image31.emf"/><Relationship Id="rId5" Type="http://schemas.openxmlformats.org/officeDocument/2006/relationships/oleObject" Target="../embeddings/Microsoft_Excel_97-2003_Worksheet1.xls"/><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vmlDrawing" Target="../drawings/vmlDrawing2.vml"/><Relationship Id="rId5" Type="http://schemas.openxmlformats.org/officeDocument/2006/relationships/image" Target="../media/image33.emf"/><Relationship Id="rId4" Type="http://schemas.openxmlformats.org/officeDocument/2006/relationships/oleObject" Target="../embeddings/Microsoft_Excel_97-2003_Worksheet2.xls"/></Relationships>
</file>

<file path=ppt/slides/_rels/slide26.xml.rels><?xml version="1.0" encoding="UTF-8" standalone="yes"?>
<Relationships xmlns="http://schemas.openxmlformats.org/package/2006/relationships"><Relationship Id="rId3" Type="http://schemas.openxmlformats.org/officeDocument/2006/relationships/oleObject" Target="../embeddings/Microsoft_Excel_97-2003_Worksheet3.xls"/><Relationship Id="rId2" Type="http://schemas.openxmlformats.org/officeDocument/2006/relationships/slideLayout" Target="../slideLayouts/slideLayout22.xml"/><Relationship Id="rId1" Type="http://schemas.openxmlformats.org/officeDocument/2006/relationships/vmlDrawing" Target="../drawings/vmlDrawing3.vml"/><Relationship Id="rId4" Type="http://schemas.openxmlformats.org/officeDocument/2006/relationships/image" Target="../media/image34.e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4.xml"/><Relationship Id="rId1" Type="http://schemas.openxmlformats.org/officeDocument/2006/relationships/vmlDrawing" Target="../drawings/vmlDrawing4.vml"/><Relationship Id="rId6" Type="http://schemas.openxmlformats.org/officeDocument/2006/relationships/image" Target="../media/image36.jpeg"/><Relationship Id="rId5" Type="http://schemas.openxmlformats.org/officeDocument/2006/relationships/image" Target="../media/image35.emf"/><Relationship Id="rId4" Type="http://schemas.openxmlformats.org/officeDocument/2006/relationships/oleObject" Target="../embeddings/Microsoft_Excel_97-2003_Worksheet4.xls"/></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4.xml"/><Relationship Id="rId1" Type="http://schemas.openxmlformats.org/officeDocument/2006/relationships/vmlDrawing" Target="../drawings/vmlDrawing5.vml"/><Relationship Id="rId6" Type="http://schemas.openxmlformats.org/officeDocument/2006/relationships/image" Target="../media/image38.jpeg"/><Relationship Id="rId5" Type="http://schemas.openxmlformats.org/officeDocument/2006/relationships/image" Target="../media/image37.emf"/><Relationship Id="rId4" Type="http://schemas.openxmlformats.org/officeDocument/2006/relationships/oleObject" Target="../embeddings/Microsoft_Excel_97-2003_Worksheet5.xls"/></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chart" Target="../charts/chart2.xml"/><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2.jpeg"/><Relationship Id="rId2" Type="http://schemas.openxmlformats.org/officeDocument/2006/relationships/slideLayout" Target="../slideLayouts/slideLayout34.xml"/><Relationship Id="rId1" Type="http://schemas.openxmlformats.org/officeDocument/2006/relationships/vmlDrawing" Target="../drawings/vmlDrawing6.vml"/><Relationship Id="rId6" Type="http://schemas.openxmlformats.org/officeDocument/2006/relationships/image" Target="../media/image41.emf"/><Relationship Id="rId5" Type="http://schemas.openxmlformats.org/officeDocument/2006/relationships/oleObject" Target="../embeddings/Microsoft_Excel_97-2003_Worksheet6.xls"/><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4.xml"/><Relationship Id="rId1" Type="http://schemas.openxmlformats.org/officeDocument/2006/relationships/vmlDrawing" Target="../drawings/vmlDrawing7.vml"/><Relationship Id="rId5" Type="http://schemas.openxmlformats.org/officeDocument/2006/relationships/image" Target="../media/image43.emf"/><Relationship Id="rId4" Type="http://schemas.openxmlformats.org/officeDocument/2006/relationships/oleObject" Target="../embeddings/Microsoft_Excel_97-2003_Worksheet7.xls"/></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4.xml"/><Relationship Id="rId1" Type="http://schemas.openxmlformats.org/officeDocument/2006/relationships/vmlDrawing" Target="../drawings/vmlDrawing8.vml"/><Relationship Id="rId5" Type="http://schemas.openxmlformats.org/officeDocument/2006/relationships/image" Target="../media/image44.emf"/><Relationship Id="rId4" Type="http://schemas.openxmlformats.org/officeDocument/2006/relationships/oleObject" Target="../embeddings/Microsoft_Excel_97-2003_Worksheet8.xls"/></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3.xml"/><Relationship Id="rId1" Type="http://schemas.openxmlformats.org/officeDocument/2006/relationships/vmlDrawing" Target="../drawings/vmlDrawing9.vml"/><Relationship Id="rId5" Type="http://schemas.openxmlformats.org/officeDocument/2006/relationships/image" Target="../media/image45.emf"/><Relationship Id="rId4" Type="http://schemas.openxmlformats.org/officeDocument/2006/relationships/oleObject" Target="../embeddings/Microsoft_Excel_97-2003_Worksheet9.xls"/></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3.xml"/><Relationship Id="rId1" Type="http://schemas.openxmlformats.org/officeDocument/2006/relationships/vmlDrawing" Target="../drawings/vmlDrawing10.vml"/><Relationship Id="rId5" Type="http://schemas.openxmlformats.org/officeDocument/2006/relationships/image" Target="../media/image46.emf"/><Relationship Id="rId4" Type="http://schemas.openxmlformats.org/officeDocument/2006/relationships/oleObject" Target="../embeddings/Microsoft_Excel_97-2003_Worksheet10.xls"/></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4.xml"/><Relationship Id="rId1" Type="http://schemas.openxmlformats.org/officeDocument/2006/relationships/vmlDrawing" Target="../drawings/vmlDrawing11.vml"/><Relationship Id="rId5" Type="http://schemas.openxmlformats.org/officeDocument/2006/relationships/image" Target="../media/image47.emf"/><Relationship Id="rId4" Type="http://schemas.openxmlformats.org/officeDocument/2006/relationships/oleObject" Target="../embeddings/Microsoft_Excel_97-2003_Worksheet11.xls"/></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4.xml"/><Relationship Id="rId1" Type="http://schemas.openxmlformats.org/officeDocument/2006/relationships/vmlDrawing" Target="../drawings/vmlDrawing12.vml"/><Relationship Id="rId6" Type="http://schemas.openxmlformats.org/officeDocument/2006/relationships/image" Target="../media/image48.emf"/><Relationship Id="rId5" Type="http://schemas.openxmlformats.org/officeDocument/2006/relationships/oleObject" Target="../embeddings/Microsoft_Excel_97-2003_Worksheet12.xls"/><Relationship Id="rId4" Type="http://schemas.openxmlformats.org/officeDocument/2006/relationships/oleObject" Target="../embeddings/oleObject7.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4.xml"/><Relationship Id="rId1" Type="http://schemas.openxmlformats.org/officeDocument/2006/relationships/vmlDrawing" Target="../drawings/vmlDrawing13.vml"/><Relationship Id="rId6" Type="http://schemas.openxmlformats.org/officeDocument/2006/relationships/image" Target="../media/image49.emf"/><Relationship Id="rId5" Type="http://schemas.openxmlformats.org/officeDocument/2006/relationships/oleObject" Target="../embeddings/Microsoft_Excel_97-2003_Worksheet13.xls"/><Relationship Id="rId4" Type="http://schemas.openxmlformats.org/officeDocument/2006/relationships/oleObject" Target="../embeddings/oleObject8.bin"/></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4.xml"/><Relationship Id="rId1" Type="http://schemas.openxmlformats.org/officeDocument/2006/relationships/vmlDrawing" Target="../drawings/vmlDrawing14.vml"/><Relationship Id="rId5" Type="http://schemas.openxmlformats.org/officeDocument/2006/relationships/image" Target="../media/image50.emf"/><Relationship Id="rId4" Type="http://schemas.openxmlformats.org/officeDocument/2006/relationships/oleObject" Target="../embeddings/Microsoft_Excel_97-2003_Worksheet14.xls"/></Relationships>
</file>

<file path=ppt/slides/_rels/slide4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4.xml"/><Relationship Id="rId1" Type="http://schemas.openxmlformats.org/officeDocument/2006/relationships/vmlDrawing" Target="../drawings/vmlDrawing15.vml"/><Relationship Id="rId5" Type="http://schemas.openxmlformats.org/officeDocument/2006/relationships/image" Target="../media/image51.emf"/><Relationship Id="rId4" Type="http://schemas.openxmlformats.org/officeDocument/2006/relationships/oleObject" Target="../embeddings/Microsoft_Excel_97-2003_Worksheet15.xls"/></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34.xml"/><Relationship Id="rId1" Type="http://schemas.openxmlformats.org/officeDocument/2006/relationships/vmlDrawing" Target="../drawings/vmlDrawing16.vml"/><Relationship Id="rId5" Type="http://schemas.openxmlformats.org/officeDocument/2006/relationships/image" Target="../media/image52.emf"/><Relationship Id="rId4" Type="http://schemas.openxmlformats.org/officeDocument/2006/relationships/oleObject" Target="../embeddings/Microsoft_Excel_97-2003_Worksheet16.xls"/></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4.xml"/><Relationship Id="rId1" Type="http://schemas.openxmlformats.org/officeDocument/2006/relationships/vmlDrawing" Target="../drawings/vmlDrawing17.vml"/><Relationship Id="rId5" Type="http://schemas.openxmlformats.org/officeDocument/2006/relationships/image" Target="../media/image53.emf"/><Relationship Id="rId4" Type="http://schemas.openxmlformats.org/officeDocument/2006/relationships/oleObject" Target="../embeddings/Microsoft_Excel_97-2003_Worksheet17.xls"/></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2.xml"/><Relationship Id="rId1" Type="http://schemas.openxmlformats.org/officeDocument/2006/relationships/vmlDrawing" Target="../drawings/vmlDrawing18.vml"/><Relationship Id="rId5" Type="http://schemas.openxmlformats.org/officeDocument/2006/relationships/image" Target="../media/image54.emf"/><Relationship Id="rId4" Type="http://schemas.openxmlformats.org/officeDocument/2006/relationships/oleObject" Target="../embeddings/Microsoft_Excel_97-2003_Worksheet18.xls"/></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4.xml"/><Relationship Id="rId4" Type="http://schemas.openxmlformats.org/officeDocument/2006/relationships/chart" Target="../charts/char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8" Type="http://schemas.openxmlformats.org/officeDocument/2006/relationships/hyperlink" Target="https://ru.wikipedia.org/wiki/%D0%95%D0%BB%D1%8C%D1%88%D0%B0" TargetMode="External"/><Relationship Id="rId13" Type="http://schemas.openxmlformats.org/officeDocument/2006/relationships/hyperlink" Target="https://ru.wikipedia.org/wiki/%D0%A0%D1%8B%D1%82%D0%BE%D0%B5" TargetMode="External"/><Relationship Id="rId18" Type="http://schemas.openxmlformats.org/officeDocument/2006/relationships/hyperlink" Target="https://ru.wikipedia.org/w/index.php?title=%D0%94%D0%B8%D0%B2%D0%B8%D0%BD%D1%81%D0%BA%D0%BE%D0%B5&amp;action=edit&amp;redlink=1" TargetMode="External"/><Relationship Id="rId3" Type="http://schemas.openxmlformats.org/officeDocument/2006/relationships/hyperlink" Target="https://ru.wikipedia.org/w/index.php?title=%D0%95%D0%BB%D1%8C%D1%88%D0%B0%D0%BD%D1%81%D0%BA%D0%BE-%D0%A1%D0%B2%D0%B8%D1%82%D1%81%D0%BA%D0%B0%D1%8F_%D0%BD%D0%B8%D0%B7%D0%B8%D0%BD%D0%B0&amp;action=edit&amp;redlink=1" TargetMode="External"/><Relationship Id="rId7" Type="http://schemas.openxmlformats.org/officeDocument/2006/relationships/hyperlink" Target="https://ru.wikipedia.org/w/index.php?title=%D0%91%D0%BE%D1%80%D0%BE%D0%B6%D0%B0%D0%BD%D0%BA%D0%B0&amp;action=edit&amp;redlink=1" TargetMode="External"/><Relationship Id="rId12" Type="http://schemas.openxmlformats.org/officeDocument/2006/relationships/hyperlink" Target="https://ru.wikipedia.org/wiki/%D0%91%D0%B0%D0%BA%D0%BB%D0%B0%D0%BD%D0%BE%D0%B2%D1%81%D0%BA%D0%BE%D0%B5" TargetMode="External"/><Relationship Id="rId17" Type="http://schemas.openxmlformats.org/officeDocument/2006/relationships/hyperlink" Target="https://ru.wikipedia.org/wiki/%D0%9C%D1%83%D1%82%D0%BD%D0%BE%D0%B5" TargetMode="External"/><Relationship Id="rId2" Type="http://schemas.openxmlformats.org/officeDocument/2006/relationships/hyperlink" Target="https://ru.wikipedia.org/wiki/%D0%94%D1%83%D1%85%D0%BE%D0%B2%D1%89%D0%B8%D0%BD%D1%81%D0%BA%D0%B0%D1%8F_%D0%B2%D0%BE%D0%B7%D0%B2%D1%8B%D1%88%D0%B5%D0%BD%D0%BD%D0%BE%D1%81%D1%82%D1%8C" TargetMode="External"/><Relationship Id="rId16" Type="http://schemas.openxmlformats.org/officeDocument/2006/relationships/hyperlink" Target="https://ru.wikipedia.org/wiki/%D0%9B%D0%BE%D1%88%D0%B0%D0%BC%D1%8C%D0%B5" TargetMode="External"/><Relationship Id="rId20" Type="http://schemas.openxmlformats.org/officeDocument/2006/relationships/hyperlink" Target="https://ru.wikipedia.org/wiki/%D0%A9%D1%83%D1%87%D1%8C%D0%B5" TargetMode="External"/><Relationship Id="rId1" Type="http://schemas.openxmlformats.org/officeDocument/2006/relationships/slideLayout" Target="../slideLayouts/slideLayout22.xml"/><Relationship Id="rId6" Type="http://schemas.openxmlformats.org/officeDocument/2006/relationships/hyperlink" Target="https://ru.wikipedia.org/w/index.php?title=%D0%9F%D0%BE%D0%BB%D0%BE%D0%B2%D1%8C%D1%8F&amp;action=edit&amp;redlink=1" TargetMode="External"/><Relationship Id="rId11" Type="http://schemas.openxmlformats.org/officeDocument/2006/relationships/hyperlink" Target="https://ru.wikipedia.org/wiki/%D0%94%D0%B3%D0%BE" TargetMode="External"/><Relationship Id="rId5" Type="http://schemas.openxmlformats.org/officeDocument/2006/relationships/hyperlink" Target="https://ru.wikipedia.org/wiki/%D0%92%D1%8F%D1%82%D1%88%D0%B0" TargetMode="External"/><Relationship Id="rId15" Type="http://schemas.openxmlformats.org/officeDocument/2006/relationships/hyperlink" Target="https://ru.wikipedia.org/wiki/%D0%A7%D0%B8%D1%81%D1%82%D0%B8%D0%BA" TargetMode="External"/><Relationship Id="rId10" Type="http://schemas.openxmlformats.org/officeDocument/2006/relationships/hyperlink" Target="https://ru.wikipedia.org/wiki/%D0%A1%D0%B0%D0%BF%D1%88%D0%BE" TargetMode="External"/><Relationship Id="rId19" Type="http://schemas.openxmlformats.org/officeDocument/2006/relationships/hyperlink" Target="https://ru.wikipedia.org/wiki/%D0%90%D0%BA%D0%B0%D1%82%D0%BE%D0%B2%D1%81%D0%BA%D0%BE%D0%B5" TargetMode="External"/><Relationship Id="rId4" Type="http://schemas.openxmlformats.org/officeDocument/2006/relationships/hyperlink" Target="https://ru.wikipedia.org/wiki/%D0%9A%D0%B0%D1%81%D0%BF%D0%BB%D1%8F" TargetMode="External"/><Relationship Id="rId9" Type="http://schemas.openxmlformats.org/officeDocument/2006/relationships/hyperlink" Target="https://ru.wikipedia.org/wiki/%D0%9E%D0%BB%D1%8C%D1%88%D0%B0" TargetMode="External"/><Relationship Id="rId14" Type="http://schemas.openxmlformats.org/officeDocument/2006/relationships/hyperlink" Target="https://ru.wikipedia.org/w/index.php?title=%D0%9F%D0%B5%D1%82%D1%80%D0%BE%D0%B2%D1%81%D0%BA%D0%BE%D0%B5_(%D0%9B%D0%BE%D1%81%D0%BE%D1%81%D0%BD%D0%BE)&amp;action=edit&amp;redlink=1"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2.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33.xml"/><Relationship Id="rId5" Type="http://schemas.openxmlformats.org/officeDocument/2006/relationships/image" Target="../media/image58.png"/><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2.xml"/><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8.jpeg"/><Relationship Id="rId1" Type="http://schemas.openxmlformats.org/officeDocument/2006/relationships/slideLayout" Target="../slideLayouts/slideLayout29.xml"/><Relationship Id="rId5" Type="http://schemas.openxmlformats.org/officeDocument/2006/relationships/chart" Target="../charts/chart9.xml"/><Relationship Id="rId4" Type="http://schemas.openxmlformats.org/officeDocument/2006/relationships/chart" Target="../charts/chart8.xml"/></Relationships>
</file>

<file path=ppt/slides/_rels/slide9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0.jpeg"/><Relationship Id="rId1" Type="http://schemas.openxmlformats.org/officeDocument/2006/relationships/slideLayout" Target="../slideLayouts/slideLayout29.xml"/><Relationship Id="rId4" Type="http://schemas.openxmlformats.org/officeDocument/2006/relationships/chart" Target="../charts/chart10.xml"/></Relationships>
</file>

<file path=ppt/slides/_rels/slide95.xml.rels><?xml version="1.0" encoding="UTF-8" standalone="yes"?>
<Relationships xmlns="http://schemas.openxmlformats.org/package/2006/relationships"><Relationship Id="rId2" Type="http://schemas.openxmlformats.org/officeDocument/2006/relationships/image" Target="../media/image72.jfif"/><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_rels/slide9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_rels/slide9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3.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 y="0"/>
            <a:ext cx="9175787" cy="6858000"/>
          </a:xfrm>
          <a:prstGeom prst="rect">
            <a:avLst/>
          </a:prstGeom>
          <a:ln>
            <a:noFill/>
          </a:ln>
          <a:effectLst>
            <a:outerShdw blurRad="292100" dist="139700" dir="2700000" algn="tl" rotWithShape="0">
              <a:srgbClr val="333333">
                <a:alpha val="65000"/>
              </a:srgbClr>
            </a:outerShdw>
          </a:effectLst>
        </p:spPr>
      </p:pic>
      <p:sp>
        <p:nvSpPr>
          <p:cNvPr id="107522" name="Rectangle 3"/>
          <p:cNvSpPr>
            <a:spLocks noGrp="1"/>
          </p:cNvSpPr>
          <p:nvPr>
            <p:ph type="body" idx="1"/>
          </p:nvPr>
        </p:nvSpPr>
        <p:spPr>
          <a:xfrm>
            <a:off x="77011" y="4164955"/>
            <a:ext cx="9021762" cy="2693045"/>
          </a:xfrm>
        </p:spPr>
        <p:txBody>
          <a:bodyPr/>
          <a:lstStyle/>
          <a:p>
            <a:pPr lvl="0">
              <a:buNone/>
            </a:pPr>
            <a:endParaRPr lang="ru-RU" sz="2000" b="1" dirty="0">
              <a:solidFill>
                <a:srgbClr val="1F497D"/>
              </a:solidFill>
              <a:latin typeface="Times New Roman" pitchFamily="18" charset="0"/>
            </a:endParaRPr>
          </a:p>
          <a:p>
            <a:pPr lvl="0" algn="just">
              <a:buNone/>
            </a:pPr>
            <a:r>
              <a:rPr lang="ru-RU" sz="2000" b="1" dirty="0" smtClean="0">
                <a:solidFill>
                  <a:srgbClr val="1F497D"/>
                </a:solidFill>
                <a:effectLst>
                  <a:outerShdw blurRad="38100" dist="38100" dir="2700000" algn="tl">
                    <a:srgbClr val="000000">
                      <a:alpha val="43137"/>
                    </a:srgbClr>
                  </a:outerShdw>
                </a:effectLst>
                <a:latin typeface="Times New Roman" pitchFamily="18" charset="0"/>
              </a:rPr>
              <a:t>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НА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ОСНОВЕ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ПРОЕКТА РЕШЕНИЯ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ДЕМИДОВСКОГО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ОКРУЖНОГО СОВЕТА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ДЕПУТАТОВ «О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ВНЕСЕНИИ ИЗМЕНЕНИЙ В РЕШЕНИЕ ДЕМИДОВСКОГО ОКРУЖНОГО СОВЕТА ДЕПУТАТОВ ОТ 25.12.2025 </a:t>
            </a:r>
            <a:r>
              <a:rPr lang="ru-RU" sz="20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 180/74 </a:t>
            </a:r>
            <a:r>
              <a:rPr lang="ru-RU" sz="20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Source Code Pro Light" panose="020B0409030403020204" pitchFamily="49" charset="0"/>
                <a:cs typeface="Times New Roman" panose="02020603050405020304" pitchFamily="18" charset="0"/>
              </a:rPr>
              <a:t>«О БЮДЖЕТЕ МУНИЦИПАЛЬНОГО ОБРАЗОВАНИЯ «ДЕМИДОВСКИЙ МУНИЦИПАЛЬНЫЙ ОКРУГ» СМОЛЕНСКОЙ ОБЛАСТИ НА 2026 ГОД И НА ПЛАНОВЫЙ ПЕРИОД 2027 И 2028 ГОДОВ»»</a:t>
            </a:r>
            <a:endParaRPr lang="ru-RU" sz="2000" b="1" dirty="0" smtClean="0">
              <a:solidFill>
                <a:schemeClr val="tx2">
                  <a:lumMod val="75000"/>
                </a:schemeClr>
              </a:solidFill>
              <a:latin typeface="Times New Roman" pitchFamily="18" charset="0"/>
              <a:cs typeface="Times New Roman" panose="02020603050405020304" pitchFamily="18" charset="0"/>
            </a:endParaRPr>
          </a:p>
          <a:p>
            <a:pPr>
              <a:buNone/>
            </a:pPr>
            <a:endParaRPr lang="ru-RU" sz="2000" b="1" dirty="0" smtClean="0">
              <a:solidFill>
                <a:schemeClr val="tx2"/>
              </a:solidFill>
              <a:latin typeface="Times New Roman" pitchFamily="18" charset="0"/>
            </a:endParaRPr>
          </a:p>
        </p:txBody>
      </p:sp>
      <p:sp>
        <p:nvSpPr>
          <p:cNvPr id="107524"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161FEF3-F183-4DC5-962F-FE42564CF263}" type="slidenum">
              <a:rPr lang="en-US" altLang="ru-RU" sz="1200">
                <a:solidFill>
                  <a:srgbClr val="898989"/>
                </a:solidFill>
                <a:latin typeface="Calibri" pitchFamily="34" charset="0"/>
              </a:rPr>
              <a:pPr algn="r"/>
              <a:t>1</a:t>
            </a:fld>
            <a:endParaRPr lang="en-US" altLang="ru-RU" sz="1200">
              <a:solidFill>
                <a:srgbClr val="898989"/>
              </a:solidFill>
              <a:latin typeface="Calibri" pitchFamily="34" charset="0"/>
            </a:endParaRPr>
          </a:p>
        </p:txBody>
      </p:sp>
      <p:sp>
        <p:nvSpPr>
          <p:cNvPr id="3" name="Заголовок 2"/>
          <p:cNvSpPr>
            <a:spLocks noGrp="1"/>
          </p:cNvSpPr>
          <p:nvPr>
            <p:ph type="title"/>
          </p:nvPr>
        </p:nvSpPr>
        <p:spPr>
          <a:xfrm>
            <a:off x="473092" y="476672"/>
            <a:ext cx="8229600" cy="1143000"/>
          </a:xfrm>
        </p:spPr>
        <p:txBody>
          <a:bodyPr/>
          <a:lstStyle/>
          <a:p>
            <a:pPr lvl="0" algn="r"/>
            <a:r>
              <a:rPr lang="ru-RU" b="1" dirty="0">
                <a:solidFill>
                  <a:schemeClr val="tx2">
                    <a:lumMod val="75000"/>
                  </a:schemeClr>
                </a:solidFill>
                <a:latin typeface="Bahnschrift SemiLight Condensed" panose="020B0502040204020203" pitchFamily="34" charset="0"/>
              </a:rPr>
              <a:t>БЮДЖЕТ </a:t>
            </a:r>
            <a:r>
              <a:rPr lang="ru-RU" b="1" dirty="0" smtClean="0">
                <a:solidFill>
                  <a:schemeClr val="tx2">
                    <a:lumMod val="75000"/>
                  </a:schemeClr>
                </a:solidFill>
                <a:latin typeface="Bahnschrift SemiLight Condensed" panose="020B0502040204020203" pitchFamily="34" charset="0"/>
              </a:rPr>
              <a:t/>
            </a:r>
            <a:br>
              <a:rPr lang="ru-RU" b="1" dirty="0" smtClean="0">
                <a:solidFill>
                  <a:schemeClr val="tx2">
                    <a:lumMod val="75000"/>
                  </a:schemeClr>
                </a:solidFill>
                <a:latin typeface="Bahnschrift SemiLight Condensed" panose="020B0502040204020203" pitchFamily="34" charset="0"/>
              </a:rPr>
            </a:br>
            <a:r>
              <a:rPr lang="ru-RU" b="1" dirty="0" smtClean="0">
                <a:solidFill>
                  <a:schemeClr val="tx2">
                    <a:lumMod val="75000"/>
                  </a:schemeClr>
                </a:solidFill>
                <a:latin typeface="Bahnschrift SemiLight Condensed" panose="020B0502040204020203" pitchFamily="34" charset="0"/>
              </a:rPr>
              <a:t>ДЛЯ </a:t>
            </a:r>
            <a:r>
              <a:rPr lang="ru-RU" b="1" dirty="0">
                <a:solidFill>
                  <a:schemeClr val="tx2">
                    <a:lumMod val="75000"/>
                  </a:schemeClr>
                </a:solidFill>
                <a:latin typeface="Bahnschrift SemiLight Condensed" panose="020B0502040204020203" pitchFamily="34" charset="0"/>
              </a:rPr>
              <a:t>ГРАЖДАН</a:t>
            </a:r>
            <a:r>
              <a:rPr lang="ru-RU" b="1" dirty="0">
                <a:solidFill>
                  <a:srgbClr val="1F497D"/>
                </a:solidFill>
                <a:latin typeface="Times New Roman" pitchFamily="18" charset="0"/>
              </a:rPr>
              <a:t/>
            </a:r>
            <a:br>
              <a:rPr lang="ru-RU" b="1" dirty="0">
                <a:solidFill>
                  <a:srgbClr val="1F497D"/>
                </a:solidFill>
                <a:latin typeface="Times New Roman" pitchFamily="18" charset="0"/>
              </a:rPr>
            </a:b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Блок-схема: процесс 21"/>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63489" name="Picture 6" descr="money_6d42b053"/>
          <p:cNvPicPr>
            <a:picLocks noChangeAspect="1" noChangeArrowheads="1"/>
          </p:cNvPicPr>
          <p:nvPr/>
        </p:nvPicPr>
        <p:blipFill>
          <a:blip r:embed="rId2" cstate="print"/>
          <a:srcRect/>
          <a:stretch>
            <a:fillRect/>
          </a:stretch>
        </p:blipFill>
        <p:spPr bwMode="auto">
          <a:xfrm>
            <a:off x="323528" y="404664"/>
            <a:ext cx="2107100" cy="2058549"/>
          </a:xfrm>
          <a:prstGeom prst="rect">
            <a:avLst/>
          </a:prstGeom>
          <a:noFill/>
          <a:ln w="9525">
            <a:noFill/>
            <a:miter lim="800000"/>
            <a:headEnd/>
            <a:tailEnd/>
          </a:ln>
        </p:spPr>
      </p:pic>
      <p:grpSp>
        <p:nvGrpSpPr>
          <p:cNvPr id="63490" name="Group 27"/>
          <p:cNvGrpSpPr>
            <a:grpSpLocks/>
          </p:cNvGrpSpPr>
          <p:nvPr/>
        </p:nvGrpSpPr>
        <p:grpSpPr bwMode="auto">
          <a:xfrm>
            <a:off x="468313" y="571500"/>
            <a:ext cx="8281987" cy="5881688"/>
            <a:chOff x="476" y="360"/>
            <a:chExt cx="5217" cy="3705"/>
          </a:xfrm>
        </p:grpSpPr>
        <p:sp>
          <p:nvSpPr>
            <p:cNvPr id="63492" name="Rectangle 4"/>
            <p:cNvSpPr>
              <a:spLocks noChangeArrowheads="1"/>
            </p:cNvSpPr>
            <p:nvPr/>
          </p:nvSpPr>
          <p:spPr bwMode="auto">
            <a:xfrm>
              <a:off x="1519" y="360"/>
              <a:ext cx="4037" cy="543"/>
            </a:xfrm>
            <a:prstGeom prst="rect">
              <a:avLst/>
            </a:prstGeom>
            <a:noFill/>
            <a:ln w="9525">
              <a:noFill/>
              <a:miter lim="800000"/>
              <a:headEnd/>
              <a:tailEnd/>
            </a:ln>
          </p:spPr>
          <p:txBody>
            <a:bodyPr>
              <a:spAutoFit/>
            </a:bodyPr>
            <a:lstStyle/>
            <a:p>
              <a:pPr algn="ctr"/>
              <a:endParaRPr lang="ru-RU" sz="1800" b="1" dirty="0" smtClean="0">
                <a:solidFill>
                  <a:schemeClr val="hlink"/>
                </a:solidFill>
              </a:endParaRPr>
            </a:p>
            <a:p>
              <a:pPr algn="ctr"/>
              <a:r>
                <a:rPr lang="ru-RU" sz="1600" b="1" u="sng" dirty="0" smtClean="0">
                  <a:solidFill>
                    <a:srgbClr val="000066"/>
                  </a:solidFill>
                  <a:effectLst>
                    <a:outerShdw blurRad="38100" dist="38100" dir="2700000" algn="tl">
                      <a:srgbClr val="000000">
                        <a:alpha val="43137"/>
                      </a:srgbClr>
                    </a:outerShdw>
                  </a:effectLst>
                </a:rPr>
                <a:t>Доходы бюджета </a:t>
              </a:r>
              <a:r>
                <a:rPr lang="ru-RU" sz="1600" b="1" dirty="0">
                  <a:solidFill>
                    <a:srgbClr val="000066"/>
                  </a:solidFill>
                </a:rPr>
                <a:t>– это безвозмездные и безвозвратные</a:t>
              </a:r>
            </a:p>
            <a:p>
              <a:pPr algn="ctr"/>
              <a:r>
                <a:rPr lang="ru-RU" sz="1600" b="1" dirty="0">
                  <a:solidFill>
                    <a:srgbClr val="000066"/>
                  </a:solidFill>
                </a:rPr>
                <a:t>поступления денежных средств в бюджет.</a:t>
              </a:r>
            </a:p>
          </p:txBody>
        </p:sp>
        <p:sp>
          <p:nvSpPr>
            <p:cNvPr id="63493" name="AutoShape 12"/>
            <p:cNvSpPr>
              <a:spLocks noChangeArrowheads="1"/>
            </p:cNvSpPr>
            <p:nvPr/>
          </p:nvSpPr>
          <p:spPr bwMode="auto">
            <a:xfrm>
              <a:off x="2449" y="987"/>
              <a:ext cx="2495"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800" b="1">
                  <a:solidFill>
                    <a:schemeClr val="bg1"/>
                  </a:solidFill>
                </a:rPr>
                <a:t>Доходы бюджета</a:t>
              </a:r>
            </a:p>
          </p:txBody>
        </p:sp>
        <p:sp>
          <p:nvSpPr>
            <p:cNvPr id="63494" name="AutoShape 13"/>
            <p:cNvSpPr>
              <a:spLocks noChangeArrowheads="1"/>
            </p:cNvSpPr>
            <p:nvPr/>
          </p:nvSpPr>
          <p:spPr bwMode="auto">
            <a:xfrm>
              <a:off x="476" y="1480"/>
              <a:ext cx="1679"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600">
                  <a:solidFill>
                    <a:schemeClr val="bg1"/>
                  </a:solidFill>
                </a:rPr>
                <a:t>Налоговые доходы</a:t>
              </a:r>
            </a:p>
          </p:txBody>
        </p:sp>
        <p:sp>
          <p:nvSpPr>
            <p:cNvPr id="63495" name="AutoShape 14"/>
            <p:cNvSpPr>
              <a:spLocks noChangeArrowheads="1"/>
            </p:cNvSpPr>
            <p:nvPr/>
          </p:nvSpPr>
          <p:spPr bwMode="auto">
            <a:xfrm>
              <a:off x="2245" y="1480"/>
              <a:ext cx="1679"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600" b="1">
                  <a:solidFill>
                    <a:schemeClr val="bg1"/>
                  </a:solidFill>
                </a:rPr>
                <a:t>Неналоговые доходы</a:t>
              </a:r>
            </a:p>
          </p:txBody>
        </p:sp>
        <p:sp>
          <p:nvSpPr>
            <p:cNvPr id="63496" name="AutoShape 15"/>
            <p:cNvSpPr>
              <a:spLocks noChangeArrowheads="1"/>
            </p:cNvSpPr>
            <p:nvPr/>
          </p:nvSpPr>
          <p:spPr bwMode="auto">
            <a:xfrm>
              <a:off x="4014" y="1480"/>
              <a:ext cx="1679" cy="317"/>
            </a:xfrm>
            <a:prstGeom prst="flowChartAlternateProcess">
              <a:avLst/>
            </a:prstGeom>
            <a:solidFill>
              <a:schemeClr val="accent2"/>
            </a:solidFill>
            <a:ln w="9525">
              <a:solidFill>
                <a:schemeClr val="tx1"/>
              </a:solidFill>
              <a:miter lim="800000"/>
              <a:headEnd/>
              <a:tailEnd/>
            </a:ln>
          </p:spPr>
          <p:txBody>
            <a:bodyPr wrap="none" anchor="ctr"/>
            <a:lstStyle/>
            <a:p>
              <a:pPr algn="ctr"/>
              <a:r>
                <a:rPr lang="ru-RU" sz="1600" b="1">
                  <a:solidFill>
                    <a:schemeClr val="bg1"/>
                  </a:solidFill>
                </a:rPr>
                <a:t>Безвозмездные поступления</a:t>
              </a:r>
            </a:p>
          </p:txBody>
        </p:sp>
        <p:sp>
          <p:nvSpPr>
            <p:cNvPr id="63497" name="AutoShape 16"/>
            <p:cNvSpPr>
              <a:spLocks noChangeArrowheads="1"/>
            </p:cNvSpPr>
            <p:nvPr/>
          </p:nvSpPr>
          <p:spPr bwMode="auto">
            <a:xfrm>
              <a:off x="476" y="1797"/>
              <a:ext cx="1678" cy="2268"/>
            </a:xfrm>
            <a:prstGeom prst="flowChartAlternateProcess">
              <a:avLst/>
            </a:prstGeom>
            <a:solidFill>
              <a:srgbClr val="FF9933"/>
            </a:solidFill>
            <a:ln w="9525">
              <a:solidFill>
                <a:srgbClr val="C0C0C0"/>
              </a:solidFill>
              <a:miter lim="800000"/>
              <a:headEnd/>
              <a:tailEnd/>
            </a:ln>
          </p:spPr>
          <p:txBody>
            <a:bodyPr wrap="none" anchor="ctr"/>
            <a:lstStyle/>
            <a:p>
              <a:pPr algn="ctr"/>
              <a:r>
                <a:rPr lang="ru-RU" sz="1600" b="1" dirty="0"/>
                <a:t>Поступления от уплаты</a:t>
              </a:r>
            </a:p>
            <a:p>
              <a:pPr algn="ctr"/>
              <a:r>
                <a:rPr lang="ru-RU" sz="1600" b="1" dirty="0"/>
                <a:t>налогов, установленных</a:t>
              </a:r>
            </a:p>
            <a:p>
              <a:pPr algn="ctr"/>
              <a:r>
                <a:rPr lang="ru-RU" sz="1600" b="1" dirty="0"/>
                <a:t>Налоговым кодексом</a:t>
              </a:r>
            </a:p>
            <a:p>
              <a:pPr algn="ctr"/>
              <a:r>
                <a:rPr lang="ru-RU" sz="1600" b="1" dirty="0"/>
                <a:t>Российской Федерации,</a:t>
              </a:r>
            </a:p>
            <a:p>
              <a:pPr algn="ctr"/>
              <a:r>
                <a:rPr lang="ru-RU" sz="1600" b="1" dirty="0"/>
                <a:t>например:</a:t>
              </a:r>
            </a:p>
            <a:p>
              <a:pPr algn="ctr"/>
              <a:r>
                <a:rPr lang="ru-RU" sz="1600" b="1" dirty="0"/>
                <a:t>- акцизы;</a:t>
              </a:r>
            </a:p>
            <a:p>
              <a:pPr algn="ctr"/>
              <a:r>
                <a:rPr lang="ru-RU" sz="1600" b="1" dirty="0"/>
                <a:t>- налог на доходы</a:t>
              </a:r>
            </a:p>
            <a:p>
              <a:pPr algn="ctr"/>
              <a:r>
                <a:rPr lang="ru-RU" sz="1600" b="1" dirty="0"/>
                <a:t>физических лиц</a:t>
              </a:r>
              <a:r>
                <a:rPr lang="ru-RU" sz="1600" b="1" dirty="0" smtClean="0"/>
                <a:t>;</a:t>
              </a:r>
            </a:p>
            <a:p>
              <a:pPr algn="ctr"/>
              <a:r>
                <a:rPr lang="ru-RU" sz="1600" b="1" dirty="0" smtClean="0"/>
                <a:t>-налоги на совокупный</a:t>
              </a:r>
            </a:p>
            <a:p>
              <a:pPr algn="ctr"/>
              <a:r>
                <a:rPr lang="ru-RU" sz="1600" b="1" dirty="0" smtClean="0"/>
                <a:t> доход,</a:t>
              </a:r>
              <a:endParaRPr lang="ru-RU" sz="1600" b="1" dirty="0"/>
            </a:p>
            <a:p>
              <a:pPr algn="ctr"/>
              <a:r>
                <a:rPr lang="ru-RU" sz="1600" b="1" dirty="0"/>
                <a:t>- другие налоги.</a:t>
              </a:r>
            </a:p>
          </p:txBody>
        </p:sp>
        <p:sp>
          <p:nvSpPr>
            <p:cNvPr id="63498" name="AutoShape 17"/>
            <p:cNvSpPr>
              <a:spLocks noChangeArrowheads="1"/>
            </p:cNvSpPr>
            <p:nvPr/>
          </p:nvSpPr>
          <p:spPr bwMode="auto">
            <a:xfrm>
              <a:off x="2245" y="1797"/>
              <a:ext cx="1678" cy="2268"/>
            </a:xfrm>
            <a:prstGeom prst="flowChartAlternateProcess">
              <a:avLst/>
            </a:prstGeom>
            <a:solidFill>
              <a:srgbClr val="FF9933"/>
            </a:solidFill>
            <a:ln w="9525">
              <a:noFill/>
              <a:miter lim="800000"/>
              <a:headEnd/>
              <a:tailEnd/>
            </a:ln>
          </p:spPr>
          <p:txBody>
            <a:bodyPr wrap="none" anchor="ctr"/>
            <a:lstStyle/>
            <a:p>
              <a:pPr algn="ctr"/>
              <a:r>
                <a:rPr lang="ru-RU" sz="1600" b="1" dirty="0"/>
                <a:t>Поступления от уплаты</a:t>
              </a:r>
            </a:p>
            <a:p>
              <a:pPr algn="ctr"/>
              <a:r>
                <a:rPr lang="ru-RU" sz="1600" b="1" dirty="0"/>
                <a:t>других платежей и сборов,</a:t>
              </a:r>
            </a:p>
            <a:p>
              <a:pPr algn="ctr"/>
              <a:r>
                <a:rPr lang="ru-RU" sz="1600" b="1" dirty="0"/>
                <a:t>установленных</a:t>
              </a:r>
            </a:p>
            <a:p>
              <a:pPr algn="ctr"/>
              <a:r>
                <a:rPr lang="ru-RU" sz="1600" b="1" dirty="0"/>
                <a:t>Законодательством</a:t>
              </a:r>
            </a:p>
            <a:p>
              <a:pPr algn="ctr"/>
              <a:r>
                <a:rPr lang="ru-RU" sz="1600" b="1" dirty="0"/>
                <a:t>Российской Федерации,</a:t>
              </a:r>
            </a:p>
            <a:p>
              <a:pPr algn="ctr"/>
              <a:r>
                <a:rPr lang="ru-RU" sz="1600" b="1" dirty="0"/>
                <a:t>а также</a:t>
              </a:r>
            </a:p>
            <a:p>
              <a:pPr algn="ctr"/>
              <a:r>
                <a:rPr lang="ru-RU" sz="1600" b="1" dirty="0"/>
                <a:t>штрафов за нарушение</a:t>
              </a:r>
            </a:p>
            <a:p>
              <a:pPr algn="ctr"/>
              <a:r>
                <a:rPr lang="ru-RU" sz="1600" b="1" dirty="0"/>
                <a:t>законодательства,</a:t>
              </a:r>
            </a:p>
            <a:p>
              <a:pPr algn="ctr"/>
              <a:r>
                <a:rPr lang="ru-RU" sz="1600" b="1" dirty="0"/>
                <a:t>например:</a:t>
              </a:r>
            </a:p>
            <a:p>
              <a:pPr algn="ctr"/>
              <a:r>
                <a:rPr lang="ru-RU" sz="1600" b="1" dirty="0"/>
                <a:t>-доходы от использования</a:t>
              </a:r>
            </a:p>
            <a:p>
              <a:pPr algn="ctr"/>
              <a:r>
                <a:rPr lang="ru-RU" sz="1600" b="1" dirty="0"/>
                <a:t>муниципального имущества</a:t>
              </a:r>
            </a:p>
            <a:p>
              <a:pPr algn="ctr"/>
              <a:r>
                <a:rPr lang="ru-RU" sz="1600" b="1" dirty="0"/>
                <a:t>и земли;</a:t>
              </a:r>
            </a:p>
            <a:p>
              <a:pPr algn="ctr"/>
              <a:r>
                <a:rPr lang="ru-RU" sz="1600" b="1" dirty="0"/>
                <a:t>- штрафные санкции;</a:t>
              </a:r>
            </a:p>
            <a:p>
              <a:pPr algn="ctr"/>
              <a:r>
                <a:rPr lang="ru-RU" sz="1600" b="1" dirty="0"/>
                <a:t>- другие.</a:t>
              </a:r>
            </a:p>
          </p:txBody>
        </p:sp>
        <p:sp>
          <p:nvSpPr>
            <p:cNvPr id="63499" name="AutoShape 18"/>
            <p:cNvSpPr>
              <a:spLocks noChangeArrowheads="1"/>
            </p:cNvSpPr>
            <p:nvPr/>
          </p:nvSpPr>
          <p:spPr bwMode="auto">
            <a:xfrm>
              <a:off x="4014" y="1797"/>
              <a:ext cx="1678" cy="2268"/>
            </a:xfrm>
            <a:prstGeom prst="flowChartAlternateProcess">
              <a:avLst/>
            </a:prstGeom>
            <a:solidFill>
              <a:srgbClr val="FF9933"/>
            </a:solidFill>
            <a:ln w="9525">
              <a:noFill/>
              <a:miter lim="800000"/>
              <a:headEnd/>
              <a:tailEnd/>
            </a:ln>
          </p:spPr>
          <p:txBody>
            <a:bodyPr wrap="none" anchor="ctr"/>
            <a:lstStyle/>
            <a:p>
              <a:pPr algn="ctr"/>
              <a:r>
                <a:rPr lang="ru-RU" sz="1600" b="1"/>
                <a:t>Поступления от</a:t>
              </a:r>
            </a:p>
            <a:p>
              <a:pPr algn="ctr"/>
              <a:r>
                <a:rPr lang="ru-RU" sz="1600" b="1"/>
                <a:t>других бюджетов</a:t>
              </a:r>
            </a:p>
            <a:p>
              <a:pPr algn="ctr"/>
              <a:r>
                <a:rPr lang="ru-RU" sz="1600" b="1"/>
                <a:t>бюджетной системы</a:t>
              </a:r>
            </a:p>
            <a:p>
              <a:pPr algn="ctr"/>
              <a:r>
                <a:rPr lang="ru-RU" sz="1600" b="1"/>
                <a:t>(межбюджетные</a:t>
              </a:r>
            </a:p>
            <a:p>
              <a:pPr algn="ctr"/>
              <a:r>
                <a:rPr lang="ru-RU" sz="1600" b="1"/>
                <a:t>трансферты),</a:t>
              </a:r>
            </a:p>
            <a:p>
              <a:pPr algn="ctr"/>
              <a:r>
                <a:rPr lang="ru-RU" sz="1600" b="1"/>
                <a:t>организаций,</a:t>
              </a:r>
            </a:p>
            <a:p>
              <a:pPr algn="ctr"/>
              <a:r>
                <a:rPr lang="ru-RU" sz="1600" b="1"/>
                <a:t>граждан (кроме</a:t>
              </a:r>
            </a:p>
            <a:p>
              <a:pPr algn="ctr"/>
              <a:r>
                <a:rPr lang="ru-RU" sz="1600" b="1"/>
                <a:t>налоговых и</a:t>
              </a:r>
            </a:p>
            <a:p>
              <a:pPr algn="ctr"/>
              <a:r>
                <a:rPr lang="ru-RU" sz="1600" b="1"/>
                <a:t>неналоговых</a:t>
              </a:r>
            </a:p>
            <a:p>
              <a:pPr algn="ctr"/>
              <a:r>
                <a:rPr lang="ru-RU" sz="1600" b="1"/>
                <a:t>доходов).</a:t>
              </a:r>
            </a:p>
          </p:txBody>
        </p:sp>
        <p:sp>
          <p:nvSpPr>
            <p:cNvPr id="63500" name="Line 21"/>
            <p:cNvSpPr>
              <a:spLocks noChangeShapeType="1"/>
            </p:cNvSpPr>
            <p:nvPr/>
          </p:nvSpPr>
          <p:spPr bwMode="auto">
            <a:xfrm>
              <a:off x="3651" y="1298"/>
              <a:ext cx="0" cy="91"/>
            </a:xfrm>
            <a:prstGeom prst="line">
              <a:avLst/>
            </a:prstGeom>
            <a:noFill/>
            <a:ln w="9525">
              <a:solidFill>
                <a:schemeClr val="tx1"/>
              </a:solidFill>
              <a:round/>
              <a:headEnd/>
              <a:tailEnd/>
            </a:ln>
          </p:spPr>
          <p:txBody>
            <a:bodyPr/>
            <a:lstStyle/>
            <a:p>
              <a:endParaRPr lang="ru-RU"/>
            </a:p>
          </p:txBody>
        </p:sp>
        <p:sp>
          <p:nvSpPr>
            <p:cNvPr id="63501" name="Line 22"/>
            <p:cNvSpPr>
              <a:spLocks noChangeShapeType="1"/>
            </p:cNvSpPr>
            <p:nvPr/>
          </p:nvSpPr>
          <p:spPr bwMode="auto">
            <a:xfrm flipH="1">
              <a:off x="1292" y="1389"/>
              <a:ext cx="2359" cy="0"/>
            </a:xfrm>
            <a:prstGeom prst="line">
              <a:avLst/>
            </a:prstGeom>
            <a:noFill/>
            <a:ln w="9525">
              <a:solidFill>
                <a:schemeClr val="tx1"/>
              </a:solidFill>
              <a:round/>
              <a:headEnd/>
              <a:tailEnd/>
            </a:ln>
          </p:spPr>
          <p:txBody>
            <a:bodyPr/>
            <a:lstStyle/>
            <a:p>
              <a:endParaRPr lang="ru-RU"/>
            </a:p>
          </p:txBody>
        </p:sp>
        <p:sp>
          <p:nvSpPr>
            <p:cNvPr id="63502" name="Line 23"/>
            <p:cNvSpPr>
              <a:spLocks noChangeShapeType="1"/>
            </p:cNvSpPr>
            <p:nvPr/>
          </p:nvSpPr>
          <p:spPr bwMode="auto">
            <a:xfrm>
              <a:off x="1292" y="1389"/>
              <a:ext cx="0" cy="91"/>
            </a:xfrm>
            <a:prstGeom prst="line">
              <a:avLst/>
            </a:prstGeom>
            <a:noFill/>
            <a:ln w="9525">
              <a:solidFill>
                <a:schemeClr val="tx1"/>
              </a:solidFill>
              <a:round/>
              <a:headEnd/>
              <a:tailEnd/>
            </a:ln>
          </p:spPr>
          <p:txBody>
            <a:bodyPr/>
            <a:lstStyle/>
            <a:p>
              <a:endParaRPr lang="ru-RU"/>
            </a:p>
          </p:txBody>
        </p:sp>
        <p:sp>
          <p:nvSpPr>
            <p:cNvPr id="63503" name="Line 24"/>
            <p:cNvSpPr>
              <a:spLocks noChangeShapeType="1"/>
            </p:cNvSpPr>
            <p:nvPr/>
          </p:nvSpPr>
          <p:spPr bwMode="auto">
            <a:xfrm>
              <a:off x="3651" y="1389"/>
              <a:ext cx="1270" cy="0"/>
            </a:xfrm>
            <a:prstGeom prst="line">
              <a:avLst/>
            </a:prstGeom>
            <a:noFill/>
            <a:ln w="9525">
              <a:solidFill>
                <a:schemeClr val="tx1"/>
              </a:solidFill>
              <a:round/>
              <a:headEnd/>
              <a:tailEnd/>
            </a:ln>
          </p:spPr>
          <p:txBody>
            <a:bodyPr/>
            <a:lstStyle/>
            <a:p>
              <a:endParaRPr lang="ru-RU"/>
            </a:p>
          </p:txBody>
        </p:sp>
        <p:sp>
          <p:nvSpPr>
            <p:cNvPr id="63504" name="Line 25"/>
            <p:cNvSpPr>
              <a:spLocks noChangeShapeType="1"/>
            </p:cNvSpPr>
            <p:nvPr/>
          </p:nvSpPr>
          <p:spPr bwMode="auto">
            <a:xfrm>
              <a:off x="4921" y="1389"/>
              <a:ext cx="0" cy="91"/>
            </a:xfrm>
            <a:prstGeom prst="line">
              <a:avLst/>
            </a:prstGeom>
            <a:noFill/>
            <a:ln w="9525">
              <a:solidFill>
                <a:schemeClr val="tx1"/>
              </a:solidFill>
              <a:round/>
              <a:headEnd/>
              <a:tailEnd/>
            </a:ln>
          </p:spPr>
          <p:txBody>
            <a:bodyPr/>
            <a:lstStyle/>
            <a:p>
              <a:endParaRPr lang="ru-RU"/>
            </a:p>
          </p:txBody>
        </p:sp>
        <p:sp>
          <p:nvSpPr>
            <p:cNvPr id="63505" name="Line 26"/>
            <p:cNvSpPr>
              <a:spLocks noChangeShapeType="1"/>
            </p:cNvSpPr>
            <p:nvPr/>
          </p:nvSpPr>
          <p:spPr bwMode="auto">
            <a:xfrm>
              <a:off x="3107" y="1389"/>
              <a:ext cx="0" cy="91"/>
            </a:xfrm>
            <a:prstGeom prst="line">
              <a:avLst/>
            </a:prstGeom>
            <a:noFill/>
            <a:ln w="9525">
              <a:solidFill>
                <a:schemeClr val="tx1"/>
              </a:solidFill>
              <a:round/>
              <a:headEnd/>
              <a:tailEnd/>
            </a:ln>
          </p:spPr>
          <p:txBody>
            <a:bodyPr/>
            <a:lstStyle/>
            <a:p>
              <a:endParaRPr lang="ru-RU"/>
            </a:p>
          </p:txBody>
        </p:sp>
      </p:grpSp>
      <p:sp>
        <p:nvSpPr>
          <p:cNvPr id="63491" name="Slide Number Placeholder 5"/>
          <p:cNvSpPr txBox="1">
            <a:spLocks noGrp="1"/>
          </p:cNvSpPr>
          <p:nvPr/>
        </p:nvSpPr>
        <p:spPr bwMode="auto">
          <a:xfrm>
            <a:off x="8748713" y="6492875"/>
            <a:ext cx="395287" cy="365125"/>
          </a:xfrm>
          <a:prstGeom prst="rect">
            <a:avLst/>
          </a:prstGeom>
          <a:noFill/>
          <a:ln w="9525">
            <a:noFill/>
            <a:miter lim="800000"/>
            <a:headEnd/>
            <a:tailEnd/>
          </a:ln>
        </p:spPr>
        <p:txBody>
          <a:bodyPr anchor="ctr"/>
          <a:lstStyle/>
          <a:p>
            <a:pPr algn="r"/>
            <a:fld id="{286EFBFE-1767-4DE9-B1C3-0153FDAF9989}" type="slidenum">
              <a:rPr lang="en-US" altLang="ru-RU" sz="1200">
                <a:solidFill>
                  <a:srgbClr val="898989"/>
                </a:solidFill>
                <a:latin typeface="Calibri" pitchFamily="34" charset="0"/>
              </a:rPr>
              <a:pPr algn="r"/>
              <a:t>10</a:t>
            </a:fld>
            <a:endParaRPr lang="en-US" altLang="ru-RU" sz="1200">
              <a:solidFill>
                <a:srgbClr val="898989"/>
              </a:solidFill>
              <a:latin typeface="Calibri" pitchFamily="34" charset="0"/>
            </a:endParaRPr>
          </a:p>
        </p:txBody>
      </p:sp>
      <p:sp>
        <p:nvSpPr>
          <p:cNvPr id="20" name="TextBox 1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1"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21894"/>
            <a:ext cx="9181020" cy="6444044"/>
          </a:xfrm>
          <a:effectLst>
            <a:softEdge rad="317500"/>
          </a:effectLst>
        </p:spPr>
      </p:pic>
      <p:sp>
        <p:nvSpPr>
          <p:cNvPr id="5" name="Rectangle 1"/>
          <p:cNvSpPr>
            <a:spLocks noChangeArrowheads="1"/>
          </p:cNvSpPr>
          <p:nvPr/>
        </p:nvSpPr>
        <p:spPr bwMode="auto">
          <a:xfrm>
            <a:off x="1403647"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a:t>
            </a:r>
            <a:r>
              <a:rPr kumimoji="0" lang="en-US"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8</a:t>
            </a: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973220107"/>
              </p:ext>
            </p:extLst>
          </p:nvPr>
        </p:nvGraphicFramePr>
        <p:xfrm>
          <a:off x="307974" y="1052732"/>
          <a:ext cx="8664238" cy="4384532"/>
        </p:xfrm>
        <a:graphic>
          <a:graphicData uri="http://schemas.openxmlformats.org/drawingml/2006/table">
            <a:tbl>
              <a:tblPr firstRow="1" firstCol="1" bandRow="1">
                <a:tableStyleId>{5C22544A-7EE6-4342-B048-85BDC9FD1C3A}</a:tableStyleId>
              </a:tblPr>
              <a:tblGrid>
                <a:gridCol w="5488162"/>
                <a:gridCol w="1080120"/>
                <a:gridCol w="1080120"/>
                <a:gridCol w="1015836"/>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78363">
                <a:tc>
                  <a:txBody>
                    <a:bodyPr/>
                    <a:lstStyle/>
                    <a:p>
                      <a:pPr marL="21590">
                        <a:lnSpc>
                          <a:spcPct val="115000"/>
                        </a:lnSpc>
                        <a:spcAft>
                          <a:spcPts val="0"/>
                        </a:spcAft>
                      </a:pPr>
                      <a:r>
                        <a:rPr lang="ru-RU" sz="1000" b="1" i="1" dirty="0">
                          <a:effectLst/>
                          <a:latin typeface="Times New Roman"/>
                          <a:ea typeface="Times New Roman"/>
                          <a:cs typeface="Times New Roman"/>
                        </a:rPr>
                        <a:t>НАЛОГОВЫЕ И НЕНАЛОГОВЫЕ ДОХОДЫ</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134 619 400,00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134 619 400,00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3344">
                <a:tc>
                  <a:txBody>
                    <a:bodyPr/>
                    <a:lstStyle/>
                    <a:p>
                      <a:pPr marL="21590">
                        <a:lnSpc>
                          <a:spcPct val="115000"/>
                        </a:lnSpc>
                        <a:spcAft>
                          <a:spcPts val="0"/>
                        </a:spcAft>
                      </a:pPr>
                      <a:r>
                        <a:rPr lang="ru-RU" sz="1000" b="1" i="1">
                          <a:effectLst/>
                          <a:latin typeface="Times New Roman"/>
                          <a:ea typeface="Times New Roman"/>
                          <a:cs typeface="Times New Roman"/>
                        </a:rPr>
                        <a:t>МЕЖБЮДЖЕТНЫЕ ТРАНСФЕРТЫ</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515 866 180,63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502 213 659,63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-13 652 521,00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Дотации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181 213 000,00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181 213 000,00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Субсидии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22 496 573,84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22 496 573,84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Субвенции,</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312 156 606,79</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297 474 006,79</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-14 682 600,00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78363">
                <a:tc>
                  <a:txBody>
                    <a:bodyPr/>
                    <a:lstStyle/>
                    <a:p>
                      <a:pPr>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дошкольного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26 793 800,00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24 924 900,00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-1 868 900,00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начального общего, основного общего, среднего общего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238 720 900,00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225 907 200,00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-12 813 700,00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200" i="1" u="sng">
                          <a:effectLst/>
                          <a:latin typeface="Times New Roman"/>
                          <a:ea typeface="Times New Roman"/>
                          <a:cs typeface="Times New Roman"/>
                        </a:rPr>
                        <a:t>Иные межбюджетные трансферты,</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1 030 079,00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+1 030 079,00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Ежемесячное денежное вознаграждение советникам директоров по воспитанию и взаимодействию с детскими общественными объединениями образовательных организаций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Мероприятия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795 719,00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+795 719,00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algn="just">
                        <a:lnSpc>
                          <a:spcPct val="115000"/>
                        </a:lnSpc>
                        <a:spcAft>
                          <a:spcPts val="0"/>
                        </a:spcAft>
                        <a:tabLst>
                          <a:tab pos="2969895" algn="ctr"/>
                          <a:tab pos="5940425" algn="r"/>
                        </a:tabLst>
                      </a:pPr>
                      <a:r>
                        <a:rPr lang="ru-RU" sz="1000" b="1">
                          <a:effectLst/>
                          <a:latin typeface="Times New Roman"/>
                          <a:ea typeface="Times New Roman"/>
                          <a:cs typeface="Times New Roman"/>
                        </a:rPr>
                        <a:t>ИТОГО изменения по доходам</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ctr">
                        <a:lnSpc>
                          <a:spcPct val="115000"/>
                        </a:lnSpc>
                        <a:spcAft>
                          <a:spcPts val="0"/>
                        </a:spcAft>
                      </a:pPr>
                      <a:r>
                        <a:rPr lang="ru-RU" sz="1000" b="1">
                          <a:solidFill>
                            <a:srgbClr val="000000"/>
                          </a:solidFill>
                          <a:effectLst/>
                          <a:latin typeface="Times New Roman"/>
                          <a:ea typeface="Times New Roman"/>
                          <a:cs typeface="Times New Roman"/>
                        </a:rPr>
                        <a:t>650 485 580,63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a:solidFill>
                            <a:srgbClr val="000000"/>
                          </a:solidFill>
                          <a:effectLst/>
                          <a:latin typeface="Times New Roman"/>
                          <a:ea typeface="Times New Roman"/>
                          <a:cs typeface="Times New Roman"/>
                        </a:rPr>
                        <a:t>636 833 059,63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dirty="0">
                          <a:solidFill>
                            <a:srgbClr val="000000"/>
                          </a:solidFill>
                          <a:effectLst/>
                          <a:latin typeface="Times New Roman"/>
                          <a:ea typeface="Times New Roman"/>
                          <a:cs typeface="Times New Roman"/>
                        </a:rPr>
                        <a:t>-13 652 521,00</a:t>
                      </a:r>
                      <a:endParaRPr lang="ru-RU" sz="1000" dirty="0">
                        <a:effectLst/>
                        <a:latin typeface="Times New Roman"/>
                        <a:ea typeface="Times New Roman"/>
                        <a:cs typeface="Times New Roman"/>
                      </a:endParaRPr>
                    </a:p>
                  </a:txBody>
                  <a:tcPr marL="68580" marR="68580" marT="0" marB="0"/>
                </a:tc>
              </a:tr>
            </a:tbl>
          </a:graphicData>
        </a:graphic>
      </p:graphicFrame>
      <p:sp>
        <p:nvSpPr>
          <p:cNvPr id="16" name="TextBox 15"/>
          <p:cNvSpPr txBox="1"/>
          <p:nvPr/>
        </p:nvSpPr>
        <p:spPr>
          <a:xfrm>
            <a:off x="7596336" y="870187"/>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(рублей)</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38994353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89702"/>
            <a:ext cx="9181020" cy="6444044"/>
          </a:xfrm>
          <a:effectLst>
            <a:softEdge rad="317500"/>
          </a:effectLst>
        </p:spPr>
      </p:pic>
      <p:sp>
        <p:nvSpPr>
          <p:cNvPr id="11" name="Rectangle 1"/>
          <p:cNvSpPr>
            <a:spLocks noChangeArrowheads="1"/>
          </p:cNvSpPr>
          <p:nvPr/>
        </p:nvSpPr>
        <p:spPr bwMode="auto">
          <a:xfrm>
            <a:off x="-329539" y="339414"/>
            <a:ext cx="941931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a:t>
            </a:r>
            <a:r>
              <a:rPr lang="ru-RU" altLang="ru-RU" b="1" u="sng" dirty="0" smtClean="0">
                <a:solidFill>
                  <a:schemeClr val="accent5">
                    <a:lumMod val="25000"/>
                  </a:schemeClr>
                </a:solidFill>
                <a:ea typeface="Times New Roman" pitchFamily="18" charset="0"/>
              </a:rPr>
              <a:t>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3" name="TextBox 2"/>
          <p:cNvSpPr txBox="1"/>
          <p:nvPr/>
        </p:nvSpPr>
        <p:spPr>
          <a:xfrm>
            <a:off x="8274388" y="701052"/>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947318011"/>
              </p:ext>
            </p:extLst>
          </p:nvPr>
        </p:nvGraphicFramePr>
        <p:xfrm>
          <a:off x="155574" y="962662"/>
          <a:ext cx="8934201" cy="5394752"/>
        </p:xfrm>
        <a:graphic>
          <a:graphicData uri="http://schemas.openxmlformats.org/drawingml/2006/table">
            <a:tbl>
              <a:tblPr firstRow="1" firstCol="1" bandRow="1">
                <a:tableStyleId>{5C22544A-7EE6-4342-B048-85BDC9FD1C3A}</a:tableStyleId>
              </a:tblPr>
              <a:tblGrid>
                <a:gridCol w="527994"/>
                <a:gridCol w="2051846"/>
                <a:gridCol w="952349"/>
                <a:gridCol w="879092"/>
                <a:gridCol w="1025607"/>
                <a:gridCol w="879092"/>
                <a:gridCol w="805834"/>
                <a:gridCol w="952349"/>
                <a:gridCol w="860038"/>
              </a:tblGrid>
              <a:tr h="55361">
                <a:tc rowSpan="2" grid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подразделов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12940" marR="1294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a:t>
                      </a:r>
                      <a:r>
                        <a:rPr lang="en-US" sz="1000" dirty="0">
                          <a:effectLst/>
                          <a:latin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6107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a:t>
                      </a:r>
                      <a:r>
                        <a:rPr lang="ru-RU" sz="1000" dirty="0">
                          <a:effectLst/>
                          <a:latin typeface="Times New Roman" panose="02020603050405020304" pitchFamily="18" charset="0"/>
                          <a:cs typeface="Times New Roman" panose="02020603050405020304" pitchFamily="18" charset="0"/>
                        </a:rPr>
                        <a:t>. </a:t>
                      </a: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остатки на начало года</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nchor="ctr"/>
                </a:tc>
              </a:tr>
              <a:tr h="416437">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Функционирование высшего должностного лица субъекта Российской Федерации и муниципального образования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3 975 862,12</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3 975 862,12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416437">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0103</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Функционирование законодательных (представительных) органов государственной власти и представительных органов муниципальных образований</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4 815 560,91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4 397 816,17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96976">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0104</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64 863 378,75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56 508 696,61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-8 354 682,14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-8 354 682,14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27942">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0105</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Судебная система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9 500,00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9 500,00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0106</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Обеспечение деятельности финансовых, налоговых и таможенных органов и органов финансового (финансово-бюджетного) надзора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13 718 065,08</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13 698 065,08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9442">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0111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Резервные фонды</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1 090 803,00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102 711,23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- 988 091,77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-951 439,23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0113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общегосударственные вопросы</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35 226 610,58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800">
                          <a:effectLst/>
                          <a:latin typeface="Times New Roman"/>
                          <a:ea typeface="Times New Roman"/>
                          <a:cs typeface="Times New Roman"/>
                        </a:rPr>
                        <a:t>60 136 791</a:t>
                      </a:r>
                      <a:r>
                        <a:rPr lang="ru-RU" sz="800">
                          <a:effectLst/>
                          <a:latin typeface="Times New Roman"/>
                          <a:ea typeface="Times New Roman"/>
                          <a:cs typeface="Times New Roman"/>
                        </a:rPr>
                        <a:t>,</a:t>
                      </a:r>
                      <a:r>
                        <a:rPr lang="en-US" sz="800">
                          <a:effectLst/>
                          <a:latin typeface="Times New Roman"/>
                          <a:ea typeface="Times New Roman"/>
                          <a:cs typeface="Times New Roman"/>
                        </a:rPr>
                        <a:t>37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+24 </a:t>
                      </a:r>
                      <a:r>
                        <a:rPr lang="en-US" sz="800">
                          <a:effectLst/>
                          <a:latin typeface="Times New Roman"/>
                          <a:ea typeface="Times New Roman"/>
                          <a:cs typeface="Times New Roman"/>
                        </a:rPr>
                        <a:t>910 180</a:t>
                      </a:r>
                      <a:r>
                        <a:rPr lang="ru-RU" sz="800">
                          <a:effectLst/>
                          <a:latin typeface="Times New Roman"/>
                          <a:ea typeface="Times New Roman"/>
                          <a:cs typeface="Times New Roman"/>
                        </a:rPr>
                        <a:t>,</a:t>
                      </a:r>
                      <a:r>
                        <a:rPr lang="en-US" sz="800">
                          <a:effectLst/>
                          <a:latin typeface="Times New Roman"/>
                          <a:ea typeface="Times New Roman"/>
                          <a:cs typeface="Times New Roman"/>
                        </a:rPr>
                        <a:t>79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+7 872 314,29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+ 17 037 866,50</a:t>
                      </a:r>
                      <a:endParaRPr lang="ru-RU" sz="1000">
                        <a:effectLst/>
                        <a:latin typeface="Times New Roman"/>
                        <a:ea typeface="Times New Roman"/>
                        <a:cs typeface="Times New Roman"/>
                      </a:endParaRPr>
                    </a:p>
                  </a:txBody>
                  <a:tcPr marL="68580" marR="68580" marT="0" marB="0"/>
                </a:tc>
              </a:tr>
              <a:tr h="232874">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0203</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Мобилизационная и вневойсковая подготовка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578 755,10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578 755,10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32874">
                <a:tc>
                  <a:txBody>
                    <a:bodyPr/>
                    <a:lstStyle/>
                    <a:p>
                      <a:pPr algn="ctr">
                        <a:lnSpc>
                          <a:spcPct val="115000"/>
                        </a:lnSpc>
                        <a:spcAft>
                          <a:spcPts val="0"/>
                        </a:spcAft>
                      </a:pPr>
                      <a:r>
                        <a:rPr lang="ru-RU" sz="1000" dirty="0" smtClean="0">
                          <a:solidFill>
                            <a:schemeClr val="bg1"/>
                          </a:solidFill>
                          <a:effectLst/>
                          <a:latin typeface="Times New Roman"/>
                          <a:ea typeface="Times New Roman"/>
                          <a:cs typeface="Times New Roman"/>
                        </a:rPr>
                        <a:t>0309</a:t>
                      </a:r>
                      <a:endParaRPr lang="ru-RU" sz="1000" dirty="0">
                        <a:solidFill>
                          <a:schemeClr val="bg1"/>
                        </a:solidFill>
                        <a:effectLst/>
                        <a:latin typeface="Times New Roman"/>
                        <a:ea typeface="Times New Roman"/>
                        <a:cs typeface="Times New Roman"/>
                      </a:endParaRP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Гражданская оборона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1 052 631,58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1 052 631,58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7802444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sp>
        <p:nvSpPr>
          <p:cNvPr id="3" name="TextBox 2"/>
          <p:cNvSpPr txBox="1"/>
          <p:nvPr/>
        </p:nvSpPr>
        <p:spPr>
          <a:xfrm>
            <a:off x="1183965" y="402844"/>
            <a:ext cx="7848872" cy="707886"/>
          </a:xfrm>
          <a:prstGeom prst="rect">
            <a:avLst/>
          </a:prstGeom>
          <a:noFill/>
        </p:spPr>
        <p:txBody>
          <a:bodyPr wrap="square" rtlCol="0">
            <a:spAutoFit/>
          </a:bodyPr>
          <a:lstStyle/>
          <a:p>
            <a:pPr lvl="8" algn="r"/>
            <a:r>
              <a:rPr lang="ru-RU" altLang="ru-RU" b="1" u="sng" dirty="0">
                <a:solidFill>
                  <a:schemeClr val="accent5">
                    <a:lumMod val="25000"/>
                  </a:schemeClr>
                </a:solidFill>
                <a:latin typeface="Arial" pitchFamily="34" charset="0"/>
                <a:ea typeface="Times New Roman" pitchFamily="18" charset="0"/>
                <a:cs typeface="Arial" pitchFamily="34" charset="0"/>
              </a:rPr>
              <a:t>Планируемые </a:t>
            </a:r>
            <a:r>
              <a:rPr lang="ru-RU" altLang="ru-RU" b="1" u="sng" dirty="0" smtClean="0">
                <a:solidFill>
                  <a:schemeClr val="accent5">
                    <a:lumMod val="25000"/>
                  </a:schemeClr>
                </a:solidFill>
                <a:latin typeface="Arial" pitchFamily="34" charset="0"/>
                <a:ea typeface="Times New Roman" pitchFamily="18" charset="0"/>
                <a:cs typeface="Arial" pitchFamily="34" charset="0"/>
              </a:rPr>
              <a:t>изменения </a:t>
            </a:r>
            <a:r>
              <a:rPr lang="ru-RU" altLang="ru-RU" b="1" u="sng" dirty="0">
                <a:solidFill>
                  <a:schemeClr val="accent5">
                    <a:lumMod val="25000"/>
                  </a:schemeClr>
                </a:solidFill>
                <a:latin typeface="Arial" pitchFamily="34" charset="0"/>
                <a:ea typeface="Times New Roman" pitchFamily="18" charset="0"/>
                <a:cs typeface="Arial" pitchFamily="34" charset="0"/>
              </a:rPr>
              <a:t>по расходам</a:t>
            </a:r>
          </a:p>
          <a:p>
            <a:pPr lvl="0" algn="r">
              <a:tabLst>
                <a:tab pos="2970213" algn="ctr"/>
                <a:tab pos="5940425" algn="r"/>
              </a:tabLst>
            </a:pP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2026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a:t>
            </a:r>
          </a:p>
          <a:p>
            <a:pPr algn="r"/>
            <a:r>
              <a:rPr lang="ru-RU" sz="1100" b="1" i="1" dirty="0" smtClean="0">
                <a:solidFill>
                  <a:schemeClr val="bg2"/>
                </a:solidFill>
              </a:rPr>
              <a:t>(продолжение</a:t>
            </a:r>
            <a:r>
              <a:rPr lang="ru-RU" b="1" i="1" dirty="0" smtClean="0"/>
              <a:t>)</a:t>
            </a:r>
            <a:endParaRPr lang="ru-RU" b="1" i="1" dirty="0"/>
          </a:p>
        </p:txBody>
      </p:sp>
      <p:graphicFrame>
        <p:nvGraphicFramePr>
          <p:cNvPr id="10" name="Таблица 9"/>
          <p:cNvGraphicFramePr>
            <a:graphicFrameLocks noGrp="1"/>
          </p:cNvGraphicFramePr>
          <p:nvPr>
            <p:extLst>
              <p:ext uri="{D42A27DB-BD31-4B8C-83A1-F6EECF244321}">
                <p14:modId xmlns:p14="http://schemas.microsoft.com/office/powerpoint/2010/main" val="888894842"/>
              </p:ext>
            </p:extLst>
          </p:nvPr>
        </p:nvGraphicFramePr>
        <p:xfrm>
          <a:off x="307975" y="1040165"/>
          <a:ext cx="8781800" cy="5021584"/>
        </p:xfrm>
        <a:graphic>
          <a:graphicData uri="http://schemas.openxmlformats.org/drawingml/2006/table">
            <a:tbl>
              <a:tblPr firstRow="1" firstCol="1" bandRow="1">
                <a:tableStyleId>{5C22544A-7EE6-4342-B048-85BDC9FD1C3A}</a:tableStyleId>
              </a:tblPr>
              <a:tblGrid>
                <a:gridCol w="447601"/>
                <a:gridCol w="2088232"/>
                <a:gridCol w="936104"/>
                <a:gridCol w="864096"/>
                <a:gridCol w="1008112"/>
                <a:gridCol w="864096"/>
                <a:gridCol w="792088"/>
                <a:gridCol w="936104"/>
                <a:gridCol w="845367"/>
              </a:tblGrid>
              <a:tr h="55361">
                <a:tc rowSpan="2" grid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подразделов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12940" marR="1294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a:t>
                      </a:r>
                      <a:r>
                        <a:rPr lang="en-US" sz="1000" dirty="0">
                          <a:effectLst/>
                          <a:latin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6107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a:t>
                      </a:r>
                      <a:r>
                        <a:rPr lang="ru-RU" sz="1000" dirty="0">
                          <a:effectLst/>
                          <a:latin typeface="Times New Roman" panose="02020603050405020304" pitchFamily="18" charset="0"/>
                          <a:cs typeface="Times New Roman" panose="02020603050405020304" pitchFamily="18" charset="0"/>
                        </a:rPr>
                        <a:t>. </a:t>
                      </a: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остатки на начало года</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smtClean="0">
                        <a:effectLst/>
                        <a:latin typeface="Times New Roman" panose="02020603050405020304" pitchFamily="18" charset="0"/>
                        <a:ea typeface="Times New Roman"/>
                        <a:cs typeface="Times New Roman" panose="02020603050405020304" pitchFamily="18" charset="0"/>
                      </a:endParaRPr>
                    </a:p>
                  </a:txBody>
                  <a:tcPr marL="12940" marR="1294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nchor="ctr"/>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0310</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Защита населения и территории от чрезвычайных ситуаций природного и техногенного характера, пожарная безопасность</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240 000,00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240 000,00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21323">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0405</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  Сельское хозяйство и рыболовство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190 844,90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+190 844,90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+19,08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+190 825,82</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0406</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Водное хозяйство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1 014 638,90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1 014 638,90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0408</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Транспорт</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2 350 480,25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2 350 480,25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0409</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Дорожное хозяйство (дорожные фонды)</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367 980 070,02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368 424 516,82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+444 446,80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+ 144 446,80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35899">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0412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национальной экономики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975 000,00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9 </a:t>
                      </a:r>
                      <a:r>
                        <a:rPr lang="en-US" sz="800">
                          <a:effectLst/>
                          <a:latin typeface="Times New Roman"/>
                          <a:ea typeface="Times New Roman"/>
                          <a:cs typeface="Times New Roman"/>
                        </a:rPr>
                        <a:t>22</a:t>
                      </a:r>
                      <a:r>
                        <a:rPr lang="ru-RU" sz="800">
                          <a:effectLst/>
                          <a:latin typeface="Times New Roman"/>
                          <a:ea typeface="Times New Roman"/>
                          <a:cs typeface="Times New Roman"/>
                        </a:rPr>
                        <a:t>0 0</a:t>
                      </a:r>
                      <a:r>
                        <a:rPr lang="en-US" sz="800">
                          <a:effectLst/>
                          <a:latin typeface="Times New Roman"/>
                          <a:ea typeface="Times New Roman"/>
                          <a:cs typeface="Times New Roman"/>
                        </a:rPr>
                        <a:t>0</a:t>
                      </a: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+8 2</a:t>
                      </a:r>
                      <a:r>
                        <a:rPr lang="en-US" sz="800">
                          <a:effectLst/>
                          <a:latin typeface="Times New Roman"/>
                          <a:ea typeface="Times New Roman"/>
                          <a:cs typeface="Times New Roman"/>
                        </a:rPr>
                        <a:t>4</a:t>
                      </a:r>
                      <a:r>
                        <a:rPr lang="ru-RU" sz="800">
                          <a:effectLst/>
                          <a:latin typeface="Times New Roman"/>
                          <a:ea typeface="Times New Roman"/>
                          <a:cs typeface="Times New Roman"/>
                        </a:rPr>
                        <a:t>5 0</a:t>
                      </a:r>
                      <a:r>
                        <a:rPr lang="en-US" sz="800">
                          <a:effectLst/>
                          <a:latin typeface="Times New Roman"/>
                          <a:ea typeface="Times New Roman"/>
                          <a:cs typeface="Times New Roman"/>
                        </a:rPr>
                        <a:t>0</a:t>
                      </a: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800">
                          <a:effectLst/>
                          <a:latin typeface="Times New Roman"/>
                          <a:ea typeface="Times New Roman"/>
                          <a:cs typeface="Times New Roman"/>
                        </a:rPr>
                        <a:t>+310 000</a:t>
                      </a:r>
                      <a:r>
                        <a:rPr lang="ru-RU" sz="800">
                          <a:effectLst/>
                          <a:latin typeface="Times New Roman"/>
                          <a:ea typeface="Times New Roman"/>
                          <a:cs typeface="Times New Roman"/>
                        </a:rPr>
                        <a:t>,00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+7 935 000,00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Жилищное хозяйство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908 114,80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908 114,80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Коммунальное хозяйство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55 166 568,95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58 733 922,55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+3 567 353,60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+1 007 993,60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+ 2 559 360,00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Благоустройство</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22 487 438,86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25 406 715,26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+2 919 276,40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-905 723,60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+825 000,00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+ 3 000 000,00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0505</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жилищно-коммунального хозяйства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7 112 426,88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+7 112 426,88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+7 112 426,88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Дошкольное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55 332 297,27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53 938 647,27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-1 393 650,00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-13 450,00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- 1 380 200,00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Общее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295 077 361,34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287 814 509,35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-7 262 851,99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-133 772,09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+1 334 322,10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- 8 463 402,00</a:t>
                      </a:r>
                      <a:endParaRPr lang="ru-RU" sz="1000">
                        <a:effectLst/>
                        <a:latin typeface="Times New Roman"/>
                        <a:ea typeface="Times New Roman"/>
                        <a:cs typeface="Times New Roman"/>
                      </a:endParaRPr>
                    </a:p>
                  </a:txBody>
                  <a:tcPr marL="68580" marR="68580" marT="0" marB="0"/>
                </a:tc>
              </a:tr>
              <a:tr h="296079">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0703</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Дополнительное образование детей</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23 624 209,13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23 059 777,25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-564 431,88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-1 064 431,88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96079">
                <a:tc>
                  <a:txBody>
                    <a:bodyPr/>
                    <a:lstStyle/>
                    <a:p>
                      <a:pPr algn="ctr">
                        <a:lnSpc>
                          <a:spcPct val="115000"/>
                        </a:lnSpc>
                        <a:spcAft>
                          <a:spcPts val="0"/>
                        </a:spcAft>
                      </a:pPr>
                      <a:r>
                        <a:rPr lang="ru-RU" sz="1000" dirty="0" smtClean="0">
                          <a:solidFill>
                            <a:schemeClr val="bg1"/>
                          </a:solidFill>
                          <a:effectLst/>
                          <a:latin typeface="Times New Roman"/>
                          <a:ea typeface="Times New Roman"/>
                          <a:cs typeface="Times New Roman"/>
                        </a:rPr>
                        <a:t>0705</a:t>
                      </a:r>
                      <a:endParaRPr lang="ru-RU" sz="1000" dirty="0">
                        <a:solidFill>
                          <a:schemeClr val="bg1"/>
                        </a:solidFill>
                        <a:effectLst/>
                        <a:latin typeface="Times New Roman"/>
                        <a:ea typeface="Times New Roman"/>
                        <a:cs typeface="Times New Roman"/>
                      </a:endParaRP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Профессиональная подготовка, переподготовка и повышение квалификации</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586 800,00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586 800,00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1648494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575" y="465138"/>
            <a:ext cx="9181020" cy="6444044"/>
          </a:xfrm>
          <a:effectLst>
            <a:softEdge rad="317500"/>
          </a:effectLst>
        </p:spPr>
      </p:pic>
      <p:sp>
        <p:nvSpPr>
          <p:cNvPr id="10" name="TextBox 9"/>
          <p:cNvSpPr txBox="1"/>
          <p:nvPr/>
        </p:nvSpPr>
        <p:spPr>
          <a:xfrm>
            <a:off x="107504" y="465138"/>
            <a:ext cx="8856984" cy="446276"/>
          </a:xfrm>
          <a:prstGeom prst="rect">
            <a:avLst/>
          </a:prstGeom>
          <a:noFill/>
        </p:spPr>
        <p:txBody>
          <a:bodyPr wrap="square" rtlCol="0">
            <a:spAutoFit/>
          </a:bodyPr>
          <a:lstStyle/>
          <a:p>
            <a:pPr algn="ctr"/>
            <a:endParaRPr lang="ru-RU" sz="1200" b="1" u="sng" dirty="0" smtClean="0">
              <a:solidFill>
                <a:schemeClr val="accent5">
                  <a:lumMod val="25000"/>
                </a:schemeClr>
              </a:solidFill>
            </a:endParaRPr>
          </a:p>
          <a:p>
            <a:pPr algn="ctr"/>
            <a:endParaRPr lang="ru-RU" sz="1100" b="1" dirty="0">
              <a:solidFill>
                <a:schemeClr val="accent5">
                  <a:lumMod val="25000"/>
                </a:schemeClr>
              </a:solidFill>
            </a:endParaRPr>
          </a:p>
        </p:txBody>
      </p:sp>
      <p:sp>
        <p:nvSpPr>
          <p:cNvPr id="13" name="TextBox 12"/>
          <p:cNvSpPr txBox="1"/>
          <p:nvPr/>
        </p:nvSpPr>
        <p:spPr>
          <a:xfrm>
            <a:off x="1183965" y="402844"/>
            <a:ext cx="7848872" cy="707886"/>
          </a:xfrm>
          <a:prstGeom prst="rect">
            <a:avLst/>
          </a:prstGeom>
          <a:noFill/>
        </p:spPr>
        <p:txBody>
          <a:bodyPr wrap="square" rtlCol="0">
            <a:spAutoFit/>
          </a:bodyPr>
          <a:lstStyle/>
          <a:p>
            <a:pPr lvl="8" algn="r"/>
            <a:r>
              <a:rPr lang="ru-RU" altLang="ru-RU" b="1" u="sng" dirty="0">
                <a:solidFill>
                  <a:schemeClr val="accent5">
                    <a:lumMod val="25000"/>
                  </a:schemeClr>
                </a:solidFill>
                <a:latin typeface="Arial" pitchFamily="34" charset="0"/>
                <a:ea typeface="Times New Roman" pitchFamily="18" charset="0"/>
                <a:cs typeface="Arial" pitchFamily="34" charset="0"/>
              </a:rPr>
              <a:t>Планируемые </a:t>
            </a:r>
            <a:r>
              <a:rPr lang="ru-RU" altLang="ru-RU" b="1" u="sng" dirty="0" smtClean="0">
                <a:solidFill>
                  <a:schemeClr val="accent5">
                    <a:lumMod val="25000"/>
                  </a:schemeClr>
                </a:solidFill>
                <a:latin typeface="Arial" pitchFamily="34" charset="0"/>
                <a:ea typeface="Times New Roman" pitchFamily="18" charset="0"/>
                <a:cs typeface="Arial" pitchFamily="34" charset="0"/>
              </a:rPr>
              <a:t>изменения </a:t>
            </a:r>
            <a:r>
              <a:rPr lang="ru-RU" altLang="ru-RU" b="1" u="sng" dirty="0">
                <a:solidFill>
                  <a:schemeClr val="accent5">
                    <a:lumMod val="25000"/>
                  </a:schemeClr>
                </a:solidFill>
                <a:latin typeface="Arial" pitchFamily="34" charset="0"/>
                <a:ea typeface="Times New Roman" pitchFamily="18" charset="0"/>
                <a:cs typeface="Arial" pitchFamily="34" charset="0"/>
              </a:rPr>
              <a:t>по расходам</a:t>
            </a:r>
          </a:p>
          <a:p>
            <a:pPr lvl="0" algn="r">
              <a:tabLst>
                <a:tab pos="2970213" algn="ctr"/>
                <a:tab pos="5940425" algn="r"/>
              </a:tabLst>
            </a:pP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2026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endParaRPr lang="ru-RU" altLang="ru-RU" sz="1200" i="1" dirty="0">
              <a:solidFill>
                <a:schemeClr val="accent5">
                  <a:lumMod val="25000"/>
                </a:schemeClr>
              </a:solidFill>
              <a:latin typeface="Arial" pitchFamily="34" charset="0"/>
              <a:cs typeface="Arial" pitchFamily="34" charset="0"/>
            </a:endParaRPr>
          </a:p>
          <a:p>
            <a:pPr algn="r"/>
            <a:r>
              <a:rPr lang="ru-RU" sz="1100" b="1" i="1" dirty="0" smtClean="0">
                <a:solidFill>
                  <a:schemeClr val="bg2"/>
                </a:solidFill>
              </a:rPr>
              <a:t>(продолжение</a:t>
            </a:r>
            <a:r>
              <a:rPr lang="ru-RU" b="1" i="1" dirty="0" smtClean="0"/>
              <a:t>)</a:t>
            </a:r>
            <a:endParaRPr lang="ru-RU" b="1" i="1" dirty="0"/>
          </a:p>
        </p:txBody>
      </p:sp>
      <p:graphicFrame>
        <p:nvGraphicFramePr>
          <p:cNvPr id="11" name="Таблица 10"/>
          <p:cNvGraphicFramePr>
            <a:graphicFrameLocks noGrp="1"/>
          </p:cNvGraphicFramePr>
          <p:nvPr>
            <p:extLst>
              <p:ext uri="{D42A27DB-BD31-4B8C-83A1-F6EECF244321}">
                <p14:modId xmlns:p14="http://schemas.microsoft.com/office/powerpoint/2010/main" val="3394419985"/>
              </p:ext>
            </p:extLst>
          </p:nvPr>
        </p:nvGraphicFramePr>
        <p:xfrm>
          <a:off x="307975" y="1098219"/>
          <a:ext cx="8781800" cy="3891232"/>
        </p:xfrm>
        <a:graphic>
          <a:graphicData uri="http://schemas.openxmlformats.org/drawingml/2006/table">
            <a:tbl>
              <a:tblPr firstRow="1" firstCol="1" bandRow="1">
                <a:tableStyleId>{5C22544A-7EE6-4342-B048-85BDC9FD1C3A}</a:tableStyleId>
              </a:tblPr>
              <a:tblGrid>
                <a:gridCol w="447601"/>
                <a:gridCol w="2088232"/>
                <a:gridCol w="936104"/>
                <a:gridCol w="864096"/>
                <a:gridCol w="1008112"/>
                <a:gridCol w="720080"/>
                <a:gridCol w="936104"/>
                <a:gridCol w="936104"/>
                <a:gridCol w="845367"/>
              </a:tblGrid>
              <a:tr h="55361">
                <a:tc rowSpan="2" grid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подразделов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a:t>
                      </a:r>
                      <a:r>
                        <a:rPr lang="ru-RU" sz="1000" b="1" kern="1200" dirty="0" err="1" smtClean="0">
                          <a:solidFill>
                            <a:schemeClr val="lt1"/>
                          </a:solidFill>
                          <a:effectLst/>
                          <a:latin typeface="Times New Roman" panose="02020603050405020304" pitchFamily="18" charset="0"/>
                          <a:ea typeface="+mn-ea"/>
                          <a:cs typeface="Times New Roman" panose="02020603050405020304" pitchFamily="18" charset="0"/>
                        </a:rPr>
                        <a:t>утв.решением</a:t>
                      </a: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12940" marR="1294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a:t>
                      </a:r>
                      <a:r>
                        <a:rPr lang="en-US" sz="1000" dirty="0">
                          <a:effectLst/>
                          <a:latin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6107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a:t>
                      </a:r>
                      <a:r>
                        <a:rPr lang="ru-RU" sz="1000" dirty="0">
                          <a:effectLst/>
                          <a:latin typeface="Times New Roman" panose="02020603050405020304" pitchFamily="18" charset="0"/>
                          <a:cs typeface="Times New Roman" panose="02020603050405020304" pitchFamily="18" charset="0"/>
                        </a:rPr>
                        <a:t>. </a:t>
                      </a: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остатки на начало года</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a:effectLst/>
                        <a:latin typeface="Times New Roman" panose="02020603050405020304" pitchFamily="18" charset="0"/>
                        <a:ea typeface="Times New Roman"/>
                        <a:cs typeface="Times New Roman" panose="02020603050405020304" pitchFamily="18" charset="0"/>
                      </a:endParaRPr>
                    </a:p>
                  </a:txBody>
                  <a:tcPr marL="12940" marR="1294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12940" marR="12940" marT="0" marB="0" anchor="ctr"/>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0707</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Молодежная политика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380 000,00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380 000,00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0709</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образования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21 077 437,25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20 389 981,91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-687 455,34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-687 455,34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0801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Культура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83 568 755,92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98 539 093,45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+14 970 337,53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-4 357 330,22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+4 704 211,00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+ 14 623 456,75</a:t>
                      </a:r>
                      <a:endParaRPr lang="ru-RU" sz="1000">
                        <a:effectLst/>
                        <a:latin typeface="Times New Roman"/>
                        <a:ea typeface="Times New Roman"/>
                        <a:cs typeface="Times New Roman"/>
                      </a:endParaRPr>
                    </a:p>
                  </a:txBody>
                  <a:tcPr marL="68580" marR="68580" marT="0" marB="0"/>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0804</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культуры, кинематографии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15 415 767,45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16 073 222,79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+657 455,34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+657 455,34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Пенсионное обеспечение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7 868 762,24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7 868 762,24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Социальное обеспечение населения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2 115 100,00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2 915 100,00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+ 800 000,00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1004</a:t>
                      </a:r>
                    </a:p>
                  </a:txBody>
                  <a:tcPr marL="68580" marR="68580" marT="0" marB="0">
                    <a:solidFill>
                      <a:schemeClr val="accent6"/>
                    </a:solidFill>
                  </a:tcPr>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Охрана семьи и детства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10 410 385,89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10 388 840,90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-21 544,99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-21 544,99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7572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1006</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социальной политики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3 030 728,00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3 030 728,00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1101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Физическая культура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9 581 277,77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9 368 683,78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-212 593,99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-212 593,99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55361">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1102</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Массовый спорт</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202 467 736,85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216 151 947,86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+13 684 211,01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+13 013,01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+ 671 198,00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+13 000 000,00</a:t>
                      </a:r>
                      <a:endParaRPr lang="ru-RU" sz="1000">
                        <a:effectLst/>
                        <a:latin typeface="Times New Roman"/>
                        <a:ea typeface="Times New Roman"/>
                        <a:cs typeface="Times New Roman"/>
                      </a:endParaRPr>
                    </a:p>
                  </a:txBody>
                  <a:tcPr marL="68580" marR="68580" marT="0" marB="0"/>
                </a:tc>
              </a:tr>
              <a:tr h="115540">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1103</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Спорт высших достижений</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1 824 383,23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1 691 329,25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-133 053,98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-133 053,98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35899">
                <a:tc>
                  <a:txBody>
                    <a:bodyPr/>
                    <a:lstStyle/>
                    <a:p>
                      <a:pPr algn="ctr">
                        <a:lnSpc>
                          <a:spcPct val="115000"/>
                        </a:lnSpc>
                        <a:spcAft>
                          <a:spcPts val="0"/>
                        </a:spcAft>
                      </a:pPr>
                      <a:r>
                        <a:rPr lang="ru-RU" sz="1000" dirty="0">
                          <a:solidFill>
                            <a:schemeClr val="bg1"/>
                          </a:solidFill>
                          <a:effectLst/>
                          <a:latin typeface="Times New Roman"/>
                          <a:ea typeface="Times New Roman"/>
                          <a:cs typeface="Times New Roman"/>
                        </a:rPr>
                        <a:t>1301</a:t>
                      </a:r>
                    </a:p>
                  </a:txBody>
                  <a:tcPr marL="68580" marR="68580" marT="0" marB="0">
                    <a:solidFill>
                      <a:schemeClr val="accent6"/>
                    </a:solidFill>
                  </a:tcPr>
                </a:tc>
                <a:tc>
                  <a:txBody>
                    <a:bodyPr/>
                    <a:lstStyle/>
                    <a:p>
                      <a:pPr>
                        <a:lnSpc>
                          <a:spcPct val="115000"/>
                        </a:lnSpc>
                        <a:spcAft>
                          <a:spcPts val="0"/>
                        </a:spcAft>
                      </a:pPr>
                      <a:r>
                        <a:rPr lang="ru-RU" sz="900">
                          <a:solidFill>
                            <a:srgbClr val="000000"/>
                          </a:solidFill>
                          <a:effectLst/>
                          <a:latin typeface="Times New Roman"/>
                          <a:ea typeface="Times New Roman"/>
                          <a:cs typeface="Times New Roman"/>
                        </a:rPr>
                        <a:t>Обслуживание государственного (муниципального) внутреннего долга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4 604,97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4 604,97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15540">
                <a:tc gridSpan="2">
                  <a:txBody>
                    <a:bodyPr/>
                    <a:lstStyle/>
                    <a:p>
                      <a:pPr algn="ctr">
                        <a:lnSpc>
                          <a:spcPct val="115000"/>
                        </a:lnSpc>
                        <a:spcAft>
                          <a:spcPts val="0"/>
                        </a:spcAft>
                      </a:pPr>
                      <a:r>
                        <a:rPr lang="ru-RU" sz="800" b="1">
                          <a:effectLst/>
                          <a:latin typeface="Times New Roman"/>
                          <a:ea typeface="Times New Roman"/>
                          <a:cs typeface="Times New Roman"/>
                        </a:rPr>
                        <a:t>ИТОГО </a:t>
                      </a:r>
                      <a:endParaRPr lang="ru-RU" sz="1000">
                        <a:effectLst/>
                        <a:latin typeface="Times New Roman"/>
                        <a:ea typeface="Times New Roman"/>
                        <a:cs typeface="Times New Roman"/>
                      </a:endParaRPr>
                    </a:p>
                  </a:txBody>
                  <a:tcPr marL="68580" marR="68580" marT="0" marB="0">
                    <a:solidFill>
                      <a:schemeClr val="accent6"/>
                    </a:solidFill>
                  </a:tcPr>
                </a:tc>
                <a:tc hMerge="1">
                  <a:txBody>
                    <a:bodyPr/>
                    <a:lstStyle/>
                    <a:p>
                      <a:endParaRPr lang="ru-RU"/>
                    </a:p>
                  </a:txBody>
                  <a:tcPr/>
                </a:tc>
                <a:tc>
                  <a:txBody>
                    <a:bodyPr/>
                    <a:lstStyle/>
                    <a:p>
                      <a:pPr algn="r">
                        <a:lnSpc>
                          <a:spcPct val="115000"/>
                        </a:lnSpc>
                        <a:spcAft>
                          <a:spcPts val="0"/>
                        </a:spcAft>
                      </a:pPr>
                      <a:r>
                        <a:rPr lang="ru-RU" sz="750" b="1">
                          <a:effectLst/>
                          <a:latin typeface="Times New Roman"/>
                          <a:ea typeface="Times New Roman"/>
                          <a:cs typeface="Times New Roman"/>
                        </a:rPr>
                        <a:t>1 308 819 086,21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1 366 264 518,64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+57 445 432,43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+ 8 979 177,90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effectLst/>
                          <a:latin typeface="Times New Roman"/>
                          <a:ea typeface="Times New Roman"/>
                          <a:cs typeface="Times New Roman"/>
                        </a:rPr>
                        <a:t>+48 502 907,07</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1953364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Блок-схема: процесс 2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TextBox 9"/>
          <p:cNvSpPr txBox="1"/>
          <p:nvPr/>
        </p:nvSpPr>
        <p:spPr>
          <a:xfrm>
            <a:off x="107504" y="465138"/>
            <a:ext cx="8856984" cy="446276"/>
          </a:xfrm>
          <a:prstGeom prst="rect">
            <a:avLst/>
          </a:prstGeom>
          <a:noFill/>
        </p:spPr>
        <p:txBody>
          <a:bodyPr wrap="square" rtlCol="0">
            <a:spAutoFit/>
          </a:bodyPr>
          <a:lstStyle/>
          <a:p>
            <a:pPr algn="ctr"/>
            <a:endParaRPr lang="ru-RU" sz="1200" b="1" u="sng" dirty="0" smtClean="0">
              <a:solidFill>
                <a:schemeClr val="accent5">
                  <a:lumMod val="25000"/>
                </a:schemeClr>
              </a:solidFill>
            </a:endParaRPr>
          </a:p>
          <a:p>
            <a:pPr algn="ctr"/>
            <a:endParaRPr lang="ru-RU" sz="1100" b="1" dirty="0">
              <a:solidFill>
                <a:schemeClr val="accent5">
                  <a:lumMod val="25000"/>
                </a:schemeClr>
              </a:solidFill>
            </a:endParaRPr>
          </a:p>
        </p:txBody>
      </p:sp>
      <p:sp>
        <p:nvSpPr>
          <p:cNvPr id="13" name="TextBox 12"/>
          <p:cNvSpPr txBox="1"/>
          <p:nvPr/>
        </p:nvSpPr>
        <p:spPr>
          <a:xfrm>
            <a:off x="1183965" y="402844"/>
            <a:ext cx="7848872" cy="707886"/>
          </a:xfrm>
          <a:prstGeom prst="rect">
            <a:avLst/>
          </a:prstGeom>
          <a:noFill/>
        </p:spPr>
        <p:txBody>
          <a:bodyPr wrap="square" rtlCol="0">
            <a:spAutoFit/>
          </a:bodyPr>
          <a:lstStyle/>
          <a:p>
            <a:pPr lvl="8" algn="r"/>
            <a:r>
              <a:rPr lang="ru-RU" altLang="ru-RU" b="1" u="sng" dirty="0">
                <a:solidFill>
                  <a:schemeClr val="accent5">
                    <a:lumMod val="25000"/>
                  </a:schemeClr>
                </a:solidFill>
                <a:latin typeface="Arial" pitchFamily="34" charset="0"/>
                <a:ea typeface="Times New Roman" pitchFamily="18" charset="0"/>
                <a:cs typeface="Arial" pitchFamily="34" charset="0"/>
              </a:rPr>
              <a:t>Планируемые </a:t>
            </a:r>
            <a:r>
              <a:rPr lang="ru-RU" altLang="ru-RU" b="1" u="sng" dirty="0" smtClean="0">
                <a:solidFill>
                  <a:schemeClr val="accent5">
                    <a:lumMod val="25000"/>
                  </a:schemeClr>
                </a:solidFill>
                <a:latin typeface="Arial" pitchFamily="34" charset="0"/>
                <a:ea typeface="Times New Roman" pitchFamily="18" charset="0"/>
                <a:cs typeface="Arial" pitchFamily="34" charset="0"/>
              </a:rPr>
              <a:t>изменения </a:t>
            </a:r>
            <a:r>
              <a:rPr lang="ru-RU" altLang="ru-RU" b="1" u="sng" dirty="0">
                <a:solidFill>
                  <a:schemeClr val="accent5">
                    <a:lumMod val="25000"/>
                  </a:schemeClr>
                </a:solidFill>
                <a:latin typeface="Arial" pitchFamily="34" charset="0"/>
                <a:ea typeface="Times New Roman" pitchFamily="18" charset="0"/>
                <a:cs typeface="Arial" pitchFamily="34" charset="0"/>
              </a:rPr>
              <a:t>по расходам</a:t>
            </a:r>
          </a:p>
          <a:p>
            <a:pPr lvl="0" algn="r">
              <a:tabLst>
                <a:tab pos="2970213" algn="ctr"/>
                <a:tab pos="5940425" algn="r"/>
              </a:tabLst>
            </a:pP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2026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endParaRPr lang="ru-RU" altLang="ru-RU" sz="1200" i="1" dirty="0">
              <a:solidFill>
                <a:schemeClr val="accent5">
                  <a:lumMod val="25000"/>
                </a:schemeClr>
              </a:solidFill>
              <a:latin typeface="Arial" pitchFamily="34" charset="0"/>
              <a:cs typeface="Arial" pitchFamily="34" charset="0"/>
            </a:endParaRPr>
          </a:p>
          <a:p>
            <a:pPr algn="r"/>
            <a:r>
              <a:rPr lang="ru-RU" sz="1100" b="1" i="1" dirty="0" smtClean="0">
                <a:solidFill>
                  <a:schemeClr val="bg2"/>
                </a:solidFill>
              </a:rPr>
              <a:t>(Диаграммы по подразделам</a:t>
            </a:r>
            <a:r>
              <a:rPr lang="ru-RU" b="1" i="1" dirty="0" smtClean="0"/>
              <a:t>)</a:t>
            </a:r>
            <a:endParaRPr lang="ru-RU" b="1" i="1" dirty="0"/>
          </a:p>
        </p:txBody>
      </p:sp>
      <p:graphicFrame>
        <p:nvGraphicFramePr>
          <p:cNvPr id="3" name="Диаграмма 2"/>
          <p:cNvGraphicFramePr/>
          <p:nvPr>
            <p:extLst>
              <p:ext uri="{D42A27DB-BD31-4B8C-83A1-F6EECF244321}">
                <p14:modId xmlns:p14="http://schemas.microsoft.com/office/powerpoint/2010/main" val="1382976221"/>
              </p:ext>
            </p:extLst>
          </p:nvPr>
        </p:nvGraphicFramePr>
        <p:xfrm>
          <a:off x="290091" y="688276"/>
          <a:ext cx="4569941" cy="16606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Диаграмма 13"/>
          <p:cNvGraphicFramePr/>
          <p:nvPr>
            <p:extLst>
              <p:ext uri="{D42A27DB-BD31-4B8C-83A1-F6EECF244321}">
                <p14:modId xmlns:p14="http://schemas.microsoft.com/office/powerpoint/2010/main" val="2796100492"/>
              </p:ext>
            </p:extLst>
          </p:nvPr>
        </p:nvGraphicFramePr>
        <p:xfrm>
          <a:off x="460375" y="2348880"/>
          <a:ext cx="3831977" cy="720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Диаграмма 14"/>
          <p:cNvGraphicFramePr/>
          <p:nvPr>
            <p:extLst>
              <p:ext uri="{D42A27DB-BD31-4B8C-83A1-F6EECF244321}">
                <p14:modId xmlns:p14="http://schemas.microsoft.com/office/powerpoint/2010/main" val="2046065915"/>
              </p:ext>
            </p:extLst>
          </p:nvPr>
        </p:nvGraphicFramePr>
        <p:xfrm>
          <a:off x="152177" y="3068960"/>
          <a:ext cx="3960440" cy="15841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Диаграмма 15"/>
          <p:cNvGraphicFramePr/>
          <p:nvPr>
            <p:extLst>
              <p:ext uri="{D42A27DB-BD31-4B8C-83A1-F6EECF244321}">
                <p14:modId xmlns:p14="http://schemas.microsoft.com/office/powerpoint/2010/main" val="1002171415"/>
              </p:ext>
            </p:extLst>
          </p:nvPr>
        </p:nvGraphicFramePr>
        <p:xfrm>
          <a:off x="155575" y="4653136"/>
          <a:ext cx="3960440" cy="79208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Диаграмма 16"/>
          <p:cNvGraphicFramePr/>
          <p:nvPr>
            <p:extLst>
              <p:ext uri="{D42A27DB-BD31-4B8C-83A1-F6EECF244321}">
                <p14:modId xmlns:p14="http://schemas.microsoft.com/office/powerpoint/2010/main" val="4026953537"/>
              </p:ext>
            </p:extLst>
          </p:nvPr>
        </p:nvGraphicFramePr>
        <p:xfrm>
          <a:off x="155575" y="5517232"/>
          <a:ext cx="3960440" cy="109413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Диаграмма 17"/>
          <p:cNvGraphicFramePr/>
          <p:nvPr>
            <p:extLst>
              <p:ext uri="{D42A27DB-BD31-4B8C-83A1-F6EECF244321}">
                <p14:modId xmlns:p14="http://schemas.microsoft.com/office/powerpoint/2010/main" val="931429578"/>
              </p:ext>
            </p:extLst>
          </p:nvPr>
        </p:nvGraphicFramePr>
        <p:xfrm>
          <a:off x="5004048" y="934776"/>
          <a:ext cx="3960440" cy="108012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Диаграмма 18"/>
          <p:cNvGraphicFramePr/>
          <p:nvPr>
            <p:extLst>
              <p:ext uri="{D42A27DB-BD31-4B8C-83A1-F6EECF244321}">
                <p14:modId xmlns:p14="http://schemas.microsoft.com/office/powerpoint/2010/main" val="2283802150"/>
              </p:ext>
            </p:extLst>
          </p:nvPr>
        </p:nvGraphicFramePr>
        <p:xfrm>
          <a:off x="4788024" y="2204864"/>
          <a:ext cx="3960440" cy="10801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0" name="Диаграмма 19"/>
          <p:cNvGraphicFramePr/>
          <p:nvPr>
            <p:extLst>
              <p:ext uri="{D42A27DB-BD31-4B8C-83A1-F6EECF244321}">
                <p14:modId xmlns:p14="http://schemas.microsoft.com/office/powerpoint/2010/main" val="2324757931"/>
              </p:ext>
            </p:extLst>
          </p:nvPr>
        </p:nvGraphicFramePr>
        <p:xfrm>
          <a:off x="4596916" y="3429000"/>
          <a:ext cx="3960440" cy="108012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4" name="Диаграмма 23"/>
          <p:cNvGraphicFramePr/>
          <p:nvPr>
            <p:extLst>
              <p:ext uri="{D42A27DB-BD31-4B8C-83A1-F6EECF244321}">
                <p14:modId xmlns:p14="http://schemas.microsoft.com/office/powerpoint/2010/main" val="473627268"/>
              </p:ext>
            </p:extLst>
          </p:nvPr>
        </p:nvGraphicFramePr>
        <p:xfrm>
          <a:off x="4143611" y="4653136"/>
          <a:ext cx="4964893" cy="2016224"/>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1946158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08" y="413956"/>
            <a:ext cx="9181020" cy="6444044"/>
          </a:xfrm>
          <a:effectLst>
            <a:softEdge rad="317500"/>
          </a:effectLst>
        </p:spPr>
      </p:pic>
      <p:sp>
        <p:nvSpPr>
          <p:cNvPr id="11" name="Rectangle 1"/>
          <p:cNvSpPr>
            <a:spLocks noChangeArrowheads="1"/>
          </p:cNvSpPr>
          <p:nvPr/>
        </p:nvSpPr>
        <p:spPr bwMode="auto">
          <a:xfrm>
            <a:off x="307975" y="465139"/>
            <a:ext cx="86798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a:t>
            </a:r>
            <a:r>
              <a:rPr lang="ru-RU" altLang="ru-RU" b="1" u="sng" dirty="0" smtClean="0">
                <a:solidFill>
                  <a:schemeClr val="accent5">
                    <a:lumMod val="25000"/>
                  </a:schemeClr>
                </a:solidFill>
                <a:ea typeface="Times New Roman" pitchFamily="18" charset="0"/>
              </a:rPr>
              <a:t>изменения </a:t>
            </a:r>
            <a:r>
              <a:rPr lang="ru-RU" altLang="ru-RU" b="1" u="sng" dirty="0">
                <a:solidFill>
                  <a:schemeClr val="accent5">
                    <a:lumMod val="25000"/>
                  </a:schemeClr>
                </a:solidFill>
                <a:ea typeface="Times New Roman" pitchFamily="18"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13" name="TextBox 12"/>
          <p:cNvSpPr txBox="1"/>
          <p:nvPr/>
        </p:nvSpPr>
        <p:spPr>
          <a:xfrm>
            <a:off x="8143006" y="1401335"/>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sp>
        <p:nvSpPr>
          <p:cNvPr id="3" name="Rectangle 1"/>
          <p:cNvSpPr>
            <a:spLocks noChangeArrowheads="1"/>
          </p:cNvSpPr>
          <p:nvPr/>
        </p:nvSpPr>
        <p:spPr bwMode="auto">
          <a:xfrm>
            <a:off x="3203848" y="1078952"/>
            <a:ext cx="348338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9688">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lvl="8"/>
            <a:r>
              <a:rPr kumimoji="0" lang="ru-RU" altLang="ru-RU" b="1" i="1" u="sng" strike="noStrike" cap="none" normalizeH="0" baseline="0" dirty="0" smtClean="0">
                <a:ln>
                  <a:noFill/>
                </a:ln>
                <a:solidFill>
                  <a:schemeClr val="bg2"/>
                </a:solidFill>
                <a:effectLst/>
                <a:latin typeface="Arial" pitchFamily="34" charset="0"/>
                <a:ea typeface="Times New Roman" pitchFamily="18" charset="0"/>
                <a:cs typeface="Arial" pitchFamily="34" charset="0"/>
              </a:rPr>
              <a:t>Изменение расходов в разрезе ГРБС</a:t>
            </a:r>
            <a:endParaRPr kumimoji="0" lang="ru-RU" altLang="ru-RU" sz="600" b="0" i="1" u="sng" strike="noStrike" cap="none" normalizeH="0" baseline="0" dirty="0" smtClean="0">
              <a:ln>
                <a:noFill/>
              </a:ln>
              <a:solidFill>
                <a:schemeClr val="bg2"/>
              </a:solidFill>
              <a:effectLst/>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848073314"/>
              </p:ext>
            </p:extLst>
          </p:nvPr>
        </p:nvGraphicFramePr>
        <p:xfrm>
          <a:off x="430931" y="1665578"/>
          <a:ext cx="8527464" cy="4621462"/>
        </p:xfrm>
        <a:graphic>
          <a:graphicData uri="http://schemas.openxmlformats.org/drawingml/2006/table">
            <a:tbl>
              <a:tblPr firstRow="1" firstCol="1" bandRow="1">
                <a:tableStyleId>{5C22544A-7EE6-4342-B048-85BDC9FD1C3A}</a:tableStyleId>
              </a:tblPr>
              <a:tblGrid>
                <a:gridCol w="1706095"/>
                <a:gridCol w="959443"/>
                <a:gridCol w="958691"/>
                <a:gridCol w="1065463"/>
                <a:gridCol w="959443"/>
                <a:gridCol w="959443"/>
                <a:gridCol w="959443"/>
                <a:gridCol w="959443"/>
              </a:tblGrid>
              <a:tr h="159291">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Наименование ГРБС</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6"/>
                    </a:solidFill>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6"/>
                    </a:solidFill>
                  </a:tcP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68580" marR="68580" marT="0" marB="0" anchor="ctr">
                    <a:solidFill>
                      <a:schemeClr val="accent6"/>
                    </a:solidFill>
                  </a:tcP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solidFill>
                      <a:schemeClr val="accent6"/>
                    </a:solidFill>
                  </a:tcPr>
                </a:tc>
                <a:tc gridSpan="4">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в том числе за счет</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6"/>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95698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перераспр</a:t>
                      </a:r>
                      <a:endParaRPr lang="ru-RU" sz="1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000" dirty="0" err="1">
                          <a:effectLst/>
                          <a:latin typeface="Times New Roman" panose="02020603050405020304" pitchFamily="18" charset="0"/>
                          <a:cs typeface="Times New Roman" panose="02020603050405020304" pitchFamily="18" charset="0"/>
                        </a:rPr>
                        <a:t>собствен</a:t>
                      </a:r>
                      <a:r>
                        <a:rPr lang="ru-RU" sz="1000" dirty="0">
                          <a:effectLst/>
                          <a:latin typeface="Times New Roman" panose="02020603050405020304" pitchFamily="18" charset="0"/>
                          <a:cs typeface="Times New Roman" panose="02020603050405020304" pitchFamily="18" charset="0"/>
                        </a:rPr>
                        <a:t>. средств</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остатки на начало года</a:t>
                      </a:r>
                      <a:endParaRPr lang="ru-RU" sz="1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pPr>
                      <a:r>
                        <a:rPr lang="ru-RU" sz="1000" dirty="0" err="1" smtClean="0">
                          <a:effectLst/>
                          <a:latin typeface="Times New Roman" panose="02020603050405020304" pitchFamily="18" charset="0"/>
                          <a:cs typeface="Times New Roman" panose="02020603050405020304" pitchFamily="18" charset="0"/>
                        </a:rPr>
                        <a:t>собствен</a:t>
                      </a:r>
                      <a:r>
                        <a:rPr lang="ru-RU" sz="1000" dirty="0" smtClean="0">
                          <a:effectLst/>
                          <a:latin typeface="Times New Roman" panose="02020603050405020304" pitchFamily="18" charset="0"/>
                          <a:cs typeface="Times New Roman" panose="02020603050405020304" pitchFamily="18" charset="0"/>
                        </a:rPr>
                        <a:t>. доходы</a:t>
                      </a:r>
                    </a:p>
                    <a:p>
                      <a:pPr algn="ctr">
                        <a:lnSpc>
                          <a:spcPct val="115000"/>
                        </a:lnSpc>
                        <a:spcAft>
                          <a:spcPts val="0"/>
                        </a:spcAft>
                      </a:pPr>
                      <a:r>
                        <a:rPr lang="ru-RU" sz="1000" kern="1200" dirty="0" smtClean="0">
                          <a:solidFill>
                            <a:schemeClr val="dk1"/>
                          </a:solidFill>
                          <a:effectLst/>
                          <a:latin typeface="Times New Roman" panose="02020603050405020304" pitchFamily="18" charset="0"/>
                          <a:ea typeface="+mn-ea"/>
                          <a:cs typeface="Times New Roman" panose="02020603050405020304" pitchFamily="18" charset="0"/>
                        </a:rPr>
                        <a:t>(остатки прошлых лет)</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субсидий, субвенций и </a:t>
                      </a:r>
                    </a:p>
                    <a:p>
                      <a:pPr algn="ctr">
                        <a:lnSpc>
                          <a:spcPct val="115000"/>
                        </a:lnSpc>
                        <a:spcAft>
                          <a:spcPts val="0"/>
                        </a:spcAft>
                      </a:pPr>
                      <a:r>
                        <a:rPr lang="ru-RU" sz="1000">
                          <a:effectLst/>
                          <a:latin typeface="Times New Roman" panose="02020603050405020304" pitchFamily="18" charset="0"/>
                          <a:cs typeface="Times New Roman" panose="02020603050405020304" pitchFamily="18" charset="0"/>
                        </a:rPr>
                        <a:t> иных МБТ </a:t>
                      </a:r>
                      <a:endParaRPr lang="ru-RU" sz="1000">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70931">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Отдел по образованию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600 866 436,65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383 027 539,85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-217 838 896,80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-209 329 616,90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+ 1 334 322,10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- 9 843 602,00</a:t>
                      </a:r>
                      <a:endParaRPr lang="ru-RU" sz="1000">
                        <a:effectLst/>
                        <a:latin typeface="Times New Roman"/>
                        <a:ea typeface="Times New Roman"/>
                        <a:cs typeface="Times New Roman"/>
                      </a:endParaRPr>
                    </a:p>
                  </a:txBody>
                  <a:tcPr marL="68580" marR="68580" marT="0" marB="0"/>
                </a:tc>
              </a:tr>
              <a:tr h="274004">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Отдел по культуре и спорту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110 334 289,56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361 014 443,06</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+250 680 153,50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+203 397 997,75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+5 875 409,00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+ 41 406 746,75</a:t>
                      </a:r>
                      <a:endParaRPr lang="ru-RU" sz="1000">
                        <a:effectLst/>
                        <a:latin typeface="Times New Roman"/>
                        <a:ea typeface="Times New Roman"/>
                        <a:cs typeface="Times New Roman"/>
                      </a:endParaRPr>
                    </a:p>
                  </a:txBody>
                  <a:tcPr marL="68580" marR="68580" marT="0" marB="0"/>
                </a:tc>
              </a:tr>
              <a:tr h="297557">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Отдел жилищно-коммунального хозяйства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399 716 774,47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402 862 521,58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+3 145 747,11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+586 387,11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+2 559 360,00</a:t>
                      </a:r>
                      <a:endParaRPr lang="ru-RU" sz="1000">
                        <a:effectLst/>
                        <a:latin typeface="Times New Roman"/>
                        <a:ea typeface="Times New Roman"/>
                        <a:cs typeface="Times New Roman"/>
                      </a:endParaRPr>
                    </a:p>
                  </a:txBody>
                  <a:tcPr marL="68580" marR="68580" marT="0" marB="0"/>
                </a:tc>
              </a:tr>
              <a:tr h="309594">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Финансовое управление Администрации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12 379 492,59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17 621 234,19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+5 241 741,60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+5 278 394,14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309594">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Демидовский окружной Совет депутатов</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4 815 560,91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4 397 816,17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-417 744,74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470931">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Контрольно-ревизионная комиссия МО</a:t>
                      </a:r>
                    </a:p>
                  </a:txBody>
                  <a:tcPr marL="68580" marR="68580" marT="0" marB="0">
                    <a:solidFill>
                      <a:schemeClr val="accent6"/>
                    </a:solidFill>
                  </a:tcPr>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2 440 980,46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2 430 980,46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470931">
                <a:tc>
                  <a:txBody>
                    <a:bodyPr/>
                    <a:lstStyle/>
                    <a:p>
                      <a:pPr>
                        <a:lnSpc>
                          <a:spcPct val="115000"/>
                        </a:lnSpc>
                        <a:spcAft>
                          <a:spcPts val="0"/>
                        </a:spcAft>
                      </a:pPr>
                      <a:r>
                        <a:rPr lang="ru-RU" sz="1000" dirty="0">
                          <a:solidFill>
                            <a:schemeClr val="bg1"/>
                          </a:solidFill>
                          <a:effectLst/>
                          <a:latin typeface="Times New Roman"/>
                          <a:ea typeface="Times New Roman"/>
                          <a:cs typeface="Times New Roman"/>
                        </a:rPr>
                        <a:t>  Администрация МО</a:t>
                      </a:r>
                    </a:p>
                  </a:txBody>
                  <a:tcPr marL="68580" marR="68580" marT="0" marB="0">
                    <a:solidFill>
                      <a:schemeClr val="accent6"/>
                    </a:solidFill>
                  </a:tcPr>
                </a:tc>
                <a:tc>
                  <a:txBody>
                    <a:bodyPr/>
                    <a:lstStyle/>
                    <a:p>
                      <a:pPr algn="r">
                        <a:lnSpc>
                          <a:spcPct val="115000"/>
                        </a:lnSpc>
                        <a:spcAft>
                          <a:spcPts val="0"/>
                        </a:spcAft>
                      </a:pPr>
                      <a:r>
                        <a:rPr lang="ru-RU" sz="800">
                          <a:effectLst/>
                          <a:latin typeface="Times New Roman"/>
                          <a:ea typeface="Times New Roman"/>
                          <a:cs typeface="Times New Roman"/>
                        </a:rPr>
                        <a:t>178 265 551,57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194 909 983,33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+16 644 431,76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+494 582,64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tabLst>
                          <a:tab pos="457200" algn="l"/>
                        </a:tabLst>
                      </a:pPr>
                      <a:r>
                        <a:rPr lang="ru-RU" sz="800">
                          <a:effectLst/>
                          <a:latin typeface="Times New Roman"/>
                          <a:ea typeface="Times New Roman"/>
                          <a:cs typeface="Times New Roman"/>
                        </a:rPr>
                        <a:t>+1 769 446,80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tabLst>
                          <a:tab pos="457200" algn="l"/>
                        </a:tabLs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+ 14 380 402,32</a:t>
                      </a:r>
                      <a:endParaRPr lang="ru-RU" sz="1000">
                        <a:effectLst/>
                        <a:latin typeface="Times New Roman"/>
                        <a:ea typeface="Times New Roman"/>
                        <a:cs typeface="Times New Roman"/>
                      </a:endParaRPr>
                    </a:p>
                  </a:txBody>
                  <a:tcPr marL="68580" marR="68580" marT="0" marB="0"/>
                </a:tc>
              </a:tr>
              <a:tr h="229249">
                <a:tc>
                  <a:txBody>
                    <a:bodyPr/>
                    <a:lstStyle/>
                    <a:p>
                      <a:pPr>
                        <a:lnSpc>
                          <a:spcPct val="115000"/>
                        </a:lnSpc>
                        <a:spcAft>
                          <a:spcPts val="0"/>
                        </a:spcAft>
                      </a:pPr>
                      <a:r>
                        <a:rPr lang="ru-RU" sz="1000" b="1" dirty="0">
                          <a:effectLst/>
                          <a:latin typeface="Times New Roman"/>
                          <a:ea typeface="Times New Roman"/>
                          <a:cs typeface="Times New Roman"/>
                        </a:rPr>
                        <a:t>ИТОГО</a:t>
                      </a:r>
                      <a:endParaRPr lang="ru-RU" sz="1000" dirty="0">
                        <a:effectLst/>
                        <a:latin typeface="Times New Roman"/>
                        <a:ea typeface="Times New Roman"/>
                        <a:cs typeface="Times New Roman"/>
                      </a:endParaRPr>
                    </a:p>
                  </a:txBody>
                  <a:tcPr marL="68580" marR="68580" marT="0" marB="0" anchor="ctr">
                    <a:solidFill>
                      <a:schemeClr val="accent6"/>
                    </a:solidFill>
                  </a:tcPr>
                </a:tc>
                <a:tc>
                  <a:txBody>
                    <a:bodyPr/>
                    <a:lstStyle/>
                    <a:p>
                      <a:pPr algn="r">
                        <a:lnSpc>
                          <a:spcPct val="115000"/>
                        </a:lnSpc>
                        <a:spcAft>
                          <a:spcPts val="0"/>
                        </a:spcAft>
                      </a:pPr>
                      <a:r>
                        <a:rPr lang="ru-RU" sz="750" b="1">
                          <a:effectLst/>
                          <a:latin typeface="Times New Roman"/>
                          <a:ea typeface="Times New Roman"/>
                          <a:cs typeface="Times New Roman"/>
                        </a:rPr>
                        <a:t>1 308 819 086,21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1 366 264 518,64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solidFill>
                            <a:srgbClr val="000000"/>
                          </a:solidFill>
                          <a:effectLst/>
                          <a:latin typeface="Times New Roman"/>
                          <a:ea typeface="Times New Roman"/>
                          <a:cs typeface="Times New Roman"/>
                        </a:rPr>
                        <a:t>+57 445 432,43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+ 8 979 177,90</a:t>
                      </a:r>
                      <a:endParaRPr lang="ru-RU" sz="1000">
                        <a:effectLst/>
                        <a:latin typeface="Times New Roman"/>
                        <a:ea typeface="Times New Roman"/>
                        <a:cs typeface="Times New Roman"/>
                      </a:endParaRPr>
                    </a:p>
                  </a:txBody>
                  <a:tcPr marL="68580" marR="68580" marT="0" marB="0"/>
                </a:tc>
                <a:tc>
                  <a:txBody>
                    <a:bodyPr/>
                    <a:lstStyle/>
                    <a:p>
                      <a:pPr indent="40005" algn="r">
                        <a:lnSpc>
                          <a:spcPct val="115000"/>
                        </a:lnSpc>
                        <a:spcAft>
                          <a:spcPts val="0"/>
                        </a:spcAft>
                      </a:pPr>
                      <a:r>
                        <a:rPr lang="ru-RU" sz="800" b="1">
                          <a:effectLst/>
                          <a:latin typeface="Times New Roman"/>
                          <a:ea typeface="Times New Roman"/>
                          <a:cs typeface="Times New Roman"/>
                        </a:rPr>
                        <a:t>-36 652,54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effectLst/>
                          <a:latin typeface="Times New Roman"/>
                          <a:ea typeface="Times New Roman"/>
                          <a:cs typeface="Times New Roman"/>
                        </a:rPr>
                        <a:t>+48 502 907,07</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07185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08" y="413956"/>
            <a:ext cx="9181020" cy="6444044"/>
          </a:xfrm>
          <a:effectLst>
            <a:softEdge rad="317500"/>
          </a:effectLst>
        </p:spPr>
      </p:pic>
      <p:sp>
        <p:nvSpPr>
          <p:cNvPr id="11" name="Rectangle 1"/>
          <p:cNvSpPr>
            <a:spLocks noChangeArrowheads="1"/>
          </p:cNvSpPr>
          <p:nvPr/>
        </p:nvSpPr>
        <p:spPr bwMode="auto">
          <a:xfrm>
            <a:off x="307975" y="465139"/>
            <a:ext cx="86798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a:t>
            </a:r>
            <a:r>
              <a:rPr lang="ru-RU" altLang="ru-RU" b="1" u="sng" dirty="0" smtClean="0">
                <a:solidFill>
                  <a:schemeClr val="accent5">
                    <a:lumMod val="25000"/>
                  </a:schemeClr>
                </a:solidFill>
                <a:ea typeface="Times New Roman" pitchFamily="18" charset="0"/>
              </a:rPr>
              <a:t>изменения </a:t>
            </a:r>
            <a:r>
              <a:rPr lang="ru-RU" altLang="ru-RU" b="1" u="sng" dirty="0">
                <a:solidFill>
                  <a:schemeClr val="accent5">
                    <a:lumMod val="25000"/>
                  </a:schemeClr>
                </a:solidFill>
                <a:ea typeface="Times New Roman" pitchFamily="18"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3" name="Rectangle 1"/>
          <p:cNvSpPr>
            <a:spLocks noChangeArrowheads="1"/>
          </p:cNvSpPr>
          <p:nvPr/>
        </p:nvSpPr>
        <p:spPr bwMode="auto">
          <a:xfrm>
            <a:off x="2627784" y="908640"/>
            <a:ext cx="473123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9688">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lvl="8"/>
            <a:r>
              <a:rPr kumimoji="0" lang="ru-RU" altLang="ru-RU" b="1" i="1" u="sng" strike="noStrike" cap="none" normalizeH="0" baseline="0" dirty="0" smtClean="0">
                <a:ln>
                  <a:noFill/>
                </a:ln>
                <a:solidFill>
                  <a:schemeClr val="bg2"/>
                </a:solidFill>
                <a:effectLst/>
                <a:latin typeface="Arial" pitchFamily="34" charset="0"/>
                <a:ea typeface="Times New Roman" pitchFamily="18" charset="0"/>
                <a:cs typeface="Arial" pitchFamily="34" charset="0"/>
              </a:rPr>
              <a:t>Диаграмма  изменения расходов в разрезе ГРБС </a:t>
            </a:r>
            <a:r>
              <a:rPr kumimoji="0" lang="ru-RU" altLang="ru-RU" b="1" i="1" strike="noStrike" cap="none" normalizeH="0" baseline="0" dirty="0" smtClean="0">
                <a:ln>
                  <a:noFill/>
                </a:ln>
                <a:solidFill>
                  <a:schemeClr val="bg2"/>
                </a:solidFill>
                <a:effectLst/>
                <a:latin typeface="Arial" pitchFamily="34" charset="0"/>
                <a:ea typeface="Times New Roman" pitchFamily="18" charset="0"/>
                <a:cs typeface="Arial" pitchFamily="34" charset="0"/>
              </a:rPr>
              <a:t>_</a:t>
            </a:r>
            <a:endParaRPr kumimoji="0" lang="ru-RU" altLang="ru-RU" sz="900" b="0" i="1" u="sng" strike="noStrike" cap="none" normalizeH="0" baseline="0" dirty="0" smtClean="0">
              <a:ln>
                <a:noFill/>
              </a:ln>
              <a:solidFill>
                <a:schemeClr val="bg2"/>
              </a:solidFill>
              <a:effectLst/>
              <a:latin typeface="Arial" pitchFamily="34" charset="0"/>
              <a:cs typeface="Arial" pitchFamily="34" charset="0"/>
            </a:endParaRPr>
          </a:p>
        </p:txBody>
      </p:sp>
      <p:graphicFrame>
        <p:nvGraphicFramePr>
          <p:cNvPr id="6" name="Диаграмма 5"/>
          <p:cNvGraphicFramePr/>
          <p:nvPr>
            <p:extLst>
              <p:ext uri="{D42A27DB-BD31-4B8C-83A1-F6EECF244321}">
                <p14:modId xmlns:p14="http://schemas.microsoft.com/office/powerpoint/2010/main" val="1319796749"/>
              </p:ext>
            </p:extLst>
          </p:nvPr>
        </p:nvGraphicFramePr>
        <p:xfrm>
          <a:off x="155575" y="1333049"/>
          <a:ext cx="8832213" cy="5524951"/>
        </p:xfrm>
        <a:graphic>
          <a:graphicData uri="http://schemas.openxmlformats.org/drawingml/2006/chart">
            <c:chart xmlns:c="http://schemas.openxmlformats.org/drawingml/2006/chart" xmlns:r="http://schemas.openxmlformats.org/officeDocument/2006/relationships" r:id="rId3"/>
          </a:graphicData>
        </a:graphic>
      </p:graphicFrame>
      <p:sp>
        <p:nvSpPr>
          <p:cNvPr id="10" name="Прямоугольник 9"/>
          <p:cNvSpPr/>
          <p:nvPr/>
        </p:nvSpPr>
        <p:spPr>
          <a:xfrm>
            <a:off x="155575" y="3815517"/>
            <a:ext cx="675185" cy="230832"/>
          </a:xfrm>
          <a:prstGeom prst="rect">
            <a:avLst/>
          </a:prstGeom>
        </p:spPr>
        <p:txBody>
          <a:bodyPr wrap="none">
            <a:spAutoFit/>
          </a:bodyPr>
          <a:lstStyle/>
          <a:p>
            <a:pPr marL="0" lvl="8"/>
            <a:r>
              <a:rPr lang="ru-RU" altLang="ru-RU" sz="900" b="1" i="1" u="sng" dirty="0" smtClean="0">
                <a:solidFill>
                  <a:schemeClr val="bg2"/>
                </a:solidFill>
                <a:latin typeface="Arial" pitchFamily="34" charset="0"/>
                <a:ea typeface="Times New Roman" pitchFamily="18" charset="0"/>
                <a:cs typeface="Arial" pitchFamily="34" charset="0"/>
              </a:rPr>
              <a:t>(рублей</a:t>
            </a:r>
            <a:r>
              <a:rPr lang="ru-RU" altLang="ru-RU" sz="900" b="1" i="1" u="sng" dirty="0">
                <a:solidFill>
                  <a:schemeClr val="bg2"/>
                </a:solidFill>
                <a:latin typeface="Arial" pitchFamily="34" charset="0"/>
                <a:ea typeface="Times New Roman" pitchFamily="18" charset="0"/>
                <a:cs typeface="Arial" pitchFamily="34" charset="0"/>
              </a:rPr>
              <a:t>)</a:t>
            </a:r>
            <a:endParaRPr lang="ru-RU" altLang="ru-RU" sz="900" i="1" u="sng"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9371950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sp>
        <p:nvSpPr>
          <p:cNvPr id="13" name="Rectangle 1"/>
          <p:cNvSpPr>
            <a:spLocks noChangeArrowheads="1"/>
          </p:cNvSpPr>
          <p:nvPr/>
        </p:nvSpPr>
        <p:spPr bwMode="auto">
          <a:xfrm>
            <a:off x="333708" y="312758"/>
            <a:ext cx="86798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a:t>
            </a:r>
            <a:r>
              <a:rPr lang="ru-RU" altLang="ru-RU" b="1" u="sng" dirty="0" smtClean="0">
                <a:solidFill>
                  <a:schemeClr val="accent5">
                    <a:lumMod val="25000"/>
                  </a:schemeClr>
                </a:solidFill>
                <a:ea typeface="Times New Roman" pitchFamily="18" charset="0"/>
              </a:rPr>
              <a:t>изменения </a:t>
            </a:r>
            <a:r>
              <a:rPr lang="ru-RU" altLang="ru-RU" b="1" u="sng" dirty="0">
                <a:solidFill>
                  <a:schemeClr val="accent5">
                    <a:lumMod val="25000"/>
                  </a:schemeClr>
                </a:solidFill>
                <a:ea typeface="Times New Roman" pitchFamily="18" charset="0"/>
              </a:rPr>
              <a:t>по расходам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a:t>
            </a:r>
            <a:r>
              <a:rPr kumimoji="0" lang="en-US"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7</a:t>
            </a: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sp>
        <p:nvSpPr>
          <p:cNvPr id="14" name="TextBox 13"/>
          <p:cNvSpPr txBox="1"/>
          <p:nvPr/>
        </p:nvSpPr>
        <p:spPr>
          <a:xfrm>
            <a:off x="8211308" y="674396"/>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02841633"/>
              </p:ext>
            </p:extLst>
          </p:nvPr>
        </p:nvGraphicFramePr>
        <p:xfrm>
          <a:off x="389388" y="917519"/>
          <a:ext cx="8637308" cy="2846300"/>
        </p:xfrm>
        <a:graphic>
          <a:graphicData uri="http://schemas.openxmlformats.org/drawingml/2006/table">
            <a:tbl>
              <a:tblPr firstRow="1" firstCol="1" bandRow="1">
                <a:tableStyleId>{93296810-A885-4BE3-A3E7-6D5BEEA58F35}</a:tableStyleId>
              </a:tblPr>
              <a:tblGrid>
                <a:gridCol w="420013"/>
                <a:gridCol w="2454127"/>
                <a:gridCol w="1230410"/>
                <a:gridCol w="1436414"/>
                <a:gridCol w="1071737"/>
                <a:gridCol w="1088503"/>
                <a:gridCol w="936104"/>
              </a:tblGrid>
              <a:tr h="278636">
                <a:tc rowSpan="2" gridSpan="2">
                  <a:txBody>
                    <a:bodyPr/>
                    <a:lstStyle/>
                    <a:p>
                      <a:pPr algn="ctr">
                        <a:lnSpc>
                          <a:spcPct val="115000"/>
                        </a:lnSpc>
                        <a:spcAft>
                          <a:spcPts val="0"/>
                        </a:spcAft>
                      </a:pPr>
                      <a:r>
                        <a:rPr lang="ru-RU" sz="800" dirty="0">
                          <a:effectLst/>
                        </a:rPr>
                        <a:t>Наименование подразделов</a:t>
                      </a:r>
                      <a:endParaRPr lang="ru-RU" sz="1000" dirty="0">
                        <a:effectLst/>
                        <a:latin typeface="Times New Roman"/>
                        <a:ea typeface="Times New Roman"/>
                        <a:cs typeface="Times New Roman"/>
                      </a:endParaRPr>
                    </a:p>
                  </a:txBody>
                  <a:tcPr marL="68580" marR="68580" marT="0" marB="0" anchor="ct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68580" marR="68580" marT="0" marB="0" anchor="ct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gridSpan="2">
                  <a:txBody>
                    <a:bodyPr/>
                    <a:lstStyle/>
                    <a:p>
                      <a:pPr algn="ctr">
                        <a:lnSpc>
                          <a:spcPct val="115000"/>
                        </a:lnSpc>
                        <a:spcAft>
                          <a:spcPts val="0"/>
                        </a:spcAft>
                      </a:pPr>
                      <a:r>
                        <a:rPr lang="ru-RU" sz="800" dirty="0">
                          <a:effectLst/>
                        </a:rPr>
                        <a:t>в том числе за счет</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r>
              <a:tr h="31843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800" dirty="0" err="1" smtClean="0">
                          <a:effectLst/>
                        </a:rPr>
                        <a:t>перерасп</a:t>
                      </a:r>
                      <a:r>
                        <a:rPr lang="ru-RU" sz="800" dirty="0" smtClean="0">
                          <a:effectLst/>
                        </a:rPr>
                        <a:t>. </a:t>
                      </a:r>
                      <a:r>
                        <a:rPr lang="ru-RU" sz="800" dirty="0" err="1">
                          <a:effectLst/>
                        </a:rPr>
                        <a:t>собствен</a:t>
                      </a:r>
                      <a:r>
                        <a:rPr lang="ru-RU" sz="800" dirty="0">
                          <a:effectLst/>
                        </a:rPr>
                        <a:t>. средств</a:t>
                      </a:r>
                      <a:endParaRPr lang="ru-RU" sz="10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800" dirty="0">
                          <a:effectLst/>
                        </a:rPr>
                        <a:t>субсидий, субвенций и иных МБТ</a:t>
                      </a:r>
                      <a:endParaRPr lang="ru-RU" sz="1000" dirty="0">
                        <a:effectLst/>
                        <a:latin typeface="Times New Roman"/>
                        <a:ea typeface="Times New Roman"/>
                        <a:cs typeface="Times New Roman"/>
                      </a:endParaRPr>
                    </a:p>
                  </a:txBody>
                  <a:tcPr marL="68580" marR="68580" marT="0" marB="0" anchor="ctr"/>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0104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57 296 632,91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51 030 323,14</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-6 266 309,77</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0505</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Другие вопросы в области жилищно-коммунального хозяйства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20 639 309,77</a:t>
                      </a:r>
                      <a:endParaRPr lang="ru-RU" sz="1000">
                        <a:effectLst/>
                        <a:latin typeface="Times New Roman"/>
                        <a:ea typeface="Times New Roman"/>
                        <a:cs typeface="Times New Roman"/>
                      </a:endParaRPr>
                    </a:p>
                    <a:p>
                      <a:pPr algn="r">
                        <a:lnSpc>
                          <a:spcPct val="115000"/>
                        </a:lnSpc>
                        <a:spcAft>
                          <a:spcPts val="0"/>
                        </a:spcAft>
                      </a:pPr>
                      <a:r>
                        <a:rPr lang="ru-RU" sz="8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+20 639 309,77</a:t>
                      </a:r>
                      <a:endParaRPr lang="ru-RU" sz="1000">
                        <a:effectLst/>
                        <a:latin typeface="Times New Roman"/>
                        <a:ea typeface="Times New Roman"/>
                        <a:cs typeface="Times New Roman"/>
                      </a:endParaRPr>
                    </a:p>
                    <a:p>
                      <a:pPr algn="r">
                        <a:lnSpc>
                          <a:spcPct val="115000"/>
                        </a:lnSpc>
                        <a:spcAft>
                          <a:spcPts val="0"/>
                        </a:spcAft>
                      </a:pPr>
                      <a:r>
                        <a:rPr lang="ru-RU" sz="8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+20 639 309,77</a:t>
                      </a:r>
                      <a:endParaRPr lang="ru-RU" sz="1000">
                        <a:effectLst/>
                        <a:latin typeface="Times New Roman"/>
                        <a:ea typeface="Times New Roman"/>
                        <a:cs typeface="Times New Roman"/>
                      </a:endParaRPr>
                    </a:p>
                    <a:p>
                      <a:pPr algn="r">
                        <a:lnSpc>
                          <a:spcPct val="115000"/>
                        </a:lnSpc>
                        <a:spcAft>
                          <a:spcPts val="0"/>
                        </a:spcAft>
                      </a:pPr>
                      <a:r>
                        <a:rPr lang="ru-RU" sz="8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8959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0701</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Дошкольное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49 244 019,57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47 507 519,57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-1 736 500,00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-1 736 500,00</a:t>
                      </a:r>
                      <a:endParaRPr lang="ru-RU" sz="1000">
                        <a:effectLst/>
                        <a:latin typeface="Times New Roman"/>
                        <a:ea typeface="Times New Roman"/>
                        <a:cs typeface="Times New Roman"/>
                      </a:endParaRPr>
                    </a:p>
                  </a:txBody>
                  <a:tcPr marL="68580" marR="68580" marT="0" marB="0"/>
                </a:tc>
              </a:tr>
              <a:tr h="14401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0702</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Общее образование</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260 304 184,23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249 350 417,23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-10 953 767,00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- 10 953 767,00</a:t>
                      </a:r>
                      <a:endParaRPr lang="ru-RU" sz="1000">
                        <a:effectLst/>
                        <a:latin typeface="Times New Roman"/>
                        <a:ea typeface="Times New Roman"/>
                        <a:cs typeface="Times New Roman"/>
                      </a:endParaRPr>
                    </a:p>
                  </a:txBody>
                  <a:tcPr marL="68580" marR="68580" marT="0" marB="0"/>
                </a:tc>
              </a:tr>
              <a:tr h="142934">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0709</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Другие вопросы в области образования</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17 977 560,01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17 130 829,70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41852">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0801</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dirty="0">
                          <a:solidFill>
                            <a:srgbClr val="000000"/>
                          </a:solidFill>
                          <a:effectLst/>
                          <a:latin typeface="Times New Roman"/>
                          <a:ea typeface="Times New Roman"/>
                          <a:cs typeface="Times New Roman"/>
                        </a:rPr>
                        <a:t>Культура</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62 443 728,03</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48 070 </a:t>
                      </a:r>
                      <a:r>
                        <a:rPr lang="ru-RU" sz="800" dirty="0" smtClean="0">
                          <a:solidFill>
                            <a:srgbClr val="000000"/>
                          </a:solidFill>
                          <a:effectLst/>
                          <a:latin typeface="Times New Roman"/>
                          <a:ea typeface="Times New Roman"/>
                          <a:cs typeface="Times New Roman"/>
                        </a:rPr>
                        <a:t>728,03</a:t>
                      </a:r>
                      <a:r>
                        <a:rPr lang="ru-RU" sz="800" dirty="0">
                          <a:solidFill>
                            <a:srgbClr val="000000"/>
                          </a:solidFill>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-14 373 000,00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-14 373 000,00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6024">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0804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культуры, кинематографии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15 111 731,29</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15 958 461,60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+846 730,31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20590">
                <a:tc gridSpan="4">
                  <a:txBody>
                    <a:bodyPr/>
                    <a:lstStyle/>
                    <a:p>
                      <a:pPr>
                        <a:lnSpc>
                          <a:spcPct val="115000"/>
                        </a:lnSpc>
                        <a:spcAft>
                          <a:spcPts val="0"/>
                        </a:spcAft>
                      </a:pPr>
                      <a:r>
                        <a:rPr lang="ru-RU" sz="1000" b="1" dirty="0">
                          <a:solidFill>
                            <a:schemeClr val="bg1"/>
                          </a:solidFill>
                          <a:effectLst/>
                          <a:latin typeface="Times New Roman"/>
                          <a:ea typeface="Times New Roman"/>
                          <a:cs typeface="Times New Roman"/>
                        </a:rPr>
                        <a:t>ИТОГО изменения по расходам</a:t>
                      </a:r>
                      <a:endParaRPr lang="ru-RU" sz="1000" dirty="0">
                        <a:solidFill>
                          <a:schemeClr val="bg1"/>
                        </a:solidFill>
                        <a:effectLst/>
                        <a:latin typeface="Times New Roman"/>
                        <a:ea typeface="Times New Roman"/>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-12 690 </a:t>
                      </a:r>
                      <a:r>
                        <a:rPr lang="ru-RU" sz="800" b="1" dirty="0" smtClean="0">
                          <a:solidFill>
                            <a:srgbClr val="000000"/>
                          </a:solidFill>
                          <a:effectLst/>
                          <a:latin typeface="Times New Roman"/>
                          <a:ea typeface="Times New Roman"/>
                          <a:cs typeface="Times New Roman"/>
                        </a:rPr>
                        <a:t>267,00</a:t>
                      </a: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-12 690 </a:t>
                      </a:r>
                      <a:r>
                        <a:rPr lang="ru-RU" sz="800" b="1" dirty="0" smtClean="0">
                          <a:solidFill>
                            <a:srgbClr val="000000"/>
                          </a:solidFill>
                          <a:effectLst/>
                          <a:latin typeface="Times New Roman"/>
                          <a:ea typeface="Times New Roman"/>
                          <a:cs typeface="Times New Roman"/>
                        </a:rPr>
                        <a:t>267,00</a:t>
                      </a: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r>
            </a:tbl>
          </a:graphicData>
        </a:graphic>
      </p:graphicFrame>
      <p:sp>
        <p:nvSpPr>
          <p:cNvPr id="2" name="Прямоугольник 1"/>
          <p:cNvSpPr/>
          <p:nvPr/>
        </p:nvSpPr>
        <p:spPr>
          <a:xfrm>
            <a:off x="5071547" y="3618202"/>
            <a:ext cx="1118575" cy="276999"/>
          </a:xfrm>
          <a:prstGeom prst="rect">
            <a:avLst/>
          </a:prstGeom>
        </p:spPr>
        <p:txBody>
          <a:bodyPr wrap="none">
            <a:spAutoFit/>
          </a:bodyPr>
          <a:lstStyle/>
          <a:p>
            <a:pPr lvl="0" algn="r">
              <a:tabLst>
                <a:tab pos="2970213" algn="ctr"/>
                <a:tab pos="5940425" algn="r"/>
              </a:tabLst>
            </a:pPr>
            <a:r>
              <a:rPr lang="en-US"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(202</a:t>
            </a:r>
            <a:r>
              <a:rPr lang="en-US" altLang="ru-RU" sz="1200" b="1" i="1" u="sng" dirty="0" smtClean="0">
                <a:solidFill>
                  <a:schemeClr val="accent5">
                    <a:lumMod val="25000"/>
                  </a:schemeClr>
                </a:solidFill>
                <a:latin typeface="Arial" pitchFamily="34" charset="0"/>
                <a:ea typeface="Times New Roman" pitchFamily="18" charset="0"/>
                <a:cs typeface="Arial" pitchFamily="34" charset="0"/>
              </a:rPr>
              <a:t>8</a:t>
            </a:r>
            <a:r>
              <a:rPr lang="ru-RU" altLang="ru-RU" sz="1200" b="1" i="1" u="sng" dirty="0" smtClean="0">
                <a:solidFill>
                  <a:schemeClr val="accent5">
                    <a:lumMod val="25000"/>
                  </a:schemeClr>
                </a:solidFill>
                <a:latin typeface="Arial" pitchFamily="34" charset="0"/>
                <a:ea typeface="Times New Roman" pitchFamily="18" charset="0"/>
                <a:cs typeface="Arial" pitchFamily="34" charset="0"/>
              </a:rPr>
              <a:t> </a:t>
            </a:r>
            <a:r>
              <a:rPr lang="ru-RU" altLang="ru-RU" sz="1200" b="1" i="1" u="sng" dirty="0">
                <a:solidFill>
                  <a:schemeClr val="accent5">
                    <a:lumMod val="25000"/>
                  </a:schemeClr>
                </a:solidFill>
                <a:latin typeface="Arial" pitchFamily="34" charset="0"/>
                <a:ea typeface="Times New Roman" pitchFamily="18" charset="0"/>
                <a:cs typeface="Arial" pitchFamily="34" charset="0"/>
              </a:rPr>
              <a:t>год):</a:t>
            </a:r>
            <a:endParaRPr lang="ru-RU" altLang="ru-RU" sz="1200" i="1" dirty="0">
              <a:solidFill>
                <a:schemeClr val="accent5">
                  <a:lumMod val="25000"/>
                </a:schemeClr>
              </a:solidFill>
              <a:latin typeface="Arial" pitchFamily="34" charset="0"/>
              <a:cs typeface="Arial" pitchFamily="34" charset="0"/>
            </a:endParaRPr>
          </a:p>
        </p:txBody>
      </p:sp>
      <p:sp>
        <p:nvSpPr>
          <p:cNvPr id="15" name="TextBox 14"/>
          <p:cNvSpPr txBox="1"/>
          <p:nvPr/>
        </p:nvSpPr>
        <p:spPr>
          <a:xfrm>
            <a:off x="8177445" y="3764396"/>
            <a:ext cx="815388" cy="261610"/>
          </a:xfrm>
          <a:prstGeom prst="rect">
            <a:avLst/>
          </a:prstGeom>
          <a:noFill/>
        </p:spPr>
        <p:txBody>
          <a:bodyPr wrap="square" rtlCol="0">
            <a:spAutoFit/>
          </a:bodyPr>
          <a:lstStyle/>
          <a:p>
            <a:r>
              <a:rPr lang="ru-RU" sz="1100" b="1" i="1" dirty="0" smtClean="0">
                <a:solidFill>
                  <a:schemeClr val="bg2"/>
                </a:solidFill>
              </a:rPr>
              <a:t>(рублей)</a:t>
            </a:r>
            <a:endParaRPr lang="ru-RU" sz="1100" b="1" i="1" dirty="0">
              <a:solidFill>
                <a:schemeClr val="bg2"/>
              </a:solidFill>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711771775"/>
              </p:ext>
            </p:extLst>
          </p:nvPr>
        </p:nvGraphicFramePr>
        <p:xfrm>
          <a:off x="355525" y="4017423"/>
          <a:ext cx="8637308" cy="2748392"/>
        </p:xfrm>
        <a:graphic>
          <a:graphicData uri="http://schemas.openxmlformats.org/drawingml/2006/table">
            <a:tbl>
              <a:tblPr firstRow="1" firstCol="1" bandRow="1">
                <a:tableStyleId>{93296810-A885-4BE3-A3E7-6D5BEEA58F35}</a:tableStyleId>
              </a:tblPr>
              <a:tblGrid>
                <a:gridCol w="420013"/>
                <a:gridCol w="2454127"/>
                <a:gridCol w="1230410"/>
                <a:gridCol w="1436414"/>
                <a:gridCol w="1071737"/>
                <a:gridCol w="1088503"/>
                <a:gridCol w="936104"/>
              </a:tblGrid>
              <a:tr h="267798">
                <a:tc rowSpan="2" gridSpan="2">
                  <a:txBody>
                    <a:bodyPr/>
                    <a:lstStyle/>
                    <a:p>
                      <a:pPr algn="ctr">
                        <a:lnSpc>
                          <a:spcPct val="115000"/>
                        </a:lnSpc>
                        <a:spcAft>
                          <a:spcPts val="0"/>
                        </a:spcAft>
                      </a:pPr>
                      <a:r>
                        <a:rPr lang="ru-RU" sz="800" dirty="0">
                          <a:effectLst/>
                        </a:rPr>
                        <a:t>Наименование подразделов</a:t>
                      </a:r>
                      <a:endParaRPr lang="ru-RU" sz="1000" dirty="0">
                        <a:effectLst/>
                        <a:latin typeface="Times New Roman"/>
                        <a:ea typeface="Times New Roman"/>
                        <a:cs typeface="Times New Roman"/>
                      </a:endParaRPr>
                    </a:p>
                  </a:txBody>
                  <a:tcPr marL="68580" marR="68580" marT="0" marB="0" anchor="ctr"/>
                </a:tc>
                <a:tc rowSpan="2" hMerge="1">
                  <a:txBody>
                    <a:bodyPr/>
                    <a:lstStyle/>
                    <a:p>
                      <a:endParaRPr lang="ru-RU"/>
                    </a:p>
                  </a:txBody>
                  <a:tcPr/>
                </a:tc>
                <a:tc rowSpan="2">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68580" marR="68580" marT="0" marB="0" anchor="ctr"/>
                </a:tc>
                <a:tc rowSpan="2">
                  <a:txBody>
                    <a:bodyPr/>
                    <a:lstStyle/>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effectLst/>
                          <a:latin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gridSpan="2">
                  <a:txBody>
                    <a:bodyPr/>
                    <a:lstStyle/>
                    <a:p>
                      <a:pPr algn="ctr">
                        <a:lnSpc>
                          <a:spcPct val="115000"/>
                        </a:lnSpc>
                        <a:spcAft>
                          <a:spcPts val="0"/>
                        </a:spcAft>
                      </a:pPr>
                      <a:r>
                        <a:rPr lang="ru-RU" sz="800" dirty="0">
                          <a:effectLst/>
                        </a:rPr>
                        <a:t>в том числе за счет</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r>
              <a:tr h="318437">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800" dirty="0" err="1" smtClean="0">
                          <a:effectLst/>
                        </a:rPr>
                        <a:t>перерасп</a:t>
                      </a:r>
                      <a:r>
                        <a:rPr lang="ru-RU" sz="800" dirty="0" smtClean="0">
                          <a:effectLst/>
                        </a:rPr>
                        <a:t>. </a:t>
                      </a:r>
                      <a:r>
                        <a:rPr lang="ru-RU" sz="800" dirty="0" err="1">
                          <a:effectLst/>
                        </a:rPr>
                        <a:t>собствен</a:t>
                      </a:r>
                      <a:r>
                        <a:rPr lang="ru-RU" sz="800" dirty="0">
                          <a:effectLst/>
                        </a:rPr>
                        <a:t>. средств</a:t>
                      </a:r>
                      <a:endParaRPr lang="ru-RU" sz="10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800" dirty="0">
                          <a:effectLst/>
                        </a:rPr>
                        <a:t>субсидий, субвенций и иных МБТ</a:t>
                      </a:r>
                      <a:endParaRPr lang="ru-RU" sz="1000" dirty="0">
                        <a:effectLst/>
                        <a:latin typeface="Times New Roman"/>
                        <a:ea typeface="Times New Roman"/>
                        <a:cs typeface="Times New Roman"/>
                      </a:endParaRPr>
                    </a:p>
                  </a:txBody>
                  <a:tcPr marL="68580" marR="68580" marT="0" marB="0" anchor="ctr"/>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0104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57 392 832,91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51 126 523,14</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64885">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0505</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жилищно-коммунального хозяйства</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solidFill>
                            <a:srgbClr val="000000"/>
                          </a:solidFill>
                          <a:effectLst/>
                          <a:latin typeface="Times New Roman"/>
                          <a:ea typeface="Times New Roman"/>
                          <a:cs typeface="Times New Roman"/>
                        </a:rPr>
                        <a:t>+6 266 309,77</a:t>
                      </a:r>
                      <a:endParaRPr lang="ru-RU" sz="1000">
                        <a:effectLst/>
                        <a:latin typeface="Times New Roman"/>
                        <a:ea typeface="Times New Roman"/>
                        <a:cs typeface="Times New Roman"/>
                      </a:endParaRPr>
                    </a:p>
                    <a:p>
                      <a:pPr algn="ctr">
                        <a:lnSpc>
                          <a:spcPct val="115000"/>
                        </a:lnSpc>
                        <a:spcAft>
                          <a:spcPts val="0"/>
                        </a:spcAft>
                      </a:pPr>
                      <a:r>
                        <a:rPr lang="ru-RU" sz="800">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8959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0701</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Дошкольное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49 917 055,90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48 048 155,90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-1 868 900,00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-1 868 900,00</a:t>
                      </a:r>
                      <a:endParaRPr lang="ru-RU" sz="1000">
                        <a:effectLst/>
                        <a:latin typeface="Times New Roman"/>
                        <a:ea typeface="Times New Roman"/>
                        <a:cs typeface="Times New Roman"/>
                      </a:endParaRPr>
                    </a:p>
                  </a:txBody>
                  <a:tcPr marL="68580" marR="68580" marT="0" marB="0"/>
                </a:tc>
              </a:tr>
              <a:tr h="144016">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0702</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Общее образование</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275 688 273,65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263 904 652,65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-11 783 621,00</a:t>
                      </a:r>
                      <a:endParaRPr lang="ru-RU" sz="10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effectLst/>
                          <a:latin typeface="Times New Roman"/>
                          <a:ea typeface="Times New Roman"/>
                          <a:cs typeface="Times New Roman"/>
                        </a:rPr>
                        <a:t>-11 783 621,00</a:t>
                      </a:r>
                      <a:endParaRPr lang="ru-RU" sz="1000">
                        <a:effectLst/>
                        <a:latin typeface="Times New Roman"/>
                        <a:ea typeface="Times New Roman"/>
                        <a:cs typeface="Times New Roman"/>
                      </a:endParaRPr>
                    </a:p>
                  </a:txBody>
                  <a:tcPr marL="68580" marR="68580" marT="0" marB="0"/>
                </a:tc>
              </a:tr>
              <a:tr h="142934">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0709</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образования</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18 805 044,81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17 941 140,47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141852">
                <a:tc>
                  <a:txBody>
                    <a:bodyPr/>
                    <a:lstStyle/>
                    <a:p>
                      <a:pPr algn="ctr">
                        <a:lnSpc>
                          <a:spcPct val="115000"/>
                        </a:lnSpc>
                        <a:spcAft>
                          <a:spcPts val="0"/>
                        </a:spcAft>
                      </a:pPr>
                      <a:r>
                        <a:rPr lang="ru-RU" sz="800" dirty="0">
                          <a:solidFill>
                            <a:schemeClr val="bg1"/>
                          </a:solidFill>
                          <a:effectLst/>
                          <a:latin typeface="Times New Roman"/>
                          <a:ea typeface="Times New Roman"/>
                          <a:cs typeface="Times New Roman"/>
                        </a:rPr>
                        <a:t>0804</a:t>
                      </a:r>
                      <a:endParaRPr lang="ru-RU" sz="1000" dirty="0">
                        <a:solidFill>
                          <a:schemeClr val="bg1"/>
                        </a:solidFill>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ru-RU" sz="900">
                          <a:solidFill>
                            <a:srgbClr val="000000"/>
                          </a:solidFill>
                          <a:effectLst/>
                          <a:latin typeface="Times New Roman"/>
                          <a:ea typeface="Times New Roman"/>
                          <a:cs typeface="Times New Roman"/>
                        </a:rPr>
                        <a:t>Другие вопросы в области культуры, кинематографии</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15 403 565,47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16 267 469,81</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a:solidFill>
                            <a:srgbClr val="000000"/>
                          </a:solidFill>
                          <a:effectLst/>
                          <a:latin typeface="Times New Roman"/>
                          <a:ea typeface="Times New Roman"/>
                          <a:cs typeface="Times New Roman"/>
                        </a:rPr>
                        <a:t>+863 904,34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20590">
                <a:tc gridSpan="4">
                  <a:txBody>
                    <a:bodyPr/>
                    <a:lstStyle/>
                    <a:p>
                      <a:pPr>
                        <a:lnSpc>
                          <a:spcPct val="115000"/>
                        </a:lnSpc>
                        <a:spcAft>
                          <a:spcPts val="0"/>
                        </a:spcAft>
                      </a:pPr>
                      <a:r>
                        <a:rPr lang="ru-RU" sz="1000" b="1" dirty="0">
                          <a:solidFill>
                            <a:schemeClr val="bg1"/>
                          </a:solidFill>
                          <a:effectLst/>
                          <a:latin typeface="Times New Roman"/>
                          <a:ea typeface="Times New Roman"/>
                          <a:cs typeface="Times New Roman"/>
                        </a:rPr>
                        <a:t>ИТОГО изменения по расходам</a:t>
                      </a:r>
                      <a:endParaRPr lang="ru-RU" sz="1000" dirty="0">
                        <a:solidFill>
                          <a:schemeClr val="bg1"/>
                        </a:solidFill>
                        <a:effectLst/>
                        <a:latin typeface="Times New Roman"/>
                        <a:ea typeface="Times New Roman"/>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-13 652 521,00</a:t>
                      </a:r>
                      <a:endParaRPr lang="ru-RU" sz="1000" dirty="0">
                        <a:effectLst/>
                        <a:latin typeface="Times New Roman"/>
                        <a:ea typeface="Times New Roman"/>
                        <a:cs typeface="Times New Roman"/>
                      </a:endParaRPr>
                    </a:p>
                    <a:p>
                      <a:pPr algn="r">
                        <a:lnSpc>
                          <a:spcPct val="115000"/>
                        </a:lnSpc>
                        <a:spcAft>
                          <a:spcPts val="0"/>
                        </a:spcAft>
                      </a:pP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800" b="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800" b="1" dirty="0">
                          <a:solidFill>
                            <a:srgbClr val="000000"/>
                          </a:solidFill>
                          <a:effectLst/>
                          <a:latin typeface="Times New Roman"/>
                          <a:ea typeface="Times New Roman"/>
                          <a:cs typeface="Times New Roman"/>
                        </a:rPr>
                        <a:t>-13 652 521,00</a:t>
                      </a:r>
                      <a:endParaRPr lang="ru-RU" sz="1000" dirty="0">
                        <a:effectLst/>
                        <a:latin typeface="Times New Roman"/>
                        <a:ea typeface="Times New Roman"/>
                        <a:cs typeface="Times New Roman"/>
                      </a:endParaRPr>
                    </a:p>
                    <a:p>
                      <a:pPr algn="r">
                        <a:lnSpc>
                          <a:spcPct val="115000"/>
                        </a:lnSpc>
                        <a:spcAft>
                          <a:spcPts val="0"/>
                        </a:spcAft>
                      </a:pPr>
                      <a:r>
                        <a:rPr lang="ru-RU" sz="800" b="1"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1534341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69693"/>
            <a:ext cx="9181020" cy="6444044"/>
          </a:xfrm>
          <a:effectLst>
            <a:softEdge rad="317500"/>
          </a:effectLst>
        </p:spPr>
      </p:pic>
      <p:graphicFrame>
        <p:nvGraphicFramePr>
          <p:cNvPr id="17" name="Таблица 16"/>
          <p:cNvGraphicFramePr>
            <a:graphicFrameLocks noGrp="1"/>
          </p:cNvGraphicFramePr>
          <p:nvPr>
            <p:extLst>
              <p:ext uri="{D42A27DB-BD31-4B8C-83A1-F6EECF244321}">
                <p14:modId xmlns:p14="http://schemas.microsoft.com/office/powerpoint/2010/main" val="4080425688"/>
              </p:ext>
            </p:extLst>
          </p:nvPr>
        </p:nvGraphicFramePr>
        <p:xfrm>
          <a:off x="378531" y="1071900"/>
          <a:ext cx="8672969" cy="1436360"/>
        </p:xfrm>
        <a:graphic>
          <a:graphicData uri="http://schemas.openxmlformats.org/drawingml/2006/table">
            <a:tbl>
              <a:tblPr firstRow="1" firstCol="1" bandRow="1">
                <a:tableStyleId>{93296810-A885-4BE3-A3E7-6D5BEEA58F35}</a:tableStyleId>
              </a:tblPr>
              <a:tblGrid>
                <a:gridCol w="1156722"/>
                <a:gridCol w="1040071"/>
                <a:gridCol w="1156722"/>
                <a:gridCol w="1156722"/>
                <a:gridCol w="1040887"/>
                <a:gridCol w="1040887"/>
                <a:gridCol w="1040071"/>
                <a:gridCol w="1040887"/>
              </a:tblGrid>
              <a:tr h="49912">
                <a:tc rowSpan="3">
                  <a:txBody>
                    <a:bodyPr/>
                    <a:lstStyle/>
                    <a:p>
                      <a:pPr>
                        <a:spcAft>
                          <a:spcPts val="0"/>
                        </a:spcAft>
                        <a:tabLst>
                          <a:tab pos="1323975" algn="l"/>
                        </a:tabLst>
                      </a:pPr>
                      <a:r>
                        <a:rPr lang="ru-RU" sz="1400" dirty="0">
                          <a:effectLst/>
                        </a:rPr>
                        <a:t> </a:t>
                      </a:r>
                      <a:endParaRPr lang="ru-RU" sz="1000" dirty="0">
                        <a:effectLst/>
                        <a:latin typeface="Times New Roman"/>
                        <a:ea typeface="Times New Roman"/>
                        <a:cs typeface="Times New Roman"/>
                      </a:endParaRPr>
                    </a:p>
                  </a:txBody>
                  <a:tcPr marL="68580" marR="68580" marT="0" marB="0" anchor="ctr"/>
                </a:tc>
                <a:tc rowSpan="3">
                  <a:txBody>
                    <a:bodyPr/>
                    <a:lstStyle/>
                    <a:p>
                      <a:pPr algn="ctr">
                        <a:lnSpc>
                          <a:spcPct val="115000"/>
                        </a:lnSpc>
                        <a:spcAft>
                          <a:spcPts val="0"/>
                        </a:spcAft>
                      </a:pP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a:t>
                      </a:r>
                      <a:r>
                        <a:rPr lang="en-US" sz="800" b="1" kern="1200" dirty="0" smtClean="0">
                          <a:solidFill>
                            <a:schemeClr val="lt1"/>
                          </a:solidFill>
                          <a:effectLst/>
                          <a:latin typeface="Times New Roman" panose="02020603050405020304" pitchFamily="18" charset="0"/>
                          <a:ea typeface="+mn-ea"/>
                          <a:cs typeface="Times New Roman" panose="02020603050405020304" pitchFamily="18" charset="0"/>
                        </a:rPr>
                        <a:t>5</a:t>
                      </a: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 №</a:t>
                      </a:r>
                      <a:r>
                        <a:rPr lang="en-US" sz="800" b="1" kern="1200" dirty="0" smtClean="0">
                          <a:solidFill>
                            <a:schemeClr val="lt1"/>
                          </a:solidFill>
                          <a:effectLst/>
                          <a:latin typeface="Times New Roman" panose="02020603050405020304" pitchFamily="18" charset="0"/>
                          <a:ea typeface="+mn-ea"/>
                          <a:cs typeface="Times New Roman" panose="02020603050405020304" pitchFamily="18" charset="0"/>
                        </a:rPr>
                        <a:t>180</a:t>
                      </a: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a:t>
                      </a:r>
                      <a:r>
                        <a:rPr lang="en-US" sz="800" b="1" kern="1200" dirty="0" smtClean="0">
                          <a:solidFill>
                            <a:schemeClr val="lt1"/>
                          </a:solidFill>
                          <a:effectLst/>
                          <a:latin typeface="Times New Roman" panose="02020603050405020304" pitchFamily="18" charset="0"/>
                          <a:ea typeface="+mn-ea"/>
                          <a:cs typeface="Times New Roman" panose="02020603050405020304" pitchFamily="18" charset="0"/>
                        </a:rPr>
                        <a:t>74</a:t>
                      </a:r>
                      <a:r>
                        <a:rPr lang="ru-RU" sz="800" b="1" kern="1200" dirty="0" smtClean="0">
                          <a:solidFill>
                            <a:schemeClr val="lt1"/>
                          </a:solidFill>
                          <a:effectLst/>
                          <a:latin typeface="Times New Roman" panose="02020603050405020304" pitchFamily="18" charset="0"/>
                          <a:ea typeface="+mn-ea"/>
                          <a:cs typeface="Times New Roman" panose="02020603050405020304" pitchFamily="18" charset="0"/>
                        </a:rPr>
                        <a:t> </a:t>
                      </a:r>
                      <a:endParaRPr lang="ru-RU" sz="8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rowSpan="3">
                  <a:txBody>
                    <a:bodyPr/>
                    <a:lstStyle/>
                    <a:p>
                      <a:pPr algn="ctr">
                        <a:lnSpc>
                          <a:spcPct val="115000"/>
                        </a:lnSpc>
                        <a:spcAft>
                          <a:spcPts val="0"/>
                        </a:spcAft>
                      </a:pPr>
                      <a:r>
                        <a:rPr lang="ru-RU" sz="8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68580" marR="68580" marT="0" marB="0" anchor="ctr"/>
                </a:tc>
                <a:tc rowSpan="3">
                  <a:txBody>
                    <a:bodyPr/>
                    <a:lstStyle/>
                    <a:p>
                      <a:pPr algn="ctr">
                        <a:spcAft>
                          <a:spcPts val="0"/>
                        </a:spcAft>
                      </a:pPr>
                      <a:r>
                        <a:rPr lang="ru-RU" sz="800" dirty="0">
                          <a:effectLst/>
                        </a:rPr>
                        <a:t>Изменения</a:t>
                      </a:r>
                      <a:endParaRPr lang="ru-RU" sz="1000" dirty="0">
                        <a:effectLst/>
                      </a:endParaRPr>
                    </a:p>
                    <a:p>
                      <a:pPr algn="ctr">
                        <a:spcAft>
                          <a:spcPts val="0"/>
                        </a:spcAft>
                      </a:pPr>
                      <a:r>
                        <a:rPr lang="ru-RU" sz="800" dirty="0">
                          <a:effectLst/>
                        </a:rPr>
                        <a:t>(“</a:t>
                      </a:r>
                      <a:r>
                        <a:rPr lang="en-US" sz="800" dirty="0">
                          <a:effectLst/>
                        </a:rPr>
                        <a:t>+”, “-”</a:t>
                      </a:r>
                      <a:r>
                        <a:rPr lang="ru-RU" sz="800" dirty="0">
                          <a:effectLst/>
                        </a:rPr>
                        <a:t>)</a:t>
                      </a:r>
                      <a:endParaRPr lang="ru-RU" sz="1000" dirty="0">
                        <a:effectLst/>
                        <a:latin typeface="Times New Roman"/>
                        <a:ea typeface="Times New Roman"/>
                        <a:cs typeface="Times New Roman"/>
                      </a:endParaRPr>
                    </a:p>
                  </a:txBody>
                  <a:tcPr marL="68580" marR="68580" marT="0" marB="0" anchor="ctr"/>
                </a:tc>
                <a:tc gridSpan="4">
                  <a:txBody>
                    <a:bodyPr/>
                    <a:lstStyle/>
                    <a:p>
                      <a:pPr algn="ctr">
                        <a:spcAft>
                          <a:spcPts val="0"/>
                        </a:spcAft>
                        <a:tabLst>
                          <a:tab pos="1323975" algn="l"/>
                        </a:tabLst>
                      </a:pPr>
                      <a:r>
                        <a:rPr lang="ru-RU" sz="800" dirty="0">
                          <a:effectLst/>
                        </a:rPr>
                        <a:t>в том числе за счет</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30797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gridSpan="3">
                  <a:txBody>
                    <a:bodyPr/>
                    <a:lstStyle/>
                    <a:p>
                      <a:pPr algn="ctr">
                        <a:spcAft>
                          <a:spcPts val="0"/>
                        </a:spcAft>
                        <a:tabLst>
                          <a:tab pos="1323975" algn="l"/>
                        </a:tabLst>
                      </a:pPr>
                      <a:r>
                        <a:rPr lang="ru-RU" sz="800" dirty="0">
                          <a:effectLst/>
                        </a:rPr>
                        <a:t>изменения остатков на начало года</a:t>
                      </a:r>
                      <a:endParaRPr lang="ru-RU" sz="1000" dirty="0">
                        <a:effectLst/>
                        <a:latin typeface="Times New Roman"/>
                        <a:ea typeface="Times New Roman"/>
                        <a:cs typeface="Times New Roman"/>
                      </a:endParaRPr>
                    </a:p>
                  </a:txBody>
                  <a:tcPr marL="68580" marR="68580" marT="0" marB="0" anchor="ctr"/>
                </a:tc>
                <a:tc hMerge="1">
                  <a:txBody>
                    <a:bodyPr/>
                    <a:lstStyle/>
                    <a:p>
                      <a:endParaRPr lang="ru-RU"/>
                    </a:p>
                  </a:txBody>
                  <a:tcPr/>
                </a:tc>
                <a:tc hMerge="1">
                  <a:txBody>
                    <a:bodyPr/>
                    <a:lstStyle/>
                    <a:p>
                      <a:endParaRPr lang="ru-RU"/>
                    </a:p>
                  </a:txBody>
                  <a:tcPr/>
                </a:tc>
                <a:tc rowSpan="2">
                  <a:txBody>
                    <a:bodyPr/>
                    <a:lstStyle/>
                    <a:p>
                      <a:pPr algn="ctr">
                        <a:spcAft>
                          <a:spcPts val="0"/>
                        </a:spcAft>
                        <a:tabLst>
                          <a:tab pos="1323975" algn="l"/>
                        </a:tabLst>
                      </a:pPr>
                      <a:r>
                        <a:rPr lang="ru-RU" sz="800">
                          <a:effectLst/>
                        </a:rPr>
                        <a:t>кредиты от кредитных организаций</a:t>
                      </a:r>
                      <a:endParaRPr lang="ru-RU" sz="1000">
                        <a:effectLst/>
                        <a:latin typeface="Times New Roman"/>
                        <a:ea typeface="Times New Roman"/>
                        <a:cs typeface="Times New Roman"/>
                      </a:endParaRPr>
                    </a:p>
                  </a:txBody>
                  <a:tcPr marL="68580" marR="68580" marT="0" marB="0" anchor="ctr"/>
                </a:tc>
              </a:tr>
              <a:tr h="290185">
                <a:tc vMerge="1">
                  <a:txBody>
                    <a:bodyPr/>
                    <a:lstStyle/>
                    <a:p>
                      <a:endParaRPr lang="ru-RU"/>
                    </a:p>
                  </a:txBody>
                  <a:tcPr/>
                </a:tc>
                <a:tc vMerge="1">
                  <a:txBody>
                    <a:bodyPr/>
                    <a:lstStyle/>
                    <a:p>
                      <a:endParaRPr lang="ru-RU"/>
                    </a:p>
                  </a:txBody>
                  <a:tcPr/>
                </a:tc>
                <a:tc vMerge="1">
                  <a:txBody>
                    <a:bodyPr/>
                    <a:lstStyle/>
                    <a:p>
                      <a:endParaRPr lang="ru-RU" dirty="0"/>
                    </a:p>
                  </a:txBody>
                  <a:tcPr/>
                </a:tc>
                <a:tc vMerge="1">
                  <a:txBody>
                    <a:bodyPr/>
                    <a:lstStyle/>
                    <a:p>
                      <a:endParaRPr lang="ru-RU"/>
                    </a:p>
                  </a:txBody>
                  <a:tcPr/>
                </a:tc>
                <a:tc>
                  <a:txBody>
                    <a:bodyPr/>
                    <a:lstStyle/>
                    <a:p>
                      <a:pPr algn="ctr">
                        <a:spcAft>
                          <a:spcPts val="0"/>
                        </a:spcAft>
                        <a:tabLst>
                          <a:tab pos="1323975" algn="l"/>
                        </a:tabLst>
                      </a:pPr>
                      <a:r>
                        <a:rPr lang="ru-RU" sz="800" dirty="0">
                          <a:effectLst/>
                        </a:rPr>
                        <a:t>целевые </a:t>
                      </a:r>
                      <a:endParaRPr lang="ru-RU" sz="1000" dirty="0">
                        <a:effectLst/>
                      </a:endParaRPr>
                    </a:p>
                    <a:p>
                      <a:pPr algn="ctr">
                        <a:spcAft>
                          <a:spcPts val="0"/>
                        </a:spcAft>
                        <a:tabLst>
                          <a:tab pos="1323975" algn="l"/>
                        </a:tabLst>
                      </a:pPr>
                      <a:r>
                        <a:rPr lang="ru-RU" sz="800" dirty="0">
                          <a:effectLst/>
                        </a:rPr>
                        <a:t>средства</a:t>
                      </a:r>
                      <a:endParaRPr lang="ru-RU" sz="1000" dirty="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800" dirty="0">
                          <a:effectLst/>
                        </a:rPr>
                        <a:t>дорожный фонд</a:t>
                      </a:r>
                      <a:endParaRPr lang="ru-RU" sz="1000" dirty="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800" dirty="0">
                          <a:effectLst/>
                        </a:rPr>
                        <a:t>собственные </a:t>
                      </a:r>
                      <a:endParaRPr lang="ru-RU" sz="1000" dirty="0">
                        <a:effectLst/>
                      </a:endParaRPr>
                    </a:p>
                    <a:p>
                      <a:pPr algn="ctr">
                        <a:spcAft>
                          <a:spcPts val="0"/>
                        </a:spcAft>
                        <a:tabLst>
                          <a:tab pos="1323975" algn="l"/>
                        </a:tabLst>
                      </a:pPr>
                      <a:r>
                        <a:rPr lang="ru-RU" sz="800" dirty="0">
                          <a:effectLst/>
                        </a:rPr>
                        <a:t>средства</a:t>
                      </a:r>
                      <a:endParaRPr lang="ru-RU" sz="1000" dirty="0">
                        <a:effectLst/>
                        <a:latin typeface="Times New Roman"/>
                        <a:ea typeface="Times New Roman"/>
                        <a:cs typeface="Times New Roman"/>
                      </a:endParaRPr>
                    </a:p>
                  </a:txBody>
                  <a:tcPr marL="68580" marR="68580" marT="0" marB="0" anchor="ctr"/>
                </a:tc>
                <a:tc vMerge="1">
                  <a:txBody>
                    <a:bodyPr/>
                    <a:lstStyle/>
                    <a:p>
                      <a:endParaRPr lang="ru-RU"/>
                    </a:p>
                  </a:txBody>
                  <a:tcPr/>
                </a:tc>
              </a:tr>
              <a:tr h="0">
                <a:tc>
                  <a:txBody>
                    <a:bodyPr/>
                    <a:lstStyle/>
                    <a:p>
                      <a:pPr>
                        <a:spcAft>
                          <a:spcPts val="0"/>
                        </a:spcAft>
                        <a:tabLst>
                          <a:tab pos="1323975" algn="l"/>
                        </a:tabLst>
                      </a:pPr>
                      <a:r>
                        <a:rPr lang="ru-RU" sz="1100" dirty="0">
                          <a:effectLst/>
                          <a:latin typeface="Times New Roman"/>
                          <a:ea typeface="Times New Roman"/>
                          <a:cs typeface="Times New Roman"/>
                        </a:rPr>
                        <a:t>Дефицит «-» (профицит «+») бюджета</a:t>
                      </a:r>
                      <a:endParaRPr lang="ru-RU" sz="1000" dirty="0">
                        <a:effectLst/>
                        <a:latin typeface="Times New Roman"/>
                        <a:ea typeface="Times New Roman"/>
                        <a:cs typeface="Times New Roman"/>
                      </a:endParaRPr>
                    </a:p>
                    <a:p>
                      <a:pPr>
                        <a:spcAft>
                          <a:spcPts val="0"/>
                        </a:spcAft>
                        <a:tabLst>
                          <a:tab pos="1323975" algn="l"/>
                        </a:tabLst>
                      </a:pPr>
                      <a:r>
                        <a:rPr lang="ru-RU" sz="1100" dirty="0">
                          <a:effectLst/>
                          <a:latin typeface="Times New Roman"/>
                          <a:ea typeface="Times New Roman"/>
                          <a:cs typeface="Times New Roman"/>
                        </a:rPr>
                        <a:t>2026 год</a:t>
                      </a:r>
                      <a:r>
                        <a:rPr lang="ru-RU" sz="1400" dirty="0">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ctr">
                        <a:spcAft>
                          <a:spcPts val="0"/>
                        </a:spcAft>
                        <a:tabLst>
                          <a:tab pos="1323975" algn="l"/>
                        </a:tabLst>
                      </a:pPr>
                      <a:r>
                        <a:rPr lang="ru-RU" sz="900">
                          <a:effectLst/>
                          <a:latin typeface="Times New Roman"/>
                          <a:ea typeface="Times New Roman"/>
                          <a:cs typeface="Times New Roman"/>
                        </a:rPr>
                        <a:t>464 313,26</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- 8 525 273,61</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-8 989 586,87</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- 10 408,97</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- 144 446,80</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a:effectLst/>
                          <a:latin typeface="Times New Roman"/>
                          <a:ea typeface="Times New Roman"/>
                          <a:cs typeface="Times New Roman"/>
                        </a:rPr>
                        <a:t>-8 834 731,10</a:t>
                      </a:r>
                      <a:endParaRPr lang="ru-RU" sz="1000">
                        <a:effectLst/>
                        <a:latin typeface="Times New Roman"/>
                        <a:ea typeface="Times New Roman"/>
                        <a:cs typeface="Times New Roman"/>
                      </a:endParaRPr>
                    </a:p>
                  </a:txBody>
                  <a:tcPr marL="68580" marR="68580" marT="0" marB="0" anchor="ctr"/>
                </a:tc>
                <a:tc>
                  <a:txBody>
                    <a:bodyPr/>
                    <a:lstStyle/>
                    <a:p>
                      <a:pPr algn="ctr">
                        <a:spcAft>
                          <a:spcPts val="0"/>
                        </a:spcAft>
                        <a:tabLst>
                          <a:tab pos="1323975" algn="l"/>
                        </a:tabLst>
                      </a:pPr>
                      <a:r>
                        <a:rPr lang="ru-RU" sz="900" dirty="0">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nchor="ctr"/>
                </a:tc>
              </a:tr>
            </a:tbl>
          </a:graphicData>
        </a:graphic>
      </p:graphicFrame>
      <p:sp>
        <p:nvSpPr>
          <p:cNvPr id="18" name="Rectangle 1"/>
          <p:cNvSpPr>
            <a:spLocks noChangeArrowheads="1"/>
          </p:cNvSpPr>
          <p:nvPr/>
        </p:nvSpPr>
        <p:spPr bwMode="auto">
          <a:xfrm>
            <a:off x="378531" y="548680"/>
            <a:ext cx="87369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1323975" algn="l"/>
              </a:tabLst>
              <a:defRPr>
                <a:solidFill>
                  <a:schemeClr val="tx1"/>
                </a:solidFill>
                <a:latin typeface="Arial" pitchFamily="34" charset="0"/>
                <a:cs typeface="Arial" pitchFamily="34" charset="0"/>
              </a:defRPr>
            </a:lvl1pPr>
            <a:lvl2pPr>
              <a:tabLst>
                <a:tab pos="1323975" algn="l"/>
              </a:tabLst>
              <a:defRPr>
                <a:solidFill>
                  <a:schemeClr val="tx1"/>
                </a:solidFill>
                <a:latin typeface="Arial" pitchFamily="34" charset="0"/>
                <a:cs typeface="Arial" pitchFamily="34" charset="0"/>
              </a:defRPr>
            </a:lvl2pPr>
            <a:lvl3pPr>
              <a:tabLst>
                <a:tab pos="1323975" algn="l"/>
              </a:tabLst>
              <a:defRPr>
                <a:solidFill>
                  <a:schemeClr val="tx1"/>
                </a:solidFill>
                <a:latin typeface="Arial" pitchFamily="34" charset="0"/>
                <a:cs typeface="Arial" pitchFamily="34" charset="0"/>
              </a:defRPr>
            </a:lvl3pPr>
            <a:lvl4pPr>
              <a:tabLst>
                <a:tab pos="1323975" algn="l"/>
              </a:tabLst>
              <a:defRPr>
                <a:solidFill>
                  <a:schemeClr val="tx1"/>
                </a:solidFill>
                <a:latin typeface="Arial" pitchFamily="34" charset="0"/>
                <a:cs typeface="Arial" pitchFamily="34" charset="0"/>
              </a:defRPr>
            </a:lvl4pPr>
            <a:lvl5pPr>
              <a:tabLst>
                <a:tab pos="1323975" algn="l"/>
              </a:tabLst>
              <a:defRPr>
                <a:solidFill>
                  <a:schemeClr val="tx1"/>
                </a:solidFill>
                <a:latin typeface="Arial" pitchFamily="34" charset="0"/>
                <a:cs typeface="Arial" pitchFamily="34" charset="0"/>
              </a:defRPr>
            </a:lvl5pPr>
            <a:lvl6pPr fontAlgn="base">
              <a:spcBef>
                <a:spcPct val="0"/>
              </a:spcBef>
              <a:spcAft>
                <a:spcPct val="0"/>
              </a:spcAft>
              <a:tabLst>
                <a:tab pos="1323975" algn="l"/>
              </a:tabLst>
              <a:defRPr>
                <a:solidFill>
                  <a:schemeClr val="tx1"/>
                </a:solidFill>
                <a:latin typeface="Arial" pitchFamily="34" charset="0"/>
                <a:cs typeface="Arial" pitchFamily="34" charset="0"/>
              </a:defRPr>
            </a:lvl6pPr>
            <a:lvl7pPr fontAlgn="base">
              <a:spcBef>
                <a:spcPct val="0"/>
              </a:spcBef>
              <a:spcAft>
                <a:spcPct val="0"/>
              </a:spcAft>
              <a:tabLst>
                <a:tab pos="1323975" algn="l"/>
              </a:tabLst>
              <a:defRPr>
                <a:solidFill>
                  <a:schemeClr val="tx1"/>
                </a:solidFill>
                <a:latin typeface="Arial" pitchFamily="34" charset="0"/>
                <a:cs typeface="Arial" pitchFamily="34" charset="0"/>
              </a:defRPr>
            </a:lvl7pPr>
            <a:lvl8pPr fontAlgn="base">
              <a:spcBef>
                <a:spcPct val="0"/>
              </a:spcBef>
              <a:spcAft>
                <a:spcPct val="0"/>
              </a:spcAft>
              <a:tabLst>
                <a:tab pos="1323975" algn="l"/>
              </a:tabLst>
              <a:defRPr>
                <a:solidFill>
                  <a:schemeClr val="tx1"/>
                </a:solidFill>
                <a:latin typeface="Arial" pitchFamily="34" charset="0"/>
                <a:cs typeface="Arial" pitchFamily="34" charset="0"/>
              </a:defRPr>
            </a:lvl8pPr>
            <a:lvl9pPr fontAlgn="base">
              <a:spcBef>
                <a:spcPct val="0"/>
              </a:spcBef>
              <a:spcAft>
                <a:spcPct val="0"/>
              </a:spcAft>
              <a:tabLst>
                <a:tab pos="1323975" algn="l"/>
              </a:tabLst>
              <a:defRPr>
                <a:solidFill>
                  <a:schemeClr val="tx1"/>
                </a:solidFill>
                <a:latin typeface="Arial" pitchFamily="34" charset="0"/>
                <a:cs typeface="Arial" pitchFamily="34" charset="0"/>
              </a:defRPr>
            </a:lvl9pPr>
          </a:lstStyle>
          <a:p>
            <a:pPr lvl="0" algn="ctr"/>
            <a:r>
              <a:rPr lang="ru-RU" altLang="ru-RU" b="1" u="sng" dirty="0" smtClean="0">
                <a:solidFill>
                  <a:schemeClr val="accent5">
                    <a:lumMod val="25000"/>
                  </a:schemeClr>
                </a:solidFill>
                <a:ea typeface="Times New Roman" pitchFamily="18" charset="0"/>
              </a:rPr>
              <a:t>Планируемое и</a:t>
            </a:r>
            <a:r>
              <a:rPr kumimoji="0" lang="ru-RU" altLang="ru-RU" sz="1400" b="1" i="0" u="sng" strike="noStrike" cap="none" normalizeH="0" baseline="0" dirty="0" smtClean="0">
                <a:ln>
                  <a:noFill/>
                </a:ln>
                <a:solidFill>
                  <a:schemeClr val="bg2"/>
                </a:solidFill>
                <a:effectLst/>
                <a:latin typeface="Arial" pitchFamily="34" charset="0"/>
                <a:ea typeface="Times New Roman" pitchFamily="18" charset="0"/>
                <a:cs typeface="Arial" pitchFamily="34" charset="0"/>
              </a:rPr>
              <a:t>зменение дефицита бюджета</a:t>
            </a:r>
            <a:endParaRPr kumimoji="0" lang="ru-RU" altLang="ru-RU" sz="600" b="0" i="0" u="none" strike="noStrike" cap="none" normalizeH="0" baseline="0" dirty="0" smtClean="0">
              <a:ln>
                <a:noFill/>
              </a:ln>
              <a:solidFill>
                <a:schemeClr val="bg2"/>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1323975" algn="l"/>
              </a:tabLst>
            </a:pPr>
            <a:r>
              <a:rPr kumimoji="0" lang="ru-RU" altLang="ru-RU" sz="1400" b="0" i="0" u="none" strike="noStrike" cap="none" normalizeH="0" baseline="0" dirty="0" smtClean="0">
                <a:ln>
                  <a:noFill/>
                </a:ln>
                <a:solidFill>
                  <a:schemeClr val="bg2"/>
                </a:solidFill>
                <a:effectLst/>
                <a:latin typeface="Arial" pitchFamily="34" charset="0"/>
                <a:ea typeface="Times New Roman" pitchFamily="18" charset="0"/>
                <a:cs typeface="Arial" pitchFamily="34" charset="0"/>
              </a:rPr>
              <a:t>	</a:t>
            </a:r>
            <a:r>
              <a:rPr kumimoji="0" lang="ru-RU" altLang="ru-RU" sz="1200" b="1" i="1" u="none" strike="noStrike" cap="none" normalizeH="0" baseline="0" dirty="0" smtClean="0">
                <a:ln>
                  <a:noFill/>
                </a:ln>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(рублей</a:t>
            </a:r>
            <a:r>
              <a:rPr kumimoji="0" lang="ru-RU" altLang="ru-RU" sz="1000" b="0" i="0" u="none" strike="noStrike" cap="none" normalizeH="0" baseline="0" dirty="0" smtClean="0">
                <a:ln>
                  <a:noFill/>
                </a:ln>
                <a:solidFill>
                  <a:schemeClr val="bg2"/>
                </a:solidFill>
                <a:effectLst/>
                <a:latin typeface="Arial" pitchFamily="34" charset="0"/>
                <a:ea typeface="Times New Roman" pitchFamily="18" charset="0"/>
                <a:cs typeface="Arial" pitchFamily="34" charset="0"/>
              </a:rPr>
              <a:t>)</a:t>
            </a:r>
            <a:endParaRPr kumimoji="0" lang="ru-RU" altLang="ru-RU" sz="1800" b="0" i="0" u="none" strike="noStrike" cap="none" normalizeH="0" baseline="0" dirty="0" smtClean="0">
              <a:ln>
                <a:noFill/>
              </a:ln>
              <a:solidFill>
                <a:schemeClr val="bg2"/>
              </a:solidFill>
              <a:effectLst/>
              <a:latin typeface="Arial" pitchFamily="34" charset="0"/>
              <a:cs typeface="Arial" pitchFamily="34" charset="0"/>
            </a:endParaRPr>
          </a:p>
        </p:txBody>
      </p:sp>
    </p:spTree>
    <p:extLst>
      <p:ext uri="{BB962C8B-B14F-4D97-AF65-F5344CB8AC3E}">
        <p14:creationId xmlns:p14="http://schemas.microsoft.com/office/powerpoint/2010/main" val="41127256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graphicFrame>
        <p:nvGraphicFramePr>
          <p:cNvPr id="2" name="Таблица 1"/>
          <p:cNvGraphicFramePr>
            <a:graphicFrameLocks noGrp="1"/>
          </p:cNvGraphicFramePr>
          <p:nvPr>
            <p:extLst>
              <p:ext uri="{D42A27DB-BD31-4B8C-83A1-F6EECF244321}">
                <p14:modId xmlns:p14="http://schemas.microsoft.com/office/powerpoint/2010/main" val="3324209643"/>
              </p:ext>
            </p:extLst>
          </p:nvPr>
        </p:nvGraphicFramePr>
        <p:xfrm>
          <a:off x="133382" y="891010"/>
          <a:ext cx="8880921" cy="5695080"/>
        </p:xfrm>
        <a:graphic>
          <a:graphicData uri="http://schemas.openxmlformats.org/drawingml/2006/table">
            <a:tbl>
              <a:tblPr firstRow="1" firstCol="1" bandRow="1">
                <a:tableStyleId>{93296810-A885-4BE3-A3E7-6D5BEEA58F35}</a:tableStyleId>
              </a:tblPr>
              <a:tblGrid>
                <a:gridCol w="4538423"/>
                <a:gridCol w="1408623"/>
                <a:gridCol w="1340712"/>
                <a:gridCol w="1593163"/>
              </a:tblGrid>
              <a:tr h="367208">
                <a:tc>
                  <a:txBody>
                    <a:bodyPr/>
                    <a:lstStyle/>
                    <a:p>
                      <a:pPr>
                        <a:spcAft>
                          <a:spcPts val="0"/>
                        </a:spcAft>
                      </a:pPr>
                      <a:r>
                        <a:rPr lang="ru-RU" sz="900" dirty="0">
                          <a:effectLst/>
                        </a:rPr>
                        <a:t>Наименование муниципальной программы</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a:t>
                      </a:r>
                      <a:r>
                        <a:rPr lang="ru-RU" sz="900" dirty="0">
                          <a:effectLst/>
                        </a:rPr>
                        <a:t>год</a:t>
                      </a:r>
                    </a:p>
                    <a:p>
                      <a:pPr indent="-22225" algn="ctr">
                        <a:spcAft>
                          <a:spcPts val="0"/>
                        </a:spcAft>
                      </a:pPr>
                      <a:r>
                        <a:rPr lang="ru-RU" sz="900" dirty="0" smtClean="0">
                          <a:effectLst/>
                        </a:rPr>
                        <a:t>(первоначальный)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год</a:t>
                      </a:r>
                    </a:p>
                    <a:p>
                      <a:pPr algn="ctr">
                        <a:spcAft>
                          <a:spcPts val="0"/>
                        </a:spcAft>
                      </a:pPr>
                      <a:r>
                        <a:rPr lang="ru-RU" sz="900" dirty="0" smtClean="0">
                          <a:effectLst/>
                        </a:rPr>
                        <a:t> (с учетом изменений)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smtClean="0">
                          <a:effectLst/>
                        </a:rPr>
                        <a:t>Сумма изменений</a:t>
                      </a:r>
                      <a:endParaRPr lang="ru-RU" sz="900" dirty="0">
                        <a:effectLst/>
                        <a:latin typeface="Times New Roman"/>
                        <a:ea typeface="Times New Roman"/>
                      </a:endParaRPr>
                    </a:p>
                  </a:txBody>
                  <a:tcPr marL="11284" marR="11284" marT="0" marB="0" anchor="ctr"/>
                </a:tc>
              </a:tr>
              <a:tr h="165149">
                <a:tc>
                  <a:txBody>
                    <a:bodyPr/>
                    <a:lstStyle/>
                    <a:p>
                      <a:pPr algn="l" fontAlgn="t"/>
                      <a:r>
                        <a:rPr lang="ru-RU" sz="950" b="1" i="0" u="none" strike="noStrike" dirty="0">
                          <a:solidFill>
                            <a:schemeClr val="bg1"/>
                          </a:solidFill>
                          <a:effectLst/>
                          <a:latin typeface="Arial Cyr"/>
                        </a:rPr>
                        <a:t> МП "Обеспечение жильем молодых семей"</a:t>
                      </a:r>
                    </a:p>
                  </a:txBody>
                  <a:tcPr marL="9525" marR="9525" marT="9525" marB="0"/>
                </a:tc>
                <a:tc>
                  <a:txBody>
                    <a:bodyPr/>
                    <a:lstStyle/>
                    <a:p>
                      <a:pPr algn="r" fontAlgn="t"/>
                      <a:r>
                        <a:rPr lang="ru-RU" sz="950" b="0" i="0" u="none" strike="noStrike">
                          <a:solidFill>
                            <a:srgbClr val="000000"/>
                          </a:solidFill>
                          <a:effectLst/>
                          <a:latin typeface="Arial CYR"/>
                        </a:rPr>
                        <a:t>1 543 215,5</a:t>
                      </a:r>
                    </a:p>
                  </a:txBody>
                  <a:tcPr marL="9525" marR="9525" marT="9525" marB="0"/>
                </a:tc>
                <a:tc>
                  <a:txBody>
                    <a:bodyPr/>
                    <a:lstStyle/>
                    <a:p>
                      <a:pPr algn="r" fontAlgn="t"/>
                      <a:r>
                        <a:rPr lang="ru-RU" sz="950" b="0" i="0" u="none" strike="noStrike">
                          <a:solidFill>
                            <a:srgbClr val="000000"/>
                          </a:solidFill>
                          <a:effectLst/>
                          <a:latin typeface="Arial CYR"/>
                        </a:rPr>
                        <a:t>1 521 670,5</a:t>
                      </a:r>
                    </a:p>
                  </a:txBody>
                  <a:tcPr marL="9525" marR="9525" marT="9525" marB="0"/>
                </a:tc>
                <a:tc>
                  <a:txBody>
                    <a:bodyPr/>
                    <a:lstStyle/>
                    <a:p>
                      <a:pPr algn="r" fontAlgn="t"/>
                      <a:r>
                        <a:rPr lang="ru-RU" sz="950" b="0" i="0" u="none" strike="noStrike">
                          <a:solidFill>
                            <a:srgbClr val="000000"/>
                          </a:solidFill>
                          <a:effectLst/>
                          <a:latin typeface="Arial CYR"/>
                        </a:rPr>
                        <a:t>-21 545,0</a:t>
                      </a:r>
                    </a:p>
                  </a:txBody>
                  <a:tcPr marL="9525" marR="9525" marT="9525" marB="0"/>
                </a:tc>
              </a:tr>
              <a:tr h="371471">
                <a:tc>
                  <a:txBody>
                    <a:bodyPr/>
                    <a:lstStyle/>
                    <a:p>
                      <a:pPr algn="l" fontAlgn="t"/>
                      <a:r>
                        <a:rPr lang="ru-RU" sz="950" b="1" i="0" u="none" strike="noStrike" dirty="0">
                          <a:solidFill>
                            <a:schemeClr val="bg1"/>
                          </a:solidFill>
                          <a:effectLst/>
                          <a:latin typeface="Arial Cyr"/>
                        </a:rPr>
                        <a:t> МП "Развитие дорожно-транспортного комплекса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379 180 550,3</a:t>
                      </a:r>
                    </a:p>
                  </a:txBody>
                  <a:tcPr marL="9525" marR="9525" marT="9525" marB="0"/>
                </a:tc>
                <a:tc>
                  <a:txBody>
                    <a:bodyPr/>
                    <a:lstStyle/>
                    <a:p>
                      <a:pPr algn="r" fontAlgn="t"/>
                      <a:r>
                        <a:rPr lang="ru-RU" sz="950" b="0" i="0" u="none" strike="noStrike">
                          <a:solidFill>
                            <a:srgbClr val="000000"/>
                          </a:solidFill>
                          <a:effectLst/>
                          <a:latin typeface="Arial CYR"/>
                        </a:rPr>
                        <a:t>379 081 435,8</a:t>
                      </a:r>
                    </a:p>
                  </a:txBody>
                  <a:tcPr marL="9525" marR="9525" marT="9525" marB="0"/>
                </a:tc>
                <a:tc>
                  <a:txBody>
                    <a:bodyPr/>
                    <a:lstStyle/>
                    <a:p>
                      <a:pPr algn="r" fontAlgn="t"/>
                      <a:r>
                        <a:rPr lang="ru-RU" sz="950" b="0" i="0" u="none" strike="noStrike">
                          <a:solidFill>
                            <a:srgbClr val="000000"/>
                          </a:solidFill>
                          <a:effectLst/>
                          <a:latin typeface="Arial CYR"/>
                        </a:rPr>
                        <a:t>-99 114,5</a:t>
                      </a:r>
                    </a:p>
                  </a:txBody>
                  <a:tcPr marL="9525" marR="9525" marT="9525" marB="0"/>
                </a:tc>
              </a:tr>
              <a:tr h="476017">
                <a:tc>
                  <a:txBody>
                    <a:bodyPr/>
                    <a:lstStyle/>
                    <a:p>
                      <a:pPr algn="l" fontAlgn="t"/>
                      <a:r>
                        <a:rPr lang="ru-RU" sz="950" b="1" i="0" u="none" strike="noStrike" dirty="0">
                          <a:solidFill>
                            <a:schemeClr val="bg1"/>
                          </a:solidFill>
                          <a:effectLst/>
                          <a:latin typeface="Arial Cyr"/>
                        </a:rPr>
                        <a:t> МП "Развитие водохозяйственного комплекса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976 579,0</a:t>
                      </a:r>
                    </a:p>
                  </a:txBody>
                  <a:tcPr marL="9525" marR="9525" marT="9525" marB="0"/>
                </a:tc>
                <a:tc>
                  <a:txBody>
                    <a:bodyPr/>
                    <a:lstStyle/>
                    <a:p>
                      <a:pPr algn="r" fontAlgn="t"/>
                      <a:r>
                        <a:rPr lang="ru-RU" sz="950" b="0" i="0" u="none" strike="noStrike">
                          <a:solidFill>
                            <a:srgbClr val="000000"/>
                          </a:solidFill>
                          <a:effectLst/>
                          <a:latin typeface="Arial CYR"/>
                        </a:rPr>
                        <a:t>976 579,0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355541">
                <a:tc>
                  <a:txBody>
                    <a:bodyPr/>
                    <a:lstStyle/>
                    <a:p>
                      <a:pPr algn="l" fontAlgn="t"/>
                      <a:r>
                        <a:rPr lang="ru-RU" sz="950" b="1" i="0" u="none" strike="noStrike" dirty="0">
                          <a:solidFill>
                            <a:schemeClr val="bg1"/>
                          </a:solidFill>
                          <a:effectLst/>
                          <a:latin typeface="Arial Cyr"/>
                        </a:rPr>
                        <a:t> МП "Развитие физической культуры и спорта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202 977 736,9</a:t>
                      </a:r>
                    </a:p>
                  </a:txBody>
                  <a:tcPr marL="9525" marR="9525" marT="9525" marB="0"/>
                </a:tc>
                <a:tc>
                  <a:txBody>
                    <a:bodyPr/>
                    <a:lstStyle/>
                    <a:p>
                      <a:pPr algn="r" fontAlgn="t"/>
                      <a:r>
                        <a:rPr lang="ru-RU" sz="950" b="0" i="0" u="none" strike="noStrike">
                          <a:solidFill>
                            <a:srgbClr val="000000"/>
                          </a:solidFill>
                          <a:effectLst/>
                          <a:latin typeface="Arial CYR"/>
                        </a:rPr>
                        <a:t>216 648 934,9</a:t>
                      </a:r>
                    </a:p>
                  </a:txBody>
                  <a:tcPr marL="9525" marR="9525" marT="9525" marB="0"/>
                </a:tc>
                <a:tc>
                  <a:txBody>
                    <a:bodyPr/>
                    <a:lstStyle/>
                    <a:p>
                      <a:pPr algn="r" fontAlgn="t"/>
                      <a:r>
                        <a:rPr lang="ru-RU" sz="950" b="0" i="0" u="none" strike="noStrike">
                          <a:solidFill>
                            <a:srgbClr val="000000"/>
                          </a:solidFill>
                          <a:effectLst/>
                          <a:latin typeface="Arial CYR"/>
                        </a:rPr>
                        <a:t>13 671 198,0</a:t>
                      </a:r>
                    </a:p>
                  </a:txBody>
                  <a:tcPr marL="9525" marR="9525" marT="9525" marB="0"/>
                </a:tc>
              </a:tr>
              <a:tr h="320583">
                <a:tc>
                  <a:txBody>
                    <a:bodyPr/>
                    <a:lstStyle/>
                    <a:p>
                      <a:pPr algn="l" fontAlgn="t"/>
                      <a:r>
                        <a:rPr lang="ru-RU" sz="950" b="1" i="0" u="none" strike="noStrike" dirty="0">
                          <a:solidFill>
                            <a:schemeClr val="bg1"/>
                          </a:solidFill>
                          <a:effectLst/>
                          <a:latin typeface="Arial Cyr"/>
                        </a:rPr>
                        <a:t> МП "Развитие образования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404 579 270,2</a:t>
                      </a:r>
                    </a:p>
                  </a:txBody>
                  <a:tcPr marL="9525" marR="9525" marT="9525" marB="0"/>
                </a:tc>
                <a:tc>
                  <a:txBody>
                    <a:bodyPr/>
                    <a:lstStyle/>
                    <a:p>
                      <a:pPr algn="r" fontAlgn="t"/>
                      <a:r>
                        <a:rPr lang="ru-RU" sz="950" b="0" i="0" u="none" strike="noStrike">
                          <a:solidFill>
                            <a:srgbClr val="000000"/>
                          </a:solidFill>
                          <a:effectLst/>
                          <a:latin typeface="Arial CYR"/>
                        </a:rPr>
                        <a:t>386 200 760,4</a:t>
                      </a:r>
                    </a:p>
                  </a:txBody>
                  <a:tcPr marL="9525" marR="9525" marT="9525" marB="0"/>
                </a:tc>
                <a:tc>
                  <a:txBody>
                    <a:bodyPr/>
                    <a:lstStyle/>
                    <a:p>
                      <a:pPr algn="r" fontAlgn="t"/>
                      <a:r>
                        <a:rPr lang="ru-RU" sz="950" b="0" i="0" u="none" strike="noStrike">
                          <a:solidFill>
                            <a:srgbClr val="000000"/>
                          </a:solidFill>
                          <a:effectLst/>
                          <a:latin typeface="Arial CYR"/>
                        </a:rPr>
                        <a:t>-18 378 509,8</a:t>
                      </a:r>
                    </a:p>
                  </a:txBody>
                  <a:tcPr marL="9525" marR="9525" marT="9525" marB="0"/>
                </a:tc>
              </a:tr>
              <a:tr h="320583">
                <a:tc>
                  <a:txBody>
                    <a:bodyPr/>
                    <a:lstStyle/>
                    <a:p>
                      <a:pPr algn="l" fontAlgn="t"/>
                      <a:r>
                        <a:rPr lang="ru-RU" sz="950" b="1" i="0" u="none" strike="noStrike" dirty="0">
                          <a:solidFill>
                            <a:schemeClr val="bg1"/>
                          </a:solidFill>
                          <a:effectLst/>
                          <a:latin typeface="Arial Cyr"/>
                        </a:rPr>
                        <a:t> МП "Развитие культуры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109 844 289,6</a:t>
                      </a:r>
                    </a:p>
                  </a:txBody>
                  <a:tcPr marL="9525" marR="9525" marT="9525" marB="0"/>
                </a:tc>
                <a:tc>
                  <a:txBody>
                    <a:bodyPr/>
                    <a:lstStyle/>
                    <a:p>
                      <a:pPr algn="r" fontAlgn="t"/>
                      <a:r>
                        <a:rPr lang="ru-RU" sz="950" b="0" i="0" u="none" strike="noStrike">
                          <a:solidFill>
                            <a:srgbClr val="000000"/>
                          </a:solidFill>
                          <a:effectLst/>
                          <a:latin typeface="Arial CYR"/>
                        </a:rPr>
                        <a:t>134 742 468,0</a:t>
                      </a:r>
                    </a:p>
                  </a:txBody>
                  <a:tcPr marL="9525" marR="9525" marT="9525" marB="0"/>
                </a:tc>
                <a:tc>
                  <a:txBody>
                    <a:bodyPr/>
                    <a:lstStyle/>
                    <a:p>
                      <a:pPr algn="r" fontAlgn="t"/>
                      <a:r>
                        <a:rPr lang="ru-RU" sz="950" b="0" i="0" u="none" strike="noStrike">
                          <a:solidFill>
                            <a:srgbClr val="000000"/>
                          </a:solidFill>
                          <a:effectLst/>
                          <a:latin typeface="Arial CYR"/>
                        </a:rPr>
                        <a:t>24 898 178,5</a:t>
                      </a:r>
                    </a:p>
                  </a:txBody>
                  <a:tcPr marL="9525" marR="9525" marT="9525" marB="0"/>
                </a:tc>
              </a:tr>
              <a:tr h="377462">
                <a:tc>
                  <a:txBody>
                    <a:bodyPr/>
                    <a:lstStyle/>
                    <a:p>
                      <a:pPr algn="l" fontAlgn="t"/>
                      <a:r>
                        <a:rPr lang="ru-RU" sz="950" b="1" i="0" u="none" strike="noStrike" dirty="0">
                          <a:solidFill>
                            <a:schemeClr val="bg1"/>
                          </a:solidFill>
                          <a:effectLst/>
                          <a:latin typeface="Arial Cyr"/>
                        </a:rPr>
                        <a:t> МП "Гражданско-патриотическое воспитание граждан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120 000,0</a:t>
                      </a:r>
                    </a:p>
                  </a:txBody>
                  <a:tcPr marL="9525" marR="9525" marT="9525" marB="0"/>
                </a:tc>
                <a:tc>
                  <a:txBody>
                    <a:bodyPr/>
                    <a:lstStyle/>
                    <a:p>
                      <a:pPr algn="r" fontAlgn="t"/>
                      <a:r>
                        <a:rPr lang="ru-RU" sz="950" b="0" i="0" u="none" strike="noStrike">
                          <a:solidFill>
                            <a:srgbClr val="000000"/>
                          </a:solidFill>
                          <a:effectLst/>
                          <a:latin typeface="Arial CYR"/>
                        </a:rPr>
                        <a:t>120 000,0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346517">
                <a:tc>
                  <a:txBody>
                    <a:bodyPr/>
                    <a:lstStyle/>
                    <a:p>
                      <a:pPr algn="l" fontAlgn="t"/>
                      <a:r>
                        <a:rPr lang="ru-RU" sz="950" b="1" i="0" u="none" strike="noStrike" dirty="0">
                          <a:solidFill>
                            <a:schemeClr val="bg1"/>
                          </a:solidFill>
                          <a:effectLst/>
                          <a:latin typeface="Arial Cyr"/>
                        </a:rPr>
                        <a:t> МП "Развитие малого и среднего предпринимательства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85 000,0</a:t>
                      </a:r>
                    </a:p>
                  </a:txBody>
                  <a:tcPr marL="9525" marR="9525" marT="9525" marB="0"/>
                </a:tc>
                <a:tc>
                  <a:txBody>
                    <a:bodyPr/>
                    <a:lstStyle/>
                    <a:p>
                      <a:pPr algn="r" fontAlgn="t"/>
                      <a:r>
                        <a:rPr lang="ru-RU" sz="950" b="0" i="0" u="none" strike="noStrike" dirty="0">
                          <a:solidFill>
                            <a:srgbClr val="000000"/>
                          </a:solidFill>
                          <a:effectLst/>
                          <a:latin typeface="Arial CYR"/>
                        </a:rPr>
                        <a:t>2 500 000,0</a:t>
                      </a:r>
                    </a:p>
                  </a:txBody>
                  <a:tcPr marL="9525" marR="9525" marT="9525" marB="0"/>
                </a:tc>
                <a:tc>
                  <a:txBody>
                    <a:bodyPr/>
                    <a:lstStyle/>
                    <a:p>
                      <a:pPr algn="r" fontAlgn="t"/>
                      <a:r>
                        <a:rPr lang="ru-RU" sz="950" b="0" i="0" u="none" strike="noStrike">
                          <a:solidFill>
                            <a:srgbClr val="000000"/>
                          </a:solidFill>
                          <a:effectLst/>
                          <a:latin typeface="Arial CYR"/>
                        </a:rPr>
                        <a:t>2 415 000,0</a:t>
                      </a:r>
                    </a:p>
                  </a:txBody>
                  <a:tcPr marL="9525" marR="9525" marT="9525" marB="0"/>
                </a:tc>
              </a:tr>
              <a:tr h="476017">
                <a:tc>
                  <a:txBody>
                    <a:bodyPr/>
                    <a:lstStyle/>
                    <a:p>
                      <a:pPr algn="l" fontAlgn="t"/>
                      <a:r>
                        <a:rPr lang="ru-RU" sz="950" b="1" i="0" u="none" strike="noStrike" dirty="0">
                          <a:solidFill>
                            <a:schemeClr val="bg1"/>
                          </a:solidFill>
                          <a:effectLst/>
                          <a:latin typeface="Arial Cyr"/>
                        </a:rPr>
                        <a:t> МП "Создание условий для обеспечения безопасности жизнедеятельности населения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110 000,0</a:t>
                      </a:r>
                    </a:p>
                  </a:txBody>
                  <a:tcPr marL="9525" marR="9525" marT="9525" marB="0"/>
                </a:tc>
                <a:tc>
                  <a:txBody>
                    <a:bodyPr/>
                    <a:lstStyle/>
                    <a:p>
                      <a:pPr algn="r" fontAlgn="t"/>
                      <a:r>
                        <a:rPr lang="ru-RU" sz="950" b="0" i="0" u="none" strike="noStrike" dirty="0">
                          <a:solidFill>
                            <a:srgbClr val="000000"/>
                          </a:solidFill>
                          <a:effectLst/>
                          <a:latin typeface="Arial CYR"/>
                        </a:rPr>
                        <a:t>110 000,0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476017">
                <a:tc>
                  <a:txBody>
                    <a:bodyPr/>
                    <a:lstStyle/>
                    <a:p>
                      <a:pPr algn="l" fontAlgn="t"/>
                      <a:r>
                        <a:rPr lang="ru-RU" sz="950" b="1" i="0" u="none" strike="noStrike" dirty="0">
                          <a:solidFill>
                            <a:schemeClr val="bg1"/>
                          </a:solidFill>
                          <a:effectLst/>
                          <a:latin typeface="Arial Cyr"/>
                        </a:rPr>
                        <a:t> МП "Модернизация объектов коммунального назначения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49 969 990,0</a:t>
                      </a:r>
                    </a:p>
                  </a:txBody>
                  <a:tcPr marL="9525" marR="9525" marT="9525" marB="0"/>
                </a:tc>
                <a:tc>
                  <a:txBody>
                    <a:bodyPr/>
                    <a:lstStyle/>
                    <a:p>
                      <a:pPr algn="r" fontAlgn="t"/>
                      <a:r>
                        <a:rPr lang="ru-RU" sz="950" b="0" i="0" u="none" strike="noStrike" dirty="0">
                          <a:solidFill>
                            <a:srgbClr val="000000"/>
                          </a:solidFill>
                          <a:effectLst/>
                          <a:latin typeface="Arial CYR"/>
                        </a:rPr>
                        <a:t>53 759 843,6</a:t>
                      </a:r>
                    </a:p>
                  </a:txBody>
                  <a:tcPr marL="9525" marR="9525" marT="9525" marB="0"/>
                </a:tc>
                <a:tc>
                  <a:txBody>
                    <a:bodyPr/>
                    <a:lstStyle/>
                    <a:p>
                      <a:pPr algn="r" fontAlgn="t"/>
                      <a:r>
                        <a:rPr lang="ru-RU" sz="950" b="0" i="0" u="none" strike="noStrike">
                          <a:solidFill>
                            <a:srgbClr val="000000"/>
                          </a:solidFill>
                          <a:effectLst/>
                          <a:latin typeface="Arial CYR"/>
                        </a:rPr>
                        <a:t>3 789 853,6</a:t>
                      </a:r>
                    </a:p>
                  </a:txBody>
                  <a:tcPr marL="9525" marR="9525" marT="9525" marB="0"/>
                </a:tc>
              </a:tr>
              <a:tr h="358626">
                <a:tc>
                  <a:txBody>
                    <a:bodyPr/>
                    <a:lstStyle/>
                    <a:p>
                      <a:pPr algn="l" fontAlgn="t"/>
                      <a:r>
                        <a:rPr lang="ru-RU" sz="950" b="1" i="0" u="none" strike="noStrike" dirty="0">
                          <a:solidFill>
                            <a:schemeClr val="bg1"/>
                          </a:solidFill>
                          <a:effectLst/>
                          <a:latin typeface="Arial Cyr"/>
                        </a:rPr>
                        <a:t> МП "Развитие добровольчества (</a:t>
                      </a:r>
                      <a:r>
                        <a:rPr lang="ru-RU" sz="950" b="1" i="0" u="none" strike="noStrike" dirty="0" err="1">
                          <a:solidFill>
                            <a:schemeClr val="bg1"/>
                          </a:solidFill>
                          <a:effectLst/>
                          <a:latin typeface="Arial Cyr"/>
                        </a:rPr>
                        <a:t>волонтерства</a:t>
                      </a:r>
                      <a:r>
                        <a:rPr lang="ru-RU" sz="950" b="1" i="0" u="none" strike="noStrike" dirty="0">
                          <a:solidFill>
                            <a:schemeClr val="bg1"/>
                          </a:solidFill>
                          <a:effectLst/>
                          <a:latin typeface="Arial Cyr"/>
                        </a:rPr>
                        <a:t>)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30 000,0</a:t>
                      </a:r>
                    </a:p>
                  </a:txBody>
                  <a:tcPr marL="9525" marR="9525" marT="9525" marB="0"/>
                </a:tc>
                <a:tc>
                  <a:txBody>
                    <a:bodyPr/>
                    <a:lstStyle/>
                    <a:p>
                      <a:pPr algn="r" fontAlgn="t"/>
                      <a:r>
                        <a:rPr lang="ru-RU" sz="950" b="0" i="0" u="none" strike="noStrike" dirty="0">
                          <a:solidFill>
                            <a:srgbClr val="000000"/>
                          </a:solidFill>
                          <a:effectLst/>
                          <a:latin typeface="Arial CYR"/>
                        </a:rPr>
                        <a:t>30 000,0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320583">
                <a:tc>
                  <a:txBody>
                    <a:bodyPr/>
                    <a:lstStyle/>
                    <a:p>
                      <a:pPr algn="l" fontAlgn="t"/>
                      <a:r>
                        <a:rPr lang="ru-RU" sz="950" b="1" i="0" u="none" strike="noStrike" dirty="0">
                          <a:solidFill>
                            <a:schemeClr val="bg1"/>
                          </a:solidFill>
                          <a:effectLst/>
                          <a:latin typeface="Arial Cyr"/>
                        </a:rPr>
                        <a:t> МП "Демографическое развитие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10 000,0</a:t>
                      </a:r>
                    </a:p>
                  </a:txBody>
                  <a:tcPr marL="9525" marR="9525" marT="9525" marB="0"/>
                </a:tc>
                <a:tc>
                  <a:txBody>
                    <a:bodyPr/>
                    <a:lstStyle/>
                    <a:p>
                      <a:pPr algn="r" fontAlgn="t"/>
                      <a:r>
                        <a:rPr lang="ru-RU" sz="950" b="0" i="0" u="none" strike="noStrike">
                          <a:solidFill>
                            <a:srgbClr val="000000"/>
                          </a:solidFill>
                          <a:effectLst/>
                          <a:latin typeface="Arial CYR"/>
                        </a:rPr>
                        <a:t>10 000,0</a:t>
                      </a:r>
                    </a:p>
                  </a:txBody>
                  <a:tcPr marL="9525" marR="9525" marT="9525" marB="0"/>
                </a:tc>
                <a:tc>
                  <a:txBody>
                    <a:bodyPr/>
                    <a:lstStyle/>
                    <a:p>
                      <a:pPr algn="r" fontAlgn="t"/>
                      <a:r>
                        <a:rPr lang="ru-RU" sz="950" b="0" i="0" u="none" strike="noStrike" dirty="0">
                          <a:solidFill>
                            <a:srgbClr val="000000"/>
                          </a:solidFill>
                          <a:effectLst/>
                          <a:latin typeface="Arial CYR"/>
                        </a:rPr>
                        <a:t>0,0</a:t>
                      </a:r>
                    </a:p>
                  </a:txBody>
                  <a:tcPr marL="9525" marR="9525" marT="9525" marB="0"/>
                </a:tc>
              </a:tr>
              <a:tr h="422093">
                <a:tc>
                  <a:txBody>
                    <a:bodyPr/>
                    <a:lstStyle/>
                    <a:p>
                      <a:pPr algn="l" fontAlgn="t"/>
                      <a:r>
                        <a:rPr lang="ru-RU" sz="950" b="1" i="0" u="none" strike="noStrike" dirty="0">
                          <a:solidFill>
                            <a:schemeClr val="bg1"/>
                          </a:solidFill>
                          <a:effectLst/>
                          <a:latin typeface="Arial Cyr"/>
                        </a:rPr>
                        <a:t> МП "Доступная среда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100 000,0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c>
                  <a:txBody>
                    <a:bodyPr/>
                    <a:lstStyle/>
                    <a:p>
                      <a:pPr algn="r" fontAlgn="t"/>
                      <a:r>
                        <a:rPr lang="ru-RU" sz="950" b="0" i="0" u="none" strike="noStrike" dirty="0">
                          <a:solidFill>
                            <a:srgbClr val="000000"/>
                          </a:solidFill>
                          <a:effectLst/>
                          <a:latin typeface="Arial CYR"/>
                        </a:rPr>
                        <a:t>-100 000,0</a:t>
                      </a:r>
                    </a:p>
                  </a:txBody>
                  <a:tcPr marL="9525" marR="9525" marT="9525" marB="0"/>
                </a:tc>
              </a:tr>
              <a:tr h="422093">
                <a:tc>
                  <a:txBody>
                    <a:bodyPr/>
                    <a:lstStyle/>
                    <a:p>
                      <a:pPr algn="l" fontAlgn="t"/>
                      <a:r>
                        <a:rPr lang="ru-RU" sz="950" b="1" i="0" u="none" strike="noStrike" dirty="0">
                          <a:solidFill>
                            <a:schemeClr val="bg1"/>
                          </a:solidFill>
                          <a:effectLst/>
                          <a:latin typeface="Arial Cyr"/>
                        </a:rPr>
                        <a:t> МП "Создание условий для эффективного управления муниципальными финансами в муниципальном образовании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12 379 492,6</a:t>
                      </a:r>
                    </a:p>
                  </a:txBody>
                  <a:tcPr marL="9525" marR="9525" marT="9525" marB="0"/>
                </a:tc>
                <a:tc>
                  <a:txBody>
                    <a:bodyPr/>
                    <a:lstStyle/>
                    <a:p>
                      <a:pPr algn="r" fontAlgn="t"/>
                      <a:r>
                        <a:rPr lang="ru-RU" sz="950" b="0" i="0" u="none" strike="noStrike" dirty="0">
                          <a:solidFill>
                            <a:srgbClr val="000000"/>
                          </a:solidFill>
                          <a:effectLst/>
                          <a:latin typeface="Arial CYR"/>
                        </a:rPr>
                        <a:t>11 278 689,6</a:t>
                      </a:r>
                    </a:p>
                  </a:txBody>
                  <a:tcPr marL="9525" marR="9525" marT="9525" marB="0"/>
                </a:tc>
                <a:tc>
                  <a:txBody>
                    <a:bodyPr/>
                    <a:lstStyle/>
                    <a:p>
                      <a:pPr algn="r" fontAlgn="t"/>
                      <a:r>
                        <a:rPr lang="ru-RU" sz="950" b="0" i="0" u="none" strike="noStrike" dirty="0">
                          <a:solidFill>
                            <a:srgbClr val="000000"/>
                          </a:solidFill>
                          <a:effectLst/>
                          <a:latin typeface="Arial CYR"/>
                        </a:rPr>
                        <a:t>-1 100 803,0</a:t>
                      </a:r>
                    </a:p>
                  </a:txBody>
                  <a:tcPr marL="9525" marR="9525" marT="9525" marB="0"/>
                </a:tc>
              </a:tr>
            </a:tbl>
          </a:graphicData>
        </a:graphic>
      </p:graphicFrame>
      <p:sp>
        <p:nvSpPr>
          <p:cNvPr id="3" name="Rectangle 1"/>
          <p:cNvSpPr>
            <a:spLocks noChangeArrowheads="1"/>
          </p:cNvSpPr>
          <p:nvPr/>
        </p:nvSpPr>
        <p:spPr bwMode="auto">
          <a:xfrm>
            <a:off x="539552" y="413956"/>
            <a:ext cx="850411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marR="0" lvl="0" indent="457200" algn="r" defTabSz="914400" rtl="0" eaLnBrk="1" fontAlgn="base" latinLnBrk="0" hangingPunct="1">
              <a:lnSpc>
                <a:spcPct val="100000"/>
              </a:lnSpc>
              <a:spcBef>
                <a:spcPct val="0"/>
              </a:spcBef>
              <a:spcAft>
                <a:spcPct val="0"/>
              </a:spcAft>
              <a:buClrTx/>
              <a:buSzTx/>
              <a:buFontTx/>
              <a:buNone/>
              <a:tabLst>
                <a:tab pos="457200" algn="l"/>
              </a:tabLst>
            </a:pPr>
            <a:r>
              <a:rPr kumimoji="0" lang="ru-RU" altLang="ru-RU" sz="1400" b="1" i="1" u="sng"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Объемы бюджетных ассигнований муниципальных программ: </a:t>
            </a:r>
            <a:endParaRPr kumimoji="0" lang="ru-RU" altLang="ru-RU" sz="600" b="1" i="1" u="sng" strike="noStrike" cap="none" normalizeH="0" baseline="0" dirty="0" smtClean="0">
              <a:ln>
                <a:noFill/>
              </a:ln>
              <a:solidFill>
                <a:schemeClr val="accent5">
                  <a:lumMod val="25000"/>
                </a:schemeClr>
              </a:solidFill>
              <a:effectLst/>
              <a:latin typeface="Times New Roman" panose="02020603050405020304" pitchFamily="18"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tab pos="457200" algn="l"/>
              </a:tabLst>
            </a:pPr>
            <a:r>
              <a:rPr kumimoji="0" lang="ru-RU" altLang="ru-RU" sz="1100" b="0" i="0"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 (рублей</a:t>
            </a:r>
            <a:r>
              <a:rPr kumimoji="0" lang="ru-RU" altLang="ru-RU" sz="11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endParaRPr kumimoji="0" lang="ru-RU" altLang="ru-RU"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785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 Box 14"/>
          <p:cNvSpPr txBox="1">
            <a:spLocks noChangeArrowheads="1"/>
          </p:cNvSpPr>
          <p:nvPr/>
        </p:nvSpPr>
        <p:spPr bwMode="auto">
          <a:xfrm>
            <a:off x="1463833" y="479424"/>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4" name="Прямоугольник 3"/>
          <p:cNvSpPr/>
          <p:nvPr/>
        </p:nvSpPr>
        <p:spPr>
          <a:xfrm>
            <a:off x="683568" y="764704"/>
            <a:ext cx="8352928" cy="523220"/>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Межбюджетные трансферты (МБТ)</a:t>
            </a:r>
            <a:r>
              <a:rPr lang="ru-RU" b="1" u="sng" dirty="0">
                <a:solidFill>
                  <a:srgbClr val="000066"/>
                </a:solidFill>
              </a:rPr>
              <a:t> </a:t>
            </a:r>
            <a:r>
              <a:rPr lang="ru-RU" dirty="0">
                <a:solidFill>
                  <a:srgbClr val="000066"/>
                </a:solidFill>
              </a:rPr>
              <a:t>- средства, предоставляемые одним бюджетом бюджетной системы Российской Федерации другому бюджету бюджетной системы Российской Федерации. </a:t>
            </a:r>
          </a:p>
        </p:txBody>
      </p:sp>
      <p:sp>
        <p:nvSpPr>
          <p:cNvPr id="5" name="Прямоугольник 4"/>
          <p:cNvSpPr/>
          <p:nvPr/>
        </p:nvSpPr>
        <p:spPr>
          <a:xfrm>
            <a:off x="3027990" y="1484784"/>
            <a:ext cx="3094822" cy="307777"/>
          </a:xfrm>
          <a:prstGeom prst="rect">
            <a:avLst/>
          </a:prstGeom>
        </p:spPr>
        <p:txBody>
          <a:bodyPr wrap="none">
            <a:spAutoFit/>
          </a:bodyPr>
          <a:lstStyle/>
          <a:p>
            <a:r>
              <a:rPr lang="ru-RU" u="sng" dirty="0">
                <a:solidFill>
                  <a:srgbClr val="000066"/>
                </a:solidFill>
              </a:rPr>
              <a:t>Формы межбюджетных трансфертов: </a:t>
            </a:r>
          </a:p>
        </p:txBody>
      </p:sp>
      <p:graphicFrame>
        <p:nvGraphicFramePr>
          <p:cNvPr id="6" name="Схема 5"/>
          <p:cNvGraphicFramePr/>
          <p:nvPr>
            <p:extLst>
              <p:ext uri="{D42A27DB-BD31-4B8C-83A1-F6EECF244321}">
                <p14:modId xmlns:p14="http://schemas.microsoft.com/office/powerpoint/2010/main" val="3340958428"/>
              </p:ext>
            </p:extLst>
          </p:nvPr>
        </p:nvGraphicFramePr>
        <p:xfrm>
          <a:off x="2771800" y="1287924"/>
          <a:ext cx="6096000"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1250" name="Picture 2" descr="https://pp.userapi.com/zQhv3lo-M8BUco2Dr9HHhE7ZaYxrprGy4Rtb3A/d7GOD-tfHY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6196" y="1792561"/>
            <a:ext cx="2351629" cy="1322138"/>
          </a:xfrm>
          <a:prstGeom prst="rect">
            <a:avLst/>
          </a:prstGeom>
          <a:noFill/>
          <a:extLst>
            <a:ext uri="{909E8E84-426E-40DD-AFC4-6F175D3DCCD1}">
              <a14:hiddenFill xmlns:a14="http://schemas.microsoft.com/office/drawing/2010/main">
                <a:solidFill>
                  <a:srgbClr val="FFFFFF"/>
                </a:solidFill>
              </a14:hiddenFill>
            </a:ext>
          </a:extLst>
        </p:spPr>
      </p:pic>
      <p:pic>
        <p:nvPicPr>
          <p:cNvPr id="181252" name="Picture 4" descr="Субсидии картинки для презентации"/>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4810" y="3114699"/>
            <a:ext cx="2376264"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81254" name="Picture 6" descr="https://zlatopil.com/wp-content/uploads/2021/07/n-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4840" y="4743814"/>
            <a:ext cx="2576203" cy="1719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0932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568" y="443121"/>
            <a:ext cx="9181020" cy="6444044"/>
          </a:xfrm>
          <a:effectLst>
            <a:softEdge rad="317500"/>
          </a:effectLst>
        </p:spPr>
      </p:pic>
      <p:graphicFrame>
        <p:nvGraphicFramePr>
          <p:cNvPr id="2" name="Таблица 1"/>
          <p:cNvGraphicFramePr>
            <a:graphicFrameLocks noGrp="1"/>
          </p:cNvGraphicFramePr>
          <p:nvPr>
            <p:extLst>
              <p:ext uri="{D42A27DB-BD31-4B8C-83A1-F6EECF244321}">
                <p14:modId xmlns:p14="http://schemas.microsoft.com/office/powerpoint/2010/main" val="2388553711"/>
              </p:ext>
            </p:extLst>
          </p:nvPr>
        </p:nvGraphicFramePr>
        <p:xfrm>
          <a:off x="167080" y="763180"/>
          <a:ext cx="8808912" cy="5439391"/>
        </p:xfrm>
        <a:graphic>
          <a:graphicData uri="http://schemas.openxmlformats.org/drawingml/2006/table">
            <a:tbl>
              <a:tblPr firstRow="1" firstCol="1" bandRow="1">
                <a:tableStyleId>{93296810-A885-4BE3-A3E7-6D5BEEA58F35}</a:tableStyleId>
              </a:tblPr>
              <a:tblGrid>
                <a:gridCol w="4992488"/>
                <a:gridCol w="1368152"/>
                <a:gridCol w="1296144"/>
                <a:gridCol w="1152128"/>
              </a:tblGrid>
              <a:tr h="293949">
                <a:tc>
                  <a:txBody>
                    <a:bodyPr/>
                    <a:lstStyle/>
                    <a:p>
                      <a:pPr>
                        <a:spcAft>
                          <a:spcPts val="0"/>
                        </a:spcAft>
                      </a:pPr>
                      <a:r>
                        <a:rPr lang="ru-RU" sz="900" dirty="0">
                          <a:effectLst/>
                        </a:rPr>
                        <a:t>Наименование муниципальной программы</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a:t>
                      </a:r>
                      <a:r>
                        <a:rPr lang="ru-RU" sz="900" dirty="0">
                          <a:effectLst/>
                        </a:rPr>
                        <a:t>год</a:t>
                      </a:r>
                    </a:p>
                    <a:p>
                      <a:pPr indent="-22225" algn="ctr">
                        <a:spcAft>
                          <a:spcPts val="0"/>
                        </a:spcAft>
                      </a:pPr>
                      <a:r>
                        <a:rPr lang="ru-RU" sz="900" dirty="0" smtClean="0">
                          <a:effectLst/>
                        </a:rPr>
                        <a:t>(первоначальный)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a:effectLst/>
                        </a:rPr>
                        <a:t>Сумма на </a:t>
                      </a:r>
                      <a:r>
                        <a:rPr lang="ru-RU" sz="900" dirty="0" smtClean="0">
                          <a:effectLst/>
                        </a:rPr>
                        <a:t>2026 год</a:t>
                      </a:r>
                    </a:p>
                    <a:p>
                      <a:pPr algn="ctr">
                        <a:spcAft>
                          <a:spcPts val="0"/>
                        </a:spcAft>
                      </a:pPr>
                      <a:r>
                        <a:rPr lang="ru-RU" sz="900" dirty="0" smtClean="0">
                          <a:effectLst/>
                        </a:rPr>
                        <a:t> (с учетом изменений)</a:t>
                      </a:r>
                      <a:endParaRPr lang="ru-RU" sz="900" dirty="0">
                        <a:effectLst/>
                        <a:latin typeface="Times New Roman"/>
                        <a:ea typeface="Times New Roman"/>
                      </a:endParaRPr>
                    </a:p>
                  </a:txBody>
                  <a:tcPr marL="11284" marR="11284" marT="0" marB="0" anchor="ctr"/>
                </a:tc>
                <a:tc>
                  <a:txBody>
                    <a:bodyPr/>
                    <a:lstStyle/>
                    <a:p>
                      <a:pPr algn="ctr">
                        <a:spcAft>
                          <a:spcPts val="0"/>
                        </a:spcAft>
                      </a:pPr>
                      <a:r>
                        <a:rPr lang="ru-RU" sz="900" dirty="0" smtClean="0">
                          <a:effectLst/>
                        </a:rPr>
                        <a:t>Сумма изменений</a:t>
                      </a:r>
                      <a:endParaRPr lang="ru-RU" sz="900" dirty="0">
                        <a:effectLst/>
                        <a:latin typeface="Times New Roman"/>
                        <a:ea typeface="Times New Roman"/>
                      </a:endParaRPr>
                    </a:p>
                  </a:txBody>
                  <a:tcPr marL="11284" marR="11284" marT="0" marB="0" anchor="ctr"/>
                </a:tc>
              </a:tr>
              <a:tr h="321832">
                <a:tc>
                  <a:txBody>
                    <a:bodyPr/>
                    <a:lstStyle/>
                    <a:p>
                      <a:pPr algn="l" fontAlgn="t"/>
                      <a:r>
                        <a:rPr lang="ru-RU" sz="950" b="1" i="0" u="none" strike="noStrike" dirty="0">
                          <a:solidFill>
                            <a:schemeClr val="bg1"/>
                          </a:solidFill>
                          <a:effectLst/>
                          <a:latin typeface="Arial Cyr"/>
                        </a:rPr>
                        <a:t> МП "Поддержка общественных некоммерческих организаций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584 250,0</a:t>
                      </a:r>
                    </a:p>
                  </a:txBody>
                  <a:tcPr marL="9525" marR="9525" marT="9525" marB="0"/>
                </a:tc>
                <a:tc>
                  <a:txBody>
                    <a:bodyPr/>
                    <a:lstStyle/>
                    <a:p>
                      <a:pPr algn="r" fontAlgn="t"/>
                      <a:r>
                        <a:rPr lang="ru-RU" sz="950" b="0" i="0" u="none" strike="noStrike">
                          <a:solidFill>
                            <a:srgbClr val="000000"/>
                          </a:solidFill>
                          <a:effectLst/>
                          <a:latin typeface="Arial CYR"/>
                        </a:rPr>
                        <a:t>584 250,0</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466257">
                <a:tc>
                  <a:txBody>
                    <a:bodyPr/>
                    <a:lstStyle/>
                    <a:p>
                      <a:pPr algn="l" fontAlgn="t"/>
                      <a:r>
                        <a:rPr lang="ru-RU" sz="950" b="1" i="0" u="none" strike="noStrike" dirty="0">
                          <a:solidFill>
                            <a:schemeClr val="bg1"/>
                          </a:solidFill>
                          <a:effectLst/>
                          <a:latin typeface="Arial Cyr"/>
                        </a:rPr>
                        <a:t> МП "Создание условий для предоставления гарантий по выплате пенсий за выслугу лет муниципальным служащим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7 868 762,2</a:t>
                      </a:r>
                    </a:p>
                  </a:txBody>
                  <a:tcPr marL="9525" marR="9525" marT="9525" marB="0"/>
                </a:tc>
                <a:tc>
                  <a:txBody>
                    <a:bodyPr/>
                    <a:lstStyle/>
                    <a:p>
                      <a:pPr algn="r" fontAlgn="t"/>
                      <a:r>
                        <a:rPr lang="ru-RU" sz="950" b="0" i="0" u="none" strike="noStrike">
                          <a:solidFill>
                            <a:srgbClr val="000000"/>
                          </a:solidFill>
                          <a:effectLst/>
                          <a:latin typeface="Arial CYR"/>
                        </a:rPr>
                        <a:t>7 868 762,2</a:t>
                      </a:r>
                    </a:p>
                  </a:txBody>
                  <a:tcPr marL="9525" marR="9525" marT="9525" marB="0"/>
                </a:tc>
                <a:tc>
                  <a:txBody>
                    <a:bodyPr/>
                    <a:lstStyle/>
                    <a:p>
                      <a:pPr algn="r" fontAlgn="t"/>
                      <a:r>
                        <a:rPr lang="ru-RU" sz="950" b="0" i="0" u="none" strike="noStrike">
                          <a:solidFill>
                            <a:srgbClr val="000000"/>
                          </a:solidFill>
                          <a:effectLst/>
                          <a:latin typeface="Arial CYR"/>
                        </a:rPr>
                        <a:t>0,0</a:t>
                      </a:r>
                    </a:p>
                  </a:txBody>
                  <a:tcPr marL="9525" marR="9525" marT="9525" marB="0"/>
                </a:tc>
              </a:tr>
              <a:tr h="431580">
                <a:tc>
                  <a:txBody>
                    <a:bodyPr/>
                    <a:lstStyle/>
                    <a:p>
                      <a:pPr algn="l" fontAlgn="t"/>
                      <a:r>
                        <a:rPr lang="ru-RU" sz="950" b="1" i="0" u="none" strike="noStrike" dirty="0">
                          <a:solidFill>
                            <a:schemeClr val="bg1"/>
                          </a:solidFill>
                          <a:effectLst/>
                          <a:latin typeface="Arial Cyr"/>
                        </a:rPr>
                        <a:t> МП "Обеспечение деятельности Администрации и содержание аппарата Администрации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67 481 034,2</a:t>
                      </a:r>
                    </a:p>
                  </a:txBody>
                  <a:tcPr marL="9525" marR="9525" marT="9525" marB="0"/>
                </a:tc>
                <a:tc>
                  <a:txBody>
                    <a:bodyPr/>
                    <a:lstStyle/>
                    <a:p>
                      <a:pPr algn="r" fontAlgn="t"/>
                      <a:r>
                        <a:rPr lang="ru-RU" sz="950" b="0" i="0" u="none" strike="noStrike">
                          <a:solidFill>
                            <a:srgbClr val="000000"/>
                          </a:solidFill>
                          <a:effectLst/>
                          <a:latin typeface="Arial CYR"/>
                        </a:rPr>
                        <a:t>67 937 161,8</a:t>
                      </a:r>
                    </a:p>
                  </a:txBody>
                  <a:tcPr marL="9525" marR="9525" marT="9525" marB="0"/>
                </a:tc>
                <a:tc>
                  <a:txBody>
                    <a:bodyPr/>
                    <a:lstStyle/>
                    <a:p>
                      <a:pPr algn="r" fontAlgn="t"/>
                      <a:r>
                        <a:rPr lang="ru-RU" sz="950" b="0" i="0" u="none" strike="noStrike">
                          <a:solidFill>
                            <a:srgbClr val="000000"/>
                          </a:solidFill>
                          <a:effectLst/>
                          <a:latin typeface="Arial CYR"/>
                        </a:rPr>
                        <a:t>456 127,6</a:t>
                      </a:r>
                    </a:p>
                  </a:txBody>
                  <a:tcPr marL="9525" marR="9525" marT="9525" marB="0"/>
                </a:tc>
              </a:tr>
              <a:tr h="468911">
                <a:tc>
                  <a:txBody>
                    <a:bodyPr/>
                    <a:lstStyle/>
                    <a:p>
                      <a:pPr algn="l" fontAlgn="t"/>
                      <a:r>
                        <a:rPr lang="ru-RU" sz="950" b="1" i="0" u="none" strike="noStrike" dirty="0">
                          <a:solidFill>
                            <a:schemeClr val="bg1"/>
                          </a:solidFill>
                          <a:effectLst/>
                          <a:latin typeface="Arial Cyr"/>
                        </a:rPr>
                        <a:t> МП "Противодействие экстремизму и профилактика терроризма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1 332 631,6</a:t>
                      </a:r>
                    </a:p>
                  </a:txBody>
                  <a:tcPr marL="9525" marR="9525" marT="9525" marB="0"/>
                </a:tc>
                <a:tc>
                  <a:txBody>
                    <a:bodyPr/>
                    <a:lstStyle/>
                    <a:p>
                      <a:pPr algn="r" fontAlgn="t"/>
                      <a:r>
                        <a:rPr lang="ru-RU" sz="950" b="0" i="0" u="none" strike="noStrike">
                          <a:solidFill>
                            <a:srgbClr val="000000"/>
                          </a:solidFill>
                          <a:effectLst/>
                          <a:latin typeface="Arial CYR"/>
                        </a:rPr>
                        <a:t>1 999 731,6</a:t>
                      </a:r>
                    </a:p>
                  </a:txBody>
                  <a:tcPr marL="9525" marR="9525" marT="9525" marB="0"/>
                </a:tc>
                <a:tc>
                  <a:txBody>
                    <a:bodyPr/>
                    <a:lstStyle/>
                    <a:p>
                      <a:pPr algn="r" fontAlgn="t"/>
                      <a:r>
                        <a:rPr lang="ru-RU" sz="950" b="0" i="0" u="none" strike="noStrike">
                          <a:solidFill>
                            <a:srgbClr val="000000"/>
                          </a:solidFill>
                          <a:effectLst/>
                          <a:latin typeface="Arial CYR"/>
                        </a:rPr>
                        <a:t>667 100,0</a:t>
                      </a:r>
                    </a:p>
                  </a:txBody>
                  <a:tcPr marL="9525" marR="9525" marT="9525" marB="0"/>
                </a:tc>
              </a:tr>
              <a:tr h="504056">
                <a:tc>
                  <a:txBody>
                    <a:bodyPr/>
                    <a:lstStyle/>
                    <a:p>
                      <a:pPr algn="l" fontAlgn="t"/>
                      <a:r>
                        <a:rPr lang="ru-RU" sz="950" b="1" i="0" u="none" strike="noStrike" dirty="0">
                          <a:solidFill>
                            <a:schemeClr val="bg1"/>
                          </a:solidFill>
                          <a:effectLst/>
                          <a:latin typeface="Arial Cyr"/>
                        </a:rPr>
                        <a:t> МП "Повышение эффективности управления муниципальным имуществом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1 888 114,8</a:t>
                      </a:r>
                    </a:p>
                  </a:txBody>
                  <a:tcPr marL="9525" marR="9525" marT="9525" marB="0"/>
                </a:tc>
                <a:tc>
                  <a:txBody>
                    <a:bodyPr/>
                    <a:lstStyle/>
                    <a:p>
                      <a:pPr algn="r" fontAlgn="t"/>
                      <a:r>
                        <a:rPr lang="ru-RU" sz="950" b="0" i="0" u="none" strike="noStrike" dirty="0">
                          <a:solidFill>
                            <a:srgbClr val="000000"/>
                          </a:solidFill>
                          <a:effectLst/>
                          <a:latin typeface="Arial CYR"/>
                        </a:rPr>
                        <a:t>2 078 940,6</a:t>
                      </a:r>
                    </a:p>
                  </a:txBody>
                  <a:tcPr marL="9525" marR="9525" marT="9525" marB="0"/>
                </a:tc>
                <a:tc>
                  <a:txBody>
                    <a:bodyPr/>
                    <a:lstStyle/>
                    <a:p>
                      <a:pPr algn="r" fontAlgn="t"/>
                      <a:r>
                        <a:rPr lang="ru-RU" sz="950" b="0" i="0" u="none" strike="noStrike">
                          <a:solidFill>
                            <a:srgbClr val="000000"/>
                          </a:solidFill>
                          <a:effectLst/>
                          <a:latin typeface="Arial CYR"/>
                        </a:rPr>
                        <a:t>190 825,8</a:t>
                      </a:r>
                    </a:p>
                  </a:txBody>
                  <a:tcPr marL="9525" marR="9525" marT="9525" marB="0"/>
                </a:tc>
              </a:tr>
              <a:tr h="504056">
                <a:tc>
                  <a:txBody>
                    <a:bodyPr/>
                    <a:lstStyle/>
                    <a:p>
                      <a:pPr algn="l" fontAlgn="t"/>
                      <a:r>
                        <a:rPr lang="ru-RU" sz="950" b="1" i="0" u="none" strike="noStrike" dirty="0">
                          <a:solidFill>
                            <a:schemeClr val="bg1"/>
                          </a:solidFill>
                          <a:effectLst/>
                          <a:latin typeface="Arial Cyr"/>
                        </a:rPr>
                        <a:t> МП "Организация автотранспортного обслуживания органов местного самоуправления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27 058 656,4</a:t>
                      </a:r>
                    </a:p>
                  </a:txBody>
                  <a:tcPr marL="9525" marR="9525" marT="9525" marB="0"/>
                </a:tc>
                <a:tc>
                  <a:txBody>
                    <a:bodyPr/>
                    <a:lstStyle/>
                    <a:p>
                      <a:pPr algn="r" fontAlgn="t"/>
                      <a:r>
                        <a:rPr lang="ru-RU" sz="950" b="0" i="0" u="none" strike="noStrike" dirty="0">
                          <a:solidFill>
                            <a:srgbClr val="000000"/>
                          </a:solidFill>
                          <a:effectLst/>
                          <a:latin typeface="Arial CYR"/>
                        </a:rPr>
                        <a:t>27 158 656,4</a:t>
                      </a:r>
                    </a:p>
                  </a:txBody>
                  <a:tcPr marL="9525" marR="9525" marT="9525" marB="0"/>
                </a:tc>
                <a:tc>
                  <a:txBody>
                    <a:bodyPr/>
                    <a:lstStyle/>
                    <a:p>
                      <a:pPr algn="r" fontAlgn="t"/>
                      <a:r>
                        <a:rPr lang="ru-RU" sz="950" b="0" i="0" u="none" strike="noStrike">
                          <a:solidFill>
                            <a:srgbClr val="000000"/>
                          </a:solidFill>
                          <a:effectLst/>
                          <a:latin typeface="Arial CYR"/>
                        </a:rPr>
                        <a:t>100 000,0</a:t>
                      </a:r>
                    </a:p>
                  </a:txBody>
                  <a:tcPr marL="9525" marR="9525" marT="9525" marB="0"/>
                </a:tc>
              </a:tr>
              <a:tr h="530005">
                <a:tc>
                  <a:txBody>
                    <a:bodyPr/>
                    <a:lstStyle/>
                    <a:p>
                      <a:pPr algn="l" fontAlgn="t"/>
                      <a:r>
                        <a:rPr lang="ru-RU" sz="950" b="1" i="0" u="none" strike="noStrike" dirty="0">
                          <a:solidFill>
                            <a:schemeClr val="bg1"/>
                          </a:solidFill>
                          <a:effectLst/>
                          <a:latin typeface="Arial Cyr"/>
                        </a:rPr>
                        <a:t> МП "Обеспечение финансовых расходов Отдела жилищно-коммунального хозяйства Администрации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6 510 809,8</a:t>
                      </a:r>
                    </a:p>
                  </a:txBody>
                  <a:tcPr marL="9525" marR="9525" marT="9525" marB="0"/>
                </a:tc>
                <a:tc>
                  <a:txBody>
                    <a:bodyPr/>
                    <a:lstStyle/>
                    <a:p>
                      <a:pPr algn="r" fontAlgn="t"/>
                      <a:r>
                        <a:rPr lang="ru-RU" sz="950" b="0" i="0" u="none" strike="noStrike" dirty="0">
                          <a:solidFill>
                            <a:srgbClr val="000000"/>
                          </a:solidFill>
                          <a:effectLst/>
                          <a:latin typeface="Arial CYR"/>
                        </a:rPr>
                        <a:t>7 224 926,9</a:t>
                      </a:r>
                    </a:p>
                  </a:txBody>
                  <a:tcPr marL="9525" marR="9525" marT="9525" marB="0"/>
                </a:tc>
                <a:tc>
                  <a:txBody>
                    <a:bodyPr/>
                    <a:lstStyle/>
                    <a:p>
                      <a:pPr algn="r" fontAlgn="t"/>
                      <a:r>
                        <a:rPr lang="ru-RU" sz="950" b="0" i="0" u="none" strike="noStrike">
                          <a:solidFill>
                            <a:srgbClr val="000000"/>
                          </a:solidFill>
                          <a:effectLst/>
                          <a:latin typeface="Arial CYR"/>
                        </a:rPr>
                        <a:t>714 117,1</a:t>
                      </a:r>
                    </a:p>
                  </a:txBody>
                  <a:tcPr marL="9525" marR="9525" marT="9525" marB="0"/>
                </a:tc>
              </a:tr>
              <a:tr h="478107">
                <a:tc>
                  <a:txBody>
                    <a:bodyPr/>
                    <a:lstStyle/>
                    <a:p>
                      <a:pPr algn="l" fontAlgn="t"/>
                      <a:r>
                        <a:rPr lang="ru-RU" sz="950" b="1" i="0" u="none" strike="noStrike" dirty="0">
                          <a:solidFill>
                            <a:schemeClr val="bg1"/>
                          </a:solidFill>
                          <a:effectLst/>
                          <a:latin typeface="Arial Cyr"/>
                        </a:rPr>
                        <a:t> МП "Энергосбережение и повышение энергетической эффективности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dirty="0">
                          <a:solidFill>
                            <a:srgbClr val="000000"/>
                          </a:solidFill>
                          <a:effectLst/>
                          <a:latin typeface="Arial CYR"/>
                        </a:rPr>
                        <a:t>2 500 000,0</a:t>
                      </a:r>
                    </a:p>
                  </a:txBody>
                  <a:tcPr marL="9525" marR="9525" marT="9525" marB="0"/>
                </a:tc>
                <a:tc>
                  <a:txBody>
                    <a:bodyPr/>
                    <a:lstStyle/>
                    <a:p>
                      <a:pPr algn="r" fontAlgn="t"/>
                      <a:r>
                        <a:rPr lang="ru-RU" sz="950" b="0" i="0" u="none" strike="noStrike" dirty="0">
                          <a:solidFill>
                            <a:srgbClr val="000000"/>
                          </a:solidFill>
                          <a:effectLst/>
                          <a:latin typeface="Arial CYR"/>
                        </a:rPr>
                        <a:t>1 100 000,0</a:t>
                      </a:r>
                    </a:p>
                  </a:txBody>
                  <a:tcPr marL="9525" marR="9525" marT="9525" marB="0"/>
                </a:tc>
                <a:tc>
                  <a:txBody>
                    <a:bodyPr/>
                    <a:lstStyle/>
                    <a:p>
                      <a:pPr algn="r" fontAlgn="t"/>
                      <a:r>
                        <a:rPr lang="ru-RU" sz="950" b="0" i="0" u="none" strike="noStrike">
                          <a:solidFill>
                            <a:srgbClr val="000000"/>
                          </a:solidFill>
                          <a:effectLst/>
                          <a:latin typeface="Arial CYR"/>
                        </a:rPr>
                        <a:t>-1 400 000,0</a:t>
                      </a:r>
                    </a:p>
                  </a:txBody>
                  <a:tcPr marL="9525" marR="9525" marT="9525" marB="0"/>
                </a:tc>
              </a:tr>
              <a:tr h="432048">
                <a:tc>
                  <a:txBody>
                    <a:bodyPr/>
                    <a:lstStyle/>
                    <a:p>
                      <a:pPr algn="l" fontAlgn="t"/>
                      <a:r>
                        <a:rPr lang="ru-RU" sz="950" b="1" i="0" u="none" strike="noStrike" dirty="0">
                          <a:solidFill>
                            <a:schemeClr val="bg1"/>
                          </a:solidFill>
                          <a:effectLst/>
                          <a:latin typeface="Arial Cyr"/>
                        </a:rPr>
                        <a:t> МП "Разработка проектов генеральных планов и правил землепользования и застройки территорий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50 000,0</a:t>
                      </a:r>
                    </a:p>
                  </a:txBody>
                  <a:tcPr marL="9525" marR="9525" marT="9525" marB="0"/>
                </a:tc>
                <a:tc>
                  <a:txBody>
                    <a:bodyPr/>
                    <a:lstStyle/>
                    <a:p>
                      <a:pPr algn="r" fontAlgn="t"/>
                      <a:r>
                        <a:rPr lang="ru-RU" sz="950" b="0" i="0" u="none" strike="noStrike" dirty="0">
                          <a:solidFill>
                            <a:srgbClr val="000000"/>
                          </a:solidFill>
                          <a:effectLst/>
                          <a:latin typeface="Arial CYR"/>
                        </a:rPr>
                        <a:t>5 880 000,0</a:t>
                      </a:r>
                    </a:p>
                  </a:txBody>
                  <a:tcPr marL="9525" marR="9525" marT="9525" marB="0"/>
                </a:tc>
                <a:tc>
                  <a:txBody>
                    <a:bodyPr/>
                    <a:lstStyle/>
                    <a:p>
                      <a:pPr algn="r" fontAlgn="t"/>
                      <a:r>
                        <a:rPr lang="ru-RU" sz="950" b="0" i="0" u="none" strike="noStrike" dirty="0">
                          <a:solidFill>
                            <a:srgbClr val="000000"/>
                          </a:solidFill>
                          <a:effectLst/>
                          <a:latin typeface="Arial CYR"/>
                        </a:rPr>
                        <a:t>5 830 000,0</a:t>
                      </a:r>
                    </a:p>
                  </a:txBody>
                  <a:tcPr marL="9525" marR="9525" marT="9525" marB="0"/>
                </a:tc>
              </a:tr>
              <a:tr h="469379">
                <a:tc>
                  <a:txBody>
                    <a:bodyPr/>
                    <a:lstStyle/>
                    <a:p>
                      <a:pPr algn="l" fontAlgn="t"/>
                      <a:r>
                        <a:rPr lang="ru-RU" sz="950" b="1" i="0" u="none" strike="noStrike" dirty="0">
                          <a:solidFill>
                            <a:schemeClr val="bg1"/>
                          </a:solidFill>
                          <a:effectLst/>
                          <a:latin typeface="Arial Cyr"/>
                        </a:rPr>
                        <a:t> МП "Создание мест (площадок) накопления ТКО и приобретение контейнеров (бункеров) для накопления ТКО на территории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50" b="0" i="0" u="none" strike="noStrike">
                          <a:solidFill>
                            <a:srgbClr val="000000"/>
                          </a:solidFill>
                          <a:effectLst/>
                          <a:latin typeface="Arial CYR"/>
                        </a:rPr>
                        <a:t>2 620 000,0</a:t>
                      </a:r>
                    </a:p>
                  </a:txBody>
                  <a:tcPr marL="9525" marR="9525" marT="9525" marB="0"/>
                </a:tc>
                <a:tc>
                  <a:txBody>
                    <a:bodyPr/>
                    <a:lstStyle/>
                    <a:p>
                      <a:pPr algn="r" fontAlgn="t"/>
                      <a:r>
                        <a:rPr lang="ru-RU" sz="950" b="0" i="0" u="none" strike="noStrike">
                          <a:solidFill>
                            <a:srgbClr val="000000"/>
                          </a:solidFill>
                          <a:effectLst/>
                          <a:latin typeface="Arial CYR"/>
                        </a:rPr>
                        <a:t>2 507 500,0</a:t>
                      </a:r>
                    </a:p>
                  </a:txBody>
                  <a:tcPr marL="9525" marR="9525" marT="9525" marB="0"/>
                </a:tc>
                <a:tc>
                  <a:txBody>
                    <a:bodyPr/>
                    <a:lstStyle/>
                    <a:p>
                      <a:pPr algn="r" fontAlgn="t"/>
                      <a:r>
                        <a:rPr lang="ru-RU" sz="950" b="0" i="0" u="none" strike="noStrike" dirty="0">
                          <a:solidFill>
                            <a:srgbClr val="000000"/>
                          </a:solidFill>
                          <a:effectLst/>
                          <a:latin typeface="Arial CYR"/>
                        </a:rPr>
                        <a:t>-112 500,0</a:t>
                      </a:r>
                    </a:p>
                  </a:txBody>
                  <a:tcPr marL="9525" marR="9525" marT="9525" marB="0"/>
                </a:tc>
              </a:tr>
              <a:tr h="216024">
                <a:tc>
                  <a:txBody>
                    <a:bodyPr/>
                    <a:lstStyle/>
                    <a:p>
                      <a:pPr algn="l" fontAlgn="t"/>
                      <a:r>
                        <a:rPr lang="ru-RU" sz="950" b="1" i="0" u="none" strike="noStrike" dirty="0">
                          <a:solidFill>
                            <a:schemeClr val="bg1"/>
                          </a:solidFill>
                          <a:effectLst/>
                          <a:latin typeface="Arial Cyr"/>
                        </a:rPr>
                        <a:t> МП "Формирование современной городской среды"</a:t>
                      </a:r>
                    </a:p>
                  </a:txBody>
                  <a:tcPr marL="9525" marR="9525" marT="9525" marB="0"/>
                </a:tc>
                <a:tc>
                  <a:txBody>
                    <a:bodyPr/>
                    <a:lstStyle/>
                    <a:p>
                      <a:pPr algn="r" fontAlgn="t"/>
                      <a:r>
                        <a:rPr lang="ru-RU" sz="950" b="0" i="0" u="none" strike="noStrike">
                          <a:solidFill>
                            <a:srgbClr val="000000"/>
                          </a:solidFill>
                          <a:effectLst/>
                          <a:latin typeface="Arial CYR"/>
                        </a:rPr>
                        <a:t>14 192 023,1</a:t>
                      </a:r>
                    </a:p>
                  </a:txBody>
                  <a:tcPr marL="9525" marR="9525" marT="9525" marB="0"/>
                </a:tc>
                <a:tc>
                  <a:txBody>
                    <a:bodyPr/>
                    <a:lstStyle/>
                    <a:p>
                      <a:pPr algn="r" fontAlgn="t"/>
                      <a:r>
                        <a:rPr lang="ru-RU" sz="950" b="0" i="0" u="none" strike="noStrike">
                          <a:solidFill>
                            <a:srgbClr val="000000"/>
                          </a:solidFill>
                          <a:effectLst/>
                          <a:latin typeface="Arial CYR"/>
                        </a:rPr>
                        <a:t>32 769 310,7</a:t>
                      </a:r>
                    </a:p>
                  </a:txBody>
                  <a:tcPr marL="9525" marR="9525" marT="9525" marB="0"/>
                </a:tc>
                <a:tc>
                  <a:txBody>
                    <a:bodyPr/>
                    <a:lstStyle/>
                    <a:p>
                      <a:pPr algn="r" fontAlgn="t"/>
                      <a:r>
                        <a:rPr lang="ru-RU" sz="950" b="0" i="0" u="none" strike="noStrike" dirty="0">
                          <a:solidFill>
                            <a:srgbClr val="000000"/>
                          </a:solidFill>
                          <a:effectLst/>
                          <a:latin typeface="Arial CYR"/>
                        </a:rPr>
                        <a:t>18 577 287,6</a:t>
                      </a:r>
                    </a:p>
                  </a:txBody>
                  <a:tcPr marL="9525" marR="9525" marT="9525" marB="0"/>
                </a:tc>
              </a:tr>
              <a:tr h="216024">
                <a:tc>
                  <a:txBody>
                    <a:bodyPr/>
                    <a:lstStyle/>
                    <a:p>
                      <a:pPr algn="l" fontAlgn="t"/>
                      <a:r>
                        <a:rPr lang="ru-RU" sz="950" b="1" i="0" u="none" strike="noStrike" dirty="0" smtClean="0">
                          <a:solidFill>
                            <a:schemeClr val="bg1"/>
                          </a:solidFill>
                          <a:effectLst/>
                          <a:latin typeface="Arial Cyr"/>
                        </a:rPr>
                        <a:t> МП "Использование и охрана земель муниципального образования "Демидовский муниципальный округ" Смоленской области"</a:t>
                      </a:r>
                      <a:endParaRPr lang="ru-RU" sz="950" b="1" i="0" u="none" strike="noStrike" dirty="0">
                        <a:solidFill>
                          <a:schemeClr val="bg1"/>
                        </a:solidFill>
                        <a:effectLst/>
                        <a:latin typeface="Arial Cyr"/>
                      </a:endParaRPr>
                    </a:p>
                  </a:txBody>
                  <a:tcPr marL="9525" marR="9525" marT="9525" marB="0"/>
                </a:tc>
                <a:tc>
                  <a:txBody>
                    <a:bodyPr/>
                    <a:lstStyle/>
                    <a:p>
                      <a:pPr algn="r" fontAlgn="t"/>
                      <a:r>
                        <a:rPr lang="ru-RU" sz="950" b="0" i="0" u="none" strike="noStrike">
                          <a:solidFill>
                            <a:srgbClr val="000000"/>
                          </a:solidFill>
                          <a:effectLst/>
                          <a:latin typeface="Arial CYR"/>
                        </a:rPr>
                        <a:t>20 000,0</a:t>
                      </a:r>
                    </a:p>
                  </a:txBody>
                  <a:tcPr marL="9525" marR="9525" marT="9525" marB="0"/>
                </a:tc>
                <a:tc>
                  <a:txBody>
                    <a:bodyPr/>
                    <a:lstStyle/>
                    <a:p>
                      <a:pPr algn="r" fontAlgn="t"/>
                      <a:r>
                        <a:rPr lang="ru-RU" sz="950" b="0" i="0" u="none" strike="noStrike">
                          <a:solidFill>
                            <a:srgbClr val="000000"/>
                          </a:solidFill>
                          <a:effectLst/>
                          <a:latin typeface="Arial CYR"/>
                        </a:rPr>
                        <a:t>20 000,0</a:t>
                      </a:r>
                    </a:p>
                  </a:txBody>
                  <a:tcPr marL="9525" marR="9525" marT="9525" marB="0"/>
                </a:tc>
                <a:tc>
                  <a:txBody>
                    <a:bodyPr/>
                    <a:lstStyle/>
                    <a:p>
                      <a:pPr algn="r" fontAlgn="t"/>
                      <a:r>
                        <a:rPr lang="ru-RU" sz="950" b="0" i="0" u="none" strike="noStrike" dirty="0">
                          <a:solidFill>
                            <a:srgbClr val="000000"/>
                          </a:solidFill>
                          <a:effectLst/>
                          <a:latin typeface="Arial CYR"/>
                        </a:rPr>
                        <a:t>0,0</a:t>
                      </a:r>
                    </a:p>
                  </a:txBody>
                  <a:tcPr marL="9525" marR="9525" marT="9525" marB="0"/>
                </a:tc>
              </a:tr>
            </a:tbl>
          </a:graphicData>
        </a:graphic>
      </p:graphicFrame>
      <p:sp>
        <p:nvSpPr>
          <p:cNvPr id="10" name="Rectangle 1"/>
          <p:cNvSpPr>
            <a:spLocks noChangeArrowheads="1"/>
          </p:cNvSpPr>
          <p:nvPr/>
        </p:nvSpPr>
        <p:spPr bwMode="auto">
          <a:xfrm>
            <a:off x="604391" y="317620"/>
            <a:ext cx="850411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457200" algn="l"/>
              </a:tabLst>
              <a:defRPr>
                <a:solidFill>
                  <a:schemeClr val="tx1"/>
                </a:solidFill>
                <a:latin typeface="Arial" pitchFamily="34" charset="0"/>
                <a:cs typeface="Arial" pitchFamily="34" charset="0"/>
              </a:defRPr>
            </a:lvl1pPr>
            <a:lvl2pPr>
              <a:tabLst>
                <a:tab pos="457200" algn="l"/>
              </a:tabLst>
              <a:defRPr>
                <a:solidFill>
                  <a:schemeClr val="tx1"/>
                </a:solidFill>
                <a:latin typeface="Arial" pitchFamily="34" charset="0"/>
                <a:cs typeface="Arial" pitchFamily="34" charset="0"/>
              </a:defRPr>
            </a:lvl2pPr>
            <a:lvl3pPr>
              <a:tabLst>
                <a:tab pos="457200" algn="l"/>
              </a:tabLst>
              <a:defRPr>
                <a:solidFill>
                  <a:schemeClr val="tx1"/>
                </a:solidFill>
                <a:latin typeface="Arial" pitchFamily="34" charset="0"/>
                <a:cs typeface="Arial" pitchFamily="34" charset="0"/>
              </a:defRPr>
            </a:lvl3pPr>
            <a:lvl4pPr>
              <a:tabLst>
                <a:tab pos="457200" algn="l"/>
              </a:tabLst>
              <a:defRPr>
                <a:solidFill>
                  <a:schemeClr val="tx1"/>
                </a:solidFill>
                <a:latin typeface="Arial" pitchFamily="34" charset="0"/>
                <a:cs typeface="Arial" pitchFamily="34" charset="0"/>
              </a:defRPr>
            </a:lvl4pPr>
            <a:lvl5pPr>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marR="0" lvl="0" indent="457200" algn="r" defTabSz="914400" rtl="0" eaLnBrk="1" fontAlgn="base" latinLnBrk="0" hangingPunct="1">
              <a:lnSpc>
                <a:spcPct val="100000"/>
              </a:lnSpc>
              <a:spcBef>
                <a:spcPct val="0"/>
              </a:spcBef>
              <a:spcAft>
                <a:spcPct val="0"/>
              </a:spcAft>
              <a:buClrTx/>
              <a:buSzTx/>
              <a:buFontTx/>
              <a:buNone/>
              <a:tabLst>
                <a:tab pos="457200" algn="l"/>
              </a:tabLst>
            </a:pPr>
            <a:r>
              <a:rPr kumimoji="0" lang="ru-RU" altLang="ru-RU" sz="1400" b="1" i="1" u="sng"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Объемы бюджетных ассигнований муниципальных программ: </a:t>
            </a:r>
            <a:endParaRPr kumimoji="0" lang="ru-RU" altLang="ru-RU" sz="600" b="1" i="1" u="sng" strike="noStrike" cap="none" normalizeH="0" baseline="0" dirty="0" smtClean="0">
              <a:ln>
                <a:noFill/>
              </a:ln>
              <a:solidFill>
                <a:schemeClr val="accent5">
                  <a:lumMod val="25000"/>
                </a:schemeClr>
              </a:solidFill>
              <a:effectLst/>
              <a:latin typeface="Times New Roman" panose="02020603050405020304" pitchFamily="18"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tab pos="457200" algn="l"/>
              </a:tabLst>
            </a:pPr>
            <a:r>
              <a:rPr kumimoji="0" lang="ru-RU" altLang="ru-RU" sz="1100" b="0" i="0"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 (рублей</a:t>
            </a:r>
            <a:r>
              <a:rPr kumimoji="0" lang="ru-RU" altLang="ru-RU" sz="11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endParaRPr kumimoji="0" lang="ru-RU" altLang="ru-RU"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13850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57200" y="980728"/>
            <a:ext cx="8229600" cy="2088232"/>
          </a:xfrm>
        </p:spPr>
        <p:txBody>
          <a:bodyPr/>
          <a:lstStyle/>
          <a:p>
            <a:pPr algn="ctr">
              <a:spcBef>
                <a:spcPts val="100"/>
              </a:spcBef>
            </a:pPr>
            <a:r>
              <a:rPr lang="ru-RU" sz="1400" b="1" i="1" u="sng" dirty="0">
                <a:solidFill>
                  <a:schemeClr val="accent5">
                    <a:lumMod val="25000"/>
                  </a:schemeClr>
                </a:solidFill>
                <a:latin typeface="Times New Roman"/>
                <a:cs typeface="Times New Roman"/>
              </a:rPr>
              <a:t>Форма</a:t>
            </a:r>
            <a:r>
              <a:rPr lang="ru-RU" sz="1400" b="1" i="1" u="sng" spc="-4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участия</a:t>
            </a:r>
            <a:r>
              <a:rPr lang="ru-RU" sz="1400" b="1" i="1" u="sng" spc="-1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граждан</a:t>
            </a:r>
            <a:r>
              <a:rPr lang="ru-RU" sz="1400" b="1" i="1" u="sng" spc="-10"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в</a:t>
            </a:r>
            <a:r>
              <a:rPr lang="ru-RU" sz="1400" b="1" i="1" u="sng" spc="-1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публичных</a:t>
            </a:r>
            <a:r>
              <a:rPr lang="ru-RU" sz="1400" b="1" i="1" u="sng" spc="-50"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слушаниях,</a:t>
            </a:r>
            <a:r>
              <a:rPr lang="ru-RU" sz="1400" b="1" i="1" u="sng" spc="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проводимых</a:t>
            </a:r>
            <a:r>
              <a:rPr lang="ru-RU" sz="1400" b="1" i="1" u="sng" dirty="0">
                <a:solidFill>
                  <a:schemeClr val="accent5">
                    <a:lumMod val="25000"/>
                  </a:schemeClr>
                </a:solidFill>
                <a:latin typeface="Times New Roman"/>
                <a:cs typeface="Times New Roman"/>
              </a:rPr>
              <a:t/>
            </a:r>
            <a:br>
              <a:rPr lang="ru-RU" sz="1400" b="1" i="1" u="sng" dirty="0">
                <a:solidFill>
                  <a:schemeClr val="accent5">
                    <a:lumMod val="25000"/>
                  </a:schemeClr>
                </a:solidFill>
                <a:latin typeface="Times New Roman"/>
                <a:cs typeface="Times New Roman"/>
              </a:rPr>
            </a:br>
            <a:r>
              <a:rPr lang="ru-RU" sz="1400" b="1" i="1" u="sng" dirty="0">
                <a:solidFill>
                  <a:schemeClr val="accent5">
                    <a:lumMod val="25000"/>
                  </a:schemeClr>
                </a:solidFill>
                <a:latin typeface="Times New Roman"/>
                <a:cs typeface="Times New Roman"/>
              </a:rPr>
              <a:t>в</a:t>
            </a:r>
            <a:r>
              <a:rPr lang="ru-RU" sz="1400" b="1" i="1" u="sng" spc="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муниципальном</a:t>
            </a:r>
            <a:r>
              <a:rPr lang="ru-RU" sz="1400" b="1" i="1" u="sng" spc="-30"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образовании</a:t>
            </a:r>
            <a:r>
              <a:rPr lang="ru-RU" sz="1400" b="1" i="1" u="sng" spc="-2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a:t>
            </a:r>
            <a:r>
              <a:rPr lang="ru-RU" sz="1400" b="1" i="1" u="sng" spc="-10" dirty="0" smtClean="0">
                <a:solidFill>
                  <a:schemeClr val="accent5">
                    <a:lumMod val="25000"/>
                  </a:schemeClr>
                </a:solidFill>
                <a:latin typeface="Times New Roman"/>
                <a:cs typeface="Times New Roman"/>
              </a:rPr>
              <a:t>Демидовский </a:t>
            </a:r>
            <a:r>
              <a:rPr lang="ru-RU" sz="1400" b="1" i="1" u="sng" dirty="0" err="1" smtClean="0">
                <a:solidFill>
                  <a:schemeClr val="accent5">
                    <a:lumMod val="25000"/>
                  </a:schemeClr>
                </a:solidFill>
                <a:latin typeface="Times New Roman"/>
                <a:cs typeface="Times New Roman"/>
              </a:rPr>
              <a:t>мууниципальный</a:t>
            </a:r>
            <a:r>
              <a:rPr lang="ru-RU" sz="1400" b="1" i="1" u="sng" dirty="0" smtClean="0">
                <a:solidFill>
                  <a:schemeClr val="accent5">
                    <a:lumMod val="25000"/>
                  </a:schemeClr>
                </a:solidFill>
                <a:latin typeface="Times New Roman"/>
                <a:cs typeface="Times New Roman"/>
              </a:rPr>
              <a:t> округ»</a:t>
            </a:r>
            <a:r>
              <a:rPr lang="ru-RU" sz="1400" b="1" i="1" u="sng" spc="-15" dirty="0" smtClean="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Смоленской</a:t>
            </a:r>
            <a:r>
              <a:rPr lang="ru-RU" sz="1400" b="1" i="1" u="sng" spc="-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области</a:t>
            </a:r>
            <a:r>
              <a:rPr lang="ru-RU" sz="1400" b="1" i="1" u="sng" dirty="0">
                <a:solidFill>
                  <a:schemeClr val="accent5">
                    <a:lumMod val="25000"/>
                  </a:schemeClr>
                </a:solidFill>
                <a:latin typeface="Times New Roman"/>
                <a:cs typeface="Times New Roman"/>
              </a:rPr>
              <a:t/>
            </a:r>
            <a:br>
              <a:rPr lang="ru-RU" sz="1400" b="1" i="1" u="sng" dirty="0">
                <a:solidFill>
                  <a:schemeClr val="accent5">
                    <a:lumMod val="25000"/>
                  </a:schemeClr>
                </a:solidFill>
                <a:latin typeface="Times New Roman"/>
                <a:cs typeface="Times New Roman"/>
              </a:rPr>
            </a:br>
            <a:r>
              <a:rPr lang="ru-RU" sz="1400" b="1" i="1" u="sng" dirty="0">
                <a:solidFill>
                  <a:schemeClr val="accent5">
                    <a:lumMod val="25000"/>
                  </a:schemeClr>
                </a:solidFill>
                <a:latin typeface="Times New Roman"/>
                <a:cs typeface="Times New Roman"/>
              </a:rPr>
              <a:t>и</a:t>
            </a:r>
            <a:r>
              <a:rPr lang="ru-RU" sz="1400" b="1" i="1" u="sng" spc="-1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механизм</a:t>
            </a:r>
            <a:r>
              <a:rPr lang="ru-RU" sz="1400" b="1" i="1" u="sng" spc="-15" dirty="0">
                <a:solidFill>
                  <a:schemeClr val="accent5">
                    <a:lumMod val="25000"/>
                  </a:schemeClr>
                </a:solidFill>
                <a:latin typeface="Times New Roman"/>
                <a:cs typeface="Times New Roman"/>
              </a:rPr>
              <a:t> </a:t>
            </a:r>
            <a:r>
              <a:rPr lang="ru-RU" sz="1400" b="1" i="1" u="sng" spc="-10" dirty="0">
                <a:solidFill>
                  <a:schemeClr val="accent5">
                    <a:lumMod val="25000"/>
                  </a:schemeClr>
                </a:solidFill>
                <a:latin typeface="Times New Roman"/>
                <a:cs typeface="Times New Roman"/>
              </a:rPr>
              <a:t>взаимодействия</a:t>
            </a:r>
            <a:r>
              <a:rPr lang="ru-RU" sz="1400" b="1" i="1" u="sng" spc="-1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местного</a:t>
            </a:r>
            <a:r>
              <a:rPr lang="ru-RU" sz="1400" b="1" i="1" u="sng" spc="-5" dirty="0">
                <a:solidFill>
                  <a:schemeClr val="accent5">
                    <a:lumMod val="25000"/>
                  </a:schemeClr>
                </a:solidFill>
                <a:latin typeface="Times New Roman"/>
                <a:cs typeface="Times New Roman"/>
              </a:rPr>
              <a:t> </a:t>
            </a:r>
            <a:r>
              <a:rPr lang="ru-RU" sz="1400" b="1" i="1" u="sng" dirty="0">
                <a:solidFill>
                  <a:schemeClr val="accent5">
                    <a:lumMod val="25000"/>
                  </a:schemeClr>
                </a:solidFill>
                <a:latin typeface="Times New Roman"/>
                <a:cs typeface="Times New Roman"/>
              </a:rPr>
              <a:t>населения с</a:t>
            </a:r>
            <a:r>
              <a:rPr lang="ru-RU" sz="1400" b="1" i="1" u="sng" spc="10" dirty="0">
                <a:solidFill>
                  <a:schemeClr val="accent5">
                    <a:lumMod val="25000"/>
                  </a:schemeClr>
                </a:solidFill>
                <a:latin typeface="Times New Roman"/>
                <a:cs typeface="Times New Roman"/>
              </a:rPr>
              <a:t> </a:t>
            </a:r>
            <a:r>
              <a:rPr lang="ru-RU" sz="1400" b="1" i="1" u="sng" dirty="0" smtClean="0">
                <a:solidFill>
                  <a:schemeClr val="accent5">
                    <a:lumMod val="25000"/>
                  </a:schemeClr>
                </a:solidFill>
                <a:latin typeface="Times New Roman"/>
                <a:cs typeface="Times New Roman"/>
              </a:rPr>
              <a:t>депутатами Демидовского окружного Совета депутатов</a:t>
            </a:r>
            <a:br>
              <a:rPr lang="ru-RU" sz="1400" b="1" i="1" u="sng" dirty="0" smtClean="0">
                <a:solidFill>
                  <a:schemeClr val="accent5">
                    <a:lumMod val="25000"/>
                  </a:schemeClr>
                </a:solidFill>
                <a:latin typeface="Times New Roman"/>
                <a:cs typeface="Times New Roman"/>
              </a:rPr>
            </a:br>
            <a:r>
              <a:rPr lang="ru-RU" sz="1400" b="1" i="1" u="sng" dirty="0" smtClean="0">
                <a:solidFill>
                  <a:schemeClr val="accent5">
                    <a:lumMod val="25000"/>
                  </a:schemeClr>
                </a:solidFill>
                <a:latin typeface="Times New Roman"/>
                <a:cs typeface="Times New Roman"/>
              </a:rPr>
              <a:t/>
            </a:r>
            <a:br>
              <a:rPr lang="ru-RU" sz="1400" b="1" i="1" u="sng" dirty="0" smtClean="0">
                <a:solidFill>
                  <a:schemeClr val="accent5">
                    <a:lumMod val="25000"/>
                  </a:schemeClr>
                </a:solidFill>
                <a:latin typeface="Times New Roman"/>
                <a:cs typeface="Times New Roman"/>
              </a:rPr>
            </a:br>
            <a:r>
              <a:rPr lang="ru-RU" sz="1400" dirty="0" smtClean="0">
                <a:latin typeface="Times New Roman"/>
                <a:cs typeface="Times New Roman"/>
              </a:rPr>
              <a:t/>
            </a:r>
            <a:br>
              <a:rPr lang="ru-RU" sz="1400" dirty="0" smtClean="0">
                <a:latin typeface="Times New Roman"/>
                <a:cs typeface="Times New Roman"/>
              </a:rPr>
            </a:br>
            <a:r>
              <a:rPr lang="ru-RU" sz="1200" b="1" dirty="0" smtClean="0">
                <a:solidFill>
                  <a:schemeClr val="accent5">
                    <a:lumMod val="25000"/>
                  </a:schemeClr>
                </a:solidFill>
                <a:latin typeface="Times New Roman"/>
                <a:cs typeface="Times New Roman"/>
              </a:rPr>
              <a:t>Важной</a:t>
            </a:r>
            <a:r>
              <a:rPr lang="ru-RU" sz="1200" b="1" spc="26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частью</a:t>
            </a:r>
            <a:r>
              <a:rPr lang="ru-RU" sz="1200" b="1" spc="2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бюджетного</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процесса</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является</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рассмотрение</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26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публичных </a:t>
            </a:r>
            <a:r>
              <a:rPr lang="ru-RU" sz="1200" b="1" dirty="0" smtClean="0">
                <a:solidFill>
                  <a:schemeClr val="accent5">
                    <a:lumMod val="25000"/>
                  </a:schemeClr>
                </a:solidFill>
                <a:latin typeface="Times New Roman"/>
                <a:cs typeface="Times New Roman"/>
              </a:rPr>
              <a:t>слушаниях</a:t>
            </a:r>
            <a:r>
              <a:rPr lang="ru-RU" sz="1200" b="1" spc="315" dirty="0" smtClean="0">
                <a:solidFill>
                  <a:schemeClr val="accent5">
                    <a:lumMod val="25000"/>
                  </a:schemeClr>
                </a:solidFill>
                <a:latin typeface="Times New Roman"/>
                <a:cs typeface="Times New Roman"/>
              </a:rPr>
              <a:t> </a:t>
            </a:r>
            <a:br>
              <a:rPr lang="ru-RU" sz="1200" b="1" spc="315" dirty="0" smtClean="0">
                <a:solidFill>
                  <a:schemeClr val="accent5">
                    <a:lumMod val="25000"/>
                  </a:schemeClr>
                </a:solidFill>
                <a:latin typeface="Times New Roman"/>
                <a:cs typeface="Times New Roman"/>
              </a:rPr>
            </a:br>
            <a:r>
              <a:rPr lang="ru-RU" sz="1200" b="1" spc="315" dirty="0" smtClean="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проекта</a:t>
            </a:r>
            <a:r>
              <a:rPr lang="ru-RU" sz="1200" b="1" u="sng" spc="315"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бюджета</a:t>
            </a:r>
            <a:r>
              <a:rPr lang="ru-RU" sz="1200" b="1" spc="31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муниципального</a:t>
            </a:r>
            <a:r>
              <a:rPr lang="ru-RU" sz="1200" b="1" spc="31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образования</a:t>
            </a:r>
            <a:r>
              <a:rPr lang="ru-RU" sz="1200" b="1" spc="3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320"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муниципальный округ» </a:t>
            </a:r>
            <a:r>
              <a:rPr lang="ru-RU" sz="1200" b="1" dirty="0">
                <a:solidFill>
                  <a:schemeClr val="accent5">
                    <a:lumMod val="25000"/>
                  </a:schemeClr>
                </a:solidFill>
                <a:latin typeface="Times New Roman"/>
                <a:cs typeface="Times New Roman"/>
              </a:rPr>
              <a:t>Смоленской</a:t>
            </a:r>
            <a:r>
              <a:rPr lang="ru-RU" sz="1200" b="1" spc="3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следующий</a:t>
            </a:r>
            <a:r>
              <a:rPr lang="ru-RU" sz="1200" b="1" spc="3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финансовый</a:t>
            </a:r>
            <a:r>
              <a:rPr lang="ru-RU" sz="1200" b="1" spc="3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год</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a:t>
            </a:r>
            <a:r>
              <a:rPr lang="ru-RU" sz="1200" b="1" spc="35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плановый</a:t>
            </a:r>
            <a:r>
              <a:rPr lang="ru-RU" sz="1200" b="1" spc="35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период</a:t>
            </a:r>
            <a:r>
              <a:rPr lang="ru-RU" sz="1200" b="1" spc="350"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(далее</a:t>
            </a:r>
            <a:r>
              <a:rPr lang="ru-RU" sz="1200" b="1" spc="340"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a:t>
            </a:r>
            <a:r>
              <a:rPr lang="ru-RU" sz="1200" b="1" spc="360"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бюджет </a:t>
            </a:r>
            <a:r>
              <a:rPr lang="ru-RU" sz="1200" b="1" dirty="0" smtClean="0">
                <a:solidFill>
                  <a:schemeClr val="accent5">
                    <a:lumMod val="25000"/>
                  </a:schemeClr>
                </a:solidFill>
                <a:latin typeface="Times New Roman"/>
                <a:cs typeface="Times New Roman"/>
              </a:rPr>
              <a:t>округа),</a:t>
            </a:r>
            <a:r>
              <a:rPr lang="ru-RU" sz="1200" b="1" spc="90" dirty="0" smtClean="0">
                <a:solidFill>
                  <a:schemeClr val="accent5">
                    <a:lumMod val="25000"/>
                  </a:schemeClr>
                </a:solidFill>
                <a:latin typeface="Times New Roman"/>
                <a:cs typeface="Times New Roman"/>
              </a:rPr>
              <a:t> </a:t>
            </a:r>
            <a:br>
              <a:rPr lang="ru-RU" sz="1200" b="1" spc="90"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а</a:t>
            </a:r>
            <a:r>
              <a:rPr lang="ru-RU" sz="1200" b="1" spc="8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также</a:t>
            </a:r>
            <a:r>
              <a:rPr lang="ru-RU" sz="1200" b="1" spc="85"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отчета</a:t>
            </a:r>
            <a:r>
              <a:rPr lang="ru-RU" sz="1200" b="1" u="sng" spc="80"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об</a:t>
            </a:r>
            <a:r>
              <a:rPr lang="ru-RU" sz="1200" b="1" u="sng" spc="480"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исполнении</a:t>
            </a:r>
            <a:r>
              <a:rPr lang="ru-RU" sz="1200" b="1" u="sng" spc="90" dirty="0">
                <a:solidFill>
                  <a:schemeClr val="accent5">
                    <a:lumMod val="25000"/>
                  </a:schemeClr>
                </a:solidFill>
                <a:latin typeface="Times New Roman"/>
                <a:cs typeface="Times New Roman"/>
              </a:rPr>
              <a:t> </a:t>
            </a:r>
            <a:r>
              <a:rPr lang="ru-RU" sz="1200" b="1" u="sng" dirty="0">
                <a:solidFill>
                  <a:schemeClr val="accent5">
                    <a:lumMod val="25000"/>
                  </a:schemeClr>
                </a:solidFill>
                <a:latin typeface="Times New Roman"/>
                <a:cs typeface="Times New Roman"/>
              </a:rPr>
              <a:t>бюджета</a:t>
            </a:r>
            <a:r>
              <a:rPr lang="ru-RU" sz="1200" b="1" spc="9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округа </a:t>
            </a:r>
            <a:r>
              <a:rPr lang="ru-RU" sz="1200" b="1" spc="-25" dirty="0" smtClean="0">
                <a:solidFill>
                  <a:schemeClr val="accent5">
                    <a:lumMod val="25000"/>
                  </a:schemeClr>
                </a:solidFill>
                <a:latin typeface="Times New Roman"/>
                <a:cs typeface="Times New Roman"/>
              </a:rPr>
              <a:t>за </a:t>
            </a:r>
            <a:r>
              <a:rPr lang="ru-RU" sz="1200" b="1" dirty="0">
                <a:solidFill>
                  <a:schemeClr val="accent5">
                    <a:lumMod val="25000"/>
                  </a:schemeClr>
                </a:solidFill>
                <a:latin typeface="Times New Roman"/>
                <a:cs typeface="Times New Roman"/>
              </a:rPr>
              <a:t>прошедший</a:t>
            </a:r>
            <a:r>
              <a:rPr lang="ru-RU" sz="1200" b="1" spc="-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финансовый</a:t>
            </a:r>
            <a:r>
              <a:rPr lang="ru-RU" sz="1200" b="1" spc="-65" dirty="0">
                <a:solidFill>
                  <a:schemeClr val="accent5">
                    <a:lumMod val="25000"/>
                  </a:schemeClr>
                </a:solidFill>
                <a:latin typeface="Times New Roman"/>
                <a:cs typeface="Times New Roman"/>
              </a:rPr>
              <a:t> </a:t>
            </a:r>
            <a:r>
              <a:rPr lang="ru-RU" sz="1200" b="1" spc="-20" dirty="0">
                <a:solidFill>
                  <a:schemeClr val="accent5">
                    <a:lumMod val="25000"/>
                  </a:schemeClr>
                </a:solidFill>
                <a:latin typeface="Times New Roman"/>
                <a:cs typeface="Times New Roman"/>
              </a:rPr>
              <a:t>год.</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r>
            <a:br>
              <a:rPr lang="ru-RU" sz="1200" b="1"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Публичные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 являются одной из форм непосредственного участия населения муниципального образования «Демидовский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Смоленской области в обсуждении проектов муниципальных правовых актов по вопросам местного значения.</a:t>
            </a:r>
            <a:br>
              <a:rPr lang="ru-RU" sz="1200" b="1" dirty="0">
                <a:solidFill>
                  <a:schemeClr val="accent5">
                    <a:lumMod val="25000"/>
                  </a:schemeClr>
                </a:solidFill>
                <a:latin typeface="Times New Roman" panose="02020603050405020304" pitchFamily="18" charset="0"/>
                <a:cs typeface="Times New Roman" panose="02020603050405020304" pitchFamily="18" charset="0"/>
              </a:rPr>
            </a:br>
            <a:endParaRPr lang="ru-RU" sz="1200" b="1" dirty="0">
              <a:solidFill>
                <a:schemeClr val="accent5">
                  <a:lumMod val="25000"/>
                </a:schemeClr>
              </a:solidFill>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27784" y="3611799"/>
            <a:ext cx="3456384" cy="2993957"/>
          </a:xfrm>
          <a:prstGeom prst="rect">
            <a:avLst/>
          </a:prstGeom>
          <a:ln>
            <a:noFill/>
          </a:ln>
          <a:effectLst>
            <a:softEdge rad="112500"/>
          </a:effectLst>
        </p:spPr>
      </p:pic>
      <p:sp>
        <p:nvSpPr>
          <p:cNvPr id="6" name="TextBox 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15179708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413956"/>
            <a:ext cx="9144000" cy="6444044"/>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11560" y="980728"/>
            <a:ext cx="8229600" cy="5400600"/>
          </a:xfrm>
        </p:spPr>
        <p:txBody>
          <a:bodyPr/>
          <a:lstStyle/>
          <a:p>
            <a:pPr marL="12700" marR="5080" indent="250825" algn="ctr">
              <a:spcBef>
                <a:spcPts val="100"/>
              </a:spcBef>
            </a:pPr>
            <a:r>
              <a:rPr lang="ru-RU" sz="1200" b="1" dirty="0">
                <a:solidFill>
                  <a:schemeClr val="accent5">
                    <a:lumMod val="25000"/>
                  </a:schemeClr>
                </a:solidFill>
                <a:latin typeface="Times New Roman" panose="02020603050405020304" pitchFamily="18" charset="0"/>
                <a:cs typeface="Times New Roman" panose="02020603050405020304" pitchFamily="18" charset="0"/>
              </a:rPr>
              <a:t>О</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времени</a:t>
            </a:r>
            <a:r>
              <a:rPr lang="ru-RU" sz="1200" b="1" spc="3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месте</a:t>
            </a:r>
            <a:r>
              <a:rPr lang="ru-RU" sz="1200" b="1" spc="3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проведения</a:t>
            </a:r>
            <a:r>
              <a:rPr lang="ru-RU" sz="1200" b="1" spc="3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3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вопросах,</a:t>
            </a:r>
            <a:r>
              <a:rPr lang="ru-RU" sz="1200" b="1" spc="3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подлежащих</a:t>
            </a:r>
            <a:r>
              <a:rPr lang="ru-RU" sz="1200" b="1" spc="3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обсуждению,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местные</a:t>
            </a:r>
            <a:r>
              <a:rPr lang="ru-RU" sz="1200" b="1" spc="3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жители</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оповещаются</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заблаговременно</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3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сайте</a:t>
            </a:r>
            <a:r>
              <a:rPr lang="ru-RU" sz="1200" b="1" spc="3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3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образования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1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sz="1200" b="1" spc="1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 области</a:t>
            </a:r>
            <a:r>
              <a:rPr lang="ru-RU" sz="1200" b="1" spc="1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1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информационно-</a:t>
            </a:r>
            <a:r>
              <a:rPr lang="ru-RU" sz="1200" b="1" dirty="0">
                <a:solidFill>
                  <a:schemeClr val="accent5">
                    <a:lumMod val="25000"/>
                  </a:schemeClr>
                </a:solidFill>
                <a:latin typeface="Times New Roman" panose="02020603050405020304" pitchFamily="18" charset="0"/>
                <a:cs typeface="Times New Roman" panose="02020603050405020304" pitchFamily="18" charset="0"/>
              </a:rPr>
              <a:t>телекоммуникационной</a:t>
            </a:r>
            <a:r>
              <a:rPr lang="ru-RU" sz="1200" b="1" spc="1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сети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«Интернет», </a:t>
            </a:r>
            <a:r>
              <a:rPr lang="ru-RU" sz="1200"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4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газете</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«ПОРЕЧАНКА</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социальных</a:t>
            </a:r>
            <a:r>
              <a:rPr lang="ru-RU" sz="1200" b="1" spc="-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сетях</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VK» и</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«ОK</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Проекты</a:t>
            </a:r>
            <a:r>
              <a:rPr lang="ru-RU" sz="1200" b="1" spc="26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муниципальных</a:t>
            </a:r>
            <a:r>
              <a:rPr lang="ru-RU" sz="1200" b="1" spc="2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правовых</a:t>
            </a:r>
            <a:r>
              <a:rPr lang="ru-RU" sz="1200" b="1" spc="2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актов,</a:t>
            </a:r>
            <a:r>
              <a:rPr lang="ru-RU" sz="1200" b="1" spc="2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подлежащих</a:t>
            </a:r>
            <a:r>
              <a:rPr lang="ru-RU" sz="1200" b="1" spc="2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рассмотрению</a:t>
            </a:r>
            <a:r>
              <a:rPr lang="ru-RU" sz="1200" b="1" spc="2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26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публичных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слушаниях,</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итоги их</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обсуждения также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публикуются</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страницах</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газеты</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«ПОРЕЧАНКА</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50" dirty="0">
                <a:solidFill>
                  <a:schemeClr val="accent5">
                    <a:lumMod val="25000"/>
                  </a:schemeClr>
                </a:solidFill>
                <a:latin typeface="Times New Roman" panose="02020603050405020304" pitchFamily="18" charset="0"/>
                <a:cs typeface="Times New Roman" panose="02020603050405020304" pitchFamily="18" charset="0"/>
              </a:rPr>
              <a:t>и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официальном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сайте</a:t>
            </a:r>
            <a:r>
              <a:rPr lang="ru-RU" sz="1200" b="1" spc="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Публичные</a:t>
            </a:r>
            <a:r>
              <a:rPr lang="ru-RU" sz="1200" b="1" spc="3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a:t>
            </a:r>
            <a:r>
              <a:rPr lang="ru-RU" sz="1200" b="1" spc="3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проводятся</a:t>
            </a:r>
            <a:r>
              <a:rPr lang="ru-RU" sz="1200" b="1" spc="3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открыто.</a:t>
            </a:r>
            <a:r>
              <a:rPr lang="ru-RU" sz="1200" b="1" spc="3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Граждане</a:t>
            </a:r>
            <a:r>
              <a:rPr lang="ru-RU" sz="1200" b="1" spc="3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37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образования</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2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sz="1200" b="1" spc="1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2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2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принимают</a:t>
            </a:r>
            <a:r>
              <a:rPr lang="ru-RU" sz="1200" b="1" spc="2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20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них</a:t>
            </a:r>
            <a:r>
              <a:rPr lang="ru-RU" sz="1200" b="1" spc="2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непосредственное</a:t>
            </a:r>
            <a:r>
              <a:rPr lang="ru-RU" sz="1200" b="1" spc="2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участие.</a:t>
            </a:r>
            <a:r>
              <a:rPr lang="ru-RU" sz="1200" b="1" spc="2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25" dirty="0">
                <a:solidFill>
                  <a:schemeClr val="accent5">
                    <a:lumMod val="25000"/>
                  </a:schemeClr>
                </a:solidFill>
                <a:latin typeface="Times New Roman" panose="02020603050405020304" pitchFamily="18" charset="0"/>
                <a:cs typeface="Times New Roman" panose="02020603050405020304" pitchFamily="18" charset="0"/>
              </a:rPr>
              <a:t>Все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решения</a:t>
            </a:r>
            <a:r>
              <a:rPr lang="ru-RU" sz="1200" b="1" spc="14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17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слушаниях</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принимаются</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открытым</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голосованием</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большинством</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голосов участников</a:t>
            </a:r>
            <a:r>
              <a:rPr lang="ru-RU" sz="1200" b="1" spc="-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публичных слушаний</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Результатом</a:t>
            </a:r>
            <a:r>
              <a:rPr lang="ru-RU" sz="1200" b="1" dirty="0">
                <a:solidFill>
                  <a:schemeClr val="accent5">
                    <a:lumMod val="25000"/>
                  </a:schemeClr>
                </a:solidFill>
                <a:latin typeface="Times New Roman" panose="02020603050405020304" pitchFamily="18" charset="0"/>
                <a:cs typeface="Times New Roman" panose="02020603050405020304" pitchFamily="18" charset="0"/>
              </a:rPr>
              <a:t> обсуждения</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проектов</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решений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окружного Совета депутатов</a:t>
            </a:r>
            <a:r>
              <a:rPr lang="ru-RU" sz="1200"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является</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одобрение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или</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отклонение</a:t>
            </a:r>
            <a:r>
              <a:rPr lang="ru-RU" sz="1200" b="1" spc="3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проекта</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бюджета</a:t>
            </a:r>
            <a:r>
              <a:rPr lang="ru-RU" sz="1200" b="1"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округа,</a:t>
            </a:r>
            <a:r>
              <a:rPr lang="ru-RU" sz="1200" b="1" spc="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проекта</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отчета</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исполнении</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бюджета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округа.</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dirty="0">
                <a:solidFill>
                  <a:schemeClr val="accent5">
                    <a:lumMod val="25000"/>
                  </a:schemeClr>
                </a:solidFill>
                <a:latin typeface="Times New Roman" panose="02020603050405020304" pitchFamily="18" charset="0"/>
                <a:cs typeface="Times New Roman" panose="02020603050405020304" pitchFamily="18" charset="0"/>
              </a:rPr>
              <a:t>Такая</a:t>
            </a:r>
            <a:r>
              <a:rPr lang="ru-RU" sz="1200" b="1" spc="1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форма</a:t>
            </a:r>
            <a:r>
              <a:rPr lang="ru-RU" sz="1200" b="1" spc="16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участия</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местного</a:t>
            </a:r>
            <a:r>
              <a:rPr lang="ru-RU" sz="1200" b="1" spc="1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населения</a:t>
            </a:r>
            <a:r>
              <a:rPr lang="ru-RU" sz="1200" b="1" spc="15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административной</a:t>
            </a:r>
            <a:r>
              <a:rPr lang="ru-RU" sz="1200" b="1" spc="1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деятельности</a:t>
            </a:r>
            <a:r>
              <a:rPr lang="ru-RU" sz="1200" b="1" spc="16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оказывает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непосредственное</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влияние</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содержание</a:t>
            </a:r>
            <a:r>
              <a:rPr lang="ru-RU" sz="1200" b="1"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актов,</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которые</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принимаются</a:t>
            </a:r>
            <a:r>
              <a:rPr lang="ru-RU" sz="1200" b="1" spc="3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депутатами</a:t>
            </a:r>
            <a:r>
              <a:rPr lang="ru-RU" sz="1200" b="1" spc="4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 окружного Совета депутатов</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и</a:t>
            </a:r>
            <a:r>
              <a:rPr lang="ru-RU" sz="1200" b="1" spc="-1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является</a:t>
            </a:r>
            <a:r>
              <a:rPr lang="ru-RU" sz="1200" b="1" spc="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проявлением</a:t>
            </a:r>
            <a:r>
              <a:rPr lang="ru-RU" sz="1200" b="1"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непосредственной демократии</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a:solidFill>
                  <a:schemeClr val="accent5">
                    <a:lumMod val="25000"/>
                  </a:schemeClr>
                </a:solidFill>
                <a:latin typeface="Times New Roman" panose="02020603050405020304" pitchFamily="18" charset="0"/>
                <a:cs typeface="Times New Roman" panose="02020603050405020304" pitchFamily="18" charset="0"/>
              </a:rPr>
            </a:b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Участниками</a:t>
            </a:r>
            <a:r>
              <a:rPr lang="ru-RU" sz="1200" b="1" u="sng" spc="1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u="sng" spc="20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u="sng" spc="20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состоявшихся</a:t>
            </a:r>
            <a:r>
              <a:rPr lang="ru-RU" sz="1200" b="1" u="sng" spc="21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07.05.2025,</a:t>
            </a:r>
            <a:r>
              <a:rPr lang="ru-RU" sz="1200" b="1" u="sng" spc="1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одобрен</a:t>
            </a:r>
            <a:r>
              <a:rPr lang="ru-RU" sz="1200" b="1" u="sng" spc="20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u="sng" spc="20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отчета</a:t>
            </a:r>
            <a:r>
              <a:rPr lang="ru-RU" sz="1200" b="1" u="sng" spc="1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25" dirty="0">
                <a:solidFill>
                  <a:schemeClr val="accent5">
                    <a:lumMod val="25000"/>
                  </a:schemeClr>
                </a:solidFill>
                <a:latin typeface="Times New Roman" panose="02020603050405020304" pitchFamily="18" charset="0"/>
                <a:cs typeface="Times New Roman" panose="02020603050405020304" pitchFamily="18" charset="0"/>
              </a:rPr>
              <a:t>об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исполнении</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бюджета</a:t>
            </a:r>
            <a:r>
              <a:rPr lang="ru-RU" sz="1200" b="1" u="sng" spc="4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u="sng" spc="4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район»</a:t>
            </a:r>
            <a:r>
              <a:rPr lang="ru-RU" sz="1200" b="1" u="sng" spc="484"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a:solidFill>
                  <a:schemeClr val="accent5">
                    <a:lumMod val="25000"/>
                  </a:schemeClr>
                </a:solidFill>
                <a:latin typeface="Times New Roman" panose="02020603050405020304" pitchFamily="18" charset="0"/>
                <a:cs typeface="Times New Roman" panose="02020603050405020304" pitchFamily="18" charset="0"/>
              </a:rPr>
              <a:t>Смоленской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u="sng" spc="-4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за</a:t>
            </a:r>
            <a:r>
              <a:rPr lang="ru-RU" sz="1200" b="1" u="sng"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2024</a:t>
            </a:r>
            <a:r>
              <a:rPr lang="ru-RU" sz="1200" b="1" u="sng"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t>год</a:t>
            </a:r>
            <a:r>
              <a:rPr lang="ru-RU" sz="1200" b="1" u="sng" spc="-20" dirty="0" smtClean="0">
                <a:solidFill>
                  <a:schemeClr val="accent5">
                    <a:lumMod val="25000"/>
                  </a:schemeClr>
                </a:solidFill>
                <a:latin typeface="Times New Roman" panose="02020603050405020304" pitchFamily="18" charset="0"/>
                <a:cs typeface="Times New Roman" panose="02020603050405020304" pitchFamily="18" charset="0"/>
              </a:rPr>
              <a:t>.</a:t>
            </a:r>
            <a:br>
              <a:rPr lang="ru-RU" sz="1200" b="1" u="sng" spc="-2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t/>
            </a:r>
            <a:b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b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Участниками</a:t>
            </a:r>
            <a:r>
              <a:rPr lang="ru-RU" sz="1200" b="1" u="sng" spc="29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состоявшихся</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16.12.2025,</a:t>
            </a:r>
            <a:r>
              <a:rPr lang="ru-RU" sz="1200" b="1" u="sng" spc="2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одобрен</a:t>
            </a:r>
            <a:r>
              <a:rPr lang="ru-RU" sz="1200" b="1" u="sng" spc="29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u="sng" spc="29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a:solidFill>
                  <a:schemeClr val="accent5">
                    <a:lumMod val="25000"/>
                  </a:schemeClr>
                </a:solidFill>
                <a:latin typeface="Times New Roman" panose="02020603050405020304" pitchFamily="18" charset="0"/>
                <a:cs typeface="Times New Roman" panose="02020603050405020304" pitchFamily="18" charset="0"/>
              </a:rPr>
              <a:t>бюджета округа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на</a:t>
            </a:r>
            <a:r>
              <a:rPr lang="ru-RU" sz="1200" b="1" u="sng"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2026</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год и</a:t>
            </a:r>
            <a:r>
              <a:rPr lang="ru-RU" sz="1200" b="1" u="sng"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плановый</a:t>
            </a:r>
            <a:r>
              <a:rPr lang="ru-RU" sz="1200" b="1" u="sng" spc="-3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период</a:t>
            </a:r>
            <a:r>
              <a:rPr lang="ru-RU" sz="1200" b="1" u="sng" spc="-20"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2027</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a:solidFill>
                  <a:schemeClr val="accent5">
                    <a:lumMod val="25000"/>
                  </a:schemeClr>
                </a:solidFill>
                <a:latin typeface="Times New Roman" panose="02020603050405020304" pitchFamily="18" charset="0"/>
                <a:cs typeface="Times New Roman" panose="02020603050405020304" pitchFamily="18" charset="0"/>
              </a:rPr>
              <a:t>и</a:t>
            </a:r>
            <a:r>
              <a:rPr lang="ru-RU" sz="1200" b="1" u="sng" spc="-2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2028</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a:solidFill>
                  <a:schemeClr val="accent5">
                    <a:lumMod val="25000"/>
                  </a:schemeClr>
                </a:solidFill>
                <a:latin typeface="Times New Roman" panose="02020603050405020304" pitchFamily="18" charset="0"/>
                <a:cs typeface="Times New Roman" panose="02020603050405020304" pitchFamily="18" charset="0"/>
              </a:rPr>
              <a:t>годов.</a:t>
            </a:r>
            <a:r>
              <a:rPr lang="ru-RU" sz="1200" b="1" u="sng" spc="-10" dirty="0">
                <a:latin typeface="Times New Roman"/>
                <a:cs typeface="Times New Roman"/>
              </a:rPr>
              <a:t/>
            </a:r>
            <a:br>
              <a:rPr lang="ru-RU" sz="1200" b="1" u="sng" spc="-10" dirty="0">
                <a:latin typeface="Times New Roman"/>
                <a:cs typeface="Times New Roman"/>
              </a:rPr>
            </a:br>
            <a:endParaRPr lang="ru-RU" sz="1200" b="1" u="sng"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3466007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413956"/>
            <a:ext cx="9144000" cy="6444044"/>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67544" y="476672"/>
            <a:ext cx="8229600" cy="5904656"/>
          </a:xfrm>
        </p:spPr>
        <p:txBody>
          <a:bodyPr/>
          <a:lstStyle/>
          <a:p>
            <a:pPr marL="12700" marR="5080" algn="ctr">
              <a:lnSpc>
                <a:spcPct val="113799"/>
              </a:lnSpc>
              <a:spcBef>
                <a:spcPts val="90"/>
              </a:spcBef>
            </a:pP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Взаимодействие</a:t>
            </a:r>
            <a:r>
              <a:rPr lang="ru-RU" sz="1200" b="1" spc="40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населения</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40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3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3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a:t>
            </a:r>
            <a:r>
              <a:rPr lang="ru-RU" sz="1200" b="1" spc="3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депутатами</a:t>
            </a:r>
            <a:r>
              <a:rPr lang="ru-RU" sz="1200" b="1" spc="3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 окружного Совета депутатов происходит</a:t>
            </a:r>
            <a:r>
              <a:rPr lang="ru-RU" sz="1200" b="1" spc="3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a:t>
            </a:r>
            <a:r>
              <a:rPr lang="ru-RU" sz="1200" b="1" spc="3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a:t>
            </a:r>
            <a:r>
              <a:rPr lang="ru-RU" sz="1200" b="1" spc="3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другим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вопросам</a:t>
            </a:r>
            <a:r>
              <a:rPr lang="ru-RU" sz="1200" b="1" spc="-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местного</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значения.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На</a:t>
            </a:r>
            <a:r>
              <a:rPr lang="ru-RU" sz="1200" b="1" u="sng"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публичные</a:t>
            </a:r>
            <a:r>
              <a:rPr lang="ru-RU" sz="1200" b="1" u="sng" spc="-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dirty="0" smtClean="0">
                <a:solidFill>
                  <a:schemeClr val="accent5">
                    <a:lumMod val="25000"/>
                  </a:schemeClr>
                </a:solidFill>
                <a:latin typeface="Times New Roman" panose="02020603050405020304" pitchFamily="18" charset="0"/>
                <a:cs typeface="Times New Roman" panose="02020603050405020304" pitchFamily="18" charset="0"/>
              </a:rPr>
              <a:t>слушания также</a:t>
            </a:r>
            <a:r>
              <a:rPr lang="ru-RU" sz="1200" b="1" u="sng" spc="-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выносятся:</a:t>
            </a:r>
            <a:b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Устава</a:t>
            </a:r>
            <a:r>
              <a:rPr lang="ru-RU" sz="1200" b="1" spc="2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4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sz="1200" b="1" spc="40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409"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a:solidFill>
                  <a:schemeClr val="accent5">
                    <a:lumMod val="25000"/>
                  </a:schemeClr>
                </a:solidFill>
                <a:latin typeface="Times New Roman" panose="02020603050405020304" pitchFamily="18" charset="0"/>
                <a:cs typeface="Times New Roman" panose="02020603050405020304" pitchFamily="18" charset="0"/>
              </a:rPr>
              <a:t>муниципальный округ» </a:t>
            </a:r>
            <a:r>
              <a:rPr lang="ru-RU" sz="1200" b="1" dirty="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355" dirty="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 (далее – Устав),</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проект</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решения</a:t>
            </a:r>
            <a:r>
              <a:rPr lang="ru-RU" sz="1200" b="1" spc="24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2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внесении</a:t>
            </a:r>
            <a:r>
              <a:rPr lang="ru-RU" sz="1200" b="1" spc="2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изменений</a:t>
            </a:r>
            <a:r>
              <a:rPr lang="ru-RU" sz="1200" b="1" spc="2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a:t>
            </a:r>
            <a:r>
              <a:rPr lang="ru-RU" sz="1200" b="1" spc="2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(или)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дополнений</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18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кроме</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случаев,</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когда</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изменения</a:t>
            </a:r>
            <a:r>
              <a:rPr lang="ru-RU" sz="1200" b="1" spc="1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вносятся</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20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форме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точного</a:t>
            </a:r>
            <a:r>
              <a:rPr lang="ru-RU" sz="1200" b="1" spc="1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воспроизведения</a:t>
            </a:r>
            <a:r>
              <a:rPr lang="ru-RU" sz="1200" b="1" spc="14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положений</a:t>
            </a:r>
            <a:r>
              <a:rPr lang="ru-RU" sz="1200" b="1" spc="1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uFill>
                  <a:solidFill>
                    <a:srgbClr val="AC1F1F"/>
                  </a:solidFill>
                </a:uFill>
                <a:latin typeface="Times New Roman" panose="02020603050405020304" pitchFamily="18" charset="0"/>
                <a:cs typeface="Times New Roman" panose="02020603050405020304" pitchFamily="18" charset="0"/>
              </a:rPr>
              <a:t>Конституции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Российской</a:t>
            </a:r>
            <a:r>
              <a:rPr lang="ru-RU" sz="1200" b="1" spc="1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Федерации,</a:t>
            </a:r>
            <a:r>
              <a:rPr lang="ru-RU" sz="1200" b="1" spc="1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федеральных</a:t>
            </a:r>
            <a:r>
              <a:rPr lang="ru-RU" sz="1200" b="1" spc="1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законов,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Устава</a:t>
            </a:r>
            <a:r>
              <a:rPr lang="ru-RU" sz="1200" b="1" spc="1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1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или</a:t>
            </a:r>
            <a:r>
              <a:rPr lang="ru-RU" sz="1200" b="1" spc="18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областных</a:t>
            </a:r>
            <a:r>
              <a:rPr lang="ru-RU" sz="1200" b="1" spc="1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законов</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1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целях</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приведения</a:t>
            </a:r>
            <a:r>
              <a:rPr lang="ru-RU" sz="1200" b="1" spc="1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Устава</a:t>
            </a:r>
            <a:r>
              <a:rPr lang="ru-RU" sz="1200" b="1" spc="1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соответствие</a:t>
            </a:r>
            <a:r>
              <a:rPr lang="ru-RU" sz="1200" b="1" spc="-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этими</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нормативными</a:t>
            </a:r>
            <a:r>
              <a:rPr lang="ru-RU" sz="1200" b="1" spc="-3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правовыми</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актами;</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проект стратегии социально-экономического развития муниципального образования;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вопросы</a:t>
            </a:r>
            <a:r>
              <a:rPr lang="ru-RU" sz="1200" b="1" spc="3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преобразовании</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sz="1200"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образования;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другие муниципальные правовые акты, касающиеся решения вопросов местного значения, а также муниципальные правовые акты, требующие учета интересов населения муниципального образования.</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b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Население</a:t>
            </a:r>
            <a:r>
              <a:rPr lang="ru-RU" sz="1200" b="1" spc="18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округа может</a:t>
            </a:r>
            <a:r>
              <a:rPr lang="ru-RU" sz="1200" b="1" spc="18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выступать</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инициатором</a:t>
            </a:r>
            <a:r>
              <a:rPr lang="ru-RU" sz="1200" b="1" spc="1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проведения</a:t>
            </a:r>
            <a:r>
              <a:rPr lang="ru-RU" sz="1200" b="1" spc="1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публичных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2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21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этом</a:t>
            </a:r>
            <a:r>
              <a:rPr lang="ru-RU" sz="1200" b="1" spc="2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случае</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инициативная</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группа</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должна</a:t>
            </a:r>
            <a:r>
              <a:rPr lang="ru-RU" sz="1200" b="1" spc="22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обратиться</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в</a:t>
            </a:r>
            <a:r>
              <a:rPr lang="ru-RU" sz="1200" b="1" spc="2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 окружной Совет депутатов с</a:t>
            </a:r>
            <a:r>
              <a:rPr lang="ru-RU" sz="1200" b="1" spc="40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ходатайством</a:t>
            </a:r>
            <a:r>
              <a:rPr lang="ru-RU" sz="1200" b="1" spc="40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3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проведении</a:t>
            </a:r>
            <a:r>
              <a:rPr lang="ru-RU" sz="1200" b="1" spc="3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40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39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Данная</a:t>
            </a:r>
            <a:r>
              <a:rPr lang="ru-RU" sz="1200" b="1" spc="3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инициатива</a:t>
            </a:r>
            <a:r>
              <a:rPr lang="ru-RU" sz="1200" b="1" spc="39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реализуется</a:t>
            </a:r>
            <a:r>
              <a:rPr lang="ru-RU" sz="1200" b="1" spc="40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в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соответствии</a:t>
            </a:r>
            <a:r>
              <a:rPr lang="ru-RU" sz="1200" b="1" spc="4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a:t>
            </a:r>
            <a:r>
              <a:rPr lang="ru-RU" sz="1200" b="1" spc="46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Положением</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порядке</a:t>
            </a:r>
            <a:r>
              <a:rPr lang="ru-RU" sz="1200" b="1" spc="46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организации</a:t>
            </a:r>
            <a:r>
              <a:rPr lang="ru-RU" sz="1200" b="1" spc="484"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и</a:t>
            </a:r>
            <a:r>
              <a:rPr lang="ru-RU" sz="1200" b="1" spc="45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проведения</a:t>
            </a:r>
            <a:r>
              <a:rPr lang="ru-RU" sz="1200" b="1" spc="459"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публичных</a:t>
            </a:r>
            <a:r>
              <a:rPr lang="ru-RU" sz="1200" b="1" spc="484"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слушаний</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и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общественных обсуждений </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в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муниципальном</a:t>
            </a:r>
            <a:r>
              <a:rPr lang="ru-RU" sz="1200" b="1" spc="5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образовании</a:t>
            </a:r>
            <a:r>
              <a:rPr lang="ru-RU" sz="1200" b="1" spc="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sz="1200" b="1" spc="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sz="1200" b="1" spc="2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sz="1200" b="1" spc="6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области</a:t>
            </a:r>
            <a:r>
              <a:rPr lang="ru-RU" sz="1200" b="1" spc="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(утверждено</a:t>
            </a:r>
            <a:r>
              <a:rPr lang="ru-RU" sz="1200" b="1" spc="5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spc="-10" dirty="0" smtClean="0">
                <a:solidFill>
                  <a:schemeClr val="accent5">
                    <a:lumMod val="25000"/>
                  </a:schemeClr>
                </a:solidFill>
                <a:latin typeface="Times New Roman" panose="02020603050405020304" pitchFamily="18" charset="0"/>
                <a:cs typeface="Times New Roman" panose="02020603050405020304" pitchFamily="18" charset="0"/>
              </a:rPr>
              <a:t>решением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Демидовского окружного Совета депутатов </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от</a:t>
            </a:r>
            <a:r>
              <a:rPr lang="ru-RU" sz="1200" b="1" spc="47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24 октября 2024</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г.</a:t>
            </a:r>
            <a:r>
              <a:rPr lang="ru-RU" sz="1200" b="1" spc="470"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a:t>
            </a:r>
            <a:r>
              <a:rPr lang="ru-RU" sz="1200" b="1" spc="46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sz="1200" b="1" dirty="0" smtClean="0">
                <a:solidFill>
                  <a:schemeClr val="accent5">
                    <a:lumMod val="25000"/>
                  </a:schemeClr>
                </a:solidFill>
                <a:latin typeface="Times New Roman" panose="02020603050405020304" pitchFamily="18" charset="0"/>
                <a:cs typeface="Times New Roman" panose="02020603050405020304" pitchFamily="18" charset="0"/>
              </a:rPr>
              <a:t>20/11)</a:t>
            </a:r>
            <a: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t/>
            </a:r>
            <a:br>
              <a:rPr lang="ru-RU" sz="1200" b="1" u="sng" spc="-10" dirty="0" smtClean="0">
                <a:solidFill>
                  <a:schemeClr val="accent5">
                    <a:lumMod val="25000"/>
                  </a:schemeClr>
                </a:solidFill>
                <a:latin typeface="Times New Roman" panose="02020603050405020304" pitchFamily="18" charset="0"/>
                <a:cs typeface="Times New Roman" panose="02020603050405020304" pitchFamily="18" charset="0"/>
              </a:rPr>
            </a:br>
            <a:endParaRPr lang="ru-RU" sz="1200" b="1" u="sng" dirty="0">
              <a:solidFill>
                <a:schemeClr val="accent5">
                  <a:lumMod val="2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16148831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39552" y="476672"/>
            <a:ext cx="8229600" cy="6048672"/>
          </a:xfrm>
        </p:spPr>
        <p:txBody>
          <a:bodyPr/>
          <a:lstStyle/>
          <a:p>
            <a:pPr marR="5080" algn="ctr">
              <a:lnSpc>
                <a:spcPct val="100000"/>
              </a:lnSpc>
              <a:spcBef>
                <a:spcPts val="100"/>
              </a:spcBef>
              <a:tabLst>
                <a:tab pos="237490" algn="l"/>
                <a:tab pos="1463040" algn="l"/>
                <a:tab pos="2447290" algn="l"/>
                <a:tab pos="3723640" algn="l"/>
                <a:tab pos="4335780" algn="l"/>
                <a:tab pos="5292090" algn="l"/>
                <a:tab pos="5953125" algn="l"/>
              </a:tabLst>
            </a:pPr>
            <a:r>
              <a:rPr lang="ru-RU" sz="1200" b="1" spc="-50" dirty="0" smtClean="0">
                <a:solidFill>
                  <a:schemeClr val="accent5">
                    <a:lumMod val="25000"/>
                  </a:schemeClr>
                </a:solidFill>
                <a:latin typeface="Times New Roman"/>
                <a:cs typeface="Times New Roman"/>
              </a:rPr>
              <a:t>До  2025 года в  </a:t>
            </a:r>
            <a:r>
              <a:rPr lang="ru-RU" sz="1200" b="1" spc="-10" dirty="0" smtClean="0">
                <a:solidFill>
                  <a:schemeClr val="accent5">
                    <a:lumMod val="25000"/>
                  </a:schemeClr>
                </a:solidFill>
                <a:latin typeface="Times New Roman"/>
                <a:cs typeface="Times New Roman"/>
              </a:rPr>
              <a:t>муниципальном образовании</a:t>
            </a: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«Демидовский муниципальный округ»</a:t>
            </a: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Смоленской</a:t>
            </a:r>
            <a:r>
              <a:rPr lang="ru-RU" sz="1200" b="1" dirty="0" smtClean="0">
                <a:solidFill>
                  <a:schemeClr val="accent5">
                    <a:lumMod val="25000"/>
                  </a:schemeClr>
                </a:solidFill>
                <a:latin typeface="Times New Roman"/>
                <a:cs typeface="Times New Roman"/>
              </a:rPr>
              <a:t> о</a:t>
            </a:r>
            <a:r>
              <a:rPr lang="ru-RU" sz="1200" b="1" spc="-10" dirty="0" smtClean="0">
                <a:solidFill>
                  <a:schemeClr val="accent5">
                    <a:lumMod val="25000"/>
                  </a:schemeClr>
                </a:solidFill>
                <a:latin typeface="Times New Roman"/>
                <a:cs typeface="Times New Roman"/>
              </a:rPr>
              <a:t>бласти</a:t>
            </a: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органом</a:t>
            </a:r>
            <a:r>
              <a:rPr lang="ru-RU" sz="1200" b="1" spc="-10" dirty="0">
                <a:solidFill>
                  <a:schemeClr val="accent5">
                    <a:lumMod val="25000"/>
                  </a:schemeClr>
                </a:solidFill>
                <a:latin typeface="Times New Roman"/>
                <a:cs typeface="Times New Roman"/>
              </a:rPr>
              <a:t>,</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осуществляющим</a:t>
            </a:r>
            <a:r>
              <a:rPr lang="ru-RU" sz="1200" b="1" spc="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составление</a:t>
            </a:r>
            <a:r>
              <a:rPr lang="ru-RU" sz="1200" b="1" spc="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a:t>
            </a:r>
            <a:r>
              <a:rPr lang="ru-RU" sz="1200" b="1" spc="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организацию</a:t>
            </a:r>
            <a:r>
              <a:rPr lang="ru-RU" sz="1200" b="1" spc="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исполнения</a:t>
            </a:r>
            <a:r>
              <a:rPr lang="ru-RU" sz="1200" b="1" spc="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бюджета</a:t>
            </a:r>
            <a:r>
              <a:rPr lang="ru-RU" sz="1200" b="1" spc="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муниципального</a:t>
            </a:r>
            <a:r>
              <a:rPr lang="ru-RU" sz="1200" b="1" spc="85"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образования</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spc="-10" dirty="0">
                <a:solidFill>
                  <a:schemeClr val="accent5">
                    <a:lumMod val="25000"/>
                  </a:schemeClr>
                </a:solidFill>
                <a:latin typeface="Times New Roman"/>
                <a:cs typeface="Times New Roman"/>
              </a:rPr>
              <a:t>«</a:t>
            </a:r>
            <a:r>
              <a:rPr lang="ru-RU" sz="1200" b="1" spc="-10" dirty="0" smtClean="0">
                <a:solidFill>
                  <a:schemeClr val="accent5">
                    <a:lumMod val="25000"/>
                  </a:schemeClr>
                </a:solidFill>
                <a:latin typeface="Times New Roman"/>
                <a:cs typeface="Times New Roman"/>
              </a:rPr>
              <a:t>Демидовский</a:t>
            </a:r>
            <a:r>
              <a:rPr lang="ru-RU" sz="1200" b="1" spc="-20"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район»</a:t>
            </a:r>
            <a:r>
              <a:rPr lang="ru-RU" sz="1200" b="1" spc="-3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является</a:t>
            </a:r>
            <a:r>
              <a:rPr lang="ru-RU" sz="1200" b="1" spc="-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a:t>
            </a:r>
            <a:r>
              <a:rPr lang="ru-RU" sz="1200" b="1" spc="-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управление</a:t>
            </a:r>
            <a:r>
              <a:rPr lang="ru-RU" sz="1200" b="1" spc="-3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Администрации </a:t>
            </a:r>
            <a:r>
              <a:rPr lang="ru-RU" sz="1200" b="1" dirty="0">
                <a:solidFill>
                  <a:schemeClr val="accent5">
                    <a:lumMod val="25000"/>
                  </a:schemeClr>
                </a:solidFill>
                <a:latin typeface="Times New Roman"/>
                <a:cs typeface="Times New Roman"/>
              </a:rPr>
              <a:t>муниципального</a:t>
            </a:r>
            <a:r>
              <a:rPr lang="ru-RU" sz="1200" b="1" spc="3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образования</a:t>
            </a:r>
            <a:r>
              <a:rPr lang="ru-RU" sz="1200" b="1" spc="3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365"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район»</a:t>
            </a:r>
            <a:r>
              <a:rPr lang="ru-RU" sz="1200" b="1" spc="35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360"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области</a:t>
            </a:r>
            <a:br>
              <a:rPr lang="ru-RU" sz="1200" b="1" dirty="0" smtClean="0">
                <a:solidFill>
                  <a:schemeClr val="accent5">
                    <a:lumMod val="25000"/>
                  </a:schemeClr>
                </a:solidFill>
                <a:latin typeface="Times New Roman"/>
                <a:cs typeface="Times New Roman"/>
              </a:rPr>
            </a:br>
            <a:r>
              <a:rPr lang="ru-RU" sz="1200" b="1" spc="355"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(сокращенное наименование</a:t>
            </a:r>
            <a:r>
              <a:rPr lang="ru-RU" sz="1200" b="1" spc="-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spc="-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 </a:t>
            </a:r>
            <a:r>
              <a:rPr lang="ru-RU" sz="1200" b="1" spc="-10" dirty="0">
                <a:solidFill>
                  <a:schemeClr val="accent5">
                    <a:lumMod val="25000"/>
                  </a:schemeClr>
                </a:solidFill>
                <a:latin typeface="Times New Roman"/>
                <a:cs typeface="Times New Roman"/>
              </a:rPr>
              <a:t>управление </a:t>
            </a:r>
            <a:r>
              <a:rPr lang="ru-RU" sz="1200" b="1" dirty="0">
                <a:solidFill>
                  <a:schemeClr val="accent5">
                    <a:lumMod val="25000"/>
                  </a:schemeClr>
                </a:solidFill>
                <a:latin typeface="Times New Roman"/>
                <a:cs typeface="Times New Roman"/>
              </a:rPr>
              <a:t>МО</a:t>
            </a:r>
            <a:r>
              <a:rPr lang="ru-RU" sz="1200" b="1" spc="-5" dirty="0">
                <a:solidFill>
                  <a:schemeClr val="accent5">
                    <a:lumMod val="25000"/>
                  </a:schemeClr>
                </a:solidFill>
                <a:latin typeface="Times New Roman"/>
                <a:cs typeface="Times New Roman"/>
              </a:rPr>
              <a:t> </a:t>
            </a:r>
            <a:r>
              <a:rPr lang="ru-RU" sz="1200" b="1" spc="-20" dirty="0">
                <a:solidFill>
                  <a:schemeClr val="accent5">
                    <a:lumMod val="25000"/>
                  </a:schemeClr>
                </a:solidFill>
                <a:latin typeface="Times New Roman"/>
                <a:cs typeface="Times New Roman"/>
              </a:rPr>
              <a:t>«</a:t>
            </a:r>
            <a:r>
              <a:rPr lang="ru-RU" sz="1200" b="1" spc="-20" dirty="0" smtClean="0">
                <a:solidFill>
                  <a:schemeClr val="accent5">
                    <a:lumMod val="25000"/>
                  </a:schemeClr>
                </a:solidFill>
                <a:latin typeface="Times New Roman"/>
                <a:cs typeface="Times New Roman"/>
              </a:rPr>
              <a:t>Демидовский</a:t>
            </a:r>
            <a:r>
              <a:rPr lang="ru-RU" sz="1200" b="1" spc="35"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район»).</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r>
            <a:br>
              <a:rPr lang="ru-RU" sz="1200" b="1"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По</a:t>
            </a:r>
            <a:r>
              <a:rPr lang="ru-RU" sz="1200" b="1" spc="45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итогам</a:t>
            </a:r>
            <a:r>
              <a:rPr lang="ru-RU" sz="1200" b="1" spc="459"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оценки</a:t>
            </a:r>
            <a:r>
              <a:rPr lang="ru-RU" sz="1200" b="1" spc="4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платежеспособности</a:t>
            </a:r>
            <a:r>
              <a:rPr lang="ru-RU" sz="1200" b="1" spc="4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бюджетов</a:t>
            </a:r>
            <a:r>
              <a:rPr lang="ru-RU" sz="1200" b="1" spc="45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4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районов</a:t>
            </a:r>
            <a:r>
              <a:rPr lang="ru-RU" sz="1200" b="1" spc="4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и</a:t>
            </a:r>
            <a:r>
              <a:rPr lang="ru-RU" sz="1200" b="1" spc="459"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качества </a:t>
            </a:r>
            <a:r>
              <a:rPr lang="ru-RU" sz="1200" b="1" dirty="0">
                <a:solidFill>
                  <a:schemeClr val="accent5">
                    <a:lumMod val="25000"/>
                  </a:schemeClr>
                </a:solidFill>
                <a:latin typeface="Times New Roman"/>
                <a:cs typeface="Times New Roman"/>
              </a:rPr>
              <a:t>управления</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муниципальными</a:t>
            </a:r>
            <a:r>
              <a:rPr lang="ru-RU" sz="1200" b="1" spc="2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финансами</a:t>
            </a:r>
            <a:r>
              <a:rPr lang="ru-RU" sz="1200" b="1" spc="26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муниципальное</a:t>
            </a:r>
            <a:r>
              <a:rPr lang="ru-RU" sz="1200" b="1" spc="27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образование</a:t>
            </a:r>
            <a:r>
              <a:rPr lang="ru-RU" sz="1200" b="1" spc="26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260"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район» </a:t>
            </a:r>
            <a:r>
              <a:rPr lang="ru-RU" sz="1200" b="1" dirty="0">
                <a:solidFill>
                  <a:schemeClr val="accent5">
                    <a:lumMod val="25000"/>
                  </a:schemeClr>
                </a:solidFill>
                <a:latin typeface="Times New Roman"/>
                <a:cs typeface="Times New Roman"/>
              </a:rPr>
              <a:t>Смоленской</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4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находится</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десятке</a:t>
            </a:r>
            <a:r>
              <a:rPr lang="ru-RU" sz="1200" b="1" spc="47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лучших</a:t>
            </a:r>
            <a:r>
              <a:rPr lang="ru-RU" sz="1200" b="1" spc="4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484"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образований</a:t>
            </a:r>
            <a:r>
              <a:rPr lang="ru-RU" sz="1200" b="1" spc="49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Смоленской </a:t>
            </a:r>
            <a:r>
              <a:rPr lang="ru-RU" sz="1200" b="1" dirty="0" smtClean="0">
                <a:solidFill>
                  <a:schemeClr val="accent5">
                    <a:lumMod val="25000"/>
                  </a:schemeClr>
                </a:solidFill>
                <a:latin typeface="Times New Roman"/>
                <a:cs typeface="Times New Roman"/>
              </a:rPr>
              <a:t>области</a:t>
            </a:r>
            <a:r>
              <a:rPr lang="ru-RU" sz="1200" b="1" spc="490"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за</a:t>
            </a:r>
            <a:r>
              <a:rPr lang="ru-RU" sz="1200" b="1" spc="484"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2019</a:t>
            </a:r>
            <a:r>
              <a:rPr lang="ru-RU" sz="1200" b="1" spc="490" dirty="0" smtClean="0">
                <a:solidFill>
                  <a:schemeClr val="accent5">
                    <a:lumMod val="25000"/>
                  </a:schemeClr>
                </a:solidFill>
                <a:latin typeface="Times New Roman"/>
                <a:cs typeface="Times New Roman"/>
              </a:rPr>
              <a:t> -</a:t>
            </a:r>
            <a:r>
              <a:rPr lang="ru-RU" sz="1200" b="1" spc="95" dirty="0" smtClean="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2024</a:t>
            </a:r>
            <a:r>
              <a:rPr lang="ru-RU" sz="1200" b="1" spc="490"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годы</a:t>
            </a:r>
            <a:r>
              <a:rPr lang="ru-RU" sz="1200" b="1" spc="49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ему</a:t>
            </a:r>
            <a:r>
              <a:rPr lang="ru-RU" sz="1200" b="1" spc="48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присвоена</a:t>
            </a:r>
            <a:r>
              <a:rPr lang="ru-RU" sz="1200" b="1" spc="4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I</a:t>
            </a:r>
            <a:r>
              <a:rPr lang="ru-RU" sz="1200" b="1" spc="49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степень</a:t>
            </a:r>
            <a:r>
              <a:rPr lang="ru-RU" sz="1200" b="1" spc="484"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(соответствует</a:t>
            </a:r>
            <a:r>
              <a:rPr lang="ru-RU" sz="1200" b="1" spc="4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высокому</a:t>
            </a:r>
            <a:r>
              <a:rPr lang="ru-RU" sz="1200" b="1" spc="49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качеству </a:t>
            </a:r>
            <a:r>
              <a:rPr lang="ru-RU" sz="1200" b="1" dirty="0">
                <a:solidFill>
                  <a:schemeClr val="accent5">
                    <a:lumMod val="25000"/>
                  </a:schemeClr>
                </a:solidFill>
                <a:latin typeface="Times New Roman"/>
                <a:cs typeface="Times New Roman"/>
              </a:rPr>
              <a:t>управления</a:t>
            </a:r>
            <a:r>
              <a:rPr lang="ru-RU" sz="1200" b="1" spc="1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муниципальными</a:t>
            </a:r>
            <a:r>
              <a:rPr lang="ru-RU" sz="1200" b="1" spc="13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финансами).</a:t>
            </a:r>
            <a:br>
              <a:rPr lang="ru-RU" sz="1200" b="1" dirty="0" smtClean="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r>
            <a:br>
              <a:rPr lang="ru-RU" sz="1200" b="1" dirty="0" smtClean="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В</a:t>
            </a:r>
            <a:r>
              <a:rPr lang="ru-RU" sz="1200" b="1" spc="114"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областном</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конкурсе</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среди</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образований</a:t>
            </a:r>
            <a:r>
              <a:rPr lang="ru-RU" sz="1200" b="1" spc="14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1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12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лучшую </a:t>
            </a:r>
            <a:r>
              <a:rPr lang="ru-RU" sz="1200" b="1" dirty="0">
                <a:solidFill>
                  <a:schemeClr val="accent5">
                    <a:lumMod val="25000"/>
                  </a:schemeClr>
                </a:solidFill>
                <a:latin typeface="Times New Roman"/>
                <a:cs typeface="Times New Roman"/>
              </a:rPr>
              <a:t>брошюру</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для</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граждан»</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управление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МО</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a:t>
            </a:r>
            <a:r>
              <a:rPr lang="ru-RU" sz="1200" b="1" dirty="0" smtClean="0">
                <a:solidFill>
                  <a:schemeClr val="accent5">
                    <a:lumMod val="25000"/>
                  </a:schemeClr>
                </a:solidFill>
                <a:latin typeface="Times New Roman"/>
                <a:cs typeface="Times New Roman"/>
              </a:rPr>
              <a:t>Демидовский</a:t>
            </a:r>
            <a:r>
              <a:rPr lang="ru-RU" sz="1200" b="1" spc="44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район»</a:t>
            </a:r>
            <a:r>
              <a:rPr lang="ru-RU" sz="1200" b="1" spc="400"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находится</a:t>
            </a:r>
            <a:r>
              <a:rPr lang="ru-RU" sz="1200" b="1" spc="105"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a:t>
            </a:r>
            <a:r>
              <a:rPr lang="ru-RU" sz="1200" b="1" spc="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числе</a:t>
            </a:r>
            <a:r>
              <a:rPr lang="ru-RU" sz="1200" b="1" spc="10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победителей</a:t>
            </a:r>
            <a:r>
              <a:rPr lang="ru-RU" sz="1200" b="1" spc="-10" dirty="0" smtClean="0">
                <a:solidFill>
                  <a:schemeClr val="accent5">
                    <a:lumMod val="25000"/>
                  </a:schemeClr>
                </a:solidFill>
                <a:latin typeface="Times New Roman"/>
                <a:cs typeface="Times New Roman"/>
              </a:rPr>
              <a:t>:</a:t>
            </a:r>
            <a:br>
              <a:rPr lang="ru-RU" sz="1200" b="1" spc="-10" dirty="0" smtClean="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   в 2019 году – </a:t>
            </a:r>
            <a:r>
              <a:rPr lang="en-US" sz="1200" b="1" spc="-10" dirty="0" smtClean="0">
                <a:solidFill>
                  <a:schemeClr val="accent5">
                    <a:lumMod val="25000"/>
                  </a:schemeClr>
                </a:solidFill>
                <a:latin typeface="Times New Roman"/>
                <a:cs typeface="Times New Roman"/>
              </a:rPr>
              <a:t>III </a:t>
            </a:r>
            <a:r>
              <a:rPr lang="ru-RU" sz="1200" b="1" spc="-10" dirty="0" smtClean="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в 2020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 </a:t>
            </a:r>
            <a:r>
              <a:rPr lang="ru-RU" sz="1200" b="1" spc="-10" dirty="0">
                <a:solidFill>
                  <a:schemeClr val="accent5">
                    <a:lumMod val="25000"/>
                  </a:schemeClr>
                </a:solidFill>
                <a:latin typeface="Times New Roman"/>
                <a:cs typeface="Times New Roman"/>
              </a:rPr>
              <a:t>место</a:t>
            </a:r>
            <a:r>
              <a:rPr lang="ru-RU" sz="1200" b="1" spc="-10" dirty="0" smtClean="0">
                <a:solidFill>
                  <a:schemeClr val="accent5">
                    <a:lumMod val="25000"/>
                  </a:schemeClr>
                </a:solidFill>
                <a:latin typeface="Times New Roman"/>
                <a:cs typeface="Times New Roman"/>
              </a:rPr>
              <a:t>;</a:t>
            </a:r>
            <a:br>
              <a:rPr lang="ru-RU" sz="1200" b="1" spc="-10" dirty="0" smtClean="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в </a:t>
            </a:r>
            <a:r>
              <a:rPr lang="ru-RU" sz="1200" b="1" spc="-10" dirty="0" smtClean="0">
                <a:solidFill>
                  <a:schemeClr val="accent5">
                    <a:lumMod val="25000"/>
                  </a:schemeClr>
                </a:solidFill>
                <a:latin typeface="Times New Roman"/>
                <a:cs typeface="Times New Roman"/>
              </a:rPr>
              <a:t>2021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II </a:t>
            </a:r>
            <a:r>
              <a:rPr lang="ru-RU" sz="1200" b="1" spc="-10" dirty="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spc="-10" dirty="0">
                <a:solidFill>
                  <a:schemeClr val="accent5">
                    <a:lumMod val="25000"/>
                  </a:schemeClr>
                </a:solidFill>
                <a:latin typeface="Times New Roman"/>
                <a:cs typeface="Times New Roman"/>
              </a:rPr>
              <a:t>в </a:t>
            </a:r>
            <a:r>
              <a:rPr lang="ru-RU" sz="1200" b="1" spc="-10" dirty="0" smtClean="0">
                <a:solidFill>
                  <a:schemeClr val="accent5">
                    <a:lumMod val="25000"/>
                  </a:schemeClr>
                </a:solidFill>
                <a:latin typeface="Times New Roman"/>
                <a:cs typeface="Times New Roman"/>
              </a:rPr>
              <a:t>2022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 </a:t>
            </a:r>
            <a:r>
              <a:rPr lang="ru-RU" sz="1200" b="1" spc="-10" dirty="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smtClean="0">
                <a:solidFill>
                  <a:schemeClr val="accent5">
                    <a:lumMod val="25000"/>
                  </a:schemeClr>
                </a:solidFill>
                <a:latin typeface="Times New Roman"/>
                <a:cs typeface="Times New Roman"/>
              </a:rPr>
              <a:t>   </a:t>
            </a:r>
            <a:r>
              <a:rPr lang="ru-RU" sz="1200" b="1" spc="-10" dirty="0" smtClean="0">
                <a:solidFill>
                  <a:schemeClr val="accent5">
                    <a:lumMod val="25000"/>
                  </a:schemeClr>
                </a:solidFill>
                <a:latin typeface="Times New Roman"/>
                <a:cs typeface="Times New Roman"/>
              </a:rPr>
              <a:t>в 2023 </a:t>
            </a:r>
            <a:r>
              <a:rPr lang="ru-RU" sz="1200" b="1" spc="-10" dirty="0">
                <a:solidFill>
                  <a:schemeClr val="accent5">
                    <a:lumMod val="25000"/>
                  </a:schemeClr>
                </a:solidFill>
                <a:latin typeface="Times New Roman"/>
                <a:cs typeface="Times New Roman"/>
              </a:rPr>
              <a:t>году – </a:t>
            </a:r>
            <a:r>
              <a:rPr lang="en-US" sz="1200" b="1" spc="-10" dirty="0">
                <a:solidFill>
                  <a:schemeClr val="accent5">
                    <a:lumMod val="25000"/>
                  </a:schemeClr>
                </a:solidFill>
                <a:latin typeface="Times New Roman"/>
                <a:cs typeface="Times New Roman"/>
              </a:rPr>
              <a:t>III </a:t>
            </a:r>
            <a:r>
              <a:rPr lang="ru-RU" sz="1200" b="1" spc="-10" dirty="0">
                <a:solidFill>
                  <a:schemeClr val="accent5">
                    <a:lumMod val="25000"/>
                  </a:schemeClr>
                </a:solidFill>
                <a:latin typeface="Times New Roman"/>
                <a:cs typeface="Times New Roman"/>
              </a:rPr>
              <a:t>место;</a:t>
            </a:r>
            <a:br>
              <a:rPr lang="ru-RU" sz="1200" b="1" spc="-10" dirty="0">
                <a:solidFill>
                  <a:schemeClr val="accent5">
                    <a:lumMod val="25000"/>
                  </a:schemeClr>
                </a:solidFill>
                <a:latin typeface="Times New Roman"/>
                <a:cs typeface="Times New Roman"/>
              </a:rPr>
            </a:br>
            <a:r>
              <a:rPr lang="ru-RU" sz="1200" b="1" spc="-10" dirty="0">
                <a:solidFill>
                  <a:schemeClr val="accent5">
                    <a:lumMod val="25000"/>
                  </a:schemeClr>
                </a:solidFill>
                <a:latin typeface="Times New Roman"/>
                <a:cs typeface="Times New Roman"/>
              </a:rPr>
              <a:t>в </a:t>
            </a:r>
            <a:r>
              <a:rPr lang="ru-RU" sz="1200" b="1" spc="-10" dirty="0" smtClean="0">
                <a:solidFill>
                  <a:schemeClr val="accent5">
                    <a:lumMod val="25000"/>
                  </a:schemeClr>
                </a:solidFill>
                <a:latin typeface="Times New Roman"/>
                <a:cs typeface="Times New Roman"/>
              </a:rPr>
              <a:t>2024 </a:t>
            </a:r>
            <a:r>
              <a:rPr lang="ru-RU" sz="1200" b="1" spc="-10" dirty="0">
                <a:solidFill>
                  <a:schemeClr val="accent5">
                    <a:lumMod val="25000"/>
                  </a:schemeClr>
                </a:solidFill>
                <a:latin typeface="Times New Roman"/>
                <a:cs typeface="Times New Roman"/>
              </a:rPr>
              <a:t>году – </a:t>
            </a:r>
            <a:r>
              <a:rPr lang="en-US" sz="1200" b="1" spc="-10" dirty="0" smtClean="0">
                <a:solidFill>
                  <a:schemeClr val="accent5">
                    <a:lumMod val="25000"/>
                  </a:schemeClr>
                </a:solidFill>
                <a:latin typeface="Times New Roman"/>
                <a:cs typeface="Times New Roman"/>
              </a:rPr>
              <a:t>I </a:t>
            </a:r>
            <a:r>
              <a:rPr lang="ru-RU" sz="1200" b="1" spc="-10" dirty="0" smtClean="0">
                <a:solidFill>
                  <a:schemeClr val="accent5">
                    <a:lumMod val="25000"/>
                  </a:schemeClr>
                </a:solidFill>
                <a:latin typeface="Times New Roman"/>
                <a:cs typeface="Times New Roman"/>
              </a:rPr>
              <a:t>место</a:t>
            </a:r>
            <a:br>
              <a:rPr lang="ru-RU" sz="1200" b="1" spc="-10" dirty="0" smtClean="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r>
              <a:rPr lang="ru-RU" sz="1200" b="1" dirty="0">
                <a:solidFill>
                  <a:schemeClr val="accent5">
                    <a:lumMod val="25000"/>
                  </a:schemeClr>
                </a:solidFill>
                <a:latin typeface="Times New Roman"/>
                <a:cs typeface="Times New Roman"/>
              </a:rPr>
              <a:t>В</a:t>
            </a:r>
            <a:r>
              <a:rPr lang="ru-RU" sz="1200" b="1" spc="114"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областном</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конкурсе</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среди</a:t>
            </a:r>
            <a:r>
              <a:rPr lang="ru-RU" sz="1200" b="1" spc="1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муниципальных</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образований</a:t>
            </a:r>
            <a:r>
              <a:rPr lang="ru-RU" sz="1200" b="1" spc="14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Смоленской</a:t>
            </a:r>
            <a:r>
              <a:rPr lang="ru-RU" sz="1200" b="1" spc="1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области</a:t>
            </a:r>
            <a:r>
              <a:rPr lang="ru-RU" sz="1200" b="1" spc="13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a:t>
            </a:r>
            <a:r>
              <a:rPr lang="ru-RU" sz="1200" b="1" spc="120" dirty="0">
                <a:solidFill>
                  <a:schemeClr val="accent5">
                    <a:lumMod val="25000"/>
                  </a:schemeClr>
                </a:solidFill>
                <a:latin typeface="Times New Roman"/>
                <a:cs typeface="Times New Roman"/>
              </a:rPr>
              <a:t> </a:t>
            </a:r>
            <a:r>
              <a:rPr lang="ru-RU" sz="1200" b="1" spc="-10" dirty="0">
                <a:solidFill>
                  <a:schemeClr val="accent5">
                    <a:lumMod val="25000"/>
                  </a:schemeClr>
                </a:solidFill>
                <a:latin typeface="Times New Roman"/>
                <a:cs typeface="Times New Roman"/>
              </a:rPr>
              <a:t>лучшую </a:t>
            </a:r>
            <a:r>
              <a:rPr lang="ru-RU" sz="1200" b="1" dirty="0">
                <a:solidFill>
                  <a:schemeClr val="accent5">
                    <a:lumMod val="25000"/>
                  </a:schemeClr>
                </a:solidFill>
                <a:latin typeface="Times New Roman"/>
                <a:cs typeface="Times New Roman"/>
              </a:rPr>
              <a:t>брошюру</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«Бюджет</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для</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граждан»</a:t>
            </a:r>
            <a:r>
              <a:rPr lang="ru-RU" sz="1200" b="1" spc="42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Финансовое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управление</a:t>
            </a:r>
            <a:r>
              <a:rPr lang="ru-RU" sz="1200" b="1" spc="42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МО</a:t>
            </a:r>
            <a:r>
              <a:rPr lang="ru-RU" sz="1200" b="1" spc="430"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«Демидовский</a:t>
            </a:r>
            <a:r>
              <a:rPr lang="ru-RU" sz="1200" b="1" spc="445" dirty="0">
                <a:solidFill>
                  <a:schemeClr val="accent5">
                    <a:lumMod val="25000"/>
                  </a:schemeClr>
                </a:solidFill>
                <a:latin typeface="Times New Roman"/>
                <a:cs typeface="Times New Roman"/>
              </a:rPr>
              <a:t> </a:t>
            </a:r>
            <a:r>
              <a:rPr lang="ru-RU" sz="1200" b="1" dirty="0" smtClean="0">
                <a:solidFill>
                  <a:schemeClr val="accent5">
                    <a:lumMod val="25000"/>
                  </a:schemeClr>
                </a:solidFill>
                <a:latin typeface="Times New Roman"/>
                <a:cs typeface="Times New Roman"/>
              </a:rPr>
              <a:t>муниципальный округ»</a:t>
            </a:r>
            <a:r>
              <a:rPr lang="ru-RU" sz="1200" b="1" spc="400" dirty="0" smtClean="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находится</a:t>
            </a:r>
            <a:r>
              <a:rPr lang="ru-RU" sz="1200" b="1" spc="10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в</a:t>
            </a:r>
            <a:r>
              <a:rPr lang="ru-RU" sz="1200" b="1" spc="9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числе</a:t>
            </a:r>
            <a:r>
              <a:rPr lang="ru-RU" sz="1200" b="1" spc="105" dirty="0">
                <a:solidFill>
                  <a:schemeClr val="accent5">
                    <a:lumMod val="25000"/>
                  </a:schemeClr>
                </a:solidFill>
                <a:latin typeface="Times New Roman"/>
                <a:cs typeface="Times New Roman"/>
              </a:rPr>
              <a:t> </a:t>
            </a:r>
            <a:r>
              <a:rPr lang="ru-RU" sz="1200" b="1" dirty="0">
                <a:solidFill>
                  <a:schemeClr val="accent5">
                    <a:lumMod val="25000"/>
                  </a:schemeClr>
                </a:solidFill>
                <a:latin typeface="Times New Roman"/>
                <a:cs typeface="Times New Roman"/>
              </a:rPr>
              <a:t>победителей</a:t>
            </a:r>
            <a:r>
              <a:rPr lang="ru-RU" sz="1200" b="1" spc="-10" dirty="0">
                <a:solidFill>
                  <a:schemeClr val="accent5">
                    <a:lumMod val="25000"/>
                  </a:schemeClr>
                </a:solidFill>
                <a:latin typeface="Times New Roman"/>
                <a:cs typeface="Times New Roman"/>
              </a:rPr>
              <a:t>:</a:t>
            </a:r>
            <a:br>
              <a:rPr lang="ru-RU" sz="1200" b="1" spc="-10" dirty="0">
                <a:solidFill>
                  <a:schemeClr val="accent5">
                    <a:lumMod val="25000"/>
                  </a:schemeClr>
                </a:solidFill>
                <a:latin typeface="Times New Roman"/>
                <a:cs typeface="Times New Roman"/>
              </a:rPr>
            </a:br>
            <a:r>
              <a:rPr lang="ru-RU" sz="1200" b="1" spc="-10" dirty="0" smtClean="0">
                <a:solidFill>
                  <a:schemeClr val="accent5">
                    <a:lumMod val="25000"/>
                  </a:schemeClr>
                </a:solidFill>
                <a:latin typeface="Times New Roman"/>
                <a:cs typeface="Times New Roman"/>
              </a:rPr>
              <a:t>в 2025 </a:t>
            </a:r>
            <a:r>
              <a:rPr lang="ru-RU" sz="1200" b="1" spc="-10" dirty="0">
                <a:solidFill>
                  <a:schemeClr val="accent5">
                    <a:lumMod val="25000"/>
                  </a:schemeClr>
                </a:solidFill>
                <a:latin typeface="Times New Roman"/>
                <a:cs typeface="Times New Roman"/>
              </a:rPr>
              <a:t>году – </a:t>
            </a:r>
            <a:r>
              <a:rPr lang="en-US" sz="1200" b="1" spc="-10" dirty="0">
                <a:solidFill>
                  <a:schemeClr val="accent5">
                    <a:lumMod val="25000"/>
                  </a:schemeClr>
                </a:solidFill>
                <a:latin typeface="Times New Roman"/>
                <a:cs typeface="Times New Roman"/>
              </a:rPr>
              <a:t>I </a:t>
            </a:r>
            <a:r>
              <a:rPr lang="ru-RU" sz="1200" b="1" spc="-10" dirty="0">
                <a:solidFill>
                  <a:schemeClr val="accent5">
                    <a:lumMod val="25000"/>
                  </a:schemeClr>
                </a:solidFill>
                <a:latin typeface="Times New Roman"/>
                <a:cs typeface="Times New Roman"/>
              </a:rPr>
              <a:t>место</a:t>
            </a:r>
            <a:r>
              <a:rPr lang="ru-RU" sz="1200" b="1" dirty="0">
                <a:solidFill>
                  <a:schemeClr val="accent5">
                    <a:lumMod val="25000"/>
                  </a:schemeClr>
                </a:solidFill>
                <a:latin typeface="Times New Roman"/>
                <a:cs typeface="Times New Roman"/>
              </a:rPr>
              <a:t/>
            </a:r>
            <a:br>
              <a:rPr lang="ru-RU" sz="1200" b="1" dirty="0">
                <a:solidFill>
                  <a:schemeClr val="accent5">
                    <a:lumMod val="25000"/>
                  </a:schemeClr>
                </a:solidFill>
                <a:latin typeface="Times New Roman"/>
                <a:cs typeface="Times New Roman"/>
              </a:rPr>
            </a:br>
            <a:endParaRPr lang="ru-RU" sz="1200" b="1" dirty="0">
              <a:solidFill>
                <a:schemeClr val="accent5">
                  <a:lumMod val="25000"/>
                </a:schemeClr>
              </a:solidFill>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36765193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2" name="Заголовок 1"/>
          <p:cNvSpPr>
            <a:spLocks noGrp="1"/>
          </p:cNvSpPr>
          <p:nvPr>
            <p:ph type="ctrTitle" idx="4294967295"/>
          </p:nvPr>
        </p:nvSpPr>
        <p:spPr>
          <a:xfrm>
            <a:off x="3275856" y="-207666"/>
            <a:ext cx="5693840" cy="936625"/>
          </a:xfrm>
        </p:spPr>
        <p:txBody>
          <a:bodyPr/>
          <a:lstStyle/>
          <a:p>
            <a:pPr algn="r"/>
            <a:r>
              <a:rPr lang="ru-RU" sz="2000" b="1" i="1" dirty="0" smtClean="0">
                <a:solidFill>
                  <a:srgbClr val="000066"/>
                </a:solidFill>
                <a:latin typeface="Times New Roman" panose="02020603050405020304" pitchFamily="18" charset="0"/>
                <a:cs typeface="Times New Roman" panose="02020603050405020304" pitchFamily="18" charset="0"/>
              </a:rPr>
              <a:t>Контактная информация</a:t>
            </a:r>
            <a:endParaRPr lang="ru-RU" sz="2000" b="1" i="1" dirty="0">
              <a:solidFill>
                <a:srgbClr val="000066"/>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42975" y="260647"/>
            <a:ext cx="9217024" cy="1292662"/>
          </a:xfrm>
          <a:prstGeom prst="rect">
            <a:avLst/>
          </a:prstGeom>
        </p:spPr>
        <p:txBody>
          <a:bodyPr wrap="square">
            <a:spAutoFit/>
          </a:bodyPr>
          <a:lstStyle/>
          <a:p>
            <a:pPr algn="ctr"/>
            <a:endParaRPr lang="ru-RU" sz="1600" b="1" i="1" dirty="0" smtClean="0">
              <a:solidFill>
                <a:srgbClr val="000066"/>
              </a:solidFill>
            </a:endParaRPr>
          </a:p>
          <a:p>
            <a:pPr algn="ctr"/>
            <a:endParaRPr lang="ru-RU" sz="1600" b="1" i="1" dirty="0">
              <a:solidFill>
                <a:srgbClr val="000066"/>
              </a:solidFill>
            </a:endParaRPr>
          </a:p>
          <a:p>
            <a:pPr algn="ctr"/>
            <a:r>
              <a:rPr lang="ru-RU" sz="1600" b="1" i="1" dirty="0" smtClean="0">
                <a:solidFill>
                  <a:srgbClr val="000066"/>
                </a:solidFill>
              </a:rPr>
              <a:t>Финансовое </a:t>
            </a:r>
            <a:r>
              <a:rPr lang="ru-RU" sz="1600" b="1" i="1" dirty="0">
                <a:solidFill>
                  <a:srgbClr val="000066"/>
                </a:solidFill>
              </a:rPr>
              <a:t>управление Администрации муниципального образования </a:t>
            </a:r>
            <a:endParaRPr lang="ru-RU" sz="1600" b="1" i="1" dirty="0" smtClean="0">
              <a:solidFill>
                <a:srgbClr val="000066"/>
              </a:solidFill>
            </a:endParaRPr>
          </a:p>
          <a:p>
            <a:pPr algn="ctr"/>
            <a:r>
              <a:rPr lang="ru-RU" sz="1600" b="1" i="1" dirty="0" smtClean="0">
                <a:solidFill>
                  <a:srgbClr val="000066"/>
                </a:solidFill>
              </a:rPr>
              <a:t>«</a:t>
            </a:r>
            <a:r>
              <a:rPr lang="ru-RU" sz="1600" b="1" i="1" dirty="0">
                <a:solidFill>
                  <a:srgbClr val="000066"/>
                </a:solidFill>
              </a:rPr>
              <a:t>Демидовский </a:t>
            </a:r>
            <a:r>
              <a:rPr lang="ru-RU" sz="1600" b="1" i="1" dirty="0" smtClean="0">
                <a:solidFill>
                  <a:srgbClr val="000066"/>
                </a:solidFill>
              </a:rPr>
              <a:t>муниципальный округ» </a:t>
            </a:r>
            <a:r>
              <a:rPr lang="ru-RU" sz="1600" b="1" i="1" dirty="0">
                <a:solidFill>
                  <a:srgbClr val="000066"/>
                </a:solidFill>
              </a:rPr>
              <a:t>Смоленской области</a:t>
            </a:r>
          </a:p>
          <a:p>
            <a:r>
              <a:rPr lang="ru-RU" b="1" i="1" dirty="0"/>
              <a:t>Адрес:</a:t>
            </a:r>
            <a:r>
              <a:rPr lang="ru-RU" dirty="0"/>
              <a:t> 216240, ул</a:t>
            </a:r>
            <a:r>
              <a:rPr lang="ru-RU" dirty="0" smtClean="0"/>
              <a:t>. Коммунистическая</a:t>
            </a:r>
            <a:r>
              <a:rPr lang="ru-RU" dirty="0"/>
              <a:t>, д.10, г</a:t>
            </a:r>
            <a:r>
              <a:rPr lang="ru-RU" dirty="0" smtClean="0"/>
              <a:t>. Демидов</a:t>
            </a:r>
            <a:r>
              <a:rPr lang="ru-RU" dirty="0"/>
              <a:t>, Смоленской </a:t>
            </a:r>
            <a:r>
              <a:rPr lang="ru-RU" dirty="0" smtClean="0"/>
              <a:t>области</a:t>
            </a:r>
            <a:endParaRPr lang="ru-RU" dirty="0"/>
          </a:p>
        </p:txBody>
      </p:sp>
      <p:sp>
        <p:nvSpPr>
          <p:cNvPr id="5" name="Прямоугольник 4"/>
          <p:cNvSpPr/>
          <p:nvPr/>
        </p:nvSpPr>
        <p:spPr>
          <a:xfrm>
            <a:off x="179487" y="2870939"/>
            <a:ext cx="4572000" cy="954107"/>
          </a:xfrm>
          <a:prstGeom prst="rect">
            <a:avLst/>
          </a:prstGeom>
        </p:spPr>
        <p:txBody>
          <a:bodyPr>
            <a:spAutoFit/>
          </a:bodyPr>
          <a:lstStyle/>
          <a:p>
            <a:r>
              <a:rPr lang="ru-RU" b="1" i="1" dirty="0"/>
              <a:t>Для обратной связи граждан:</a:t>
            </a:r>
            <a:endParaRPr lang="ru-RU" dirty="0"/>
          </a:p>
          <a:p>
            <a:r>
              <a:rPr lang="ru-RU" b="1" i="1" dirty="0"/>
              <a:t>Телефон:</a:t>
            </a:r>
            <a:r>
              <a:rPr lang="ru-RU" dirty="0"/>
              <a:t> +7 (48147) 4-11-41</a:t>
            </a:r>
          </a:p>
          <a:p>
            <a:r>
              <a:rPr lang="ru-RU" b="1" i="1" dirty="0"/>
              <a:t>Факс:</a:t>
            </a:r>
            <a:r>
              <a:rPr lang="ru-RU" dirty="0"/>
              <a:t> +7 (48147) 4-17-61</a:t>
            </a:r>
          </a:p>
          <a:p>
            <a:r>
              <a:rPr lang="ru-RU" b="1" i="1" dirty="0"/>
              <a:t>E-</a:t>
            </a:r>
            <a:r>
              <a:rPr lang="ru-RU" b="1" i="1" dirty="0" err="1"/>
              <a:t>mail</a:t>
            </a:r>
            <a:r>
              <a:rPr lang="ru-RU" b="1" i="1" dirty="0"/>
              <a:t>:</a:t>
            </a:r>
            <a:r>
              <a:rPr lang="ru-RU" dirty="0"/>
              <a:t> </a:t>
            </a:r>
            <a:r>
              <a:rPr lang="en-US" u="sng">
                <a:hlinkClick r:id="rId2"/>
              </a:rPr>
              <a:t> demidovfin@admin-smolensk.ru </a:t>
            </a:r>
            <a:endParaRPr lang="ru-RU" dirty="0"/>
          </a:p>
        </p:txBody>
      </p:sp>
      <p:sp>
        <p:nvSpPr>
          <p:cNvPr id="6" name="Прямоугольник 5"/>
          <p:cNvSpPr/>
          <p:nvPr/>
        </p:nvSpPr>
        <p:spPr>
          <a:xfrm>
            <a:off x="121296" y="1916832"/>
            <a:ext cx="3802632" cy="954107"/>
          </a:xfrm>
          <a:prstGeom prst="rect">
            <a:avLst/>
          </a:prstGeom>
        </p:spPr>
        <p:txBody>
          <a:bodyPr wrap="square">
            <a:spAutoFit/>
          </a:bodyPr>
          <a:lstStyle/>
          <a:p>
            <a:r>
              <a:rPr lang="ru-RU" b="1" i="1" dirty="0"/>
              <a:t>Режим работы:</a:t>
            </a:r>
            <a:r>
              <a:rPr lang="ru-RU" dirty="0"/>
              <a:t/>
            </a:r>
            <a:br>
              <a:rPr lang="ru-RU" dirty="0"/>
            </a:br>
            <a:r>
              <a:rPr lang="ru-RU" dirty="0"/>
              <a:t>понедельник-пятница: </a:t>
            </a:r>
            <a:r>
              <a:rPr lang="ru-RU" dirty="0" smtClean="0"/>
              <a:t>08:00 - 17:00</a:t>
            </a:r>
            <a:r>
              <a:rPr lang="ru-RU" dirty="0"/>
              <a:t/>
            </a:r>
            <a:br>
              <a:rPr lang="ru-RU" dirty="0"/>
            </a:br>
            <a:r>
              <a:rPr lang="ru-RU" dirty="0"/>
              <a:t>перерыв на обед: 13:00 - 14:00</a:t>
            </a:r>
            <a:br>
              <a:rPr lang="ru-RU" dirty="0"/>
            </a:br>
            <a:r>
              <a:rPr lang="ru-RU" dirty="0"/>
              <a:t>суббота-воскресенье: выходные</a:t>
            </a:r>
          </a:p>
        </p:txBody>
      </p:sp>
      <p:sp>
        <p:nvSpPr>
          <p:cNvPr id="7" name="Прямоугольник 6"/>
          <p:cNvSpPr/>
          <p:nvPr/>
        </p:nvSpPr>
        <p:spPr>
          <a:xfrm>
            <a:off x="179487" y="3825046"/>
            <a:ext cx="4572000" cy="738664"/>
          </a:xfrm>
          <a:prstGeom prst="rect">
            <a:avLst/>
          </a:prstGeom>
        </p:spPr>
        <p:txBody>
          <a:bodyPr>
            <a:spAutoFit/>
          </a:bodyPr>
          <a:lstStyle/>
          <a:p>
            <a:r>
              <a:rPr lang="ru-RU" b="1" dirty="0" smtClean="0"/>
              <a:t>Социальные сети:</a:t>
            </a:r>
            <a:endParaRPr lang="ru-RU" dirty="0" smtClean="0"/>
          </a:p>
          <a:p>
            <a:r>
              <a:rPr lang="en-US" dirty="0" smtClean="0">
                <a:hlinkClick r:id="rId3"/>
              </a:rPr>
              <a:t>ok.ru/group52342197453037</a:t>
            </a:r>
            <a:endParaRPr lang="en-US" dirty="0" smtClean="0"/>
          </a:p>
          <a:p>
            <a:r>
              <a:rPr lang="en-US" dirty="0" smtClean="0">
                <a:hlinkClick r:id="rId4"/>
              </a:rPr>
              <a:t>vk.com/id174416681</a:t>
            </a:r>
            <a:endParaRPr lang="en-US" dirty="0"/>
          </a:p>
        </p:txBody>
      </p:sp>
      <p:sp>
        <p:nvSpPr>
          <p:cNvPr id="8" name="Прямоугольник 7"/>
          <p:cNvSpPr/>
          <p:nvPr/>
        </p:nvSpPr>
        <p:spPr>
          <a:xfrm>
            <a:off x="2699792" y="4941168"/>
            <a:ext cx="4572000" cy="1815882"/>
          </a:xfrm>
          <a:prstGeom prst="rect">
            <a:avLst/>
          </a:prstGeom>
        </p:spPr>
        <p:txBody>
          <a:bodyPr>
            <a:spAutoFit/>
          </a:bodyPr>
          <a:lstStyle/>
          <a:p>
            <a:pPr algn="ctr"/>
            <a:r>
              <a:rPr lang="ru-RU" b="1" dirty="0">
                <a:solidFill>
                  <a:srgbClr val="000066"/>
                </a:solidFill>
              </a:rPr>
              <a:t>ГРАФИК приёма граждан по личным </a:t>
            </a:r>
            <a:r>
              <a:rPr lang="ru-RU" b="1" dirty="0" smtClean="0">
                <a:solidFill>
                  <a:srgbClr val="000066"/>
                </a:solidFill>
              </a:rPr>
              <a:t>вопросам:</a:t>
            </a:r>
          </a:p>
          <a:p>
            <a:pPr algn="ctr"/>
            <a:endParaRPr lang="ru-RU" dirty="0" smtClean="0"/>
          </a:p>
          <a:p>
            <a:pPr algn="ctr"/>
            <a:r>
              <a:rPr lang="ru-RU" dirty="0" smtClean="0"/>
              <a:t>Козлова  Наталья Павловна  -  начальник </a:t>
            </a:r>
            <a:r>
              <a:rPr lang="ru-RU" dirty="0"/>
              <a:t>Финансового управления Администрации муниципального образования «Демидовский </a:t>
            </a:r>
            <a:r>
              <a:rPr lang="ru-RU" dirty="0" smtClean="0"/>
              <a:t>муниципальный округ» </a:t>
            </a:r>
            <a:r>
              <a:rPr lang="ru-RU" dirty="0"/>
              <a:t>Смоленской области </a:t>
            </a:r>
          </a:p>
          <a:p>
            <a:pPr algn="ctr"/>
            <a:endParaRPr lang="ru-RU" dirty="0" smtClean="0"/>
          </a:p>
          <a:p>
            <a:pPr algn="ctr"/>
            <a:r>
              <a:rPr lang="ru-RU" dirty="0" smtClean="0"/>
              <a:t> среда, еженедельно  с 15:00 </a:t>
            </a:r>
            <a:r>
              <a:rPr lang="ru-RU" dirty="0"/>
              <a:t>ч. до 17:00 ч. </a:t>
            </a:r>
          </a:p>
        </p:txBody>
      </p:sp>
      <p:pic>
        <p:nvPicPr>
          <p:cNvPr id="1720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1487" y="1865645"/>
            <a:ext cx="2880320" cy="2790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497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Блок-схема: процесс 63"/>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pSp>
        <p:nvGrpSpPr>
          <p:cNvPr id="65537" name="Group 101"/>
          <p:cNvGrpSpPr>
            <a:grpSpLocks/>
          </p:cNvGrpSpPr>
          <p:nvPr/>
        </p:nvGrpSpPr>
        <p:grpSpPr bwMode="auto">
          <a:xfrm>
            <a:off x="1390" y="353848"/>
            <a:ext cx="9148763" cy="6407150"/>
            <a:chOff x="0" y="148"/>
            <a:chExt cx="5763" cy="4036"/>
          </a:xfrm>
        </p:grpSpPr>
        <p:pic>
          <p:nvPicPr>
            <p:cNvPr id="65542" name="Picture 21" descr="http://dnews.donetsk.ua/storage/fotos/2010/08/27/128289415521289b.jpg"/>
            <p:cNvPicPr>
              <a:picLocks noChangeAspect="1" noChangeArrowheads="1"/>
            </p:cNvPicPr>
            <p:nvPr/>
          </p:nvPicPr>
          <p:blipFill>
            <a:blip r:embed="rId2" cstate="print"/>
            <a:srcRect/>
            <a:stretch>
              <a:fillRect/>
            </a:stretch>
          </p:blipFill>
          <p:spPr bwMode="auto">
            <a:xfrm>
              <a:off x="4108" y="148"/>
              <a:ext cx="1655" cy="950"/>
            </a:xfrm>
            <a:prstGeom prst="rect">
              <a:avLst/>
            </a:prstGeom>
            <a:noFill/>
            <a:ln w="9525">
              <a:noFill/>
              <a:miter lim="800000"/>
              <a:headEnd/>
              <a:tailEnd/>
            </a:ln>
          </p:spPr>
        </p:pic>
        <p:sp>
          <p:nvSpPr>
            <p:cNvPr id="65543" name="AutoShape 26"/>
            <p:cNvSpPr>
              <a:spLocks noChangeArrowheads="1"/>
            </p:cNvSpPr>
            <p:nvPr/>
          </p:nvSpPr>
          <p:spPr bwMode="auto">
            <a:xfrm>
              <a:off x="0" y="1842"/>
              <a:ext cx="5760" cy="226"/>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b="1">
                  <a:solidFill>
                    <a:schemeClr val="bg1"/>
                  </a:solidFill>
                </a:rPr>
                <a:t>Разделы классификации расходов бюджета</a:t>
              </a:r>
            </a:p>
          </p:txBody>
        </p:sp>
        <p:grpSp>
          <p:nvGrpSpPr>
            <p:cNvPr id="65544" name="Group 100"/>
            <p:cNvGrpSpPr>
              <a:grpSpLocks/>
            </p:cNvGrpSpPr>
            <p:nvPr/>
          </p:nvGrpSpPr>
          <p:grpSpPr bwMode="auto">
            <a:xfrm>
              <a:off x="0" y="346"/>
              <a:ext cx="5760" cy="3838"/>
              <a:chOff x="0" y="346"/>
              <a:chExt cx="5760" cy="3838"/>
            </a:xfrm>
          </p:grpSpPr>
          <p:sp>
            <p:nvSpPr>
              <p:cNvPr id="65546" name="Text Box 23"/>
              <p:cNvSpPr txBox="1">
                <a:spLocks noChangeArrowheads="1"/>
              </p:cNvSpPr>
              <p:nvPr/>
            </p:nvSpPr>
            <p:spPr bwMode="auto">
              <a:xfrm>
                <a:off x="0" y="527"/>
                <a:ext cx="3606" cy="192"/>
              </a:xfrm>
              <a:prstGeom prst="rect">
                <a:avLst/>
              </a:prstGeom>
              <a:noFill/>
              <a:ln w="9525">
                <a:noFill/>
                <a:miter lim="800000"/>
                <a:headEnd/>
                <a:tailEnd/>
              </a:ln>
            </p:spPr>
            <p:txBody>
              <a:bodyPr>
                <a:spAutoFit/>
              </a:bodyPr>
              <a:lstStyle/>
              <a:p>
                <a:pPr>
                  <a:spcBef>
                    <a:spcPct val="50000"/>
                  </a:spcBef>
                </a:pPr>
                <a:endParaRPr lang="ru-RU"/>
              </a:p>
            </p:txBody>
          </p:sp>
          <p:sp>
            <p:nvSpPr>
              <p:cNvPr id="65547" name="Text Box 24"/>
              <p:cNvSpPr txBox="1">
                <a:spLocks noChangeArrowheads="1"/>
              </p:cNvSpPr>
              <p:nvPr/>
            </p:nvSpPr>
            <p:spPr bwMode="auto">
              <a:xfrm>
                <a:off x="0" y="346"/>
                <a:ext cx="5420" cy="1406"/>
              </a:xfrm>
              <a:prstGeom prst="rect">
                <a:avLst/>
              </a:prstGeom>
              <a:noFill/>
              <a:ln w="9525">
                <a:noFill/>
                <a:miter lim="800000"/>
                <a:headEnd/>
                <a:tailEnd/>
              </a:ln>
            </p:spPr>
            <p:txBody>
              <a:bodyPr wrap="square">
                <a:spAutoFit/>
              </a:bodyPr>
              <a:lstStyle/>
              <a:p>
                <a:pPr>
                  <a:spcBef>
                    <a:spcPts val="0"/>
                  </a:spcBef>
                </a:pPr>
                <a:r>
                  <a:rPr lang="ru-RU" sz="1600" dirty="0"/>
                  <a:t>	</a:t>
                </a:r>
                <a:r>
                  <a:rPr lang="ru-RU" sz="1600" b="1" u="sng" dirty="0">
                    <a:solidFill>
                      <a:srgbClr val="000066"/>
                    </a:solidFill>
                    <a:effectLst>
                      <a:outerShdw blurRad="38100" dist="38100" dir="2700000" algn="tl">
                        <a:srgbClr val="000000">
                          <a:alpha val="43137"/>
                        </a:srgbClr>
                      </a:outerShdw>
                    </a:effectLst>
                  </a:rPr>
                  <a:t>Расходы бюджета </a:t>
                </a:r>
                <a:r>
                  <a:rPr lang="ru-RU" sz="1600" dirty="0">
                    <a:solidFill>
                      <a:srgbClr val="000066"/>
                    </a:solidFill>
                  </a:rPr>
                  <a:t>- выплачиваемые из бюджета </a:t>
                </a:r>
                <a:endParaRPr lang="ru-RU" sz="1600" dirty="0" smtClean="0">
                  <a:solidFill>
                    <a:srgbClr val="000066"/>
                  </a:solidFill>
                </a:endParaRPr>
              </a:p>
              <a:p>
                <a:pPr>
                  <a:spcBef>
                    <a:spcPts val="0"/>
                  </a:spcBef>
                </a:pPr>
                <a:r>
                  <a:rPr lang="ru-RU" sz="1600" dirty="0" smtClean="0">
                    <a:solidFill>
                      <a:srgbClr val="000066"/>
                    </a:solidFill>
                  </a:rPr>
                  <a:t>денежные </a:t>
                </a:r>
                <a:r>
                  <a:rPr lang="ru-RU" sz="1600" dirty="0">
                    <a:solidFill>
                      <a:srgbClr val="000066"/>
                    </a:solidFill>
                  </a:rPr>
                  <a:t>средства, за исключением средств, являющихся в </a:t>
                </a:r>
                <a:endParaRPr lang="ru-RU" sz="1600" dirty="0" smtClean="0">
                  <a:solidFill>
                    <a:srgbClr val="000066"/>
                  </a:solidFill>
                </a:endParaRPr>
              </a:p>
              <a:p>
                <a:pPr>
                  <a:spcBef>
                    <a:spcPts val="0"/>
                  </a:spcBef>
                </a:pPr>
                <a:r>
                  <a:rPr lang="ru-RU" sz="1600" dirty="0" smtClean="0">
                    <a:solidFill>
                      <a:srgbClr val="000066"/>
                    </a:solidFill>
                  </a:rPr>
                  <a:t>соответствии </a:t>
                </a:r>
                <a:r>
                  <a:rPr lang="ru-RU" sz="1600" dirty="0">
                    <a:solidFill>
                      <a:srgbClr val="000066"/>
                    </a:solidFill>
                  </a:rPr>
                  <a:t>с Бюджетным кодексом источниками финансирования </a:t>
                </a:r>
                <a:endParaRPr lang="ru-RU" sz="1600" dirty="0" smtClean="0">
                  <a:solidFill>
                    <a:srgbClr val="000066"/>
                  </a:solidFill>
                </a:endParaRPr>
              </a:p>
              <a:p>
                <a:pPr>
                  <a:spcBef>
                    <a:spcPts val="0"/>
                  </a:spcBef>
                </a:pPr>
                <a:r>
                  <a:rPr lang="ru-RU" sz="1600" dirty="0" smtClean="0">
                    <a:solidFill>
                      <a:srgbClr val="000066"/>
                    </a:solidFill>
                  </a:rPr>
                  <a:t>дефицита </a:t>
                </a:r>
                <a:r>
                  <a:rPr lang="ru-RU" sz="1600" dirty="0">
                    <a:solidFill>
                      <a:srgbClr val="000066"/>
                    </a:solidFill>
                  </a:rPr>
                  <a:t>бюджета. </a:t>
                </a:r>
              </a:p>
              <a:p>
                <a:pPr>
                  <a:spcBef>
                    <a:spcPts val="0"/>
                  </a:spcBef>
                </a:pPr>
                <a:r>
                  <a:rPr lang="ru-RU" sz="1500" dirty="0" smtClean="0"/>
                  <a:t>Формирование </a:t>
                </a:r>
                <a:r>
                  <a:rPr lang="ru-RU" sz="1500" dirty="0"/>
                  <a:t>расходов осуществляется в соответствии с расходными обязательствами, обусловленными установленным законодательством разграничением полномочий, исполнение которых должно происходить в очередном финансовом году и плановом периоде за счет средств соответствующих бюджетов.</a:t>
                </a:r>
              </a:p>
              <a:p>
                <a:r>
                  <a:rPr lang="ru-RU" sz="1500" dirty="0"/>
                  <a:t>	</a:t>
                </a:r>
              </a:p>
            </p:txBody>
          </p:sp>
          <p:sp>
            <p:nvSpPr>
              <p:cNvPr id="65548" name="AutoShape 31"/>
              <p:cNvSpPr>
                <a:spLocks noChangeArrowheads="1"/>
              </p:cNvSpPr>
              <p:nvPr/>
            </p:nvSpPr>
            <p:spPr bwMode="auto">
              <a:xfrm>
                <a:off x="3154" y="3114"/>
                <a:ext cx="1058" cy="590"/>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300" b="1" dirty="0">
                    <a:solidFill>
                      <a:schemeClr val="bg1"/>
                    </a:solidFill>
                  </a:rPr>
                  <a:t>11</a:t>
                </a:r>
              </a:p>
              <a:p>
                <a:pPr algn="ctr"/>
                <a:r>
                  <a:rPr lang="ru-RU" sz="1300" b="1" dirty="0">
                    <a:solidFill>
                      <a:schemeClr val="bg1"/>
                    </a:solidFill>
                  </a:rPr>
                  <a:t> «Физическая</a:t>
                </a:r>
              </a:p>
              <a:p>
                <a:pPr algn="ctr"/>
                <a:r>
                  <a:rPr lang="ru-RU" sz="1300" b="1" dirty="0">
                    <a:solidFill>
                      <a:schemeClr val="bg1"/>
                    </a:solidFill>
                  </a:rPr>
                  <a:t>культура и</a:t>
                </a:r>
              </a:p>
              <a:p>
                <a:pPr algn="ctr"/>
                <a:r>
                  <a:rPr lang="ru-RU" sz="1300" b="1" dirty="0">
                    <a:solidFill>
                      <a:schemeClr val="bg1"/>
                    </a:solidFill>
                  </a:rPr>
                  <a:t>спорт»</a:t>
                </a:r>
              </a:p>
            </p:txBody>
          </p:sp>
          <p:sp>
            <p:nvSpPr>
              <p:cNvPr id="65549" name="AutoShape 32"/>
              <p:cNvSpPr>
                <a:spLocks noChangeArrowheads="1"/>
              </p:cNvSpPr>
              <p:nvPr/>
            </p:nvSpPr>
            <p:spPr bwMode="auto">
              <a:xfrm>
                <a:off x="2212" y="3184"/>
                <a:ext cx="817" cy="49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300" b="1" dirty="0">
                    <a:solidFill>
                      <a:schemeClr val="bg1"/>
                    </a:solidFill>
                  </a:rPr>
                  <a:t>10 «Социальная</a:t>
                </a:r>
              </a:p>
              <a:p>
                <a:pPr algn="ctr"/>
                <a:r>
                  <a:rPr lang="ru-RU" sz="1300" b="1" dirty="0">
                    <a:solidFill>
                      <a:schemeClr val="bg1"/>
                    </a:solidFill>
                  </a:rPr>
                  <a:t>политика»</a:t>
                </a:r>
              </a:p>
            </p:txBody>
          </p:sp>
          <p:sp>
            <p:nvSpPr>
              <p:cNvPr id="65550" name="AutoShape 38"/>
              <p:cNvSpPr>
                <a:spLocks noChangeArrowheads="1"/>
              </p:cNvSpPr>
              <p:nvPr/>
            </p:nvSpPr>
            <p:spPr bwMode="auto">
              <a:xfrm>
                <a:off x="3100" y="3748"/>
                <a:ext cx="2660" cy="436"/>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grpSp>
            <p:nvGrpSpPr>
              <p:cNvPr id="65551" name="Group 43"/>
              <p:cNvGrpSpPr>
                <a:grpSpLocks/>
              </p:cNvGrpSpPr>
              <p:nvPr/>
            </p:nvGrpSpPr>
            <p:grpSpPr bwMode="auto">
              <a:xfrm>
                <a:off x="68" y="2205"/>
                <a:ext cx="748" cy="817"/>
                <a:chOff x="113" y="2205"/>
                <a:chExt cx="829" cy="817"/>
              </a:xfrm>
            </p:grpSpPr>
            <p:sp>
              <p:nvSpPr>
                <p:cNvPr id="65595" name="AutoShape 27"/>
                <p:cNvSpPr>
                  <a:spLocks noChangeArrowheads="1"/>
                </p:cNvSpPr>
                <p:nvPr/>
              </p:nvSpPr>
              <p:spPr bwMode="auto">
                <a:xfrm>
                  <a:off x="113" y="2205"/>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6" name="Text Box 42"/>
                <p:cNvSpPr txBox="1">
                  <a:spLocks noChangeArrowheads="1"/>
                </p:cNvSpPr>
                <p:nvPr/>
              </p:nvSpPr>
              <p:spPr bwMode="auto">
                <a:xfrm>
                  <a:off x="113" y="2251"/>
                  <a:ext cx="829" cy="558"/>
                </a:xfrm>
                <a:prstGeom prst="rect">
                  <a:avLst/>
                </a:prstGeom>
                <a:noFill/>
                <a:ln w="9525">
                  <a:noFill/>
                  <a:miter lim="800000"/>
                  <a:headEnd/>
                  <a:tailEnd/>
                </a:ln>
              </p:spPr>
              <p:txBody>
                <a:bodyPr>
                  <a:spAutoFit/>
                </a:bodyPr>
                <a:lstStyle/>
                <a:p>
                  <a:pPr algn="ctr"/>
                  <a:r>
                    <a:rPr lang="ru-RU" sz="1300" b="1">
                      <a:solidFill>
                        <a:schemeClr val="bg1"/>
                      </a:solidFill>
                    </a:rPr>
                    <a:t>01 «Общегосу                                                            дарственные вопросы»</a:t>
                  </a:r>
                </a:p>
              </p:txBody>
            </p:sp>
          </p:grpSp>
          <p:grpSp>
            <p:nvGrpSpPr>
              <p:cNvPr id="65552" name="Group 44"/>
              <p:cNvGrpSpPr>
                <a:grpSpLocks/>
              </p:cNvGrpSpPr>
              <p:nvPr/>
            </p:nvGrpSpPr>
            <p:grpSpPr bwMode="auto">
              <a:xfrm>
                <a:off x="862" y="2205"/>
                <a:ext cx="771" cy="817"/>
                <a:chOff x="-9" y="2205"/>
                <a:chExt cx="829" cy="817"/>
              </a:xfrm>
            </p:grpSpPr>
            <p:sp>
              <p:nvSpPr>
                <p:cNvPr id="65593" name="AutoShape 45"/>
                <p:cNvSpPr>
                  <a:spLocks noChangeArrowheads="1"/>
                </p:cNvSpPr>
                <p:nvPr/>
              </p:nvSpPr>
              <p:spPr bwMode="auto">
                <a:xfrm>
                  <a:off x="3" y="2205"/>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4" name="Text Box 46"/>
                <p:cNvSpPr txBox="1">
                  <a:spLocks noChangeArrowheads="1"/>
                </p:cNvSpPr>
                <p:nvPr/>
              </p:nvSpPr>
              <p:spPr bwMode="auto">
                <a:xfrm>
                  <a:off x="-9" y="2281"/>
                  <a:ext cx="829" cy="683"/>
                </a:xfrm>
                <a:prstGeom prst="rect">
                  <a:avLst/>
                </a:prstGeom>
                <a:noFill/>
                <a:ln w="9525">
                  <a:noFill/>
                  <a:miter lim="800000"/>
                  <a:headEnd/>
                  <a:tailEnd/>
                </a:ln>
              </p:spPr>
              <p:txBody>
                <a:bodyPr>
                  <a:spAutoFit/>
                </a:bodyPr>
                <a:lstStyle/>
                <a:p>
                  <a:pPr algn="ctr"/>
                  <a:r>
                    <a:rPr lang="ru-RU" sz="1300" b="1" dirty="0">
                      <a:solidFill>
                        <a:schemeClr val="bg1"/>
                      </a:solidFill>
                    </a:rPr>
                    <a:t>02 «Национальная</a:t>
                  </a:r>
                </a:p>
                <a:p>
                  <a:pPr algn="ctr"/>
                  <a:r>
                    <a:rPr lang="ru-RU" sz="1300" b="1" dirty="0">
                      <a:solidFill>
                        <a:schemeClr val="bg1"/>
                      </a:solidFill>
                    </a:rPr>
                    <a:t>оборона»</a:t>
                  </a:r>
                </a:p>
                <a:p>
                  <a:pPr algn="ctr"/>
                  <a:endParaRPr lang="ru-RU" sz="1300" b="1" dirty="0">
                    <a:solidFill>
                      <a:schemeClr val="bg1"/>
                    </a:solidFill>
                  </a:endParaRPr>
                </a:p>
              </p:txBody>
            </p:sp>
          </p:grpSp>
          <p:grpSp>
            <p:nvGrpSpPr>
              <p:cNvPr id="65553" name="Group 47"/>
              <p:cNvGrpSpPr>
                <a:grpSpLocks/>
              </p:cNvGrpSpPr>
              <p:nvPr/>
            </p:nvGrpSpPr>
            <p:grpSpPr bwMode="auto">
              <a:xfrm flipH="1">
                <a:off x="1765" y="2222"/>
                <a:ext cx="964" cy="829"/>
                <a:chOff x="169" y="2220"/>
                <a:chExt cx="881" cy="746"/>
              </a:xfrm>
            </p:grpSpPr>
            <p:sp>
              <p:nvSpPr>
                <p:cNvPr id="65591" name="AutoShape 48"/>
                <p:cNvSpPr>
                  <a:spLocks noChangeArrowheads="1"/>
                </p:cNvSpPr>
                <p:nvPr/>
              </p:nvSpPr>
              <p:spPr bwMode="auto">
                <a:xfrm>
                  <a:off x="169" y="2220"/>
                  <a:ext cx="881" cy="746"/>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2" name="Text Box 49"/>
                <p:cNvSpPr txBox="1">
                  <a:spLocks noChangeArrowheads="1"/>
                </p:cNvSpPr>
                <p:nvPr/>
              </p:nvSpPr>
              <p:spPr bwMode="auto">
                <a:xfrm>
                  <a:off x="169" y="2239"/>
                  <a:ext cx="881" cy="727"/>
                </a:xfrm>
                <a:prstGeom prst="rect">
                  <a:avLst/>
                </a:prstGeom>
                <a:noFill/>
                <a:ln w="9525">
                  <a:noFill/>
                  <a:miter lim="800000"/>
                  <a:headEnd/>
                  <a:tailEnd/>
                </a:ln>
              </p:spPr>
              <p:txBody>
                <a:bodyPr wrap="square">
                  <a:spAutoFit/>
                </a:bodyPr>
                <a:lstStyle/>
                <a:p>
                  <a:pPr algn="ctr"/>
                  <a:r>
                    <a:rPr lang="ru-RU" sz="1300" b="1" dirty="0">
                      <a:solidFill>
                        <a:schemeClr val="bg1"/>
                      </a:solidFill>
                    </a:rPr>
                    <a:t>03</a:t>
                  </a:r>
                </a:p>
                <a:p>
                  <a:pPr algn="ctr"/>
                  <a:r>
                    <a:rPr lang="ru-RU" sz="1300" b="1" dirty="0">
                      <a:solidFill>
                        <a:schemeClr val="bg1"/>
                      </a:solidFill>
                    </a:rPr>
                    <a:t>«Национальная</a:t>
                  </a:r>
                </a:p>
                <a:p>
                  <a:pPr algn="ctr"/>
                  <a:r>
                    <a:rPr lang="ru-RU" sz="1300" b="1" dirty="0">
                      <a:solidFill>
                        <a:schemeClr val="bg1"/>
                      </a:solidFill>
                    </a:rPr>
                    <a:t>безопасность и</a:t>
                  </a:r>
                </a:p>
                <a:p>
                  <a:pPr algn="ctr"/>
                  <a:r>
                    <a:rPr lang="ru-RU" sz="1300" b="1" dirty="0">
                      <a:solidFill>
                        <a:schemeClr val="bg1"/>
                      </a:solidFill>
                    </a:rPr>
                    <a:t>правоохранительная</a:t>
                  </a:r>
                </a:p>
                <a:p>
                  <a:pPr algn="ctr"/>
                  <a:r>
                    <a:rPr lang="ru-RU" sz="1300" b="1" dirty="0">
                      <a:solidFill>
                        <a:schemeClr val="bg1"/>
                      </a:solidFill>
                    </a:rPr>
                    <a:t>деятельность»</a:t>
                  </a:r>
                </a:p>
              </p:txBody>
            </p:sp>
          </p:grpSp>
          <p:grpSp>
            <p:nvGrpSpPr>
              <p:cNvPr id="65554" name="Group 61"/>
              <p:cNvGrpSpPr>
                <a:grpSpLocks/>
              </p:cNvGrpSpPr>
              <p:nvPr/>
            </p:nvGrpSpPr>
            <p:grpSpPr bwMode="auto">
              <a:xfrm>
                <a:off x="2729" y="2234"/>
                <a:ext cx="906" cy="817"/>
                <a:chOff x="3171" y="2234"/>
                <a:chExt cx="998" cy="817"/>
              </a:xfrm>
            </p:grpSpPr>
            <p:grpSp>
              <p:nvGrpSpPr>
                <p:cNvPr id="65587" name="Group 50"/>
                <p:cNvGrpSpPr>
                  <a:grpSpLocks/>
                </p:cNvGrpSpPr>
                <p:nvPr/>
              </p:nvGrpSpPr>
              <p:grpSpPr bwMode="auto">
                <a:xfrm>
                  <a:off x="3198" y="2234"/>
                  <a:ext cx="940" cy="817"/>
                  <a:chOff x="-52" y="2234"/>
                  <a:chExt cx="859" cy="817"/>
                </a:xfrm>
              </p:grpSpPr>
              <p:sp>
                <p:nvSpPr>
                  <p:cNvPr id="65589" name="AutoShape 51"/>
                  <p:cNvSpPr>
                    <a:spLocks noChangeArrowheads="1"/>
                  </p:cNvSpPr>
                  <p:nvPr/>
                </p:nvSpPr>
                <p:spPr bwMode="auto">
                  <a:xfrm>
                    <a:off x="-52" y="2234"/>
                    <a:ext cx="858"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90" name="Text Box 52"/>
                  <p:cNvSpPr txBox="1">
                    <a:spLocks noChangeArrowheads="1"/>
                  </p:cNvSpPr>
                  <p:nvPr/>
                </p:nvSpPr>
                <p:spPr bwMode="auto">
                  <a:xfrm>
                    <a:off x="-22" y="2251"/>
                    <a:ext cx="829" cy="192"/>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88" name="Text Box 56"/>
                <p:cNvSpPr txBox="1">
                  <a:spLocks noChangeArrowheads="1"/>
                </p:cNvSpPr>
                <p:nvPr/>
              </p:nvSpPr>
              <p:spPr bwMode="auto">
                <a:xfrm>
                  <a:off x="3171" y="2306"/>
                  <a:ext cx="998" cy="558"/>
                </a:xfrm>
                <a:prstGeom prst="rect">
                  <a:avLst/>
                </a:prstGeom>
                <a:noFill/>
                <a:ln w="9525">
                  <a:noFill/>
                  <a:miter lim="800000"/>
                  <a:headEnd/>
                  <a:tailEnd/>
                </a:ln>
              </p:spPr>
              <p:txBody>
                <a:bodyPr>
                  <a:spAutoFit/>
                </a:bodyPr>
                <a:lstStyle/>
                <a:p>
                  <a:pPr algn="ctr"/>
                  <a:r>
                    <a:rPr lang="ru-RU" sz="1300" b="1" dirty="0">
                      <a:solidFill>
                        <a:schemeClr val="bg1"/>
                      </a:solidFill>
                    </a:rPr>
                    <a:t>04 «Национальная</a:t>
                  </a:r>
                </a:p>
                <a:p>
                  <a:pPr algn="ctr"/>
                  <a:r>
                    <a:rPr lang="ru-RU" sz="1300" b="1" dirty="0">
                      <a:solidFill>
                        <a:schemeClr val="bg1"/>
                      </a:solidFill>
                    </a:rPr>
                    <a:t>экономика»</a:t>
                  </a:r>
                </a:p>
                <a:p>
                  <a:pPr algn="ctr"/>
                  <a:r>
                    <a:rPr lang="ru-RU" sz="1300" dirty="0">
                      <a:solidFill>
                        <a:schemeClr val="bg1"/>
                      </a:solidFill>
                    </a:rPr>
                    <a:t> </a:t>
                  </a:r>
                </a:p>
              </p:txBody>
            </p:sp>
          </p:grpSp>
          <p:grpSp>
            <p:nvGrpSpPr>
              <p:cNvPr id="65555" name="Group 62"/>
              <p:cNvGrpSpPr>
                <a:grpSpLocks/>
              </p:cNvGrpSpPr>
              <p:nvPr/>
            </p:nvGrpSpPr>
            <p:grpSpPr bwMode="auto">
              <a:xfrm>
                <a:off x="3741" y="2200"/>
                <a:ext cx="956" cy="817"/>
                <a:chOff x="3177" y="2200"/>
                <a:chExt cx="1109" cy="817"/>
              </a:xfrm>
            </p:grpSpPr>
            <p:grpSp>
              <p:nvGrpSpPr>
                <p:cNvPr id="65583" name="Group 63"/>
                <p:cNvGrpSpPr>
                  <a:grpSpLocks/>
                </p:cNvGrpSpPr>
                <p:nvPr/>
              </p:nvGrpSpPr>
              <p:grpSpPr bwMode="auto">
                <a:xfrm>
                  <a:off x="3177" y="2200"/>
                  <a:ext cx="1109" cy="817"/>
                  <a:chOff x="-72" y="2200"/>
                  <a:chExt cx="1014" cy="817"/>
                </a:xfrm>
              </p:grpSpPr>
              <p:sp>
                <p:nvSpPr>
                  <p:cNvPr id="65585" name="AutoShape 64"/>
                  <p:cNvSpPr>
                    <a:spLocks noChangeArrowheads="1"/>
                  </p:cNvSpPr>
                  <p:nvPr/>
                </p:nvSpPr>
                <p:spPr bwMode="auto">
                  <a:xfrm>
                    <a:off x="-72" y="2200"/>
                    <a:ext cx="998"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86" name="Text Box 65"/>
                  <p:cNvSpPr txBox="1">
                    <a:spLocks noChangeArrowheads="1"/>
                  </p:cNvSpPr>
                  <p:nvPr/>
                </p:nvSpPr>
                <p:spPr bwMode="auto">
                  <a:xfrm>
                    <a:off x="113" y="2251"/>
                    <a:ext cx="829" cy="192"/>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84" name="Text Box 66"/>
                <p:cNvSpPr txBox="1">
                  <a:spLocks noChangeArrowheads="1"/>
                </p:cNvSpPr>
                <p:nvPr/>
              </p:nvSpPr>
              <p:spPr bwMode="auto">
                <a:xfrm>
                  <a:off x="3224" y="2312"/>
                  <a:ext cx="998" cy="558"/>
                </a:xfrm>
                <a:prstGeom prst="rect">
                  <a:avLst/>
                </a:prstGeom>
                <a:noFill/>
                <a:ln w="9525">
                  <a:noFill/>
                  <a:miter lim="800000"/>
                  <a:headEnd/>
                  <a:tailEnd/>
                </a:ln>
              </p:spPr>
              <p:txBody>
                <a:bodyPr>
                  <a:spAutoFit/>
                </a:bodyPr>
                <a:lstStyle/>
                <a:p>
                  <a:pPr algn="ctr"/>
                  <a:r>
                    <a:rPr lang="ru-RU" sz="1300" b="1" dirty="0">
                      <a:solidFill>
                        <a:schemeClr val="bg1"/>
                      </a:solidFill>
                    </a:rPr>
                    <a:t>05 «Жилищно-коммунальное хозяйство»</a:t>
                  </a:r>
                </a:p>
                <a:p>
                  <a:pPr algn="ctr"/>
                  <a:r>
                    <a:rPr lang="ru-RU" sz="1300" dirty="0">
                      <a:solidFill>
                        <a:schemeClr val="bg1"/>
                      </a:solidFill>
                    </a:rPr>
                    <a:t> </a:t>
                  </a:r>
                </a:p>
              </p:txBody>
            </p:sp>
          </p:grpSp>
          <p:grpSp>
            <p:nvGrpSpPr>
              <p:cNvPr id="65556" name="Group 67"/>
              <p:cNvGrpSpPr>
                <a:grpSpLocks/>
              </p:cNvGrpSpPr>
              <p:nvPr/>
            </p:nvGrpSpPr>
            <p:grpSpPr bwMode="auto">
              <a:xfrm>
                <a:off x="4785" y="2205"/>
                <a:ext cx="862" cy="680"/>
                <a:chOff x="3334" y="2205"/>
                <a:chExt cx="998" cy="817"/>
              </a:xfrm>
            </p:grpSpPr>
            <p:grpSp>
              <p:nvGrpSpPr>
                <p:cNvPr id="65579" name="Group 68"/>
                <p:cNvGrpSpPr>
                  <a:grpSpLocks/>
                </p:cNvGrpSpPr>
                <p:nvPr/>
              </p:nvGrpSpPr>
              <p:grpSpPr bwMode="auto">
                <a:xfrm>
                  <a:off x="3379" y="2205"/>
                  <a:ext cx="907" cy="817"/>
                  <a:chOff x="113" y="2205"/>
                  <a:chExt cx="829" cy="817"/>
                </a:xfrm>
              </p:grpSpPr>
              <p:sp>
                <p:nvSpPr>
                  <p:cNvPr id="65581" name="AutoShape 69"/>
                  <p:cNvSpPr>
                    <a:spLocks noChangeArrowheads="1"/>
                  </p:cNvSpPr>
                  <p:nvPr/>
                </p:nvSpPr>
                <p:spPr bwMode="auto">
                  <a:xfrm>
                    <a:off x="113" y="2205"/>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82" name="Text Box 70"/>
                  <p:cNvSpPr txBox="1">
                    <a:spLocks noChangeArrowheads="1"/>
                  </p:cNvSpPr>
                  <p:nvPr/>
                </p:nvSpPr>
                <p:spPr bwMode="auto">
                  <a:xfrm>
                    <a:off x="113" y="2251"/>
                    <a:ext cx="829" cy="230"/>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80" name="Text Box 71"/>
                <p:cNvSpPr txBox="1">
                  <a:spLocks noChangeArrowheads="1"/>
                </p:cNvSpPr>
                <p:nvPr/>
              </p:nvSpPr>
              <p:spPr bwMode="auto">
                <a:xfrm>
                  <a:off x="3334" y="2296"/>
                  <a:ext cx="998" cy="682"/>
                </a:xfrm>
                <a:prstGeom prst="rect">
                  <a:avLst/>
                </a:prstGeom>
                <a:noFill/>
                <a:ln w="9525">
                  <a:noFill/>
                  <a:miter lim="800000"/>
                  <a:headEnd/>
                  <a:tailEnd/>
                </a:ln>
              </p:spPr>
              <p:txBody>
                <a:bodyPr>
                  <a:spAutoFit/>
                </a:bodyPr>
                <a:lstStyle/>
                <a:p>
                  <a:pPr algn="ctr"/>
                  <a:r>
                    <a:rPr lang="ru-RU" sz="1300" b="1">
                      <a:solidFill>
                        <a:schemeClr val="bg1"/>
                      </a:solidFill>
                    </a:rPr>
                    <a:t>06 «Охрана </a:t>
                  </a:r>
                </a:p>
                <a:p>
                  <a:pPr algn="ctr"/>
                  <a:r>
                    <a:rPr lang="ru-RU" sz="1300" b="1">
                      <a:solidFill>
                        <a:schemeClr val="bg1"/>
                      </a:solidFill>
                    </a:rPr>
                    <a:t>окружающей</a:t>
                  </a:r>
                </a:p>
                <a:p>
                  <a:pPr algn="ctr"/>
                  <a:r>
                    <a:rPr lang="ru-RU" sz="1300" b="1">
                      <a:solidFill>
                        <a:schemeClr val="bg1"/>
                      </a:solidFill>
                    </a:rPr>
                    <a:t>среды»</a:t>
                  </a:r>
                </a:p>
                <a:p>
                  <a:pPr algn="ctr"/>
                  <a:r>
                    <a:rPr lang="ru-RU">
                      <a:solidFill>
                        <a:schemeClr val="bg1"/>
                      </a:solidFill>
                    </a:rPr>
                    <a:t> </a:t>
                  </a:r>
                </a:p>
              </p:txBody>
            </p:sp>
          </p:grpSp>
          <p:grpSp>
            <p:nvGrpSpPr>
              <p:cNvPr id="65557" name="Group 72"/>
              <p:cNvGrpSpPr>
                <a:grpSpLocks/>
              </p:cNvGrpSpPr>
              <p:nvPr/>
            </p:nvGrpSpPr>
            <p:grpSpPr bwMode="auto">
              <a:xfrm>
                <a:off x="147" y="3109"/>
                <a:ext cx="1056" cy="544"/>
                <a:chOff x="3179" y="2132"/>
                <a:chExt cx="1107" cy="817"/>
              </a:xfrm>
            </p:grpSpPr>
            <p:grpSp>
              <p:nvGrpSpPr>
                <p:cNvPr id="65575" name="Group 73"/>
                <p:cNvGrpSpPr>
                  <a:grpSpLocks/>
                </p:cNvGrpSpPr>
                <p:nvPr/>
              </p:nvGrpSpPr>
              <p:grpSpPr bwMode="auto">
                <a:xfrm>
                  <a:off x="3231" y="2132"/>
                  <a:ext cx="1055" cy="817"/>
                  <a:chOff x="-22" y="2132"/>
                  <a:chExt cx="964" cy="817"/>
                </a:xfrm>
              </p:grpSpPr>
              <p:sp>
                <p:nvSpPr>
                  <p:cNvPr id="65577" name="AutoShape 74"/>
                  <p:cNvSpPr>
                    <a:spLocks noChangeArrowheads="1"/>
                  </p:cNvSpPr>
                  <p:nvPr/>
                </p:nvSpPr>
                <p:spPr bwMode="auto">
                  <a:xfrm>
                    <a:off x="-22" y="2132"/>
                    <a:ext cx="817"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78" name="Text Box 75"/>
                  <p:cNvSpPr txBox="1">
                    <a:spLocks noChangeArrowheads="1"/>
                  </p:cNvSpPr>
                  <p:nvPr/>
                </p:nvSpPr>
                <p:spPr bwMode="auto">
                  <a:xfrm>
                    <a:off x="113" y="2252"/>
                    <a:ext cx="829" cy="288"/>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76" name="Text Box 76"/>
                <p:cNvSpPr txBox="1">
                  <a:spLocks noChangeArrowheads="1"/>
                </p:cNvSpPr>
                <p:nvPr/>
              </p:nvSpPr>
              <p:spPr bwMode="auto">
                <a:xfrm>
                  <a:off x="3179" y="2263"/>
                  <a:ext cx="998" cy="476"/>
                </a:xfrm>
                <a:prstGeom prst="rect">
                  <a:avLst/>
                </a:prstGeom>
                <a:noFill/>
                <a:ln w="9525">
                  <a:noFill/>
                  <a:miter lim="800000"/>
                  <a:headEnd/>
                  <a:tailEnd/>
                </a:ln>
              </p:spPr>
              <p:txBody>
                <a:bodyPr>
                  <a:spAutoFit/>
                </a:bodyPr>
                <a:lstStyle/>
                <a:p>
                  <a:pPr algn="ctr"/>
                  <a:r>
                    <a:rPr lang="ru-RU" sz="1300" b="1" dirty="0">
                      <a:solidFill>
                        <a:schemeClr val="bg1"/>
                      </a:solidFill>
                    </a:rPr>
                    <a:t>07 «Образование»</a:t>
                  </a:r>
                  <a:r>
                    <a:rPr lang="ru-RU" dirty="0">
                      <a:solidFill>
                        <a:schemeClr val="bg1"/>
                      </a:solidFill>
                    </a:rPr>
                    <a:t> </a:t>
                  </a:r>
                </a:p>
              </p:txBody>
            </p:sp>
          </p:grpSp>
          <p:grpSp>
            <p:nvGrpSpPr>
              <p:cNvPr id="65558" name="Group 77"/>
              <p:cNvGrpSpPr>
                <a:grpSpLocks/>
              </p:cNvGrpSpPr>
              <p:nvPr/>
            </p:nvGrpSpPr>
            <p:grpSpPr bwMode="auto">
              <a:xfrm>
                <a:off x="1061" y="3114"/>
                <a:ext cx="1272" cy="680"/>
                <a:chOff x="3069" y="2152"/>
                <a:chExt cx="1217" cy="817"/>
              </a:xfrm>
            </p:grpSpPr>
            <p:grpSp>
              <p:nvGrpSpPr>
                <p:cNvPr id="65571" name="Group 78"/>
                <p:cNvGrpSpPr>
                  <a:grpSpLocks/>
                </p:cNvGrpSpPr>
                <p:nvPr/>
              </p:nvGrpSpPr>
              <p:grpSpPr bwMode="auto">
                <a:xfrm>
                  <a:off x="3091" y="2152"/>
                  <a:ext cx="1195" cy="817"/>
                  <a:chOff x="-150" y="2152"/>
                  <a:chExt cx="1092" cy="817"/>
                </a:xfrm>
              </p:grpSpPr>
              <p:sp>
                <p:nvSpPr>
                  <p:cNvPr id="65573" name="AutoShape 79"/>
                  <p:cNvSpPr>
                    <a:spLocks noChangeArrowheads="1"/>
                  </p:cNvSpPr>
                  <p:nvPr/>
                </p:nvSpPr>
                <p:spPr bwMode="auto">
                  <a:xfrm>
                    <a:off x="-150" y="2152"/>
                    <a:ext cx="892" cy="817"/>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74" name="Text Box 80"/>
                  <p:cNvSpPr txBox="1">
                    <a:spLocks noChangeArrowheads="1"/>
                  </p:cNvSpPr>
                  <p:nvPr/>
                </p:nvSpPr>
                <p:spPr bwMode="auto">
                  <a:xfrm>
                    <a:off x="113" y="2251"/>
                    <a:ext cx="829" cy="230"/>
                  </a:xfrm>
                  <a:prstGeom prst="rect">
                    <a:avLst/>
                  </a:prstGeom>
                  <a:noFill/>
                  <a:ln w="9525">
                    <a:noFill/>
                    <a:miter lim="800000"/>
                    <a:headEnd/>
                    <a:tailEnd/>
                  </a:ln>
                </p:spPr>
                <p:txBody>
                  <a:bodyPr>
                    <a:spAutoFit/>
                  </a:bodyPr>
                  <a:lstStyle/>
                  <a:p>
                    <a:pPr algn="ctr"/>
                    <a:endParaRPr lang="ru-RU" b="1">
                      <a:solidFill>
                        <a:schemeClr val="bg1"/>
                      </a:solidFill>
                    </a:endParaRPr>
                  </a:p>
                </p:txBody>
              </p:sp>
            </p:grpSp>
            <p:sp>
              <p:nvSpPr>
                <p:cNvPr id="65572" name="Text Box 81"/>
                <p:cNvSpPr txBox="1">
                  <a:spLocks noChangeArrowheads="1"/>
                </p:cNvSpPr>
                <p:nvPr/>
              </p:nvSpPr>
              <p:spPr bwMode="auto">
                <a:xfrm>
                  <a:off x="3069" y="2296"/>
                  <a:ext cx="998" cy="370"/>
                </a:xfrm>
                <a:prstGeom prst="rect">
                  <a:avLst/>
                </a:prstGeom>
                <a:noFill/>
                <a:ln w="9525">
                  <a:noFill/>
                  <a:miter lim="800000"/>
                  <a:headEnd/>
                  <a:tailEnd/>
                </a:ln>
              </p:spPr>
              <p:txBody>
                <a:bodyPr>
                  <a:spAutoFit/>
                </a:bodyPr>
                <a:lstStyle/>
                <a:p>
                  <a:pPr algn="ctr"/>
                  <a:r>
                    <a:rPr lang="ru-RU" sz="1300" b="1" dirty="0">
                      <a:solidFill>
                        <a:schemeClr val="bg1"/>
                      </a:solidFill>
                    </a:rPr>
                    <a:t>08 «Культура,</a:t>
                  </a:r>
                </a:p>
                <a:p>
                  <a:pPr algn="ctr"/>
                  <a:r>
                    <a:rPr lang="ru-RU" sz="1300" b="1" dirty="0">
                      <a:solidFill>
                        <a:schemeClr val="bg1"/>
                      </a:solidFill>
                    </a:rPr>
                    <a:t>кинематография»</a:t>
                  </a:r>
                </a:p>
              </p:txBody>
            </p:sp>
          </p:grpSp>
          <p:sp>
            <p:nvSpPr>
              <p:cNvPr id="65559" name="Text Box 87"/>
              <p:cNvSpPr txBox="1">
                <a:spLocks noChangeArrowheads="1"/>
              </p:cNvSpPr>
              <p:nvPr/>
            </p:nvSpPr>
            <p:spPr bwMode="auto">
              <a:xfrm>
                <a:off x="3243" y="3748"/>
                <a:ext cx="2449" cy="436"/>
              </a:xfrm>
              <a:prstGeom prst="rect">
                <a:avLst/>
              </a:prstGeom>
              <a:noFill/>
              <a:ln w="9525">
                <a:noFill/>
                <a:miter lim="800000"/>
                <a:headEnd/>
                <a:tailEnd/>
              </a:ln>
            </p:spPr>
            <p:txBody>
              <a:bodyPr wrap="square">
                <a:spAutoFit/>
              </a:bodyPr>
              <a:lstStyle/>
              <a:p>
                <a:pPr algn="ctr">
                  <a:spcBef>
                    <a:spcPct val="50000"/>
                  </a:spcBef>
                </a:pPr>
                <a:r>
                  <a:rPr lang="ru-RU" sz="1300" b="1">
                    <a:solidFill>
                      <a:schemeClr val="bg1"/>
                    </a:solidFill>
                  </a:rPr>
                  <a:t>14 «Межбюджетные трансферты общего характера бюджетам субъектов Российской Федерации и муниципальных образований</a:t>
                </a:r>
              </a:p>
            </p:txBody>
          </p:sp>
          <p:sp>
            <p:nvSpPr>
              <p:cNvPr id="65560" name="Line 88"/>
              <p:cNvSpPr>
                <a:spLocks noChangeShapeType="1"/>
              </p:cNvSpPr>
              <p:nvPr/>
            </p:nvSpPr>
            <p:spPr bwMode="auto">
              <a:xfrm flipV="1">
                <a:off x="431" y="2069"/>
                <a:ext cx="0" cy="136"/>
              </a:xfrm>
              <a:prstGeom prst="line">
                <a:avLst/>
              </a:prstGeom>
              <a:noFill/>
              <a:ln w="9525">
                <a:solidFill>
                  <a:schemeClr val="tx1"/>
                </a:solidFill>
                <a:round/>
                <a:headEnd/>
                <a:tailEnd/>
              </a:ln>
            </p:spPr>
            <p:txBody>
              <a:bodyPr/>
              <a:lstStyle/>
              <a:p>
                <a:endParaRPr lang="ru-RU"/>
              </a:p>
            </p:txBody>
          </p:sp>
          <p:sp>
            <p:nvSpPr>
              <p:cNvPr id="65561" name="Line 89"/>
              <p:cNvSpPr>
                <a:spLocks noChangeShapeType="1"/>
              </p:cNvSpPr>
              <p:nvPr/>
            </p:nvSpPr>
            <p:spPr bwMode="auto">
              <a:xfrm flipV="1">
                <a:off x="825" y="2069"/>
                <a:ext cx="0" cy="1040"/>
              </a:xfrm>
              <a:prstGeom prst="line">
                <a:avLst/>
              </a:prstGeom>
              <a:noFill/>
              <a:ln w="9525">
                <a:solidFill>
                  <a:schemeClr val="tx1"/>
                </a:solidFill>
                <a:round/>
                <a:headEnd/>
                <a:tailEnd/>
              </a:ln>
            </p:spPr>
            <p:txBody>
              <a:bodyPr/>
              <a:lstStyle/>
              <a:p>
                <a:endParaRPr lang="ru-RU"/>
              </a:p>
            </p:txBody>
          </p:sp>
          <p:sp>
            <p:nvSpPr>
              <p:cNvPr id="65562" name="Line 90"/>
              <p:cNvSpPr>
                <a:spLocks noChangeShapeType="1"/>
              </p:cNvSpPr>
              <p:nvPr/>
            </p:nvSpPr>
            <p:spPr bwMode="auto">
              <a:xfrm flipV="1">
                <a:off x="1338" y="2069"/>
                <a:ext cx="0" cy="136"/>
              </a:xfrm>
              <a:prstGeom prst="line">
                <a:avLst/>
              </a:prstGeom>
              <a:noFill/>
              <a:ln w="9525">
                <a:solidFill>
                  <a:schemeClr val="tx1"/>
                </a:solidFill>
                <a:round/>
                <a:headEnd/>
                <a:tailEnd/>
              </a:ln>
            </p:spPr>
            <p:txBody>
              <a:bodyPr/>
              <a:lstStyle/>
              <a:p>
                <a:endParaRPr lang="ru-RU"/>
              </a:p>
            </p:txBody>
          </p:sp>
          <p:sp>
            <p:nvSpPr>
              <p:cNvPr id="65563" name="Line 91"/>
              <p:cNvSpPr>
                <a:spLocks noChangeShapeType="1"/>
              </p:cNvSpPr>
              <p:nvPr/>
            </p:nvSpPr>
            <p:spPr bwMode="auto">
              <a:xfrm flipV="1">
                <a:off x="1694" y="2046"/>
                <a:ext cx="0" cy="1089"/>
              </a:xfrm>
              <a:prstGeom prst="line">
                <a:avLst/>
              </a:prstGeom>
              <a:noFill/>
              <a:ln w="9525">
                <a:solidFill>
                  <a:schemeClr val="tx1"/>
                </a:solidFill>
                <a:round/>
                <a:headEnd/>
                <a:tailEnd/>
              </a:ln>
            </p:spPr>
            <p:txBody>
              <a:bodyPr/>
              <a:lstStyle/>
              <a:p>
                <a:endParaRPr lang="ru-RU"/>
              </a:p>
            </p:txBody>
          </p:sp>
          <p:sp>
            <p:nvSpPr>
              <p:cNvPr id="65564" name="Line 92"/>
              <p:cNvSpPr>
                <a:spLocks noChangeShapeType="1"/>
              </p:cNvSpPr>
              <p:nvPr/>
            </p:nvSpPr>
            <p:spPr bwMode="auto">
              <a:xfrm flipV="1">
                <a:off x="2157" y="2068"/>
                <a:ext cx="0" cy="136"/>
              </a:xfrm>
              <a:prstGeom prst="line">
                <a:avLst/>
              </a:prstGeom>
              <a:noFill/>
              <a:ln w="9525">
                <a:solidFill>
                  <a:schemeClr val="tx1"/>
                </a:solidFill>
                <a:round/>
                <a:headEnd/>
                <a:tailEnd/>
              </a:ln>
            </p:spPr>
            <p:txBody>
              <a:bodyPr/>
              <a:lstStyle/>
              <a:p>
                <a:endParaRPr lang="ru-RU"/>
              </a:p>
            </p:txBody>
          </p:sp>
          <p:sp>
            <p:nvSpPr>
              <p:cNvPr id="65565" name="Line 94"/>
              <p:cNvSpPr>
                <a:spLocks noChangeShapeType="1"/>
              </p:cNvSpPr>
              <p:nvPr/>
            </p:nvSpPr>
            <p:spPr bwMode="auto">
              <a:xfrm flipV="1">
                <a:off x="3100" y="2086"/>
                <a:ext cx="0" cy="136"/>
              </a:xfrm>
              <a:prstGeom prst="line">
                <a:avLst/>
              </a:prstGeom>
              <a:noFill/>
              <a:ln w="9525">
                <a:solidFill>
                  <a:schemeClr val="tx1"/>
                </a:solidFill>
                <a:round/>
                <a:headEnd/>
                <a:tailEnd/>
              </a:ln>
            </p:spPr>
            <p:txBody>
              <a:bodyPr/>
              <a:lstStyle/>
              <a:p>
                <a:endParaRPr lang="ru-RU"/>
              </a:p>
            </p:txBody>
          </p:sp>
          <p:sp>
            <p:nvSpPr>
              <p:cNvPr id="65566" name="Line 95"/>
              <p:cNvSpPr>
                <a:spLocks noChangeShapeType="1"/>
              </p:cNvSpPr>
              <p:nvPr/>
            </p:nvSpPr>
            <p:spPr bwMode="auto">
              <a:xfrm flipV="1">
                <a:off x="3659" y="2100"/>
                <a:ext cx="0" cy="1044"/>
              </a:xfrm>
              <a:prstGeom prst="line">
                <a:avLst/>
              </a:prstGeom>
              <a:noFill/>
              <a:ln w="9525">
                <a:solidFill>
                  <a:schemeClr val="tx1"/>
                </a:solidFill>
                <a:round/>
                <a:headEnd/>
                <a:tailEnd/>
              </a:ln>
            </p:spPr>
            <p:txBody>
              <a:bodyPr/>
              <a:lstStyle/>
              <a:p>
                <a:endParaRPr lang="ru-RU"/>
              </a:p>
            </p:txBody>
          </p:sp>
          <p:sp>
            <p:nvSpPr>
              <p:cNvPr id="65567" name="Line 96"/>
              <p:cNvSpPr>
                <a:spLocks noChangeShapeType="1"/>
              </p:cNvSpPr>
              <p:nvPr/>
            </p:nvSpPr>
            <p:spPr bwMode="auto">
              <a:xfrm flipV="1">
                <a:off x="4286" y="2069"/>
                <a:ext cx="0" cy="136"/>
              </a:xfrm>
              <a:prstGeom prst="line">
                <a:avLst/>
              </a:prstGeom>
              <a:noFill/>
              <a:ln w="9525">
                <a:solidFill>
                  <a:schemeClr val="tx1"/>
                </a:solidFill>
                <a:round/>
                <a:headEnd/>
                <a:tailEnd/>
              </a:ln>
            </p:spPr>
            <p:txBody>
              <a:bodyPr/>
              <a:lstStyle/>
              <a:p>
                <a:endParaRPr lang="ru-RU"/>
              </a:p>
            </p:txBody>
          </p:sp>
          <p:sp>
            <p:nvSpPr>
              <p:cNvPr id="65568" name="Line 97"/>
              <p:cNvSpPr>
                <a:spLocks noChangeShapeType="1"/>
              </p:cNvSpPr>
              <p:nvPr/>
            </p:nvSpPr>
            <p:spPr bwMode="auto">
              <a:xfrm flipV="1">
                <a:off x="5239" y="2069"/>
                <a:ext cx="0" cy="136"/>
              </a:xfrm>
              <a:prstGeom prst="line">
                <a:avLst/>
              </a:prstGeom>
              <a:noFill/>
              <a:ln w="9525">
                <a:solidFill>
                  <a:schemeClr val="tx1"/>
                </a:solidFill>
                <a:round/>
                <a:headEnd/>
                <a:tailEnd/>
              </a:ln>
            </p:spPr>
            <p:txBody>
              <a:bodyPr/>
              <a:lstStyle/>
              <a:p>
                <a:endParaRPr lang="ru-RU"/>
              </a:p>
            </p:txBody>
          </p:sp>
          <p:sp>
            <p:nvSpPr>
              <p:cNvPr id="65569" name="Line 98"/>
              <p:cNvSpPr>
                <a:spLocks noChangeShapeType="1"/>
              </p:cNvSpPr>
              <p:nvPr/>
            </p:nvSpPr>
            <p:spPr bwMode="auto">
              <a:xfrm flipV="1">
                <a:off x="4740" y="2069"/>
                <a:ext cx="0" cy="998"/>
              </a:xfrm>
              <a:prstGeom prst="line">
                <a:avLst/>
              </a:prstGeom>
              <a:noFill/>
              <a:ln w="9525">
                <a:solidFill>
                  <a:schemeClr val="tx1"/>
                </a:solidFill>
                <a:round/>
                <a:headEnd/>
                <a:tailEnd/>
              </a:ln>
            </p:spPr>
            <p:txBody>
              <a:bodyPr/>
              <a:lstStyle/>
              <a:p>
                <a:endParaRPr lang="ru-RU"/>
              </a:p>
            </p:txBody>
          </p:sp>
          <p:sp>
            <p:nvSpPr>
              <p:cNvPr id="65570" name="Line 99"/>
              <p:cNvSpPr>
                <a:spLocks noChangeShapeType="1"/>
              </p:cNvSpPr>
              <p:nvPr/>
            </p:nvSpPr>
            <p:spPr bwMode="auto">
              <a:xfrm flipV="1">
                <a:off x="5647" y="2069"/>
                <a:ext cx="0" cy="1633"/>
              </a:xfrm>
              <a:prstGeom prst="line">
                <a:avLst/>
              </a:prstGeom>
              <a:noFill/>
              <a:ln w="9525">
                <a:solidFill>
                  <a:schemeClr val="tx1"/>
                </a:solidFill>
                <a:round/>
                <a:headEnd/>
                <a:tailEnd/>
              </a:ln>
            </p:spPr>
            <p:txBody>
              <a:bodyPr/>
              <a:lstStyle/>
              <a:p>
                <a:endParaRPr lang="ru-RU"/>
              </a:p>
            </p:txBody>
          </p:sp>
        </p:grpSp>
      </p:grpSp>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12</a:t>
            </a:fld>
            <a:endParaRPr lang="en-US" altLang="ru-RU" sz="1200">
              <a:solidFill>
                <a:srgbClr val="898989"/>
              </a:solidFill>
              <a:latin typeface="Calibri" pitchFamily="34" charset="0"/>
            </a:endParaRPr>
          </a:p>
        </p:txBody>
      </p:sp>
      <p:sp>
        <p:nvSpPr>
          <p:cNvPr id="65539" name="AutoShape 79"/>
          <p:cNvSpPr>
            <a:spLocks noChangeArrowheads="1"/>
          </p:cNvSpPr>
          <p:nvPr/>
        </p:nvSpPr>
        <p:spPr bwMode="auto">
          <a:xfrm>
            <a:off x="7129027" y="4920922"/>
            <a:ext cx="1791380" cy="1079500"/>
          </a:xfrm>
          <a:prstGeom prst="flowChartAlternateProcess">
            <a:avLst/>
          </a:prstGeom>
          <a:solidFill>
            <a:schemeClr val="accent1"/>
          </a:solidFill>
          <a:ln w="9525">
            <a:solidFill>
              <a:schemeClr val="tx1"/>
            </a:solidFill>
            <a:miter lim="800000"/>
            <a:headEnd/>
            <a:tailEnd/>
          </a:ln>
        </p:spPr>
        <p:txBody>
          <a:bodyPr wrap="none" anchor="ctr"/>
          <a:lstStyle/>
          <a:p>
            <a:pPr algn="ctr"/>
            <a:endParaRPr lang="ru-RU" b="1">
              <a:solidFill>
                <a:schemeClr val="bg1"/>
              </a:solidFill>
            </a:endParaRPr>
          </a:p>
        </p:txBody>
      </p:sp>
      <p:sp>
        <p:nvSpPr>
          <p:cNvPr id="65540" name="Text Box 81"/>
          <p:cNvSpPr txBox="1">
            <a:spLocks noChangeArrowheads="1"/>
          </p:cNvSpPr>
          <p:nvPr/>
        </p:nvSpPr>
        <p:spPr bwMode="auto">
          <a:xfrm>
            <a:off x="7141653" y="4962361"/>
            <a:ext cx="1741885" cy="969496"/>
          </a:xfrm>
          <a:prstGeom prst="rect">
            <a:avLst/>
          </a:prstGeom>
          <a:noFill/>
          <a:ln w="9525">
            <a:noFill/>
            <a:miter lim="800000"/>
            <a:headEnd/>
            <a:tailEnd/>
          </a:ln>
        </p:spPr>
        <p:txBody>
          <a:bodyPr wrap="square">
            <a:spAutoFit/>
          </a:bodyPr>
          <a:lstStyle/>
          <a:p>
            <a:pPr algn="ctr"/>
            <a:r>
              <a:rPr lang="ru-RU" sz="1300" b="1" dirty="0">
                <a:solidFill>
                  <a:schemeClr val="bg1"/>
                </a:solidFill>
              </a:rPr>
              <a:t>13 </a:t>
            </a:r>
            <a:endParaRPr lang="ru-RU" sz="1300" b="1" dirty="0" smtClean="0">
              <a:solidFill>
                <a:schemeClr val="bg1"/>
              </a:solidFill>
            </a:endParaRPr>
          </a:p>
          <a:p>
            <a:pPr algn="ctr"/>
            <a:r>
              <a:rPr lang="ru-RU" sz="1300" b="1" dirty="0" smtClean="0">
                <a:solidFill>
                  <a:schemeClr val="bg1"/>
                </a:solidFill>
              </a:rPr>
              <a:t>«</a:t>
            </a:r>
            <a:r>
              <a:rPr lang="ru-RU" sz="900" b="1" dirty="0">
                <a:solidFill>
                  <a:schemeClr val="bg1"/>
                </a:solidFill>
              </a:rPr>
              <a:t>ОБСЛУЖИВАНИЕ ГОСУДАРСТВЕННОГО И МУНИЦИПАЛЬНОГО ДОЛГА</a:t>
            </a:r>
            <a:r>
              <a:rPr lang="ru-RU" sz="1300" b="1" dirty="0">
                <a:solidFill>
                  <a:schemeClr val="bg1"/>
                </a:solidFill>
              </a:rPr>
              <a:t>»</a:t>
            </a:r>
          </a:p>
        </p:txBody>
      </p:sp>
      <p:cxnSp>
        <p:nvCxnSpPr>
          <p:cNvPr id="3" name="Прямая соединительная линия 2"/>
          <p:cNvCxnSpPr/>
          <p:nvPr/>
        </p:nvCxnSpPr>
        <p:spPr>
          <a:xfrm flipH="1">
            <a:off x="4332833" y="3370913"/>
            <a:ext cx="20637" cy="17303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184322" name="Picture 2" descr="https://avatars.dzeninfra.ru/get-zen_doc/1863639/pub_62e2d0a91f7e273a88344ccd_62e2d40cda69ec3ecc631ea3/scale_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5449" y="504455"/>
            <a:ext cx="3672408" cy="1944216"/>
          </a:xfrm>
          <a:prstGeom prst="rect">
            <a:avLst/>
          </a:prstGeom>
          <a:noFill/>
          <a:extLst>
            <a:ext uri="{909E8E84-426E-40DD-AFC4-6F175D3DCCD1}">
              <a14:hiddenFill xmlns:a14="http://schemas.microsoft.com/office/drawing/2010/main">
                <a:solidFill>
                  <a:srgbClr val="FFFFFF"/>
                </a:solidFill>
              </a14:hiddenFill>
            </a:ext>
          </a:extLst>
        </p:spPr>
      </p:pic>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13</a:t>
            </a:fld>
            <a:endParaRPr lang="en-US" altLang="ru-RU" sz="1200">
              <a:solidFill>
                <a:srgbClr val="898989"/>
              </a:solidFill>
              <a:latin typeface="Calibri" pitchFamily="34" charset="0"/>
            </a:endParaRPr>
          </a:p>
        </p:txBody>
      </p: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2" name="Прямоугольник 1"/>
          <p:cNvSpPr/>
          <p:nvPr/>
        </p:nvSpPr>
        <p:spPr>
          <a:xfrm>
            <a:off x="395536" y="821182"/>
            <a:ext cx="5112568" cy="1169551"/>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Сбалансированность бюджета </a:t>
            </a:r>
            <a:r>
              <a:rPr lang="ru-RU" dirty="0">
                <a:solidFill>
                  <a:srgbClr val="000066"/>
                </a:solidFill>
              </a:rPr>
              <a:t>– один из основополагающих принципов формирования и исполнения бюджета, состоящий в количественном соответствии (равновесии) бюджетных расходов доходам. В случае нарушения баланса возникает дефицит или профицит бюджета. </a:t>
            </a:r>
          </a:p>
        </p:txBody>
      </p:sp>
      <p:pic>
        <p:nvPicPr>
          <p:cNvPr id="184326" name="Picture 6" descr="Дефицит и профицит бюджета презентация"/>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08" y="2400605"/>
            <a:ext cx="5385512" cy="409227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784480" y="2908181"/>
            <a:ext cx="3193377" cy="2462213"/>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Устойчивость бюджета </a:t>
            </a:r>
            <a:r>
              <a:rPr lang="ru-RU" dirty="0">
                <a:solidFill>
                  <a:srgbClr val="000066"/>
                </a:solidFill>
                <a:effectLst>
                  <a:outerShdw blurRad="38100" dist="38100" dir="2700000" algn="tl">
                    <a:srgbClr val="000000">
                      <a:alpha val="43137"/>
                    </a:srgbClr>
                  </a:outerShdw>
                </a:effectLst>
              </a:rPr>
              <a:t>- </a:t>
            </a:r>
            <a:r>
              <a:rPr lang="ru-RU" dirty="0">
                <a:solidFill>
                  <a:srgbClr val="000066"/>
                </a:solidFill>
              </a:rPr>
              <a:t>состояние бюджета, при котором обеспечивается нормальное функционирование субъекта публичной власти, реализация всех закрепленных за ним полномочий на основе полного и своевременного финансирования предусмотренных по бюджету расходов, включая погашение и обслуживание внутреннего и внешнего долга. </a:t>
            </a:r>
          </a:p>
        </p:txBody>
      </p:sp>
    </p:spTree>
    <p:extLst>
      <p:ext uri="{BB962C8B-B14F-4D97-AF65-F5344CB8AC3E}">
        <p14:creationId xmlns:p14="http://schemas.microsoft.com/office/powerpoint/2010/main" val="278264727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514" y="3915201"/>
            <a:ext cx="6235675" cy="2942799"/>
          </a:xfrm>
          <a:prstGeom prst="rect">
            <a:avLst/>
          </a:prstGeom>
        </p:spPr>
      </p:pic>
      <p:pic>
        <p:nvPicPr>
          <p:cNvPr id="187394" name="Picture 2" descr="Муниципальный долг картинки для презентации"/>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7497" y="655635"/>
            <a:ext cx="4536503" cy="3240359"/>
          </a:xfrm>
          <a:prstGeom prst="rect">
            <a:avLst/>
          </a:prstGeom>
          <a:noFill/>
          <a:extLst>
            <a:ext uri="{909E8E84-426E-40DD-AFC4-6F175D3DCCD1}">
              <a14:hiddenFill xmlns:a14="http://schemas.microsoft.com/office/drawing/2010/main">
                <a:solidFill>
                  <a:srgbClr val="FFFFFF"/>
                </a:solidFill>
              </a14:hiddenFill>
            </a:ext>
          </a:extLst>
        </p:spPr>
      </p:pic>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14</a:t>
            </a:fld>
            <a:endParaRPr lang="en-US" altLang="ru-RU" sz="1200">
              <a:solidFill>
                <a:srgbClr val="898989"/>
              </a:solidFill>
              <a:latin typeface="Calibri" pitchFamily="34" charset="0"/>
            </a:endParaRPr>
          </a:p>
        </p:txBody>
      </p: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3" name="Прямоугольник 2"/>
          <p:cNvSpPr/>
          <p:nvPr/>
        </p:nvSpPr>
        <p:spPr>
          <a:xfrm>
            <a:off x="323528" y="827879"/>
            <a:ext cx="4824536" cy="3108543"/>
          </a:xfrm>
          <a:prstGeom prst="rect">
            <a:avLst/>
          </a:prstGeom>
        </p:spPr>
        <p:txBody>
          <a:bodyPr wrap="square">
            <a:spAutoFit/>
          </a:bodyPr>
          <a:lstStyle/>
          <a:p>
            <a:r>
              <a:rPr lang="ru-RU" dirty="0" smtClean="0">
                <a:solidFill>
                  <a:srgbClr val="000066"/>
                </a:solidFill>
              </a:rPr>
              <a:t>При </a:t>
            </a:r>
            <a:r>
              <a:rPr lang="ru-RU" dirty="0">
                <a:solidFill>
                  <a:srgbClr val="000066"/>
                </a:solidFill>
              </a:rPr>
              <a:t>превышении расходов над доходами принимается решение об источниках покрытия дефицита, например, использовать имеющиеся накопления, остатки, а если таковых нет, взять в долг (привлечь банковские кредиты). Заемные средства необходимо возвращать, а также уплачивать по ним проценты, в результате этого возникает муниципальный </a:t>
            </a:r>
            <a:r>
              <a:rPr lang="ru-RU" dirty="0" smtClean="0">
                <a:solidFill>
                  <a:srgbClr val="000066"/>
                </a:solidFill>
              </a:rPr>
              <a:t>долг.</a:t>
            </a:r>
          </a:p>
          <a:p>
            <a:r>
              <a:rPr lang="ru-RU" b="1" u="sng" dirty="0">
                <a:solidFill>
                  <a:srgbClr val="000066"/>
                </a:solidFill>
                <a:effectLst>
                  <a:outerShdw blurRad="38100" dist="38100" dir="2700000" algn="tl">
                    <a:srgbClr val="000000">
                      <a:alpha val="43137"/>
                    </a:srgbClr>
                  </a:outerShdw>
                </a:effectLst>
              </a:rPr>
              <a:t>Муниципальный долг </a:t>
            </a:r>
            <a:r>
              <a:rPr lang="ru-RU" dirty="0">
                <a:solidFill>
                  <a:srgbClr val="000066"/>
                </a:solidFill>
              </a:rPr>
              <a:t>- обязательства, возникающие из муниципальных заимствований, гарантий по обязательствам третьих лиц, другие обязательства в соответствии с видами долговых обязательств, установленных Бюджетным кодексом Российской Федерации, принятых на себя муниципальным образованием. </a:t>
            </a:r>
          </a:p>
          <a:p>
            <a:endParaRPr lang="ru-RU" dirty="0">
              <a:solidFill>
                <a:srgbClr val="000066"/>
              </a:solidFill>
            </a:endParaRPr>
          </a:p>
        </p:txBody>
      </p:sp>
    </p:spTree>
    <p:extLst>
      <p:ext uri="{BB962C8B-B14F-4D97-AF65-F5344CB8AC3E}">
        <p14:creationId xmlns:p14="http://schemas.microsoft.com/office/powerpoint/2010/main" val="269149454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5538"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2CF34319-2CDD-4425-860F-EB4653BA358D}" type="slidenum">
              <a:rPr lang="en-US" altLang="ru-RU" sz="1200">
                <a:solidFill>
                  <a:srgbClr val="898989"/>
                </a:solidFill>
                <a:latin typeface="Calibri" pitchFamily="34" charset="0"/>
              </a:rPr>
              <a:pPr algn="r"/>
              <a:t>15</a:t>
            </a:fld>
            <a:endParaRPr lang="en-US" altLang="ru-RU" sz="1200">
              <a:solidFill>
                <a:srgbClr val="898989"/>
              </a:solidFill>
              <a:latin typeface="Calibri" pitchFamily="34" charset="0"/>
            </a:endParaRPr>
          </a:p>
        </p:txBody>
      </p:sp>
      <p:sp>
        <p:nvSpPr>
          <p:cNvPr id="62" name="TextBox 6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63"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pic>
        <p:nvPicPr>
          <p:cNvPr id="186370" name="Picture 2" descr="Муниципальные программы картинки для презентаци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5243" y="827879"/>
            <a:ext cx="3793261" cy="284537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0" y="827879"/>
            <a:ext cx="8424168" cy="738664"/>
          </a:xfrm>
          <a:prstGeom prst="rect">
            <a:avLst/>
          </a:prstGeom>
        </p:spPr>
        <p:txBody>
          <a:bodyPr wrap="square">
            <a:spAutoFit/>
          </a:bodyPr>
          <a:lstStyle/>
          <a:p>
            <a:r>
              <a:rPr lang="ru-RU" dirty="0"/>
              <a:t>При формировании бюджета муниципального </a:t>
            </a:r>
            <a:r>
              <a:rPr lang="ru-RU" dirty="0" smtClean="0"/>
              <a:t>округа соблюдается </a:t>
            </a:r>
            <a:r>
              <a:rPr lang="ru-RU" dirty="0"/>
              <a:t>программно-целевой принцип: планирование бюджетных ассигнований на достижение целевых показателей осуществляется в рамках реализации муниципальных программ . </a:t>
            </a:r>
          </a:p>
        </p:txBody>
      </p:sp>
      <p:sp>
        <p:nvSpPr>
          <p:cNvPr id="3" name="Прямоугольник 2"/>
          <p:cNvSpPr/>
          <p:nvPr/>
        </p:nvSpPr>
        <p:spPr>
          <a:xfrm>
            <a:off x="256651" y="1534315"/>
            <a:ext cx="5112568" cy="2246769"/>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Муниципальная</a:t>
            </a:r>
            <a:r>
              <a:rPr lang="ru-RU" u="sng" dirty="0">
                <a:solidFill>
                  <a:srgbClr val="000066"/>
                </a:solidFill>
                <a:effectLst>
                  <a:outerShdw blurRad="38100" dist="38100" dir="2700000" algn="tl">
                    <a:srgbClr val="000000">
                      <a:alpha val="43137"/>
                    </a:srgbClr>
                  </a:outerShdw>
                </a:effectLst>
              </a:rPr>
              <a:t> </a:t>
            </a:r>
            <a:r>
              <a:rPr lang="ru-RU" b="1" u="sng" dirty="0">
                <a:solidFill>
                  <a:srgbClr val="000066"/>
                </a:solidFill>
                <a:effectLst>
                  <a:outerShdw blurRad="38100" dist="38100" dir="2700000" algn="tl">
                    <a:srgbClr val="000000">
                      <a:alpha val="43137"/>
                    </a:srgbClr>
                  </a:outerShdw>
                </a:effectLst>
              </a:rPr>
              <a:t>программа</a:t>
            </a:r>
            <a:r>
              <a:rPr lang="ru-RU" dirty="0">
                <a:solidFill>
                  <a:srgbClr val="000066"/>
                </a:solidFill>
                <a:effectLst>
                  <a:outerShdw blurRad="38100" dist="38100" dir="2700000" algn="tl">
                    <a:srgbClr val="000000">
                      <a:alpha val="43137"/>
                    </a:srgbClr>
                  </a:outerShdw>
                </a:effectLst>
              </a:rPr>
              <a:t> </a:t>
            </a:r>
            <a:r>
              <a:rPr lang="ru-RU" dirty="0">
                <a:solidFill>
                  <a:srgbClr val="000066"/>
                </a:solidFill>
              </a:rPr>
              <a:t>— документ </a:t>
            </a:r>
            <a:r>
              <a:rPr lang="ru-RU" b="1" dirty="0">
                <a:solidFill>
                  <a:srgbClr val="000066"/>
                </a:solidFill>
              </a:rPr>
              <a:t>муниципального</a:t>
            </a:r>
            <a:r>
              <a:rPr lang="ru-RU" dirty="0">
                <a:solidFill>
                  <a:srgbClr val="000066"/>
                </a:solidFill>
              </a:rPr>
              <a:t> стратегического планирования, представляющий собой комплекс взаимоувязанных по задачам, срокам и ресурсам мероприятий и инструментов, реализуемых органами местного самоуправления в целях достижения целей и задач социально-экономического развития </a:t>
            </a:r>
            <a:r>
              <a:rPr lang="ru-RU" b="1" dirty="0">
                <a:solidFill>
                  <a:srgbClr val="000066"/>
                </a:solidFill>
              </a:rPr>
              <a:t>муниципального</a:t>
            </a:r>
            <a:r>
              <a:rPr lang="ru-RU" dirty="0">
                <a:solidFill>
                  <a:srgbClr val="000066"/>
                </a:solidFill>
              </a:rPr>
              <a:t> образования в определенной сфере деятельности</a:t>
            </a:r>
            <a:r>
              <a:rPr lang="ru-RU" dirty="0" smtClean="0">
                <a:solidFill>
                  <a:srgbClr val="000066"/>
                </a:solidFill>
              </a:rPr>
              <a:t>.</a:t>
            </a:r>
          </a:p>
          <a:p>
            <a:r>
              <a:rPr lang="ru-RU" dirty="0"/>
              <a:t>Муниципальная программа разрабатывается на срок не менее 3 лет.</a:t>
            </a:r>
            <a:endParaRPr lang="ru-RU" dirty="0">
              <a:solidFill>
                <a:srgbClr val="000066"/>
              </a:solidFill>
            </a:endParaRPr>
          </a:p>
        </p:txBody>
      </p:sp>
      <p:sp>
        <p:nvSpPr>
          <p:cNvPr id="4" name="Прямоугольник 3"/>
          <p:cNvSpPr/>
          <p:nvPr/>
        </p:nvSpPr>
        <p:spPr>
          <a:xfrm>
            <a:off x="292147" y="3659227"/>
            <a:ext cx="8649695" cy="3016210"/>
          </a:xfrm>
          <a:prstGeom prst="rect">
            <a:avLst/>
          </a:prstGeom>
        </p:spPr>
        <p:txBody>
          <a:bodyPr wrap="square">
            <a:spAutoFit/>
          </a:bodyPr>
          <a:lstStyle/>
          <a:p>
            <a:r>
              <a:rPr lang="ru-RU" u="sng" dirty="0">
                <a:solidFill>
                  <a:srgbClr val="000066"/>
                </a:solidFill>
                <a:effectLst>
                  <a:outerShdw blurRad="38100" dist="38100" dir="2700000" algn="tl">
                    <a:srgbClr val="000000">
                      <a:alpha val="43137"/>
                    </a:srgbClr>
                  </a:outerShdw>
                </a:effectLst>
              </a:rPr>
              <a:t>Муниципальная программа </a:t>
            </a:r>
            <a:r>
              <a:rPr lang="ru-RU" dirty="0">
                <a:solidFill>
                  <a:srgbClr val="000066"/>
                </a:solidFill>
              </a:rPr>
              <a:t>муниципального образования </a:t>
            </a:r>
            <a:r>
              <a:rPr lang="ru-RU" dirty="0" smtClean="0">
                <a:solidFill>
                  <a:srgbClr val="000066"/>
                </a:solidFill>
              </a:rPr>
              <a:t>«Демидовский муниципальный округ» </a:t>
            </a:r>
            <a:r>
              <a:rPr lang="ru-RU" dirty="0">
                <a:solidFill>
                  <a:srgbClr val="000066"/>
                </a:solidFill>
              </a:rPr>
              <a:t>Смоленской области в качестве структурных элементов содержит: региональные проекты, ведомственные проекты*, в совокупности составляющие проектную часть муниципальной программы, комплексы процессных мероприятий**, а также включаемые при необходимости отдельные мероприятия. </a:t>
            </a:r>
            <a:endParaRPr lang="ru-RU" dirty="0" smtClean="0">
              <a:solidFill>
                <a:srgbClr val="000066"/>
              </a:solidFill>
            </a:endParaRPr>
          </a:p>
          <a:p>
            <a:r>
              <a:rPr lang="ru-RU" u="sng" dirty="0" smtClean="0">
                <a:solidFill>
                  <a:srgbClr val="000066"/>
                </a:solidFill>
                <a:effectLst>
                  <a:outerShdw blurRad="38100" dist="38100" dir="2700000" algn="tl">
                    <a:srgbClr val="000000">
                      <a:alpha val="43137"/>
                    </a:srgbClr>
                  </a:outerShdw>
                </a:effectLst>
              </a:rPr>
              <a:t>Цель </a:t>
            </a:r>
            <a:r>
              <a:rPr lang="ru-RU" u="sng" dirty="0">
                <a:solidFill>
                  <a:srgbClr val="000066"/>
                </a:solidFill>
                <a:effectLst>
                  <a:outerShdw blurRad="38100" dist="38100" dir="2700000" algn="tl">
                    <a:srgbClr val="000000">
                      <a:alpha val="43137"/>
                    </a:srgbClr>
                  </a:outerShdw>
                </a:effectLst>
              </a:rPr>
              <a:t>муниципальной программы </a:t>
            </a:r>
            <a:r>
              <a:rPr lang="ru-RU" dirty="0">
                <a:solidFill>
                  <a:srgbClr val="000066"/>
                </a:solidFill>
              </a:rPr>
              <a:t>- социальный, экономический или иной общественно значимый или общественно понятный эффект от реализации муниципальной программы на момент окончания реализации данной муниципальной программы. </a:t>
            </a:r>
            <a:endParaRPr lang="ru-RU" dirty="0" smtClean="0">
              <a:solidFill>
                <a:srgbClr val="000066"/>
              </a:solidFill>
            </a:endParaRPr>
          </a:p>
          <a:p>
            <a:r>
              <a:rPr lang="ru-RU" u="sng" dirty="0" smtClean="0">
                <a:solidFill>
                  <a:srgbClr val="000066"/>
                </a:solidFill>
                <a:effectLst>
                  <a:outerShdw blurRad="38100" dist="38100" dir="2700000" algn="tl">
                    <a:srgbClr val="000000">
                      <a:alpha val="43137"/>
                    </a:srgbClr>
                  </a:outerShdw>
                </a:effectLst>
              </a:rPr>
              <a:t>Задача</a:t>
            </a:r>
            <a:r>
              <a:rPr lang="ru-RU" dirty="0" smtClean="0">
                <a:solidFill>
                  <a:srgbClr val="000066"/>
                </a:solidFill>
              </a:rPr>
              <a:t> </a:t>
            </a:r>
            <a:r>
              <a:rPr lang="ru-RU" dirty="0">
                <a:solidFill>
                  <a:srgbClr val="000066"/>
                </a:solidFill>
              </a:rPr>
              <a:t>структурного элемента муниципальной программы - итог деятельности, направленной на достижение изменений в социально-экономической сфере. </a:t>
            </a:r>
            <a:endParaRPr lang="ru-RU" dirty="0" smtClean="0">
              <a:solidFill>
                <a:srgbClr val="000066"/>
              </a:solidFill>
            </a:endParaRPr>
          </a:p>
          <a:p>
            <a:r>
              <a:rPr lang="ru-RU" dirty="0" smtClean="0"/>
              <a:t>________________ </a:t>
            </a:r>
          </a:p>
          <a:p>
            <a:r>
              <a:rPr lang="ru-RU" sz="1000" i="1" dirty="0" smtClean="0"/>
              <a:t>*</a:t>
            </a:r>
            <a:r>
              <a:rPr lang="ru-RU" sz="1000" i="1" dirty="0"/>
              <a:t>Понятия «региональный проект», «ведомственный проект» применяются в определениях, установленных постановлением Правительства Российской Федерации от 31.10.2018 № 1288 «Об организации проектной деятельности в Правительстве Российской Федерации». </a:t>
            </a:r>
            <a:endParaRPr lang="ru-RU" sz="1000" i="1" dirty="0" smtClean="0"/>
          </a:p>
          <a:p>
            <a:r>
              <a:rPr lang="ru-RU" sz="1000" i="1" dirty="0" smtClean="0"/>
              <a:t>**</a:t>
            </a:r>
            <a:r>
              <a:rPr lang="ru-RU" sz="1000" i="1" dirty="0"/>
              <a:t>Комплекс процессных мероприятий – это группа скоординированных мероприятий, имеющих общую целевую ориентацию и направленных на выполнение функций и решение текущих задач Администрации муниципального образования «</a:t>
            </a:r>
            <a:r>
              <a:rPr lang="ru-RU" sz="1000" i="1" dirty="0" smtClean="0"/>
              <a:t>Демидовский </a:t>
            </a:r>
            <a:r>
              <a:rPr lang="ru-RU" sz="1000" i="1" dirty="0"/>
              <a:t>район» Смоленской области и органов Администрации, наделенных правами юридического лица, реализуемых непрерывно либо на периодической основе. </a:t>
            </a:r>
          </a:p>
        </p:txBody>
      </p:sp>
    </p:spTree>
    <p:extLst>
      <p:ext uri="{BB962C8B-B14F-4D97-AF65-F5344CB8AC3E}">
        <p14:creationId xmlns:p14="http://schemas.microsoft.com/office/powerpoint/2010/main" val="2562155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Блок-схема: процесс 33"/>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62465" name="Picture 4" descr="http://fs.homegate.ru/file/266753.jpg"/>
          <p:cNvPicPr>
            <a:picLocks noGrp="1" noChangeAspect="1" noChangeArrowheads="1"/>
          </p:cNvPicPr>
          <p:nvPr>
            <p:ph type="title"/>
          </p:nvPr>
        </p:nvPicPr>
        <p:blipFill>
          <a:blip r:embed="rId2" cstate="print"/>
          <a:stretch>
            <a:fillRect/>
          </a:stretch>
        </p:blipFill>
        <p:spPr>
          <a:xfrm>
            <a:off x="4944302" y="702104"/>
            <a:ext cx="1313992" cy="1371600"/>
          </a:xfrm>
          <a:solidFill>
            <a:srgbClr val="000000"/>
          </a:solidFill>
        </p:spPr>
      </p:pic>
      <p:grpSp>
        <p:nvGrpSpPr>
          <p:cNvPr id="62466" name="Group 5"/>
          <p:cNvGrpSpPr>
            <a:grpSpLocks/>
          </p:cNvGrpSpPr>
          <p:nvPr/>
        </p:nvGrpSpPr>
        <p:grpSpPr bwMode="auto">
          <a:xfrm>
            <a:off x="179388" y="0"/>
            <a:ext cx="8964612" cy="6742113"/>
            <a:chOff x="1157" y="359"/>
            <a:chExt cx="15115" cy="11087"/>
          </a:xfrm>
        </p:grpSpPr>
        <p:sp>
          <p:nvSpPr>
            <p:cNvPr id="62468" name="Text Box 6"/>
            <p:cNvSpPr txBox="1">
              <a:spLocks noChangeArrowheads="1"/>
            </p:cNvSpPr>
            <p:nvPr/>
          </p:nvSpPr>
          <p:spPr bwMode="auto">
            <a:xfrm>
              <a:off x="1157" y="359"/>
              <a:ext cx="3515" cy="3498"/>
            </a:xfrm>
            <a:prstGeom prst="rect">
              <a:avLst/>
            </a:prstGeom>
            <a:noFill/>
            <a:ln w="9525">
              <a:noFill/>
              <a:miter lim="800000"/>
              <a:headEnd/>
              <a:tailEnd/>
            </a:ln>
          </p:spPr>
          <p:txBody>
            <a:bodyPr wrap="none"/>
            <a:lstStyle/>
            <a:p>
              <a:endParaRPr lang="ru-RU"/>
            </a:p>
          </p:txBody>
        </p:sp>
        <p:sp>
          <p:nvSpPr>
            <p:cNvPr id="62469" name="AutoShape 7"/>
            <p:cNvSpPr>
              <a:spLocks noChangeArrowheads="1"/>
            </p:cNvSpPr>
            <p:nvPr/>
          </p:nvSpPr>
          <p:spPr bwMode="auto">
            <a:xfrm>
              <a:off x="1271" y="4798"/>
              <a:ext cx="14898" cy="960"/>
            </a:xfrm>
            <a:prstGeom prst="chevron">
              <a:avLst>
                <a:gd name="adj" fmla="val 387969"/>
              </a:avLst>
            </a:prstGeom>
            <a:solidFill>
              <a:srgbClr val="CCFFCC"/>
            </a:solidFill>
            <a:ln w="9525">
              <a:solidFill>
                <a:srgbClr val="000000"/>
              </a:solidFill>
              <a:miter lim="800000"/>
              <a:headEnd/>
              <a:tailEnd/>
            </a:ln>
          </p:spPr>
          <p:txBody>
            <a:bodyPr/>
            <a:lstStyle/>
            <a:p>
              <a:endParaRPr lang="ru-RU"/>
            </a:p>
          </p:txBody>
        </p:sp>
        <p:sp>
          <p:nvSpPr>
            <p:cNvPr id="62470" name="Text Box 8"/>
            <p:cNvSpPr txBox="1">
              <a:spLocks noChangeArrowheads="1"/>
            </p:cNvSpPr>
            <p:nvPr/>
          </p:nvSpPr>
          <p:spPr bwMode="auto">
            <a:xfrm>
              <a:off x="5699" y="4708"/>
              <a:ext cx="6690" cy="1050"/>
            </a:xfrm>
            <a:prstGeom prst="rect">
              <a:avLst/>
            </a:prstGeom>
            <a:noFill/>
            <a:ln w="9525">
              <a:noFill/>
              <a:miter lim="800000"/>
              <a:headEnd/>
              <a:tailEnd/>
            </a:ln>
          </p:spPr>
          <p:txBody>
            <a:bodyPr/>
            <a:lstStyle/>
            <a:p>
              <a:pPr algn="ctr"/>
              <a:r>
                <a:rPr lang="ru-RU" sz="1800" b="1">
                  <a:solidFill>
                    <a:srgbClr val="008000"/>
                  </a:solidFill>
                </a:rPr>
                <a:t>ЭТАПЫ БЮДЖЕТНОГО ПРОЦЕССА</a:t>
              </a:r>
              <a:endParaRPr lang="ru-RU"/>
            </a:p>
          </p:txBody>
        </p:sp>
        <p:grpSp>
          <p:nvGrpSpPr>
            <p:cNvPr id="62471" name="Group 9"/>
            <p:cNvGrpSpPr>
              <a:grpSpLocks/>
            </p:cNvGrpSpPr>
            <p:nvPr/>
          </p:nvGrpSpPr>
          <p:grpSpPr bwMode="auto">
            <a:xfrm>
              <a:off x="1157" y="6496"/>
              <a:ext cx="4296" cy="1890"/>
              <a:chOff x="1128" y="5207"/>
              <a:chExt cx="4296" cy="1890"/>
            </a:xfrm>
          </p:grpSpPr>
          <p:sp>
            <p:nvSpPr>
              <p:cNvPr id="62493" name="AutoShape 10"/>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94" name="Text Box 11"/>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1. Составление проекта бюджета</a:t>
                </a:r>
                <a:endParaRPr lang="ru-RU"/>
              </a:p>
            </p:txBody>
          </p:sp>
        </p:grpSp>
        <p:sp>
          <p:nvSpPr>
            <p:cNvPr id="62472" name="AutoShape 12"/>
            <p:cNvSpPr>
              <a:spLocks noChangeArrowheads="1"/>
            </p:cNvSpPr>
            <p:nvPr/>
          </p:nvSpPr>
          <p:spPr bwMode="auto">
            <a:xfrm>
              <a:off x="5951" y="6496"/>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73" name="Text Box 13"/>
            <p:cNvSpPr txBox="1">
              <a:spLocks noChangeArrowheads="1"/>
            </p:cNvSpPr>
            <p:nvPr/>
          </p:nvSpPr>
          <p:spPr bwMode="auto">
            <a:xfrm>
              <a:off x="6203" y="6496"/>
              <a:ext cx="3930" cy="1188"/>
            </a:xfrm>
            <a:prstGeom prst="rect">
              <a:avLst/>
            </a:prstGeom>
            <a:noFill/>
            <a:ln w="9525">
              <a:noFill/>
              <a:miter lim="800000"/>
              <a:headEnd/>
              <a:tailEnd/>
            </a:ln>
          </p:spPr>
          <p:txBody>
            <a:bodyPr/>
            <a:lstStyle/>
            <a:p>
              <a:r>
                <a:rPr lang="ru-RU" sz="1600" b="1">
                  <a:solidFill>
                    <a:srgbClr val="0000FF"/>
                  </a:solidFill>
                </a:rPr>
                <a:t>2. Рассмотрение проекта бюджета</a:t>
              </a:r>
              <a:endParaRPr lang="ru-RU"/>
            </a:p>
          </p:txBody>
        </p:sp>
        <p:grpSp>
          <p:nvGrpSpPr>
            <p:cNvPr id="62474" name="Group 14"/>
            <p:cNvGrpSpPr>
              <a:grpSpLocks/>
            </p:cNvGrpSpPr>
            <p:nvPr/>
          </p:nvGrpSpPr>
          <p:grpSpPr bwMode="auto">
            <a:xfrm>
              <a:off x="10643" y="6496"/>
              <a:ext cx="4296" cy="1890"/>
              <a:chOff x="1128" y="5207"/>
              <a:chExt cx="4296" cy="1890"/>
            </a:xfrm>
          </p:grpSpPr>
          <p:sp>
            <p:nvSpPr>
              <p:cNvPr id="62491" name="AutoShape 15"/>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92" name="Text Box 16"/>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3. Утверждение бюджета</a:t>
                </a:r>
                <a:endParaRPr lang="ru-RU"/>
              </a:p>
            </p:txBody>
          </p:sp>
        </p:grpSp>
        <p:sp>
          <p:nvSpPr>
            <p:cNvPr id="62475" name="AutoShape 17"/>
            <p:cNvSpPr>
              <a:spLocks noChangeArrowheads="1"/>
            </p:cNvSpPr>
            <p:nvPr/>
          </p:nvSpPr>
          <p:spPr bwMode="auto">
            <a:xfrm>
              <a:off x="4529" y="8386"/>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sp>
          <p:nvSpPr>
            <p:cNvPr id="62476" name="AutoShape 18"/>
            <p:cNvSpPr>
              <a:spLocks noChangeArrowheads="1"/>
            </p:cNvSpPr>
            <p:nvPr/>
          </p:nvSpPr>
          <p:spPr bwMode="auto">
            <a:xfrm>
              <a:off x="9557" y="8386"/>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grpSp>
          <p:nvGrpSpPr>
            <p:cNvPr id="62477" name="Group 19"/>
            <p:cNvGrpSpPr>
              <a:grpSpLocks/>
            </p:cNvGrpSpPr>
            <p:nvPr/>
          </p:nvGrpSpPr>
          <p:grpSpPr bwMode="auto">
            <a:xfrm>
              <a:off x="10739" y="9556"/>
              <a:ext cx="4296" cy="1890"/>
              <a:chOff x="1128" y="5207"/>
              <a:chExt cx="4296" cy="1890"/>
            </a:xfrm>
          </p:grpSpPr>
          <p:sp>
            <p:nvSpPr>
              <p:cNvPr id="62489" name="AutoShape 20"/>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90" name="Text Box 21"/>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4. Исполнение бюджета</a:t>
                </a:r>
                <a:endParaRPr lang="ru-RU"/>
              </a:p>
            </p:txBody>
          </p:sp>
        </p:grpSp>
        <p:sp>
          <p:nvSpPr>
            <p:cNvPr id="62478" name="AutoShape 22"/>
            <p:cNvSpPr>
              <a:spLocks noChangeArrowheads="1"/>
            </p:cNvSpPr>
            <p:nvPr/>
          </p:nvSpPr>
          <p:spPr bwMode="auto">
            <a:xfrm>
              <a:off x="14939" y="7684"/>
              <a:ext cx="960" cy="2784"/>
            </a:xfrm>
            <a:prstGeom prst="curvedLeftArrow">
              <a:avLst>
                <a:gd name="adj1" fmla="val 58000"/>
                <a:gd name="adj2" fmla="val 116000"/>
                <a:gd name="adj3" fmla="val 33333"/>
              </a:avLst>
            </a:prstGeom>
            <a:solidFill>
              <a:srgbClr val="0000FF"/>
            </a:solidFill>
            <a:ln w="9525">
              <a:solidFill>
                <a:srgbClr val="000000"/>
              </a:solidFill>
              <a:miter lim="800000"/>
              <a:headEnd/>
              <a:tailEnd/>
            </a:ln>
          </p:spPr>
          <p:txBody>
            <a:bodyPr/>
            <a:lstStyle/>
            <a:p>
              <a:endParaRPr lang="ru-RU"/>
            </a:p>
          </p:txBody>
        </p:sp>
        <p:grpSp>
          <p:nvGrpSpPr>
            <p:cNvPr id="62479" name="Group 23"/>
            <p:cNvGrpSpPr>
              <a:grpSpLocks/>
            </p:cNvGrpSpPr>
            <p:nvPr/>
          </p:nvGrpSpPr>
          <p:grpSpPr bwMode="auto">
            <a:xfrm>
              <a:off x="5951" y="9556"/>
              <a:ext cx="4296" cy="1890"/>
              <a:chOff x="1128" y="5207"/>
              <a:chExt cx="4296" cy="1890"/>
            </a:xfrm>
          </p:grpSpPr>
          <p:sp>
            <p:nvSpPr>
              <p:cNvPr id="62487" name="AutoShape 24"/>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88" name="Text Box 25"/>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5. Формирование отчета об исполнении бюджета</a:t>
                </a:r>
                <a:endParaRPr lang="ru-RU"/>
              </a:p>
            </p:txBody>
          </p:sp>
        </p:grpSp>
        <p:sp>
          <p:nvSpPr>
            <p:cNvPr id="62480" name="AutoShape 26"/>
            <p:cNvSpPr>
              <a:spLocks noChangeArrowheads="1"/>
            </p:cNvSpPr>
            <p:nvPr/>
          </p:nvSpPr>
          <p:spPr bwMode="auto">
            <a:xfrm rot="10800000">
              <a:off x="9191" y="9118"/>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grpSp>
          <p:nvGrpSpPr>
            <p:cNvPr id="62481" name="Group 27"/>
            <p:cNvGrpSpPr>
              <a:grpSpLocks/>
            </p:cNvGrpSpPr>
            <p:nvPr/>
          </p:nvGrpSpPr>
          <p:grpSpPr bwMode="auto">
            <a:xfrm>
              <a:off x="1157" y="9556"/>
              <a:ext cx="4296" cy="1890"/>
              <a:chOff x="1128" y="5207"/>
              <a:chExt cx="4296" cy="1890"/>
            </a:xfrm>
          </p:grpSpPr>
          <p:sp>
            <p:nvSpPr>
              <p:cNvPr id="62485" name="AutoShape 28"/>
              <p:cNvSpPr>
                <a:spLocks noChangeArrowheads="1"/>
              </p:cNvSpPr>
              <p:nvPr/>
            </p:nvSpPr>
            <p:spPr bwMode="auto">
              <a:xfrm>
                <a:off x="1128" y="5207"/>
                <a:ext cx="4296" cy="1890"/>
              </a:xfrm>
              <a:prstGeom prst="flowChartAlternateProcess">
                <a:avLst/>
              </a:prstGeom>
              <a:solidFill>
                <a:srgbClr val="CCFFFF"/>
              </a:solidFill>
              <a:ln w="9525">
                <a:solidFill>
                  <a:srgbClr val="000000"/>
                </a:solidFill>
                <a:miter lim="800000"/>
                <a:headEnd/>
                <a:tailEnd/>
              </a:ln>
            </p:spPr>
            <p:txBody>
              <a:bodyPr/>
              <a:lstStyle/>
              <a:p>
                <a:endParaRPr lang="ru-RU"/>
              </a:p>
            </p:txBody>
          </p:sp>
          <p:sp>
            <p:nvSpPr>
              <p:cNvPr id="62486" name="Text Box 29"/>
              <p:cNvSpPr txBox="1">
                <a:spLocks noChangeArrowheads="1"/>
              </p:cNvSpPr>
              <p:nvPr/>
            </p:nvSpPr>
            <p:spPr bwMode="auto">
              <a:xfrm>
                <a:off x="1350" y="5309"/>
                <a:ext cx="3930" cy="1188"/>
              </a:xfrm>
              <a:prstGeom prst="rect">
                <a:avLst/>
              </a:prstGeom>
              <a:noFill/>
              <a:ln w="9525">
                <a:noFill/>
                <a:miter lim="800000"/>
                <a:headEnd/>
                <a:tailEnd/>
              </a:ln>
            </p:spPr>
            <p:txBody>
              <a:bodyPr/>
              <a:lstStyle/>
              <a:p>
                <a:r>
                  <a:rPr lang="ru-RU" sz="1600" b="1">
                    <a:solidFill>
                      <a:srgbClr val="0000FF"/>
                    </a:solidFill>
                  </a:rPr>
                  <a:t>6. Муниципальный финансовый контроль</a:t>
                </a:r>
                <a:endParaRPr lang="ru-RU"/>
              </a:p>
            </p:txBody>
          </p:sp>
        </p:grpSp>
        <p:sp>
          <p:nvSpPr>
            <p:cNvPr id="62482" name="AutoShape 30"/>
            <p:cNvSpPr>
              <a:spLocks noChangeArrowheads="1"/>
            </p:cNvSpPr>
            <p:nvPr/>
          </p:nvSpPr>
          <p:spPr bwMode="auto">
            <a:xfrm rot="10800000">
              <a:off x="4607" y="9118"/>
              <a:ext cx="2130" cy="438"/>
            </a:xfrm>
            <a:prstGeom prst="curvedUpArrow">
              <a:avLst>
                <a:gd name="adj1" fmla="val 97260"/>
                <a:gd name="adj2" fmla="val 194521"/>
                <a:gd name="adj3" fmla="val 33333"/>
              </a:avLst>
            </a:prstGeom>
            <a:solidFill>
              <a:srgbClr val="0000FF"/>
            </a:solidFill>
            <a:ln w="9525">
              <a:solidFill>
                <a:srgbClr val="000000"/>
              </a:solidFill>
              <a:miter lim="800000"/>
              <a:headEnd/>
              <a:tailEnd/>
            </a:ln>
          </p:spPr>
          <p:txBody>
            <a:bodyPr/>
            <a:lstStyle/>
            <a:p>
              <a:endParaRPr lang="ru-RU"/>
            </a:p>
          </p:txBody>
        </p:sp>
        <p:sp>
          <p:nvSpPr>
            <p:cNvPr id="62483" name="Text Box 31"/>
            <p:cNvSpPr txBox="1">
              <a:spLocks noChangeArrowheads="1"/>
            </p:cNvSpPr>
            <p:nvPr/>
          </p:nvSpPr>
          <p:spPr bwMode="auto">
            <a:xfrm>
              <a:off x="1277" y="1261"/>
              <a:ext cx="7627" cy="2052"/>
            </a:xfrm>
            <a:prstGeom prst="rect">
              <a:avLst/>
            </a:prstGeom>
            <a:noFill/>
            <a:ln w="9525">
              <a:noFill/>
              <a:miter lim="800000"/>
              <a:headEnd/>
              <a:tailEnd/>
            </a:ln>
          </p:spPr>
          <p:txBody>
            <a:bodyPr/>
            <a:lstStyle/>
            <a:p>
              <a:r>
                <a:rPr lang="en-US" sz="3600" dirty="0">
                  <a:solidFill>
                    <a:srgbClr val="000066"/>
                  </a:solidFill>
                </a:rPr>
                <a:t>@</a:t>
              </a:r>
              <a:r>
                <a:rPr lang="ru-RU" sz="3600" dirty="0">
                  <a:solidFill>
                    <a:srgbClr val="000066"/>
                  </a:solidFill>
                </a:rPr>
                <a:t> что такое бюджетный процесс?</a:t>
              </a:r>
            </a:p>
            <a:p>
              <a:endParaRPr lang="ru-RU" dirty="0"/>
            </a:p>
          </p:txBody>
        </p:sp>
        <p:sp>
          <p:nvSpPr>
            <p:cNvPr id="62484" name="Text Box 32"/>
            <p:cNvSpPr txBox="1">
              <a:spLocks noChangeArrowheads="1"/>
            </p:cNvSpPr>
            <p:nvPr/>
          </p:nvSpPr>
          <p:spPr bwMode="auto">
            <a:xfrm>
              <a:off x="1530" y="4139"/>
              <a:ext cx="14742" cy="588"/>
            </a:xfrm>
            <a:prstGeom prst="rect">
              <a:avLst/>
            </a:prstGeom>
            <a:noFill/>
            <a:ln w="9525">
              <a:noFill/>
              <a:miter lim="800000"/>
              <a:headEnd/>
              <a:tailEnd/>
            </a:ln>
          </p:spPr>
          <p:txBody>
            <a:bodyPr/>
            <a:lstStyle/>
            <a:p>
              <a:r>
                <a:rPr lang="ru-RU" sz="1800" b="1">
                  <a:solidFill>
                    <a:srgbClr val="0000FF"/>
                  </a:solidFill>
                </a:rPr>
                <a:t>Бюджетный процесс - ежегодное формирование и исполнение бюджета</a:t>
              </a:r>
              <a:endParaRPr lang="ru-RU"/>
            </a:p>
          </p:txBody>
        </p:sp>
      </p:grpSp>
      <p:sp>
        <p:nvSpPr>
          <p:cNvPr id="62467"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336E076-8305-4436-A4BD-41BB715A55D6}" type="slidenum">
              <a:rPr lang="en-US" altLang="ru-RU" sz="1200">
                <a:solidFill>
                  <a:srgbClr val="898989"/>
                </a:solidFill>
                <a:latin typeface="Calibri" pitchFamily="34" charset="0"/>
              </a:rPr>
              <a:pPr algn="r"/>
              <a:t>16</a:t>
            </a:fld>
            <a:endParaRPr lang="en-US" altLang="ru-RU" sz="1200">
              <a:solidFill>
                <a:srgbClr val="898989"/>
              </a:solidFill>
              <a:latin typeface="Calibri" pitchFamily="34" charset="0"/>
            </a:endParaRPr>
          </a:p>
        </p:txBody>
      </p:sp>
      <p:sp>
        <p:nvSpPr>
          <p:cNvPr id="32"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33" name="TextBox 32"/>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Блок-схема: процесс 1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9633" name="Text Box 8"/>
          <p:cNvSpPr txBox="1">
            <a:spLocks noChangeArrowheads="1"/>
          </p:cNvSpPr>
          <p:nvPr/>
        </p:nvSpPr>
        <p:spPr bwMode="auto">
          <a:xfrm>
            <a:off x="2590951" y="724003"/>
            <a:ext cx="4386082" cy="707886"/>
          </a:xfrm>
          <a:prstGeom prst="rect">
            <a:avLst/>
          </a:prstGeom>
          <a:noFill/>
          <a:ln w="9525">
            <a:noFill/>
            <a:miter lim="800000"/>
            <a:headEnd/>
            <a:tailEnd/>
          </a:ln>
        </p:spPr>
        <p:txBody>
          <a:bodyPr wrap="square">
            <a:spAutoFit/>
          </a:bodyPr>
          <a:lstStyle/>
          <a:p>
            <a:pPr>
              <a:spcBef>
                <a:spcPct val="50000"/>
              </a:spcBef>
            </a:pPr>
            <a:r>
              <a:rPr lang="ru-RU" sz="2000" b="1" i="1" dirty="0">
                <a:solidFill>
                  <a:srgbClr val="000066"/>
                </a:solidFill>
              </a:rPr>
              <a:t>Гражданин, его участие в бюджетном процессе</a:t>
            </a:r>
          </a:p>
        </p:txBody>
      </p:sp>
      <p:pic>
        <p:nvPicPr>
          <p:cNvPr id="69634" name="Picture 12" descr="588px-%D0%9A%D0%BD%D0%B8%D0%B3%D0%B8"/>
          <p:cNvPicPr>
            <a:picLocks noChangeAspect="1" noChangeArrowheads="1"/>
          </p:cNvPicPr>
          <p:nvPr/>
        </p:nvPicPr>
        <p:blipFill>
          <a:blip r:embed="rId2" cstate="print"/>
          <a:srcRect/>
          <a:stretch>
            <a:fillRect/>
          </a:stretch>
        </p:blipFill>
        <p:spPr bwMode="auto">
          <a:xfrm>
            <a:off x="207212" y="387350"/>
            <a:ext cx="2339975" cy="1501015"/>
          </a:xfrm>
          <a:prstGeom prst="rect">
            <a:avLst/>
          </a:prstGeom>
          <a:noFill/>
          <a:ln w="9525">
            <a:noFill/>
            <a:miter lim="800000"/>
            <a:headEnd/>
            <a:tailEnd/>
          </a:ln>
        </p:spPr>
      </p:pic>
      <p:sp>
        <p:nvSpPr>
          <p:cNvPr id="69635" name="AutoShape 19"/>
          <p:cNvSpPr>
            <a:spLocks noChangeArrowheads="1"/>
          </p:cNvSpPr>
          <p:nvPr/>
        </p:nvSpPr>
        <p:spPr bwMode="auto">
          <a:xfrm>
            <a:off x="0" y="4581525"/>
            <a:ext cx="4679950" cy="2276475"/>
          </a:xfrm>
          <a:prstGeom prst="flowChartAlternateProcess">
            <a:avLst/>
          </a:prstGeom>
          <a:solidFill>
            <a:srgbClr val="FF9933"/>
          </a:solidFill>
          <a:ln w="9525">
            <a:solidFill>
              <a:schemeClr val="tx1"/>
            </a:solidFill>
            <a:miter lim="800000"/>
            <a:headEnd/>
            <a:tailEnd/>
          </a:ln>
        </p:spPr>
        <p:txBody>
          <a:bodyPr/>
          <a:lstStyle/>
          <a:p>
            <a:pPr algn="ctr"/>
            <a:r>
              <a:rPr lang="ru-RU" sz="1600" b="1" dirty="0"/>
              <a:t>Получает социальные гарантии - расходная часть бюджета (образование, культура, здравоохранение, социальная поддержка и др.)</a:t>
            </a:r>
          </a:p>
        </p:txBody>
      </p:sp>
      <p:pic>
        <p:nvPicPr>
          <p:cNvPr id="69636" name="Picture 21" descr="47339"/>
          <p:cNvPicPr>
            <a:picLocks noChangeAspect="1" noChangeArrowheads="1"/>
          </p:cNvPicPr>
          <p:nvPr/>
        </p:nvPicPr>
        <p:blipFill>
          <a:blip r:embed="rId3" cstate="print"/>
          <a:srcRect/>
          <a:stretch>
            <a:fillRect/>
          </a:stretch>
        </p:blipFill>
        <p:spPr bwMode="auto">
          <a:xfrm>
            <a:off x="6515100" y="549275"/>
            <a:ext cx="2628900" cy="1727200"/>
          </a:xfrm>
          <a:prstGeom prst="rect">
            <a:avLst/>
          </a:prstGeom>
          <a:noFill/>
          <a:ln w="9525">
            <a:noFill/>
            <a:miter lim="800000"/>
            <a:headEnd/>
            <a:tailEnd/>
          </a:ln>
        </p:spPr>
      </p:pic>
      <p:sp>
        <p:nvSpPr>
          <p:cNvPr id="69637"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643D72FE-FDA7-4084-B496-BA850C8AE311}" type="slidenum">
              <a:rPr lang="en-US" altLang="ru-RU" sz="1200">
                <a:solidFill>
                  <a:srgbClr val="898989"/>
                </a:solidFill>
                <a:latin typeface="Calibri" pitchFamily="34" charset="0"/>
              </a:rPr>
              <a:pPr algn="r"/>
              <a:t>17</a:t>
            </a:fld>
            <a:endParaRPr lang="en-US" altLang="ru-RU" sz="1200">
              <a:solidFill>
                <a:srgbClr val="898989"/>
              </a:solidFill>
              <a:latin typeface="Calibri" pitchFamily="34" charset="0"/>
            </a:endParaRPr>
          </a:p>
        </p:txBody>
      </p:sp>
      <p:grpSp>
        <p:nvGrpSpPr>
          <p:cNvPr id="69638" name="Group 31"/>
          <p:cNvGrpSpPr>
            <a:grpSpLocks/>
          </p:cNvGrpSpPr>
          <p:nvPr/>
        </p:nvGrpSpPr>
        <p:grpSpPr bwMode="auto">
          <a:xfrm>
            <a:off x="179388" y="1374775"/>
            <a:ext cx="8713787" cy="5332413"/>
            <a:chOff x="113" y="866"/>
            <a:chExt cx="5489" cy="3359"/>
          </a:xfrm>
        </p:grpSpPr>
        <p:sp>
          <p:nvSpPr>
            <p:cNvPr id="69639" name="AutoShape 15"/>
            <p:cNvSpPr>
              <a:spLocks noChangeArrowheads="1"/>
            </p:cNvSpPr>
            <p:nvPr/>
          </p:nvSpPr>
          <p:spPr bwMode="auto">
            <a:xfrm>
              <a:off x="431" y="1071"/>
              <a:ext cx="2177" cy="499"/>
            </a:xfrm>
            <a:prstGeom prst="flowChartProcess">
              <a:avLst/>
            </a:prstGeom>
            <a:solidFill>
              <a:srgbClr val="FF9933"/>
            </a:solidFill>
            <a:ln w="9525">
              <a:solidFill>
                <a:schemeClr val="tx1"/>
              </a:solidFill>
              <a:miter lim="800000"/>
              <a:headEnd/>
              <a:tailEnd/>
            </a:ln>
          </p:spPr>
          <p:txBody>
            <a:bodyPr anchor="ctr"/>
            <a:lstStyle/>
            <a:p>
              <a:pPr algn="ctr"/>
              <a:r>
                <a:rPr lang="ru-RU" sz="1600" b="1"/>
                <a:t>Помогает формировать доходную</a:t>
              </a:r>
            </a:p>
            <a:p>
              <a:pPr algn="ctr"/>
              <a:r>
                <a:rPr lang="ru-RU" sz="1600" b="1"/>
                <a:t>часть бюджета (налог на доходы физических лиц)</a:t>
              </a:r>
            </a:p>
          </p:txBody>
        </p:sp>
        <p:sp>
          <p:nvSpPr>
            <p:cNvPr id="69640" name="Oval 16"/>
            <p:cNvSpPr>
              <a:spLocks noChangeArrowheads="1"/>
            </p:cNvSpPr>
            <p:nvPr/>
          </p:nvSpPr>
          <p:spPr bwMode="auto">
            <a:xfrm>
              <a:off x="567" y="1979"/>
              <a:ext cx="1905" cy="499"/>
            </a:xfrm>
            <a:prstGeom prst="ellipse">
              <a:avLst/>
            </a:prstGeom>
            <a:solidFill>
              <a:srgbClr val="FF9933"/>
            </a:solidFill>
            <a:ln w="9525">
              <a:solidFill>
                <a:schemeClr val="tx1"/>
              </a:solidFill>
              <a:round/>
              <a:headEnd/>
              <a:tailEnd/>
            </a:ln>
          </p:spPr>
          <p:txBody>
            <a:bodyPr wrap="none" anchor="ctr"/>
            <a:lstStyle/>
            <a:p>
              <a:pPr algn="ctr"/>
              <a:r>
                <a:rPr lang="ru-RU" sz="1600" b="1"/>
                <a:t>БЮДЖЕТ</a:t>
              </a:r>
            </a:p>
          </p:txBody>
        </p:sp>
        <p:sp>
          <p:nvSpPr>
            <p:cNvPr id="69641" name="AutoShape 17"/>
            <p:cNvSpPr>
              <a:spLocks noChangeArrowheads="1"/>
            </p:cNvSpPr>
            <p:nvPr/>
          </p:nvSpPr>
          <p:spPr bwMode="auto">
            <a:xfrm>
              <a:off x="113" y="1570"/>
              <a:ext cx="2744" cy="408"/>
            </a:xfrm>
            <a:prstGeom prst="downArrow">
              <a:avLst>
                <a:gd name="adj1" fmla="val 50546"/>
                <a:gd name="adj2" fmla="val 57843"/>
              </a:avLst>
            </a:prstGeom>
            <a:solidFill>
              <a:schemeClr val="accent1"/>
            </a:solidFill>
            <a:ln w="9525">
              <a:solidFill>
                <a:schemeClr val="tx1"/>
              </a:solidFill>
              <a:miter lim="800000"/>
              <a:headEnd/>
              <a:tailEnd/>
            </a:ln>
          </p:spPr>
          <p:txBody>
            <a:bodyPr wrap="none" anchor="ctr"/>
            <a:lstStyle/>
            <a:p>
              <a:pPr algn="ctr"/>
              <a:r>
                <a:rPr lang="ru-RU" sz="1550" b="1" dirty="0">
                  <a:solidFill>
                    <a:schemeClr val="bg1"/>
                  </a:solidFill>
                </a:rPr>
                <a:t>как налогоплательщик</a:t>
              </a:r>
            </a:p>
          </p:txBody>
        </p:sp>
        <p:sp>
          <p:nvSpPr>
            <p:cNvPr id="69642" name="AutoShape 18"/>
            <p:cNvSpPr>
              <a:spLocks noChangeArrowheads="1"/>
            </p:cNvSpPr>
            <p:nvPr/>
          </p:nvSpPr>
          <p:spPr bwMode="auto">
            <a:xfrm>
              <a:off x="158" y="2478"/>
              <a:ext cx="2744" cy="408"/>
            </a:xfrm>
            <a:prstGeom prst="downArrow">
              <a:avLst>
                <a:gd name="adj1" fmla="val 50546"/>
                <a:gd name="adj2" fmla="val 57843"/>
              </a:avLst>
            </a:prstGeom>
            <a:solidFill>
              <a:schemeClr val="accent1"/>
            </a:solidFill>
            <a:ln w="9525">
              <a:solidFill>
                <a:schemeClr val="tx1"/>
              </a:solidFill>
              <a:miter lim="800000"/>
              <a:headEnd/>
              <a:tailEnd/>
            </a:ln>
          </p:spPr>
          <p:txBody>
            <a:bodyPr anchor="ctr"/>
            <a:lstStyle/>
            <a:p>
              <a:pPr algn="ctr"/>
              <a:r>
                <a:rPr lang="ru-RU" sz="1550" b="1" dirty="0">
                  <a:solidFill>
                    <a:schemeClr val="bg1"/>
                  </a:solidFill>
                </a:rPr>
                <a:t>как получатель социальных гарантий</a:t>
              </a:r>
            </a:p>
          </p:txBody>
        </p:sp>
        <p:sp>
          <p:nvSpPr>
            <p:cNvPr id="69643" name="AutoShape 22"/>
            <p:cNvSpPr>
              <a:spLocks noChangeArrowheads="1"/>
            </p:cNvSpPr>
            <p:nvPr/>
          </p:nvSpPr>
          <p:spPr bwMode="auto">
            <a:xfrm rot="16200000">
              <a:off x="3552" y="470"/>
              <a:ext cx="567" cy="1360"/>
            </a:xfrm>
            <a:prstGeom prst="wedgeRoundRectCallout">
              <a:avLst>
                <a:gd name="adj1" fmla="val -82069"/>
                <a:gd name="adj2" fmla="val 30412"/>
                <a:gd name="adj3" fmla="val 16667"/>
              </a:avLst>
            </a:prstGeom>
            <a:solidFill>
              <a:schemeClr val="accent1"/>
            </a:solidFill>
            <a:ln w="9525">
              <a:solidFill>
                <a:schemeClr val="tx1"/>
              </a:solidFill>
              <a:miter lim="800000"/>
              <a:headEnd/>
              <a:tailEnd/>
            </a:ln>
          </p:spPr>
          <p:txBody>
            <a:bodyPr vert="eaVert"/>
            <a:lstStyle/>
            <a:p>
              <a:pPr algn="ctr"/>
              <a:r>
                <a:rPr lang="ru-RU" sz="1600" b="1" dirty="0">
                  <a:solidFill>
                    <a:schemeClr val="bg1"/>
                  </a:solidFill>
                </a:rPr>
                <a:t>Возможности влияния граждан на состав бюджета</a:t>
              </a:r>
            </a:p>
          </p:txBody>
        </p:sp>
        <p:sp>
          <p:nvSpPr>
            <p:cNvPr id="69644" name="AutoShape 23"/>
            <p:cNvSpPr>
              <a:spLocks noChangeArrowheads="1"/>
            </p:cNvSpPr>
            <p:nvPr/>
          </p:nvSpPr>
          <p:spPr bwMode="auto">
            <a:xfrm>
              <a:off x="3322" y="1639"/>
              <a:ext cx="2268" cy="1179"/>
            </a:xfrm>
            <a:prstGeom prst="flowChartAlternateProcess">
              <a:avLst/>
            </a:prstGeom>
            <a:solidFill>
              <a:srgbClr val="FF9933"/>
            </a:solidFill>
            <a:ln w="9525">
              <a:solidFill>
                <a:schemeClr val="tx1"/>
              </a:solidFill>
              <a:miter lim="800000"/>
              <a:headEnd/>
              <a:tailEnd/>
            </a:ln>
          </p:spPr>
          <p:txBody>
            <a:bodyPr anchor="ctr"/>
            <a:lstStyle/>
            <a:p>
              <a:pPr algn="ctr"/>
              <a:r>
                <a:rPr lang="ru-RU" sz="1600" b="1" dirty="0"/>
                <a:t>Публичные слушания по проекту решения </a:t>
              </a:r>
              <a:r>
                <a:rPr lang="ru-RU" sz="1600" b="1" dirty="0" smtClean="0"/>
                <a:t>Демидовского окружного Совета депутатов «О бюджете муниципального образования «Демидовский муниципальный округ» Смоленской области </a:t>
              </a:r>
              <a:r>
                <a:rPr lang="ru-RU" sz="1600" b="1" dirty="0"/>
                <a:t>на </a:t>
              </a:r>
              <a:r>
                <a:rPr lang="ru-RU" sz="1600" b="1" dirty="0" smtClean="0"/>
                <a:t>очередной год </a:t>
              </a:r>
              <a:endParaRPr lang="ru-RU" sz="1600" b="1" dirty="0"/>
            </a:p>
          </p:txBody>
        </p:sp>
        <p:sp>
          <p:nvSpPr>
            <p:cNvPr id="69645" name="AutoShape 24"/>
            <p:cNvSpPr>
              <a:spLocks noChangeArrowheads="1"/>
            </p:cNvSpPr>
            <p:nvPr/>
          </p:nvSpPr>
          <p:spPr bwMode="auto">
            <a:xfrm>
              <a:off x="3334" y="2976"/>
              <a:ext cx="2268" cy="1043"/>
            </a:xfrm>
            <a:prstGeom prst="flowChartAlternateProcess">
              <a:avLst/>
            </a:prstGeom>
            <a:solidFill>
              <a:srgbClr val="FF9933"/>
            </a:solidFill>
            <a:ln w="9525">
              <a:solidFill>
                <a:schemeClr val="tx1"/>
              </a:solidFill>
              <a:miter lim="800000"/>
              <a:headEnd/>
              <a:tailEnd/>
            </a:ln>
          </p:spPr>
          <p:txBody>
            <a:bodyPr anchor="ctr"/>
            <a:lstStyle/>
            <a:p>
              <a:pPr algn="ctr"/>
              <a:r>
                <a:rPr lang="ru-RU" sz="1600" b="1" dirty="0"/>
                <a:t>Публичные слушания по проекту решения </a:t>
              </a:r>
              <a:r>
                <a:rPr lang="ru-RU" sz="1600" b="1" dirty="0" smtClean="0"/>
                <a:t>Демидовского окружного Совета  депутатов «Об </a:t>
              </a:r>
              <a:r>
                <a:rPr lang="ru-RU" sz="1600" b="1" dirty="0"/>
                <a:t>исполнении </a:t>
              </a:r>
              <a:r>
                <a:rPr lang="ru-RU" sz="1600" b="1" dirty="0" smtClean="0"/>
                <a:t>бюджета муниципального округа за </a:t>
              </a:r>
              <a:r>
                <a:rPr lang="ru-RU" sz="1600" b="1" dirty="0"/>
                <a:t>истекший финансовый </a:t>
              </a:r>
              <a:r>
                <a:rPr lang="ru-RU" sz="1600" b="1" dirty="0" smtClean="0"/>
                <a:t>год»</a:t>
              </a:r>
              <a:endParaRPr lang="ru-RU" sz="1600" b="1" dirty="0"/>
            </a:p>
          </p:txBody>
        </p:sp>
        <p:pic>
          <p:nvPicPr>
            <p:cNvPr id="69646" name="Picture 27" descr="0013-007-Podtverzhdenie-sootvetstvija-zanimaemoj-dolzhnosti"/>
            <p:cNvPicPr>
              <a:picLocks noChangeAspect="1" noChangeArrowheads="1"/>
            </p:cNvPicPr>
            <p:nvPr/>
          </p:nvPicPr>
          <p:blipFill>
            <a:blip r:embed="rId4" cstate="print"/>
            <a:srcRect/>
            <a:stretch>
              <a:fillRect/>
            </a:stretch>
          </p:blipFill>
          <p:spPr bwMode="auto">
            <a:xfrm>
              <a:off x="249" y="3657"/>
              <a:ext cx="635" cy="564"/>
            </a:xfrm>
            <a:prstGeom prst="rect">
              <a:avLst/>
            </a:prstGeom>
            <a:noFill/>
            <a:ln w="9525">
              <a:noFill/>
              <a:miter lim="800000"/>
              <a:headEnd/>
              <a:tailEnd/>
            </a:ln>
          </p:spPr>
        </p:pic>
        <p:pic>
          <p:nvPicPr>
            <p:cNvPr id="69647" name="Picture 29" descr="600"/>
            <p:cNvPicPr>
              <a:picLocks noChangeAspect="1" noChangeArrowheads="1"/>
            </p:cNvPicPr>
            <p:nvPr/>
          </p:nvPicPr>
          <p:blipFill>
            <a:blip r:embed="rId5" cstate="print"/>
            <a:srcRect/>
            <a:stretch>
              <a:fillRect/>
            </a:stretch>
          </p:blipFill>
          <p:spPr bwMode="auto">
            <a:xfrm>
              <a:off x="1202" y="3612"/>
              <a:ext cx="635" cy="613"/>
            </a:xfrm>
            <a:prstGeom prst="rect">
              <a:avLst/>
            </a:prstGeom>
            <a:noFill/>
            <a:ln w="9525">
              <a:noFill/>
              <a:miter lim="800000"/>
              <a:headEnd/>
              <a:tailEnd/>
            </a:ln>
          </p:spPr>
        </p:pic>
      </p:grpSp>
      <p:sp>
        <p:nvSpPr>
          <p:cNvPr id="17"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18" name="TextBox 1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Блок-схема: процесс 2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8609" name="Text Box 8"/>
          <p:cNvSpPr txBox="1">
            <a:spLocks noChangeArrowheads="1"/>
          </p:cNvSpPr>
          <p:nvPr/>
        </p:nvSpPr>
        <p:spPr bwMode="auto">
          <a:xfrm>
            <a:off x="5957888" y="0"/>
            <a:ext cx="2611437" cy="1679575"/>
          </a:xfrm>
          <a:prstGeom prst="rect">
            <a:avLst/>
          </a:prstGeom>
          <a:noFill/>
          <a:ln w="9525">
            <a:noFill/>
            <a:miter lim="800000"/>
            <a:headEnd/>
            <a:tailEnd/>
          </a:ln>
        </p:spPr>
        <p:txBody>
          <a:bodyPr/>
          <a:lstStyle/>
          <a:p>
            <a:endParaRPr lang="ru-RU"/>
          </a:p>
        </p:txBody>
      </p:sp>
      <p:sp>
        <p:nvSpPr>
          <p:cNvPr id="68610"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1BA2255F-C645-446E-A3B8-5FE877DF1197}" type="slidenum">
              <a:rPr lang="en-US" altLang="ru-RU" sz="1200">
                <a:solidFill>
                  <a:srgbClr val="898989"/>
                </a:solidFill>
                <a:latin typeface="Calibri" pitchFamily="34" charset="0"/>
              </a:rPr>
              <a:pPr algn="r"/>
              <a:t>18</a:t>
            </a:fld>
            <a:endParaRPr lang="en-US" altLang="ru-RU" sz="1200">
              <a:solidFill>
                <a:srgbClr val="898989"/>
              </a:solidFill>
              <a:latin typeface="Calibri" pitchFamily="34" charset="0"/>
            </a:endParaRPr>
          </a:p>
        </p:txBody>
      </p:sp>
      <p:sp>
        <p:nvSpPr>
          <p:cNvPr id="22" name="TextBox 2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grpSp>
        <p:nvGrpSpPr>
          <p:cNvPr id="68611" name="Group 23"/>
          <p:cNvGrpSpPr>
            <a:grpSpLocks/>
          </p:cNvGrpSpPr>
          <p:nvPr/>
        </p:nvGrpSpPr>
        <p:grpSpPr bwMode="auto">
          <a:xfrm>
            <a:off x="101990" y="483806"/>
            <a:ext cx="9048750" cy="5930901"/>
            <a:chOff x="-86" y="298"/>
            <a:chExt cx="5700" cy="3736"/>
          </a:xfrm>
        </p:grpSpPr>
        <p:pic>
          <p:nvPicPr>
            <p:cNvPr id="68612" name="Picture 6" descr="100297_603"/>
            <p:cNvPicPr>
              <a:picLocks noChangeAspect="1" noChangeArrowheads="1"/>
            </p:cNvPicPr>
            <p:nvPr/>
          </p:nvPicPr>
          <p:blipFill>
            <a:blip r:embed="rId2" cstate="print"/>
            <a:srcRect/>
            <a:stretch>
              <a:fillRect/>
            </a:stretch>
          </p:blipFill>
          <p:spPr bwMode="auto">
            <a:xfrm>
              <a:off x="-86" y="298"/>
              <a:ext cx="1860" cy="1044"/>
            </a:xfrm>
            <a:prstGeom prst="rect">
              <a:avLst/>
            </a:prstGeom>
            <a:noFill/>
            <a:ln w="9525">
              <a:noFill/>
              <a:miter lim="800000"/>
              <a:headEnd/>
              <a:tailEnd/>
            </a:ln>
          </p:spPr>
        </p:pic>
        <p:sp>
          <p:nvSpPr>
            <p:cNvPr id="68613" name="Text Box 9"/>
            <p:cNvSpPr txBox="1">
              <a:spLocks noChangeArrowheads="1"/>
            </p:cNvSpPr>
            <p:nvPr/>
          </p:nvSpPr>
          <p:spPr bwMode="auto">
            <a:xfrm>
              <a:off x="1142" y="314"/>
              <a:ext cx="3987" cy="535"/>
            </a:xfrm>
            <a:prstGeom prst="rect">
              <a:avLst/>
            </a:prstGeom>
            <a:noFill/>
            <a:ln w="9525">
              <a:noFill/>
              <a:miter lim="800000"/>
              <a:headEnd/>
              <a:tailEnd/>
            </a:ln>
          </p:spPr>
          <p:txBody>
            <a:bodyPr/>
            <a:lstStyle/>
            <a:p>
              <a:pPr algn="ctr"/>
              <a:r>
                <a:rPr lang="ru-RU" sz="1600" b="1" dirty="0">
                  <a:solidFill>
                    <a:srgbClr val="000066"/>
                  </a:solidFill>
                  <a:latin typeface="Bad Script" panose="02000000000000000000" pitchFamily="2" charset="0"/>
                </a:rPr>
                <a:t>На чем основывается составление проекта бюджета </a:t>
              </a:r>
              <a:r>
                <a:rPr lang="ru-RU" sz="1600" b="1" dirty="0" smtClean="0">
                  <a:solidFill>
                    <a:srgbClr val="000066"/>
                  </a:solidFill>
                  <a:latin typeface="Bad Script" panose="02000000000000000000" pitchFamily="2" charset="0"/>
                </a:rPr>
                <a:t>муниципального округа</a:t>
              </a:r>
              <a:endParaRPr lang="ru-RU" sz="1600" dirty="0">
                <a:solidFill>
                  <a:srgbClr val="000066"/>
                </a:solidFill>
                <a:latin typeface="Bad Script" panose="02000000000000000000" pitchFamily="2" charset="0"/>
              </a:endParaRPr>
            </a:p>
          </p:txBody>
        </p:sp>
        <p:grpSp>
          <p:nvGrpSpPr>
            <p:cNvPr id="68614" name="Group 10"/>
            <p:cNvGrpSpPr>
              <a:grpSpLocks/>
            </p:cNvGrpSpPr>
            <p:nvPr/>
          </p:nvGrpSpPr>
          <p:grpSpPr bwMode="auto">
            <a:xfrm>
              <a:off x="1281" y="569"/>
              <a:ext cx="4333" cy="483"/>
              <a:chOff x="3865" y="1534"/>
              <a:chExt cx="12522" cy="1560"/>
            </a:xfrm>
          </p:grpSpPr>
          <p:sp>
            <p:nvSpPr>
              <p:cNvPr id="36875" name="AutoShape 11"/>
              <p:cNvSpPr>
                <a:spLocks noChangeArrowheads="1"/>
              </p:cNvSpPr>
              <p:nvPr/>
            </p:nvSpPr>
            <p:spPr bwMode="auto">
              <a:xfrm>
                <a:off x="3865" y="1534"/>
                <a:ext cx="12522" cy="1560"/>
              </a:xfrm>
              <a:prstGeom prst="flowChartProcess">
                <a:avLst/>
              </a:prstGeom>
              <a:solidFill>
                <a:srgbClr val="99CCFF"/>
              </a:solidFill>
              <a:ln w="9525">
                <a:solidFill>
                  <a:srgbClr val="000000"/>
                </a:solidFill>
                <a:miter lim="800000"/>
                <a:headEnd/>
                <a:tailEnd/>
              </a:ln>
              <a:effectLst>
                <a:outerShdw dist="107763" dir="18900000" algn="ctr" rotWithShape="0">
                  <a:srgbClr val="000080">
                    <a:alpha val="50000"/>
                  </a:srgbClr>
                </a:outerShdw>
              </a:effectLst>
            </p:spPr>
            <p:txBody>
              <a:bodyPr/>
              <a:lstStyle/>
              <a:p>
                <a:pPr>
                  <a:defRPr/>
                </a:pPr>
                <a:endParaRPr lang="ru-RU"/>
              </a:p>
            </p:txBody>
          </p:sp>
          <p:sp>
            <p:nvSpPr>
              <p:cNvPr id="68628" name="Text Box 12"/>
              <p:cNvSpPr txBox="1">
                <a:spLocks noChangeArrowheads="1"/>
              </p:cNvSpPr>
              <p:nvPr/>
            </p:nvSpPr>
            <p:spPr bwMode="auto">
              <a:xfrm>
                <a:off x="4013" y="1774"/>
                <a:ext cx="12258" cy="1320"/>
              </a:xfrm>
              <a:prstGeom prst="rect">
                <a:avLst/>
              </a:prstGeom>
              <a:noFill/>
              <a:ln w="9525">
                <a:noFill/>
                <a:miter lim="800000"/>
                <a:headEnd/>
                <a:tailEnd/>
              </a:ln>
            </p:spPr>
            <p:txBody>
              <a:bodyPr/>
              <a:lstStyle/>
              <a:p>
                <a:pPr algn="ctr"/>
                <a:r>
                  <a:rPr lang="ru-RU" sz="1800" b="1" dirty="0">
                    <a:solidFill>
                      <a:srgbClr val="000080"/>
                    </a:solidFill>
                  </a:rPr>
                  <a:t>Составление проекта </a:t>
                </a:r>
                <a:r>
                  <a:rPr lang="ru-RU" sz="1800" b="1" dirty="0" smtClean="0">
                    <a:solidFill>
                      <a:srgbClr val="000080"/>
                    </a:solidFill>
                  </a:rPr>
                  <a:t>местного бюджета  </a:t>
                </a:r>
                <a:r>
                  <a:rPr lang="ru-RU" sz="1800" b="1" dirty="0">
                    <a:solidFill>
                      <a:srgbClr val="000080"/>
                    </a:solidFill>
                  </a:rPr>
                  <a:t>основывается на: </a:t>
                </a:r>
                <a:endParaRPr lang="ru-RU" sz="1800" dirty="0"/>
              </a:p>
            </p:txBody>
          </p:sp>
        </p:grpSp>
        <p:sp>
          <p:nvSpPr>
            <p:cNvPr id="36881" name="AutoShape 17"/>
            <p:cNvSpPr>
              <a:spLocks noChangeArrowheads="1"/>
            </p:cNvSpPr>
            <p:nvPr/>
          </p:nvSpPr>
          <p:spPr bwMode="auto">
            <a:xfrm>
              <a:off x="1751" y="1333"/>
              <a:ext cx="1738" cy="1242"/>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16" name="Text Box 18"/>
            <p:cNvSpPr txBox="1">
              <a:spLocks noChangeArrowheads="1"/>
            </p:cNvSpPr>
            <p:nvPr/>
          </p:nvSpPr>
          <p:spPr bwMode="auto">
            <a:xfrm>
              <a:off x="1789" y="1400"/>
              <a:ext cx="1664" cy="1144"/>
            </a:xfrm>
            <a:prstGeom prst="rect">
              <a:avLst/>
            </a:prstGeom>
            <a:solidFill>
              <a:srgbClr val="CCFFFF"/>
            </a:solidFill>
            <a:ln w="9525">
              <a:noFill/>
              <a:miter lim="800000"/>
              <a:headEnd/>
              <a:tailEnd/>
            </a:ln>
          </p:spPr>
          <p:txBody>
            <a:bodyPr/>
            <a:lstStyle/>
            <a:p>
              <a:pPr algn="ctr"/>
              <a:r>
                <a:rPr lang="ru-RU" sz="1800" b="1" dirty="0">
                  <a:solidFill>
                    <a:srgbClr val="000080"/>
                  </a:solidFill>
                </a:rPr>
                <a:t>Прогнозе</a:t>
              </a:r>
            </a:p>
            <a:p>
              <a:pPr algn="ctr"/>
              <a:r>
                <a:rPr lang="ru-RU" sz="1800" b="1" dirty="0">
                  <a:solidFill>
                    <a:srgbClr val="000080"/>
                  </a:solidFill>
                </a:rPr>
                <a:t>социально –</a:t>
              </a:r>
            </a:p>
            <a:p>
              <a:pPr algn="ctr"/>
              <a:r>
                <a:rPr lang="ru-RU" sz="1800" b="1" dirty="0">
                  <a:solidFill>
                    <a:srgbClr val="000080"/>
                  </a:solidFill>
                </a:rPr>
                <a:t>экономического</a:t>
              </a:r>
            </a:p>
            <a:p>
              <a:pPr algn="ctr"/>
              <a:r>
                <a:rPr lang="ru-RU" sz="1800" b="1" dirty="0">
                  <a:solidFill>
                    <a:srgbClr val="000080"/>
                  </a:solidFill>
                </a:rPr>
                <a:t>развития</a:t>
              </a:r>
            </a:p>
            <a:p>
              <a:pPr algn="ctr"/>
              <a:r>
                <a:rPr lang="ru-RU" sz="1800" b="1" dirty="0" smtClean="0">
                  <a:solidFill>
                    <a:srgbClr val="000080"/>
                  </a:solidFill>
                </a:rPr>
                <a:t> </a:t>
              </a:r>
              <a:r>
                <a:rPr lang="ru-RU" sz="1800" b="1" dirty="0">
                  <a:solidFill>
                    <a:srgbClr val="000080"/>
                  </a:solidFill>
                </a:rPr>
                <a:t>муниципального </a:t>
              </a:r>
              <a:r>
                <a:rPr lang="ru-RU" sz="1800" b="1" dirty="0" smtClean="0">
                  <a:solidFill>
                    <a:srgbClr val="000080"/>
                  </a:solidFill>
                </a:rPr>
                <a:t>округа</a:t>
              </a:r>
              <a:endParaRPr lang="ru-RU" sz="1800" dirty="0"/>
            </a:p>
          </p:txBody>
        </p:sp>
        <p:sp>
          <p:nvSpPr>
            <p:cNvPr id="36884" name="AutoShape 20"/>
            <p:cNvSpPr>
              <a:spLocks noChangeArrowheads="1"/>
            </p:cNvSpPr>
            <p:nvPr/>
          </p:nvSpPr>
          <p:spPr bwMode="auto">
            <a:xfrm>
              <a:off x="3692" y="1600"/>
              <a:ext cx="1746" cy="919"/>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18" name="Text Box 21"/>
            <p:cNvSpPr txBox="1">
              <a:spLocks noChangeArrowheads="1"/>
            </p:cNvSpPr>
            <p:nvPr/>
          </p:nvSpPr>
          <p:spPr bwMode="auto">
            <a:xfrm>
              <a:off x="3692" y="1600"/>
              <a:ext cx="1850" cy="919"/>
            </a:xfrm>
            <a:prstGeom prst="rect">
              <a:avLst/>
            </a:prstGeom>
            <a:noFill/>
            <a:ln w="9525">
              <a:noFill/>
              <a:miter lim="800000"/>
              <a:headEnd/>
              <a:tailEnd/>
            </a:ln>
          </p:spPr>
          <p:txBody>
            <a:bodyPr/>
            <a:lstStyle/>
            <a:p>
              <a:pPr algn="ctr"/>
              <a:r>
                <a:rPr lang="ru-RU" sz="1800" b="1" dirty="0">
                  <a:solidFill>
                    <a:srgbClr val="000080"/>
                  </a:solidFill>
                </a:rPr>
                <a:t>Основных</a:t>
              </a:r>
            </a:p>
            <a:p>
              <a:pPr algn="ctr"/>
              <a:r>
                <a:rPr lang="ru-RU" sz="1800" b="1" dirty="0">
                  <a:solidFill>
                    <a:srgbClr val="000080"/>
                  </a:solidFill>
                </a:rPr>
                <a:t>направлениях</a:t>
              </a:r>
            </a:p>
            <a:p>
              <a:pPr algn="ctr"/>
              <a:r>
                <a:rPr lang="ru-RU" sz="1800" b="1" dirty="0">
                  <a:solidFill>
                    <a:srgbClr val="000080"/>
                  </a:solidFill>
                </a:rPr>
                <a:t>б</a:t>
              </a:r>
              <a:r>
                <a:rPr lang="ru-RU" sz="1800" b="1" dirty="0" smtClean="0">
                  <a:solidFill>
                    <a:srgbClr val="000080"/>
                  </a:solidFill>
                </a:rPr>
                <a:t>юджетной и налоговой</a:t>
              </a:r>
              <a:endParaRPr lang="ru-RU" sz="1800" b="1" dirty="0">
                <a:solidFill>
                  <a:srgbClr val="000080"/>
                </a:solidFill>
              </a:endParaRPr>
            </a:p>
            <a:p>
              <a:pPr algn="ctr"/>
              <a:r>
                <a:rPr lang="ru-RU" sz="1800" b="1" dirty="0">
                  <a:solidFill>
                    <a:srgbClr val="000080"/>
                  </a:solidFill>
                </a:rPr>
                <a:t>политики </a:t>
              </a:r>
              <a:r>
                <a:rPr lang="ru-RU" sz="1800" b="1" dirty="0" smtClean="0">
                  <a:solidFill>
                    <a:srgbClr val="000080"/>
                  </a:solidFill>
                </a:rPr>
                <a:t> </a:t>
              </a:r>
              <a:r>
                <a:rPr lang="ru-RU" sz="1800" b="1" dirty="0">
                  <a:solidFill>
                    <a:srgbClr val="000080"/>
                  </a:solidFill>
                </a:rPr>
                <a:t>муниципального </a:t>
              </a:r>
              <a:r>
                <a:rPr lang="ru-RU" sz="1800" b="1" dirty="0" smtClean="0">
                  <a:solidFill>
                    <a:srgbClr val="000080"/>
                  </a:solidFill>
                </a:rPr>
                <a:t>округа</a:t>
              </a:r>
              <a:endParaRPr lang="ru-RU" sz="1800" dirty="0"/>
            </a:p>
          </p:txBody>
        </p:sp>
        <p:sp>
          <p:nvSpPr>
            <p:cNvPr id="36887" name="AutoShape 23"/>
            <p:cNvSpPr>
              <a:spLocks noChangeArrowheads="1"/>
            </p:cNvSpPr>
            <p:nvPr/>
          </p:nvSpPr>
          <p:spPr bwMode="auto">
            <a:xfrm>
              <a:off x="3692" y="3167"/>
              <a:ext cx="1850" cy="844"/>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20" name="Text Box 24"/>
            <p:cNvSpPr txBox="1">
              <a:spLocks noChangeArrowheads="1"/>
            </p:cNvSpPr>
            <p:nvPr/>
          </p:nvSpPr>
          <p:spPr bwMode="auto">
            <a:xfrm>
              <a:off x="3830" y="3209"/>
              <a:ext cx="1610" cy="825"/>
            </a:xfrm>
            <a:prstGeom prst="rect">
              <a:avLst/>
            </a:prstGeom>
            <a:solidFill>
              <a:srgbClr val="CCFFFF"/>
            </a:solidFill>
            <a:ln w="9525">
              <a:noFill/>
              <a:miter lim="800000"/>
              <a:headEnd/>
              <a:tailEnd/>
            </a:ln>
          </p:spPr>
          <p:txBody>
            <a:bodyPr/>
            <a:lstStyle/>
            <a:p>
              <a:pPr algn="ctr"/>
              <a:r>
                <a:rPr lang="ru-RU" sz="1800" b="1" dirty="0" smtClean="0">
                  <a:solidFill>
                    <a:srgbClr val="000080"/>
                  </a:solidFill>
                </a:rPr>
                <a:t>Муниципальных</a:t>
              </a:r>
              <a:endParaRPr lang="ru-RU" sz="1800" b="1" dirty="0">
                <a:solidFill>
                  <a:srgbClr val="000080"/>
                </a:solidFill>
              </a:endParaRPr>
            </a:p>
            <a:p>
              <a:pPr algn="ctr"/>
              <a:r>
                <a:rPr lang="ru-RU" sz="1800" b="1" dirty="0">
                  <a:solidFill>
                    <a:srgbClr val="000080"/>
                  </a:solidFill>
                </a:rPr>
                <a:t>программах </a:t>
              </a:r>
              <a:r>
                <a:rPr lang="ru-RU" sz="1800" b="1" dirty="0" smtClean="0">
                  <a:solidFill>
                    <a:srgbClr val="000080"/>
                  </a:solidFill>
                </a:rPr>
                <a:t> </a:t>
              </a:r>
              <a:r>
                <a:rPr lang="ru-RU" sz="1800" b="1" dirty="0">
                  <a:solidFill>
                    <a:srgbClr val="000080"/>
                  </a:solidFill>
                </a:rPr>
                <a:t>муниципального </a:t>
              </a:r>
              <a:r>
                <a:rPr lang="ru-RU" sz="1800" b="1" dirty="0" smtClean="0">
                  <a:solidFill>
                    <a:srgbClr val="000080"/>
                  </a:solidFill>
                </a:rPr>
                <a:t>округа</a:t>
              </a:r>
              <a:endParaRPr lang="ru-RU" sz="1800" dirty="0"/>
            </a:p>
          </p:txBody>
        </p:sp>
        <p:sp>
          <p:nvSpPr>
            <p:cNvPr id="68622" name="AutoShape 27"/>
            <p:cNvSpPr>
              <a:spLocks noChangeArrowheads="1"/>
            </p:cNvSpPr>
            <p:nvPr/>
          </p:nvSpPr>
          <p:spPr bwMode="auto">
            <a:xfrm>
              <a:off x="4437" y="1333"/>
              <a:ext cx="392" cy="350"/>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3</a:t>
              </a:r>
              <a:endParaRPr lang="ru-RU" sz="2800" b="1" dirty="0">
                <a:solidFill>
                  <a:srgbClr val="000080"/>
                </a:solidFill>
              </a:endParaRPr>
            </a:p>
            <a:p>
              <a:endParaRPr lang="ru-RU" dirty="0"/>
            </a:p>
          </p:txBody>
        </p:sp>
        <p:sp>
          <p:nvSpPr>
            <p:cNvPr id="2" name="AutoShape 20"/>
            <p:cNvSpPr>
              <a:spLocks noChangeArrowheads="1"/>
            </p:cNvSpPr>
            <p:nvPr/>
          </p:nvSpPr>
          <p:spPr bwMode="auto">
            <a:xfrm>
              <a:off x="1751" y="2911"/>
              <a:ext cx="1721" cy="934"/>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defRPr/>
              </a:pPr>
              <a:endParaRPr lang="ru-RU"/>
            </a:p>
          </p:txBody>
        </p:sp>
        <p:sp>
          <p:nvSpPr>
            <p:cNvPr id="68624" name="Text Box 21"/>
            <p:cNvSpPr txBox="1">
              <a:spLocks noChangeArrowheads="1"/>
            </p:cNvSpPr>
            <p:nvPr/>
          </p:nvSpPr>
          <p:spPr bwMode="auto">
            <a:xfrm>
              <a:off x="1789" y="3015"/>
              <a:ext cx="1702" cy="726"/>
            </a:xfrm>
            <a:prstGeom prst="rect">
              <a:avLst/>
            </a:prstGeom>
            <a:noFill/>
            <a:ln w="9525">
              <a:noFill/>
              <a:miter lim="800000"/>
              <a:headEnd/>
              <a:tailEnd/>
            </a:ln>
          </p:spPr>
          <p:txBody>
            <a:bodyPr/>
            <a:lstStyle/>
            <a:p>
              <a:pPr algn="ctr"/>
              <a:r>
                <a:rPr lang="ru-RU" sz="1800" b="1" dirty="0" smtClean="0">
                  <a:solidFill>
                    <a:srgbClr val="000066"/>
                  </a:solidFill>
                </a:rPr>
                <a:t>Оценке ожидаемого исполнения местного бюджета за текущий финансовый год</a:t>
              </a:r>
              <a:endParaRPr lang="ru-RU" sz="1800" dirty="0">
                <a:solidFill>
                  <a:srgbClr val="000066"/>
                </a:solidFill>
              </a:endParaRPr>
            </a:p>
          </p:txBody>
        </p:sp>
        <p:sp>
          <p:nvSpPr>
            <p:cNvPr id="68625" name="AutoShape 27"/>
            <p:cNvSpPr>
              <a:spLocks noChangeArrowheads="1"/>
            </p:cNvSpPr>
            <p:nvPr/>
          </p:nvSpPr>
          <p:spPr bwMode="auto">
            <a:xfrm>
              <a:off x="2443" y="2641"/>
              <a:ext cx="392" cy="350"/>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4</a:t>
              </a:r>
              <a:endParaRPr lang="ru-RU" sz="2800" b="1" dirty="0">
                <a:solidFill>
                  <a:srgbClr val="000080"/>
                </a:solidFill>
              </a:endParaRPr>
            </a:p>
            <a:p>
              <a:endParaRPr lang="ru-RU" dirty="0"/>
            </a:p>
          </p:txBody>
        </p:sp>
        <p:sp>
          <p:nvSpPr>
            <p:cNvPr id="68626" name="AutoShape 27"/>
            <p:cNvSpPr>
              <a:spLocks noChangeArrowheads="1"/>
            </p:cNvSpPr>
            <p:nvPr/>
          </p:nvSpPr>
          <p:spPr bwMode="auto">
            <a:xfrm>
              <a:off x="4439" y="2896"/>
              <a:ext cx="392" cy="350"/>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5</a:t>
              </a:r>
              <a:endParaRPr lang="ru-RU" sz="2800" b="1" dirty="0">
                <a:solidFill>
                  <a:srgbClr val="000080"/>
                </a:solidFill>
              </a:endParaRPr>
            </a:p>
            <a:p>
              <a:endParaRPr lang="ru-RU" dirty="0"/>
            </a:p>
          </p:txBody>
        </p:sp>
      </p:grpSp>
      <p:sp>
        <p:nvSpPr>
          <p:cNvPr id="24" name="AutoShape 17"/>
          <p:cNvSpPr>
            <a:spLocks noChangeArrowheads="1"/>
          </p:cNvSpPr>
          <p:nvPr/>
        </p:nvSpPr>
        <p:spPr bwMode="auto">
          <a:xfrm>
            <a:off x="647732" y="2473998"/>
            <a:ext cx="1832333" cy="2899217"/>
          </a:xfrm>
          <a:prstGeom prst="flowChartProcess">
            <a:avLst/>
          </a:prstGeom>
          <a:solidFill>
            <a:srgbClr val="CCFFFF"/>
          </a:solidFill>
          <a:ln w="9525">
            <a:solidFill>
              <a:srgbClr val="000000"/>
            </a:solidFill>
            <a:miter lim="800000"/>
            <a:headEnd/>
            <a:tailEnd/>
          </a:ln>
          <a:effectLst>
            <a:outerShdw dist="107763" dir="2700000" algn="ctr" rotWithShape="0">
              <a:srgbClr val="000080">
                <a:alpha val="50000"/>
              </a:srgbClr>
            </a:outerShdw>
          </a:effectLst>
        </p:spPr>
        <p:txBody>
          <a:bodyPr/>
          <a:lstStyle/>
          <a:p>
            <a:pPr algn="ctr">
              <a:defRPr/>
            </a:pPr>
            <a:r>
              <a:rPr lang="ru-RU" sz="1800" b="1" dirty="0" smtClean="0">
                <a:solidFill>
                  <a:srgbClr val="000066"/>
                </a:solidFill>
              </a:rPr>
              <a:t>Положениях </a:t>
            </a:r>
            <a:r>
              <a:rPr lang="ru-RU" sz="1800" b="1" dirty="0">
                <a:solidFill>
                  <a:srgbClr val="000066"/>
                </a:solidFill>
              </a:rPr>
              <a:t>послания </a:t>
            </a:r>
            <a:r>
              <a:rPr lang="ru-RU" sz="1800" b="1" dirty="0" smtClean="0">
                <a:solidFill>
                  <a:srgbClr val="000066"/>
                </a:solidFill>
              </a:rPr>
              <a:t>Президента Российской Федерации </a:t>
            </a:r>
            <a:r>
              <a:rPr lang="ru-RU" sz="1800" b="1" dirty="0">
                <a:solidFill>
                  <a:srgbClr val="000066"/>
                </a:solidFill>
              </a:rPr>
              <a:t>федеральному собранию </a:t>
            </a:r>
            <a:r>
              <a:rPr lang="ru-RU" sz="1800" b="1" dirty="0" smtClean="0">
                <a:solidFill>
                  <a:srgbClr val="000066"/>
                </a:solidFill>
              </a:rPr>
              <a:t>Российской Федерации</a:t>
            </a:r>
            <a:endParaRPr lang="ru-RU" sz="1800" b="1" dirty="0">
              <a:solidFill>
                <a:srgbClr val="000066"/>
              </a:solidFill>
            </a:endParaRPr>
          </a:p>
        </p:txBody>
      </p:sp>
      <p:sp>
        <p:nvSpPr>
          <p:cNvPr id="25" name="AutoShape 27"/>
          <p:cNvSpPr>
            <a:spLocks noChangeArrowheads="1"/>
          </p:cNvSpPr>
          <p:nvPr/>
        </p:nvSpPr>
        <p:spPr bwMode="auto">
          <a:xfrm>
            <a:off x="4069731" y="1703376"/>
            <a:ext cx="622300" cy="555625"/>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2</a:t>
            </a:r>
            <a:endParaRPr lang="ru-RU" sz="2800" b="1" dirty="0">
              <a:solidFill>
                <a:srgbClr val="000080"/>
              </a:solidFill>
            </a:endParaRPr>
          </a:p>
          <a:p>
            <a:endParaRPr lang="ru-RU" dirty="0"/>
          </a:p>
        </p:txBody>
      </p:sp>
      <p:sp>
        <p:nvSpPr>
          <p:cNvPr id="26" name="AutoShape 27"/>
          <p:cNvSpPr>
            <a:spLocks noChangeArrowheads="1"/>
          </p:cNvSpPr>
          <p:nvPr/>
        </p:nvSpPr>
        <p:spPr bwMode="auto">
          <a:xfrm>
            <a:off x="1267215" y="2056803"/>
            <a:ext cx="622300" cy="555625"/>
          </a:xfrm>
          <a:prstGeom prst="flowChartOffpageConnector">
            <a:avLst/>
          </a:prstGeom>
          <a:solidFill>
            <a:srgbClr val="99CCFF"/>
          </a:solidFill>
          <a:ln w="9525">
            <a:solidFill>
              <a:srgbClr val="000000"/>
            </a:solidFill>
            <a:miter lim="800000"/>
            <a:headEnd/>
            <a:tailEnd/>
          </a:ln>
        </p:spPr>
        <p:txBody>
          <a:bodyPr/>
          <a:lstStyle/>
          <a:p>
            <a:pPr algn="ctr"/>
            <a:r>
              <a:rPr lang="ru-RU" sz="2800" b="1" dirty="0" smtClean="0">
                <a:solidFill>
                  <a:srgbClr val="000080"/>
                </a:solidFill>
              </a:rPr>
              <a:t>1</a:t>
            </a:r>
            <a:endParaRPr lang="ru-RU" sz="2800" b="1" dirty="0">
              <a:solidFill>
                <a:srgbClr val="000080"/>
              </a:solidFill>
            </a:endParaRPr>
          </a:p>
          <a:p>
            <a:endParaRPr lang="ru-RU"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Бесплатное фото Рука на ноутбуке на рабочем месте с документами"/>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0357" y="656727"/>
            <a:ext cx="8958797" cy="5755580"/>
          </a:xfrm>
          <a:prstGeom prst="rect">
            <a:avLst/>
          </a:prstGeom>
          <a:noFill/>
          <a:extLst>
            <a:ext uri="{909E8E84-426E-40DD-AFC4-6F175D3DCCD1}">
              <a14:hiddenFill xmlns:a14="http://schemas.microsoft.com/office/drawing/2010/main">
                <a:solidFill>
                  <a:srgbClr val="FFFFFF"/>
                </a:solidFill>
              </a14:hiddenFill>
            </a:ext>
          </a:extLst>
        </p:spPr>
      </p:pic>
      <p:sp>
        <p:nvSpPr>
          <p:cNvPr id="67585"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1CE2D3A1-5E1D-48BB-AE27-58C254DC8383}" type="slidenum">
              <a:rPr lang="en-US" altLang="ru-RU" sz="1200">
                <a:solidFill>
                  <a:srgbClr val="898989"/>
                </a:solidFill>
                <a:latin typeface="Calibri" pitchFamily="34" charset="0"/>
              </a:rPr>
              <a:pPr algn="r"/>
              <a:t>19</a:t>
            </a:fld>
            <a:endParaRPr lang="en-US" altLang="ru-RU" sz="1200">
              <a:solidFill>
                <a:srgbClr val="898989"/>
              </a:solidFill>
              <a:latin typeface="Calibri" pitchFamily="34" charset="0"/>
            </a:endParaRPr>
          </a:p>
        </p:txBody>
      </p:sp>
      <p:sp>
        <p:nvSpPr>
          <p:cNvPr id="67586" name="Rectangle 6"/>
          <p:cNvSpPr>
            <a:spLocks noChangeArrowheads="1"/>
          </p:cNvSpPr>
          <p:nvPr/>
        </p:nvSpPr>
        <p:spPr bwMode="auto">
          <a:xfrm>
            <a:off x="0" y="549275"/>
            <a:ext cx="9144000" cy="6308725"/>
          </a:xfrm>
          <a:prstGeom prst="rect">
            <a:avLst/>
          </a:prstGeom>
          <a:noFill/>
          <a:ln w="9525">
            <a:noFill/>
            <a:miter lim="800000"/>
            <a:headEnd/>
            <a:tailEnd/>
          </a:ln>
        </p:spPr>
        <p:txBody>
          <a:bodyPr anchor="b"/>
          <a:lstStyle/>
          <a:p>
            <a:pPr indent="361950"/>
            <a:endParaRPr lang="ru-RU" sz="1000"/>
          </a:p>
          <a:p>
            <a:pPr indent="361950"/>
            <a:endParaRPr lang="ru-RU" sz="800"/>
          </a:p>
        </p:txBody>
      </p:sp>
      <p:sp useBgFill="1">
        <p:nvSpPr>
          <p:cNvPr id="67587" name="Text Box 3"/>
          <p:cNvSpPr txBox="1">
            <a:spLocks noChangeArrowheads="1"/>
          </p:cNvSpPr>
          <p:nvPr/>
        </p:nvSpPr>
        <p:spPr bwMode="auto">
          <a:xfrm>
            <a:off x="857224" y="285728"/>
            <a:ext cx="7285064" cy="338554"/>
          </a:xfrm>
          <a:prstGeom prst="rect">
            <a:avLst/>
          </a:prstGeom>
          <a:ln w="9525">
            <a:noFill/>
            <a:miter lim="800000"/>
            <a:headEnd/>
            <a:tailEnd/>
          </a:ln>
        </p:spPr>
        <p:txBody>
          <a:bodyPr wrap="square">
            <a:spAutoFit/>
          </a:bodyPr>
          <a:lstStyle/>
          <a:p>
            <a:pPr algn="ctr"/>
            <a:endParaRPr lang="ru-RU" sz="1600" b="1" dirty="0"/>
          </a:p>
        </p:txBody>
      </p:sp>
      <p:sp>
        <p:nvSpPr>
          <p:cNvPr id="6" name="Text Box 3"/>
          <p:cNvSpPr txBox="1">
            <a:spLocks noChangeArrowheads="1"/>
          </p:cNvSpPr>
          <p:nvPr/>
        </p:nvSpPr>
        <p:spPr bwMode="auto">
          <a:xfrm>
            <a:off x="897891" y="41885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Бюджетный процесс</a:t>
            </a:r>
            <a:endParaRPr lang="ru-RU" sz="1600" b="1" dirty="0">
              <a:solidFill>
                <a:srgbClr val="000066"/>
              </a:solidFill>
              <a:latin typeface="Bad Script" panose="02000000000000000000" pitchFamily="2" charset="0"/>
            </a:endParaRPr>
          </a:p>
        </p:txBody>
      </p:sp>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graphicFrame>
        <p:nvGraphicFramePr>
          <p:cNvPr id="2" name="Схема 1"/>
          <p:cNvGraphicFramePr/>
          <p:nvPr>
            <p:extLst>
              <p:ext uri="{D42A27DB-BD31-4B8C-83A1-F6EECF244321}">
                <p14:modId xmlns:p14="http://schemas.microsoft.com/office/powerpoint/2010/main" val="3641925479"/>
              </p:ext>
            </p:extLst>
          </p:nvPr>
        </p:nvGraphicFramePr>
        <p:xfrm>
          <a:off x="1524000" y="1196752"/>
          <a:ext cx="6864424" cy="5040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2497818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роцесс 3"/>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txBox="1">
            <a:spLocks/>
          </p:cNvSpPr>
          <p:nvPr/>
        </p:nvSpPr>
        <p:spPr>
          <a:xfrm>
            <a:off x="240284" y="404664"/>
            <a:ext cx="8784976" cy="854968"/>
          </a:xfrm>
          <a:prstGeom prst="rect">
            <a:avLst/>
          </a:prstGeom>
        </p:spPr>
        <p:txBody>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algn="ctr"/>
            <a:r>
              <a:rPr lang="ru-RU" sz="2400" b="1" kern="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Уважаемые жители Демидовского муниципального округа! </a:t>
            </a:r>
            <a:endParaRPr lang="ru-RU" sz="2400" b="1" kern="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48296" y="980728"/>
            <a:ext cx="8568952" cy="5262979"/>
          </a:xfrm>
          <a:prstGeom prst="rect">
            <a:avLst/>
          </a:prstGeom>
        </p:spPr>
        <p:txBody>
          <a:bodyPr wrap="square">
            <a:spAutoFit/>
          </a:bodyPr>
          <a:lstStyle/>
          <a:p>
            <a:pPr marL="0" indent="0" algn="just">
              <a:buNone/>
            </a:pPr>
            <a:r>
              <a:rPr lang="ru-RU" dirty="0">
                <a:effectLst>
                  <a:outerShdw blurRad="38100" dist="38100" dir="2700000" algn="tl">
                    <a:srgbClr val="000000">
                      <a:alpha val="43137"/>
                    </a:srgbClr>
                  </a:outerShdw>
                </a:effectLst>
              </a:rPr>
              <a:t>	</a:t>
            </a:r>
            <a:r>
              <a:rPr lang="ru-RU" i="1" dirty="0">
                <a:solidFill>
                  <a:srgbClr val="000066"/>
                </a:solidFill>
              </a:rPr>
              <a:t>Перед вами брошюра «Бюджет для граждан», разработанная Финансовым управлением Администрации муниципального образования «Демидовский </a:t>
            </a:r>
            <a:r>
              <a:rPr lang="ru-RU" i="1" dirty="0" smtClean="0">
                <a:solidFill>
                  <a:srgbClr val="000066"/>
                </a:solidFill>
              </a:rPr>
              <a:t>муниципальный округ» </a:t>
            </a:r>
            <a:r>
              <a:rPr lang="ru-RU" i="1" dirty="0">
                <a:solidFill>
                  <a:srgbClr val="000066"/>
                </a:solidFill>
              </a:rPr>
              <a:t>Смоленской </a:t>
            </a:r>
            <a:r>
              <a:rPr lang="ru-RU" i="1" dirty="0" smtClean="0">
                <a:solidFill>
                  <a:srgbClr val="000066"/>
                </a:solidFill>
              </a:rPr>
              <a:t>области в </a:t>
            </a:r>
            <a:r>
              <a:rPr lang="ru-RU" i="1" dirty="0">
                <a:solidFill>
                  <a:srgbClr val="000066"/>
                </a:solidFill>
              </a:rPr>
              <a:t>целях обеспечения прозрачности и открытости бюджета муниципального образования «</a:t>
            </a:r>
            <a:r>
              <a:rPr lang="ru-RU" i="1" dirty="0" smtClean="0">
                <a:solidFill>
                  <a:srgbClr val="000066"/>
                </a:solidFill>
              </a:rPr>
              <a:t>Демидовский </a:t>
            </a:r>
            <a:r>
              <a:rPr lang="ru-RU" i="1" dirty="0">
                <a:solidFill>
                  <a:srgbClr val="000066"/>
                </a:solidFill>
              </a:rPr>
              <a:t>муниципальный округ» Смоленской </a:t>
            </a:r>
            <a:r>
              <a:rPr lang="ru-RU" i="1" dirty="0" smtClean="0">
                <a:solidFill>
                  <a:srgbClr val="000066"/>
                </a:solidFill>
              </a:rPr>
              <a:t>области</a:t>
            </a:r>
            <a:r>
              <a:rPr lang="ru-RU" i="1" dirty="0">
                <a:solidFill>
                  <a:srgbClr val="000066"/>
                </a:solidFill>
              </a:rPr>
              <a:t> </a:t>
            </a:r>
            <a:r>
              <a:rPr lang="ru-RU" i="1" dirty="0" smtClean="0">
                <a:solidFill>
                  <a:srgbClr val="000066"/>
                </a:solidFill>
              </a:rPr>
              <a:t>(далее </a:t>
            </a:r>
            <a:r>
              <a:rPr lang="ru-RU" i="1" dirty="0">
                <a:solidFill>
                  <a:srgbClr val="000066"/>
                </a:solidFill>
              </a:rPr>
              <a:t>также – местный бюджет). В данной брошюре мы постарались в доступной и понятной форме изложить основные положения бюджета муниципального образования «Демидовский муниципальный округ» Смоленской области </a:t>
            </a:r>
            <a:r>
              <a:rPr lang="ru-RU" i="1" dirty="0" smtClean="0">
                <a:solidFill>
                  <a:srgbClr val="000066"/>
                </a:solidFill>
              </a:rPr>
              <a:t>на 2026 </a:t>
            </a:r>
            <a:r>
              <a:rPr lang="ru-RU" i="1" dirty="0">
                <a:solidFill>
                  <a:srgbClr val="000066"/>
                </a:solidFill>
              </a:rPr>
              <a:t>год и на плановый период </a:t>
            </a:r>
            <a:r>
              <a:rPr lang="ru-RU" i="1" dirty="0" smtClean="0">
                <a:solidFill>
                  <a:srgbClr val="000066"/>
                </a:solidFill>
              </a:rPr>
              <a:t>2027 </a:t>
            </a:r>
            <a:r>
              <a:rPr lang="ru-RU" i="1" dirty="0">
                <a:solidFill>
                  <a:srgbClr val="000066"/>
                </a:solidFill>
              </a:rPr>
              <a:t>и </a:t>
            </a:r>
            <a:r>
              <a:rPr lang="ru-RU" i="1" dirty="0" smtClean="0">
                <a:solidFill>
                  <a:srgbClr val="000066"/>
                </a:solidFill>
              </a:rPr>
              <a:t>2028 </a:t>
            </a:r>
            <a:r>
              <a:rPr lang="ru-RU" i="1" dirty="0">
                <a:solidFill>
                  <a:srgbClr val="000066"/>
                </a:solidFill>
              </a:rPr>
              <a:t>годов, познакомить с основными понятиями, используемыми в бюджетном процессе, а также рассказать, как проходит подготовка и утверждение основного финансового документа Демидовского </a:t>
            </a:r>
            <a:r>
              <a:rPr lang="ru-RU" i="1" dirty="0" smtClean="0">
                <a:solidFill>
                  <a:srgbClr val="000066"/>
                </a:solidFill>
              </a:rPr>
              <a:t>муниципального округа. </a:t>
            </a:r>
            <a:r>
              <a:rPr lang="ru-RU" i="1" dirty="0">
                <a:solidFill>
                  <a:srgbClr val="000066"/>
                </a:solidFill>
              </a:rPr>
              <a:t>«Бюджет для граждан» нацелен на широкий круг пользователей, интересы которых в той или иной мере затронуты бюджетом. В нашем «Бюджете для граждан» все данные изложены так, чтобы не только специалисты в области финансов, но и все жители района могли найти ответы на такие вопросы как: сколько в нашем </a:t>
            </a:r>
            <a:r>
              <a:rPr lang="ru-RU" i="1" dirty="0" smtClean="0">
                <a:solidFill>
                  <a:srgbClr val="000066"/>
                </a:solidFill>
              </a:rPr>
              <a:t>округе </a:t>
            </a:r>
            <a:r>
              <a:rPr lang="ru-RU" i="1" dirty="0">
                <a:solidFill>
                  <a:srgbClr val="000066"/>
                </a:solidFill>
              </a:rPr>
              <a:t>тратится бюджетных средств на образование, здравоохранение, социальную политику, культуру и спорт, растут эти расходы или сокращаются, какова их доля в расходах местного бюджета. </a:t>
            </a:r>
          </a:p>
          <a:p>
            <a:pPr marL="0" indent="0" algn="just">
              <a:buNone/>
            </a:pPr>
            <a:r>
              <a:rPr lang="ru-RU" i="1" dirty="0">
                <a:solidFill>
                  <a:srgbClr val="000066"/>
                </a:solidFill>
              </a:rPr>
              <a:t>	Надеемся, что размещенная информация поможет гражданам составить представление об источниках формирования доходов местного бюджета и направлениях расходования бюджетных средств, а также сделать вывод об эффективности расходов и целевом использовании бюджетных средств. И мы надеемся, что данный «Бюджет для граждан» послужит увеличению роста интереса граждан к вопросам формирования бюджета. Ведь только при наличии у граждан чувства собственной причастности к бюджетному процессу и возможности высказать свое мнение можно рассчитывать на то, что население будет активно участвовать как в составлении бюджета, так и его исполнении. Граждане – и как налогоплательщики, и как потребители общественных благ – должны быть уверены в том, что передаваемые ими в распоряжение государства средства используются прозрачно и эффективно, приносят конкретные результаты как для общества в целом, так и для каждой семьи, для каждого человека. </a:t>
            </a:r>
          </a:p>
        </p:txBody>
      </p:sp>
    </p:spTree>
    <p:extLst>
      <p:ext uri="{BB962C8B-B14F-4D97-AF65-F5344CB8AC3E}">
        <p14:creationId xmlns:p14="http://schemas.microsoft.com/office/powerpoint/2010/main" val="4063681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6561" name="Text Box 3"/>
          <p:cNvSpPr txBox="1">
            <a:spLocks noChangeArrowheads="1"/>
          </p:cNvSpPr>
          <p:nvPr/>
        </p:nvSpPr>
        <p:spPr bwMode="auto">
          <a:xfrm>
            <a:off x="882865" y="390867"/>
            <a:ext cx="8119732" cy="584775"/>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Расходные обязательства </a:t>
            </a:r>
            <a:r>
              <a:rPr lang="ru-RU" sz="1600" b="1" dirty="0" smtClean="0">
                <a:solidFill>
                  <a:srgbClr val="000066"/>
                </a:solidFill>
                <a:latin typeface="Bad Script" panose="02000000000000000000" pitchFamily="2" charset="0"/>
              </a:rPr>
              <a:t>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
        <p:nvSpPr>
          <p:cNvPr id="66562" name="Rectangle 6" descr="Папирус"/>
          <p:cNvSpPr>
            <a:spLocks noChangeArrowheads="1"/>
          </p:cNvSpPr>
          <p:nvPr/>
        </p:nvSpPr>
        <p:spPr bwMode="auto">
          <a:xfrm>
            <a:off x="290397" y="889868"/>
            <a:ext cx="8712200" cy="5785569"/>
          </a:xfrm>
          <a:prstGeom prst="rect">
            <a:avLst/>
          </a:prstGeom>
          <a:noFill/>
          <a:ln w="9525">
            <a:noFill/>
            <a:miter lim="800000"/>
            <a:headEnd/>
            <a:tailEnd/>
          </a:ln>
        </p:spPr>
        <p:txBody>
          <a:bodyPr anchor="b"/>
          <a:lstStyle/>
          <a:p>
            <a:pPr indent="361950" algn="just"/>
            <a:r>
              <a:rPr lang="ru-RU" sz="900" dirty="0"/>
              <a:t>Формирование расходов бюджета </a:t>
            </a:r>
            <a:r>
              <a:rPr lang="ru-RU" sz="900" dirty="0" smtClean="0"/>
              <a:t>муниципального округа осуществляется </a:t>
            </a:r>
            <a:r>
              <a:rPr lang="ru-RU" sz="900" dirty="0"/>
              <a:t>в соответствии с расходными обязательствами, исполнение которых согласно законодательству должно происходить за счет средств </a:t>
            </a:r>
            <a:r>
              <a:rPr lang="ru-RU" sz="900" dirty="0" smtClean="0"/>
              <a:t>бюджета муниципального округа. </a:t>
            </a:r>
            <a:endParaRPr lang="ru-RU" sz="900" dirty="0"/>
          </a:p>
          <a:p>
            <a:pPr indent="361950"/>
            <a:r>
              <a:rPr lang="ru-RU" sz="900" b="1" dirty="0" smtClean="0">
                <a:solidFill>
                  <a:schemeClr val="accent1">
                    <a:lumMod val="25000"/>
                  </a:schemeClr>
                </a:solidFill>
              </a:rPr>
              <a:t>К </a:t>
            </a:r>
            <a:r>
              <a:rPr lang="ru-RU" sz="900" b="1" dirty="0">
                <a:solidFill>
                  <a:schemeClr val="accent1">
                    <a:lumMod val="25000"/>
                  </a:schemeClr>
                </a:solidFill>
              </a:rPr>
              <a:t>вопросам местного значения муниципальных </a:t>
            </a:r>
            <a:r>
              <a:rPr lang="ru-RU" sz="900" b="1" dirty="0" smtClean="0">
                <a:solidFill>
                  <a:schemeClr val="accent1">
                    <a:lumMod val="25000"/>
                  </a:schemeClr>
                </a:solidFill>
              </a:rPr>
              <a:t>округов относятся:</a:t>
            </a:r>
          </a:p>
          <a:p>
            <a:pPr indent="180975"/>
            <a:r>
              <a:rPr lang="ru-RU" sz="900" dirty="0" smtClean="0"/>
              <a:t>1) составление и рассмотрение проекта бюджета муниципального округа, утверждение и исполнение бюджета муниципального округа, осуществление контроля за его исполнением, составление и утверждение отчета об исполнении бюджета муниципального округа;</a:t>
            </a:r>
          </a:p>
          <a:p>
            <a:pPr indent="180975"/>
            <a:r>
              <a:rPr lang="ru-RU" sz="900" dirty="0" smtClean="0"/>
              <a:t>2</a:t>
            </a:r>
            <a:r>
              <a:rPr lang="ru-RU" sz="900" dirty="0"/>
              <a:t>) установление, изменение и отмена местных налогов и сборов муниципального </a:t>
            </a:r>
            <a:r>
              <a:rPr lang="ru-RU" sz="900" dirty="0" smtClean="0"/>
              <a:t>округа;</a:t>
            </a:r>
            <a:endParaRPr lang="ru-RU" sz="900" dirty="0"/>
          </a:p>
          <a:p>
            <a:pPr indent="180975"/>
            <a:r>
              <a:rPr lang="ru-RU" sz="900" dirty="0"/>
              <a:t>3) владение, пользование и распоряжение имуществом, находящимся в муниципальной собственности муниципального </a:t>
            </a:r>
            <a:r>
              <a:rPr lang="ru-RU" sz="900" dirty="0" smtClean="0"/>
              <a:t>округа;</a:t>
            </a:r>
            <a:endParaRPr lang="ru-RU" sz="900" dirty="0"/>
          </a:p>
          <a:p>
            <a:pPr indent="180975"/>
            <a:r>
              <a:rPr lang="ru-RU" sz="900" dirty="0"/>
              <a:t>4) организация в границах муниципального </a:t>
            </a:r>
            <a:r>
              <a:rPr lang="ru-RU" sz="900" dirty="0" smtClean="0"/>
              <a:t>округа электро-, тепло-, газо- и водоснабжения населения</a:t>
            </a:r>
            <a:r>
              <a:rPr lang="ru-RU" sz="900" dirty="0"/>
              <a:t>, водоотведения, снабжения населения топливом в пределах полномочий</a:t>
            </a:r>
            <a:r>
              <a:rPr lang="ru-RU" sz="900" dirty="0" smtClean="0"/>
              <a:t>, </a:t>
            </a:r>
            <a:r>
              <a:rPr lang="ru-RU" sz="900" dirty="0"/>
              <a:t>установленных законодательством Российской Федерации;</a:t>
            </a:r>
          </a:p>
          <a:p>
            <a:pPr indent="180975"/>
            <a:r>
              <a:rPr lang="ru-RU" sz="900" dirty="0"/>
              <a:t>5) дорожная деятельность в отношении автомобильных дорог местного значения в границах </a:t>
            </a:r>
            <a:r>
              <a:rPr lang="ru-RU" sz="900" dirty="0" smtClean="0"/>
              <a:t>муниципального округа </a:t>
            </a:r>
            <a:r>
              <a:rPr lang="ru-RU" sz="900" dirty="0"/>
              <a:t>и обеспечение безопасности дорожного движения на них, включая создание и обеспечение функционирования парковок (парковочных мест), осуществление муниципального контроля на автомобильном транспорте, городском наземном электрическом транспорте и в дорожном хозяйстве в границах </a:t>
            </a:r>
            <a:r>
              <a:rPr lang="ru-RU" sz="900" dirty="0" smtClean="0"/>
              <a:t>муниципального округа</a:t>
            </a:r>
            <a:r>
              <a:rPr lang="ru-RU" sz="900" dirty="0"/>
              <a:t>, организация дорожного движения, а также осуществление иных полномочий в области использования автомобильных дорог и осуществления дорожной деятельности в соответствии с </a:t>
            </a:r>
            <a:r>
              <a:rPr lang="ru-RU" sz="900" dirty="0">
                <a:hlinkClick r:id="rId2"/>
              </a:rPr>
              <a:t>законодательством</a:t>
            </a:r>
            <a:r>
              <a:rPr lang="ru-RU" sz="900" dirty="0"/>
              <a:t> Российской Федерации</a:t>
            </a:r>
            <a:r>
              <a:rPr lang="ru-RU" sz="900" dirty="0" smtClean="0"/>
              <a:t>;</a:t>
            </a:r>
          </a:p>
          <a:p>
            <a:pPr indent="180975"/>
            <a:r>
              <a:rPr lang="ru-RU" sz="900" dirty="0"/>
              <a:t>6) обеспечение проживающих в </a:t>
            </a:r>
            <a:r>
              <a:rPr lang="ru-RU" sz="900" dirty="0" smtClean="0"/>
              <a:t>муниципальном округе </a:t>
            </a:r>
            <a:r>
              <a:rPr lang="ru-RU" sz="900" dirty="0"/>
              <a:t>и нуждающихся в жилых помещениях малоимущих граждан жилыми помещениями, организация строительства и содержания муниципального жилищного фонда, создание условий для жилищного строительства, осуществление муниципального жилищного контроля, а также иных полномочий органов местного самоуправления в соответствии с жилищным </a:t>
            </a:r>
            <a:r>
              <a:rPr lang="ru-RU" sz="900" dirty="0">
                <a:hlinkClick r:id="rId3"/>
              </a:rPr>
              <a:t>законодательством</a:t>
            </a:r>
            <a:r>
              <a:rPr lang="ru-RU" sz="900" dirty="0"/>
              <a:t>;</a:t>
            </a:r>
          </a:p>
          <a:p>
            <a:pPr indent="180975"/>
            <a:r>
              <a:rPr lang="ru-RU" sz="900" dirty="0" smtClean="0"/>
              <a:t>7) </a:t>
            </a:r>
            <a:r>
              <a:rPr lang="ru-RU" sz="900" dirty="0"/>
              <a:t>создание условий для предоставления транспортных услуг населению и организация транспортного обслуживания населения </a:t>
            </a:r>
            <a:r>
              <a:rPr lang="ru-RU" sz="900" dirty="0" smtClean="0"/>
              <a:t>в </a:t>
            </a:r>
            <a:r>
              <a:rPr lang="ru-RU" sz="900" dirty="0"/>
              <a:t>границах муниципального </a:t>
            </a:r>
            <a:r>
              <a:rPr lang="ru-RU" sz="900" dirty="0" smtClean="0"/>
              <a:t>округа;</a:t>
            </a:r>
            <a:endParaRPr lang="ru-RU" sz="900" dirty="0"/>
          </a:p>
          <a:p>
            <a:pPr indent="180975"/>
            <a:r>
              <a:rPr lang="ru-RU" sz="900" dirty="0" smtClean="0"/>
              <a:t>7.1</a:t>
            </a:r>
            <a:r>
              <a:rPr lang="ru-RU" sz="900" dirty="0"/>
              <a:t>) участие в профилактике терроризма и экстремизма, а также в минимизации и (или) ликвидации последствий проявлений терроризма и экстремизма </a:t>
            </a:r>
            <a:r>
              <a:rPr lang="ru-RU" sz="900" dirty="0" smtClean="0"/>
              <a:t>в границах  </a:t>
            </a:r>
            <a:r>
              <a:rPr lang="ru-RU" sz="900" dirty="0"/>
              <a:t>муниципального </a:t>
            </a:r>
            <a:r>
              <a:rPr lang="ru-RU" sz="900" dirty="0" smtClean="0"/>
              <a:t>округа;</a:t>
            </a:r>
            <a:endParaRPr lang="ru-RU" sz="900" dirty="0"/>
          </a:p>
          <a:p>
            <a:pPr indent="180975"/>
            <a:r>
              <a:rPr lang="ru-RU" sz="900" dirty="0" smtClean="0"/>
              <a:t>7.2</a:t>
            </a:r>
            <a:r>
              <a:rPr lang="ru-RU" sz="900" dirty="0"/>
              <a:t>) разработка и осуществление мер, направленных на укрепление межнационального и межконфессионального согласия, поддержку и развитие языков и культуры народов Российской Федерации, проживающих на территории </a:t>
            </a:r>
            <a:r>
              <a:rPr lang="ru-RU" sz="900" dirty="0" smtClean="0"/>
              <a:t>муниципального </a:t>
            </a:r>
            <a:r>
              <a:rPr lang="ru-RU" sz="900" dirty="0"/>
              <a:t>округа, реализацию прав коренных малочисленных народов и других национальных меньшинств, обеспечение социальной и культурной адаптации мигрантов, профилактику межнациональных (межэтнических) конфликтов</a:t>
            </a:r>
            <a:r>
              <a:rPr lang="ru-RU" sz="900" dirty="0" smtClean="0"/>
              <a:t>;</a:t>
            </a:r>
            <a:endParaRPr lang="ru-RU" sz="900" dirty="0"/>
          </a:p>
          <a:p>
            <a:pPr indent="180975"/>
            <a:r>
              <a:rPr lang="ru-RU" sz="900" dirty="0" smtClean="0"/>
              <a:t>8) </a:t>
            </a:r>
            <a:r>
              <a:rPr lang="ru-RU" sz="900" dirty="0"/>
              <a:t>участие в предупреждении и ликвидации последствий чрезвычайных ситуаций </a:t>
            </a:r>
            <a:r>
              <a:rPr lang="ru-RU" sz="900" dirty="0" smtClean="0"/>
              <a:t>в границах муниципального округа;</a:t>
            </a:r>
            <a:endParaRPr lang="ru-RU" sz="900" dirty="0"/>
          </a:p>
          <a:p>
            <a:pPr indent="180975"/>
            <a:r>
              <a:rPr lang="ru-RU" sz="900" dirty="0" smtClean="0"/>
              <a:t>9) </a:t>
            </a:r>
            <a:r>
              <a:rPr lang="ru-RU" sz="900" dirty="0"/>
              <a:t>организация охраны общественного порядка на территории муниципального </a:t>
            </a:r>
            <a:r>
              <a:rPr lang="ru-RU" sz="900" dirty="0" smtClean="0"/>
              <a:t>округа муниципальной </a:t>
            </a:r>
            <a:r>
              <a:rPr lang="ru-RU" sz="900" dirty="0"/>
              <a:t>милицией;</a:t>
            </a:r>
          </a:p>
          <a:p>
            <a:pPr indent="180975"/>
            <a:r>
              <a:rPr lang="ru-RU" sz="900" dirty="0"/>
              <a:t>9</a:t>
            </a:r>
            <a:r>
              <a:rPr lang="ru-RU" sz="900" dirty="0" smtClean="0"/>
              <a:t>.1</a:t>
            </a:r>
            <a:r>
              <a:rPr lang="ru-RU" sz="900" dirty="0"/>
              <a:t>) предоставление помещения для работы на обслуживаемом административном участке муниципального </a:t>
            </a:r>
            <a:r>
              <a:rPr lang="ru-RU" sz="900" dirty="0" smtClean="0"/>
              <a:t>округа сотруднику</a:t>
            </a:r>
            <a:r>
              <a:rPr lang="ru-RU" sz="900" dirty="0"/>
              <a:t>, замещающему должность участкового уполномоченного полиции</a:t>
            </a:r>
            <a:r>
              <a:rPr lang="ru-RU" sz="900" dirty="0" smtClean="0"/>
              <a:t>;</a:t>
            </a:r>
          </a:p>
          <a:p>
            <a:pPr indent="180975"/>
            <a:r>
              <a:rPr lang="ru-RU" sz="900" dirty="0" smtClean="0"/>
              <a:t>10) </a:t>
            </a:r>
            <a:r>
              <a:rPr lang="ru-RU" sz="900" dirty="0"/>
              <a:t>обеспечение первичных мер пожарной безопасности в границах </a:t>
            </a:r>
            <a:r>
              <a:rPr lang="ru-RU" sz="900" dirty="0" smtClean="0"/>
              <a:t>муниципального </a:t>
            </a:r>
            <a:r>
              <a:rPr lang="ru-RU" sz="900" dirty="0"/>
              <a:t>округа</a:t>
            </a:r>
            <a:r>
              <a:rPr lang="ru-RU" sz="900" dirty="0" smtClean="0"/>
              <a:t>;</a:t>
            </a:r>
            <a:endParaRPr lang="ru-RU" sz="900" dirty="0"/>
          </a:p>
          <a:p>
            <a:pPr indent="180975"/>
            <a:r>
              <a:rPr lang="ru-RU" sz="900" dirty="0" smtClean="0"/>
              <a:t>11) </a:t>
            </a:r>
            <a:r>
              <a:rPr lang="ru-RU" sz="900" dirty="0"/>
              <a:t>организация мероприятий по охране окружающей среды в границах </a:t>
            </a:r>
            <a:r>
              <a:rPr lang="ru-RU" sz="900" dirty="0" smtClean="0"/>
              <a:t>муниципального </a:t>
            </a:r>
            <a:r>
              <a:rPr lang="ru-RU" sz="900" dirty="0"/>
              <a:t>округа, в том числе организация и проведение в соответствии с законодательством в области охраны окружающей среды общественных обсуждений планируемой хозяйственной и иной деятельности на территории соответствующего </a:t>
            </a:r>
            <a:r>
              <a:rPr lang="ru-RU" sz="900" dirty="0" smtClean="0"/>
              <a:t>муниципального </a:t>
            </a:r>
            <a:r>
              <a:rPr lang="ru-RU" sz="900" dirty="0"/>
              <a:t>округа;</a:t>
            </a:r>
          </a:p>
          <a:p>
            <a:pPr indent="180975"/>
            <a:r>
              <a:rPr lang="ru-RU" sz="900" dirty="0" smtClean="0"/>
              <a:t>12) </a:t>
            </a:r>
            <a:r>
              <a:rPr lang="ru-RU" sz="900" dirty="0"/>
              <a:t>организация предоставления общедоступного и бесплатного дошкольного, начального общего, основного общего, среднего общего образования по основным общеобразовательным программам в муниципальных образовательных организациях (за исключением полномочий по финансовому обеспечению реализации основных общеобразовательных программ в соответствии с федеральными государственными образовательными стандартами), организация предоставления дополнительного образования детей в муниципальных образовательных организациях (за исключением дополнительного образования детей, финансовое обеспечение которого осуществляется органами государственной власти субъекта Российской Федерации), создание условий для осуществления присмотра и ухода за детьми, содержания детей в муниципальных образовательных организациях, а также осуществление в пределах своих полномочий мероприятий по обеспечению организации отдыха детей в каникулярное время, включая мероприятия по обеспечению безопасности их жизни и здоровья; </a:t>
            </a:r>
            <a:endParaRPr lang="ru-RU" sz="900" dirty="0" smtClean="0"/>
          </a:p>
          <a:p>
            <a:pPr indent="180975"/>
            <a:r>
              <a:rPr lang="ru-RU" sz="900" dirty="0" smtClean="0"/>
              <a:t>13) </a:t>
            </a:r>
            <a:r>
              <a:rPr lang="ru-RU" sz="900" dirty="0"/>
              <a:t>создание условий для оказания медицинской помощи населению на территории </a:t>
            </a:r>
            <a:r>
              <a:rPr lang="ru-RU" sz="900" dirty="0" smtClean="0"/>
              <a:t>муниципального </a:t>
            </a:r>
            <a:r>
              <a:rPr lang="ru-RU" sz="900" dirty="0"/>
              <a:t>округа (за исключением территорий </a:t>
            </a:r>
            <a:r>
              <a:rPr lang="ru-RU" sz="900" dirty="0" smtClean="0"/>
              <a:t>муниципальных округов</a:t>
            </a:r>
            <a:r>
              <a:rPr lang="ru-RU" sz="900" dirty="0"/>
              <a:t>, включенных в утвержденный Правительством Российской Федерации </a:t>
            </a:r>
            <a:r>
              <a:rPr lang="ru-RU" sz="900" dirty="0">
                <a:hlinkClick r:id="rId4"/>
              </a:rPr>
              <a:t>перечень</a:t>
            </a:r>
            <a:r>
              <a:rPr lang="ru-RU" sz="900" dirty="0"/>
              <a:t> территорий, население которых обеспечивается медицинской помощью в медицинских организациях, подведомственных федеральному </a:t>
            </a:r>
            <a:r>
              <a:rPr lang="ru-RU" sz="900" dirty="0">
                <a:hlinkClick r:id="rId5"/>
              </a:rPr>
              <a:t>органу</a:t>
            </a:r>
            <a:r>
              <a:rPr lang="ru-RU" sz="900" dirty="0"/>
              <a:t> исполнительной власти, осуществляющему функции по медико-санитарному обеспечению населения отдельных территорий) в соответствии с территориальной программой государственных гарантий бесплатного оказания гражданам медицинской помощи</a:t>
            </a:r>
            <a:r>
              <a:rPr lang="ru-RU" sz="900" dirty="0" smtClean="0"/>
              <a:t>;</a:t>
            </a:r>
            <a:endParaRPr lang="ru-RU" sz="900" dirty="0"/>
          </a:p>
        </p:txBody>
      </p:sp>
      <p:sp>
        <p:nvSpPr>
          <p:cNvPr id="66563"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5E6CAA23-EB89-4CE8-8CBB-B44ECE5D4F42}" type="slidenum">
              <a:rPr lang="en-US" altLang="ru-RU" sz="1200">
                <a:solidFill>
                  <a:srgbClr val="898989"/>
                </a:solidFill>
                <a:latin typeface="Calibri" pitchFamily="34" charset="0"/>
              </a:rPr>
              <a:pPr algn="r"/>
              <a:t>20</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7585"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1CE2D3A1-5E1D-48BB-AE27-58C254DC8383}" type="slidenum">
              <a:rPr lang="en-US" altLang="ru-RU" sz="1200">
                <a:solidFill>
                  <a:srgbClr val="898989"/>
                </a:solidFill>
                <a:latin typeface="Calibri" pitchFamily="34" charset="0"/>
              </a:rPr>
              <a:pPr algn="r"/>
              <a:t>21</a:t>
            </a:fld>
            <a:endParaRPr lang="en-US" altLang="ru-RU" sz="1200">
              <a:solidFill>
                <a:srgbClr val="898989"/>
              </a:solidFill>
              <a:latin typeface="Calibri" pitchFamily="34" charset="0"/>
            </a:endParaRPr>
          </a:p>
        </p:txBody>
      </p:sp>
      <p:sp>
        <p:nvSpPr>
          <p:cNvPr id="67586" name="Rectangle 6"/>
          <p:cNvSpPr>
            <a:spLocks noChangeArrowheads="1"/>
          </p:cNvSpPr>
          <p:nvPr/>
        </p:nvSpPr>
        <p:spPr bwMode="auto">
          <a:xfrm>
            <a:off x="0" y="549275"/>
            <a:ext cx="9144000" cy="6308725"/>
          </a:xfrm>
          <a:prstGeom prst="rect">
            <a:avLst/>
          </a:prstGeom>
          <a:noFill/>
          <a:ln w="9525">
            <a:noFill/>
            <a:miter lim="800000"/>
            <a:headEnd/>
            <a:tailEnd/>
          </a:ln>
        </p:spPr>
        <p:txBody>
          <a:bodyPr anchor="b"/>
          <a:lstStyle/>
          <a:p>
            <a:pPr indent="361950"/>
            <a:endParaRPr lang="ru-RU" sz="1000"/>
          </a:p>
          <a:p>
            <a:pPr indent="361950"/>
            <a:endParaRPr lang="ru-RU" sz="800"/>
          </a:p>
        </p:txBody>
      </p:sp>
      <p:sp useBgFill="1">
        <p:nvSpPr>
          <p:cNvPr id="67587" name="Text Box 3"/>
          <p:cNvSpPr txBox="1">
            <a:spLocks noChangeArrowheads="1"/>
          </p:cNvSpPr>
          <p:nvPr/>
        </p:nvSpPr>
        <p:spPr bwMode="auto">
          <a:xfrm>
            <a:off x="857224" y="285728"/>
            <a:ext cx="7285064" cy="338554"/>
          </a:xfrm>
          <a:prstGeom prst="rect">
            <a:avLst/>
          </a:prstGeom>
          <a:ln w="9525">
            <a:noFill/>
            <a:miter lim="800000"/>
            <a:headEnd/>
            <a:tailEnd/>
          </a:ln>
        </p:spPr>
        <p:txBody>
          <a:bodyPr wrap="square">
            <a:spAutoFit/>
          </a:bodyPr>
          <a:lstStyle/>
          <a:p>
            <a:pPr algn="ctr"/>
            <a:endParaRPr lang="ru-RU" sz="1600" b="1" dirty="0"/>
          </a:p>
        </p:txBody>
      </p:sp>
      <p:sp>
        <p:nvSpPr>
          <p:cNvPr id="7" name="Rectangle 6" descr="Папирус"/>
          <p:cNvSpPr>
            <a:spLocks noChangeArrowheads="1"/>
          </p:cNvSpPr>
          <p:nvPr/>
        </p:nvSpPr>
        <p:spPr bwMode="auto">
          <a:xfrm>
            <a:off x="197644" y="1058813"/>
            <a:ext cx="8712200" cy="5616624"/>
          </a:xfrm>
          <a:prstGeom prst="rect">
            <a:avLst/>
          </a:prstGeom>
          <a:noFill/>
          <a:ln w="9525">
            <a:noFill/>
            <a:miter lim="800000"/>
            <a:headEnd/>
            <a:tailEnd/>
          </a:ln>
        </p:spPr>
        <p:txBody>
          <a:bodyPr anchor="b"/>
          <a:lstStyle/>
          <a:p>
            <a:pPr indent="180975"/>
            <a:r>
              <a:rPr lang="ru-RU" sz="900" dirty="0"/>
              <a:t>14) создание условий для обеспечения жителей муниципального округа услугами связи, общественного питания, торговли и бытового обслуживания;</a:t>
            </a:r>
          </a:p>
          <a:p>
            <a:pPr indent="180975"/>
            <a:r>
              <a:rPr lang="ru-RU" sz="900" dirty="0"/>
              <a:t>15) организация библиотечного обслуживания населения, комплектование и обеспечение сохранности библиотечных фондов библиотек муниципального округа;</a:t>
            </a:r>
          </a:p>
          <a:p>
            <a:pPr indent="180975"/>
            <a:r>
              <a:rPr lang="ru-RU" sz="900" dirty="0" smtClean="0"/>
              <a:t>16) </a:t>
            </a:r>
            <a:r>
              <a:rPr lang="ru-RU" sz="900" dirty="0"/>
              <a:t>создание условий для организации досуга и обеспечения жителей </a:t>
            </a:r>
            <a:r>
              <a:rPr lang="ru-RU" sz="900" dirty="0" smtClean="0"/>
              <a:t>муниципального </a:t>
            </a:r>
            <a:r>
              <a:rPr lang="ru-RU" sz="900" dirty="0"/>
              <a:t>округа услугами организаций культуры;</a:t>
            </a:r>
          </a:p>
          <a:p>
            <a:pPr indent="180975"/>
            <a:r>
              <a:rPr lang="ru-RU" sz="900" dirty="0" smtClean="0"/>
              <a:t>16.1</a:t>
            </a:r>
            <a:r>
              <a:rPr lang="ru-RU" sz="900" dirty="0"/>
              <a:t>) создание условий для развития местного традиционного народного художественного творчества, участие в сохранении, возрождении и развитии народных художественных промыслов в </a:t>
            </a:r>
            <a:r>
              <a:rPr lang="ru-RU" sz="900" dirty="0" smtClean="0"/>
              <a:t>муниципальном округе</a:t>
            </a:r>
            <a:r>
              <a:rPr lang="ru-RU" sz="900" dirty="0"/>
              <a:t>;</a:t>
            </a:r>
          </a:p>
          <a:p>
            <a:pPr indent="180975"/>
            <a:r>
              <a:rPr lang="ru-RU" sz="900" dirty="0" smtClean="0"/>
              <a:t>17) </a:t>
            </a:r>
            <a:r>
              <a:rPr lang="ru-RU" sz="900" dirty="0"/>
              <a:t>сохранение, использование и популяризация объектов культурного наследия (памятников истории и культуры), находящихся в собственности </a:t>
            </a:r>
            <a:r>
              <a:rPr lang="ru-RU" sz="900" dirty="0" smtClean="0"/>
              <a:t>муниципального </a:t>
            </a:r>
            <a:r>
              <a:rPr lang="ru-RU" sz="900" dirty="0"/>
              <a:t>округа, охрана объектов культурного наследия (памятников истории и культуры) местного (муниципального) значения, расположенных на территории </a:t>
            </a:r>
            <a:r>
              <a:rPr lang="ru-RU" sz="900" dirty="0" smtClean="0"/>
              <a:t>муниципального </a:t>
            </a:r>
            <a:r>
              <a:rPr lang="ru-RU" sz="900" dirty="0"/>
              <a:t>округа;</a:t>
            </a:r>
          </a:p>
          <a:p>
            <a:pPr indent="180975"/>
            <a:r>
              <a:rPr lang="ru-RU" sz="900" dirty="0" smtClean="0"/>
              <a:t>18) </a:t>
            </a:r>
            <a:r>
              <a:rPr lang="ru-RU" sz="900" dirty="0">
                <a:hlinkClick r:id="rId2"/>
              </a:rPr>
              <a:t>обеспечение условий</a:t>
            </a:r>
            <a:r>
              <a:rPr lang="ru-RU" sz="900" dirty="0"/>
              <a:t> для развития на территории </a:t>
            </a:r>
            <a:r>
              <a:rPr lang="ru-RU" sz="900" dirty="0" smtClean="0"/>
              <a:t>муниципального </a:t>
            </a:r>
            <a:r>
              <a:rPr lang="ru-RU" sz="900" dirty="0"/>
              <a:t>округа физической культуры, школьного спорта и массового спорта, организация проведения официальных физкультурно-оздоровительных и спортивных мероприятий </a:t>
            </a:r>
            <a:r>
              <a:rPr lang="ru-RU" sz="900" dirty="0" smtClean="0"/>
              <a:t>муниципального </a:t>
            </a:r>
            <a:r>
              <a:rPr lang="ru-RU" sz="900" dirty="0"/>
              <a:t>округа;</a:t>
            </a:r>
          </a:p>
          <a:p>
            <a:pPr indent="180975"/>
            <a:r>
              <a:rPr lang="ru-RU" sz="900" dirty="0" smtClean="0"/>
              <a:t>19) </a:t>
            </a:r>
            <a:r>
              <a:rPr lang="ru-RU" sz="900" dirty="0"/>
              <a:t>создание условий для массового отдыха жителей </a:t>
            </a:r>
            <a:r>
              <a:rPr lang="ru-RU" sz="900" dirty="0" smtClean="0"/>
              <a:t>муниципального </a:t>
            </a:r>
            <a:r>
              <a:rPr lang="ru-RU" sz="900" dirty="0"/>
              <a:t>округа и организация обустройства мест массового отдыха населения</a:t>
            </a:r>
            <a:r>
              <a:rPr lang="ru-RU" sz="900" dirty="0" smtClean="0"/>
              <a:t>;</a:t>
            </a:r>
          </a:p>
          <a:p>
            <a:pPr indent="180975"/>
            <a:r>
              <a:rPr lang="ru-RU" sz="900" dirty="0" smtClean="0"/>
              <a:t>20) </a:t>
            </a:r>
            <a:r>
              <a:rPr lang="ru-RU" sz="900" dirty="0"/>
              <a:t>формирование и содержание муниципального архива;</a:t>
            </a:r>
          </a:p>
          <a:p>
            <a:pPr indent="180975"/>
            <a:r>
              <a:rPr lang="ru-RU" sz="900" dirty="0" smtClean="0"/>
              <a:t>21) </a:t>
            </a:r>
            <a:r>
              <a:rPr lang="ru-RU" sz="900" dirty="0"/>
              <a:t>организация ритуальных </a:t>
            </a:r>
            <a:r>
              <a:rPr lang="ru-RU" sz="900" dirty="0">
                <a:hlinkClick r:id="rId3"/>
              </a:rPr>
              <a:t>услуг</a:t>
            </a:r>
            <a:r>
              <a:rPr lang="ru-RU" sz="900" dirty="0"/>
              <a:t> и содержание мест захоронения;</a:t>
            </a:r>
          </a:p>
          <a:p>
            <a:pPr indent="180975"/>
            <a:r>
              <a:rPr lang="ru-RU" sz="900" dirty="0" smtClean="0"/>
              <a:t>22) </a:t>
            </a:r>
            <a:r>
              <a:rPr lang="ru-RU" sz="900" dirty="0"/>
              <a:t>участие в организации деятельности по накоплению (в том числе раздельному накоплению), сбору, транспортированию, обработке, утилизации, обезвреживанию, захоронению твердых коммунальных отходов;</a:t>
            </a:r>
          </a:p>
          <a:p>
            <a:pPr indent="180975"/>
            <a:r>
              <a:rPr lang="ru-RU" sz="900" dirty="0" smtClean="0"/>
              <a:t>23) </a:t>
            </a:r>
            <a:r>
              <a:rPr lang="ru-RU" sz="900" dirty="0"/>
              <a:t>утверждение правил благоустройства территории </a:t>
            </a:r>
            <a:r>
              <a:rPr lang="ru-RU" sz="900" dirty="0" smtClean="0"/>
              <a:t>муниципального </a:t>
            </a:r>
            <a:r>
              <a:rPr lang="ru-RU" sz="900" dirty="0"/>
              <a:t>округа, осуществление муниципального контроля в сфере благоустройства, предметом которого является соблюдение правил благоустройства территории </a:t>
            </a:r>
            <a:r>
              <a:rPr lang="ru-RU" sz="900" dirty="0" smtClean="0"/>
              <a:t>муниципального </a:t>
            </a:r>
            <a:r>
              <a:rPr lang="ru-RU" sz="900" dirty="0"/>
              <a:t>округа, в том числе требований к обеспечению доступности для инвалидов объектов социальной, инженерной и транспортной инфраструктур и предоставляемых услуг (при осуществлении муниципального контроля в сфере благоустройства может выдаваться предписание об устранении выявленных нарушений обязательных требований, выявленных в ходе наблюдения за соблюдением обязательных требований (мониторинга безопасности), организация благоустройства территории </a:t>
            </a:r>
            <a:r>
              <a:rPr lang="ru-RU" sz="900" dirty="0" smtClean="0"/>
              <a:t>муниципального </a:t>
            </a:r>
            <a:r>
              <a:rPr lang="ru-RU" sz="900" dirty="0"/>
              <a:t>округа в соответствии с указанными правилами, а также организация использования, охраны, защиты, воспроизводства городских лесов, лесов особо охраняемых природных территорий, расположенных в границах </a:t>
            </a:r>
            <a:r>
              <a:rPr lang="ru-RU" sz="900" dirty="0" smtClean="0"/>
              <a:t>муниципального округа</a:t>
            </a:r>
            <a:r>
              <a:rPr lang="ru-RU" sz="900" dirty="0"/>
              <a:t>;</a:t>
            </a:r>
          </a:p>
          <a:p>
            <a:pPr indent="180975"/>
            <a:r>
              <a:rPr lang="ru-RU" sz="900" dirty="0" smtClean="0"/>
              <a:t>24) утверждение </a:t>
            </a:r>
            <a:r>
              <a:rPr lang="ru-RU" sz="900" dirty="0"/>
              <a:t>генеральных планов </a:t>
            </a:r>
            <a:r>
              <a:rPr lang="ru-RU" sz="900" dirty="0" smtClean="0"/>
              <a:t>муниципального </a:t>
            </a:r>
            <a:r>
              <a:rPr lang="ru-RU" sz="900" dirty="0"/>
              <a:t>округа, правил землепользования и застройки, утверждение подготовленной на основе генеральных планов </a:t>
            </a:r>
            <a:r>
              <a:rPr lang="ru-RU" sz="900" dirty="0" smtClean="0"/>
              <a:t>муниципального </a:t>
            </a:r>
            <a:r>
              <a:rPr lang="ru-RU" sz="900" dirty="0"/>
              <a:t>округа документации по планировке территории, </a:t>
            </a:r>
            <a:r>
              <a:rPr lang="ru-RU" sz="900" dirty="0" smtClean="0"/>
              <a:t>выдача </a:t>
            </a:r>
            <a:r>
              <a:rPr lang="ru-RU" sz="900" dirty="0"/>
              <a:t>разрешений на строительство (за исключением случаев, предусмотренных Градостроительным </a:t>
            </a:r>
            <a:r>
              <a:rPr lang="ru-RU" sz="900" dirty="0">
                <a:hlinkClick r:id="rId4"/>
              </a:rPr>
              <a:t>кодексом</a:t>
            </a:r>
            <a:r>
              <a:rPr lang="ru-RU" sz="900" dirty="0"/>
              <a:t> Российской Федерации, иными федеральными законами), разрешений на ввод объектов в эксплуатацию при осуществлении строительства, реконструкции объектов капитального строительства, расположенных на территории </a:t>
            </a:r>
            <a:r>
              <a:rPr lang="ru-RU" sz="900" dirty="0" smtClean="0"/>
              <a:t>муниципального </a:t>
            </a:r>
            <a:r>
              <a:rPr lang="ru-RU" sz="900" dirty="0"/>
              <a:t>округа, утверждение местных нормативов градостроительного проектирования </a:t>
            </a:r>
            <a:r>
              <a:rPr lang="ru-RU" sz="900" dirty="0" smtClean="0"/>
              <a:t>муниципального </a:t>
            </a:r>
            <a:r>
              <a:rPr lang="ru-RU" sz="900" dirty="0"/>
              <a:t>округа, ведение информационной системы обеспечения градостроительной деятельности, осуществляемой на территории </a:t>
            </a:r>
            <a:r>
              <a:rPr lang="ru-RU" sz="900" dirty="0" smtClean="0"/>
              <a:t>муниципального </a:t>
            </a:r>
            <a:r>
              <a:rPr lang="ru-RU" sz="900" dirty="0"/>
              <a:t>округа, резервирование земель и изъятие земельных участков в границах </a:t>
            </a:r>
            <a:r>
              <a:rPr lang="ru-RU" sz="900" dirty="0" smtClean="0"/>
              <a:t>муниципального </a:t>
            </a:r>
            <a:r>
              <a:rPr lang="ru-RU" sz="900" dirty="0"/>
              <a:t>округа для муниципальных нужд, осуществление муниципального земельного контроля в границах </a:t>
            </a:r>
            <a:r>
              <a:rPr lang="ru-RU" sz="900" dirty="0" smtClean="0"/>
              <a:t>муниципального </a:t>
            </a:r>
            <a:r>
              <a:rPr lang="ru-RU" sz="900" dirty="0"/>
              <a:t>округа, осуществление в случаях, предусмотренных Градостроительным </a:t>
            </a:r>
            <a:r>
              <a:rPr lang="ru-RU" sz="900" dirty="0">
                <a:hlinkClick r:id="rId5"/>
              </a:rPr>
              <a:t>кодексом</a:t>
            </a:r>
            <a:r>
              <a:rPr lang="ru-RU" sz="900" dirty="0"/>
              <a:t> Российской Федерации, осмотров зданий, сооружений и выдача рекомендаций об устранении выявленных в ходе таких осмотров нарушений, направление </a:t>
            </a:r>
            <a:r>
              <a:rPr lang="ru-RU" sz="900" dirty="0">
                <a:hlinkClick r:id="rId6"/>
              </a:rPr>
              <a:t>уведомления</a:t>
            </a:r>
            <a:r>
              <a:rPr lang="ru-RU" sz="900" dirty="0"/>
              <a:t> о соответствии указанных в </a:t>
            </a:r>
            <a:r>
              <a:rPr lang="ru-RU" sz="900" dirty="0">
                <a:hlinkClick r:id="rId7"/>
              </a:rPr>
              <a:t>уведомлении</a:t>
            </a:r>
            <a:r>
              <a:rPr lang="ru-RU" sz="900" dirty="0"/>
              <a:t> о планируемом строительстве параметров объекта индивидуального жилищного строительства или садового дома установленным параметрам и допустимости размещения объекта индивидуального жилищного строительства или садового дома на земельном участке, </a:t>
            </a:r>
            <a:r>
              <a:rPr lang="ru-RU" sz="900" dirty="0">
                <a:hlinkClick r:id="rId8"/>
              </a:rPr>
              <a:t>уведомления</a:t>
            </a:r>
            <a:r>
              <a:rPr lang="ru-RU" sz="900" dirty="0"/>
              <a:t> о несоответствии указанных в уведомлении о планируемом строительстве параметров объекта индивидуального жилищного строительства или садового дома установленным параметрам и (или) недопустимости размещения объекта индивидуального жилищного строительства или садового дома на земельном участке, уведомления о соответствии или несоответствии построенных или реконструированных объекта индивидуального жилищного строительства или садового дома требованиям законодательства о градостроительной деятельности при строительстве или реконструкции объектов индивидуального жилищного строительства или садовых домов на земельных участках, расположенных на территориях муниципальных, городских округов, принятие в соответствии с гражданским законодательством Российской Федерации решения о сносе самовольной постройки, решения о сносе самовольной постройки или ее приведении в соответствие с установленными требованиями, решения об изъятии земельного участка, не используемого по целевому назначению или используемого с нарушением законодательства Российской Федерации, осуществление сноса самовольной постройки или ее приведения в соответствие с установленными требованиями в случаях, предусмотренных Градостроительным </a:t>
            </a:r>
            <a:r>
              <a:rPr lang="ru-RU" sz="900" dirty="0">
                <a:hlinkClick r:id="rId9"/>
              </a:rPr>
              <a:t>кодексом</a:t>
            </a:r>
            <a:r>
              <a:rPr lang="ru-RU" sz="900" dirty="0"/>
              <a:t> Российской Федерации</a:t>
            </a:r>
            <a:r>
              <a:rPr lang="ru-RU" sz="900" dirty="0" smtClean="0"/>
              <a:t>;</a:t>
            </a:r>
            <a:endParaRPr lang="ru-RU" sz="900" dirty="0"/>
          </a:p>
        </p:txBody>
      </p:sp>
      <p:sp>
        <p:nvSpPr>
          <p:cNvPr id="6" name="Text Box 3"/>
          <p:cNvSpPr txBox="1">
            <a:spLocks noChangeArrowheads="1"/>
          </p:cNvSpPr>
          <p:nvPr/>
        </p:nvSpPr>
        <p:spPr bwMode="auto">
          <a:xfrm>
            <a:off x="897891" y="418857"/>
            <a:ext cx="7761288" cy="584775"/>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Расходные обязательства </a:t>
            </a:r>
            <a:r>
              <a:rPr lang="ru-RU" sz="1600" b="1" dirty="0" smtClean="0">
                <a:solidFill>
                  <a:srgbClr val="000066"/>
                </a:solidFill>
                <a:latin typeface="Bad Script" panose="02000000000000000000" pitchFamily="2" charset="0"/>
              </a:rPr>
              <a:t>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образования «Демидовский муниципальный округ» Смоленской области (продолжение)</a:t>
            </a:r>
            <a:endParaRPr lang="ru-RU" sz="1600" b="1" dirty="0">
              <a:solidFill>
                <a:srgbClr val="000066"/>
              </a:solidFill>
              <a:latin typeface="Bad Script" panose="02000000000000000000" pitchFamily="2" charset="0"/>
            </a:endParaRPr>
          </a:p>
        </p:txBody>
      </p:sp>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10319" y="624282"/>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7585" name="Slide Number Placeholder 5"/>
          <p:cNvSpPr txBox="1">
            <a:spLocks noGrp="1"/>
          </p:cNvSpPr>
          <p:nvPr/>
        </p:nvSpPr>
        <p:spPr bwMode="auto">
          <a:xfrm>
            <a:off x="8675688" y="6492875"/>
            <a:ext cx="468312" cy="365125"/>
          </a:xfrm>
          <a:prstGeom prst="rect">
            <a:avLst/>
          </a:prstGeom>
          <a:noFill/>
          <a:ln w="9525">
            <a:noFill/>
            <a:miter lim="800000"/>
            <a:headEnd/>
            <a:tailEnd/>
          </a:ln>
        </p:spPr>
        <p:txBody>
          <a:bodyPr anchor="ctr"/>
          <a:lstStyle/>
          <a:p>
            <a:pPr algn="r"/>
            <a:fld id="{1CE2D3A1-5E1D-48BB-AE27-58C254DC8383}" type="slidenum">
              <a:rPr lang="en-US" altLang="ru-RU" sz="1200">
                <a:solidFill>
                  <a:srgbClr val="898989"/>
                </a:solidFill>
                <a:latin typeface="Calibri" pitchFamily="34" charset="0"/>
              </a:rPr>
              <a:pPr algn="r"/>
              <a:t>22</a:t>
            </a:fld>
            <a:endParaRPr lang="en-US" altLang="ru-RU" sz="1200">
              <a:solidFill>
                <a:srgbClr val="898989"/>
              </a:solidFill>
              <a:latin typeface="Calibri" pitchFamily="34" charset="0"/>
            </a:endParaRPr>
          </a:p>
        </p:txBody>
      </p:sp>
      <p:sp>
        <p:nvSpPr>
          <p:cNvPr id="67586" name="Rectangle 6"/>
          <p:cNvSpPr>
            <a:spLocks noChangeArrowheads="1"/>
          </p:cNvSpPr>
          <p:nvPr/>
        </p:nvSpPr>
        <p:spPr bwMode="auto">
          <a:xfrm>
            <a:off x="0" y="549275"/>
            <a:ext cx="9144000" cy="6308725"/>
          </a:xfrm>
          <a:prstGeom prst="rect">
            <a:avLst/>
          </a:prstGeom>
          <a:noFill/>
          <a:ln w="9525">
            <a:noFill/>
            <a:miter lim="800000"/>
            <a:headEnd/>
            <a:tailEnd/>
          </a:ln>
        </p:spPr>
        <p:txBody>
          <a:bodyPr anchor="b"/>
          <a:lstStyle/>
          <a:p>
            <a:pPr indent="361950"/>
            <a:endParaRPr lang="ru-RU" sz="1000"/>
          </a:p>
          <a:p>
            <a:pPr indent="361950"/>
            <a:endParaRPr lang="ru-RU" sz="800"/>
          </a:p>
        </p:txBody>
      </p:sp>
      <p:sp useBgFill="1">
        <p:nvSpPr>
          <p:cNvPr id="67587" name="Text Box 3"/>
          <p:cNvSpPr txBox="1">
            <a:spLocks noChangeArrowheads="1"/>
          </p:cNvSpPr>
          <p:nvPr/>
        </p:nvSpPr>
        <p:spPr bwMode="auto">
          <a:xfrm>
            <a:off x="857224" y="285728"/>
            <a:ext cx="7285064" cy="338554"/>
          </a:xfrm>
          <a:prstGeom prst="rect">
            <a:avLst/>
          </a:prstGeom>
          <a:ln w="9525">
            <a:noFill/>
            <a:miter lim="800000"/>
            <a:headEnd/>
            <a:tailEnd/>
          </a:ln>
        </p:spPr>
        <p:txBody>
          <a:bodyPr wrap="square">
            <a:spAutoFit/>
          </a:bodyPr>
          <a:lstStyle/>
          <a:p>
            <a:pPr algn="ctr"/>
            <a:endParaRPr lang="ru-RU" sz="1600" b="1" dirty="0"/>
          </a:p>
        </p:txBody>
      </p:sp>
      <p:sp>
        <p:nvSpPr>
          <p:cNvPr id="7" name="Rectangle 6" descr="Папирус"/>
          <p:cNvSpPr>
            <a:spLocks noChangeArrowheads="1"/>
          </p:cNvSpPr>
          <p:nvPr/>
        </p:nvSpPr>
        <p:spPr bwMode="auto">
          <a:xfrm>
            <a:off x="215900" y="1241376"/>
            <a:ext cx="8892604" cy="5616624"/>
          </a:xfrm>
          <a:prstGeom prst="rect">
            <a:avLst/>
          </a:prstGeom>
          <a:noFill/>
          <a:ln w="9525">
            <a:noFill/>
            <a:miter lim="800000"/>
            <a:headEnd/>
            <a:tailEnd/>
          </a:ln>
        </p:spPr>
        <p:txBody>
          <a:bodyPr anchor="b"/>
          <a:lstStyle/>
          <a:p>
            <a:pPr indent="180975"/>
            <a:r>
              <a:rPr lang="ru-RU" sz="900" dirty="0">
                <a:cs typeface="Times New Roman" panose="02020603050405020304" pitchFamily="18" charset="0"/>
              </a:rPr>
              <a:t>24.1) </a:t>
            </a:r>
            <a:r>
              <a:rPr lang="ru-RU" sz="900" dirty="0"/>
              <a:t>утверждение схемы размещения рекламных конструкций, выдача разрешений на установку и эксплуатацию рекламных конструкций на территории муниципального округа, аннулирование таких разрешений, выдача предписаний о демонтаже самовольно установленных рекламных конструкций на территории муниципального округа, осуществляемые в соответствии с Федеральным </a:t>
            </a:r>
            <a:r>
              <a:rPr lang="ru-RU" sz="900" dirty="0">
                <a:hlinkClick r:id="rId2"/>
              </a:rPr>
              <a:t>законом</a:t>
            </a:r>
            <a:r>
              <a:rPr lang="ru-RU" sz="900" dirty="0"/>
              <a:t> "О рекламе";</a:t>
            </a:r>
          </a:p>
          <a:p>
            <a:pPr indent="180975"/>
            <a:r>
              <a:rPr lang="ru-RU" sz="900" dirty="0"/>
              <a:t>24.2) принятие решений о создании, об упразднении лесничеств, создаваемых в их составе участковых лесничеств, расположенных на землях населенных пунктов муниципального округа, установлении и изменении их границ, а также осуществление разработки и утверждения лесохозяйственных регламентов лесничеств, расположенных на землях населенных пунктов;</a:t>
            </a:r>
          </a:p>
          <a:p>
            <a:pPr indent="180975"/>
            <a:r>
              <a:rPr lang="ru-RU" sz="900" dirty="0" smtClean="0"/>
              <a:t>24.3) </a:t>
            </a:r>
            <a:r>
              <a:rPr lang="ru-RU" sz="900" dirty="0"/>
              <a:t>осуществление мероприятий по лесоустройству в отношении лесов, расположенных на землях населенных пунктов </a:t>
            </a:r>
            <a:r>
              <a:rPr lang="ru-RU" sz="900" dirty="0" smtClean="0"/>
              <a:t>муниципального </a:t>
            </a:r>
            <a:r>
              <a:rPr lang="ru-RU" sz="900" dirty="0"/>
              <a:t>округа;</a:t>
            </a:r>
          </a:p>
          <a:p>
            <a:pPr indent="180975"/>
            <a:r>
              <a:rPr lang="ru-RU" sz="900" dirty="0" smtClean="0"/>
              <a:t>25) </a:t>
            </a:r>
            <a:r>
              <a:rPr lang="ru-RU" sz="900" dirty="0"/>
              <a:t>присвоение адресов объектам адресации, изменение, аннулирование адресов, присвоение наименований элементам улично-дорожной сети (за исключением автомобильных дорог федерального значения, автомобильных дорог регионального или межмуниципального значения), наименований элементам планировочной структуры в границах муниципального, городского округа, изменение, аннулирование таких наименований, размещение информации в государственном адресном реестре;</a:t>
            </a:r>
          </a:p>
          <a:p>
            <a:pPr indent="180975"/>
            <a:r>
              <a:rPr lang="ru-RU" sz="900" dirty="0" smtClean="0"/>
              <a:t>26) </a:t>
            </a:r>
            <a:r>
              <a:rPr lang="ru-RU" sz="900" dirty="0"/>
              <a:t>организация и осуществление мероприятий по территориальной обороне и гражданской обороне, защите населения и территории </a:t>
            </a:r>
            <a:r>
              <a:rPr lang="ru-RU" sz="900" dirty="0" smtClean="0"/>
              <a:t>муниципального </a:t>
            </a:r>
            <a:r>
              <a:rPr lang="ru-RU" sz="900" dirty="0"/>
              <a:t>округа от чрезвычайных ситуаций природного и техногенного характера, включая поддержку в состоянии постоянной готовности к использованию систем оповещения населения об опасности, объектов гражданской обороны, создание и содержание в целях гражданской обороны запасов материально-технических, продовольственных, медицинских и иных средств;</a:t>
            </a:r>
          </a:p>
          <a:p>
            <a:pPr indent="180975"/>
            <a:r>
              <a:rPr lang="ru-RU" sz="900" dirty="0" smtClean="0"/>
              <a:t>27) </a:t>
            </a:r>
            <a:r>
              <a:rPr lang="ru-RU" sz="900" dirty="0"/>
              <a:t>создание, содержание и организация деятельности аварийно-спасательных служб и (или) аварийно-спасательных формирований на территории </a:t>
            </a:r>
            <a:r>
              <a:rPr lang="ru-RU" sz="900" dirty="0" smtClean="0"/>
              <a:t>муниципального </a:t>
            </a:r>
            <a:r>
              <a:rPr lang="ru-RU" sz="900" dirty="0"/>
              <a:t>округа;</a:t>
            </a:r>
          </a:p>
          <a:p>
            <a:pPr indent="180975"/>
            <a:r>
              <a:rPr lang="ru-RU" sz="900" dirty="0" smtClean="0"/>
              <a:t>28) </a:t>
            </a:r>
            <a:r>
              <a:rPr lang="ru-RU" sz="900" dirty="0"/>
              <a:t>осуществление муниципального контроля в области охраны и использования особо охраняемых природных территорий местного значения;</a:t>
            </a:r>
          </a:p>
          <a:p>
            <a:pPr indent="180975"/>
            <a:r>
              <a:rPr lang="ru-RU" sz="900" dirty="0" smtClean="0"/>
              <a:t>29) </a:t>
            </a:r>
            <a:r>
              <a:rPr lang="ru-RU" sz="900" dirty="0"/>
              <a:t>организация и осуществление мероприятий по мобилизационной подготовке муниципальных предприятий и учреждений, находящихся на территории </a:t>
            </a:r>
            <a:r>
              <a:rPr lang="ru-RU" sz="900" dirty="0" smtClean="0"/>
              <a:t>муниципального </a:t>
            </a:r>
            <a:r>
              <a:rPr lang="ru-RU" sz="900" dirty="0"/>
              <a:t>округа;</a:t>
            </a:r>
          </a:p>
          <a:p>
            <a:pPr indent="180975"/>
            <a:r>
              <a:rPr lang="ru-RU" sz="900" dirty="0" smtClean="0"/>
              <a:t>30) </a:t>
            </a:r>
            <a:r>
              <a:rPr lang="ru-RU" sz="900" dirty="0"/>
              <a:t>осуществление мероприятий по обеспечению безопасности людей на водных объектах, охране их жизни и здоровья;</a:t>
            </a:r>
          </a:p>
          <a:p>
            <a:pPr indent="180975"/>
            <a:r>
              <a:rPr lang="ru-RU" sz="900" dirty="0" smtClean="0"/>
              <a:t>31) </a:t>
            </a:r>
            <a:r>
              <a:rPr lang="ru-RU" sz="900" dirty="0"/>
              <a:t>создание условий для развития сельскохозяйственного производства, расширения рынка сельскохозяйственной продукции, сырья и продовольствия, содействие развитию малого и среднего предпринимательства, оказание поддержки социально ориентированным некоммерческим организациям, благотворительной деятельности и добровольчеству (</a:t>
            </a:r>
            <a:r>
              <a:rPr lang="ru-RU" sz="900" dirty="0" err="1"/>
              <a:t>волонтерству</a:t>
            </a:r>
            <a:r>
              <a:rPr lang="ru-RU" sz="900" dirty="0"/>
              <a:t>);</a:t>
            </a:r>
          </a:p>
          <a:p>
            <a:pPr indent="180975"/>
            <a:r>
              <a:rPr lang="ru-RU" sz="900" dirty="0" smtClean="0"/>
              <a:t>32) </a:t>
            </a:r>
            <a:r>
              <a:rPr lang="ru-RU" sz="900" dirty="0"/>
              <a:t>организация и осуществление мероприятий по работе с детьми и молодежью, участие в реализации молодежной политики, разработка и реализация мер по обеспечению и защите прав и законных интересов молодежи, разработка и реализация муниципальных программ по основным направлениям реализации молодежной политики, организация и осуществление мониторинга реализации молодежной политики в </a:t>
            </a:r>
            <a:r>
              <a:rPr lang="ru-RU" sz="900" dirty="0" smtClean="0"/>
              <a:t>муниципальном округе</a:t>
            </a:r>
            <a:r>
              <a:rPr lang="ru-RU" sz="900" dirty="0"/>
              <a:t>;</a:t>
            </a:r>
          </a:p>
          <a:p>
            <a:pPr indent="180975"/>
            <a:r>
              <a:rPr lang="ru-RU" sz="900" dirty="0" smtClean="0"/>
              <a:t>33) </a:t>
            </a:r>
            <a:r>
              <a:rPr lang="ru-RU" sz="900" dirty="0"/>
              <a:t>осуществление в пределах, установленных водным </a:t>
            </a:r>
            <a:r>
              <a:rPr lang="ru-RU" sz="900" dirty="0">
                <a:hlinkClick r:id="rId3"/>
              </a:rPr>
              <a:t>законодательством</a:t>
            </a:r>
            <a:r>
              <a:rPr lang="ru-RU" sz="900" dirty="0"/>
              <a:t> Российской Федерации, полномочий собственника водных объектов, установление правил использования водных объектов общего пользования для личных и бытовых нужд и информирование населения об ограничениях использования таких водных объектов, включая обеспечение свободного доступа граждан к водным объектам общего пользования и их береговым полосам, а также правил использования водных объектов для рекреационных целей;</a:t>
            </a:r>
          </a:p>
          <a:p>
            <a:pPr indent="180975"/>
            <a:r>
              <a:rPr lang="ru-RU" sz="900" dirty="0" smtClean="0"/>
              <a:t>34) </a:t>
            </a:r>
            <a:r>
              <a:rPr lang="ru-RU" sz="900" dirty="0"/>
              <a:t>оказание поддержки гражданам и их объединениям, участвующим в охране общественного порядка, создание условий для деятельности народных </a:t>
            </a:r>
            <a:r>
              <a:rPr lang="ru-RU" sz="900" dirty="0">
                <a:hlinkClick r:id="rId4"/>
              </a:rPr>
              <a:t>дружин</a:t>
            </a:r>
            <a:r>
              <a:rPr lang="ru-RU" sz="900" dirty="0"/>
              <a:t>;</a:t>
            </a:r>
          </a:p>
          <a:p>
            <a:pPr indent="180975"/>
            <a:r>
              <a:rPr lang="ru-RU" sz="900" dirty="0" smtClean="0"/>
              <a:t>35) </a:t>
            </a:r>
            <a:r>
              <a:rPr lang="ru-RU" sz="900" dirty="0"/>
              <a:t>осуществление муниципального лесного </a:t>
            </a:r>
            <a:r>
              <a:rPr lang="ru-RU" sz="900" dirty="0">
                <a:hlinkClick r:id="rId5"/>
              </a:rPr>
              <a:t>контроля</a:t>
            </a:r>
            <a:r>
              <a:rPr lang="ru-RU" sz="900" dirty="0" smtClean="0"/>
              <a:t>;</a:t>
            </a:r>
          </a:p>
          <a:p>
            <a:pPr indent="180975"/>
            <a:r>
              <a:rPr lang="ru-RU" sz="900" dirty="0" smtClean="0"/>
              <a:t>36) </a:t>
            </a:r>
            <a:r>
              <a:rPr lang="ru-RU" sz="900" dirty="0"/>
              <a:t>обеспечение выполнения работ, необходимых для создания искусственных земельных участков для нужд </a:t>
            </a:r>
            <a:r>
              <a:rPr lang="ru-RU" sz="900" dirty="0" smtClean="0"/>
              <a:t>муниципального </a:t>
            </a:r>
            <a:r>
              <a:rPr lang="ru-RU" sz="900" dirty="0"/>
              <a:t>округа в соответствии с федеральным </a:t>
            </a:r>
            <a:r>
              <a:rPr lang="ru-RU" sz="900" dirty="0">
                <a:hlinkClick r:id="rId6"/>
              </a:rPr>
              <a:t>законом</a:t>
            </a:r>
            <a:r>
              <a:rPr lang="ru-RU" sz="900" dirty="0"/>
              <a:t>;</a:t>
            </a:r>
          </a:p>
          <a:p>
            <a:pPr indent="180975"/>
            <a:r>
              <a:rPr lang="ru-RU" sz="900" dirty="0" smtClean="0"/>
              <a:t>37) </a:t>
            </a:r>
            <a:r>
              <a:rPr lang="ru-RU" sz="900" dirty="0"/>
              <a:t>осуществление мер по противодействию коррупции в границах </a:t>
            </a:r>
            <a:r>
              <a:rPr lang="ru-RU" sz="900" dirty="0" smtClean="0"/>
              <a:t>муниципального </a:t>
            </a:r>
            <a:r>
              <a:rPr lang="ru-RU" sz="900" dirty="0"/>
              <a:t>округа;</a:t>
            </a:r>
          </a:p>
          <a:p>
            <a:pPr indent="180975"/>
            <a:r>
              <a:rPr lang="ru-RU" sz="900" dirty="0" smtClean="0"/>
              <a:t>38) </a:t>
            </a:r>
            <a:r>
              <a:rPr lang="ru-RU" sz="900" dirty="0"/>
              <a:t>организация в соответствии с федеральным </a:t>
            </a:r>
            <a:r>
              <a:rPr lang="ru-RU" sz="900" dirty="0">
                <a:hlinkClick r:id="rId7"/>
              </a:rPr>
              <a:t>законом</a:t>
            </a:r>
            <a:r>
              <a:rPr lang="ru-RU" sz="900" dirty="0"/>
              <a:t> выполнения комплексных кадастровых работ и утверждение карты-плана территории;</a:t>
            </a:r>
          </a:p>
          <a:p>
            <a:pPr indent="180975"/>
            <a:r>
              <a:rPr lang="ru-RU" sz="900" dirty="0" smtClean="0"/>
              <a:t>39) </a:t>
            </a:r>
            <a:r>
              <a:rPr lang="ru-RU" sz="900" dirty="0"/>
              <a:t>принятие решений и проведение на территории </a:t>
            </a:r>
            <a:r>
              <a:rPr lang="ru-RU" sz="900" dirty="0" smtClean="0"/>
              <a:t>муниципального округа </a:t>
            </a:r>
            <a:r>
              <a:rPr lang="ru-RU" sz="900" dirty="0"/>
              <a:t>мероприятий по </a:t>
            </a:r>
            <a:r>
              <a:rPr lang="ru-RU" sz="900" dirty="0">
                <a:hlinkClick r:id="rId8"/>
              </a:rPr>
              <a:t>выявлению</a:t>
            </a:r>
            <a:r>
              <a:rPr lang="ru-RU" sz="900" dirty="0"/>
              <a:t> правообладателей ранее учтенных объектов недвижимости, направление сведений о правообладателях данных объектов недвижимости для внесения в Единый государственный реестр недвижимости.</a:t>
            </a:r>
          </a:p>
          <a:p>
            <a:pPr indent="180975"/>
            <a:r>
              <a:rPr lang="ru-RU" sz="900" dirty="0" smtClean="0"/>
              <a:t>40) </a:t>
            </a:r>
            <a:r>
              <a:rPr lang="ru-RU" sz="900" dirty="0"/>
              <a:t>осуществление выявления объектов накопленного вреда окружающей среде и организация ликвидации такого вреда применительно к территориям, расположенным в границах земельных участков, находящихся в собственности муниципального </a:t>
            </a:r>
            <a:r>
              <a:rPr lang="ru-RU" sz="900" dirty="0" smtClean="0"/>
              <a:t>округа.</a:t>
            </a:r>
            <a:endParaRPr lang="ru-RU" sz="900" dirty="0"/>
          </a:p>
          <a:p>
            <a:pPr indent="180975"/>
            <a:r>
              <a:rPr lang="ru-RU" sz="900" dirty="0" smtClean="0"/>
              <a:t>41) </a:t>
            </a:r>
            <a:r>
              <a:rPr lang="ru-RU" sz="900" dirty="0"/>
              <a:t>осуществление учета личных подсобных хозяйств, которые ведут граждане в соответствии с Федеральным </a:t>
            </a:r>
            <a:r>
              <a:rPr lang="ru-RU" sz="900" dirty="0">
                <a:hlinkClick r:id="rId9"/>
              </a:rPr>
              <a:t>законом</a:t>
            </a:r>
            <a:r>
              <a:rPr lang="ru-RU" sz="900" dirty="0"/>
              <a:t> от 7 июля 2003 года N 112-ФЗ "О личном подсобном хозяйстве", в </a:t>
            </a:r>
            <a:r>
              <a:rPr lang="ru-RU" sz="900" dirty="0" err="1"/>
              <a:t>похозяйственных</a:t>
            </a:r>
            <a:r>
              <a:rPr lang="ru-RU" sz="900" dirty="0"/>
              <a:t> книгах.</a:t>
            </a:r>
          </a:p>
          <a:p>
            <a:pPr indent="180975"/>
            <a:endParaRPr lang="ru-RU" sz="900" dirty="0"/>
          </a:p>
        </p:txBody>
      </p:sp>
      <p:sp>
        <p:nvSpPr>
          <p:cNvPr id="6" name="Text Box 3"/>
          <p:cNvSpPr txBox="1">
            <a:spLocks noChangeArrowheads="1"/>
          </p:cNvSpPr>
          <p:nvPr/>
        </p:nvSpPr>
        <p:spPr bwMode="auto">
          <a:xfrm>
            <a:off x="897891" y="418857"/>
            <a:ext cx="7761288" cy="584775"/>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Расходные обязательства </a:t>
            </a:r>
            <a:r>
              <a:rPr lang="ru-RU" sz="1600" b="1" dirty="0" smtClean="0">
                <a:solidFill>
                  <a:srgbClr val="000066"/>
                </a:solidFill>
                <a:latin typeface="Bad Script" panose="02000000000000000000" pitchFamily="2" charset="0"/>
              </a:rPr>
              <a:t>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образования «Демидовский муниципальный округ» Смоленской области (продолжение)</a:t>
            </a:r>
            <a:endParaRPr lang="ru-RU" sz="1600" b="1" dirty="0">
              <a:solidFill>
                <a:srgbClr val="000066"/>
              </a:solidFill>
              <a:latin typeface="Bad Script" panose="02000000000000000000" pitchFamily="2" charset="0"/>
            </a:endParaRPr>
          </a:p>
        </p:txBody>
      </p:sp>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214775425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7902" name="Slide Number Placeholder 5"/>
          <p:cNvSpPr>
            <a:spLocks noGrp="1"/>
          </p:cNvSpPr>
          <p:nvPr>
            <p:ph type="sldNum" sz="quarter" idx="11"/>
          </p:nvPr>
        </p:nvSpPr>
        <p:spPr>
          <a:xfrm>
            <a:off x="6553200" y="6356350"/>
            <a:ext cx="2133600" cy="365125"/>
          </a:xfrm>
          <a:noFill/>
        </p:spPr>
        <p:txBody>
          <a:bodyPr anchor="ctr"/>
          <a:lstStyle/>
          <a:p>
            <a:fld id="{9012D410-0575-4011-8CDC-2289715ACA37}" type="slidenum">
              <a:rPr lang="en-US" altLang="ru-RU" smtClean="0">
                <a:solidFill>
                  <a:srgbClr val="898989"/>
                </a:solidFill>
                <a:latin typeface="Calibri" pitchFamily="34" charset="0"/>
              </a:rPr>
              <a:pPr/>
              <a:t>23</a:t>
            </a:fld>
            <a:endParaRPr lang="en-US" altLang="ru-RU" smtClean="0">
              <a:solidFill>
                <a:srgbClr val="898989"/>
              </a:solidFill>
              <a:latin typeface="Calibri" pitchFamily="34" charset="0"/>
            </a:endParaRPr>
          </a:p>
        </p:txBody>
      </p:sp>
      <p:sp>
        <p:nvSpPr>
          <p:cNvPr id="37903" name="Text Box 3"/>
          <p:cNvSpPr txBox="1">
            <a:spLocks noChangeArrowheads="1"/>
          </p:cNvSpPr>
          <p:nvPr/>
        </p:nvSpPr>
        <p:spPr bwMode="auto">
          <a:xfrm>
            <a:off x="179388" y="476250"/>
            <a:ext cx="8208962" cy="338554"/>
          </a:xfrm>
          <a:prstGeom prst="rect">
            <a:avLst/>
          </a:prstGeom>
          <a:noFill/>
          <a:ln w="9525">
            <a:noFill/>
            <a:miter lim="800000"/>
            <a:headEnd/>
            <a:tailEnd/>
          </a:ln>
        </p:spPr>
        <p:txBody>
          <a:bodyPr>
            <a:spAutoFit/>
          </a:bodyPr>
          <a:lstStyle/>
          <a:p>
            <a:pPr algn="ctr"/>
            <a:r>
              <a:rPr lang="ru-RU" sz="1600" b="1" dirty="0">
                <a:solidFill>
                  <a:srgbClr val="000066"/>
                </a:solidFill>
                <a:latin typeface="Bad Script" panose="02000000000000000000" pitchFamily="2" charset="0"/>
              </a:rPr>
              <a:t>Основные показатели социально-экономического развития </a:t>
            </a:r>
          </a:p>
        </p:txBody>
      </p:sp>
      <p:sp>
        <p:nvSpPr>
          <p:cNvPr id="37904"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37905"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37906" name="Text Box 7"/>
          <p:cNvSpPr txBox="1">
            <a:spLocks noChangeArrowheads="1"/>
          </p:cNvSpPr>
          <p:nvPr/>
        </p:nvSpPr>
        <p:spPr bwMode="auto">
          <a:xfrm>
            <a:off x="304800" y="790575"/>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37907" name="Text Box 1379"/>
          <p:cNvSpPr txBox="1">
            <a:spLocks noChangeArrowheads="1"/>
          </p:cNvSpPr>
          <p:nvPr/>
        </p:nvSpPr>
        <p:spPr bwMode="auto">
          <a:xfrm>
            <a:off x="2286000" y="766763"/>
            <a:ext cx="184150" cy="366712"/>
          </a:xfrm>
          <a:prstGeom prst="rect">
            <a:avLst/>
          </a:prstGeom>
          <a:noFill/>
          <a:ln w="9525">
            <a:noFill/>
            <a:miter lim="800000"/>
            <a:headEnd/>
            <a:tailEnd/>
          </a:ln>
        </p:spPr>
        <p:txBody>
          <a:bodyPr wrap="none">
            <a:spAutoFit/>
          </a:bodyPr>
          <a:lstStyle/>
          <a:p>
            <a:endParaRPr lang="ru-RU" altLang="ru-RU" sz="1800">
              <a:latin typeface="Arial" charset="0"/>
            </a:endParaRPr>
          </a:p>
        </p:txBody>
      </p:sp>
      <p:graphicFrame>
        <p:nvGraphicFramePr>
          <p:cNvPr id="2" name="Object 13"/>
          <p:cNvGraphicFramePr>
            <a:graphicFrameLocks/>
          </p:cNvGraphicFramePr>
          <p:nvPr>
            <p:extLst>
              <p:ext uri="{D42A27DB-BD31-4B8C-83A1-F6EECF244321}">
                <p14:modId xmlns:p14="http://schemas.microsoft.com/office/powerpoint/2010/main" val="2118106484"/>
              </p:ext>
            </p:extLst>
          </p:nvPr>
        </p:nvGraphicFramePr>
        <p:xfrm>
          <a:off x="436563" y="1230313"/>
          <a:ext cx="8429625" cy="5162550"/>
        </p:xfrm>
        <a:graphic>
          <a:graphicData uri="http://schemas.openxmlformats.org/drawingml/2006/chart">
            <c:chart xmlns:c="http://schemas.openxmlformats.org/drawingml/2006/chart" xmlns:r="http://schemas.openxmlformats.org/officeDocument/2006/relationships" r:id="rId3"/>
          </a:graphicData>
        </a:graphic>
      </p:graphicFrame>
      <p:pic>
        <p:nvPicPr>
          <p:cNvPr id="37908" name="Picture 22" descr="strat051gie"/>
          <p:cNvPicPr>
            <a:picLocks noChangeAspect="1" noChangeArrowheads="1"/>
          </p:cNvPicPr>
          <p:nvPr/>
        </p:nvPicPr>
        <p:blipFill>
          <a:blip r:embed="rId4" cstate="print"/>
          <a:srcRect/>
          <a:stretch>
            <a:fillRect/>
          </a:stretch>
        </p:blipFill>
        <p:spPr bwMode="auto">
          <a:xfrm>
            <a:off x="6909677" y="343539"/>
            <a:ext cx="1835150" cy="1835150"/>
          </a:xfrm>
          <a:prstGeom prst="rect">
            <a:avLst/>
          </a:prstGeom>
          <a:noFill/>
          <a:ln w="9525">
            <a:noFill/>
            <a:miter lim="800000"/>
            <a:headEnd/>
            <a:tailEnd/>
          </a:ln>
        </p:spPr>
      </p:pic>
      <p:sp>
        <p:nvSpPr>
          <p:cNvPr id="12" name="TextBox 1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370306546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9949" name="Slide Number Placeholder 5"/>
          <p:cNvSpPr>
            <a:spLocks noGrp="1"/>
          </p:cNvSpPr>
          <p:nvPr>
            <p:ph type="sldNum" sz="quarter" idx="11"/>
          </p:nvPr>
        </p:nvSpPr>
        <p:spPr>
          <a:xfrm>
            <a:off x="6553200" y="6356350"/>
            <a:ext cx="2133600" cy="365125"/>
          </a:xfrm>
          <a:noFill/>
        </p:spPr>
        <p:txBody>
          <a:bodyPr anchor="ctr"/>
          <a:lstStyle/>
          <a:p>
            <a:fld id="{7F03CBEF-64AA-4946-B822-ADACB6FA706B}" type="slidenum">
              <a:rPr lang="en-US" altLang="ru-RU" smtClean="0">
                <a:solidFill>
                  <a:srgbClr val="898989"/>
                </a:solidFill>
                <a:latin typeface="Calibri" pitchFamily="34" charset="0"/>
              </a:rPr>
              <a:pPr/>
              <a:t>24</a:t>
            </a:fld>
            <a:endParaRPr lang="en-US" altLang="ru-RU" smtClean="0">
              <a:solidFill>
                <a:srgbClr val="898989"/>
              </a:solidFill>
              <a:latin typeface="Calibri" pitchFamily="34" charset="0"/>
            </a:endParaRPr>
          </a:p>
        </p:txBody>
      </p:sp>
      <p:sp>
        <p:nvSpPr>
          <p:cNvPr id="39950"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39951"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39952" name="Text Box 7"/>
          <p:cNvSpPr txBox="1">
            <a:spLocks noChangeArrowheads="1"/>
          </p:cNvSpPr>
          <p:nvPr/>
        </p:nvSpPr>
        <p:spPr bwMode="auto">
          <a:xfrm>
            <a:off x="304800" y="790575"/>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39953" name="Text Box 1379"/>
          <p:cNvSpPr txBox="1">
            <a:spLocks noChangeArrowheads="1"/>
          </p:cNvSpPr>
          <p:nvPr/>
        </p:nvSpPr>
        <p:spPr bwMode="auto">
          <a:xfrm>
            <a:off x="2286000" y="766763"/>
            <a:ext cx="184150" cy="366712"/>
          </a:xfrm>
          <a:prstGeom prst="rect">
            <a:avLst/>
          </a:prstGeom>
          <a:noFill/>
          <a:ln w="9525">
            <a:noFill/>
            <a:miter lim="800000"/>
            <a:headEnd/>
            <a:tailEnd/>
          </a:ln>
        </p:spPr>
        <p:txBody>
          <a:bodyPr wrap="none">
            <a:spAutoFit/>
          </a:bodyPr>
          <a:lstStyle/>
          <a:p>
            <a:endParaRPr lang="ru-RU" altLang="ru-RU" sz="1800">
              <a:latin typeface="Arial" charset="0"/>
            </a:endParaRPr>
          </a:p>
        </p:txBody>
      </p:sp>
      <p:pic>
        <p:nvPicPr>
          <p:cNvPr id="39954" name="Picture 14" descr="21-04"/>
          <p:cNvPicPr>
            <a:picLocks noChangeAspect="1" noChangeArrowheads="1"/>
          </p:cNvPicPr>
          <p:nvPr/>
        </p:nvPicPr>
        <p:blipFill>
          <a:blip r:embed="rId4" cstate="print"/>
          <a:srcRect/>
          <a:stretch>
            <a:fillRect/>
          </a:stretch>
        </p:blipFill>
        <p:spPr bwMode="auto">
          <a:xfrm>
            <a:off x="5620865" y="973931"/>
            <a:ext cx="3523135" cy="2103875"/>
          </a:xfrm>
          <a:prstGeom prst="rect">
            <a:avLst/>
          </a:prstGeom>
          <a:noFill/>
          <a:ln w="9525">
            <a:noFill/>
            <a:miter lim="800000"/>
            <a:headEnd/>
            <a:tailEnd/>
          </a:ln>
        </p:spPr>
      </p:pic>
      <p:graphicFrame>
        <p:nvGraphicFramePr>
          <p:cNvPr id="39948" name="Object 12"/>
          <p:cNvGraphicFramePr>
            <a:graphicFrameLocks/>
          </p:cNvGraphicFramePr>
          <p:nvPr>
            <p:extLst>
              <p:ext uri="{D42A27DB-BD31-4B8C-83A1-F6EECF244321}">
                <p14:modId xmlns:p14="http://schemas.microsoft.com/office/powerpoint/2010/main" val="206805925"/>
              </p:ext>
            </p:extLst>
          </p:nvPr>
        </p:nvGraphicFramePr>
        <p:xfrm>
          <a:off x="431007" y="2852936"/>
          <a:ext cx="8478837" cy="2701925"/>
        </p:xfrm>
        <a:graphic>
          <a:graphicData uri="http://schemas.openxmlformats.org/presentationml/2006/ole">
            <mc:AlternateContent xmlns:mc="http://schemas.openxmlformats.org/markup-compatibility/2006">
              <mc:Choice xmlns:v="urn:schemas-microsoft-com:vml" Requires="v">
                <p:oleObj spid="_x0000_s180305" name="Worksheet" r:id="rId5" imgW="8401028" imgH="2676358" progId="Excel.Sheet.8">
                  <p:embed/>
                </p:oleObj>
              </mc:Choice>
              <mc:Fallback>
                <p:oleObj name="Worksheet" r:id="rId5" imgW="8401028" imgH="2676358" progId="Excel.Sheet.8">
                  <p:embed/>
                  <p:pic>
                    <p:nvPicPr>
                      <p:cNvPr id="0" name=""/>
                      <p:cNvPicPr>
                        <a:picLocks noChangeArrowheads="1"/>
                      </p:cNvPicPr>
                      <p:nvPr/>
                    </p:nvPicPr>
                    <p:blipFill>
                      <a:blip r:embed="rId6"/>
                      <a:srcRect/>
                      <a:stretch>
                        <a:fillRect/>
                      </a:stretch>
                    </p:blipFill>
                    <p:spPr bwMode="auto">
                      <a:xfrm>
                        <a:off x="431007" y="2852936"/>
                        <a:ext cx="8478837" cy="270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Box 8"/>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10" name="Text Box 3"/>
          <p:cNvSpPr txBox="1">
            <a:spLocks noChangeArrowheads="1"/>
          </p:cNvSpPr>
          <p:nvPr/>
        </p:nvSpPr>
        <p:spPr bwMode="auto">
          <a:xfrm>
            <a:off x="914400" y="448776"/>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 </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20288860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9949" name="Slide Number Placeholder 5"/>
          <p:cNvSpPr>
            <a:spLocks noGrp="1"/>
          </p:cNvSpPr>
          <p:nvPr>
            <p:ph type="sldNum" sz="quarter" idx="11"/>
          </p:nvPr>
        </p:nvSpPr>
        <p:spPr>
          <a:noFill/>
        </p:spPr>
        <p:txBody>
          <a:bodyPr anchor="ctr"/>
          <a:lstStyle/>
          <a:p>
            <a:fld id="{7F03CBEF-64AA-4946-B822-ADACB6FA706B}" type="slidenum">
              <a:rPr lang="en-US" altLang="ru-RU" smtClean="0">
                <a:solidFill>
                  <a:srgbClr val="898989"/>
                </a:solidFill>
                <a:latin typeface="Calibri" pitchFamily="34" charset="0"/>
              </a:rPr>
              <a:pPr/>
              <a:t>25</a:t>
            </a:fld>
            <a:endParaRPr lang="en-US" altLang="ru-RU" smtClean="0">
              <a:solidFill>
                <a:srgbClr val="898989"/>
              </a:solidFill>
              <a:latin typeface="Calibri" pitchFamily="34" charset="0"/>
            </a:endParaRPr>
          </a:p>
        </p:txBody>
      </p:sp>
      <p:sp>
        <p:nvSpPr>
          <p:cNvPr id="39950"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39951"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39952" name="Text Box 7"/>
          <p:cNvSpPr txBox="1">
            <a:spLocks noChangeArrowheads="1"/>
          </p:cNvSpPr>
          <p:nvPr/>
        </p:nvSpPr>
        <p:spPr bwMode="auto">
          <a:xfrm>
            <a:off x="304800" y="790575"/>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39953" name="Text Box 1379"/>
          <p:cNvSpPr txBox="1">
            <a:spLocks noChangeArrowheads="1"/>
          </p:cNvSpPr>
          <p:nvPr/>
        </p:nvSpPr>
        <p:spPr bwMode="auto">
          <a:xfrm>
            <a:off x="2286000" y="766763"/>
            <a:ext cx="184150" cy="366712"/>
          </a:xfrm>
          <a:prstGeom prst="rect">
            <a:avLst/>
          </a:prstGeom>
          <a:noFill/>
          <a:ln w="9525">
            <a:noFill/>
            <a:miter lim="800000"/>
            <a:headEnd/>
            <a:tailEnd/>
          </a:ln>
        </p:spPr>
        <p:txBody>
          <a:bodyPr wrap="none">
            <a:spAutoFit/>
          </a:bodyPr>
          <a:lstStyle/>
          <a:p>
            <a:endParaRPr lang="ru-RU" altLang="ru-RU" sz="1800">
              <a:latin typeface="Arial" charset="0"/>
            </a:endParaRPr>
          </a:p>
        </p:txBody>
      </p:sp>
      <p:graphicFrame>
        <p:nvGraphicFramePr>
          <p:cNvPr id="39948" name="Object 12"/>
          <p:cNvGraphicFramePr>
            <a:graphicFrameLocks/>
          </p:cNvGraphicFramePr>
          <p:nvPr>
            <p:extLst>
              <p:ext uri="{D42A27DB-BD31-4B8C-83A1-F6EECF244321}">
                <p14:modId xmlns:p14="http://schemas.microsoft.com/office/powerpoint/2010/main" val="1659340993"/>
              </p:ext>
            </p:extLst>
          </p:nvPr>
        </p:nvGraphicFramePr>
        <p:xfrm>
          <a:off x="914400" y="1570038"/>
          <a:ext cx="7896225" cy="4064000"/>
        </p:xfrm>
        <a:graphic>
          <a:graphicData uri="http://schemas.openxmlformats.org/presentationml/2006/ole">
            <mc:AlternateContent xmlns:mc="http://schemas.openxmlformats.org/markup-compatibility/2006">
              <mc:Choice xmlns:v="urn:schemas-microsoft-com:vml" Requires="v">
                <p:oleObj spid="_x0000_s139263" name="Worksheet" r:id="rId4" imgW="7791313" imgH="4010192" progId="Excel.Sheet.8">
                  <p:embed/>
                </p:oleObj>
              </mc:Choice>
              <mc:Fallback>
                <p:oleObj name="Worksheet" r:id="rId4" imgW="7791313" imgH="4010192" progId="Excel.Sheet.8">
                  <p:embed/>
                  <p:pic>
                    <p:nvPicPr>
                      <p:cNvPr id="0" name="Picture 149"/>
                      <p:cNvPicPr>
                        <a:picLocks noChangeArrowheads="1"/>
                      </p:cNvPicPr>
                      <p:nvPr/>
                    </p:nvPicPr>
                    <p:blipFill>
                      <a:blip r:embed="rId5"/>
                      <a:srcRect/>
                      <a:stretch>
                        <a:fillRect/>
                      </a:stretch>
                    </p:blipFill>
                    <p:spPr bwMode="auto">
                      <a:xfrm>
                        <a:off x="914400" y="1570038"/>
                        <a:ext cx="7896225" cy="4064000"/>
                      </a:xfrm>
                      <a:prstGeom prst="rect">
                        <a:avLst/>
                      </a:prstGeom>
                      <a:noFill/>
                      <a:extLst/>
                    </p:spPr>
                  </p:pic>
                </p:oleObj>
              </mc:Fallback>
            </mc:AlternateContent>
          </a:graphicData>
        </a:graphic>
      </p:graphicFrame>
      <p:sp>
        <p:nvSpPr>
          <p:cNvPr id="8" name="TextBox 7"/>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9" name="Text Box 3"/>
          <p:cNvSpPr txBox="1">
            <a:spLocks noChangeArrowheads="1"/>
          </p:cNvSpPr>
          <p:nvPr/>
        </p:nvSpPr>
        <p:spPr bwMode="auto">
          <a:xfrm>
            <a:off x="914400" y="572513"/>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Номер слайда 1"/>
          <p:cNvSpPr>
            <a:spLocks noGrp="1"/>
          </p:cNvSpPr>
          <p:nvPr>
            <p:ph type="sldNum" sz="quarter" idx="11"/>
          </p:nvPr>
        </p:nvSpPr>
        <p:spPr/>
        <p:txBody>
          <a:bodyPr/>
          <a:lstStyle/>
          <a:p>
            <a:pPr>
              <a:defRPr/>
            </a:pPr>
            <a:fld id="{BDCA13E3-E9F1-4A88-9488-D4F9B9C65B9B}" type="slidenum">
              <a:rPr lang="en-US" altLang="ru-RU" smtClean="0">
                <a:solidFill>
                  <a:schemeClr val="bg1">
                    <a:lumMod val="50000"/>
                  </a:schemeClr>
                </a:solidFill>
                <a:latin typeface="Calibri" panose="020F0502020204030204" pitchFamily="34" charset="0"/>
                <a:cs typeface="Calibri" panose="020F0502020204030204" pitchFamily="34" charset="0"/>
              </a:rPr>
              <a:pPr>
                <a:defRPr/>
              </a:pPr>
              <a:t>26</a:t>
            </a:fld>
            <a:endParaRPr lang="en-US" altLang="ru-RU"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3" name="Объект 2"/>
          <p:cNvGraphicFramePr>
            <a:graphicFrameLocks/>
          </p:cNvGraphicFramePr>
          <p:nvPr>
            <p:extLst>
              <p:ext uri="{D42A27DB-BD31-4B8C-83A1-F6EECF244321}">
                <p14:modId xmlns:p14="http://schemas.microsoft.com/office/powerpoint/2010/main" val="4283665340"/>
              </p:ext>
            </p:extLst>
          </p:nvPr>
        </p:nvGraphicFramePr>
        <p:xfrm>
          <a:off x="755650" y="1773238"/>
          <a:ext cx="7897813" cy="3125787"/>
        </p:xfrm>
        <a:graphic>
          <a:graphicData uri="http://schemas.openxmlformats.org/presentationml/2006/ole">
            <mc:AlternateContent xmlns:mc="http://schemas.openxmlformats.org/markup-compatibility/2006">
              <mc:Choice xmlns:v="urn:schemas-microsoft-com:vml" Requires="v">
                <p:oleObj spid="_x0000_s181328" name="Worksheet" r:id="rId3" imgW="7791313" imgH="2867154" progId="Excel.Sheet.8">
                  <p:embed/>
                </p:oleObj>
              </mc:Choice>
              <mc:Fallback>
                <p:oleObj name="Worksheet" r:id="rId3" imgW="7791313" imgH="2867154" progId="Excel.Sheet.8">
                  <p:embed/>
                  <p:pic>
                    <p:nvPicPr>
                      <p:cNvPr id="0" name=""/>
                      <p:cNvPicPr>
                        <a:picLocks noChangeArrowheads="1"/>
                      </p:cNvPicPr>
                      <p:nvPr/>
                    </p:nvPicPr>
                    <p:blipFill>
                      <a:blip r:embed="rId4"/>
                      <a:srcRect/>
                      <a:stretch>
                        <a:fillRect/>
                      </a:stretch>
                    </p:blipFill>
                    <p:spPr bwMode="auto">
                      <a:xfrm>
                        <a:off x="755650" y="1773238"/>
                        <a:ext cx="7897813" cy="3125787"/>
                      </a:xfrm>
                      <a:prstGeom prst="rect">
                        <a:avLst/>
                      </a:prstGeom>
                      <a:noFill/>
                      <a:ln>
                        <a:noFill/>
                      </a:ln>
                      <a:extLst/>
                    </p:spPr>
                  </p:pic>
                </p:oleObj>
              </mc:Fallback>
            </mc:AlternateContent>
          </a:graphicData>
        </a:graphic>
      </p:graphicFrame>
      <p:sp>
        <p:nvSpPr>
          <p:cNvPr id="4" name="Text Box 3"/>
          <p:cNvSpPr txBox="1">
            <a:spLocks noChangeArrowheads="1"/>
          </p:cNvSpPr>
          <p:nvPr/>
        </p:nvSpPr>
        <p:spPr bwMode="auto">
          <a:xfrm>
            <a:off x="827584" y="62068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 </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15308676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Блок-схема: процесс 14"/>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3628"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109BBE2-E3B8-4E5C-8ED8-5198EF15FB85}" type="slidenum">
              <a:rPr lang="en-US" altLang="ru-RU" sz="1200">
                <a:solidFill>
                  <a:srgbClr val="898989"/>
                </a:solidFill>
                <a:latin typeface="Calibri" pitchFamily="34" charset="0"/>
              </a:rPr>
              <a:pPr algn="r"/>
              <a:t>27</a:t>
            </a:fld>
            <a:endParaRPr lang="en-US" altLang="ru-RU" sz="1200">
              <a:solidFill>
                <a:srgbClr val="898989"/>
              </a:solidFill>
              <a:latin typeface="Calibri" pitchFamily="34" charset="0"/>
            </a:endParaRPr>
          </a:p>
        </p:txBody>
      </p:sp>
      <p:sp>
        <p:nvSpPr>
          <p:cNvPr id="23629"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spcBef>
                <a:spcPct val="50000"/>
              </a:spcBef>
            </a:pPr>
            <a:endParaRPr lang="ru-RU" altLang="ru-RU" sz="1800" b="1" i="1"/>
          </a:p>
        </p:txBody>
      </p:sp>
      <p:sp>
        <p:nvSpPr>
          <p:cNvPr id="23630" name="Text Box 5"/>
          <p:cNvSpPr txBox="1">
            <a:spLocks noChangeArrowheads="1"/>
          </p:cNvSpPr>
          <p:nvPr/>
        </p:nvSpPr>
        <p:spPr bwMode="auto">
          <a:xfrm>
            <a:off x="0" y="6491288"/>
            <a:ext cx="3348038" cy="366712"/>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23631"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pPr algn="ctr">
              <a:spcBef>
                <a:spcPct val="50000"/>
              </a:spcBef>
            </a:pPr>
            <a:endParaRPr lang="ru-RU" altLang="ru-RU" sz="1800" b="1"/>
          </a:p>
        </p:txBody>
      </p:sp>
      <p:sp>
        <p:nvSpPr>
          <p:cNvPr id="23632" name="Text Box 7"/>
          <p:cNvSpPr txBox="1">
            <a:spLocks noChangeArrowheads="1"/>
          </p:cNvSpPr>
          <p:nvPr/>
        </p:nvSpPr>
        <p:spPr bwMode="auto">
          <a:xfrm>
            <a:off x="246063" y="755650"/>
            <a:ext cx="3165475"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23633" name="Text Box 8"/>
          <p:cNvSpPr txBox="1">
            <a:spLocks noChangeArrowheads="1"/>
          </p:cNvSpPr>
          <p:nvPr/>
        </p:nvSpPr>
        <p:spPr bwMode="auto">
          <a:xfrm>
            <a:off x="2438400" y="990600"/>
            <a:ext cx="184150" cy="366713"/>
          </a:xfrm>
          <a:prstGeom prst="rect">
            <a:avLst/>
          </a:prstGeom>
          <a:noFill/>
          <a:ln w="9525">
            <a:noFill/>
            <a:miter lim="800000"/>
            <a:headEnd/>
            <a:tailEnd/>
          </a:ln>
        </p:spPr>
        <p:txBody>
          <a:bodyPr wrap="none">
            <a:spAutoFit/>
          </a:bodyPr>
          <a:lstStyle/>
          <a:p>
            <a:endParaRPr lang="ru-RU" altLang="ru-RU" sz="1800">
              <a:latin typeface="Arial" charset="0"/>
            </a:endParaRPr>
          </a:p>
        </p:txBody>
      </p:sp>
      <p:sp>
        <p:nvSpPr>
          <p:cNvPr id="23634" name="Text Box 38"/>
          <p:cNvSpPr txBox="1">
            <a:spLocks noChangeArrowheads="1"/>
          </p:cNvSpPr>
          <p:nvPr/>
        </p:nvSpPr>
        <p:spPr bwMode="auto">
          <a:xfrm>
            <a:off x="704850" y="361950"/>
            <a:ext cx="914400" cy="366713"/>
          </a:xfrm>
          <a:prstGeom prst="rect">
            <a:avLst/>
          </a:prstGeom>
          <a:noFill/>
          <a:ln w="9525">
            <a:noFill/>
            <a:miter lim="800000"/>
            <a:headEnd/>
            <a:tailEnd/>
          </a:ln>
        </p:spPr>
        <p:txBody>
          <a:bodyPr>
            <a:spAutoFit/>
          </a:bodyPr>
          <a:lstStyle/>
          <a:p>
            <a:pPr>
              <a:spcBef>
                <a:spcPct val="50000"/>
              </a:spcBef>
            </a:pPr>
            <a:endParaRPr lang="ru-RU" altLang="ru-RU" sz="1800">
              <a:latin typeface="Arial" charset="0"/>
            </a:endParaRPr>
          </a:p>
        </p:txBody>
      </p:sp>
      <p:sp>
        <p:nvSpPr>
          <p:cNvPr id="23635" name="Text Box 6"/>
          <p:cNvSpPr txBox="1">
            <a:spLocks noChangeArrowheads="1"/>
          </p:cNvSpPr>
          <p:nvPr/>
        </p:nvSpPr>
        <p:spPr bwMode="auto">
          <a:xfrm>
            <a:off x="8810625" y="0"/>
            <a:ext cx="333375" cy="366713"/>
          </a:xfrm>
          <a:prstGeom prst="rect">
            <a:avLst/>
          </a:prstGeom>
          <a:noFill/>
          <a:ln w="9525">
            <a:noFill/>
            <a:miter lim="800000"/>
            <a:headEnd/>
            <a:tailEnd/>
          </a:ln>
        </p:spPr>
        <p:txBody>
          <a:bodyPr>
            <a:spAutoFit/>
          </a:bodyPr>
          <a:lstStyle/>
          <a:p>
            <a:pPr algn="ctr">
              <a:spcBef>
                <a:spcPct val="50000"/>
              </a:spcBef>
            </a:pPr>
            <a:endParaRPr lang="ru-RU" altLang="ru-RU" sz="1800" b="1" i="1"/>
          </a:p>
        </p:txBody>
      </p:sp>
      <p:graphicFrame>
        <p:nvGraphicFramePr>
          <p:cNvPr id="23627" name="Object 75"/>
          <p:cNvGraphicFramePr>
            <a:graphicFrameLocks/>
          </p:cNvGraphicFramePr>
          <p:nvPr>
            <p:extLst>
              <p:ext uri="{D42A27DB-BD31-4B8C-83A1-F6EECF244321}">
                <p14:modId xmlns:p14="http://schemas.microsoft.com/office/powerpoint/2010/main" val="1588967114"/>
              </p:ext>
            </p:extLst>
          </p:nvPr>
        </p:nvGraphicFramePr>
        <p:xfrm>
          <a:off x="500063" y="2276475"/>
          <a:ext cx="8197850" cy="2673350"/>
        </p:xfrm>
        <a:graphic>
          <a:graphicData uri="http://schemas.openxmlformats.org/presentationml/2006/ole">
            <mc:AlternateContent xmlns:mc="http://schemas.openxmlformats.org/markup-compatibility/2006">
              <mc:Choice xmlns:v="urn:schemas-microsoft-com:vml" Requires="v">
                <p:oleObj spid="_x0000_s179288" name="Worksheet" r:id="rId4" imgW="7562973" imgH="2467142" progId="Excel.Sheet.8">
                  <p:embed/>
                </p:oleObj>
              </mc:Choice>
              <mc:Fallback>
                <p:oleObj name="Worksheet" r:id="rId4" imgW="7562973" imgH="2467142" progId="Excel.Sheet.8">
                  <p:embed/>
                  <p:pic>
                    <p:nvPicPr>
                      <p:cNvPr id="0" name="Picture 235"/>
                      <p:cNvPicPr>
                        <a:picLocks noChangeArrowheads="1"/>
                      </p:cNvPicPr>
                      <p:nvPr/>
                    </p:nvPicPr>
                    <p:blipFill>
                      <a:blip r:embed="rId5"/>
                      <a:srcRect/>
                      <a:stretch>
                        <a:fillRect/>
                      </a:stretch>
                    </p:blipFill>
                    <p:spPr bwMode="auto">
                      <a:xfrm>
                        <a:off x="500063" y="2276475"/>
                        <a:ext cx="8197850" cy="267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3637" name="Picture 22" descr="47fb57196c87"/>
          <p:cNvPicPr>
            <a:picLocks noChangeAspect="1" noChangeArrowheads="1"/>
          </p:cNvPicPr>
          <p:nvPr/>
        </p:nvPicPr>
        <p:blipFill>
          <a:blip r:embed="rId6" cstate="print"/>
          <a:srcRect/>
          <a:stretch>
            <a:fillRect/>
          </a:stretch>
        </p:blipFill>
        <p:spPr bwMode="auto">
          <a:xfrm>
            <a:off x="5999292" y="1628800"/>
            <a:ext cx="2978020" cy="2232919"/>
          </a:xfrm>
          <a:prstGeom prst="rect">
            <a:avLst/>
          </a:prstGeom>
          <a:noFill/>
          <a:ln w="9525">
            <a:noFill/>
            <a:miter lim="800000"/>
            <a:headEnd/>
            <a:tailEnd/>
          </a:ln>
        </p:spPr>
      </p:pic>
      <p:sp>
        <p:nvSpPr>
          <p:cNvPr id="13" name="TextBox 12"/>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14" name="Text Box 3"/>
          <p:cNvSpPr txBox="1">
            <a:spLocks noChangeArrowheads="1"/>
          </p:cNvSpPr>
          <p:nvPr/>
        </p:nvSpPr>
        <p:spPr bwMode="auto">
          <a:xfrm>
            <a:off x="827584" y="62068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
        <p:nvSpPr>
          <p:cNvPr id="23636" name="Text Box 12"/>
          <p:cNvSpPr txBox="1">
            <a:spLocks noChangeArrowheads="1"/>
          </p:cNvSpPr>
          <p:nvPr/>
        </p:nvSpPr>
        <p:spPr bwMode="auto">
          <a:xfrm>
            <a:off x="395536" y="1628800"/>
            <a:ext cx="6638952" cy="523220"/>
          </a:xfrm>
          <a:prstGeom prst="rect">
            <a:avLst/>
          </a:prstGeom>
          <a:noFill/>
          <a:ln w="9525">
            <a:noFill/>
            <a:miter lim="800000"/>
            <a:headEnd/>
            <a:tailEnd/>
          </a:ln>
        </p:spPr>
        <p:txBody>
          <a:bodyPr wrap="square">
            <a:spAutoFit/>
          </a:bodyPr>
          <a:lstStyle/>
          <a:p>
            <a:pPr algn="r">
              <a:spcBef>
                <a:spcPct val="50000"/>
              </a:spcBef>
            </a:pPr>
            <a:r>
              <a:rPr lang="ru-RU" sz="1600" b="1" dirty="0">
                <a:solidFill>
                  <a:schemeClr val="bg2"/>
                </a:solidFill>
              </a:rPr>
              <a:t>Численность населения </a:t>
            </a:r>
            <a:r>
              <a:rPr lang="ru-RU" sz="1600" b="1" dirty="0" smtClean="0">
                <a:solidFill>
                  <a:schemeClr val="bg2"/>
                </a:solidFill>
              </a:rPr>
              <a:t>Демидовского  муниципального округа  </a:t>
            </a:r>
            <a:r>
              <a:rPr lang="ru-RU" sz="1200" b="1" dirty="0" smtClean="0">
                <a:solidFill>
                  <a:schemeClr val="bg2"/>
                </a:solidFill>
              </a:rPr>
              <a:t>(тыс.чел.)</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Блок-схема: процесс 11"/>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3261" name="Text Box 3"/>
          <p:cNvSpPr txBox="1">
            <a:spLocks noChangeArrowheads="1"/>
          </p:cNvSpPr>
          <p:nvPr/>
        </p:nvSpPr>
        <p:spPr bwMode="auto">
          <a:xfrm>
            <a:off x="250825" y="190500"/>
            <a:ext cx="8893175" cy="366713"/>
          </a:xfrm>
          <a:prstGeom prst="rect">
            <a:avLst/>
          </a:prstGeom>
          <a:noFill/>
          <a:ln w="9525">
            <a:noFill/>
            <a:miter lim="800000"/>
            <a:headEnd/>
            <a:tailEnd/>
          </a:ln>
        </p:spPr>
        <p:txBody>
          <a:bodyPr>
            <a:spAutoFit/>
          </a:bodyPr>
          <a:lstStyle/>
          <a:p>
            <a:endParaRPr lang="ru-RU" altLang="ru-RU" sz="1800" b="1">
              <a:cs typeface="Times New Roman" pitchFamily="18" charset="0"/>
            </a:endParaRPr>
          </a:p>
        </p:txBody>
      </p:sp>
      <p:sp>
        <p:nvSpPr>
          <p:cNvPr id="53262" name="Text Box 4"/>
          <p:cNvSpPr txBox="1">
            <a:spLocks noChangeArrowheads="1"/>
          </p:cNvSpPr>
          <p:nvPr/>
        </p:nvSpPr>
        <p:spPr bwMode="auto">
          <a:xfrm>
            <a:off x="8316913" y="0"/>
            <a:ext cx="827087" cy="366713"/>
          </a:xfrm>
          <a:prstGeom prst="rect">
            <a:avLst/>
          </a:prstGeom>
          <a:noFill/>
          <a:ln w="9525">
            <a:noFill/>
            <a:miter lim="800000"/>
            <a:headEnd/>
            <a:tailEnd/>
          </a:ln>
        </p:spPr>
        <p:txBody>
          <a:bodyPr>
            <a:spAutoFit/>
          </a:bodyPr>
          <a:lstStyle/>
          <a:p>
            <a:pPr algn="r"/>
            <a:endParaRPr lang="ru-RU" altLang="ru-RU" sz="1800" i="1">
              <a:latin typeface="Arial" charset="0"/>
              <a:cs typeface="Arial" charset="0"/>
            </a:endParaRPr>
          </a:p>
        </p:txBody>
      </p:sp>
      <p:sp>
        <p:nvSpPr>
          <p:cNvPr id="53263" name="Text Box 5"/>
          <p:cNvSpPr txBox="1">
            <a:spLocks noChangeArrowheads="1"/>
          </p:cNvSpPr>
          <p:nvPr/>
        </p:nvSpPr>
        <p:spPr bwMode="auto">
          <a:xfrm>
            <a:off x="0" y="6491288"/>
            <a:ext cx="3348038" cy="366712"/>
          </a:xfrm>
          <a:prstGeom prst="rect">
            <a:avLst/>
          </a:prstGeom>
          <a:noFill/>
          <a:ln w="9525">
            <a:noFill/>
            <a:miter lim="800000"/>
            <a:headEnd/>
            <a:tailEnd/>
          </a:ln>
        </p:spPr>
        <p:txBody>
          <a:bodyPr>
            <a:spAutoFit/>
          </a:bodyPr>
          <a:lstStyle/>
          <a:p>
            <a:endParaRPr lang="ru-RU" altLang="ru-RU" sz="1800">
              <a:latin typeface="Arial" charset="0"/>
              <a:cs typeface="Arial" charset="0"/>
            </a:endParaRPr>
          </a:p>
        </p:txBody>
      </p:sp>
      <p:sp>
        <p:nvSpPr>
          <p:cNvPr id="53264" name="Text Box 6"/>
          <p:cNvSpPr txBox="1">
            <a:spLocks noChangeArrowheads="1"/>
          </p:cNvSpPr>
          <p:nvPr/>
        </p:nvSpPr>
        <p:spPr bwMode="auto">
          <a:xfrm>
            <a:off x="8675688" y="0"/>
            <a:ext cx="468312" cy="366713"/>
          </a:xfrm>
          <a:prstGeom prst="rect">
            <a:avLst/>
          </a:prstGeom>
          <a:noFill/>
          <a:ln w="9525">
            <a:noFill/>
            <a:miter lim="800000"/>
            <a:headEnd/>
            <a:tailEnd/>
          </a:ln>
        </p:spPr>
        <p:txBody>
          <a:bodyPr>
            <a:spAutoFit/>
          </a:bodyPr>
          <a:lstStyle/>
          <a:p>
            <a:endParaRPr lang="ru-RU" altLang="ru-RU" sz="1800">
              <a:latin typeface="Arial" charset="0"/>
              <a:cs typeface="Arial" charset="0"/>
            </a:endParaRPr>
          </a:p>
        </p:txBody>
      </p:sp>
      <p:sp>
        <p:nvSpPr>
          <p:cNvPr id="53265" name="Заголовок 1"/>
          <p:cNvSpPr>
            <a:spLocks/>
          </p:cNvSpPr>
          <p:nvPr/>
        </p:nvSpPr>
        <p:spPr bwMode="auto">
          <a:xfrm>
            <a:off x="0" y="0"/>
            <a:ext cx="863600" cy="457200"/>
          </a:xfrm>
          <a:prstGeom prst="rect">
            <a:avLst/>
          </a:prstGeom>
          <a:noFill/>
          <a:ln w="9525">
            <a:noFill/>
            <a:miter lim="800000"/>
            <a:headEnd/>
            <a:tailEnd/>
          </a:ln>
        </p:spPr>
        <p:txBody>
          <a:bodyPr lIns="0" rIns="0" bIns="0" anchor="b"/>
          <a:lstStyle/>
          <a:p>
            <a:pPr algn="ctr"/>
            <a:endParaRPr lang="ru-RU" altLang="ru-RU" sz="1600" b="1">
              <a:solidFill>
                <a:srgbClr val="000000"/>
              </a:solidFill>
              <a:cs typeface="Times New Roman" pitchFamily="18" charset="0"/>
            </a:endParaRPr>
          </a:p>
        </p:txBody>
      </p:sp>
      <p:graphicFrame>
        <p:nvGraphicFramePr>
          <p:cNvPr id="53260" name="Object 12"/>
          <p:cNvGraphicFramePr>
            <a:graphicFrameLocks/>
          </p:cNvGraphicFramePr>
          <p:nvPr>
            <p:extLst>
              <p:ext uri="{D42A27DB-BD31-4B8C-83A1-F6EECF244321}">
                <p14:modId xmlns:p14="http://schemas.microsoft.com/office/powerpoint/2010/main" val="2694388626"/>
              </p:ext>
            </p:extLst>
          </p:nvPr>
        </p:nvGraphicFramePr>
        <p:xfrm>
          <a:off x="231775" y="2852738"/>
          <a:ext cx="8705850" cy="2689225"/>
        </p:xfrm>
        <a:graphic>
          <a:graphicData uri="http://schemas.openxmlformats.org/presentationml/2006/ole">
            <mc:AlternateContent xmlns:mc="http://schemas.openxmlformats.org/markup-compatibility/2006">
              <mc:Choice xmlns:v="urn:schemas-microsoft-com:vml" Requires="v">
                <p:oleObj spid="_x0000_s182353" name="Worksheet" r:id="rId4" imgW="8705713" imgH="2124126" progId="Excel.Sheet.8">
                  <p:embed/>
                </p:oleObj>
              </mc:Choice>
              <mc:Fallback>
                <p:oleObj name="Worksheet" r:id="rId4" imgW="8705713" imgH="2124126" progId="Excel.Sheet.8">
                  <p:embed/>
                  <p:pic>
                    <p:nvPicPr>
                      <p:cNvPr id="0" name=""/>
                      <p:cNvPicPr>
                        <a:picLocks noChangeArrowheads="1"/>
                      </p:cNvPicPr>
                      <p:nvPr/>
                    </p:nvPicPr>
                    <p:blipFill>
                      <a:blip r:embed="rId5"/>
                      <a:srcRect/>
                      <a:stretch>
                        <a:fillRect/>
                      </a:stretch>
                    </p:blipFill>
                    <p:spPr bwMode="auto">
                      <a:xfrm>
                        <a:off x="231775" y="2852738"/>
                        <a:ext cx="8705850" cy="2689225"/>
                      </a:xfrm>
                      <a:prstGeom prst="rect">
                        <a:avLst/>
                      </a:prstGeom>
                      <a:noFill/>
                      <a:extLst/>
                    </p:spPr>
                  </p:pic>
                </p:oleObj>
              </mc:Fallback>
            </mc:AlternateContent>
          </a:graphicData>
        </a:graphic>
      </p:graphicFrame>
      <p:sp>
        <p:nvSpPr>
          <p:cNvPr id="5326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D3D8ECA-C151-4374-B756-90804BAE3BAE}" type="slidenum">
              <a:rPr lang="en-US" altLang="ru-RU" sz="1200">
                <a:solidFill>
                  <a:srgbClr val="898989"/>
                </a:solidFill>
                <a:latin typeface="Calibri" pitchFamily="34" charset="0"/>
              </a:rPr>
              <a:pPr algn="r"/>
              <a:t>28</a:t>
            </a:fld>
            <a:endParaRPr lang="en-US" altLang="ru-RU" sz="1200" dirty="0">
              <a:solidFill>
                <a:srgbClr val="898989"/>
              </a:solidFill>
              <a:latin typeface="Calibri" pitchFamily="34" charset="0"/>
            </a:endParaRPr>
          </a:p>
        </p:txBody>
      </p:sp>
      <p:pic>
        <p:nvPicPr>
          <p:cNvPr id="53267" name="Picture 17" descr="anywalls"/>
          <p:cNvPicPr>
            <a:picLocks noChangeAspect="1" noChangeArrowheads="1"/>
          </p:cNvPicPr>
          <p:nvPr/>
        </p:nvPicPr>
        <p:blipFill>
          <a:blip r:embed="rId6" cstate="print"/>
          <a:srcRect/>
          <a:stretch>
            <a:fillRect/>
          </a:stretch>
        </p:blipFill>
        <p:spPr bwMode="auto">
          <a:xfrm>
            <a:off x="4833977" y="1239821"/>
            <a:ext cx="4075867" cy="2339900"/>
          </a:xfrm>
          <a:prstGeom prst="rect">
            <a:avLst/>
          </a:prstGeom>
          <a:noFill/>
          <a:ln w="9525">
            <a:noFill/>
            <a:miter lim="800000"/>
            <a:headEnd/>
            <a:tailEnd/>
          </a:ln>
          <a:effectLst>
            <a:softEdge rad="127000"/>
          </a:effectLst>
        </p:spPr>
      </p:pic>
      <p:sp>
        <p:nvSpPr>
          <p:cNvPr id="10" name="TextBox 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11" name="Text Box 3"/>
          <p:cNvSpPr txBox="1">
            <a:spLocks noChangeArrowheads="1"/>
          </p:cNvSpPr>
          <p:nvPr/>
        </p:nvSpPr>
        <p:spPr bwMode="auto">
          <a:xfrm>
            <a:off x="827584" y="62068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показатели социально-экономического развития</a:t>
            </a:r>
          </a:p>
          <a:p>
            <a:pPr algn="r"/>
            <a:r>
              <a:rPr lang="ru-RU" sz="1600" b="1" dirty="0" smtClean="0">
                <a:solidFill>
                  <a:srgbClr val="000066"/>
                </a:solidFill>
                <a:latin typeface="Bad Script" panose="02000000000000000000" pitchFamily="2" charset="0"/>
              </a:rPr>
              <a:t>(продолжение)</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151310124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Блок-схема: процесс 2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72705" name="Picture 72" descr="Hangisi_do_ru_hangisi_yanl___23848643320190946"/>
          <p:cNvPicPr>
            <a:picLocks noChangeAspect="1" noChangeArrowheads="1"/>
          </p:cNvPicPr>
          <p:nvPr/>
        </p:nvPicPr>
        <p:blipFill>
          <a:blip r:embed="rId2" cstate="print"/>
          <a:srcRect/>
          <a:stretch>
            <a:fillRect/>
          </a:stretch>
        </p:blipFill>
        <p:spPr bwMode="auto">
          <a:xfrm>
            <a:off x="6947251" y="980728"/>
            <a:ext cx="2051050" cy="1700213"/>
          </a:xfrm>
          <a:prstGeom prst="rect">
            <a:avLst/>
          </a:prstGeom>
          <a:noFill/>
          <a:ln w="9525">
            <a:noFill/>
            <a:miter lim="800000"/>
            <a:headEnd/>
            <a:tailEnd/>
          </a:ln>
        </p:spPr>
      </p:pic>
      <p:grpSp>
        <p:nvGrpSpPr>
          <p:cNvPr id="72706" name="Group 85"/>
          <p:cNvGrpSpPr>
            <a:grpSpLocks/>
          </p:cNvGrpSpPr>
          <p:nvPr/>
        </p:nvGrpSpPr>
        <p:grpSpPr bwMode="auto">
          <a:xfrm>
            <a:off x="68263" y="908446"/>
            <a:ext cx="8988426" cy="5881688"/>
            <a:chOff x="43" y="209"/>
            <a:chExt cx="5662" cy="3705"/>
          </a:xfrm>
        </p:grpSpPr>
        <p:sp>
          <p:nvSpPr>
            <p:cNvPr id="72708" name="AutoShape 4"/>
            <p:cNvSpPr>
              <a:spLocks noChangeArrowheads="1"/>
            </p:cNvSpPr>
            <p:nvPr/>
          </p:nvSpPr>
          <p:spPr bwMode="auto">
            <a:xfrm>
              <a:off x="100" y="209"/>
              <a:ext cx="4354" cy="787"/>
            </a:xfrm>
            <a:prstGeom prst="flowChartAlternateProcess">
              <a:avLst/>
            </a:prstGeom>
            <a:solidFill>
              <a:srgbClr val="800080"/>
            </a:solidFill>
            <a:ln w="9525">
              <a:solidFill>
                <a:schemeClr val="tx1"/>
              </a:solidFill>
              <a:miter lim="800000"/>
              <a:headEnd/>
              <a:tailEnd/>
            </a:ln>
          </p:spPr>
          <p:txBody>
            <a:bodyPr anchor="ctr">
              <a:spAutoFit/>
            </a:bodyPr>
            <a:lstStyle/>
            <a:p>
              <a:pPr algn="ctr"/>
              <a:r>
                <a:rPr lang="ru-RU" b="1" dirty="0">
                  <a:solidFill>
                    <a:schemeClr val="bg1"/>
                  </a:solidFill>
                </a:rPr>
                <a:t>Бюджетная политика-совокупность принимаемых решений, осуществляемых органами законодательной (представительной) и исполнительной власти мер, связанных с определением основных направлений развития бюджетных отношений и выработкой конкретных путей их использования в интересах граждан, общества и государства.</a:t>
              </a:r>
            </a:p>
          </p:txBody>
        </p:sp>
        <p:sp>
          <p:nvSpPr>
            <p:cNvPr id="72709" name="AutoShape 62"/>
            <p:cNvSpPr>
              <a:spLocks noChangeArrowheads="1"/>
            </p:cNvSpPr>
            <p:nvPr/>
          </p:nvSpPr>
          <p:spPr bwMode="auto">
            <a:xfrm>
              <a:off x="249" y="958"/>
              <a:ext cx="4205" cy="515"/>
            </a:xfrm>
            <a:prstGeom prst="flowChartAlternateProcess">
              <a:avLst/>
            </a:prstGeom>
            <a:solidFill>
              <a:srgbClr val="993366"/>
            </a:solidFill>
            <a:ln w="9525">
              <a:solidFill>
                <a:schemeClr val="tx1"/>
              </a:solidFill>
              <a:miter lim="800000"/>
              <a:headEnd/>
              <a:tailEnd/>
            </a:ln>
          </p:spPr>
          <p:txBody>
            <a:bodyPr anchor="ctr">
              <a:spAutoFit/>
            </a:bodyPr>
            <a:lstStyle/>
            <a:p>
              <a:pPr algn="ctr"/>
              <a:r>
                <a:rPr lang="ru-RU" b="1" dirty="0">
                  <a:solidFill>
                    <a:schemeClr val="bg1"/>
                  </a:solidFill>
                </a:rPr>
                <a:t>Основные приоритеты бюджетной политики </a:t>
              </a:r>
              <a:r>
                <a:rPr lang="ru-RU" b="1" dirty="0" smtClean="0">
                  <a:solidFill>
                    <a:schemeClr val="bg1"/>
                  </a:solidFill>
                </a:rPr>
                <a:t> </a:t>
              </a:r>
              <a:r>
                <a:rPr lang="ru-RU" b="1" dirty="0">
                  <a:solidFill>
                    <a:schemeClr val="bg1"/>
                  </a:solidFill>
                </a:rPr>
                <a:t>муниципального </a:t>
              </a:r>
              <a:r>
                <a:rPr lang="ru-RU" b="1" dirty="0" smtClean="0">
                  <a:solidFill>
                    <a:schemeClr val="bg1"/>
                  </a:solidFill>
                </a:rPr>
                <a:t>образования «Демидовский муниципальный округ» Смоленской области  на  2026 – 2028 года</a:t>
              </a:r>
              <a:endParaRPr lang="ru-RU" b="1" dirty="0">
                <a:solidFill>
                  <a:schemeClr val="bg1"/>
                </a:solidFill>
              </a:endParaRPr>
            </a:p>
          </p:txBody>
        </p:sp>
        <p:sp>
          <p:nvSpPr>
            <p:cNvPr id="72710" name="AutoShape 63"/>
            <p:cNvSpPr>
              <a:spLocks noChangeArrowheads="1"/>
            </p:cNvSpPr>
            <p:nvPr/>
          </p:nvSpPr>
          <p:spPr bwMode="auto">
            <a:xfrm>
              <a:off x="43" y="1548"/>
              <a:ext cx="1253" cy="2337"/>
            </a:xfrm>
            <a:prstGeom prst="flowChartAlternateProcess">
              <a:avLst/>
            </a:prstGeom>
            <a:solidFill>
              <a:srgbClr val="666699"/>
            </a:solidFill>
            <a:ln w="9525">
              <a:solidFill>
                <a:schemeClr val="tx1"/>
              </a:solidFill>
              <a:miter lim="800000"/>
              <a:headEnd/>
              <a:tailEnd/>
            </a:ln>
          </p:spPr>
          <p:txBody>
            <a:bodyPr wrap="square" anchor="ctr">
              <a:spAutoFit/>
            </a:bodyPr>
            <a:lstStyle/>
            <a:p>
              <a:pPr algn="ctr"/>
              <a:r>
                <a:rPr lang="ru-RU" b="1" dirty="0" smtClean="0">
                  <a:solidFill>
                    <a:schemeClr val="bg1"/>
                  </a:solidFill>
                </a:rPr>
                <a:t>Обеспечение  макроэкономической  стабильности, которая  предусматривает  сбалансированный  бюджет  и устойчивость бюджетной  системы, повышение  инвестиционной привлекательности Демидовского муниципального округа</a:t>
              </a:r>
              <a:endParaRPr lang="ru-RU" b="1" dirty="0">
                <a:solidFill>
                  <a:schemeClr val="bg1"/>
                </a:solidFill>
              </a:endParaRPr>
            </a:p>
          </p:txBody>
        </p:sp>
        <p:sp>
          <p:nvSpPr>
            <p:cNvPr id="72711" name="AutoShape 64"/>
            <p:cNvSpPr>
              <a:spLocks noChangeArrowheads="1"/>
            </p:cNvSpPr>
            <p:nvPr/>
          </p:nvSpPr>
          <p:spPr bwMode="auto">
            <a:xfrm>
              <a:off x="1383" y="1601"/>
              <a:ext cx="998" cy="1602"/>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a:solidFill>
                    <a:schemeClr val="bg1"/>
                  </a:solidFill>
                </a:rPr>
                <a:t>Обеспечение исполнения Указов Президента Российской Федерации о повышении качества жизни населения («майских Указов»)</a:t>
              </a:r>
            </a:p>
          </p:txBody>
        </p:sp>
        <p:sp>
          <p:nvSpPr>
            <p:cNvPr id="72712" name="AutoShape 65"/>
            <p:cNvSpPr>
              <a:spLocks noChangeArrowheads="1"/>
            </p:cNvSpPr>
            <p:nvPr/>
          </p:nvSpPr>
          <p:spPr bwMode="auto">
            <a:xfrm>
              <a:off x="2517" y="1616"/>
              <a:ext cx="1037" cy="642"/>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a:solidFill>
                    <a:schemeClr val="bg1"/>
                  </a:solidFill>
                </a:rPr>
                <a:t>Сохранение социальной направленности бюджета</a:t>
              </a:r>
            </a:p>
          </p:txBody>
        </p:sp>
        <p:sp>
          <p:nvSpPr>
            <p:cNvPr id="72713" name="AutoShape 66"/>
            <p:cNvSpPr>
              <a:spLocks noChangeArrowheads="1"/>
            </p:cNvSpPr>
            <p:nvPr/>
          </p:nvSpPr>
          <p:spPr bwMode="auto">
            <a:xfrm>
              <a:off x="4633" y="2704"/>
              <a:ext cx="1059" cy="1106"/>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dirty="0" smtClean="0">
                  <a:solidFill>
                    <a:schemeClr val="bg1"/>
                  </a:solidFill>
                </a:rPr>
                <a:t>Обеспечение прозрачности </a:t>
              </a:r>
              <a:r>
                <a:rPr lang="ru-RU" b="1" dirty="0">
                  <a:solidFill>
                    <a:schemeClr val="bg1"/>
                  </a:solidFill>
                </a:rPr>
                <a:t>и </a:t>
              </a:r>
              <a:r>
                <a:rPr lang="ru-RU" b="1" dirty="0" smtClean="0">
                  <a:solidFill>
                    <a:schemeClr val="bg1"/>
                  </a:solidFill>
                </a:rPr>
                <a:t>открытости бюджета и бюджетного процесса для общества</a:t>
              </a:r>
              <a:endParaRPr lang="ru-RU" b="1" dirty="0">
                <a:solidFill>
                  <a:schemeClr val="bg1"/>
                </a:solidFill>
              </a:endParaRPr>
            </a:p>
          </p:txBody>
        </p:sp>
        <p:sp>
          <p:nvSpPr>
            <p:cNvPr id="72714" name="AutoShape 67"/>
            <p:cNvSpPr>
              <a:spLocks noChangeArrowheads="1"/>
            </p:cNvSpPr>
            <p:nvPr/>
          </p:nvSpPr>
          <p:spPr bwMode="auto">
            <a:xfrm>
              <a:off x="3769" y="1616"/>
              <a:ext cx="1849" cy="515"/>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dirty="0" smtClean="0">
                  <a:solidFill>
                    <a:schemeClr val="bg1"/>
                  </a:solidFill>
                </a:rPr>
                <a:t>Повышение качества муниципального  управления местного бюджета  </a:t>
              </a:r>
              <a:endParaRPr lang="ru-RU" b="1" dirty="0">
                <a:solidFill>
                  <a:schemeClr val="bg1"/>
                </a:solidFill>
              </a:endParaRPr>
            </a:p>
          </p:txBody>
        </p:sp>
        <p:sp>
          <p:nvSpPr>
            <p:cNvPr id="72715" name="AutoShape 68"/>
            <p:cNvSpPr>
              <a:spLocks noChangeArrowheads="1"/>
            </p:cNvSpPr>
            <p:nvPr/>
          </p:nvSpPr>
          <p:spPr bwMode="auto">
            <a:xfrm>
              <a:off x="2417" y="2411"/>
              <a:ext cx="2096" cy="815"/>
            </a:xfrm>
            <a:prstGeom prst="flowChartAlternateProcess">
              <a:avLst/>
            </a:prstGeom>
            <a:solidFill>
              <a:srgbClr val="666699"/>
            </a:solidFill>
            <a:ln w="9525">
              <a:solidFill>
                <a:schemeClr val="tx1"/>
              </a:solidFill>
              <a:miter lim="800000"/>
              <a:headEnd/>
              <a:tailEnd/>
            </a:ln>
          </p:spPr>
          <p:txBody>
            <a:bodyPr anchor="ctr">
              <a:spAutoFit/>
            </a:bodyPr>
            <a:lstStyle/>
            <a:p>
              <a:pPr algn="ctr"/>
              <a:r>
                <a:rPr lang="ru-RU" b="1" dirty="0" smtClean="0">
                  <a:solidFill>
                    <a:schemeClr val="bg1"/>
                  </a:solidFill>
                </a:rPr>
                <a:t>Обеспечение  нацеленности местного бюджета на достижение конкретных  результатов, применение программно- целевого принципа планирования местного бюджета</a:t>
              </a:r>
              <a:endParaRPr lang="ru-RU" b="1" dirty="0">
                <a:solidFill>
                  <a:schemeClr val="bg1"/>
                </a:solidFill>
              </a:endParaRPr>
            </a:p>
          </p:txBody>
        </p:sp>
        <p:sp>
          <p:nvSpPr>
            <p:cNvPr id="72716" name="AutoShape 69"/>
            <p:cNvSpPr>
              <a:spLocks noChangeArrowheads="1"/>
            </p:cNvSpPr>
            <p:nvPr/>
          </p:nvSpPr>
          <p:spPr bwMode="auto">
            <a:xfrm>
              <a:off x="1296" y="3249"/>
              <a:ext cx="2948" cy="665"/>
            </a:xfrm>
            <a:prstGeom prst="flowChartAlternateProcess">
              <a:avLst/>
            </a:prstGeom>
            <a:solidFill>
              <a:srgbClr val="666699"/>
            </a:solidFill>
            <a:ln w="9525">
              <a:solidFill>
                <a:schemeClr val="tx1"/>
              </a:solidFill>
              <a:miter lim="800000"/>
              <a:headEnd/>
              <a:tailEnd/>
            </a:ln>
          </p:spPr>
          <p:txBody>
            <a:bodyPr wrap="square" anchor="ctr">
              <a:spAutoFit/>
            </a:bodyPr>
            <a:lstStyle/>
            <a:p>
              <a:pPr algn="ctr"/>
              <a:r>
                <a:rPr lang="ru-RU" b="1" dirty="0">
                  <a:solidFill>
                    <a:schemeClr val="bg1"/>
                  </a:solidFill>
                </a:rPr>
                <a:t>Обеспечение сбалансированности и устойчивости </a:t>
              </a:r>
              <a:r>
                <a:rPr lang="ru-RU" b="1" dirty="0" smtClean="0">
                  <a:solidFill>
                    <a:schemeClr val="bg1"/>
                  </a:solidFill>
                </a:rPr>
                <a:t>бюджета</a:t>
              </a:r>
              <a:r>
                <a:rPr lang="ru-RU" b="1" dirty="0">
                  <a:solidFill>
                    <a:schemeClr val="bg1"/>
                  </a:solidFill>
                </a:rPr>
                <a:t>, </a:t>
              </a:r>
              <a:r>
                <a:rPr lang="ru-RU" b="1" dirty="0" smtClean="0">
                  <a:solidFill>
                    <a:schemeClr val="bg1"/>
                  </a:solidFill>
                </a:rPr>
                <a:t>выравнивание  уровня развития территории муниципального образования «Демидовский муниципальный округ»</a:t>
              </a:r>
              <a:endParaRPr lang="ru-RU" b="1" dirty="0">
                <a:solidFill>
                  <a:schemeClr val="bg1"/>
                </a:solidFill>
              </a:endParaRPr>
            </a:p>
          </p:txBody>
        </p:sp>
        <p:sp>
          <p:nvSpPr>
            <p:cNvPr id="72717" name="Line 73"/>
            <p:cNvSpPr>
              <a:spLocks noChangeShapeType="1"/>
            </p:cNvSpPr>
            <p:nvPr/>
          </p:nvSpPr>
          <p:spPr bwMode="auto">
            <a:xfrm flipV="1">
              <a:off x="2290" y="1389"/>
              <a:ext cx="0" cy="91"/>
            </a:xfrm>
            <a:prstGeom prst="line">
              <a:avLst/>
            </a:prstGeom>
            <a:noFill/>
            <a:ln w="38100">
              <a:solidFill>
                <a:srgbClr val="800000"/>
              </a:solidFill>
              <a:round/>
              <a:headEnd/>
              <a:tailEnd/>
            </a:ln>
          </p:spPr>
          <p:txBody>
            <a:bodyPr/>
            <a:lstStyle/>
            <a:p>
              <a:endParaRPr lang="ru-RU"/>
            </a:p>
          </p:txBody>
        </p:sp>
        <p:sp>
          <p:nvSpPr>
            <p:cNvPr id="72718" name="Line 74"/>
            <p:cNvSpPr>
              <a:spLocks noChangeShapeType="1"/>
            </p:cNvSpPr>
            <p:nvPr/>
          </p:nvSpPr>
          <p:spPr bwMode="auto">
            <a:xfrm>
              <a:off x="670" y="1480"/>
              <a:ext cx="5035" cy="0"/>
            </a:xfrm>
            <a:prstGeom prst="line">
              <a:avLst/>
            </a:prstGeom>
            <a:noFill/>
            <a:ln w="38100">
              <a:solidFill>
                <a:srgbClr val="800000"/>
              </a:solidFill>
              <a:round/>
              <a:headEnd/>
              <a:tailEnd/>
            </a:ln>
          </p:spPr>
          <p:txBody>
            <a:bodyPr/>
            <a:lstStyle/>
            <a:p>
              <a:endParaRPr lang="ru-RU"/>
            </a:p>
          </p:txBody>
        </p:sp>
        <p:sp>
          <p:nvSpPr>
            <p:cNvPr id="72719" name="Line 76"/>
            <p:cNvSpPr>
              <a:spLocks noChangeShapeType="1"/>
            </p:cNvSpPr>
            <p:nvPr/>
          </p:nvSpPr>
          <p:spPr bwMode="auto">
            <a:xfrm>
              <a:off x="657" y="1480"/>
              <a:ext cx="0" cy="90"/>
            </a:xfrm>
            <a:prstGeom prst="line">
              <a:avLst/>
            </a:prstGeom>
            <a:noFill/>
            <a:ln w="38100">
              <a:solidFill>
                <a:srgbClr val="800000"/>
              </a:solidFill>
              <a:round/>
              <a:headEnd/>
              <a:tailEnd/>
            </a:ln>
          </p:spPr>
          <p:txBody>
            <a:bodyPr/>
            <a:lstStyle/>
            <a:p>
              <a:endParaRPr lang="ru-RU"/>
            </a:p>
          </p:txBody>
        </p:sp>
        <p:sp>
          <p:nvSpPr>
            <p:cNvPr id="72720" name="Line 77"/>
            <p:cNvSpPr>
              <a:spLocks noChangeShapeType="1"/>
            </p:cNvSpPr>
            <p:nvPr/>
          </p:nvSpPr>
          <p:spPr bwMode="auto">
            <a:xfrm>
              <a:off x="1882" y="1480"/>
              <a:ext cx="0" cy="136"/>
            </a:xfrm>
            <a:prstGeom prst="line">
              <a:avLst/>
            </a:prstGeom>
            <a:noFill/>
            <a:ln w="38100">
              <a:solidFill>
                <a:srgbClr val="800000"/>
              </a:solidFill>
              <a:round/>
              <a:headEnd/>
              <a:tailEnd/>
            </a:ln>
          </p:spPr>
          <p:txBody>
            <a:bodyPr/>
            <a:lstStyle/>
            <a:p>
              <a:endParaRPr lang="ru-RU"/>
            </a:p>
          </p:txBody>
        </p:sp>
        <p:sp>
          <p:nvSpPr>
            <p:cNvPr id="72721" name="Line 78"/>
            <p:cNvSpPr>
              <a:spLocks noChangeShapeType="1"/>
            </p:cNvSpPr>
            <p:nvPr/>
          </p:nvSpPr>
          <p:spPr bwMode="auto">
            <a:xfrm>
              <a:off x="3016" y="1480"/>
              <a:ext cx="0" cy="136"/>
            </a:xfrm>
            <a:prstGeom prst="line">
              <a:avLst/>
            </a:prstGeom>
            <a:noFill/>
            <a:ln w="38100">
              <a:solidFill>
                <a:srgbClr val="800000"/>
              </a:solidFill>
              <a:round/>
              <a:headEnd/>
              <a:tailEnd/>
            </a:ln>
          </p:spPr>
          <p:txBody>
            <a:bodyPr/>
            <a:lstStyle/>
            <a:p>
              <a:endParaRPr lang="ru-RU"/>
            </a:p>
          </p:txBody>
        </p:sp>
        <p:sp>
          <p:nvSpPr>
            <p:cNvPr id="72722" name="Line 79"/>
            <p:cNvSpPr>
              <a:spLocks noChangeShapeType="1"/>
            </p:cNvSpPr>
            <p:nvPr/>
          </p:nvSpPr>
          <p:spPr bwMode="auto">
            <a:xfrm>
              <a:off x="4694" y="1480"/>
              <a:ext cx="0" cy="136"/>
            </a:xfrm>
            <a:prstGeom prst="line">
              <a:avLst/>
            </a:prstGeom>
            <a:noFill/>
            <a:ln w="38100">
              <a:solidFill>
                <a:srgbClr val="800000"/>
              </a:solidFill>
              <a:round/>
              <a:headEnd/>
              <a:tailEnd/>
            </a:ln>
          </p:spPr>
          <p:txBody>
            <a:bodyPr/>
            <a:lstStyle/>
            <a:p>
              <a:endParaRPr lang="ru-RU"/>
            </a:p>
          </p:txBody>
        </p:sp>
        <p:sp>
          <p:nvSpPr>
            <p:cNvPr id="72723" name="Line 80"/>
            <p:cNvSpPr>
              <a:spLocks noChangeShapeType="1"/>
            </p:cNvSpPr>
            <p:nvPr/>
          </p:nvSpPr>
          <p:spPr bwMode="auto">
            <a:xfrm>
              <a:off x="3651" y="1480"/>
              <a:ext cx="0" cy="929"/>
            </a:xfrm>
            <a:prstGeom prst="line">
              <a:avLst/>
            </a:prstGeom>
            <a:noFill/>
            <a:ln w="38100">
              <a:solidFill>
                <a:srgbClr val="800000"/>
              </a:solidFill>
              <a:round/>
              <a:headEnd/>
              <a:tailEnd/>
            </a:ln>
          </p:spPr>
          <p:txBody>
            <a:bodyPr/>
            <a:lstStyle/>
            <a:p>
              <a:endParaRPr lang="ru-RU"/>
            </a:p>
          </p:txBody>
        </p:sp>
        <p:sp>
          <p:nvSpPr>
            <p:cNvPr id="72724" name="Line 81"/>
            <p:cNvSpPr>
              <a:spLocks noChangeShapeType="1"/>
            </p:cNvSpPr>
            <p:nvPr/>
          </p:nvSpPr>
          <p:spPr bwMode="auto">
            <a:xfrm>
              <a:off x="1338" y="1480"/>
              <a:ext cx="0" cy="1859"/>
            </a:xfrm>
            <a:prstGeom prst="line">
              <a:avLst/>
            </a:prstGeom>
            <a:noFill/>
            <a:ln w="38100">
              <a:solidFill>
                <a:srgbClr val="800000"/>
              </a:solidFill>
              <a:round/>
              <a:headEnd/>
              <a:tailEnd/>
            </a:ln>
          </p:spPr>
          <p:txBody>
            <a:bodyPr/>
            <a:lstStyle/>
            <a:p>
              <a:endParaRPr lang="ru-RU"/>
            </a:p>
          </p:txBody>
        </p:sp>
        <p:sp>
          <p:nvSpPr>
            <p:cNvPr id="72725" name="Line 82"/>
            <p:cNvSpPr>
              <a:spLocks noChangeShapeType="1"/>
            </p:cNvSpPr>
            <p:nvPr/>
          </p:nvSpPr>
          <p:spPr bwMode="auto">
            <a:xfrm>
              <a:off x="5148" y="2568"/>
              <a:ext cx="0" cy="136"/>
            </a:xfrm>
            <a:prstGeom prst="line">
              <a:avLst/>
            </a:prstGeom>
            <a:noFill/>
            <a:ln w="38100">
              <a:solidFill>
                <a:srgbClr val="800000"/>
              </a:solidFill>
              <a:round/>
              <a:headEnd/>
              <a:tailEnd/>
            </a:ln>
          </p:spPr>
          <p:txBody>
            <a:bodyPr/>
            <a:lstStyle/>
            <a:p>
              <a:endParaRPr lang="ru-RU"/>
            </a:p>
          </p:txBody>
        </p:sp>
        <p:sp>
          <p:nvSpPr>
            <p:cNvPr id="72726" name="Line 83"/>
            <p:cNvSpPr>
              <a:spLocks noChangeShapeType="1"/>
            </p:cNvSpPr>
            <p:nvPr/>
          </p:nvSpPr>
          <p:spPr bwMode="auto">
            <a:xfrm>
              <a:off x="5148" y="2568"/>
              <a:ext cx="544" cy="0"/>
            </a:xfrm>
            <a:prstGeom prst="line">
              <a:avLst/>
            </a:prstGeom>
            <a:noFill/>
            <a:ln w="38100">
              <a:solidFill>
                <a:srgbClr val="800000"/>
              </a:solidFill>
              <a:round/>
              <a:headEnd/>
              <a:tailEnd/>
            </a:ln>
          </p:spPr>
          <p:txBody>
            <a:bodyPr/>
            <a:lstStyle/>
            <a:p>
              <a:endParaRPr lang="ru-RU"/>
            </a:p>
          </p:txBody>
        </p:sp>
        <p:sp>
          <p:nvSpPr>
            <p:cNvPr id="72727" name="Line 84"/>
            <p:cNvSpPr>
              <a:spLocks noChangeShapeType="1"/>
            </p:cNvSpPr>
            <p:nvPr/>
          </p:nvSpPr>
          <p:spPr bwMode="auto">
            <a:xfrm>
              <a:off x="5692" y="1480"/>
              <a:ext cx="0" cy="1088"/>
            </a:xfrm>
            <a:prstGeom prst="line">
              <a:avLst/>
            </a:prstGeom>
            <a:noFill/>
            <a:ln w="38100">
              <a:solidFill>
                <a:srgbClr val="800000"/>
              </a:solidFill>
              <a:round/>
              <a:headEnd/>
              <a:tailEnd/>
            </a:ln>
          </p:spPr>
          <p:txBody>
            <a:bodyPr/>
            <a:lstStyle/>
            <a:p>
              <a:endParaRPr lang="ru-RU"/>
            </a:p>
          </p:txBody>
        </p:sp>
      </p:grpSp>
      <p:sp>
        <p:nvSpPr>
          <p:cNvPr id="72707" name="Rectangle 86"/>
          <p:cNvSpPr>
            <a:spLocks noChangeArrowheads="1"/>
          </p:cNvSpPr>
          <p:nvPr/>
        </p:nvSpPr>
        <p:spPr bwMode="auto">
          <a:xfrm>
            <a:off x="8782050" y="6553200"/>
            <a:ext cx="361950" cy="304800"/>
          </a:xfrm>
          <a:prstGeom prst="rect">
            <a:avLst/>
          </a:prstGeom>
          <a:noFill/>
          <a:ln w="9525">
            <a:noFill/>
            <a:miter lim="800000"/>
            <a:headEnd/>
            <a:tailEnd/>
          </a:ln>
        </p:spPr>
        <p:txBody>
          <a:bodyPr wrap="none">
            <a:spAutoFit/>
          </a:bodyPr>
          <a:lstStyle/>
          <a:p>
            <a:fld id="{D6AD4AFE-8287-49A0-9B38-42B245B173B2}" type="slidenum">
              <a:rPr lang="en-US" altLang="ru-RU">
                <a:solidFill>
                  <a:srgbClr val="898989"/>
                </a:solidFill>
              </a:rPr>
              <a:pPr/>
              <a:t>29</a:t>
            </a:fld>
            <a:endParaRPr lang="ru-RU" dirty="0">
              <a:solidFill>
                <a:srgbClr val="898989"/>
              </a:solidFill>
            </a:endParaRPr>
          </a:p>
        </p:txBody>
      </p:sp>
      <p:sp>
        <p:nvSpPr>
          <p:cNvPr id="25" name="TextBox 2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6" name="Text Box 3"/>
          <p:cNvSpPr txBox="1">
            <a:spLocks noChangeArrowheads="1"/>
          </p:cNvSpPr>
          <p:nvPr/>
        </p:nvSpPr>
        <p:spPr bwMode="auto">
          <a:xfrm>
            <a:off x="846178" y="442686"/>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направления бюджетной политики</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5724128" y="44624"/>
            <a:ext cx="3384376" cy="400110"/>
          </a:xfrm>
          <a:prstGeom prst="rect">
            <a:avLst/>
          </a:prstGeom>
          <a:noFill/>
        </p:spPr>
        <p:txBody>
          <a:bodyPr wrap="square" rtlCol="0">
            <a:spAutoFit/>
          </a:bodyPr>
          <a:lstStyle/>
          <a:p>
            <a:pPr algn="ctr"/>
            <a:r>
              <a:rPr lang="ru-RU" sz="2000" i="1" dirty="0" smtClean="0">
                <a:solidFill>
                  <a:srgbClr val="000066"/>
                </a:solidFill>
                <a:effectLst>
                  <a:outerShdw blurRad="38100" dist="38100" dir="2700000" algn="tl">
                    <a:srgbClr val="000000">
                      <a:alpha val="43137"/>
                    </a:srgbClr>
                  </a:outerShdw>
                </a:effectLst>
              </a:rPr>
              <a:t>Содержание</a:t>
            </a:r>
            <a:endParaRPr lang="ru-RU" sz="2000" i="1" dirty="0">
              <a:solidFill>
                <a:srgbClr val="000066"/>
              </a:solidFill>
              <a:effectLst>
                <a:outerShdw blurRad="38100" dist="38100" dir="2700000" algn="tl">
                  <a:srgbClr val="000000">
                    <a:alpha val="43137"/>
                  </a:srgbClr>
                </a:outerShdw>
              </a:effectLst>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2966917498"/>
              </p:ext>
            </p:extLst>
          </p:nvPr>
        </p:nvGraphicFramePr>
        <p:xfrm>
          <a:off x="395536" y="467856"/>
          <a:ext cx="8597204" cy="3138304"/>
        </p:xfrm>
        <a:graphic>
          <a:graphicData uri="http://schemas.openxmlformats.org/drawingml/2006/table">
            <a:tbl>
              <a:tblPr firstRow="1" bandRow="1">
                <a:tableStyleId>{7DF18680-E054-41AD-8BC1-D1AEF772440D}</a:tableStyleId>
              </a:tblPr>
              <a:tblGrid>
                <a:gridCol w="7852959">
                  <a:extLst>
                    <a:ext uri="{9D8B030D-6E8A-4147-A177-3AD203B41FA5}">
                      <a16:colId xmlns:a16="http://schemas.microsoft.com/office/drawing/2014/main" xmlns="" val="20000"/>
                    </a:ext>
                  </a:extLst>
                </a:gridCol>
                <a:gridCol w="744245">
                  <a:extLst>
                    <a:ext uri="{9D8B030D-6E8A-4147-A177-3AD203B41FA5}">
                      <a16:colId xmlns:a16="http://schemas.microsoft.com/office/drawing/2014/main" xmlns="" val="20001"/>
                    </a:ext>
                  </a:extLst>
                </a:gridCol>
              </a:tblGrid>
              <a:tr h="314504">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b="1" i="1" dirty="0" smtClean="0">
                          <a:solidFill>
                            <a:srgbClr val="000066"/>
                          </a:solidFill>
                          <a:effectLst/>
                          <a:latin typeface="Times New Roman" panose="02020603050405020304" pitchFamily="18" charset="0"/>
                          <a:cs typeface="Times New Roman" panose="02020603050405020304" pitchFamily="18" charset="0"/>
                        </a:rPr>
                        <a:t>Введение</a:t>
                      </a:r>
                    </a:p>
                  </a:txBody>
                  <a:tcPr marL="72000" marR="72000" marT="0" marB="0" anchor="ctr"/>
                </a:tc>
                <a:tc hMerge="1">
                  <a:txBody>
                    <a:bodyPr/>
                    <a:lstStyle/>
                    <a:p>
                      <a:endParaRPr lang="ru-RU" dirty="0"/>
                    </a:p>
                  </a:txBody>
                  <a:tcPr/>
                </a:tc>
                <a:extLst>
                  <a:ext uri="{0D108BD9-81ED-4DB2-BD59-A6C34878D82A}">
                    <a16:rowId xmlns:a16="http://schemas.microsoft.com/office/drawing/2014/main" xmlns="" val="10000"/>
                  </a:ext>
                </a:extLst>
              </a:tr>
              <a:tr h="270376">
                <a:tc>
                  <a:txBody>
                    <a:bodyPr/>
                    <a:lstStyle/>
                    <a:p>
                      <a:pPr algn="r"/>
                      <a:r>
                        <a:rPr lang="ru-RU" sz="1000" b="1" dirty="0" err="1" smtClean="0">
                          <a:solidFill>
                            <a:srgbClr val="000066"/>
                          </a:solidFill>
                          <a:latin typeface="Bad Script" panose="02000000000000000000" pitchFamily="2" charset="0"/>
                        </a:rPr>
                        <a:t>Муниципально</a:t>
                      </a:r>
                      <a:r>
                        <a:rPr lang="ru-RU" sz="1000" b="1" dirty="0" smtClean="0">
                          <a:solidFill>
                            <a:srgbClr val="000066"/>
                          </a:solidFill>
                          <a:latin typeface="Bad Script" panose="02000000000000000000" pitchFamily="2" charset="0"/>
                        </a:rPr>
                        <a:t>-территориальное устройство Демидовского муниципального округа</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5</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1"/>
                  </a:ext>
                </a:extLst>
              </a:tr>
              <a:tr h="21602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О муниципальном образовании «Демидовский муниципальный округ» Смоленской</a:t>
                      </a:r>
                      <a:r>
                        <a:rPr lang="ru-RU" sz="1000" b="1" baseline="0" dirty="0" smtClean="0">
                          <a:solidFill>
                            <a:srgbClr val="000066"/>
                          </a:solidFill>
                          <a:latin typeface="Bad Script" panose="02000000000000000000" pitchFamily="2" charset="0"/>
                        </a:rPr>
                        <a:t>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6</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2"/>
                  </a:ext>
                </a:extLst>
              </a:tr>
              <a:tr h="288032">
                <a:tc>
                  <a:txBody>
                    <a:bodyPr/>
                    <a:lstStyle/>
                    <a:p>
                      <a:pPr algn="r"/>
                      <a:r>
                        <a:rPr lang="ru-RU" sz="1000" b="1" dirty="0" smtClean="0">
                          <a:solidFill>
                            <a:srgbClr val="000066"/>
                          </a:solidFill>
                          <a:latin typeface="Bad Script" panose="02000000000000000000" pitchFamily="2" charset="0"/>
                        </a:rPr>
                        <a:t>Глоссарий</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7-17</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3"/>
                  </a:ext>
                </a:extLst>
              </a:tr>
              <a:tr h="216024">
                <a:tc>
                  <a:txBody>
                    <a:bodyPr/>
                    <a:lstStyle/>
                    <a:p>
                      <a:pPr algn="r"/>
                      <a:r>
                        <a:rPr lang="ru-RU" sz="1000" b="1" dirty="0" smtClean="0">
                          <a:solidFill>
                            <a:srgbClr val="000066"/>
                          </a:solidFill>
                          <a:latin typeface="Bad Script" panose="02000000000000000000" pitchFamily="2" charset="0"/>
                        </a:rPr>
                        <a:t>На чем основывается составление проекта бюджета муниципального округа</a:t>
                      </a:r>
                      <a:endParaRPr lang="ru-RU" sz="1000"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18</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4"/>
                  </a:ext>
                </a:extLst>
              </a:tr>
              <a:tr h="249168">
                <a:tc>
                  <a:txBody>
                    <a:bodyPr/>
                    <a:lstStyle/>
                    <a:p>
                      <a:pPr algn="r"/>
                      <a:r>
                        <a:rPr lang="ru-RU" sz="1000" b="1" dirty="0" smtClean="0">
                          <a:solidFill>
                            <a:srgbClr val="000066"/>
                          </a:solidFill>
                          <a:latin typeface="Bad Script" panose="02000000000000000000" pitchFamily="2" charset="0"/>
                        </a:rPr>
                        <a:t>Бюджетный процесс</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19</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5"/>
                  </a:ext>
                </a:extLst>
              </a:tr>
              <a:tr h="216024">
                <a:tc>
                  <a:txBody>
                    <a:bodyPr/>
                    <a:lstStyle/>
                    <a:p>
                      <a:pPr algn="r"/>
                      <a:r>
                        <a:rPr lang="ru-RU" sz="1000" b="1" dirty="0" smtClean="0">
                          <a:solidFill>
                            <a:srgbClr val="000066"/>
                          </a:solidFill>
                          <a:latin typeface="Bad Script" panose="02000000000000000000" pitchFamily="2" charset="0"/>
                        </a:rPr>
                        <a:t>Расходные обязательства  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20-22</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6"/>
                  </a:ext>
                </a:extLst>
              </a:tr>
              <a:tr h="288032">
                <a:tc>
                  <a:txBody>
                    <a:bodyPr/>
                    <a:lstStyle/>
                    <a:p>
                      <a:pPr algn="r"/>
                      <a:r>
                        <a:rPr lang="ru-RU" sz="1000" b="1" dirty="0" smtClean="0">
                          <a:solidFill>
                            <a:srgbClr val="000066"/>
                          </a:solidFill>
                          <a:latin typeface="Bad Script" panose="02000000000000000000" pitchFamily="2" charset="0"/>
                        </a:rPr>
                        <a:t>Основные показатели социально-экономического развития Демидовского муниципального округа</a:t>
                      </a:r>
                      <a:endParaRPr lang="ru-RU" sz="1000"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23-28</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7"/>
                  </a:ext>
                </a:extLst>
              </a:tr>
              <a:tr h="21602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Основные направления бюджетной политики Демидовского муниципального округа</a:t>
                      </a:r>
                      <a:r>
                        <a:rPr lang="ru-RU" sz="1000" b="1" baseline="0" dirty="0" smtClean="0">
                          <a:solidFill>
                            <a:srgbClr val="000066"/>
                          </a:solidFill>
                          <a:latin typeface="Bad Script" panose="02000000000000000000" pitchFamily="2" charset="0"/>
                        </a:rPr>
                        <a:t> </a:t>
                      </a:r>
                      <a:endParaRPr lang="ru-RU" sz="1000" b="1" dirty="0" smtClean="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29</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8"/>
                  </a:ext>
                </a:extLst>
              </a:tr>
              <a:tr h="28803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Основные направления налоговой политики Демидовского муниципального округа</a:t>
                      </a:r>
                      <a:endParaRPr lang="ru-RU" sz="1000" dirty="0" smtClean="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30</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9"/>
                  </a:ext>
                </a:extLst>
              </a:tr>
              <a:tr h="288032">
                <a:tc>
                  <a:txBody>
                    <a:bodyPr/>
                    <a:lstStyle/>
                    <a:p>
                      <a:pPr algn="r"/>
                      <a:r>
                        <a:rPr lang="ru-RU" sz="1000" b="1" dirty="0" smtClean="0">
                          <a:solidFill>
                            <a:srgbClr val="000066"/>
                          </a:solidFill>
                          <a:latin typeface="Bad Script" panose="02000000000000000000" pitchFamily="2" charset="0"/>
                        </a:rPr>
                        <a:t>Основные характеристики бюджета муниципального образования «Демидовский муниципальный округ» Смоленской области</a:t>
                      </a: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31-32</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10"/>
                  </a:ext>
                </a:extLst>
              </a:tr>
              <a:tr h="288032">
                <a:tc>
                  <a:txBody>
                    <a:bodyPr/>
                    <a:lstStyle/>
                    <a:p>
                      <a:pPr algn="r"/>
                      <a:r>
                        <a:rPr lang="ru-RU" sz="1000" b="1" dirty="0" smtClean="0">
                          <a:solidFill>
                            <a:srgbClr val="000066"/>
                          </a:solidFill>
                          <a:latin typeface="Bad Script" panose="02000000000000000000" pitchFamily="2" charset="0"/>
                        </a:rPr>
                        <a:t>Межбюджетные отношения</a:t>
                      </a:r>
                    </a:p>
                  </a:txBody>
                  <a:tcPr marL="72000" marR="72000" marT="0" marB="0" anchor="ctr"/>
                </a:tc>
                <a:tc>
                  <a:txBody>
                    <a:bodyPr/>
                    <a:lstStyle/>
                    <a:p>
                      <a:pPr algn="r"/>
                      <a:r>
                        <a:rPr lang="ru-RU" sz="1200" b="1" dirty="0" smtClean="0">
                          <a:latin typeface="Times New Roman" panose="02020603050405020304" pitchFamily="18" charset="0"/>
                          <a:cs typeface="Times New Roman" panose="02020603050405020304" pitchFamily="18" charset="0"/>
                        </a:rPr>
                        <a:t>33</a:t>
                      </a:r>
                      <a:endParaRPr lang="ru-RU" sz="1200" b="1" dirty="0">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11"/>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3740609368"/>
              </p:ext>
            </p:extLst>
          </p:nvPr>
        </p:nvGraphicFramePr>
        <p:xfrm>
          <a:off x="395536" y="3933056"/>
          <a:ext cx="8597204" cy="944034"/>
        </p:xfrm>
        <a:graphic>
          <a:graphicData uri="http://schemas.openxmlformats.org/drawingml/2006/table">
            <a:tbl>
              <a:tblPr firstRow="1" bandRow="1">
                <a:tableStyleId>{7DF18680-E054-41AD-8BC1-D1AEF772440D}</a:tableStyleId>
              </a:tblPr>
              <a:tblGrid>
                <a:gridCol w="7852959">
                  <a:extLst>
                    <a:ext uri="{9D8B030D-6E8A-4147-A177-3AD203B41FA5}">
                      <a16:colId xmlns:a16="http://schemas.microsoft.com/office/drawing/2014/main" xmlns="" val="20000"/>
                    </a:ext>
                  </a:extLst>
                </a:gridCol>
                <a:gridCol w="744245">
                  <a:extLst>
                    <a:ext uri="{9D8B030D-6E8A-4147-A177-3AD203B41FA5}">
                      <a16:colId xmlns:a16="http://schemas.microsoft.com/office/drawing/2014/main" xmlns="" val="20001"/>
                    </a:ext>
                  </a:extLst>
                </a:gridCol>
              </a:tblGrid>
              <a:tr h="257931">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b="1" i="1" dirty="0" smtClean="0">
                          <a:solidFill>
                            <a:srgbClr val="000066"/>
                          </a:solidFill>
                          <a:effectLst/>
                          <a:latin typeface="Times New Roman" panose="02020603050405020304" pitchFamily="18" charset="0"/>
                          <a:cs typeface="Times New Roman" panose="02020603050405020304" pitchFamily="18" charset="0"/>
                        </a:rPr>
                        <a:t>Раздел </a:t>
                      </a:r>
                      <a:r>
                        <a:rPr lang="en-US" b="1" i="1" dirty="0" smtClean="0">
                          <a:solidFill>
                            <a:srgbClr val="000066"/>
                          </a:solidFill>
                          <a:effectLst/>
                          <a:latin typeface="Times New Roman" panose="02020603050405020304" pitchFamily="18" charset="0"/>
                          <a:cs typeface="Times New Roman" panose="02020603050405020304" pitchFamily="18" charset="0"/>
                        </a:rPr>
                        <a:t>I</a:t>
                      </a:r>
                      <a:r>
                        <a:rPr lang="ru-RU" b="1" i="1" dirty="0" smtClean="0">
                          <a:solidFill>
                            <a:srgbClr val="000066"/>
                          </a:solidFill>
                          <a:effectLst/>
                          <a:latin typeface="Times New Roman" panose="02020603050405020304" pitchFamily="18" charset="0"/>
                          <a:cs typeface="Times New Roman" panose="02020603050405020304" pitchFamily="18" charset="0"/>
                        </a:rPr>
                        <a:t>.</a:t>
                      </a:r>
                      <a:r>
                        <a:rPr lang="ru-RU" b="1" i="1" baseline="0" dirty="0" smtClean="0">
                          <a:solidFill>
                            <a:srgbClr val="000066"/>
                          </a:solidFill>
                          <a:effectLst/>
                          <a:latin typeface="Times New Roman" panose="02020603050405020304" pitchFamily="18" charset="0"/>
                          <a:cs typeface="Times New Roman" panose="02020603050405020304" pitchFamily="18" charset="0"/>
                        </a:rPr>
                        <a:t> Доходы</a:t>
                      </a:r>
                      <a:endParaRPr lang="ru-RU" b="1" i="1" dirty="0" smtClean="0">
                        <a:solidFill>
                          <a:srgbClr val="000066"/>
                        </a:solidFill>
                        <a:effectLst/>
                        <a:latin typeface="Times New Roman" panose="02020603050405020304" pitchFamily="18" charset="0"/>
                        <a:cs typeface="Times New Roman" panose="02020603050405020304" pitchFamily="18" charset="0"/>
                      </a:endParaRPr>
                    </a:p>
                  </a:txBody>
                  <a:tcPr marL="72000" marR="72000" marT="0" marB="0" anchor="ctr"/>
                </a:tc>
                <a:tc hMerge="1">
                  <a:txBody>
                    <a:bodyPr/>
                    <a:lstStyle/>
                    <a:p>
                      <a:endParaRPr lang="ru-RU" dirty="0"/>
                    </a:p>
                  </a:txBody>
                  <a:tcPr/>
                </a:tc>
                <a:extLst>
                  <a:ext uri="{0D108BD9-81ED-4DB2-BD59-A6C34878D82A}">
                    <a16:rowId xmlns:a16="http://schemas.microsoft.com/office/drawing/2014/main" xmlns="" val="10000"/>
                  </a:ext>
                </a:extLst>
              </a:tr>
              <a:tr h="283716">
                <a:tc>
                  <a:txBody>
                    <a:bodyPr/>
                    <a:lstStyle/>
                    <a:p>
                      <a:pPr algn="r"/>
                      <a:r>
                        <a:rPr lang="ru-RU" sz="1000" b="1" dirty="0" smtClean="0">
                          <a:solidFill>
                            <a:srgbClr val="000066"/>
                          </a:solidFill>
                          <a:latin typeface="Bad Script" panose="02000000000000000000" pitchFamily="2" charset="0"/>
                        </a:rPr>
                        <a:t>Доходы бюджета 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34</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1"/>
                  </a:ext>
                </a:extLst>
              </a:tr>
              <a:tr h="203118">
                <a:tc>
                  <a:txBody>
                    <a:bodyPr/>
                    <a:lstStyle/>
                    <a:p>
                      <a:pPr algn="r"/>
                      <a:r>
                        <a:rPr lang="ru-RU" sz="1000" b="1" dirty="0" smtClean="0">
                          <a:solidFill>
                            <a:srgbClr val="000066"/>
                          </a:solidFill>
                          <a:latin typeface="Bad Script" panose="02000000000000000000" pitchFamily="2" charset="0"/>
                        </a:rPr>
                        <a:t>Налоговые и неналоговые доходы</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35-42</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2"/>
                  </a:ext>
                </a:extLst>
              </a:tr>
              <a:tr h="174950">
                <a:tc>
                  <a:txBody>
                    <a:bodyPr/>
                    <a:lstStyle/>
                    <a:p>
                      <a:pPr algn="r"/>
                      <a:r>
                        <a:rPr lang="ru-RU" sz="1000" b="1" dirty="0" smtClean="0">
                          <a:solidFill>
                            <a:srgbClr val="000066"/>
                          </a:solidFill>
                          <a:latin typeface="Bad Script" panose="02000000000000000000" pitchFamily="2" charset="0"/>
                        </a:rPr>
                        <a:t>Безвозмездные поступления</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43-45</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3"/>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373398376"/>
              </p:ext>
            </p:extLst>
          </p:nvPr>
        </p:nvGraphicFramePr>
        <p:xfrm>
          <a:off x="395536" y="4869160"/>
          <a:ext cx="8597204" cy="1752064"/>
        </p:xfrm>
        <a:graphic>
          <a:graphicData uri="http://schemas.openxmlformats.org/drawingml/2006/table">
            <a:tbl>
              <a:tblPr firstRow="1" bandRow="1">
                <a:tableStyleId>{7DF18680-E054-41AD-8BC1-D1AEF772440D}</a:tableStyleId>
              </a:tblPr>
              <a:tblGrid>
                <a:gridCol w="7852959">
                  <a:extLst>
                    <a:ext uri="{9D8B030D-6E8A-4147-A177-3AD203B41FA5}">
                      <a16:colId xmlns:a16="http://schemas.microsoft.com/office/drawing/2014/main" xmlns="" val="20000"/>
                    </a:ext>
                  </a:extLst>
                </a:gridCol>
                <a:gridCol w="744245">
                  <a:extLst>
                    <a:ext uri="{9D8B030D-6E8A-4147-A177-3AD203B41FA5}">
                      <a16:colId xmlns:a16="http://schemas.microsoft.com/office/drawing/2014/main" xmlns="" val="20001"/>
                    </a:ext>
                  </a:extLst>
                </a:gridCol>
              </a:tblGrid>
              <a:tr h="274320">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b="1" i="1" dirty="0" smtClean="0">
                          <a:solidFill>
                            <a:srgbClr val="000066"/>
                          </a:solidFill>
                          <a:effectLst/>
                          <a:latin typeface="Times New Roman" panose="02020603050405020304" pitchFamily="18" charset="0"/>
                          <a:cs typeface="Times New Roman" panose="02020603050405020304" pitchFamily="18" charset="0"/>
                        </a:rPr>
                        <a:t>Раздел </a:t>
                      </a:r>
                      <a:r>
                        <a:rPr lang="en-US" b="1" i="1" dirty="0" smtClean="0">
                          <a:solidFill>
                            <a:srgbClr val="000066"/>
                          </a:solidFill>
                          <a:effectLst/>
                          <a:latin typeface="Times New Roman" panose="02020603050405020304" pitchFamily="18" charset="0"/>
                          <a:cs typeface="Times New Roman" panose="02020603050405020304" pitchFamily="18" charset="0"/>
                        </a:rPr>
                        <a:t>II</a:t>
                      </a:r>
                      <a:r>
                        <a:rPr lang="ru-RU" b="1" i="1" dirty="0" smtClean="0">
                          <a:solidFill>
                            <a:srgbClr val="000066"/>
                          </a:solidFill>
                          <a:effectLst/>
                          <a:latin typeface="Times New Roman" panose="02020603050405020304" pitchFamily="18" charset="0"/>
                          <a:cs typeface="Times New Roman" panose="02020603050405020304" pitchFamily="18" charset="0"/>
                        </a:rPr>
                        <a:t>.</a:t>
                      </a:r>
                      <a:r>
                        <a:rPr lang="ru-RU" b="1" i="1" baseline="0" dirty="0" smtClean="0">
                          <a:solidFill>
                            <a:srgbClr val="000066"/>
                          </a:solidFill>
                          <a:effectLst/>
                          <a:latin typeface="Times New Roman" panose="02020603050405020304" pitchFamily="18" charset="0"/>
                          <a:cs typeface="Times New Roman" panose="02020603050405020304" pitchFamily="18" charset="0"/>
                        </a:rPr>
                        <a:t> Расходы</a:t>
                      </a:r>
                      <a:endParaRPr lang="ru-RU" b="1" i="1" dirty="0" smtClean="0">
                        <a:solidFill>
                          <a:srgbClr val="000066"/>
                        </a:solidFill>
                        <a:effectLst/>
                        <a:latin typeface="Times New Roman" panose="02020603050405020304" pitchFamily="18" charset="0"/>
                        <a:cs typeface="Times New Roman" panose="02020603050405020304" pitchFamily="18" charset="0"/>
                      </a:endParaRPr>
                    </a:p>
                  </a:txBody>
                  <a:tcPr marL="72000" marR="72000" marT="0" marB="0" anchor="ctr"/>
                </a:tc>
                <a:tc hMerge="1">
                  <a:txBody>
                    <a:bodyPr/>
                    <a:lstStyle/>
                    <a:p>
                      <a:endParaRPr lang="ru-RU" dirty="0"/>
                    </a:p>
                  </a:txBody>
                  <a:tcPr/>
                </a:tc>
                <a:extLst>
                  <a:ext uri="{0D108BD9-81ED-4DB2-BD59-A6C34878D82A}">
                    <a16:rowId xmlns:a16="http://schemas.microsoft.com/office/drawing/2014/main" xmlns="" val="10000"/>
                  </a:ext>
                </a:extLst>
              </a:tr>
              <a:tr h="325616">
                <a:tc>
                  <a:txBody>
                    <a:bodyPr/>
                    <a:lstStyle/>
                    <a:p>
                      <a:pPr algn="r"/>
                      <a:r>
                        <a:rPr lang="ru-RU" sz="10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46-51</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1"/>
                  </a:ext>
                </a:extLst>
              </a:tr>
              <a:tr h="288032">
                <a:tc>
                  <a:txBody>
                    <a:bodyPr/>
                    <a:lstStyle/>
                    <a:p>
                      <a:pPr algn="r"/>
                      <a:r>
                        <a:rPr lang="ru-RU" sz="1000" b="1" dirty="0" smtClean="0">
                          <a:solidFill>
                            <a:srgbClr val="000066"/>
                          </a:solidFill>
                          <a:latin typeface="Bad Script" panose="02000000000000000000" pitchFamily="2" charset="0"/>
                        </a:rPr>
                        <a:t>Расходы бюджета в расчете на душу населения</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52</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2"/>
                  </a:ext>
                </a:extLst>
              </a:tr>
              <a:tr h="288032">
                <a:tc>
                  <a:txBody>
                    <a:bodyPr/>
                    <a:lstStyle/>
                    <a:p>
                      <a:pPr algn="r"/>
                      <a:r>
                        <a:rPr lang="ru-RU" sz="1000" b="1" dirty="0" smtClean="0">
                          <a:solidFill>
                            <a:srgbClr val="000066"/>
                          </a:solidFill>
                          <a:latin typeface="Bad Script" panose="02000000000000000000" pitchFamily="2" charset="0"/>
                        </a:rPr>
                        <a:t>Бюджет в разрезе муниципальных программ</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53-83</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3"/>
                  </a:ext>
                </a:extLst>
              </a:tr>
              <a:tr h="288032">
                <a:tc>
                  <a:txBody>
                    <a:bodyPr/>
                    <a:lstStyle/>
                    <a:p>
                      <a:pPr algn="r"/>
                      <a:r>
                        <a:rPr lang="ru-RU" sz="1000" b="1" dirty="0" smtClean="0">
                          <a:solidFill>
                            <a:srgbClr val="000066"/>
                          </a:solidFill>
                          <a:latin typeface="Bad Script" panose="02000000000000000000" pitchFamily="2" charset="0"/>
                        </a:rPr>
                        <a:t>Бюджетные инвестиции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84</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4"/>
                  </a:ext>
                </a:extLst>
              </a:tr>
              <a:tr h="28803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000" b="1" dirty="0" smtClean="0">
                          <a:solidFill>
                            <a:srgbClr val="000066"/>
                          </a:solidFill>
                          <a:latin typeface="Bad Script" panose="02000000000000000000" pitchFamily="2" charset="0"/>
                        </a:rPr>
                        <a:t>Реализация национальных проектов</a:t>
                      </a: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85-90</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594868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Блок-схема: процесс 1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Объект 1"/>
          <p:cNvSpPr>
            <a:spLocks noGrp="1"/>
          </p:cNvSpPr>
          <p:nvPr>
            <p:ph/>
          </p:nvPr>
        </p:nvSpPr>
        <p:spPr>
          <a:xfrm>
            <a:off x="606424" y="574888"/>
            <a:ext cx="8229600" cy="5851525"/>
          </a:xfrm>
        </p:spPr>
        <p:txBody>
          <a:bodyPr/>
          <a:lstStyle/>
          <a:p>
            <a:pPr marL="514350" indent="-514350">
              <a:buFont typeface="+mj-lt"/>
              <a:buAutoNum type="arabicPeriod"/>
              <a:defRPr/>
            </a:pPr>
            <a:endParaRPr lang="ru-RU" sz="12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endParaRPr lang="ru-RU" sz="1200" dirty="0">
              <a:latin typeface="Times New Roman" panose="02020603050405020304" pitchFamily="18" charset="0"/>
              <a:cs typeface="Times New Roman" panose="02020603050405020304" pitchFamily="18" charset="0"/>
            </a:endParaRPr>
          </a:p>
          <a:p>
            <a:pPr marL="514350" indent="-514350">
              <a:buFont typeface="+mj-lt"/>
              <a:buAutoNum type="arabicPeriod"/>
              <a:defRPr/>
            </a:pPr>
            <a:endParaRPr lang="ru-RU" sz="12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endParaRPr lang="ru-RU" sz="1200" dirty="0">
              <a:latin typeface="Times New Roman" panose="02020603050405020304" pitchFamily="18" charset="0"/>
              <a:cs typeface="Times New Roman" panose="02020603050405020304" pitchFamily="18" charset="0"/>
            </a:endParaRPr>
          </a:p>
          <a:p>
            <a:pPr>
              <a:defRPr/>
            </a:pPr>
            <a:endParaRPr lang="ru-RU" dirty="0"/>
          </a:p>
        </p:txBody>
      </p:sp>
      <p:sp>
        <p:nvSpPr>
          <p:cNvPr id="112642" name="Номер слайда 2"/>
          <p:cNvSpPr>
            <a:spLocks noGrp="1"/>
          </p:cNvSpPr>
          <p:nvPr>
            <p:ph type="sldNum" sz="quarter" idx="12"/>
          </p:nvPr>
        </p:nvSpPr>
        <p:spPr bwMode="auto">
          <a:xfrm>
            <a:off x="6863437" y="6320273"/>
            <a:ext cx="2133600" cy="457200"/>
          </a:xfrm>
          <a:noFill/>
          <a:ln>
            <a:miter lim="800000"/>
            <a:headEnd/>
            <a:tailEnd/>
          </a:ln>
        </p:spPr>
        <p:txBody>
          <a:bodyPr/>
          <a:lstStyle/>
          <a:p>
            <a:fld id="{74DC0B64-C9F1-49D4-94B2-2A1E6DBCA645}" type="slidenum">
              <a:rPr lang="en-US" altLang="ru-RU" smtClean="0">
                <a:latin typeface="Times New Roman" panose="02020603050405020304" pitchFamily="18" charset="0"/>
                <a:cs typeface="Times New Roman" panose="02020603050405020304" pitchFamily="18" charset="0"/>
              </a:rPr>
              <a:pPr/>
              <a:t>30</a:t>
            </a:fld>
            <a:endParaRPr lang="en-US" altLang="ru-RU" dirty="0" smtClean="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44860" y="901254"/>
            <a:ext cx="6480175" cy="288925"/>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charset="0"/>
              <a:buNone/>
              <a:defRPr/>
            </a:pPr>
            <a:r>
              <a:rPr lang="ru-RU" dirty="0">
                <a:latin typeface="Times New Roman" panose="02020603050405020304" pitchFamily="18" charset="0"/>
                <a:cs typeface="Times New Roman" panose="02020603050405020304" pitchFamily="18" charset="0"/>
              </a:rPr>
              <a:t>ОСНОВНЫЕ </a:t>
            </a:r>
            <a:r>
              <a:rPr lang="ru-RU" dirty="0" smtClean="0">
                <a:latin typeface="Times New Roman" panose="02020603050405020304" pitchFamily="18" charset="0"/>
                <a:cs typeface="Times New Roman" panose="02020603050405020304" pitchFamily="18" charset="0"/>
              </a:rPr>
              <a:t>НАПРАВЛЕНИЯ НАЛОГОВОЙ ПОЛИТИКИ:</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754919" y="1835530"/>
            <a:ext cx="2375743" cy="1127845"/>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smtClean="0">
                <a:latin typeface="Times New Roman" panose="02020603050405020304" pitchFamily="18" charset="0"/>
                <a:cs typeface="Times New Roman" panose="02020603050405020304" pitchFamily="18" charset="0"/>
              </a:rPr>
              <a:t>Совершенствование работы  администраторов поступлений, усиление их контрольной функции</a:t>
            </a:r>
            <a:endParaRPr lang="ru-RU" sz="12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419872" y="1593018"/>
            <a:ext cx="2088232" cy="1617119"/>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smtClean="0">
                <a:latin typeface="Times New Roman" panose="02020603050405020304" pitchFamily="18" charset="0"/>
                <a:cs typeface="Times New Roman" panose="02020603050405020304" pitchFamily="18" charset="0"/>
              </a:rPr>
              <a:t>Совершенствование взаимодействия с налоговыми органами, усиление мер воздействия  на  плательщиков, имеющих задолженность по платежам, поступающим в местный  бюджет </a:t>
            </a:r>
            <a:endParaRPr lang="ru-RU" sz="12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4104307" y="3648642"/>
            <a:ext cx="2519561" cy="2664297"/>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1200" dirty="0" smtClean="0">
                <a:latin typeface="Times New Roman" panose="02020603050405020304" pitchFamily="18" charset="0"/>
                <a:cs typeface="Times New Roman" panose="02020603050405020304" pitchFamily="18" charset="0"/>
              </a:rPr>
              <a:t>Расширение налогооблагаемой базы путем реализации мероприятий по содействию предпринимательской активности и развитию малого  и среднего бизнеса на территории муниципального образования «Демидовский муниципальный округ»  Смоленской области</a:t>
            </a:r>
            <a:endParaRPr lang="ru-RU" sz="12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5963230" y="1835530"/>
            <a:ext cx="2385581" cy="1398458"/>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dirty="0" smtClean="0">
                <a:latin typeface="Times New Roman" panose="02020603050405020304" pitchFamily="18" charset="0"/>
                <a:cs typeface="Times New Roman" panose="02020603050405020304" pitchFamily="18" charset="0"/>
              </a:rPr>
              <a:t>Эффективное использование имущественных, земельных и природных ресурсов, находящихся на территории муниципального образования «Демидовский муниципальный округ» Смоленской области</a:t>
            </a:r>
            <a:endParaRPr lang="ru-RU" sz="12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6863437" y="3576635"/>
            <a:ext cx="2173059" cy="2736304"/>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200" dirty="0" smtClean="0">
                <a:latin typeface="Times New Roman" panose="02020603050405020304" pitchFamily="18" charset="0"/>
                <a:cs typeface="Times New Roman" panose="02020603050405020304" pitchFamily="18" charset="0"/>
              </a:rPr>
              <a:t>Выявление и постановка на учет вновь открывшихся  юридических лиц и индивидуальных предпринимателей, осуществляющих деятельность на территории </a:t>
            </a:r>
            <a:r>
              <a:rPr lang="ru-RU" sz="1200" dirty="0">
                <a:latin typeface="Times New Roman" panose="02020603050405020304" pitchFamily="18" charset="0"/>
                <a:cs typeface="Times New Roman" panose="02020603050405020304" pitchFamily="18" charset="0"/>
              </a:rPr>
              <a:t>муниципального образования «Демидовский муниципальный округ»  Смоленской области</a:t>
            </a:r>
          </a:p>
        </p:txBody>
      </p:sp>
      <p:cxnSp>
        <p:nvCxnSpPr>
          <p:cNvPr id="16" name="Прямая со стрелкой 15"/>
          <p:cNvCxnSpPr/>
          <p:nvPr/>
        </p:nvCxnSpPr>
        <p:spPr>
          <a:xfrm flipH="1">
            <a:off x="1915226" y="1190506"/>
            <a:ext cx="424526" cy="64502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8" name="Прямая со стрелкой 17"/>
          <p:cNvCxnSpPr>
            <a:endCxn id="9" idx="0"/>
          </p:cNvCxnSpPr>
          <p:nvPr/>
        </p:nvCxnSpPr>
        <p:spPr>
          <a:xfrm>
            <a:off x="4214587" y="1190506"/>
            <a:ext cx="249401" cy="4025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0" name="Прямая со стрелкой 19"/>
          <p:cNvCxnSpPr/>
          <p:nvPr/>
        </p:nvCxnSpPr>
        <p:spPr>
          <a:xfrm>
            <a:off x="5724128" y="1190179"/>
            <a:ext cx="0" cy="248080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2" name="Прямая со стрелкой 21"/>
          <p:cNvCxnSpPr>
            <a:endCxn id="11" idx="0"/>
          </p:cNvCxnSpPr>
          <p:nvPr/>
        </p:nvCxnSpPr>
        <p:spPr>
          <a:xfrm>
            <a:off x="6570854" y="1179916"/>
            <a:ext cx="585167" cy="65561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2643" name="Соединительная линия уступом 112642"/>
          <p:cNvCxnSpPr>
            <a:stCxn id="5" idx="1"/>
          </p:cNvCxnSpPr>
          <p:nvPr/>
        </p:nvCxnSpPr>
        <p:spPr>
          <a:xfrm rot="10800000" flipV="1">
            <a:off x="603276" y="1045717"/>
            <a:ext cx="941585" cy="2249282"/>
          </a:xfrm>
          <a:prstGeom prst="bentConnector2">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2647" name="Соединительная линия уступом 112646"/>
          <p:cNvCxnSpPr/>
          <p:nvPr/>
        </p:nvCxnSpPr>
        <p:spPr>
          <a:xfrm rot="16200000" flipH="1">
            <a:off x="7057794" y="1923098"/>
            <a:ext cx="2591929" cy="715144"/>
          </a:xfrm>
          <a:prstGeom prst="bentConnector3">
            <a:avLst>
              <a:gd name="adj1" fmla="val -786"/>
            </a:avLst>
          </a:prstGeom>
          <a:ln>
            <a:tailEnd type="arrow"/>
          </a:ln>
        </p:spPr>
        <p:style>
          <a:lnRef idx="3">
            <a:schemeClr val="accent1"/>
          </a:lnRef>
          <a:fillRef idx="0">
            <a:schemeClr val="accent1"/>
          </a:fillRef>
          <a:effectRef idx="2">
            <a:schemeClr val="accent1"/>
          </a:effectRef>
          <a:fontRef idx="minor">
            <a:schemeClr val="tx1"/>
          </a:fontRef>
        </p:style>
      </p:cxnSp>
      <p:sp>
        <p:nvSpPr>
          <p:cNvPr id="17" name="Прямоугольник 16"/>
          <p:cNvSpPr/>
          <p:nvPr/>
        </p:nvSpPr>
        <p:spPr>
          <a:xfrm>
            <a:off x="207532" y="3284984"/>
            <a:ext cx="3445256" cy="3027955"/>
          </a:xfrm>
          <a:prstGeom prst="rect">
            <a:avLst/>
          </a:prstGeom>
          <a:solidFill>
            <a:srgbClr val="7D5CD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200" dirty="0" smtClean="0">
                <a:latin typeface="Times New Roman" panose="02020603050405020304" pitchFamily="18" charset="0"/>
                <a:cs typeface="Times New Roman" panose="02020603050405020304" pitchFamily="18" charset="0"/>
              </a:rPr>
              <a:t>Повышение эффективности деятельности межведомственной комиссии при Администрации муниципального образования «Демидовский муниципальный округ» по координации работы, связанной с решением вопросов своевременной выплаты и регулирования уровня заработной платы, предотвращения фактов выплаты «теневой» заработной платы, увеличения собираемости и сокращения задолженности налоговых и неналоговых платежей в местный бюджет, снижения неформальной занятости на территории муниципального образования «Демидовский муниципальный округ» Смоленской области</a:t>
            </a:r>
            <a:endParaRPr lang="ru-RU" sz="1200"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2" name="Text Box 3"/>
          <p:cNvSpPr txBox="1">
            <a:spLocks noChangeArrowheads="1"/>
          </p:cNvSpPr>
          <p:nvPr/>
        </p:nvSpPr>
        <p:spPr bwMode="auto">
          <a:xfrm>
            <a:off x="803170" y="405611"/>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направления налоговой политики Демидовского муниципального округа</a:t>
            </a:r>
          </a:p>
        </p:txBody>
      </p:sp>
    </p:spTree>
    <p:extLst>
      <p:ext uri="{BB962C8B-B14F-4D97-AF65-F5344CB8AC3E}">
        <p14:creationId xmlns:p14="http://schemas.microsoft.com/office/powerpoint/2010/main" val="208355481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2034" name="Picture 2" descr="Фон для презентации финансы"/>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61" y="446790"/>
            <a:ext cx="9180513" cy="641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70660" name="Group 73"/>
          <p:cNvGrpSpPr>
            <a:grpSpLocks/>
          </p:cNvGrpSpPr>
          <p:nvPr/>
        </p:nvGrpSpPr>
        <p:grpSpPr bwMode="auto">
          <a:xfrm>
            <a:off x="218991" y="990667"/>
            <a:ext cx="8496300" cy="1971043"/>
            <a:chOff x="113" y="794"/>
            <a:chExt cx="5352" cy="3135"/>
          </a:xfrm>
        </p:grpSpPr>
        <p:sp>
          <p:nvSpPr>
            <p:cNvPr id="70662" name="AutoShape 54"/>
            <p:cNvSpPr>
              <a:spLocks noChangeArrowheads="1"/>
            </p:cNvSpPr>
            <p:nvPr/>
          </p:nvSpPr>
          <p:spPr bwMode="auto">
            <a:xfrm>
              <a:off x="113" y="1797"/>
              <a:ext cx="2495" cy="680"/>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a:solidFill>
                    <a:schemeClr val="bg1"/>
                  </a:solidFill>
                </a:rPr>
                <a:t>ДОХОДЫ</a:t>
              </a:r>
            </a:p>
          </p:txBody>
        </p:sp>
        <p:sp>
          <p:nvSpPr>
            <p:cNvPr id="70663" name="AutoShape 55"/>
            <p:cNvSpPr>
              <a:spLocks noChangeArrowheads="1"/>
            </p:cNvSpPr>
            <p:nvPr/>
          </p:nvSpPr>
          <p:spPr bwMode="auto">
            <a:xfrm>
              <a:off x="113" y="2478"/>
              <a:ext cx="2495" cy="725"/>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a:solidFill>
                    <a:schemeClr val="bg1"/>
                  </a:solidFill>
                </a:rPr>
                <a:t>РАСХОДЫ</a:t>
              </a:r>
            </a:p>
          </p:txBody>
        </p:sp>
        <p:sp>
          <p:nvSpPr>
            <p:cNvPr id="70664" name="AutoShape 57"/>
            <p:cNvSpPr>
              <a:spLocks noChangeArrowheads="1"/>
            </p:cNvSpPr>
            <p:nvPr/>
          </p:nvSpPr>
          <p:spPr bwMode="auto">
            <a:xfrm>
              <a:off x="2608" y="1207"/>
              <a:ext cx="952" cy="58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smtClean="0">
                  <a:solidFill>
                    <a:schemeClr val="bg1"/>
                  </a:solidFill>
                </a:rPr>
                <a:t>2026 </a:t>
              </a:r>
              <a:r>
                <a:rPr lang="ru-RU" sz="1800" b="1" dirty="0">
                  <a:solidFill>
                    <a:schemeClr val="bg1"/>
                  </a:solidFill>
                </a:rPr>
                <a:t>год</a:t>
              </a:r>
            </a:p>
          </p:txBody>
        </p:sp>
        <p:sp>
          <p:nvSpPr>
            <p:cNvPr id="70665" name="AutoShape 58"/>
            <p:cNvSpPr>
              <a:spLocks noChangeArrowheads="1"/>
            </p:cNvSpPr>
            <p:nvPr/>
          </p:nvSpPr>
          <p:spPr bwMode="auto">
            <a:xfrm>
              <a:off x="113" y="3203"/>
              <a:ext cx="2495" cy="725"/>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a:solidFill>
                    <a:schemeClr val="bg1"/>
                  </a:solidFill>
                </a:rPr>
                <a:t>ДЕФИЦИТ (-), ПРОФИЦИТ (+)</a:t>
              </a:r>
            </a:p>
          </p:txBody>
        </p:sp>
        <p:sp>
          <p:nvSpPr>
            <p:cNvPr id="70666" name="AutoShape 59"/>
            <p:cNvSpPr>
              <a:spLocks noChangeArrowheads="1"/>
            </p:cNvSpPr>
            <p:nvPr/>
          </p:nvSpPr>
          <p:spPr bwMode="auto">
            <a:xfrm>
              <a:off x="3561" y="1207"/>
              <a:ext cx="952" cy="58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smtClean="0">
                  <a:solidFill>
                    <a:schemeClr val="bg1"/>
                  </a:solidFill>
                </a:rPr>
                <a:t>2027 год</a:t>
              </a:r>
              <a:endParaRPr lang="ru-RU" sz="1800" b="1" dirty="0">
                <a:solidFill>
                  <a:schemeClr val="bg1"/>
                </a:solidFill>
              </a:endParaRPr>
            </a:p>
          </p:txBody>
        </p:sp>
        <p:sp>
          <p:nvSpPr>
            <p:cNvPr id="70667" name="AutoShape 60"/>
            <p:cNvSpPr>
              <a:spLocks noChangeArrowheads="1"/>
            </p:cNvSpPr>
            <p:nvPr/>
          </p:nvSpPr>
          <p:spPr bwMode="auto">
            <a:xfrm>
              <a:off x="4513" y="1207"/>
              <a:ext cx="952" cy="589"/>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dirty="0" smtClean="0">
                  <a:solidFill>
                    <a:schemeClr val="bg1"/>
                  </a:solidFill>
                </a:rPr>
                <a:t>2028 год</a:t>
              </a:r>
              <a:endParaRPr lang="ru-RU" sz="1800" b="1" dirty="0">
                <a:solidFill>
                  <a:schemeClr val="bg1"/>
                </a:solidFill>
              </a:endParaRPr>
            </a:p>
          </p:txBody>
        </p:sp>
        <p:sp>
          <p:nvSpPr>
            <p:cNvPr id="70669" name="AutoShape 62"/>
            <p:cNvSpPr>
              <a:spLocks noChangeArrowheads="1"/>
            </p:cNvSpPr>
            <p:nvPr/>
          </p:nvSpPr>
          <p:spPr bwMode="auto">
            <a:xfrm>
              <a:off x="2609" y="2477"/>
              <a:ext cx="952" cy="725"/>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1 366 264,5</a:t>
              </a:r>
              <a:endParaRPr lang="ru-RU" sz="1800" b="1" dirty="0"/>
            </a:p>
          </p:txBody>
        </p:sp>
        <p:sp>
          <p:nvSpPr>
            <p:cNvPr id="70670" name="AutoShape 63"/>
            <p:cNvSpPr>
              <a:spLocks noChangeArrowheads="1"/>
            </p:cNvSpPr>
            <p:nvPr/>
          </p:nvSpPr>
          <p:spPr bwMode="auto">
            <a:xfrm>
              <a:off x="2608" y="3202"/>
              <a:ext cx="952" cy="726"/>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-8 525,3</a:t>
              </a:r>
              <a:endParaRPr lang="ru-RU" sz="1800" b="1" dirty="0"/>
            </a:p>
          </p:txBody>
        </p:sp>
        <p:sp>
          <p:nvSpPr>
            <p:cNvPr id="70671" name="AutoShape 64"/>
            <p:cNvSpPr>
              <a:spLocks noChangeArrowheads="1"/>
            </p:cNvSpPr>
            <p:nvPr/>
          </p:nvSpPr>
          <p:spPr bwMode="auto">
            <a:xfrm>
              <a:off x="3561" y="1797"/>
              <a:ext cx="952" cy="681"/>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614 613,8</a:t>
              </a:r>
              <a:endParaRPr lang="ru-RU" sz="1800" b="1" dirty="0"/>
            </a:p>
          </p:txBody>
        </p:sp>
        <p:sp>
          <p:nvSpPr>
            <p:cNvPr id="70672" name="AutoShape 65"/>
            <p:cNvSpPr>
              <a:spLocks noChangeArrowheads="1"/>
            </p:cNvSpPr>
            <p:nvPr/>
          </p:nvSpPr>
          <p:spPr bwMode="auto">
            <a:xfrm>
              <a:off x="3563" y="2478"/>
              <a:ext cx="952" cy="725"/>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614 149,5</a:t>
              </a:r>
              <a:endParaRPr lang="ru-RU" sz="1800" b="1" dirty="0"/>
            </a:p>
          </p:txBody>
        </p:sp>
        <p:sp>
          <p:nvSpPr>
            <p:cNvPr id="70673" name="AutoShape 66"/>
            <p:cNvSpPr>
              <a:spLocks noChangeArrowheads="1"/>
            </p:cNvSpPr>
            <p:nvPr/>
          </p:nvSpPr>
          <p:spPr bwMode="auto">
            <a:xfrm>
              <a:off x="4513" y="1797"/>
              <a:ext cx="952" cy="681"/>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636 833,1</a:t>
              </a:r>
              <a:endParaRPr lang="ru-RU" sz="1800" b="1" dirty="0"/>
            </a:p>
          </p:txBody>
        </p:sp>
        <p:sp>
          <p:nvSpPr>
            <p:cNvPr id="70674" name="AutoShape 67"/>
            <p:cNvSpPr>
              <a:spLocks noChangeArrowheads="1"/>
            </p:cNvSpPr>
            <p:nvPr/>
          </p:nvSpPr>
          <p:spPr bwMode="auto">
            <a:xfrm>
              <a:off x="4513" y="2478"/>
              <a:ext cx="952" cy="725"/>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636 368,8</a:t>
              </a:r>
              <a:endParaRPr lang="ru-RU" sz="1800" b="1" dirty="0"/>
            </a:p>
          </p:txBody>
        </p:sp>
        <p:sp>
          <p:nvSpPr>
            <p:cNvPr id="70675" name="AutoShape 68"/>
            <p:cNvSpPr>
              <a:spLocks noChangeArrowheads="1"/>
            </p:cNvSpPr>
            <p:nvPr/>
          </p:nvSpPr>
          <p:spPr bwMode="auto">
            <a:xfrm>
              <a:off x="3560" y="3203"/>
              <a:ext cx="952" cy="726"/>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464,3</a:t>
              </a:r>
              <a:endParaRPr lang="ru-RU" sz="1800" b="1" dirty="0"/>
            </a:p>
          </p:txBody>
        </p:sp>
        <p:sp>
          <p:nvSpPr>
            <p:cNvPr id="70676" name="AutoShape 69"/>
            <p:cNvSpPr>
              <a:spLocks noChangeArrowheads="1"/>
            </p:cNvSpPr>
            <p:nvPr/>
          </p:nvSpPr>
          <p:spPr bwMode="auto">
            <a:xfrm>
              <a:off x="4513" y="3203"/>
              <a:ext cx="952" cy="726"/>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endParaRPr lang="ru-RU" sz="1800" b="1" dirty="0"/>
            </a:p>
            <a:p>
              <a:pPr algn="ctr"/>
              <a:endParaRPr lang="ru-RU" sz="1800" b="1" dirty="0"/>
            </a:p>
            <a:p>
              <a:pPr algn="ctr"/>
              <a:r>
                <a:rPr lang="ru-RU" sz="1800" b="1" dirty="0" smtClean="0"/>
                <a:t>464,3</a:t>
              </a:r>
            </a:p>
            <a:p>
              <a:pPr algn="ctr"/>
              <a:endParaRPr lang="ru-RU" sz="1800" b="1" dirty="0"/>
            </a:p>
            <a:p>
              <a:pPr algn="ctr"/>
              <a:endParaRPr lang="ru-RU" sz="1800" b="1" dirty="0"/>
            </a:p>
          </p:txBody>
        </p:sp>
        <p:sp>
          <p:nvSpPr>
            <p:cNvPr id="70677" name="AutoShape 70"/>
            <p:cNvSpPr>
              <a:spLocks noChangeArrowheads="1"/>
            </p:cNvSpPr>
            <p:nvPr/>
          </p:nvSpPr>
          <p:spPr bwMode="auto">
            <a:xfrm>
              <a:off x="113" y="1207"/>
              <a:ext cx="2495" cy="590"/>
            </a:xfrm>
            <a:prstGeom prst="flowChartAlternateProcess">
              <a:avLst/>
            </a:prstGeom>
            <a:solidFill>
              <a:schemeClr val="accent1"/>
            </a:solidFill>
            <a:ln w="9525">
              <a:solidFill>
                <a:schemeClr val="tx1"/>
              </a:solidFill>
              <a:miter lim="800000"/>
              <a:headEnd/>
              <a:tailEnd/>
            </a:ln>
          </p:spPr>
          <p:txBody>
            <a:bodyPr wrap="none" anchor="ctr"/>
            <a:lstStyle/>
            <a:p>
              <a:pPr algn="ctr"/>
              <a:r>
                <a:rPr lang="ru-RU" sz="1800" b="1">
                  <a:solidFill>
                    <a:schemeClr val="bg1"/>
                  </a:solidFill>
                </a:rPr>
                <a:t>Показатель</a:t>
              </a:r>
            </a:p>
          </p:txBody>
        </p:sp>
        <p:sp>
          <p:nvSpPr>
            <p:cNvPr id="70678" name="Text Box 72"/>
            <p:cNvSpPr txBox="1">
              <a:spLocks noChangeArrowheads="1"/>
            </p:cNvSpPr>
            <p:nvPr/>
          </p:nvSpPr>
          <p:spPr bwMode="auto">
            <a:xfrm>
              <a:off x="4422" y="794"/>
              <a:ext cx="1043" cy="327"/>
            </a:xfrm>
            <a:prstGeom prst="rect">
              <a:avLst/>
            </a:prstGeom>
            <a:noFill/>
            <a:ln w="9525">
              <a:noFill/>
              <a:miter lim="800000"/>
              <a:headEnd/>
              <a:tailEnd/>
            </a:ln>
          </p:spPr>
          <p:txBody>
            <a:bodyPr>
              <a:spAutoFit/>
            </a:bodyPr>
            <a:lstStyle/>
            <a:p>
              <a:pPr algn="ctr">
                <a:spcBef>
                  <a:spcPct val="50000"/>
                </a:spcBef>
              </a:pPr>
              <a:r>
                <a:rPr lang="ru-RU" sz="1600" b="1" dirty="0">
                  <a:solidFill>
                    <a:srgbClr val="000066"/>
                  </a:solidFill>
                </a:rPr>
                <a:t>тыс. рублей</a:t>
              </a:r>
            </a:p>
          </p:txBody>
        </p:sp>
      </p:grpSp>
      <p:sp>
        <p:nvSpPr>
          <p:cNvPr id="70661"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55B86C43-0112-48B3-86D1-7448B4053DFA}" type="slidenum">
              <a:rPr lang="en-US" altLang="ru-RU" sz="1200">
                <a:solidFill>
                  <a:srgbClr val="898989"/>
                </a:solidFill>
                <a:latin typeface="Calibri" pitchFamily="34" charset="0"/>
              </a:rPr>
              <a:pPr algn="r"/>
              <a:t>31</a:t>
            </a:fld>
            <a:endParaRPr lang="en-US" altLang="ru-RU" sz="1200" dirty="0">
              <a:solidFill>
                <a:srgbClr val="898989"/>
              </a:solidFill>
              <a:latin typeface="Calibri" pitchFamily="34" charset="0"/>
            </a:endParaRPr>
          </a:p>
        </p:txBody>
      </p:sp>
      <p:sp>
        <p:nvSpPr>
          <p:cNvPr id="24" name="TextBox 2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5" name="Text Box 3"/>
          <p:cNvSpPr txBox="1">
            <a:spLocks noChangeArrowheads="1"/>
          </p:cNvSpPr>
          <p:nvPr/>
        </p:nvSpPr>
        <p:spPr bwMode="auto">
          <a:xfrm>
            <a:off x="846178" y="442686"/>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характеристики бюджета</a:t>
            </a:r>
          </a:p>
          <a:p>
            <a:pPr algn="ctr"/>
            <a:r>
              <a:rPr lang="ru-RU" sz="1600" b="1" dirty="0" smtClean="0">
                <a:solidFill>
                  <a:srgbClr val="000066"/>
                </a:solidFill>
                <a:latin typeface="Bad Script" panose="02000000000000000000" pitchFamily="2" charset="0"/>
              </a:rPr>
              <a:t>муниципального </a:t>
            </a:r>
            <a:r>
              <a:rPr lang="ru-RU" sz="1600" b="1" dirty="0">
                <a:solidFill>
                  <a:srgbClr val="000066"/>
                </a:solidFill>
                <a:latin typeface="Bad Script" panose="02000000000000000000" pitchFamily="2" charset="0"/>
              </a:rPr>
              <a:t>образования «Демидовский </a:t>
            </a:r>
            <a:r>
              <a:rPr lang="ru-RU" sz="1600" b="1" dirty="0" smtClean="0">
                <a:solidFill>
                  <a:srgbClr val="000066"/>
                </a:solidFill>
                <a:latin typeface="Bad Script" panose="02000000000000000000" pitchFamily="2" charset="0"/>
              </a:rPr>
              <a:t>муниципальный округ» </a:t>
            </a:r>
            <a:r>
              <a:rPr lang="ru-RU" sz="1600" b="1" dirty="0">
                <a:solidFill>
                  <a:srgbClr val="000066"/>
                </a:solidFill>
                <a:latin typeface="Bad Script" panose="02000000000000000000" pitchFamily="2" charset="0"/>
              </a:rPr>
              <a:t>Смоленской области</a:t>
            </a:r>
            <a:endParaRPr lang="ru-RU" sz="1600" b="1" dirty="0" smtClean="0">
              <a:solidFill>
                <a:srgbClr val="000066"/>
              </a:solidFill>
              <a:latin typeface="Bad Script" panose="02000000000000000000" pitchFamily="2" charset="0"/>
            </a:endParaRPr>
          </a:p>
        </p:txBody>
      </p:sp>
      <p:graphicFrame>
        <p:nvGraphicFramePr>
          <p:cNvPr id="5" name="Диаграмма 4"/>
          <p:cNvGraphicFramePr/>
          <p:nvPr>
            <p:extLst>
              <p:ext uri="{D42A27DB-BD31-4B8C-83A1-F6EECF244321}">
                <p14:modId xmlns:p14="http://schemas.microsoft.com/office/powerpoint/2010/main" val="2606015727"/>
              </p:ext>
            </p:extLst>
          </p:nvPr>
        </p:nvGraphicFramePr>
        <p:xfrm>
          <a:off x="252872" y="2961080"/>
          <a:ext cx="8855632" cy="3852295"/>
        </p:xfrm>
        <a:graphic>
          <a:graphicData uri="http://schemas.openxmlformats.org/drawingml/2006/chart">
            <c:chart xmlns:c="http://schemas.openxmlformats.org/drawingml/2006/chart" xmlns:r="http://schemas.openxmlformats.org/officeDocument/2006/relationships" r:id="rId5"/>
          </a:graphicData>
        </a:graphic>
      </p:graphicFrame>
      <p:sp>
        <p:nvSpPr>
          <p:cNvPr id="26" name="AutoShape 62"/>
          <p:cNvSpPr>
            <a:spLocks noChangeArrowheads="1"/>
          </p:cNvSpPr>
          <p:nvPr/>
        </p:nvSpPr>
        <p:spPr bwMode="auto">
          <a:xfrm>
            <a:off x="4178217" y="1590931"/>
            <a:ext cx="1511300" cy="455823"/>
          </a:xfrm>
          <a:prstGeom prst="flowChartAlternateProcess">
            <a:avLst/>
          </a:prstGeom>
          <a:gradFill rotWithShape="1">
            <a:gsLst>
              <a:gs pos="0">
                <a:schemeClr val="accent1"/>
              </a:gs>
              <a:gs pos="100000">
                <a:schemeClr val="bg1"/>
              </a:gs>
            </a:gsLst>
            <a:path path="shape">
              <a:fillToRect l="50000" t="50000" r="50000" b="50000"/>
            </a:path>
          </a:gradFill>
          <a:ln w="9525">
            <a:solidFill>
              <a:schemeClr val="tx1"/>
            </a:solidFill>
            <a:miter lim="800000"/>
            <a:headEnd/>
            <a:tailEnd/>
          </a:ln>
        </p:spPr>
        <p:txBody>
          <a:bodyPr wrap="none" anchor="ctr"/>
          <a:lstStyle/>
          <a:p>
            <a:pPr algn="ctr"/>
            <a:r>
              <a:rPr lang="ru-RU" sz="1800" b="1" dirty="0" smtClean="0"/>
              <a:t>1 357 739,2</a:t>
            </a:r>
            <a:endParaRPr lang="ru-RU" sz="1800" b="1"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Фон для презентации финансы"/>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61" y="446790"/>
            <a:ext cx="9180513" cy="641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 Box 3"/>
          <p:cNvSpPr txBox="1">
            <a:spLocks noChangeArrowheads="1"/>
          </p:cNvSpPr>
          <p:nvPr/>
        </p:nvSpPr>
        <p:spPr bwMode="auto">
          <a:xfrm>
            <a:off x="755576" y="442686"/>
            <a:ext cx="7761288" cy="830997"/>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Основные характеристики бюджета</a:t>
            </a:r>
          </a:p>
          <a:p>
            <a:pPr algn="ctr"/>
            <a:r>
              <a:rPr lang="ru-RU" sz="1600" b="1" dirty="0" smtClean="0">
                <a:solidFill>
                  <a:srgbClr val="000066"/>
                </a:solidFill>
                <a:latin typeface="Bad Script" panose="02000000000000000000" pitchFamily="2" charset="0"/>
              </a:rPr>
              <a:t>муниципального </a:t>
            </a:r>
            <a:r>
              <a:rPr lang="ru-RU" sz="1600" b="1" dirty="0">
                <a:solidFill>
                  <a:srgbClr val="000066"/>
                </a:solidFill>
                <a:latin typeface="Bad Script" panose="02000000000000000000" pitchFamily="2" charset="0"/>
              </a:rPr>
              <a:t>образования «Демидовский </a:t>
            </a:r>
            <a:r>
              <a:rPr lang="ru-RU" sz="1600" b="1" dirty="0" smtClean="0">
                <a:solidFill>
                  <a:srgbClr val="000066"/>
                </a:solidFill>
                <a:latin typeface="Bad Script" panose="02000000000000000000" pitchFamily="2" charset="0"/>
              </a:rPr>
              <a:t>муниципальный округ» </a:t>
            </a:r>
            <a:r>
              <a:rPr lang="ru-RU" sz="1600" b="1" dirty="0">
                <a:solidFill>
                  <a:srgbClr val="000066"/>
                </a:solidFill>
                <a:latin typeface="Bad Script" panose="02000000000000000000" pitchFamily="2" charset="0"/>
              </a:rPr>
              <a:t>Смоленской </a:t>
            </a:r>
            <a:r>
              <a:rPr lang="ru-RU" sz="1600" b="1" dirty="0" smtClean="0">
                <a:solidFill>
                  <a:srgbClr val="000066"/>
                </a:solidFill>
                <a:latin typeface="Bad Script" panose="02000000000000000000" pitchFamily="2" charset="0"/>
              </a:rPr>
              <a:t>области</a:t>
            </a:r>
          </a:p>
          <a:p>
            <a:pPr algn="r"/>
            <a:r>
              <a:rPr lang="ru-RU" sz="1600" b="1" dirty="0" smtClean="0">
                <a:solidFill>
                  <a:srgbClr val="000066"/>
                </a:solidFill>
                <a:latin typeface="Bad Script" panose="02000000000000000000" pitchFamily="2" charset="0"/>
              </a:rPr>
              <a:t>(продолжение)</a:t>
            </a:r>
          </a:p>
        </p:txBody>
      </p:sp>
      <p:graphicFrame>
        <p:nvGraphicFramePr>
          <p:cNvPr id="5" name="Таблица 4"/>
          <p:cNvGraphicFramePr>
            <a:graphicFrameLocks noGrp="1"/>
          </p:cNvGraphicFramePr>
          <p:nvPr>
            <p:extLst>
              <p:ext uri="{D42A27DB-BD31-4B8C-83A1-F6EECF244321}">
                <p14:modId xmlns:p14="http://schemas.microsoft.com/office/powerpoint/2010/main" val="87083466"/>
              </p:ext>
            </p:extLst>
          </p:nvPr>
        </p:nvGraphicFramePr>
        <p:xfrm>
          <a:off x="119299" y="1555387"/>
          <a:ext cx="8855361" cy="4346416"/>
        </p:xfrm>
        <a:graphic>
          <a:graphicData uri="http://schemas.openxmlformats.org/drawingml/2006/table">
            <a:tbl>
              <a:tblPr firstRow="1" bandRow="1">
                <a:tableStyleId>{5C22544A-7EE6-4342-B048-85BDC9FD1C3A}</a:tableStyleId>
              </a:tblPr>
              <a:tblGrid>
                <a:gridCol w="996317">
                  <a:extLst>
                    <a:ext uri="{9D8B030D-6E8A-4147-A177-3AD203B41FA5}">
                      <a16:colId xmlns:a16="http://schemas.microsoft.com/office/drawing/2014/main" xmlns="" val="20000"/>
                    </a:ext>
                  </a:extLst>
                </a:gridCol>
                <a:gridCol w="936104">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864096">
                  <a:extLst>
                    <a:ext uri="{9D8B030D-6E8A-4147-A177-3AD203B41FA5}">
                      <a16:colId xmlns:a16="http://schemas.microsoft.com/office/drawing/2014/main" xmlns="" val="20003"/>
                    </a:ext>
                  </a:extLst>
                </a:gridCol>
                <a:gridCol w="874268">
                  <a:extLst>
                    <a:ext uri="{9D8B030D-6E8A-4147-A177-3AD203B41FA5}">
                      <a16:colId xmlns:a16="http://schemas.microsoft.com/office/drawing/2014/main" xmlns="" val="20004"/>
                    </a:ext>
                  </a:extLst>
                </a:gridCol>
                <a:gridCol w="936104">
                  <a:extLst>
                    <a:ext uri="{9D8B030D-6E8A-4147-A177-3AD203B41FA5}">
                      <a16:colId xmlns:a16="http://schemas.microsoft.com/office/drawing/2014/main" xmlns="" val="20005"/>
                    </a:ext>
                  </a:extLst>
                </a:gridCol>
                <a:gridCol w="720080">
                  <a:extLst>
                    <a:ext uri="{9D8B030D-6E8A-4147-A177-3AD203B41FA5}">
                      <a16:colId xmlns:a16="http://schemas.microsoft.com/office/drawing/2014/main" xmlns="" val="20006"/>
                    </a:ext>
                  </a:extLst>
                </a:gridCol>
                <a:gridCol w="648072">
                  <a:extLst>
                    <a:ext uri="{9D8B030D-6E8A-4147-A177-3AD203B41FA5}">
                      <a16:colId xmlns:a16="http://schemas.microsoft.com/office/drawing/2014/main" xmlns="" val="20007"/>
                    </a:ext>
                  </a:extLst>
                </a:gridCol>
                <a:gridCol w="576064">
                  <a:extLst>
                    <a:ext uri="{9D8B030D-6E8A-4147-A177-3AD203B41FA5}">
                      <a16:colId xmlns:a16="http://schemas.microsoft.com/office/drawing/2014/main" xmlns="" val="20008"/>
                    </a:ext>
                  </a:extLst>
                </a:gridCol>
                <a:gridCol w="720080">
                  <a:extLst>
                    <a:ext uri="{9D8B030D-6E8A-4147-A177-3AD203B41FA5}">
                      <a16:colId xmlns:a16="http://schemas.microsoft.com/office/drawing/2014/main" xmlns="" val="20009"/>
                    </a:ext>
                  </a:extLst>
                </a:gridCol>
                <a:gridCol w="648072">
                  <a:extLst>
                    <a:ext uri="{9D8B030D-6E8A-4147-A177-3AD203B41FA5}">
                      <a16:colId xmlns:a16="http://schemas.microsoft.com/office/drawing/2014/main" xmlns="" val="20010"/>
                    </a:ext>
                  </a:extLst>
                </a:gridCol>
              </a:tblGrid>
              <a:tr h="370840">
                <a:tc rowSpan="2">
                  <a:txBody>
                    <a:bodyPr/>
                    <a:lstStyle/>
                    <a:p>
                      <a:r>
                        <a:rPr lang="ru-RU" sz="1000" dirty="0" smtClean="0">
                          <a:latin typeface="Times New Roman" panose="02020603050405020304" pitchFamily="18" charset="0"/>
                          <a:cs typeface="Times New Roman" panose="02020603050405020304" pitchFamily="18" charset="0"/>
                        </a:rPr>
                        <a:t>Наименование основных характеристик бюджета</a:t>
                      </a:r>
                      <a:endParaRPr lang="ru-RU" sz="1000" dirty="0">
                        <a:latin typeface="Times New Roman" panose="02020603050405020304" pitchFamily="18" charset="0"/>
                        <a:cs typeface="Times New Roman" panose="02020603050405020304" pitchFamily="18" charset="0"/>
                      </a:endParaRPr>
                    </a:p>
                  </a:txBody>
                  <a:tcPr anchor="ctr"/>
                </a:tc>
                <a:tc gridSpan="5">
                  <a:txBody>
                    <a:bodyPr/>
                    <a:lstStyle/>
                    <a:p>
                      <a:pPr algn="ctr"/>
                      <a:r>
                        <a:rPr lang="ru-RU" sz="1400" i="1" dirty="0" smtClean="0">
                          <a:latin typeface="Times New Roman" panose="02020603050405020304" pitchFamily="18" charset="0"/>
                          <a:cs typeface="Times New Roman" panose="02020603050405020304" pitchFamily="18" charset="0"/>
                        </a:rPr>
                        <a:t>Бюджет, тыс. рублей</a:t>
                      </a:r>
                      <a:endParaRPr lang="ru-RU" sz="1400" i="1" dirty="0">
                        <a:latin typeface="Times New Roman" panose="02020603050405020304" pitchFamily="18" charset="0"/>
                        <a:cs typeface="Times New Roman" panose="02020603050405020304" pitchFamily="18" charset="0"/>
                      </a:endParaRPr>
                    </a:p>
                  </a:txBody>
                  <a:tcPr anchor="ctr"/>
                </a:tc>
                <a:tc hMerge="1">
                  <a:txBody>
                    <a:bodyPr/>
                    <a:lstStyle/>
                    <a:p>
                      <a:pPr algn="ctr"/>
                      <a:endParaRPr lang="ru-RU" sz="160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smtClean="0"/>
                    </a:p>
                  </a:txBody>
                  <a:tcPr/>
                </a:tc>
                <a:tc hMerge="1">
                  <a:txBody>
                    <a:bodyPr/>
                    <a:lstStyle/>
                    <a:p>
                      <a:pPr algn="ctr"/>
                      <a:endParaRPr lang="ru-RU" sz="1600" dirty="0"/>
                    </a:p>
                  </a:txBody>
                  <a:tcPr/>
                </a:tc>
                <a:tc hMerge="1">
                  <a:txBody>
                    <a:bodyPr/>
                    <a:lstStyle/>
                    <a:p>
                      <a:pPr algn="ctr"/>
                      <a:endParaRPr lang="ru-RU" sz="1400" i="1" dirty="0">
                        <a:latin typeface="Times New Roman" panose="02020603050405020304" pitchFamily="18" charset="0"/>
                        <a:cs typeface="Times New Roman" panose="02020603050405020304" pitchFamily="18" charset="0"/>
                      </a:endParaRPr>
                    </a:p>
                  </a:txBody>
                  <a:tcPr anchor="ctr"/>
                </a:tc>
                <a:tc gridSpan="5">
                  <a:txBody>
                    <a:bodyPr/>
                    <a:lstStyle/>
                    <a:p>
                      <a:pPr algn="ctr"/>
                      <a:r>
                        <a:rPr lang="ru-RU" sz="1400" i="1" dirty="0" smtClean="0">
                          <a:latin typeface="Times New Roman" panose="02020603050405020304" pitchFamily="18" charset="0"/>
                          <a:cs typeface="Times New Roman" panose="02020603050405020304" pitchFamily="18" charset="0"/>
                        </a:rPr>
                        <a:t>Темпы роста (снижения) к предыдущему году, % </a:t>
                      </a:r>
                      <a:endParaRPr lang="ru-RU" sz="1400" i="1" dirty="0">
                        <a:latin typeface="Times New Roman" panose="02020603050405020304" pitchFamily="18" charset="0"/>
                        <a:cs typeface="Times New Roman" panose="02020603050405020304" pitchFamily="18" charset="0"/>
                      </a:endParaRPr>
                    </a:p>
                  </a:txBody>
                  <a:tcPr anchor="ctr"/>
                </a:tc>
                <a:tc hMerge="1">
                  <a:txBody>
                    <a:bodyPr/>
                    <a:lstStyle/>
                    <a:p>
                      <a:pPr algn="ctr"/>
                      <a:endParaRPr lang="ru-RU" sz="1600"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smtClean="0"/>
                    </a:p>
                  </a:txBody>
                  <a:tcPr/>
                </a:tc>
                <a:tc hMerge="1">
                  <a:txBody>
                    <a:bodyPr/>
                    <a:lstStyle/>
                    <a:p>
                      <a:pPr algn="ctr"/>
                      <a:endParaRPr lang="ru-RU" sz="1600" dirty="0"/>
                    </a:p>
                  </a:txBody>
                  <a:tcPr/>
                </a:tc>
                <a:tc hMerge="1">
                  <a:txBody>
                    <a:bodyPr/>
                    <a:lstStyle/>
                    <a:p>
                      <a:pPr algn="ctr"/>
                      <a:endParaRPr lang="ru-RU" sz="14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0"/>
                  </a:ext>
                </a:extLst>
              </a:tr>
              <a:tr h="370840">
                <a:tc vMerge="1">
                  <a:txBody>
                    <a:bodyPr/>
                    <a:lstStyle/>
                    <a:p>
                      <a:endParaRPr lang="ru-RU" sz="1000" dirty="0"/>
                    </a:p>
                  </a:txBody>
                  <a:tcPr/>
                </a:tc>
                <a:tc>
                  <a:txBody>
                    <a:bodyPr/>
                    <a:lstStyle/>
                    <a:p>
                      <a:pPr algn="ctr"/>
                      <a:r>
                        <a:rPr lang="ru-RU" sz="1400" i="1" dirty="0" smtClean="0">
                          <a:latin typeface="Times New Roman" panose="02020603050405020304" pitchFamily="18" charset="0"/>
                          <a:cs typeface="Times New Roman" panose="02020603050405020304" pitchFamily="18" charset="0"/>
                        </a:rPr>
                        <a:t>2024 год</a:t>
                      </a:r>
                    </a:p>
                    <a:p>
                      <a:pPr algn="ctr"/>
                      <a:r>
                        <a:rPr lang="ru-RU" sz="1400" i="1" dirty="0" smtClean="0">
                          <a:latin typeface="Times New Roman" panose="02020603050405020304" pitchFamily="18" charset="0"/>
                          <a:cs typeface="Times New Roman" panose="02020603050405020304" pitchFamily="18" charset="0"/>
                        </a:rPr>
                        <a:t>(отчет)</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2025 год</a:t>
                      </a:r>
                    </a:p>
                    <a:p>
                      <a:pPr marL="0" marR="0" indent="0" algn="ctr" defTabSz="914400" rtl="0" eaLnBrk="1" fontAlgn="auto" latinLnBrk="0" hangingPunct="1">
                        <a:lnSpc>
                          <a:spcPct val="100000"/>
                        </a:lnSpc>
                        <a:spcBef>
                          <a:spcPts val="0"/>
                        </a:spcBef>
                        <a:spcAft>
                          <a:spcPts val="0"/>
                        </a:spcAft>
                        <a:buClrTx/>
                        <a:buSzTx/>
                        <a:buFontTx/>
                        <a:buNone/>
                        <a:tabLst/>
                        <a:defRPr/>
                      </a:pPr>
                      <a:r>
                        <a:rPr lang="ru-RU" sz="1400" i="1" dirty="0" smtClean="0">
                          <a:latin typeface="Times New Roman" panose="02020603050405020304" pitchFamily="18" charset="0"/>
                          <a:cs typeface="Times New Roman" panose="02020603050405020304" pitchFamily="18" charset="0"/>
                        </a:rPr>
                        <a:t>(отчет)</a:t>
                      </a: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2026 год</a:t>
                      </a:r>
                    </a:p>
                    <a:p>
                      <a:pPr algn="ctr"/>
                      <a:r>
                        <a:rPr lang="ru-RU" sz="1400" i="1" dirty="0" smtClean="0">
                          <a:latin typeface="Times New Roman" panose="02020603050405020304" pitchFamily="18" charset="0"/>
                          <a:cs typeface="Times New Roman" panose="02020603050405020304" pitchFamily="18" charset="0"/>
                        </a:rPr>
                        <a:t>(план)</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2027 год </a:t>
                      </a:r>
                    </a:p>
                    <a:p>
                      <a:pPr algn="ctr"/>
                      <a:r>
                        <a:rPr lang="ru-RU" sz="1400" i="1" dirty="0" smtClean="0">
                          <a:latin typeface="Times New Roman" panose="02020603050405020304" pitchFamily="18" charset="0"/>
                          <a:cs typeface="Times New Roman" panose="02020603050405020304" pitchFamily="18" charset="0"/>
                        </a:rPr>
                        <a:t>(план)</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2028 год </a:t>
                      </a:r>
                    </a:p>
                    <a:p>
                      <a:pPr algn="ctr"/>
                      <a:r>
                        <a:rPr lang="ru-RU" sz="1400" i="1" dirty="0" smtClean="0">
                          <a:latin typeface="Times New Roman" panose="02020603050405020304" pitchFamily="18" charset="0"/>
                          <a:cs typeface="Times New Roman" panose="02020603050405020304" pitchFamily="18" charset="0"/>
                        </a:rPr>
                        <a:t>(план)</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2024 </a:t>
                      </a:r>
                    </a:p>
                    <a:p>
                      <a:pPr algn="ctr"/>
                      <a:r>
                        <a:rPr lang="ru-RU" sz="1400" i="1" dirty="0" smtClean="0">
                          <a:latin typeface="Times New Roman" panose="02020603050405020304" pitchFamily="18" charset="0"/>
                          <a:cs typeface="Times New Roman" panose="02020603050405020304" pitchFamily="18" charset="0"/>
                        </a:rPr>
                        <a:t>год</a:t>
                      </a: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2025</a:t>
                      </a:r>
                    </a:p>
                    <a:p>
                      <a:pPr algn="ctr"/>
                      <a:r>
                        <a:rPr lang="ru-RU" sz="1400" i="1" dirty="0" smtClean="0">
                          <a:latin typeface="Times New Roman" panose="02020603050405020304" pitchFamily="18" charset="0"/>
                          <a:cs typeface="Times New Roman" panose="02020603050405020304" pitchFamily="18" charset="0"/>
                        </a:rPr>
                        <a:t> год</a:t>
                      </a: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2026</a:t>
                      </a:r>
                    </a:p>
                    <a:p>
                      <a:pPr algn="ctr"/>
                      <a:r>
                        <a:rPr lang="ru-RU" sz="1400" i="1" dirty="0" smtClean="0">
                          <a:latin typeface="Times New Roman" panose="02020603050405020304" pitchFamily="18" charset="0"/>
                          <a:cs typeface="Times New Roman" panose="02020603050405020304" pitchFamily="18" charset="0"/>
                        </a:rPr>
                        <a:t>год</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2027</a:t>
                      </a:r>
                    </a:p>
                    <a:p>
                      <a:pPr algn="ctr"/>
                      <a:r>
                        <a:rPr lang="ru-RU" sz="1400" i="1" dirty="0" smtClean="0">
                          <a:latin typeface="Times New Roman" panose="02020603050405020304" pitchFamily="18" charset="0"/>
                          <a:cs typeface="Times New Roman" panose="02020603050405020304" pitchFamily="18" charset="0"/>
                        </a:rPr>
                        <a:t>год</a:t>
                      </a:r>
                      <a:endParaRPr lang="ru-RU" sz="14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1" dirty="0" smtClean="0">
                          <a:latin typeface="Times New Roman" panose="02020603050405020304" pitchFamily="18" charset="0"/>
                          <a:cs typeface="Times New Roman" panose="02020603050405020304" pitchFamily="18" charset="0"/>
                        </a:rPr>
                        <a:t>2028</a:t>
                      </a:r>
                    </a:p>
                    <a:p>
                      <a:pPr algn="ctr"/>
                      <a:r>
                        <a:rPr lang="ru-RU" sz="1400" i="1" dirty="0" smtClean="0">
                          <a:latin typeface="Times New Roman" panose="02020603050405020304" pitchFamily="18" charset="0"/>
                          <a:cs typeface="Times New Roman" panose="02020603050405020304" pitchFamily="18" charset="0"/>
                        </a:rPr>
                        <a:t>год</a:t>
                      </a:r>
                      <a:endParaRPr lang="ru-RU" sz="14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1"/>
                  </a:ext>
                </a:extLst>
              </a:tr>
              <a:tr h="370840">
                <a:tc>
                  <a:txBody>
                    <a:bodyPr/>
                    <a:lstStyle/>
                    <a:p>
                      <a:r>
                        <a:rPr lang="ru-RU" sz="1000" b="1" dirty="0" smtClean="0">
                          <a:latin typeface="Times New Roman" panose="02020603050405020304" pitchFamily="18" charset="0"/>
                          <a:cs typeface="Times New Roman" panose="02020603050405020304" pitchFamily="18" charset="0"/>
                        </a:rPr>
                        <a:t>Общий объем доходов, в </a:t>
                      </a:r>
                      <a:r>
                        <a:rPr lang="ru-RU" sz="1000" b="1" dirty="0" err="1" smtClean="0">
                          <a:latin typeface="Times New Roman" panose="02020603050405020304" pitchFamily="18" charset="0"/>
                          <a:cs typeface="Times New Roman" panose="02020603050405020304" pitchFamily="18" charset="0"/>
                        </a:rPr>
                        <a:t>т.ч</a:t>
                      </a:r>
                      <a:r>
                        <a:rPr lang="ru-RU" sz="1000" b="1" dirty="0" smtClean="0">
                          <a:latin typeface="Times New Roman" panose="02020603050405020304" pitchFamily="18" charset="0"/>
                          <a:cs typeface="Times New Roman" panose="02020603050405020304" pitchFamily="18" charset="0"/>
                        </a:rPr>
                        <a:t>.</a:t>
                      </a:r>
                      <a:endParaRPr lang="ru-RU" sz="1000" b="1" dirty="0">
                        <a:latin typeface="Times New Roman" panose="02020603050405020304" pitchFamily="18" charset="0"/>
                        <a:cs typeface="Times New Roman" panose="02020603050405020304" pitchFamily="18" charset="0"/>
                      </a:endParaRPr>
                    </a:p>
                  </a:txBody>
                  <a:tcPr/>
                </a:tc>
                <a:tc>
                  <a:txBody>
                    <a:bodyPr/>
                    <a:lstStyle/>
                    <a:p>
                      <a:pPr algn="ctr"/>
                      <a:r>
                        <a:rPr lang="ru-RU" sz="1000" b="1" dirty="0" smtClean="0">
                          <a:latin typeface="Times New Roman" panose="02020603050405020304" pitchFamily="18" charset="0"/>
                          <a:cs typeface="Times New Roman" panose="02020603050405020304" pitchFamily="18" charset="0"/>
                        </a:rPr>
                        <a:t>912 850,0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985 891,9</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1 357 739,2</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627 304,1</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650 485,6</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60,3</a:t>
                      </a: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8,0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37,7</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-52,1</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3,7</a:t>
                      </a:r>
                      <a:endParaRPr lang="ru-RU" sz="10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2"/>
                  </a:ext>
                </a:extLst>
              </a:tr>
              <a:tr h="370840">
                <a:tc>
                  <a:txBody>
                    <a:bodyPr/>
                    <a:lstStyle/>
                    <a:p>
                      <a:r>
                        <a:rPr lang="ru-RU" sz="1000" dirty="0" smtClean="0">
                          <a:latin typeface="Times New Roman" panose="02020603050405020304" pitchFamily="18" charset="0"/>
                          <a:cs typeface="Times New Roman" panose="02020603050405020304" pitchFamily="18" charset="0"/>
                        </a:rPr>
                        <a:t>налоговые доходы</a:t>
                      </a:r>
                      <a:endParaRPr lang="ru-RU" sz="1000" dirty="0">
                        <a:latin typeface="Times New Roman" panose="02020603050405020304" pitchFamily="18" charset="0"/>
                        <a:cs typeface="Times New Roman" panose="02020603050405020304" pitchFamily="18" charset="0"/>
                      </a:endParaRPr>
                    </a:p>
                  </a:txBody>
                  <a:tcPr/>
                </a:tc>
                <a:tc>
                  <a:txBody>
                    <a:bodyPr/>
                    <a:lstStyle/>
                    <a:p>
                      <a:pPr algn="ctr"/>
                      <a:r>
                        <a:rPr lang="ru-RU" sz="1000" dirty="0" smtClean="0">
                          <a:latin typeface="Times New Roman" panose="02020603050405020304" pitchFamily="18" charset="0"/>
                          <a:cs typeface="Times New Roman" panose="02020603050405020304" pitchFamily="18" charset="0"/>
                        </a:rPr>
                        <a:t>87 386,2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108 875,7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111 850,4</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126 927,1</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132 273,1</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22,5</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13,5</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4,2</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3"/>
                  </a:ext>
                </a:extLst>
              </a:tr>
              <a:tr h="475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i="0" dirty="0" smtClean="0">
                          <a:latin typeface="Times New Roman" panose="02020603050405020304" pitchFamily="18" charset="0"/>
                          <a:cs typeface="Times New Roman" panose="02020603050405020304" pitchFamily="18" charset="0"/>
                        </a:rPr>
                        <a:t>неналоговые доходы</a:t>
                      </a:r>
                    </a:p>
                  </a:txBody>
                  <a:tcPr/>
                </a:tc>
                <a:tc>
                  <a:txBody>
                    <a:bodyPr/>
                    <a:lstStyle/>
                    <a:p>
                      <a:pPr algn="ctr"/>
                      <a:r>
                        <a:rPr lang="ru-RU" sz="1000" dirty="0" smtClean="0">
                          <a:latin typeface="Times New Roman" panose="02020603050405020304" pitchFamily="18" charset="0"/>
                          <a:cs typeface="Times New Roman" panose="02020603050405020304" pitchFamily="18" charset="0"/>
                        </a:rPr>
                        <a:t>82 417,1</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5 843,2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2 293,3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2 313,8</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2 346,3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solidFill>
                            <a:schemeClr val="tx1"/>
                          </a:solidFill>
                          <a:latin typeface="Times New Roman" panose="02020603050405020304" pitchFamily="18" charset="0"/>
                          <a:cs typeface="Times New Roman" panose="02020603050405020304" pitchFamily="18" charset="0"/>
                        </a:rPr>
                        <a:t>2 204,9</a:t>
                      </a:r>
                      <a:endParaRPr lang="ru-RU" sz="10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-92,9</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-60,8</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0,9</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1,4</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4"/>
                  </a:ext>
                </a:extLst>
              </a:tr>
              <a:tr h="370840">
                <a:tc>
                  <a:txBody>
                    <a:bodyPr/>
                    <a:lstStyle/>
                    <a:p>
                      <a:r>
                        <a:rPr lang="ru-RU" sz="1000" dirty="0" smtClean="0">
                          <a:latin typeface="Times New Roman" panose="02020603050405020304" pitchFamily="18" charset="0"/>
                          <a:cs typeface="Times New Roman" panose="02020603050405020304" pitchFamily="18" charset="0"/>
                        </a:rPr>
                        <a:t>безвозмездные поступления</a:t>
                      </a:r>
                      <a:endParaRPr lang="ru-RU" sz="1000" dirty="0">
                        <a:latin typeface="Times New Roman" panose="02020603050405020304" pitchFamily="18" charset="0"/>
                        <a:cs typeface="Times New Roman" panose="02020603050405020304" pitchFamily="18" charset="0"/>
                      </a:endParaRPr>
                    </a:p>
                  </a:txBody>
                  <a:tcPr/>
                </a:tc>
                <a:tc>
                  <a:txBody>
                    <a:bodyPr/>
                    <a:lstStyle/>
                    <a:p>
                      <a:pPr algn="ctr"/>
                      <a:r>
                        <a:rPr lang="ru-RU" sz="1000" dirty="0" smtClean="0">
                          <a:latin typeface="Times New Roman" panose="02020603050405020304" pitchFamily="18" charset="0"/>
                          <a:cs typeface="Times New Roman" panose="02020603050405020304" pitchFamily="18" charset="0"/>
                        </a:rPr>
                        <a:t>743 046,7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871 173,0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a:t>
                      </a:r>
                      <a:r>
                        <a:rPr lang="ru-RU" sz="1000" baseline="0" dirty="0" smtClean="0">
                          <a:latin typeface="Times New Roman" panose="02020603050405020304" pitchFamily="18" charset="0"/>
                          <a:cs typeface="Times New Roman" panose="02020603050405020304" pitchFamily="18" charset="0"/>
                        </a:rPr>
                        <a:t> 243 595,5</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498 063,2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515 866,2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50,3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17,2</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42,7</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-58,3</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3,6</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5"/>
                  </a:ext>
                </a:extLst>
              </a:tr>
              <a:tr h="370840">
                <a:tc>
                  <a:txBody>
                    <a:bodyPr/>
                    <a:lstStyle/>
                    <a:p>
                      <a:r>
                        <a:rPr lang="ru-RU" sz="1000" b="1" dirty="0" smtClean="0">
                          <a:latin typeface="Times New Roman" panose="02020603050405020304" pitchFamily="18" charset="0"/>
                          <a:cs typeface="Times New Roman" panose="02020603050405020304" pitchFamily="18" charset="0"/>
                        </a:rPr>
                        <a:t>Общий объем расходов, в </a:t>
                      </a:r>
                      <a:r>
                        <a:rPr lang="ru-RU" sz="1000" b="1" dirty="0" err="1" smtClean="0">
                          <a:latin typeface="Times New Roman" panose="02020603050405020304" pitchFamily="18" charset="0"/>
                          <a:cs typeface="Times New Roman" panose="02020603050405020304" pitchFamily="18" charset="0"/>
                        </a:rPr>
                        <a:t>т.ч</a:t>
                      </a:r>
                      <a:r>
                        <a:rPr lang="ru-RU" sz="1000" b="1" dirty="0" smtClean="0">
                          <a:latin typeface="Times New Roman" panose="02020603050405020304" pitchFamily="18" charset="0"/>
                          <a:cs typeface="Times New Roman" panose="02020603050405020304" pitchFamily="18" charset="0"/>
                        </a:rPr>
                        <a:t>.</a:t>
                      </a:r>
                      <a:endParaRPr lang="ru-RU" sz="1000" b="1" dirty="0">
                        <a:latin typeface="Times New Roman" panose="02020603050405020304" pitchFamily="18" charset="0"/>
                        <a:cs typeface="Times New Roman" panose="02020603050405020304" pitchFamily="18" charset="0"/>
                      </a:endParaRPr>
                    </a:p>
                  </a:txBody>
                  <a:tcPr/>
                </a:tc>
                <a:tc>
                  <a:txBody>
                    <a:bodyPr/>
                    <a:lstStyle/>
                    <a:p>
                      <a:pPr algn="ctr"/>
                      <a:r>
                        <a:rPr lang="ru-RU" sz="1000" b="1" dirty="0" smtClean="0">
                          <a:latin typeface="Times New Roman" panose="02020603050405020304" pitchFamily="18" charset="0"/>
                          <a:cs typeface="Times New Roman" panose="02020603050405020304" pitchFamily="18" charset="0"/>
                        </a:rPr>
                        <a:t>946 193,0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990 244,4</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 1 366 264,5</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626 839,8</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650 021,3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41,4</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4,7</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38,0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-52,1</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3,7</a:t>
                      </a:r>
                      <a:endParaRPr lang="ru-RU" sz="10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6"/>
                  </a:ext>
                </a:extLst>
              </a:tr>
              <a:tr h="370840">
                <a:tc>
                  <a:txBody>
                    <a:bodyPr/>
                    <a:lstStyle/>
                    <a:p>
                      <a:r>
                        <a:rPr lang="ru-RU" sz="1000" dirty="0" smtClean="0">
                          <a:latin typeface="Times New Roman" panose="02020603050405020304" pitchFamily="18" charset="0"/>
                          <a:cs typeface="Times New Roman" panose="02020603050405020304" pitchFamily="18" charset="0"/>
                        </a:rPr>
                        <a:t>Расходы на обслуживание муниципального долга</a:t>
                      </a:r>
                      <a:endParaRPr lang="ru-RU" sz="1000" dirty="0">
                        <a:latin typeface="Times New Roman" panose="02020603050405020304" pitchFamily="18" charset="0"/>
                        <a:cs typeface="Times New Roman" panose="02020603050405020304" pitchFamily="18" charset="0"/>
                      </a:endParaRPr>
                    </a:p>
                  </a:txBody>
                  <a:tcP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4,6</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dirty="0" smtClean="0">
                          <a:latin typeface="Times New Roman" panose="02020603050405020304" pitchFamily="18" charset="0"/>
                          <a:cs typeface="Times New Roman" panose="02020603050405020304" pitchFamily="18" charset="0"/>
                        </a:rPr>
                        <a:t>0,0</a:t>
                      </a:r>
                      <a:endParaRPr lang="ru-RU" sz="1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7"/>
                  </a:ext>
                </a:extLst>
              </a:tr>
              <a:tr h="370840">
                <a:tc>
                  <a:txBody>
                    <a:bodyPr/>
                    <a:lstStyle/>
                    <a:p>
                      <a:r>
                        <a:rPr lang="ru-RU" sz="1000" b="1" dirty="0" smtClean="0">
                          <a:latin typeface="Times New Roman" panose="02020603050405020304" pitchFamily="18" charset="0"/>
                          <a:cs typeface="Times New Roman" panose="02020603050405020304" pitchFamily="18" charset="0"/>
                        </a:rPr>
                        <a:t>Дефицит (-) / профицит (+)</a:t>
                      </a:r>
                      <a:endParaRPr lang="ru-RU" sz="1000" b="1" dirty="0">
                        <a:latin typeface="Times New Roman" panose="02020603050405020304" pitchFamily="18" charset="0"/>
                        <a:cs typeface="Times New Roman" panose="02020603050405020304" pitchFamily="18" charset="0"/>
                      </a:endParaRPr>
                    </a:p>
                  </a:txBody>
                  <a:tcPr/>
                </a:tc>
                <a:tc>
                  <a:txBody>
                    <a:bodyPr/>
                    <a:lstStyle/>
                    <a:p>
                      <a:pPr algn="ctr"/>
                      <a:r>
                        <a:rPr lang="ru-RU" sz="1000" b="1" dirty="0" smtClean="0">
                          <a:latin typeface="Times New Roman" panose="02020603050405020304" pitchFamily="18" charset="0"/>
                          <a:cs typeface="Times New Roman" panose="02020603050405020304" pitchFamily="18" charset="0"/>
                        </a:rPr>
                        <a:t>- 20 929,6</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a:t>
                      </a:r>
                      <a:r>
                        <a:rPr lang="ru-RU" sz="1000" b="1" baseline="0" dirty="0" smtClean="0">
                          <a:latin typeface="Times New Roman" panose="02020603050405020304" pitchFamily="18" charset="0"/>
                          <a:cs typeface="Times New Roman" panose="02020603050405020304" pitchFamily="18" charset="0"/>
                        </a:rPr>
                        <a:t> 352,5</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-8</a:t>
                      </a:r>
                      <a:r>
                        <a:rPr lang="ru-RU" sz="1000" b="1" baseline="0" dirty="0" smtClean="0">
                          <a:latin typeface="Times New Roman" panose="02020603050405020304" pitchFamily="18" charset="0"/>
                          <a:cs typeface="Times New Roman" panose="02020603050405020304" pitchFamily="18" charset="0"/>
                        </a:rPr>
                        <a:t> 525,3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464,3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464,3</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-12,9</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-79,2</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95,0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0,0</a:t>
                      </a:r>
                      <a:endParaRPr lang="ru-RU" sz="10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000" b="1" dirty="0" smtClean="0">
                          <a:latin typeface="Times New Roman" panose="02020603050405020304" pitchFamily="18" charset="0"/>
                          <a:cs typeface="Times New Roman" panose="02020603050405020304" pitchFamily="18" charset="0"/>
                        </a:rPr>
                        <a:t>0,0</a:t>
                      </a:r>
                      <a:endParaRPr lang="ru-RU" sz="10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3329635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Блок-схема: процесс 17"/>
          <p:cNvSpPr/>
          <p:nvPr/>
        </p:nvSpPr>
        <p:spPr>
          <a:xfrm>
            <a:off x="0" y="579512"/>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 name="Прямоугольник 4"/>
          <p:cNvSpPr/>
          <p:nvPr/>
        </p:nvSpPr>
        <p:spPr>
          <a:xfrm>
            <a:off x="3782786" y="548680"/>
            <a:ext cx="2273379" cy="338554"/>
          </a:xfrm>
          <a:prstGeom prst="rect">
            <a:avLst/>
          </a:prstGeom>
        </p:spPr>
        <p:txBody>
          <a:bodyPr wrap="none">
            <a:spAutoFit/>
          </a:bodyPr>
          <a:lstStyle/>
          <a:p>
            <a:pPr algn="r" fontAlgn="auto">
              <a:spcBef>
                <a:spcPts val="0"/>
              </a:spcBef>
              <a:spcAft>
                <a:spcPts val="0"/>
              </a:spcAft>
              <a:defRPr/>
            </a:pPr>
            <a:r>
              <a:rPr lang="ru-RU" sz="1600" b="1" dirty="0" smtClean="0">
                <a:solidFill>
                  <a:srgbClr val="000066"/>
                </a:solidFill>
                <a:latin typeface="Bad Script" panose="02000000000000000000" pitchFamily="2" charset="0"/>
              </a:rPr>
              <a:t>Межбюджетные отношения</a:t>
            </a:r>
            <a:endParaRPr lang="ru-RU" sz="1600" b="1" dirty="0">
              <a:solidFill>
                <a:srgbClr val="000066"/>
              </a:solidFill>
              <a:latin typeface="Bad Script" panose="02000000000000000000" pitchFamily="2" charset="0"/>
            </a:endParaRPr>
          </a:p>
        </p:txBody>
      </p:sp>
      <p:sp>
        <p:nvSpPr>
          <p:cNvPr id="6" name="Прямоугольник 5"/>
          <p:cNvSpPr/>
          <p:nvPr/>
        </p:nvSpPr>
        <p:spPr>
          <a:xfrm>
            <a:off x="467544" y="885526"/>
            <a:ext cx="8280920" cy="609398"/>
          </a:xfrm>
          <a:prstGeom prst="rect">
            <a:avLst/>
          </a:prstGeom>
        </p:spPr>
        <p:txBody>
          <a:bodyPr wrap="square">
            <a:spAutoFit/>
          </a:bodyPr>
          <a:lstStyle/>
          <a:p>
            <a:pPr marL="12700" marR="5080" algn="just">
              <a:lnSpc>
                <a:spcPct val="80000"/>
              </a:lnSpc>
              <a:spcBef>
                <a:spcPts val="440"/>
              </a:spcBef>
            </a:pPr>
            <a:r>
              <a:rPr lang="ru-RU" b="1" dirty="0">
                <a:solidFill>
                  <a:srgbClr val="001F5F"/>
                </a:solidFill>
                <a:latin typeface="Times New Roman"/>
                <a:cs typeface="Times New Roman"/>
              </a:rPr>
              <a:t>В </a:t>
            </a:r>
            <a:r>
              <a:rPr lang="ru-RU" b="1" spc="-5" dirty="0" smtClean="0">
                <a:solidFill>
                  <a:srgbClr val="001F5F"/>
                </a:solidFill>
                <a:latin typeface="Times New Roman"/>
                <a:cs typeface="Times New Roman"/>
              </a:rPr>
              <a:t>2026 </a:t>
            </a:r>
            <a:r>
              <a:rPr lang="ru-RU" b="1" spc="-20" dirty="0">
                <a:solidFill>
                  <a:srgbClr val="001F5F"/>
                </a:solidFill>
                <a:latin typeface="Times New Roman"/>
                <a:cs typeface="Times New Roman"/>
              </a:rPr>
              <a:t>году </a:t>
            </a:r>
            <a:r>
              <a:rPr lang="ru-RU" dirty="0">
                <a:solidFill>
                  <a:srgbClr val="001F5F"/>
                </a:solidFill>
                <a:latin typeface="Times New Roman"/>
                <a:cs typeface="Times New Roman"/>
              </a:rPr>
              <a:t>в </a:t>
            </a:r>
            <a:r>
              <a:rPr lang="ru-RU" spc="-5" dirty="0">
                <a:solidFill>
                  <a:srgbClr val="001F5F"/>
                </a:solidFill>
                <a:latin typeface="Times New Roman"/>
                <a:cs typeface="Times New Roman"/>
              </a:rPr>
              <a:t>рамках </a:t>
            </a:r>
            <a:r>
              <a:rPr lang="ru-RU" spc="-15" dirty="0">
                <a:solidFill>
                  <a:srgbClr val="001F5F"/>
                </a:solidFill>
                <a:latin typeface="Times New Roman"/>
                <a:cs typeface="Times New Roman"/>
              </a:rPr>
              <a:t>межбюджетных </a:t>
            </a:r>
            <a:r>
              <a:rPr lang="ru-RU" spc="-5" dirty="0">
                <a:solidFill>
                  <a:srgbClr val="001F5F"/>
                </a:solidFill>
                <a:latin typeface="Times New Roman"/>
                <a:cs typeface="Times New Roman"/>
              </a:rPr>
              <a:t>отношений планируются </a:t>
            </a:r>
            <a:r>
              <a:rPr lang="ru-RU" dirty="0">
                <a:solidFill>
                  <a:srgbClr val="001F5F"/>
                </a:solidFill>
                <a:latin typeface="Times New Roman"/>
                <a:cs typeface="Times New Roman"/>
              </a:rPr>
              <a:t>поступления в </a:t>
            </a:r>
            <a:r>
              <a:rPr lang="ru-RU" spc="-20" dirty="0">
                <a:solidFill>
                  <a:srgbClr val="001F5F"/>
                </a:solidFill>
                <a:latin typeface="Times New Roman"/>
                <a:cs typeface="Times New Roman"/>
              </a:rPr>
              <a:t>бюджет </a:t>
            </a:r>
            <a:r>
              <a:rPr lang="ru-RU" spc="-5" dirty="0">
                <a:solidFill>
                  <a:srgbClr val="001F5F"/>
                </a:solidFill>
                <a:latin typeface="Times New Roman"/>
                <a:cs typeface="Times New Roman"/>
              </a:rPr>
              <a:t>муниципального </a:t>
            </a:r>
            <a:r>
              <a:rPr lang="ru-RU" dirty="0">
                <a:solidFill>
                  <a:srgbClr val="001F5F"/>
                </a:solidFill>
                <a:latin typeface="Times New Roman"/>
                <a:cs typeface="Times New Roman"/>
              </a:rPr>
              <a:t> </a:t>
            </a:r>
            <a:r>
              <a:rPr lang="ru-RU" dirty="0" smtClean="0">
                <a:solidFill>
                  <a:srgbClr val="001F5F"/>
                </a:solidFill>
                <a:latin typeface="Times New Roman"/>
                <a:cs typeface="Times New Roman"/>
              </a:rPr>
              <a:t>образования «Демидовский муниципальный округ» Смоленской области </a:t>
            </a:r>
            <a:r>
              <a:rPr lang="ru-RU" spc="-10" dirty="0" smtClean="0">
                <a:solidFill>
                  <a:srgbClr val="001F5F"/>
                </a:solidFill>
                <a:latin typeface="Times New Roman"/>
                <a:cs typeface="Times New Roman"/>
              </a:rPr>
              <a:t>от </a:t>
            </a:r>
            <a:r>
              <a:rPr lang="ru-RU" spc="-15" dirty="0">
                <a:solidFill>
                  <a:srgbClr val="001F5F"/>
                </a:solidFill>
                <a:latin typeface="Times New Roman"/>
                <a:cs typeface="Times New Roman"/>
              </a:rPr>
              <a:t>бюджетов</a:t>
            </a:r>
            <a:r>
              <a:rPr lang="ru-RU" spc="-10" dirty="0">
                <a:solidFill>
                  <a:srgbClr val="001F5F"/>
                </a:solidFill>
                <a:latin typeface="Times New Roman"/>
                <a:cs typeface="Times New Roman"/>
              </a:rPr>
              <a:t> других</a:t>
            </a:r>
            <a:r>
              <a:rPr lang="ru-RU" spc="-5" dirty="0">
                <a:solidFill>
                  <a:srgbClr val="001F5F"/>
                </a:solidFill>
                <a:latin typeface="Times New Roman"/>
                <a:cs typeface="Times New Roman"/>
              </a:rPr>
              <a:t> уровней </a:t>
            </a:r>
            <a:r>
              <a:rPr lang="ru-RU" b="1" spc="-10" dirty="0">
                <a:solidFill>
                  <a:srgbClr val="001F5F"/>
                </a:solidFill>
                <a:latin typeface="Times New Roman"/>
                <a:cs typeface="Times New Roman"/>
              </a:rPr>
              <a:t>безвозмездные</a:t>
            </a:r>
            <a:r>
              <a:rPr lang="ru-RU" b="1" spc="-5" dirty="0">
                <a:solidFill>
                  <a:srgbClr val="001F5F"/>
                </a:solidFill>
                <a:latin typeface="Times New Roman"/>
                <a:cs typeface="Times New Roman"/>
              </a:rPr>
              <a:t> поступления</a:t>
            </a:r>
            <a:r>
              <a:rPr lang="ru-RU" b="1" dirty="0">
                <a:solidFill>
                  <a:srgbClr val="001F5F"/>
                </a:solidFill>
                <a:latin typeface="Times New Roman"/>
                <a:cs typeface="Times New Roman"/>
              </a:rPr>
              <a:t> </a:t>
            </a:r>
            <a:r>
              <a:rPr lang="ru-RU" dirty="0">
                <a:solidFill>
                  <a:srgbClr val="001F5F"/>
                </a:solidFill>
                <a:latin typeface="Times New Roman"/>
                <a:cs typeface="Times New Roman"/>
              </a:rPr>
              <a:t>в </a:t>
            </a:r>
            <a:r>
              <a:rPr lang="ru-RU" spc="-10" dirty="0">
                <a:solidFill>
                  <a:srgbClr val="001F5F"/>
                </a:solidFill>
                <a:latin typeface="Times New Roman"/>
                <a:cs typeface="Times New Roman"/>
              </a:rPr>
              <a:t>сумме</a:t>
            </a:r>
            <a:r>
              <a:rPr lang="ru-RU" spc="-5" dirty="0">
                <a:solidFill>
                  <a:srgbClr val="001F5F"/>
                </a:solidFill>
                <a:latin typeface="Times New Roman"/>
                <a:cs typeface="Times New Roman"/>
              </a:rPr>
              <a:t> </a:t>
            </a:r>
            <a:r>
              <a:rPr lang="ru-RU" b="1" spc="-5" dirty="0" smtClean="0">
                <a:solidFill>
                  <a:srgbClr val="000066"/>
                </a:solidFill>
                <a:latin typeface="Times New Roman"/>
                <a:cs typeface="Times New Roman"/>
              </a:rPr>
              <a:t>1 243 595,5 </a:t>
            </a:r>
            <a:r>
              <a:rPr lang="ru-RU" b="1" dirty="0" smtClean="0">
                <a:solidFill>
                  <a:srgbClr val="001F5F"/>
                </a:solidFill>
                <a:latin typeface="Times New Roman"/>
                <a:cs typeface="Times New Roman"/>
              </a:rPr>
              <a:t>тыс</a:t>
            </a:r>
            <a:r>
              <a:rPr lang="ru-RU" b="1" dirty="0">
                <a:solidFill>
                  <a:srgbClr val="001F5F"/>
                </a:solidFill>
                <a:latin typeface="Times New Roman"/>
                <a:cs typeface="Times New Roman"/>
              </a:rPr>
              <a:t>. </a:t>
            </a:r>
            <a:r>
              <a:rPr lang="ru-RU" b="1" spc="-15" dirty="0">
                <a:solidFill>
                  <a:srgbClr val="001F5F"/>
                </a:solidFill>
                <a:latin typeface="Times New Roman"/>
                <a:cs typeface="Times New Roman"/>
              </a:rPr>
              <a:t>рублей</a:t>
            </a:r>
            <a:r>
              <a:rPr lang="ru-RU" spc="-15" dirty="0">
                <a:solidFill>
                  <a:srgbClr val="001F5F"/>
                </a:solidFill>
                <a:latin typeface="Times New Roman"/>
                <a:cs typeface="Times New Roman"/>
              </a:rPr>
              <a:t>.</a:t>
            </a:r>
            <a:r>
              <a:rPr lang="ru-RU" spc="-10" dirty="0">
                <a:solidFill>
                  <a:srgbClr val="001F5F"/>
                </a:solidFill>
                <a:latin typeface="Times New Roman"/>
                <a:cs typeface="Times New Roman"/>
              </a:rPr>
              <a:t> </a:t>
            </a:r>
            <a:endParaRPr lang="ru-RU" dirty="0">
              <a:latin typeface="Times New Roman"/>
              <a:cs typeface="Times New Roman"/>
            </a:endParaRPr>
          </a:p>
        </p:txBody>
      </p:sp>
      <p:sp>
        <p:nvSpPr>
          <p:cNvPr id="71" name="Табличка 70"/>
          <p:cNvSpPr/>
          <p:nvPr/>
        </p:nvSpPr>
        <p:spPr>
          <a:xfrm>
            <a:off x="1187624" y="1805980"/>
            <a:ext cx="7560840" cy="360040"/>
          </a:xfrm>
          <a:prstGeom prst="plaqu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О б л а с т н о й   б ю д ж е 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2" name="Табличка 71"/>
          <p:cNvSpPr/>
          <p:nvPr/>
        </p:nvSpPr>
        <p:spPr>
          <a:xfrm>
            <a:off x="2006748" y="4365104"/>
            <a:ext cx="6309668" cy="724558"/>
          </a:xfrm>
          <a:prstGeom prst="plaqu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Бюджет муниципального образования</a:t>
            </a:r>
          </a:p>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«Демидовский муниципальный округ»</a:t>
            </a:r>
          </a:p>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Смоленской области</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4" name="Стрелка вниз 73"/>
          <p:cNvSpPr/>
          <p:nvPr/>
        </p:nvSpPr>
        <p:spPr>
          <a:xfrm>
            <a:off x="1538811" y="2160686"/>
            <a:ext cx="1905559" cy="2204418"/>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marL="12700" marR="5080" algn="ctr">
              <a:lnSpc>
                <a:spcPct val="100000"/>
              </a:lnSpc>
              <a:spcBef>
                <a:spcPts val="105"/>
              </a:spcBef>
            </a:pPr>
            <a:endParaRPr lang="ru-RU" sz="1000" spc="-5" dirty="0" smtClean="0">
              <a:solidFill>
                <a:schemeClr val="bg1"/>
              </a:solidFill>
              <a:latin typeface="Franklin Gothic Medium"/>
              <a:cs typeface="Franklin Gothic Medium"/>
            </a:endParaRPr>
          </a:p>
          <a:p>
            <a:pPr marL="12700" marR="5080" algn="ctr">
              <a:lnSpc>
                <a:spcPct val="100000"/>
              </a:lnSpc>
              <a:spcBef>
                <a:spcPts val="105"/>
              </a:spcBef>
            </a:pPr>
            <a:r>
              <a:rPr lang="ru-RU" sz="1000" spc="-5" dirty="0" smtClean="0">
                <a:solidFill>
                  <a:schemeClr val="bg1"/>
                </a:solidFill>
                <a:latin typeface="Franklin Gothic Medium"/>
                <a:cs typeface="Franklin Gothic Medium"/>
              </a:rPr>
              <a:t>На </a:t>
            </a:r>
            <a:r>
              <a:rPr lang="ru-RU" sz="1000" spc="-5" dirty="0">
                <a:solidFill>
                  <a:schemeClr val="bg1"/>
                </a:solidFill>
                <a:latin typeface="Franklin Gothic Medium"/>
                <a:cs typeface="Franklin Gothic Medium"/>
              </a:rPr>
              <a:t>р</a:t>
            </a:r>
            <a:r>
              <a:rPr lang="ru-RU" sz="1000" spc="-10" dirty="0">
                <a:solidFill>
                  <a:schemeClr val="bg1"/>
                </a:solidFill>
                <a:latin typeface="Franklin Gothic Medium"/>
                <a:cs typeface="Franklin Gothic Medium"/>
              </a:rPr>
              <a:t>е</a:t>
            </a:r>
            <a:r>
              <a:rPr lang="ru-RU" sz="1000" spc="-20" dirty="0">
                <a:solidFill>
                  <a:schemeClr val="bg1"/>
                </a:solidFill>
                <a:latin typeface="Franklin Gothic Medium"/>
                <a:cs typeface="Franklin Gothic Medium"/>
              </a:rPr>
              <a:t>ш</a:t>
            </a:r>
            <a:r>
              <a:rPr lang="ru-RU" sz="1000" spc="-5" dirty="0">
                <a:solidFill>
                  <a:schemeClr val="bg1"/>
                </a:solidFill>
                <a:latin typeface="Franklin Gothic Medium"/>
                <a:cs typeface="Franklin Gothic Medium"/>
              </a:rPr>
              <a:t>ен</a:t>
            </a:r>
            <a:r>
              <a:rPr lang="ru-RU" sz="1000" spc="-15" dirty="0">
                <a:solidFill>
                  <a:schemeClr val="bg1"/>
                </a:solidFill>
                <a:latin typeface="Franklin Gothic Medium"/>
                <a:cs typeface="Franklin Gothic Medium"/>
              </a:rPr>
              <a:t>и</a:t>
            </a:r>
            <a:r>
              <a:rPr lang="ru-RU" sz="1000" spc="-5" dirty="0">
                <a:solidFill>
                  <a:schemeClr val="bg1"/>
                </a:solidFill>
                <a:latin typeface="Franklin Gothic Medium"/>
                <a:cs typeface="Franklin Gothic Medium"/>
              </a:rPr>
              <a:t>е  вопросов </a:t>
            </a:r>
            <a:r>
              <a:rPr lang="ru-RU" sz="1000" dirty="0">
                <a:solidFill>
                  <a:schemeClr val="bg1"/>
                </a:solidFill>
                <a:latin typeface="Franklin Gothic Medium"/>
                <a:cs typeface="Franklin Gothic Medium"/>
              </a:rPr>
              <a:t> </a:t>
            </a:r>
            <a:r>
              <a:rPr lang="ru-RU" sz="1000" spc="-10" dirty="0">
                <a:solidFill>
                  <a:schemeClr val="bg1"/>
                </a:solidFill>
                <a:latin typeface="Franklin Gothic Medium"/>
                <a:cs typeface="Franklin Gothic Medium"/>
              </a:rPr>
              <a:t>местного </a:t>
            </a:r>
            <a:r>
              <a:rPr lang="ru-RU" sz="1000" spc="-5" dirty="0">
                <a:solidFill>
                  <a:schemeClr val="bg1"/>
                </a:solidFill>
                <a:latin typeface="Franklin Gothic Medium"/>
                <a:cs typeface="Franklin Gothic Medium"/>
              </a:rPr>
              <a:t> </a:t>
            </a:r>
            <a:r>
              <a:rPr lang="ru-RU" sz="1000" spc="-15" dirty="0">
                <a:solidFill>
                  <a:schemeClr val="bg1"/>
                </a:solidFill>
                <a:latin typeface="Franklin Gothic Medium"/>
                <a:cs typeface="Franklin Gothic Medium"/>
              </a:rPr>
              <a:t>значения </a:t>
            </a:r>
            <a:r>
              <a:rPr lang="ru-RU" sz="1000" spc="-10" dirty="0">
                <a:solidFill>
                  <a:schemeClr val="bg1"/>
                </a:solidFill>
                <a:latin typeface="Franklin Gothic Medium"/>
                <a:cs typeface="Franklin Gothic Medium"/>
              </a:rPr>
              <a:t> </a:t>
            </a:r>
            <a:r>
              <a:rPr lang="ru-RU" sz="1000" spc="-10" dirty="0" smtClean="0">
                <a:solidFill>
                  <a:schemeClr val="bg1"/>
                </a:solidFill>
                <a:latin typeface="Franklin Gothic Medium"/>
                <a:cs typeface="Franklin Gothic Medium"/>
              </a:rPr>
              <a:t>977 375,4</a:t>
            </a:r>
            <a:endParaRPr lang="ru-RU" sz="1000" dirty="0">
              <a:solidFill>
                <a:schemeClr val="bg1"/>
              </a:solidFill>
              <a:cs typeface="Arial"/>
            </a:endParaRPr>
          </a:p>
          <a:p>
            <a:pPr marL="44450" marR="25400" indent="-13970" algn="just">
              <a:lnSpc>
                <a:spcPct val="100000"/>
              </a:lnSpc>
            </a:pPr>
            <a:r>
              <a:rPr lang="ru-RU" sz="1000" spc="-20" dirty="0">
                <a:solidFill>
                  <a:schemeClr val="bg1"/>
                </a:solidFill>
                <a:latin typeface="Franklin Gothic Medium"/>
                <a:cs typeface="Franklin Gothic Medium"/>
              </a:rPr>
              <a:t>т</a:t>
            </a:r>
            <a:r>
              <a:rPr lang="ru-RU" sz="1000" spc="-35" dirty="0">
                <a:solidFill>
                  <a:schemeClr val="bg1"/>
                </a:solidFill>
                <a:latin typeface="Franklin Gothic Medium"/>
                <a:cs typeface="Franklin Gothic Medium"/>
              </a:rPr>
              <a:t>ы</a:t>
            </a:r>
            <a:r>
              <a:rPr lang="ru-RU" sz="1000" spc="-5" dirty="0">
                <a:solidFill>
                  <a:schemeClr val="bg1"/>
                </a:solidFill>
                <a:latin typeface="Franklin Gothic Medium"/>
                <a:cs typeface="Franklin Gothic Medium"/>
              </a:rPr>
              <a:t>с</a:t>
            </a:r>
            <a:r>
              <a:rPr lang="ru-RU" sz="1000" spc="5" dirty="0">
                <a:solidFill>
                  <a:schemeClr val="bg1"/>
                </a:solidFill>
                <a:latin typeface="Franklin Gothic Medium"/>
                <a:cs typeface="Franklin Gothic Medium"/>
              </a:rPr>
              <a:t>.</a:t>
            </a:r>
            <a:r>
              <a:rPr lang="ru-RU" sz="1000" spc="-10" dirty="0">
                <a:solidFill>
                  <a:schemeClr val="bg1"/>
                </a:solidFill>
                <a:latin typeface="Franklin Gothic Medium"/>
                <a:cs typeface="Franklin Gothic Medium"/>
              </a:rPr>
              <a:t> </a:t>
            </a:r>
            <a:r>
              <a:rPr lang="ru-RU" sz="1000" spc="-5" dirty="0">
                <a:solidFill>
                  <a:schemeClr val="bg1"/>
                </a:solidFill>
                <a:latin typeface="Franklin Gothic Medium"/>
                <a:cs typeface="Franklin Gothic Medium"/>
              </a:rPr>
              <a:t>р</a:t>
            </a:r>
            <a:r>
              <a:rPr lang="ru-RU" sz="1000" spc="-15" dirty="0">
                <a:solidFill>
                  <a:schemeClr val="bg1"/>
                </a:solidFill>
                <a:latin typeface="Franklin Gothic Medium"/>
                <a:cs typeface="Franklin Gothic Medium"/>
              </a:rPr>
              <a:t>уб</a:t>
            </a:r>
            <a:r>
              <a:rPr lang="ru-RU" sz="1000" spc="-5" dirty="0">
                <a:solidFill>
                  <a:schemeClr val="bg1"/>
                </a:solidFill>
                <a:latin typeface="Franklin Gothic Medium"/>
                <a:cs typeface="Franklin Gothic Medium"/>
              </a:rPr>
              <a:t>лей  </a:t>
            </a:r>
            <a:endParaRPr lang="ru-RU" sz="1000" spc="-5" dirty="0" smtClean="0">
              <a:solidFill>
                <a:schemeClr val="bg1"/>
              </a:solidFill>
              <a:latin typeface="Franklin Gothic Medium"/>
              <a:cs typeface="Franklin Gothic Medium"/>
            </a:endParaRPr>
          </a:p>
          <a:p>
            <a:pPr marL="44450" marR="25400" indent="-13970" algn="just">
              <a:lnSpc>
                <a:spcPct val="100000"/>
              </a:lnSpc>
            </a:pPr>
            <a:endParaRPr lang="ru-RU" sz="1000" spc="-5" dirty="0">
              <a:solidFill>
                <a:schemeClr val="bg1"/>
              </a:solidFill>
              <a:latin typeface="Franklin Gothic Medium"/>
              <a:cs typeface="Franklin Gothic Medium"/>
            </a:endParaRPr>
          </a:p>
          <a:p>
            <a:pPr marL="44450" marR="25400" indent="-13970" algn="just">
              <a:lnSpc>
                <a:spcPct val="100000"/>
              </a:lnSpc>
            </a:pPr>
            <a:endParaRPr lang="ru-RU" sz="1000" dirty="0" smtClean="0">
              <a:solidFill>
                <a:schemeClr val="bg1"/>
              </a:solidFill>
              <a:latin typeface="Franklin Gothic Medium"/>
              <a:cs typeface="Franklin Gothic Medium"/>
            </a:endParaRPr>
          </a:p>
          <a:p>
            <a:pPr marL="44450" marR="25400" indent="-13970" algn="just">
              <a:lnSpc>
                <a:spcPct val="100000"/>
              </a:lnSpc>
            </a:pPr>
            <a:endParaRPr lang="ru-RU" sz="1000" dirty="0">
              <a:solidFill>
                <a:schemeClr val="bg1"/>
              </a:solidFill>
              <a:latin typeface="Franklin Gothic Medium"/>
              <a:cs typeface="Franklin Gothic Medium"/>
            </a:endParaRPr>
          </a:p>
          <a:p>
            <a:pPr marL="44450" marR="25400" indent="-13970" algn="just">
              <a:lnSpc>
                <a:spcPct val="100000"/>
              </a:lnSpc>
            </a:pPr>
            <a:r>
              <a:rPr lang="ru-RU" sz="1000" dirty="0" smtClean="0">
                <a:solidFill>
                  <a:schemeClr val="bg1"/>
                </a:solidFill>
                <a:latin typeface="Franklin Gothic Medium"/>
                <a:cs typeface="Franklin Gothic Medium"/>
              </a:rPr>
              <a:t>(</a:t>
            </a:r>
            <a:r>
              <a:rPr lang="ru-RU" sz="1000" spc="-5" dirty="0">
                <a:solidFill>
                  <a:schemeClr val="bg1"/>
                </a:solidFill>
                <a:latin typeface="Franklin Gothic Medium"/>
                <a:cs typeface="Franklin Gothic Medium"/>
              </a:rPr>
              <a:t>До</a:t>
            </a:r>
            <a:r>
              <a:rPr lang="ru-RU" sz="1000" dirty="0">
                <a:solidFill>
                  <a:schemeClr val="bg1"/>
                </a:solidFill>
                <a:latin typeface="Franklin Gothic Medium"/>
                <a:cs typeface="Franklin Gothic Medium"/>
              </a:rPr>
              <a:t>т</a:t>
            </a:r>
            <a:r>
              <a:rPr lang="ru-RU" sz="1000" spc="-20" dirty="0">
                <a:solidFill>
                  <a:schemeClr val="bg1"/>
                </a:solidFill>
                <a:latin typeface="Franklin Gothic Medium"/>
                <a:cs typeface="Franklin Gothic Medium"/>
              </a:rPr>
              <a:t>ац</a:t>
            </a:r>
            <a:r>
              <a:rPr lang="ru-RU" sz="1000" spc="-15" dirty="0">
                <a:solidFill>
                  <a:schemeClr val="bg1"/>
                </a:solidFill>
                <a:latin typeface="Franklin Gothic Medium"/>
                <a:cs typeface="Franklin Gothic Medium"/>
              </a:rPr>
              <a:t>ии</a:t>
            </a:r>
            <a:r>
              <a:rPr lang="ru-RU" sz="1000" spc="-30" dirty="0">
                <a:solidFill>
                  <a:schemeClr val="bg1"/>
                </a:solidFill>
                <a:latin typeface="Franklin Gothic Medium"/>
                <a:cs typeface="Franklin Gothic Medium"/>
              </a:rPr>
              <a:t> </a:t>
            </a:r>
            <a:r>
              <a:rPr lang="ru-RU" sz="1000" dirty="0">
                <a:solidFill>
                  <a:schemeClr val="bg1"/>
                </a:solidFill>
                <a:latin typeface="Franklin Gothic Medium"/>
                <a:cs typeface="Franklin Gothic Medium"/>
              </a:rPr>
              <a:t>+  </a:t>
            </a:r>
            <a:r>
              <a:rPr lang="ru-RU" sz="1000" spc="-10" dirty="0">
                <a:solidFill>
                  <a:schemeClr val="bg1"/>
                </a:solidFill>
                <a:latin typeface="Franklin Gothic Medium"/>
                <a:cs typeface="Franklin Gothic Medium"/>
              </a:rPr>
              <a:t>Субсидии)</a:t>
            </a:r>
            <a:endParaRPr lang="ru-RU" sz="1000" dirty="0">
              <a:solidFill>
                <a:schemeClr val="bg1"/>
              </a:solidFill>
              <a:latin typeface="Franklin Gothic Medium"/>
              <a:cs typeface="Franklin Gothic Medium"/>
            </a:endParaRPr>
          </a:p>
        </p:txBody>
      </p:sp>
      <p:sp>
        <p:nvSpPr>
          <p:cNvPr id="75" name="Стрелка вниз 74"/>
          <p:cNvSpPr/>
          <p:nvPr/>
        </p:nvSpPr>
        <p:spPr>
          <a:xfrm>
            <a:off x="3433588" y="2166020"/>
            <a:ext cx="1930500" cy="2199084"/>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6" name="Стрелка вниз 75"/>
          <p:cNvSpPr/>
          <p:nvPr/>
        </p:nvSpPr>
        <p:spPr>
          <a:xfrm>
            <a:off x="5364088" y="2166020"/>
            <a:ext cx="1944216" cy="2199084"/>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7" name="Стрелка вверх 76"/>
          <p:cNvSpPr/>
          <p:nvPr/>
        </p:nvSpPr>
        <p:spPr>
          <a:xfrm>
            <a:off x="6880450" y="2160686"/>
            <a:ext cx="1868014" cy="2204418"/>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76200" marR="66675" indent="-635" algn="ctr">
              <a:lnSpc>
                <a:spcPct val="100000"/>
              </a:lnSpc>
              <a:spcBef>
                <a:spcPts val="105"/>
              </a:spcBef>
            </a:pPr>
            <a:r>
              <a:rPr lang="ru-RU" sz="1000" spc="-10" dirty="0" smtClean="0">
                <a:solidFill>
                  <a:srgbClr val="000066"/>
                </a:solidFill>
                <a:latin typeface="Franklin Gothic Medium"/>
                <a:cs typeface="Franklin Gothic Medium"/>
              </a:rPr>
              <a:t>Возврат </a:t>
            </a:r>
            <a:r>
              <a:rPr lang="ru-RU" sz="1000" spc="-185" dirty="0" smtClean="0">
                <a:solidFill>
                  <a:srgbClr val="000066"/>
                </a:solidFill>
                <a:latin typeface="Franklin Gothic Medium"/>
                <a:cs typeface="Franklin Gothic Medium"/>
              </a:rPr>
              <a:t> </a:t>
            </a:r>
            <a:r>
              <a:rPr lang="ru-RU" sz="1000" spc="-10" dirty="0" smtClean="0">
                <a:solidFill>
                  <a:srgbClr val="000066"/>
                </a:solidFill>
                <a:latin typeface="Franklin Gothic Medium"/>
                <a:cs typeface="Franklin Gothic Medium"/>
              </a:rPr>
              <a:t>ост</a:t>
            </a:r>
            <a:r>
              <a:rPr lang="ru-RU" sz="1000" spc="-20" dirty="0" smtClean="0">
                <a:solidFill>
                  <a:srgbClr val="000066"/>
                </a:solidFill>
                <a:latin typeface="Franklin Gothic Medium"/>
                <a:cs typeface="Franklin Gothic Medium"/>
              </a:rPr>
              <a:t>ат</a:t>
            </a:r>
            <a:r>
              <a:rPr lang="ru-RU" sz="1000" spc="-25" dirty="0" smtClean="0">
                <a:solidFill>
                  <a:srgbClr val="000066"/>
                </a:solidFill>
                <a:latin typeface="Franklin Gothic Medium"/>
                <a:cs typeface="Franklin Gothic Medium"/>
              </a:rPr>
              <a:t>к</a:t>
            </a:r>
            <a:r>
              <a:rPr lang="ru-RU" sz="1000" spc="-5" dirty="0" smtClean="0">
                <a:solidFill>
                  <a:srgbClr val="000066"/>
                </a:solidFill>
                <a:latin typeface="Franklin Gothic Medium"/>
                <a:cs typeface="Franklin Gothic Medium"/>
              </a:rPr>
              <a:t>ов</a:t>
            </a:r>
            <a:endParaRPr lang="ru-RU" sz="1000" dirty="0" smtClean="0">
              <a:solidFill>
                <a:srgbClr val="000066"/>
              </a:solidFill>
              <a:latin typeface="Franklin Gothic Medium"/>
              <a:cs typeface="Franklin Gothic Medium"/>
            </a:endParaRPr>
          </a:p>
          <a:p>
            <a:pPr marL="635" algn="ctr">
              <a:lnSpc>
                <a:spcPct val="100000"/>
              </a:lnSpc>
            </a:pPr>
            <a:r>
              <a:rPr lang="ru-RU" sz="1000" b="1" spc="-30" dirty="0" smtClean="0">
                <a:solidFill>
                  <a:srgbClr val="000066"/>
                </a:solidFill>
                <a:cs typeface="Arial"/>
              </a:rPr>
              <a:t>47,1</a:t>
            </a:r>
            <a:endParaRPr lang="ru-RU" sz="1000" dirty="0" smtClean="0">
              <a:solidFill>
                <a:srgbClr val="000066"/>
              </a:solidFill>
              <a:cs typeface="Arial"/>
            </a:endParaRPr>
          </a:p>
          <a:p>
            <a:pPr algn="ctr">
              <a:lnSpc>
                <a:spcPct val="100000"/>
              </a:lnSpc>
            </a:pPr>
            <a:r>
              <a:rPr lang="ru-RU" sz="1000" spc="-20" dirty="0" smtClean="0">
                <a:solidFill>
                  <a:srgbClr val="000066"/>
                </a:solidFill>
                <a:latin typeface="Franklin Gothic Medium"/>
                <a:cs typeface="Franklin Gothic Medium"/>
              </a:rPr>
              <a:t>т</a:t>
            </a:r>
            <a:r>
              <a:rPr lang="ru-RU" sz="1000" spc="-35" dirty="0" smtClean="0">
                <a:solidFill>
                  <a:srgbClr val="000066"/>
                </a:solidFill>
                <a:latin typeface="Franklin Gothic Medium"/>
                <a:cs typeface="Franklin Gothic Medium"/>
              </a:rPr>
              <a:t>ы</a:t>
            </a:r>
            <a:r>
              <a:rPr lang="ru-RU" sz="1000" spc="-5" dirty="0" smtClean="0">
                <a:solidFill>
                  <a:srgbClr val="000066"/>
                </a:solidFill>
                <a:latin typeface="Franklin Gothic Medium"/>
                <a:cs typeface="Franklin Gothic Medium"/>
              </a:rPr>
              <a:t>с</a:t>
            </a:r>
            <a:r>
              <a:rPr lang="ru-RU" sz="1000" spc="5" dirty="0" smtClean="0">
                <a:solidFill>
                  <a:srgbClr val="000066"/>
                </a:solidFill>
                <a:latin typeface="Franklin Gothic Medium"/>
                <a:cs typeface="Franklin Gothic Medium"/>
              </a:rPr>
              <a:t>.</a:t>
            </a:r>
            <a:r>
              <a:rPr lang="ru-RU" sz="1000" spc="-10" dirty="0" smtClean="0">
                <a:solidFill>
                  <a:srgbClr val="000066"/>
                </a:solidFill>
                <a:latin typeface="Franklin Gothic Medium"/>
                <a:cs typeface="Franklin Gothic Medium"/>
              </a:rPr>
              <a:t> </a:t>
            </a:r>
            <a:r>
              <a:rPr lang="ru-RU" sz="1000" spc="-5" dirty="0" smtClean="0">
                <a:solidFill>
                  <a:srgbClr val="000066"/>
                </a:solidFill>
                <a:latin typeface="Franklin Gothic Medium"/>
                <a:cs typeface="Franklin Gothic Medium"/>
              </a:rPr>
              <a:t>р</a:t>
            </a:r>
            <a:r>
              <a:rPr lang="ru-RU" sz="1000" spc="-15" dirty="0" smtClean="0">
                <a:solidFill>
                  <a:srgbClr val="000066"/>
                </a:solidFill>
                <a:latin typeface="Franklin Gothic Medium"/>
                <a:cs typeface="Franklin Gothic Medium"/>
              </a:rPr>
              <a:t>уб</a:t>
            </a:r>
            <a:r>
              <a:rPr lang="ru-RU" sz="1000" spc="-5" dirty="0" smtClean="0">
                <a:solidFill>
                  <a:srgbClr val="000066"/>
                </a:solidFill>
                <a:latin typeface="Franklin Gothic Medium"/>
                <a:cs typeface="Franklin Gothic Medium"/>
              </a:rPr>
              <a:t>л</a:t>
            </a:r>
            <a:r>
              <a:rPr lang="ru-RU" sz="1000" spc="-10" dirty="0" smtClean="0">
                <a:solidFill>
                  <a:srgbClr val="000066"/>
                </a:solidFill>
                <a:latin typeface="Franklin Gothic Medium"/>
                <a:cs typeface="Franklin Gothic Medium"/>
              </a:rPr>
              <a:t>ей</a:t>
            </a:r>
            <a:endParaRPr lang="ru-RU" sz="1000" dirty="0">
              <a:solidFill>
                <a:srgbClr val="000066"/>
              </a:solidFill>
            </a:endParaRPr>
          </a:p>
        </p:txBody>
      </p:sp>
      <p:sp>
        <p:nvSpPr>
          <p:cNvPr id="80" name="object 48"/>
          <p:cNvSpPr txBox="1"/>
          <p:nvPr/>
        </p:nvSpPr>
        <p:spPr>
          <a:xfrm>
            <a:off x="3909070" y="2286794"/>
            <a:ext cx="936104" cy="1552348"/>
          </a:xfrm>
          <a:prstGeom prst="rect">
            <a:avLst/>
          </a:prstGeom>
        </p:spPr>
        <p:txBody>
          <a:bodyPr vert="horz" wrap="square" lIns="0" tIns="13335" rIns="0" bIns="0" rtlCol="0">
            <a:spAutoFit/>
          </a:bodyPr>
          <a:lstStyle/>
          <a:p>
            <a:pPr marL="117475" marR="45085" indent="-62865" algn="ctr">
              <a:lnSpc>
                <a:spcPct val="100000"/>
              </a:lnSpc>
              <a:spcBef>
                <a:spcPts val="105"/>
              </a:spcBef>
            </a:pPr>
            <a:r>
              <a:rPr lang="ru-RU" sz="1000" spc="-5" dirty="0">
                <a:solidFill>
                  <a:schemeClr val="bg1"/>
                </a:solidFill>
                <a:latin typeface="Franklin Gothic Medium"/>
                <a:cs typeface="Franklin Gothic Medium"/>
              </a:rPr>
              <a:t>На </a:t>
            </a:r>
            <a:r>
              <a:rPr lang="ru-RU" sz="1000" spc="-15" dirty="0">
                <a:solidFill>
                  <a:schemeClr val="bg1"/>
                </a:solidFill>
                <a:latin typeface="Franklin Gothic Medium"/>
                <a:cs typeface="Franklin Gothic Medium"/>
              </a:rPr>
              <a:t>и</a:t>
            </a:r>
            <a:r>
              <a:rPr lang="ru-RU" sz="1000" spc="-5" dirty="0">
                <a:solidFill>
                  <a:schemeClr val="bg1"/>
                </a:solidFill>
                <a:latin typeface="Franklin Gothic Medium"/>
                <a:cs typeface="Franklin Gothic Medium"/>
              </a:rPr>
              <a:t>с</a:t>
            </a:r>
            <a:r>
              <a:rPr lang="ru-RU" sz="1000" spc="-10" dirty="0">
                <a:solidFill>
                  <a:schemeClr val="bg1"/>
                </a:solidFill>
                <a:latin typeface="Franklin Gothic Medium"/>
                <a:cs typeface="Franklin Gothic Medium"/>
              </a:rPr>
              <a:t>п</a:t>
            </a:r>
            <a:r>
              <a:rPr lang="ru-RU" sz="1000" dirty="0">
                <a:solidFill>
                  <a:schemeClr val="bg1"/>
                </a:solidFill>
                <a:latin typeface="Franklin Gothic Medium"/>
                <a:cs typeface="Franklin Gothic Medium"/>
              </a:rPr>
              <a:t>о</a:t>
            </a:r>
            <a:r>
              <a:rPr lang="ru-RU" sz="1000" spc="-5" dirty="0">
                <a:solidFill>
                  <a:schemeClr val="bg1"/>
                </a:solidFill>
                <a:latin typeface="Franklin Gothic Medium"/>
                <a:cs typeface="Franklin Gothic Medium"/>
              </a:rPr>
              <a:t>л</a:t>
            </a:r>
            <a:r>
              <a:rPr lang="ru-RU" sz="1000" spc="-10" dirty="0">
                <a:solidFill>
                  <a:schemeClr val="bg1"/>
                </a:solidFill>
                <a:latin typeface="Franklin Gothic Medium"/>
                <a:cs typeface="Franklin Gothic Medium"/>
              </a:rPr>
              <a:t>н</a:t>
            </a:r>
            <a:r>
              <a:rPr lang="ru-RU" sz="1000" spc="-5" dirty="0">
                <a:solidFill>
                  <a:schemeClr val="bg1"/>
                </a:solidFill>
                <a:latin typeface="Franklin Gothic Medium"/>
                <a:cs typeface="Franklin Gothic Medium"/>
              </a:rPr>
              <a:t>е</a:t>
            </a:r>
            <a:r>
              <a:rPr lang="ru-RU" sz="1000" spc="-20" dirty="0">
                <a:solidFill>
                  <a:schemeClr val="bg1"/>
                </a:solidFill>
                <a:latin typeface="Franklin Gothic Medium"/>
                <a:cs typeface="Franklin Gothic Medium"/>
              </a:rPr>
              <a:t>н</a:t>
            </a:r>
            <a:r>
              <a:rPr lang="ru-RU" sz="1000" spc="-25" dirty="0">
                <a:solidFill>
                  <a:schemeClr val="bg1"/>
                </a:solidFill>
                <a:latin typeface="Franklin Gothic Medium"/>
                <a:cs typeface="Franklin Gothic Medium"/>
              </a:rPr>
              <a:t>и</a:t>
            </a:r>
            <a:r>
              <a:rPr lang="ru-RU" sz="1000" spc="-5" dirty="0">
                <a:solidFill>
                  <a:schemeClr val="bg1"/>
                </a:solidFill>
                <a:latin typeface="Franklin Gothic Medium"/>
                <a:cs typeface="Franklin Gothic Medium"/>
              </a:rPr>
              <a:t>е  </a:t>
            </a:r>
            <a:r>
              <a:rPr lang="ru-RU" sz="1000" spc="-10" dirty="0">
                <a:solidFill>
                  <a:schemeClr val="bg1"/>
                </a:solidFill>
                <a:latin typeface="Franklin Gothic Medium"/>
                <a:cs typeface="Franklin Gothic Medium"/>
              </a:rPr>
              <a:t>переданных</a:t>
            </a:r>
            <a:endParaRPr lang="ru-RU" sz="1000" dirty="0">
              <a:solidFill>
                <a:schemeClr val="bg1"/>
              </a:solidFill>
              <a:latin typeface="Franklin Gothic Medium"/>
              <a:cs typeface="Franklin Gothic Medium"/>
            </a:endParaRPr>
          </a:p>
          <a:p>
            <a:pPr marL="117475" marR="5080" indent="-105410" algn="ctr">
              <a:lnSpc>
                <a:spcPct val="100000"/>
              </a:lnSpc>
            </a:pPr>
            <a:r>
              <a:rPr lang="ru-RU" sz="900" spc="-10" dirty="0">
                <a:solidFill>
                  <a:schemeClr val="bg1"/>
                </a:solidFill>
                <a:latin typeface="Franklin Gothic Medium"/>
                <a:cs typeface="Franklin Gothic Medium"/>
              </a:rPr>
              <a:t>госуд</a:t>
            </a:r>
            <a:r>
              <a:rPr lang="ru-RU" sz="900" spc="-20" dirty="0">
                <a:solidFill>
                  <a:schemeClr val="bg1"/>
                </a:solidFill>
                <a:latin typeface="Franklin Gothic Medium"/>
                <a:cs typeface="Franklin Gothic Medium"/>
              </a:rPr>
              <a:t>а</a:t>
            </a:r>
            <a:r>
              <a:rPr lang="ru-RU" sz="900" spc="-5" dirty="0">
                <a:solidFill>
                  <a:schemeClr val="bg1"/>
                </a:solidFill>
                <a:latin typeface="Franklin Gothic Medium"/>
                <a:cs typeface="Franklin Gothic Medium"/>
              </a:rPr>
              <a:t>рс</a:t>
            </a:r>
            <a:r>
              <a:rPr lang="ru-RU" sz="900" spc="-20" dirty="0">
                <a:solidFill>
                  <a:schemeClr val="bg1"/>
                </a:solidFill>
                <a:latin typeface="Franklin Gothic Medium"/>
                <a:cs typeface="Franklin Gothic Medium"/>
              </a:rPr>
              <a:t>т</a:t>
            </a:r>
            <a:r>
              <a:rPr lang="ru-RU" sz="900" spc="-10" dirty="0">
                <a:solidFill>
                  <a:schemeClr val="bg1"/>
                </a:solidFill>
                <a:latin typeface="Franklin Gothic Medium"/>
                <a:cs typeface="Franklin Gothic Medium"/>
              </a:rPr>
              <a:t>венн</a:t>
            </a:r>
            <a:r>
              <a:rPr lang="ru-RU" sz="900" spc="-35" dirty="0">
                <a:solidFill>
                  <a:schemeClr val="bg1"/>
                </a:solidFill>
                <a:latin typeface="Franklin Gothic Medium"/>
                <a:cs typeface="Franklin Gothic Medium"/>
              </a:rPr>
              <a:t>ы</a:t>
            </a:r>
            <a:r>
              <a:rPr lang="ru-RU" sz="900" spc="-10" dirty="0">
                <a:solidFill>
                  <a:schemeClr val="bg1"/>
                </a:solidFill>
                <a:latin typeface="Franklin Gothic Medium"/>
                <a:cs typeface="Franklin Gothic Medium"/>
              </a:rPr>
              <a:t>х</a:t>
            </a:r>
            <a:r>
              <a:rPr lang="ru-RU" sz="1000" spc="-10" dirty="0">
                <a:solidFill>
                  <a:schemeClr val="bg1"/>
                </a:solidFill>
                <a:latin typeface="Franklin Gothic Medium"/>
                <a:cs typeface="Franklin Gothic Medium"/>
              </a:rPr>
              <a:t>  </a:t>
            </a:r>
            <a:r>
              <a:rPr lang="ru-RU" sz="1000" spc="-15" dirty="0">
                <a:solidFill>
                  <a:schemeClr val="bg1"/>
                </a:solidFill>
                <a:latin typeface="Franklin Gothic Medium"/>
                <a:cs typeface="Franklin Gothic Medium"/>
              </a:rPr>
              <a:t>полномочий </a:t>
            </a:r>
            <a:r>
              <a:rPr lang="ru-RU" sz="1000" spc="-10" dirty="0">
                <a:solidFill>
                  <a:schemeClr val="bg1"/>
                </a:solidFill>
                <a:latin typeface="Franklin Gothic Medium"/>
                <a:cs typeface="Franklin Gothic Medium"/>
              </a:rPr>
              <a:t> </a:t>
            </a:r>
            <a:r>
              <a:rPr lang="ru-RU" sz="1000" b="1" spc="25" dirty="0" smtClean="0">
                <a:solidFill>
                  <a:schemeClr val="bg1"/>
                </a:solidFill>
                <a:latin typeface="Arial"/>
                <a:cs typeface="Arial"/>
              </a:rPr>
              <a:t>265 023,2</a:t>
            </a:r>
            <a:endParaRPr lang="ru-RU" sz="1000" dirty="0">
              <a:solidFill>
                <a:schemeClr val="bg1"/>
              </a:solidFill>
              <a:latin typeface="Arial"/>
              <a:cs typeface="Arial"/>
            </a:endParaRPr>
          </a:p>
          <a:p>
            <a:pPr marL="117475" marR="109855" indent="15240" algn="ctr">
              <a:lnSpc>
                <a:spcPct val="100000"/>
              </a:lnSpc>
            </a:pPr>
            <a:r>
              <a:rPr lang="ru-RU" sz="1000" spc="-20" dirty="0" smtClean="0">
                <a:solidFill>
                  <a:schemeClr val="bg1"/>
                </a:solidFill>
                <a:latin typeface="Franklin Gothic Medium"/>
                <a:cs typeface="Franklin Gothic Medium"/>
              </a:rPr>
              <a:t>т</a:t>
            </a:r>
            <a:r>
              <a:rPr lang="ru-RU" sz="1000" spc="-35" dirty="0" smtClean="0">
                <a:solidFill>
                  <a:schemeClr val="bg1"/>
                </a:solidFill>
                <a:latin typeface="Franklin Gothic Medium"/>
                <a:cs typeface="Franklin Gothic Medium"/>
              </a:rPr>
              <a:t>ы</a:t>
            </a:r>
            <a:r>
              <a:rPr lang="ru-RU" sz="1000" spc="-5" dirty="0" smtClean="0">
                <a:solidFill>
                  <a:schemeClr val="bg1"/>
                </a:solidFill>
                <a:latin typeface="Franklin Gothic Medium"/>
                <a:cs typeface="Franklin Gothic Medium"/>
              </a:rPr>
              <a:t>с</a:t>
            </a:r>
            <a:r>
              <a:rPr lang="ru-RU" sz="1000" spc="5" dirty="0" smtClean="0">
                <a:solidFill>
                  <a:schemeClr val="bg1"/>
                </a:solidFill>
                <a:latin typeface="Franklin Gothic Medium"/>
                <a:cs typeface="Franklin Gothic Medium"/>
              </a:rPr>
              <a:t>. </a:t>
            </a:r>
            <a:r>
              <a:rPr lang="ru-RU" sz="1000" spc="-10" dirty="0" smtClean="0">
                <a:solidFill>
                  <a:schemeClr val="bg1"/>
                </a:solidFill>
                <a:latin typeface="Franklin Gothic Medium"/>
                <a:cs typeface="Franklin Gothic Medium"/>
              </a:rPr>
              <a:t>р</a:t>
            </a:r>
            <a:r>
              <a:rPr lang="ru-RU" sz="1000" spc="-15" dirty="0" smtClean="0">
                <a:solidFill>
                  <a:schemeClr val="bg1"/>
                </a:solidFill>
                <a:latin typeface="Franklin Gothic Medium"/>
                <a:cs typeface="Franklin Gothic Medium"/>
              </a:rPr>
              <a:t>уб</a:t>
            </a:r>
            <a:r>
              <a:rPr lang="ru-RU" sz="1000" spc="-5" dirty="0" smtClean="0">
                <a:solidFill>
                  <a:schemeClr val="bg1"/>
                </a:solidFill>
                <a:latin typeface="Franklin Gothic Medium"/>
                <a:cs typeface="Franklin Gothic Medium"/>
              </a:rPr>
              <a:t>лей </a:t>
            </a: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r>
              <a:rPr lang="ru-RU" sz="1000" dirty="0" smtClean="0">
                <a:solidFill>
                  <a:schemeClr val="bg1"/>
                </a:solidFill>
                <a:latin typeface="Franklin Gothic Medium"/>
                <a:cs typeface="Franklin Gothic Medium"/>
              </a:rPr>
              <a:t>(С</a:t>
            </a:r>
            <a:r>
              <a:rPr lang="ru-RU" sz="1000" spc="-15" dirty="0" smtClean="0">
                <a:solidFill>
                  <a:schemeClr val="bg1"/>
                </a:solidFill>
                <a:latin typeface="Franklin Gothic Medium"/>
                <a:cs typeface="Franklin Gothic Medium"/>
              </a:rPr>
              <a:t>уб</a:t>
            </a:r>
            <a:r>
              <a:rPr lang="ru-RU" sz="1000" spc="-10" dirty="0" smtClean="0">
                <a:solidFill>
                  <a:schemeClr val="bg1"/>
                </a:solidFill>
                <a:latin typeface="Franklin Gothic Medium"/>
                <a:cs typeface="Franklin Gothic Medium"/>
              </a:rPr>
              <a:t>вен</a:t>
            </a:r>
            <a:r>
              <a:rPr lang="ru-RU" sz="1000" spc="-5" dirty="0" smtClean="0">
                <a:solidFill>
                  <a:schemeClr val="bg1"/>
                </a:solidFill>
                <a:latin typeface="Franklin Gothic Medium"/>
                <a:cs typeface="Franklin Gothic Medium"/>
              </a:rPr>
              <a:t>ц</a:t>
            </a:r>
            <a:r>
              <a:rPr lang="ru-RU" sz="1000" spc="-15" dirty="0" smtClean="0">
                <a:solidFill>
                  <a:schemeClr val="bg1"/>
                </a:solidFill>
                <a:latin typeface="Franklin Gothic Medium"/>
                <a:cs typeface="Franklin Gothic Medium"/>
              </a:rPr>
              <a:t>и</a:t>
            </a:r>
            <a:r>
              <a:rPr lang="ru-RU" sz="1000" spc="-25" dirty="0" smtClean="0">
                <a:solidFill>
                  <a:schemeClr val="bg1"/>
                </a:solidFill>
                <a:latin typeface="Franklin Gothic Medium"/>
                <a:cs typeface="Franklin Gothic Medium"/>
              </a:rPr>
              <a:t>и)</a:t>
            </a:r>
            <a:endParaRPr lang="ru-RU" sz="1000" dirty="0">
              <a:solidFill>
                <a:schemeClr val="bg1"/>
              </a:solidFill>
              <a:latin typeface="Franklin Gothic Medium"/>
              <a:cs typeface="Franklin Gothic Medium"/>
            </a:endParaRPr>
          </a:p>
        </p:txBody>
      </p:sp>
      <p:sp>
        <p:nvSpPr>
          <p:cNvPr id="81" name="object 48"/>
          <p:cNvSpPr txBox="1"/>
          <p:nvPr/>
        </p:nvSpPr>
        <p:spPr>
          <a:xfrm>
            <a:off x="5868987" y="2276872"/>
            <a:ext cx="934417" cy="1719060"/>
          </a:xfrm>
          <a:prstGeom prst="rect">
            <a:avLst/>
          </a:prstGeom>
        </p:spPr>
        <p:txBody>
          <a:bodyPr vert="horz" wrap="square" lIns="0" tIns="13335" rIns="0" bIns="0" rtlCol="0">
            <a:spAutoFit/>
          </a:bodyPr>
          <a:lstStyle/>
          <a:p>
            <a:pPr marL="117475" marR="45085" indent="-62865" algn="ctr">
              <a:lnSpc>
                <a:spcPct val="100000"/>
              </a:lnSpc>
              <a:spcBef>
                <a:spcPts val="105"/>
              </a:spcBef>
            </a:pPr>
            <a:r>
              <a:rPr lang="ru-RU" sz="1000" spc="-5" dirty="0" smtClean="0">
                <a:solidFill>
                  <a:schemeClr val="bg1"/>
                </a:solidFill>
                <a:latin typeface="Franklin Gothic Medium"/>
                <a:cs typeface="Arial"/>
              </a:rPr>
              <a:t>Прочие безвозмездные поступления </a:t>
            </a:r>
            <a:r>
              <a:rPr lang="ru-RU" sz="1000" b="1" spc="25" dirty="0" smtClean="0">
                <a:solidFill>
                  <a:schemeClr val="bg1"/>
                </a:solidFill>
                <a:latin typeface="Arial"/>
                <a:cs typeface="Arial"/>
              </a:rPr>
              <a:t>1 244,0</a:t>
            </a:r>
            <a:endParaRPr lang="ru-RU" sz="1000" dirty="0">
              <a:solidFill>
                <a:schemeClr val="bg1"/>
              </a:solidFill>
              <a:latin typeface="Arial"/>
              <a:cs typeface="Arial"/>
            </a:endParaRPr>
          </a:p>
          <a:p>
            <a:pPr marL="117475" marR="109855" indent="15240" algn="ctr">
              <a:lnSpc>
                <a:spcPct val="100000"/>
              </a:lnSpc>
            </a:pPr>
            <a:r>
              <a:rPr lang="ru-RU" sz="1000" spc="-20" dirty="0" smtClean="0">
                <a:solidFill>
                  <a:schemeClr val="bg1"/>
                </a:solidFill>
                <a:latin typeface="Franklin Gothic Medium"/>
                <a:cs typeface="Franklin Gothic Medium"/>
              </a:rPr>
              <a:t>т</a:t>
            </a:r>
            <a:r>
              <a:rPr lang="ru-RU" sz="1000" spc="-35" dirty="0" smtClean="0">
                <a:solidFill>
                  <a:schemeClr val="bg1"/>
                </a:solidFill>
                <a:latin typeface="Franklin Gothic Medium"/>
                <a:cs typeface="Franklin Gothic Medium"/>
              </a:rPr>
              <a:t>ы</a:t>
            </a:r>
            <a:r>
              <a:rPr lang="ru-RU" sz="1000" spc="-5" dirty="0" smtClean="0">
                <a:solidFill>
                  <a:schemeClr val="bg1"/>
                </a:solidFill>
                <a:latin typeface="Franklin Gothic Medium"/>
                <a:cs typeface="Franklin Gothic Medium"/>
              </a:rPr>
              <a:t>с</a:t>
            </a:r>
            <a:r>
              <a:rPr lang="ru-RU" sz="1000" spc="5" dirty="0" smtClean="0">
                <a:solidFill>
                  <a:schemeClr val="bg1"/>
                </a:solidFill>
                <a:latin typeface="Franklin Gothic Medium"/>
                <a:cs typeface="Franklin Gothic Medium"/>
              </a:rPr>
              <a:t>. </a:t>
            </a:r>
            <a:r>
              <a:rPr lang="ru-RU" sz="1000" spc="-10" dirty="0" smtClean="0">
                <a:solidFill>
                  <a:schemeClr val="bg1"/>
                </a:solidFill>
                <a:latin typeface="Franklin Gothic Medium"/>
                <a:cs typeface="Franklin Gothic Medium"/>
              </a:rPr>
              <a:t>р</a:t>
            </a:r>
            <a:r>
              <a:rPr lang="ru-RU" sz="1000" spc="-15" dirty="0" smtClean="0">
                <a:solidFill>
                  <a:schemeClr val="bg1"/>
                </a:solidFill>
                <a:latin typeface="Franklin Gothic Medium"/>
                <a:cs typeface="Franklin Gothic Medium"/>
              </a:rPr>
              <a:t>уб</a:t>
            </a:r>
            <a:r>
              <a:rPr lang="ru-RU" sz="1000" spc="-5" dirty="0" smtClean="0">
                <a:solidFill>
                  <a:schemeClr val="bg1"/>
                </a:solidFill>
                <a:latin typeface="Franklin Gothic Medium"/>
                <a:cs typeface="Franklin Gothic Medium"/>
              </a:rPr>
              <a:t>лей  </a:t>
            </a: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smtClean="0">
              <a:solidFill>
                <a:schemeClr val="bg1"/>
              </a:solidFill>
              <a:latin typeface="Franklin Gothic Medium"/>
              <a:cs typeface="Franklin Gothic Medium"/>
            </a:endParaRPr>
          </a:p>
          <a:p>
            <a:pPr marL="117475" marR="109855" indent="15240" algn="ctr">
              <a:lnSpc>
                <a:spcPct val="100000"/>
              </a:lnSpc>
            </a:pPr>
            <a:endParaRPr lang="ru-RU" sz="1000" dirty="0">
              <a:solidFill>
                <a:schemeClr val="bg1"/>
              </a:solidFill>
              <a:latin typeface="Franklin Gothic Medium"/>
              <a:cs typeface="Franklin Gothic Medium"/>
            </a:endParaRPr>
          </a:p>
          <a:p>
            <a:pPr marL="117475" marR="109855" indent="15240" algn="ctr">
              <a:lnSpc>
                <a:spcPct val="100000"/>
              </a:lnSpc>
            </a:pPr>
            <a:r>
              <a:rPr lang="ru-RU" sz="1000" dirty="0" smtClean="0">
                <a:solidFill>
                  <a:schemeClr val="bg1"/>
                </a:solidFill>
                <a:latin typeface="Franklin Gothic Medium"/>
                <a:cs typeface="Franklin Gothic Medium"/>
              </a:rPr>
              <a:t>(</a:t>
            </a:r>
            <a:r>
              <a:rPr lang="ru-RU" sz="900" dirty="0" smtClean="0">
                <a:solidFill>
                  <a:schemeClr val="bg1"/>
                </a:solidFill>
                <a:latin typeface="Franklin Gothic Medium"/>
                <a:cs typeface="Franklin Gothic Medium"/>
              </a:rPr>
              <a:t>Иные МБТ</a:t>
            </a:r>
            <a:r>
              <a:rPr lang="ru-RU" sz="900" spc="-25" dirty="0" smtClean="0">
                <a:solidFill>
                  <a:schemeClr val="bg1"/>
                </a:solidFill>
                <a:latin typeface="Franklin Gothic Medium"/>
                <a:cs typeface="Franklin Gothic Medium"/>
              </a:rPr>
              <a:t>)</a:t>
            </a:r>
            <a:endParaRPr lang="ru-RU" sz="900" dirty="0">
              <a:solidFill>
                <a:schemeClr val="bg1"/>
              </a:solidFill>
              <a:latin typeface="Franklin Gothic Medium"/>
              <a:cs typeface="Franklin Gothic Medium"/>
            </a:endParaRPr>
          </a:p>
          <a:p>
            <a:pPr marL="12700" marR="5080" algn="ctr">
              <a:lnSpc>
                <a:spcPct val="100000"/>
              </a:lnSpc>
              <a:spcBef>
                <a:spcPts val="105"/>
              </a:spcBef>
            </a:pPr>
            <a:endParaRPr sz="1000" dirty="0">
              <a:solidFill>
                <a:schemeClr val="bg1"/>
              </a:solidFill>
              <a:latin typeface="Franklin Gothic Medium"/>
              <a:cs typeface="Franklin Gothic Medium"/>
            </a:endParaRPr>
          </a:p>
        </p:txBody>
      </p:sp>
      <p:sp>
        <p:nvSpPr>
          <p:cNvPr id="84" name="TextBox 8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Tree>
    <p:extLst>
      <p:ext uri="{BB962C8B-B14F-4D97-AF65-F5344CB8AC3E}">
        <p14:creationId xmlns:p14="http://schemas.microsoft.com/office/powerpoint/2010/main" val="181246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7131" name="Text Box 3"/>
          <p:cNvSpPr txBox="1">
            <a:spLocks noChangeArrowheads="1"/>
          </p:cNvSpPr>
          <p:nvPr/>
        </p:nvSpPr>
        <p:spPr bwMode="auto">
          <a:xfrm>
            <a:off x="467544" y="1399580"/>
            <a:ext cx="6192687" cy="369332"/>
          </a:xfrm>
          <a:prstGeom prst="rect">
            <a:avLst/>
          </a:prstGeom>
          <a:noFill/>
          <a:ln w="9525">
            <a:noFill/>
            <a:miter lim="800000"/>
            <a:headEnd/>
            <a:tailEnd/>
          </a:ln>
        </p:spPr>
        <p:txBody>
          <a:bodyPr wrap="square">
            <a:spAutoFit/>
          </a:bodyPr>
          <a:lstStyle/>
          <a:p>
            <a:pPr algn="ctr"/>
            <a:r>
              <a:rPr lang="ru-RU" altLang="ru-RU" sz="1800" b="1" dirty="0">
                <a:solidFill>
                  <a:srgbClr val="000066"/>
                </a:solidFill>
                <a:cs typeface="Times New Roman" pitchFamily="18" charset="0"/>
              </a:rPr>
              <a:t>на </a:t>
            </a:r>
            <a:r>
              <a:rPr lang="ru-RU" altLang="ru-RU" sz="1800" b="1" dirty="0" smtClean="0">
                <a:solidFill>
                  <a:srgbClr val="000066"/>
                </a:solidFill>
                <a:cs typeface="Times New Roman" pitchFamily="18" charset="0"/>
              </a:rPr>
              <a:t>2026  </a:t>
            </a:r>
            <a:r>
              <a:rPr lang="ru-RU" altLang="ru-RU" sz="1800" b="1" dirty="0">
                <a:solidFill>
                  <a:srgbClr val="000066"/>
                </a:solidFill>
                <a:cs typeface="Times New Roman" pitchFamily="18" charset="0"/>
              </a:rPr>
              <a:t>год   и на плановый период </a:t>
            </a:r>
            <a:r>
              <a:rPr lang="ru-RU" altLang="ru-RU" sz="1800" b="1" dirty="0" smtClean="0">
                <a:solidFill>
                  <a:srgbClr val="000066"/>
                </a:solidFill>
                <a:cs typeface="Times New Roman" pitchFamily="18" charset="0"/>
              </a:rPr>
              <a:t>2027 </a:t>
            </a:r>
            <a:r>
              <a:rPr lang="ru-RU" altLang="ru-RU" sz="1800" b="1" dirty="0">
                <a:solidFill>
                  <a:srgbClr val="000066"/>
                </a:solidFill>
                <a:cs typeface="Times New Roman" pitchFamily="18" charset="0"/>
              </a:rPr>
              <a:t>и </a:t>
            </a:r>
            <a:r>
              <a:rPr lang="ru-RU" altLang="ru-RU" sz="1800" b="1" dirty="0" smtClean="0">
                <a:solidFill>
                  <a:srgbClr val="000066"/>
                </a:solidFill>
                <a:cs typeface="Times New Roman" pitchFamily="18" charset="0"/>
              </a:rPr>
              <a:t>2028 </a:t>
            </a:r>
            <a:r>
              <a:rPr lang="ru-RU" altLang="ru-RU" sz="1800" b="1" dirty="0">
                <a:solidFill>
                  <a:srgbClr val="000066"/>
                </a:solidFill>
                <a:cs typeface="Times New Roman" pitchFamily="18" charset="0"/>
              </a:rPr>
              <a:t>годов</a:t>
            </a:r>
          </a:p>
        </p:txBody>
      </p:sp>
      <p:graphicFrame>
        <p:nvGraphicFramePr>
          <p:cNvPr id="47130" name="Object 26"/>
          <p:cNvGraphicFramePr>
            <a:graphicFrameLocks noGrp="1" noChangeAspect="1"/>
          </p:cNvGraphicFramePr>
          <p:nvPr>
            <p:ph idx="4294967295"/>
            <p:extLst>
              <p:ext uri="{D42A27DB-BD31-4B8C-83A1-F6EECF244321}">
                <p14:modId xmlns:p14="http://schemas.microsoft.com/office/powerpoint/2010/main" val="2709440893"/>
              </p:ext>
            </p:extLst>
          </p:nvPr>
        </p:nvGraphicFramePr>
        <p:xfrm>
          <a:off x="265113" y="2817813"/>
          <a:ext cx="8269287" cy="3740150"/>
        </p:xfrm>
        <a:graphic>
          <a:graphicData uri="http://schemas.openxmlformats.org/presentationml/2006/ole">
            <mc:AlternateContent xmlns:mc="http://schemas.openxmlformats.org/markup-compatibility/2006">
              <mc:Choice xmlns:v="urn:schemas-microsoft-com:vml" Requires="v">
                <p:oleObj spid="_x0000_s186417" name="Лист" r:id="rId5" imgW="11563462" imgH="5229225" progId="Excel.Sheet.8">
                  <p:embed/>
                </p:oleObj>
              </mc:Choice>
              <mc:Fallback>
                <p:oleObj name="Лист" r:id="rId5" imgW="11563462" imgH="5229225" progId="Excel.Sheet.8">
                  <p:embed/>
                  <p:pic>
                    <p:nvPicPr>
                      <p:cNvPr id="0" name="Picture 190"/>
                      <p:cNvPicPr>
                        <a:picLocks noGrp="1" noChangeAspect="1" noChangeArrowheads="1"/>
                      </p:cNvPicPr>
                      <p:nvPr/>
                    </p:nvPicPr>
                    <p:blipFill>
                      <a:blip r:embed="rId6"/>
                      <a:srcRect/>
                      <a:stretch>
                        <a:fillRect/>
                      </a:stretch>
                    </p:blipFill>
                    <p:spPr bwMode="auto">
                      <a:xfrm>
                        <a:off x="265113" y="2817813"/>
                        <a:ext cx="8269287" cy="3740150"/>
                      </a:xfrm>
                      <a:prstGeom prst="rect">
                        <a:avLst/>
                      </a:prstGeom>
                      <a:noFill/>
                      <a:extLst/>
                    </p:spPr>
                  </p:pic>
                </p:oleObj>
              </mc:Fallback>
            </mc:AlternateContent>
          </a:graphicData>
        </a:graphic>
      </p:graphicFrame>
      <p:sp>
        <p:nvSpPr>
          <p:cNvPr id="47132"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BAE86598-9F53-46C6-94E3-BD1F96031E86}" type="slidenum">
              <a:rPr lang="en-US" altLang="ru-RU" sz="1200">
                <a:solidFill>
                  <a:srgbClr val="898989"/>
                </a:solidFill>
                <a:latin typeface="Calibri" pitchFamily="34" charset="0"/>
              </a:rPr>
              <a:pPr algn="r"/>
              <a:t>34</a:t>
            </a:fld>
            <a:endParaRPr lang="en-US" altLang="ru-RU" sz="1200">
              <a:solidFill>
                <a:srgbClr val="898989"/>
              </a:solidFill>
              <a:latin typeface="Calibri" pitchFamily="34" charset="0"/>
            </a:endParaRPr>
          </a:p>
        </p:txBody>
      </p:sp>
      <p:pic>
        <p:nvPicPr>
          <p:cNvPr id="47133" name="Picture 33" descr="b1cb1436e9410fde3fb153c1f87c02ec"/>
          <p:cNvPicPr>
            <a:picLocks noChangeAspect="1" noChangeArrowheads="1"/>
          </p:cNvPicPr>
          <p:nvPr/>
        </p:nvPicPr>
        <p:blipFill>
          <a:blip r:embed="rId7" cstate="print"/>
          <a:srcRect/>
          <a:stretch>
            <a:fillRect/>
          </a:stretch>
        </p:blipFill>
        <p:spPr bwMode="auto">
          <a:xfrm>
            <a:off x="6454874" y="1156865"/>
            <a:ext cx="2555776" cy="1971415"/>
          </a:xfrm>
          <a:prstGeom prst="rect">
            <a:avLst/>
          </a:prstGeom>
          <a:noFill/>
          <a:ln w="9525">
            <a:noFill/>
            <a:miter lim="800000"/>
            <a:headEnd/>
            <a:tailEnd/>
          </a:ln>
          <a:effectLst>
            <a:softEdge rad="127000"/>
          </a:effectLst>
        </p:spPr>
      </p:pic>
      <p:sp>
        <p:nvSpPr>
          <p:cNvPr id="6" name="TextBox 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7" name="Text Box 3"/>
          <p:cNvSpPr txBox="1">
            <a:spLocks noChangeArrowheads="1"/>
          </p:cNvSpPr>
          <p:nvPr/>
        </p:nvSpPr>
        <p:spPr bwMode="auto">
          <a:xfrm>
            <a:off x="467544" y="524287"/>
            <a:ext cx="8543106" cy="338554"/>
          </a:xfrm>
          <a:prstGeom prst="rect">
            <a:avLst/>
          </a:prstGeom>
          <a:noFill/>
          <a:ln w="9525">
            <a:noFill/>
            <a:miter lim="800000"/>
            <a:headEnd/>
            <a:tailEnd/>
          </a:ln>
        </p:spPr>
        <p:txBody>
          <a:bodyPr wrap="square">
            <a:spAutoFit/>
          </a:bodyPr>
          <a:lstStyle/>
          <a:p>
            <a:pPr algn="r"/>
            <a:r>
              <a:rPr lang="ru-RU" sz="1600" b="1" dirty="0">
                <a:solidFill>
                  <a:srgbClr val="000066"/>
                </a:solidFill>
                <a:latin typeface="Bad Script" panose="02000000000000000000" pitchFamily="2" charset="0"/>
              </a:rPr>
              <a:t>Доходы бюджета муниципального образования «Демидовский </a:t>
            </a:r>
            <a:r>
              <a:rPr lang="ru-RU" sz="1600" b="1" dirty="0" smtClean="0">
                <a:solidFill>
                  <a:srgbClr val="000066"/>
                </a:solidFill>
                <a:latin typeface="Bad Script" panose="02000000000000000000" pitchFamily="2" charset="0"/>
              </a:rPr>
              <a:t>муниципальный округ» </a:t>
            </a:r>
            <a:r>
              <a:rPr lang="ru-RU" sz="1600" b="1" dirty="0">
                <a:solidFill>
                  <a:srgbClr val="000066"/>
                </a:solidFill>
                <a:latin typeface="Bad Script" panose="02000000000000000000" pitchFamily="2" charset="0"/>
              </a:rPr>
              <a:t>Смоленской области</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48154" name="Object 26"/>
          <p:cNvGraphicFramePr>
            <a:graphicFrameLocks noGrp="1" noChangeAspect="1"/>
          </p:cNvGraphicFramePr>
          <p:nvPr>
            <p:ph idx="4294967295"/>
            <p:extLst>
              <p:ext uri="{D42A27DB-BD31-4B8C-83A1-F6EECF244321}">
                <p14:modId xmlns:p14="http://schemas.microsoft.com/office/powerpoint/2010/main" val="3533957160"/>
              </p:ext>
            </p:extLst>
          </p:nvPr>
        </p:nvGraphicFramePr>
        <p:xfrm>
          <a:off x="312738" y="2476500"/>
          <a:ext cx="8682037" cy="3344863"/>
        </p:xfrm>
        <a:graphic>
          <a:graphicData uri="http://schemas.openxmlformats.org/presentationml/2006/ole">
            <mc:AlternateContent xmlns:mc="http://schemas.openxmlformats.org/markup-compatibility/2006">
              <mc:Choice xmlns:v="urn:schemas-microsoft-com:vml" Requires="v">
                <p:oleObj spid="_x0000_s173159" name="Worksheet" r:id="rId4" imgW="9467770" imgH="3648062" progId="Excel.Sheet.8">
                  <p:embed/>
                </p:oleObj>
              </mc:Choice>
              <mc:Fallback>
                <p:oleObj name="Worksheet" r:id="rId4" imgW="9467770" imgH="3648062" progId="Excel.Sheet.8">
                  <p:embed/>
                  <p:pic>
                    <p:nvPicPr>
                      <p:cNvPr id="0" name=""/>
                      <p:cNvPicPr>
                        <a:picLocks noGrp="1" noChangeAspect="1" noChangeArrowheads="1"/>
                      </p:cNvPicPr>
                      <p:nvPr/>
                    </p:nvPicPr>
                    <p:blipFill>
                      <a:blip r:embed="rId5"/>
                      <a:srcRect/>
                      <a:stretch>
                        <a:fillRect/>
                      </a:stretch>
                    </p:blipFill>
                    <p:spPr bwMode="auto">
                      <a:xfrm>
                        <a:off x="312738" y="2476500"/>
                        <a:ext cx="8682037" cy="3344863"/>
                      </a:xfrm>
                      <a:prstGeom prst="rect">
                        <a:avLst/>
                      </a:prstGeom>
                      <a:noFill/>
                      <a:extLst/>
                    </p:spPr>
                  </p:pic>
                </p:oleObj>
              </mc:Fallback>
            </mc:AlternateContent>
          </a:graphicData>
        </a:graphic>
      </p:graphicFrame>
      <p:sp>
        <p:nvSpPr>
          <p:cNvPr id="48156"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0BC69FE7-B0F4-486D-872D-9A4FEE51D2CE}" type="slidenum">
              <a:rPr lang="en-US" altLang="ru-RU" sz="1200">
                <a:solidFill>
                  <a:srgbClr val="898989"/>
                </a:solidFill>
                <a:latin typeface="Calibri" pitchFamily="34" charset="0"/>
              </a:rPr>
              <a:pPr algn="r"/>
              <a:t>35</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69332"/>
          </a:xfrm>
          <a:prstGeom prst="rect">
            <a:avLst/>
          </a:prstGeom>
          <a:noFill/>
          <a:ln w="9525">
            <a:noFill/>
            <a:miter lim="800000"/>
            <a:headEnd/>
            <a:tailEnd/>
          </a:ln>
        </p:spPr>
        <p:txBody>
          <a:bodyPr wrap="square">
            <a:spAutoFit/>
          </a:bodyPr>
          <a:lstStyle/>
          <a:p>
            <a:pPr algn="ctr"/>
            <a:r>
              <a:rPr lang="ru-RU" sz="1800" b="1" dirty="0">
                <a:solidFill>
                  <a:srgbClr val="000066"/>
                </a:solidFill>
                <a:latin typeface="Bad Script" panose="02000000000000000000" pitchFamily="2" charset="0"/>
              </a:rPr>
              <a:t>Налоговые и неналоговые </a:t>
            </a:r>
            <a:r>
              <a:rPr lang="ru-RU" sz="1800" b="1" dirty="0" smtClean="0">
                <a:solidFill>
                  <a:srgbClr val="000066"/>
                </a:solidFill>
                <a:latin typeface="Bad Script" panose="02000000000000000000" pitchFamily="2" charset="0"/>
              </a:rPr>
              <a:t>доходы</a:t>
            </a:r>
            <a:endParaRPr lang="ru-RU" sz="1800" b="1" dirty="0">
              <a:solidFill>
                <a:srgbClr val="000066"/>
              </a:solidFill>
              <a:latin typeface="Bad Script" panose="02000000000000000000" pitchFamily="2" charset="0"/>
            </a:endParaRPr>
          </a:p>
        </p:txBody>
      </p:sp>
      <p:sp>
        <p:nvSpPr>
          <p:cNvPr id="7" name="Text Box 3"/>
          <p:cNvSpPr txBox="1">
            <a:spLocks noChangeArrowheads="1"/>
          </p:cNvSpPr>
          <p:nvPr/>
        </p:nvSpPr>
        <p:spPr bwMode="auto">
          <a:xfrm>
            <a:off x="1475656" y="1392391"/>
            <a:ext cx="6192687" cy="369332"/>
          </a:xfrm>
          <a:prstGeom prst="rect">
            <a:avLst/>
          </a:prstGeom>
          <a:noFill/>
          <a:ln w="9525">
            <a:noFill/>
            <a:miter lim="800000"/>
            <a:headEnd/>
            <a:tailEnd/>
          </a:ln>
        </p:spPr>
        <p:txBody>
          <a:bodyPr wrap="square">
            <a:spAutoFit/>
          </a:bodyPr>
          <a:lstStyle/>
          <a:p>
            <a:pPr algn="ctr"/>
            <a:r>
              <a:rPr lang="ru-RU" altLang="ru-RU" sz="1800" b="1" dirty="0">
                <a:solidFill>
                  <a:srgbClr val="000066"/>
                </a:solidFill>
                <a:cs typeface="Times New Roman" pitchFamily="18" charset="0"/>
              </a:rPr>
              <a:t>на </a:t>
            </a:r>
            <a:r>
              <a:rPr lang="ru-RU" altLang="ru-RU" sz="1800" b="1" dirty="0" smtClean="0">
                <a:solidFill>
                  <a:srgbClr val="000066"/>
                </a:solidFill>
                <a:cs typeface="Times New Roman" pitchFamily="18" charset="0"/>
              </a:rPr>
              <a:t>2026  </a:t>
            </a:r>
            <a:r>
              <a:rPr lang="ru-RU" altLang="ru-RU" sz="1800" b="1" dirty="0">
                <a:solidFill>
                  <a:srgbClr val="000066"/>
                </a:solidFill>
                <a:cs typeface="Times New Roman" pitchFamily="18" charset="0"/>
              </a:rPr>
              <a:t>год   и на плановый период </a:t>
            </a:r>
            <a:r>
              <a:rPr lang="ru-RU" altLang="ru-RU" sz="1800" b="1" dirty="0" smtClean="0">
                <a:solidFill>
                  <a:srgbClr val="000066"/>
                </a:solidFill>
                <a:cs typeface="Times New Roman" pitchFamily="18" charset="0"/>
              </a:rPr>
              <a:t>2027 </a:t>
            </a:r>
            <a:r>
              <a:rPr lang="ru-RU" altLang="ru-RU" sz="1800" b="1" dirty="0">
                <a:solidFill>
                  <a:srgbClr val="000066"/>
                </a:solidFill>
                <a:cs typeface="Times New Roman" pitchFamily="18" charset="0"/>
              </a:rPr>
              <a:t>и </a:t>
            </a:r>
            <a:r>
              <a:rPr lang="ru-RU" altLang="ru-RU" sz="1800" b="1" dirty="0" smtClean="0">
                <a:solidFill>
                  <a:srgbClr val="000066"/>
                </a:solidFill>
                <a:cs typeface="Times New Roman" pitchFamily="18" charset="0"/>
              </a:rPr>
              <a:t>2028 </a:t>
            </a:r>
            <a:r>
              <a:rPr lang="ru-RU" altLang="ru-RU" sz="1800" b="1" dirty="0">
                <a:solidFill>
                  <a:srgbClr val="000066"/>
                </a:solidFill>
                <a:cs typeface="Times New Roman" pitchFamily="18" charset="0"/>
              </a:rPr>
              <a:t>годов</a:t>
            </a:r>
          </a:p>
        </p:txBody>
      </p:sp>
    </p:spTree>
    <p:extLst>
      <p:ext uri="{BB962C8B-B14F-4D97-AF65-F5344CB8AC3E}">
        <p14:creationId xmlns:p14="http://schemas.microsoft.com/office/powerpoint/2010/main" val="374569031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9179" name="Text Box 3"/>
          <p:cNvSpPr txBox="1">
            <a:spLocks noChangeArrowheads="1"/>
          </p:cNvSpPr>
          <p:nvPr/>
        </p:nvSpPr>
        <p:spPr bwMode="auto">
          <a:xfrm>
            <a:off x="369887" y="944956"/>
            <a:ext cx="8640763" cy="1077218"/>
          </a:xfrm>
          <a:prstGeom prst="rect">
            <a:avLst/>
          </a:prstGeom>
          <a:noFill/>
          <a:ln w="9525">
            <a:noFill/>
            <a:miter lim="800000"/>
            <a:headEnd/>
            <a:tailEnd/>
          </a:ln>
        </p:spPr>
        <p:txBody>
          <a:bodyPr>
            <a:spAutoFit/>
          </a:bodyPr>
          <a:lstStyle/>
          <a:p>
            <a:pPr algn="ctr"/>
            <a:r>
              <a:rPr lang="ru-RU" sz="1600" b="1" dirty="0">
                <a:solidFill>
                  <a:schemeClr val="tx2"/>
                </a:solidFill>
              </a:rPr>
              <a:t>Структура налоговых и неналоговых доходов бюджета</a:t>
            </a:r>
          </a:p>
          <a:p>
            <a:pPr algn="ctr"/>
            <a:r>
              <a:rPr lang="ru-RU" sz="1600" b="1" dirty="0">
                <a:solidFill>
                  <a:schemeClr val="tx2"/>
                </a:solidFill>
              </a:rPr>
              <a:t> </a:t>
            </a:r>
            <a:r>
              <a:rPr lang="ru-RU" sz="1600" b="1" dirty="0" smtClean="0">
                <a:solidFill>
                  <a:schemeClr val="tx2"/>
                </a:solidFill>
              </a:rPr>
              <a:t>муниципального образования «Демидовский муниципальный округ» Смоленской области </a:t>
            </a:r>
            <a:r>
              <a:rPr lang="ru-RU" sz="1600" b="1" dirty="0">
                <a:solidFill>
                  <a:schemeClr val="tx2"/>
                </a:solidFill>
              </a:rPr>
              <a:t>на </a:t>
            </a:r>
            <a:r>
              <a:rPr lang="ru-RU" sz="1600" b="1" dirty="0" smtClean="0">
                <a:solidFill>
                  <a:schemeClr val="tx2"/>
                </a:solidFill>
              </a:rPr>
              <a:t>2026 </a:t>
            </a:r>
            <a:r>
              <a:rPr lang="ru-RU" sz="1600" b="1" dirty="0">
                <a:solidFill>
                  <a:schemeClr val="tx2"/>
                </a:solidFill>
              </a:rPr>
              <a:t>год </a:t>
            </a:r>
          </a:p>
          <a:p>
            <a:pPr algn="ctr"/>
            <a:r>
              <a:rPr lang="ru-RU" sz="1600" b="1" dirty="0">
                <a:solidFill>
                  <a:schemeClr val="tx2"/>
                </a:solidFill>
              </a:rPr>
              <a:t>всего налоговых и неналоговых доходов – </a:t>
            </a:r>
            <a:r>
              <a:rPr lang="ru-RU" sz="1600" b="1" dirty="0" smtClean="0">
                <a:solidFill>
                  <a:schemeClr val="tx2"/>
                </a:solidFill>
              </a:rPr>
              <a:t>114 143,7тыс</a:t>
            </a:r>
            <a:r>
              <a:rPr lang="ru-RU" sz="1600" b="1" dirty="0">
                <a:solidFill>
                  <a:schemeClr val="tx2"/>
                </a:solidFill>
              </a:rPr>
              <a:t>. рублей</a:t>
            </a:r>
          </a:p>
        </p:txBody>
      </p:sp>
      <p:graphicFrame>
        <p:nvGraphicFramePr>
          <p:cNvPr id="49178" name="Object 26"/>
          <p:cNvGraphicFramePr>
            <a:graphicFrameLocks noGrp="1" noChangeAspect="1"/>
          </p:cNvGraphicFramePr>
          <p:nvPr>
            <p:ph idx="4294967295"/>
            <p:extLst>
              <p:ext uri="{D42A27DB-BD31-4B8C-83A1-F6EECF244321}">
                <p14:modId xmlns:p14="http://schemas.microsoft.com/office/powerpoint/2010/main" val="3213339787"/>
              </p:ext>
            </p:extLst>
          </p:nvPr>
        </p:nvGraphicFramePr>
        <p:xfrm>
          <a:off x="349250" y="2503488"/>
          <a:ext cx="8636000" cy="3173412"/>
        </p:xfrm>
        <a:graphic>
          <a:graphicData uri="http://schemas.openxmlformats.org/presentationml/2006/ole">
            <mc:AlternateContent xmlns:mc="http://schemas.openxmlformats.org/markup-compatibility/2006">
              <mc:Choice xmlns:v="urn:schemas-microsoft-com:vml" Requires="v">
                <p:oleObj spid="_x0000_s174182" name="Worksheet" r:id="rId4" imgW="8839316" imgH="3248051" progId="Excel.Sheet.8">
                  <p:embed/>
                </p:oleObj>
              </mc:Choice>
              <mc:Fallback>
                <p:oleObj name="Worksheet" r:id="rId4" imgW="8839316" imgH="3248051" progId="Excel.Sheet.8">
                  <p:embed/>
                  <p:pic>
                    <p:nvPicPr>
                      <p:cNvPr id="0" name=""/>
                      <p:cNvPicPr>
                        <a:picLocks noGrp="1" noChangeAspect="1" noChangeArrowheads="1"/>
                      </p:cNvPicPr>
                      <p:nvPr/>
                    </p:nvPicPr>
                    <p:blipFill>
                      <a:blip r:embed="rId5"/>
                      <a:srcRect/>
                      <a:stretch>
                        <a:fillRect/>
                      </a:stretch>
                    </p:blipFill>
                    <p:spPr bwMode="auto">
                      <a:xfrm>
                        <a:off x="349250" y="2503488"/>
                        <a:ext cx="8636000" cy="3173412"/>
                      </a:xfrm>
                      <a:prstGeom prst="rect">
                        <a:avLst/>
                      </a:prstGeom>
                      <a:noFill/>
                      <a:extLst/>
                    </p:spPr>
                  </p:pic>
                </p:oleObj>
              </mc:Fallback>
            </mc:AlternateContent>
          </a:graphicData>
        </a:graphic>
      </p:graphicFrame>
      <p:sp>
        <p:nvSpPr>
          <p:cNvPr id="49180"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2AA3E5CD-43A1-43F6-8D9E-B0CE11DDD2CB}" type="slidenum">
              <a:rPr lang="en-US" altLang="ru-RU" sz="1200">
                <a:solidFill>
                  <a:srgbClr val="898989"/>
                </a:solidFill>
                <a:latin typeface="Calibri" pitchFamily="34" charset="0"/>
              </a:rPr>
              <a:pPr algn="r"/>
              <a:t>36</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254161884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51520" y="980728"/>
            <a:ext cx="8661648" cy="883568"/>
          </a:xfrm>
        </p:spPr>
        <p:txBody>
          <a:bodyPr/>
          <a:lstStyle/>
          <a:p>
            <a:pPr algn="ctr"/>
            <a:r>
              <a:rPr lang="ru-RU" sz="1600" b="1" dirty="0" smtClean="0">
                <a:solidFill>
                  <a:schemeClr val="tx2"/>
                </a:solidFill>
                <a:latin typeface="Times New Roman" pitchFamily="18" charset="0"/>
                <a:cs typeface="Times New Roman" pitchFamily="18" charset="0"/>
              </a:rPr>
              <a:t>Структура налоговых и неналоговых доходов бюджета</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 муниципального образования «Демидовский </a:t>
            </a:r>
            <a:r>
              <a:rPr lang="ru-RU" sz="1600" b="1" dirty="0">
                <a:solidFill>
                  <a:schemeClr val="tx2"/>
                </a:solidFill>
                <a:latin typeface="Times New Roman" panose="02020603050405020304" pitchFamily="18" charset="0"/>
                <a:cs typeface="Times New Roman" panose="02020603050405020304" pitchFamily="18" charset="0"/>
              </a:rPr>
              <a:t>муниципальный округ</a:t>
            </a:r>
            <a:r>
              <a:rPr lang="ru-RU" sz="1600" b="1" dirty="0" smtClean="0">
                <a:solidFill>
                  <a:schemeClr val="tx2"/>
                </a:solidFill>
                <a:latin typeface="Times New Roman" pitchFamily="18" charset="0"/>
                <a:cs typeface="Times New Roman" pitchFamily="18" charset="0"/>
              </a:rPr>
              <a:t>» Смоленской области на 2027 год </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всего налоговых и неналоговых доходов – 129 240,9 тыс. рублей</a:t>
            </a:r>
            <a:endParaRPr lang="ru-RU" dirty="0"/>
          </a:p>
        </p:txBody>
      </p:sp>
      <p:graphicFrame>
        <p:nvGraphicFramePr>
          <p:cNvPr id="168962" name="Object 2"/>
          <p:cNvGraphicFramePr>
            <a:graphicFrameLocks noGrp="1" noChangeAspect="1"/>
          </p:cNvGraphicFramePr>
          <p:nvPr>
            <p:extLst>
              <p:ext uri="{D42A27DB-BD31-4B8C-83A1-F6EECF244321}">
                <p14:modId xmlns:p14="http://schemas.microsoft.com/office/powerpoint/2010/main" val="179830773"/>
              </p:ext>
            </p:extLst>
          </p:nvPr>
        </p:nvGraphicFramePr>
        <p:xfrm>
          <a:off x="468313" y="2060575"/>
          <a:ext cx="8243887" cy="3998913"/>
        </p:xfrm>
        <a:graphic>
          <a:graphicData uri="http://schemas.openxmlformats.org/presentationml/2006/ole">
            <mc:AlternateContent xmlns:mc="http://schemas.openxmlformats.org/markup-compatibility/2006">
              <mc:Choice xmlns:v="urn:schemas-microsoft-com:vml" Requires="v">
                <p:oleObj spid="_x0000_s175206" name="Worksheet" r:id="rId4" imgW="8210514" imgH="3314777" progId="Excel.Sheet.8">
                  <p:embed/>
                </p:oleObj>
              </mc:Choice>
              <mc:Fallback>
                <p:oleObj name="Worksheet" r:id="rId4" imgW="8210514" imgH="3314777" progId="Excel.Sheet.8">
                  <p:embed/>
                  <p:pic>
                    <p:nvPicPr>
                      <p:cNvPr id="0" name=""/>
                      <p:cNvPicPr>
                        <a:picLocks noGrp="1" noChangeAspect="1" noChangeArrowheads="1"/>
                      </p:cNvPicPr>
                      <p:nvPr/>
                    </p:nvPicPr>
                    <p:blipFill>
                      <a:blip r:embed="rId5"/>
                      <a:srcRect/>
                      <a:stretch>
                        <a:fillRect/>
                      </a:stretch>
                    </p:blipFill>
                    <p:spPr bwMode="auto">
                      <a:xfrm>
                        <a:off x="468313" y="2060575"/>
                        <a:ext cx="8243887" cy="3998913"/>
                      </a:xfrm>
                      <a:prstGeom prst="rect">
                        <a:avLst/>
                      </a:prstGeom>
                      <a:noFill/>
                      <a:extLst/>
                    </p:spPr>
                  </p:pic>
                </p:oleObj>
              </mc:Fallback>
            </mc:AlternateContent>
          </a:graphicData>
        </a:graphic>
      </p:graphicFrame>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5"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30312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51520" y="1340768"/>
            <a:ext cx="8712968" cy="955576"/>
          </a:xfrm>
        </p:spPr>
        <p:txBody>
          <a:bodyPr/>
          <a:lstStyle/>
          <a:p>
            <a:pPr algn="ctr"/>
            <a:r>
              <a:rPr lang="ru-RU" sz="1600" b="1" dirty="0" smtClean="0">
                <a:solidFill>
                  <a:schemeClr val="tx2"/>
                </a:solidFill>
                <a:latin typeface="Times New Roman" pitchFamily="18" charset="0"/>
                <a:cs typeface="Times New Roman" pitchFamily="18" charset="0"/>
              </a:rPr>
              <a:t>Структура налоговых и неналоговых доходов бюджета</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 муниципального образования «Демидовский </a:t>
            </a:r>
            <a:r>
              <a:rPr lang="ru-RU" sz="1600" b="1" dirty="0">
                <a:solidFill>
                  <a:schemeClr val="tx2"/>
                </a:solidFill>
                <a:latin typeface="Times New Roman" panose="02020603050405020304" pitchFamily="18" charset="0"/>
                <a:cs typeface="Times New Roman" panose="02020603050405020304" pitchFamily="18" charset="0"/>
              </a:rPr>
              <a:t>муниципальный округ</a:t>
            </a:r>
            <a:r>
              <a:rPr lang="ru-RU" sz="1600" b="1" dirty="0" smtClean="0">
                <a:solidFill>
                  <a:schemeClr val="tx2"/>
                </a:solidFill>
                <a:latin typeface="Times New Roman" pitchFamily="18" charset="0"/>
                <a:cs typeface="Times New Roman" pitchFamily="18" charset="0"/>
              </a:rPr>
              <a:t>» Смоленской области на 2028 год </a:t>
            </a:r>
            <a:br>
              <a:rPr lang="ru-RU" sz="1600" b="1" dirty="0" smtClean="0">
                <a:solidFill>
                  <a:schemeClr val="tx2"/>
                </a:solidFill>
                <a:latin typeface="Times New Roman" pitchFamily="18" charset="0"/>
                <a:cs typeface="Times New Roman" pitchFamily="18" charset="0"/>
              </a:rPr>
            </a:br>
            <a:r>
              <a:rPr lang="ru-RU" sz="1600" b="1" dirty="0" smtClean="0">
                <a:solidFill>
                  <a:schemeClr val="tx2"/>
                </a:solidFill>
                <a:latin typeface="Times New Roman" pitchFamily="18" charset="0"/>
                <a:cs typeface="Times New Roman" pitchFamily="18" charset="0"/>
              </a:rPr>
              <a:t>всего налоговых и неналоговых доходов – 134 619,4 тыс. рублей</a:t>
            </a:r>
            <a:endParaRPr lang="ru-RU" dirty="0"/>
          </a:p>
        </p:txBody>
      </p:sp>
      <p:graphicFrame>
        <p:nvGraphicFramePr>
          <p:cNvPr id="168962" name="Object 2"/>
          <p:cNvGraphicFramePr>
            <a:graphicFrameLocks noGrp="1" noChangeAspect="1"/>
          </p:cNvGraphicFramePr>
          <p:nvPr>
            <p:extLst>
              <p:ext uri="{D42A27DB-BD31-4B8C-83A1-F6EECF244321}">
                <p14:modId xmlns:p14="http://schemas.microsoft.com/office/powerpoint/2010/main" val="61181144"/>
              </p:ext>
            </p:extLst>
          </p:nvPr>
        </p:nvGraphicFramePr>
        <p:xfrm>
          <a:off x="611188" y="2492375"/>
          <a:ext cx="8205787" cy="3833813"/>
        </p:xfrm>
        <a:graphic>
          <a:graphicData uri="http://schemas.openxmlformats.org/presentationml/2006/ole">
            <mc:AlternateContent xmlns:mc="http://schemas.openxmlformats.org/markup-compatibility/2006">
              <mc:Choice xmlns:v="urn:schemas-microsoft-com:vml" Requires="v">
                <p:oleObj spid="_x0000_s176230" name="Worksheet" r:id="rId4" imgW="8238970" imgH="3209822" progId="Excel.Sheet.8">
                  <p:embed/>
                </p:oleObj>
              </mc:Choice>
              <mc:Fallback>
                <p:oleObj name="Worksheet" r:id="rId4" imgW="8238970" imgH="3209822" progId="Excel.Sheet.8">
                  <p:embed/>
                  <p:pic>
                    <p:nvPicPr>
                      <p:cNvPr id="0" name=""/>
                      <p:cNvPicPr>
                        <a:picLocks noGrp="1" noChangeAspect="1" noChangeArrowheads="1"/>
                      </p:cNvPicPr>
                      <p:nvPr/>
                    </p:nvPicPr>
                    <p:blipFill>
                      <a:blip r:embed="rId5"/>
                      <a:srcRect/>
                      <a:stretch>
                        <a:fillRect/>
                      </a:stretch>
                    </p:blipFill>
                    <p:spPr bwMode="auto">
                      <a:xfrm>
                        <a:off x="611188" y="2492375"/>
                        <a:ext cx="8205787" cy="3833813"/>
                      </a:xfrm>
                      <a:prstGeom prst="rect">
                        <a:avLst/>
                      </a:prstGeom>
                      <a:noFill/>
                      <a:extLst/>
                    </p:spPr>
                  </p:pic>
                </p:oleObj>
              </mc:Fallback>
            </mc:AlternateContent>
          </a:graphicData>
        </a:graphic>
      </p:graphicFrame>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5"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939662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2251" name="Text Box 3"/>
          <p:cNvSpPr txBox="1">
            <a:spLocks noChangeArrowheads="1"/>
          </p:cNvSpPr>
          <p:nvPr/>
        </p:nvSpPr>
        <p:spPr bwMode="auto">
          <a:xfrm>
            <a:off x="539552" y="980728"/>
            <a:ext cx="8215312" cy="830997"/>
          </a:xfrm>
          <a:prstGeom prst="rect">
            <a:avLst/>
          </a:prstGeom>
          <a:noFill/>
          <a:ln w="9525">
            <a:noFill/>
            <a:miter lim="800000"/>
            <a:headEnd/>
            <a:tailEnd/>
          </a:ln>
        </p:spPr>
        <p:txBody>
          <a:bodyPr>
            <a:spAutoFit/>
          </a:bodyPr>
          <a:lstStyle/>
          <a:p>
            <a:pPr algn="ctr"/>
            <a:r>
              <a:rPr lang="ru-RU" sz="1600" b="1" dirty="0">
                <a:solidFill>
                  <a:schemeClr val="tx2"/>
                </a:solidFill>
              </a:rPr>
              <a:t>Динамика поступления налоговых доходов в </a:t>
            </a:r>
            <a:r>
              <a:rPr lang="ru-RU" sz="1600" b="1" dirty="0" smtClean="0">
                <a:solidFill>
                  <a:schemeClr val="tx2"/>
                </a:solidFill>
              </a:rPr>
              <a:t>бюджет </a:t>
            </a:r>
            <a:r>
              <a:rPr lang="ru-RU" sz="1600" b="1" dirty="0">
                <a:solidFill>
                  <a:schemeClr val="tx2"/>
                </a:solidFill>
              </a:rPr>
              <a:t>муниципального </a:t>
            </a:r>
            <a:r>
              <a:rPr lang="ru-RU" sz="1600" b="1" dirty="0" smtClean="0">
                <a:solidFill>
                  <a:schemeClr val="tx2"/>
                </a:solidFill>
              </a:rPr>
              <a:t>образования «Демидовский </a:t>
            </a:r>
            <a:r>
              <a:rPr lang="ru-RU" sz="1600" b="1" dirty="0">
                <a:solidFill>
                  <a:schemeClr val="tx2"/>
                </a:solidFill>
              </a:rPr>
              <a:t>муниципальный округ» </a:t>
            </a:r>
            <a:r>
              <a:rPr lang="ru-RU" sz="1600" b="1" dirty="0" smtClean="0">
                <a:solidFill>
                  <a:schemeClr val="tx2"/>
                </a:solidFill>
              </a:rPr>
              <a:t>Смоленской области  </a:t>
            </a:r>
            <a:r>
              <a:rPr lang="ru-RU" sz="1600" b="1" dirty="0">
                <a:solidFill>
                  <a:schemeClr val="tx2"/>
                </a:solidFill>
              </a:rPr>
              <a:t>с </a:t>
            </a:r>
            <a:r>
              <a:rPr lang="ru-RU" sz="1600" b="1" dirty="0" smtClean="0">
                <a:solidFill>
                  <a:schemeClr val="tx2"/>
                </a:solidFill>
              </a:rPr>
              <a:t>2026 </a:t>
            </a:r>
            <a:r>
              <a:rPr lang="ru-RU" sz="1600" b="1" dirty="0">
                <a:solidFill>
                  <a:schemeClr val="tx2"/>
                </a:solidFill>
              </a:rPr>
              <a:t>по </a:t>
            </a:r>
            <a:r>
              <a:rPr lang="ru-RU" sz="1600" b="1" dirty="0" smtClean="0">
                <a:solidFill>
                  <a:schemeClr val="tx2"/>
                </a:solidFill>
              </a:rPr>
              <a:t>2028</a:t>
            </a:r>
          </a:p>
          <a:p>
            <a:pPr algn="ctr"/>
            <a:r>
              <a:rPr lang="ru-RU" sz="1600" b="1" dirty="0" smtClean="0">
                <a:solidFill>
                  <a:schemeClr val="tx2"/>
                </a:solidFill>
              </a:rPr>
              <a:t> </a:t>
            </a:r>
            <a:r>
              <a:rPr lang="ru-RU" sz="1600" b="1" dirty="0">
                <a:solidFill>
                  <a:schemeClr val="tx2"/>
                </a:solidFill>
              </a:rPr>
              <a:t>годы, тыс. </a:t>
            </a:r>
            <a:r>
              <a:rPr lang="ru-RU" sz="1600" b="1" dirty="0" smtClean="0">
                <a:solidFill>
                  <a:schemeClr val="tx2"/>
                </a:solidFill>
              </a:rPr>
              <a:t>рублей</a:t>
            </a:r>
          </a:p>
        </p:txBody>
      </p:sp>
      <p:graphicFrame>
        <p:nvGraphicFramePr>
          <p:cNvPr id="52250" name="Object 26"/>
          <p:cNvGraphicFramePr>
            <a:graphicFrameLocks noGrp="1" noChangeAspect="1"/>
          </p:cNvGraphicFramePr>
          <p:nvPr>
            <p:ph idx="4294967295"/>
            <p:extLst>
              <p:ext uri="{D42A27DB-BD31-4B8C-83A1-F6EECF244321}">
                <p14:modId xmlns:p14="http://schemas.microsoft.com/office/powerpoint/2010/main" val="1028150955"/>
              </p:ext>
            </p:extLst>
          </p:nvPr>
        </p:nvGraphicFramePr>
        <p:xfrm>
          <a:off x="447304" y="2517775"/>
          <a:ext cx="8307559" cy="3847659"/>
        </p:xfrm>
        <a:graphic>
          <a:graphicData uri="http://schemas.openxmlformats.org/presentationml/2006/ole">
            <mc:AlternateContent xmlns:mc="http://schemas.openxmlformats.org/markup-compatibility/2006">
              <mc:Choice xmlns:v="urn:schemas-microsoft-com:vml" Requires="v">
                <p:oleObj spid="_x0000_s177254" name="Worksheet" r:id="rId4" imgW="7486628" imgH="3466997" progId="Excel.Sheet.8">
                  <p:embed/>
                </p:oleObj>
              </mc:Choice>
              <mc:Fallback>
                <p:oleObj name="Worksheet" r:id="rId4" imgW="7486628" imgH="3466997" progId="Excel.Sheet.8">
                  <p:embed/>
                  <p:pic>
                    <p:nvPicPr>
                      <p:cNvPr id="0" name=""/>
                      <p:cNvPicPr>
                        <a:picLocks noGrp="1" noChangeAspect="1" noChangeArrowheads="1"/>
                      </p:cNvPicPr>
                      <p:nvPr/>
                    </p:nvPicPr>
                    <p:blipFill>
                      <a:blip r:embed="rId5"/>
                      <a:srcRect/>
                      <a:stretch>
                        <a:fillRect/>
                      </a:stretch>
                    </p:blipFill>
                    <p:spPr bwMode="auto">
                      <a:xfrm>
                        <a:off x="447304" y="2517775"/>
                        <a:ext cx="8307559" cy="3847659"/>
                      </a:xfrm>
                      <a:prstGeom prst="rect">
                        <a:avLst/>
                      </a:prstGeom>
                      <a:noFill/>
                      <a:extLst/>
                    </p:spPr>
                  </p:pic>
                </p:oleObj>
              </mc:Fallback>
            </mc:AlternateContent>
          </a:graphicData>
        </a:graphic>
      </p:graphicFrame>
      <p:sp>
        <p:nvSpPr>
          <p:cNvPr id="52252" name="Slide Number Placeholder 5"/>
          <p:cNvSpPr txBox="1">
            <a:spLocks noGrp="1"/>
          </p:cNvSpPr>
          <p:nvPr/>
        </p:nvSpPr>
        <p:spPr bwMode="auto">
          <a:xfrm>
            <a:off x="6877050" y="6381750"/>
            <a:ext cx="2133600" cy="365125"/>
          </a:xfrm>
          <a:prstGeom prst="rect">
            <a:avLst/>
          </a:prstGeom>
          <a:noFill/>
          <a:ln w="9525">
            <a:noFill/>
            <a:miter lim="800000"/>
            <a:headEnd/>
            <a:tailEnd/>
          </a:ln>
        </p:spPr>
        <p:txBody>
          <a:bodyPr anchor="ctr"/>
          <a:lstStyle/>
          <a:p>
            <a:pPr algn="r"/>
            <a:fld id="{D7FB315D-9767-4C7D-8E6E-447066BF7365}" type="slidenum">
              <a:rPr lang="en-US" altLang="ru-RU" sz="1200">
                <a:solidFill>
                  <a:srgbClr val="898989"/>
                </a:solidFill>
                <a:latin typeface="Calibri" pitchFamily="34" charset="0"/>
              </a:rPr>
              <a:pPr algn="r"/>
              <a:t>39</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278890162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 name="TextBox 4"/>
          <p:cNvSpPr txBox="1"/>
          <p:nvPr/>
        </p:nvSpPr>
        <p:spPr>
          <a:xfrm>
            <a:off x="5437212" y="1672731"/>
            <a:ext cx="3510632" cy="307777"/>
          </a:xfrm>
          <a:prstGeom prst="rect">
            <a:avLst/>
          </a:prstGeom>
          <a:solidFill>
            <a:schemeClr val="accent5"/>
          </a:solidFill>
        </p:spPr>
        <p:txBody>
          <a:bodyPr wrap="square" rtlCol="0">
            <a:spAutoFit/>
          </a:bodyPr>
          <a:lstStyle/>
          <a:p>
            <a:r>
              <a:rPr lang="ru-RU" b="1" i="1" dirty="0" smtClean="0">
                <a:solidFill>
                  <a:srgbClr val="000066"/>
                </a:solidFill>
                <a:effectLst/>
              </a:rPr>
              <a:t>Контактная </a:t>
            </a:r>
            <a:r>
              <a:rPr lang="ru-RU" b="1" i="1" smtClean="0">
                <a:solidFill>
                  <a:srgbClr val="000066"/>
                </a:solidFill>
                <a:effectLst/>
              </a:rPr>
              <a:t>информация                      </a:t>
            </a:r>
            <a:r>
              <a:rPr lang="ru-RU" sz="1200" b="1" i="1" smtClean="0">
                <a:solidFill>
                  <a:srgbClr val="000066"/>
                </a:solidFill>
                <a:effectLst/>
              </a:rPr>
              <a:t>115</a:t>
            </a:r>
            <a:endParaRPr lang="ru-RU" sz="1200" b="1" i="1" dirty="0">
              <a:solidFill>
                <a:srgbClr val="000066"/>
              </a:solidFill>
              <a:effectLst/>
            </a:endParaRPr>
          </a:p>
        </p:txBody>
      </p:sp>
      <p:sp>
        <p:nvSpPr>
          <p:cNvPr id="8" name="TextBox 7"/>
          <p:cNvSpPr txBox="1"/>
          <p:nvPr/>
        </p:nvSpPr>
        <p:spPr>
          <a:xfrm>
            <a:off x="5724128" y="44624"/>
            <a:ext cx="3384376" cy="400110"/>
          </a:xfrm>
          <a:prstGeom prst="rect">
            <a:avLst/>
          </a:prstGeom>
          <a:noFill/>
        </p:spPr>
        <p:txBody>
          <a:bodyPr wrap="square" rtlCol="0">
            <a:spAutoFit/>
          </a:bodyPr>
          <a:lstStyle/>
          <a:p>
            <a:pPr algn="ctr"/>
            <a:r>
              <a:rPr lang="ru-RU" sz="2000" i="1" dirty="0" smtClean="0">
                <a:solidFill>
                  <a:srgbClr val="000066"/>
                </a:solidFill>
                <a:effectLst>
                  <a:outerShdw blurRad="38100" dist="38100" dir="2700000" algn="tl">
                    <a:srgbClr val="000000">
                      <a:alpha val="43137"/>
                    </a:srgbClr>
                  </a:outerShdw>
                </a:effectLst>
              </a:rPr>
              <a:t>Содержание</a:t>
            </a:r>
            <a:endParaRPr lang="ru-RU" sz="2000" i="1" dirty="0">
              <a:solidFill>
                <a:srgbClr val="000066"/>
              </a:solidFill>
              <a:effectLst>
                <a:outerShdw blurRad="38100" dist="38100" dir="2700000" algn="tl">
                  <a:srgbClr val="000000">
                    <a:alpha val="43137"/>
                  </a:srgbClr>
                </a:outerShdw>
              </a:effectLst>
            </a:endParaRPr>
          </a:p>
        </p:txBody>
      </p:sp>
      <p:graphicFrame>
        <p:nvGraphicFramePr>
          <p:cNvPr id="9" name="Таблица 8"/>
          <p:cNvGraphicFramePr>
            <a:graphicFrameLocks noGrp="1"/>
          </p:cNvGraphicFramePr>
          <p:nvPr>
            <p:extLst>
              <p:ext uri="{D42A27DB-BD31-4B8C-83A1-F6EECF244321}">
                <p14:modId xmlns:p14="http://schemas.microsoft.com/office/powerpoint/2010/main" val="3060552606"/>
              </p:ext>
            </p:extLst>
          </p:nvPr>
        </p:nvGraphicFramePr>
        <p:xfrm>
          <a:off x="345406" y="444734"/>
          <a:ext cx="8597204" cy="928152"/>
        </p:xfrm>
        <a:graphic>
          <a:graphicData uri="http://schemas.openxmlformats.org/drawingml/2006/table">
            <a:tbl>
              <a:tblPr firstRow="1" bandRow="1">
                <a:tableStyleId>{7DF18680-E054-41AD-8BC1-D1AEF772440D}</a:tableStyleId>
              </a:tblPr>
              <a:tblGrid>
                <a:gridCol w="7852959">
                  <a:extLst>
                    <a:ext uri="{9D8B030D-6E8A-4147-A177-3AD203B41FA5}">
                      <a16:colId xmlns:a16="http://schemas.microsoft.com/office/drawing/2014/main" xmlns="" val="20000"/>
                    </a:ext>
                  </a:extLst>
                </a:gridCol>
                <a:gridCol w="744245">
                  <a:extLst>
                    <a:ext uri="{9D8B030D-6E8A-4147-A177-3AD203B41FA5}">
                      <a16:colId xmlns:a16="http://schemas.microsoft.com/office/drawing/2014/main" xmlns="" val="20001"/>
                    </a:ext>
                  </a:extLst>
                </a:gridCol>
              </a:tblGrid>
              <a:tr h="314504">
                <a:tc gridSpan="2">
                  <a:txBody>
                    <a:bodyPr/>
                    <a:lstStyle/>
                    <a:p>
                      <a:pPr algn="r"/>
                      <a:r>
                        <a:rPr lang="ru-RU" b="1" i="1" dirty="0" smtClean="0">
                          <a:solidFill>
                            <a:srgbClr val="000066"/>
                          </a:solidFill>
                          <a:effectLst/>
                          <a:latin typeface="Times New Roman" panose="02020603050405020304" pitchFamily="18" charset="0"/>
                          <a:cs typeface="Times New Roman" panose="02020603050405020304" pitchFamily="18" charset="0"/>
                        </a:rPr>
                        <a:t>Раздел </a:t>
                      </a:r>
                      <a:r>
                        <a:rPr lang="en-US" b="1" i="1" dirty="0" smtClean="0">
                          <a:solidFill>
                            <a:srgbClr val="000066"/>
                          </a:solidFill>
                          <a:effectLst/>
                          <a:latin typeface="Times New Roman" panose="02020603050405020304" pitchFamily="18" charset="0"/>
                          <a:cs typeface="Times New Roman" panose="02020603050405020304" pitchFamily="18" charset="0"/>
                        </a:rPr>
                        <a:t>III</a:t>
                      </a:r>
                      <a:r>
                        <a:rPr lang="ru-RU" b="1" i="1" dirty="0" smtClean="0">
                          <a:solidFill>
                            <a:srgbClr val="000066"/>
                          </a:solidFill>
                          <a:effectLst/>
                          <a:latin typeface="Times New Roman" panose="02020603050405020304" pitchFamily="18" charset="0"/>
                          <a:cs typeface="Times New Roman" panose="02020603050405020304" pitchFamily="18" charset="0"/>
                        </a:rPr>
                        <a:t>.</a:t>
                      </a:r>
                      <a:r>
                        <a:rPr lang="ru-RU" b="1" i="1" baseline="0" dirty="0" smtClean="0">
                          <a:solidFill>
                            <a:srgbClr val="000066"/>
                          </a:solidFill>
                          <a:effectLst/>
                          <a:latin typeface="Times New Roman" panose="02020603050405020304" pitchFamily="18" charset="0"/>
                          <a:cs typeface="Times New Roman" panose="02020603050405020304" pitchFamily="18" charset="0"/>
                        </a:rPr>
                        <a:t> </a:t>
                      </a:r>
                      <a:r>
                        <a:rPr lang="ru-RU" b="1" i="1" dirty="0" smtClean="0">
                          <a:solidFill>
                            <a:srgbClr val="000066"/>
                          </a:solidFill>
                          <a:effectLst/>
                          <a:latin typeface="Times New Roman" panose="02020603050405020304" pitchFamily="18" charset="0"/>
                          <a:cs typeface="Times New Roman" panose="02020603050405020304" pitchFamily="18" charset="0"/>
                        </a:rPr>
                        <a:t>Источники финансирования</a:t>
                      </a:r>
                      <a:endParaRPr lang="ru-RU" b="1" i="1" dirty="0">
                        <a:solidFill>
                          <a:srgbClr val="000066"/>
                        </a:solidFill>
                        <a:effectLst/>
                        <a:latin typeface="Times New Roman" panose="02020603050405020304" pitchFamily="18" charset="0"/>
                        <a:cs typeface="Times New Roman" panose="02020603050405020304" pitchFamily="18" charset="0"/>
                      </a:endParaRPr>
                    </a:p>
                  </a:txBody>
                  <a:tcPr marL="72000" marR="72000" marT="0" marB="0" anchor="ctr"/>
                </a:tc>
                <a:tc hMerge="1">
                  <a:txBody>
                    <a:bodyPr/>
                    <a:lstStyle/>
                    <a:p>
                      <a:endParaRPr lang="ru-RU" dirty="0"/>
                    </a:p>
                  </a:txBody>
                  <a:tcPr/>
                </a:tc>
                <a:extLst>
                  <a:ext uri="{0D108BD9-81ED-4DB2-BD59-A6C34878D82A}">
                    <a16:rowId xmlns:a16="http://schemas.microsoft.com/office/drawing/2014/main" xmlns="" val="10000"/>
                  </a:ext>
                </a:extLst>
              </a:tr>
              <a:tr h="325616">
                <a:tc>
                  <a:txBody>
                    <a:bodyPr/>
                    <a:lstStyle/>
                    <a:p>
                      <a:pPr algn="r"/>
                      <a:r>
                        <a:rPr lang="ru-RU" sz="1000" b="1" dirty="0" smtClean="0">
                          <a:solidFill>
                            <a:srgbClr val="000066"/>
                          </a:solidFill>
                          <a:latin typeface="Bad Script" panose="02000000000000000000" pitchFamily="2" charset="0"/>
                        </a:rPr>
                        <a:t>Источники</a:t>
                      </a:r>
                      <a:r>
                        <a:rPr lang="ru-RU" sz="1000" b="1" baseline="0" dirty="0" smtClean="0">
                          <a:solidFill>
                            <a:srgbClr val="000066"/>
                          </a:solidFill>
                          <a:latin typeface="Bad Script" panose="02000000000000000000" pitchFamily="2" charset="0"/>
                        </a:rPr>
                        <a:t> финансирования дефицита бюджета </a:t>
                      </a:r>
                      <a:r>
                        <a:rPr lang="ru-RU" sz="1000" b="1" dirty="0" smtClean="0">
                          <a:solidFill>
                            <a:srgbClr val="000066"/>
                          </a:solidFill>
                          <a:latin typeface="Bad Script" panose="02000000000000000000" pitchFamily="2" charset="0"/>
                        </a:rPr>
                        <a:t>муниципального образования «Демидовский муниципальный округ» Смоленской области</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91</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1"/>
                  </a:ext>
                </a:extLst>
              </a:tr>
              <a:tr h="288032">
                <a:tc>
                  <a:txBody>
                    <a:bodyPr/>
                    <a:lstStyle/>
                    <a:p>
                      <a:pPr algn="r"/>
                      <a:r>
                        <a:rPr lang="ru-RU" sz="1000" b="1" dirty="0" smtClean="0">
                          <a:solidFill>
                            <a:srgbClr val="000066"/>
                          </a:solidFill>
                          <a:latin typeface="Bad Script" panose="02000000000000000000" pitchFamily="2" charset="0"/>
                        </a:rPr>
                        <a:t>Муниципальный долг</a:t>
                      </a:r>
                      <a:endParaRPr lang="ru-RU" sz="1000" b="1" dirty="0">
                        <a:solidFill>
                          <a:srgbClr val="000066"/>
                        </a:solidFill>
                        <a:latin typeface="Bad Script" panose="02000000000000000000" pitchFamily="2" charset="0"/>
                      </a:endParaRPr>
                    </a:p>
                  </a:txBody>
                  <a:tcPr marL="72000" marR="72000" marT="0" marB="0" anchor="ctr"/>
                </a:tc>
                <a:tc>
                  <a:txBody>
                    <a:bodyPr/>
                    <a:lstStyle/>
                    <a:p>
                      <a:pPr algn="r"/>
                      <a:r>
                        <a:rPr lang="ru-RU" sz="1200" b="1" dirty="0" smtClean="0">
                          <a:solidFill>
                            <a:srgbClr val="000066"/>
                          </a:solidFill>
                          <a:latin typeface="Times New Roman" panose="02020603050405020304" pitchFamily="18" charset="0"/>
                          <a:cs typeface="Times New Roman" panose="02020603050405020304" pitchFamily="18" charset="0"/>
                        </a:rPr>
                        <a:t>92-94</a:t>
                      </a:r>
                      <a:endParaRPr lang="ru-RU" sz="1200" b="1" dirty="0">
                        <a:solidFill>
                          <a:srgbClr val="000066"/>
                        </a:solidFill>
                        <a:latin typeface="Times New Roman" panose="02020603050405020304" pitchFamily="18" charset="0"/>
                        <a:cs typeface="Times New Roman" panose="02020603050405020304" pitchFamily="18" charset="0"/>
                      </a:endParaRPr>
                    </a:p>
                  </a:txBody>
                  <a:tcPr marL="72000" marR="72000" marT="0" marB="0" anchor="ctr"/>
                </a:tc>
                <a:extLst>
                  <a:ext uri="{0D108BD9-81ED-4DB2-BD59-A6C34878D82A}">
                    <a16:rowId xmlns:a16="http://schemas.microsoft.com/office/drawing/2014/main" xmlns="" val="10002"/>
                  </a:ext>
                </a:extLst>
              </a:tr>
            </a:tbl>
          </a:graphicData>
        </a:graphic>
      </p:graphicFrame>
      <p:sp>
        <p:nvSpPr>
          <p:cNvPr id="6" name="TextBox 5"/>
          <p:cNvSpPr txBox="1"/>
          <p:nvPr/>
        </p:nvSpPr>
        <p:spPr>
          <a:xfrm>
            <a:off x="5437212" y="1344416"/>
            <a:ext cx="3510632" cy="307777"/>
          </a:xfrm>
          <a:prstGeom prst="rect">
            <a:avLst/>
          </a:prstGeom>
          <a:solidFill>
            <a:schemeClr val="accent2">
              <a:lumMod val="40000"/>
              <a:lumOff val="60000"/>
            </a:schemeClr>
          </a:solidFill>
        </p:spPr>
        <p:txBody>
          <a:bodyPr wrap="square" rtlCol="0">
            <a:spAutoFit/>
          </a:bodyPr>
          <a:lstStyle/>
          <a:p>
            <a:r>
              <a:rPr lang="ru-RU" b="1" i="1" dirty="0" smtClean="0">
                <a:solidFill>
                  <a:srgbClr val="000066"/>
                </a:solidFill>
                <a:effectLst/>
              </a:rPr>
              <a:t>Дополнительная информация           </a:t>
            </a:r>
            <a:r>
              <a:rPr lang="ru-RU" sz="1200" b="1" i="1" dirty="0" smtClean="0">
                <a:solidFill>
                  <a:srgbClr val="000066"/>
                </a:solidFill>
                <a:effectLst/>
              </a:rPr>
              <a:t>95-114</a:t>
            </a:r>
            <a:endParaRPr lang="ru-RU" sz="1200" b="1" i="1" dirty="0">
              <a:solidFill>
                <a:srgbClr val="000066"/>
              </a:solidFill>
              <a:effectLst/>
            </a:endParaRPr>
          </a:p>
        </p:txBody>
      </p:sp>
    </p:spTree>
    <p:extLst>
      <p:ext uri="{BB962C8B-B14F-4D97-AF65-F5344CB8AC3E}">
        <p14:creationId xmlns:p14="http://schemas.microsoft.com/office/powerpoint/2010/main" val="2318846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5779" name="Text Box 3"/>
          <p:cNvSpPr txBox="1">
            <a:spLocks noChangeArrowheads="1"/>
          </p:cNvSpPr>
          <p:nvPr/>
        </p:nvSpPr>
        <p:spPr bwMode="auto">
          <a:xfrm>
            <a:off x="611560" y="1484784"/>
            <a:ext cx="8070850" cy="584775"/>
          </a:xfrm>
          <a:prstGeom prst="rect">
            <a:avLst/>
          </a:prstGeom>
          <a:noFill/>
          <a:ln w="9525">
            <a:noFill/>
            <a:miter lim="800000"/>
            <a:headEnd/>
            <a:tailEnd/>
          </a:ln>
        </p:spPr>
        <p:txBody>
          <a:bodyPr>
            <a:spAutoFit/>
          </a:bodyPr>
          <a:lstStyle/>
          <a:p>
            <a:pPr algn="ctr"/>
            <a:r>
              <a:rPr lang="ru-RU" sz="1600" b="1" dirty="0">
                <a:solidFill>
                  <a:schemeClr val="tx2"/>
                </a:solidFill>
              </a:rPr>
              <a:t>Динамика поступления неналоговых доходов в бюджет муниципального образования «Демидовский муниципальный округ» с </a:t>
            </a:r>
            <a:r>
              <a:rPr lang="ru-RU" sz="1600" b="1" dirty="0" smtClean="0">
                <a:solidFill>
                  <a:schemeClr val="tx2"/>
                </a:solidFill>
              </a:rPr>
              <a:t>2026 </a:t>
            </a:r>
            <a:r>
              <a:rPr lang="ru-RU" sz="1600" b="1" dirty="0">
                <a:solidFill>
                  <a:schemeClr val="tx2"/>
                </a:solidFill>
              </a:rPr>
              <a:t>по </a:t>
            </a:r>
            <a:r>
              <a:rPr lang="ru-RU" sz="1600" b="1" dirty="0" smtClean="0">
                <a:solidFill>
                  <a:schemeClr val="tx2"/>
                </a:solidFill>
              </a:rPr>
              <a:t>2028 </a:t>
            </a:r>
            <a:r>
              <a:rPr lang="ru-RU" sz="1600" b="1" dirty="0">
                <a:solidFill>
                  <a:schemeClr val="tx2"/>
                </a:solidFill>
              </a:rPr>
              <a:t>годы</a:t>
            </a:r>
          </a:p>
        </p:txBody>
      </p:sp>
      <p:graphicFrame>
        <p:nvGraphicFramePr>
          <p:cNvPr id="75778" name="Object 5"/>
          <p:cNvGraphicFramePr>
            <a:graphicFrameLocks noGrp="1" noChangeAspect="1"/>
          </p:cNvGraphicFramePr>
          <p:nvPr>
            <p:ph idx="4294967295"/>
            <p:extLst>
              <p:ext uri="{D42A27DB-BD31-4B8C-83A1-F6EECF244321}">
                <p14:modId xmlns:p14="http://schemas.microsoft.com/office/powerpoint/2010/main" val="3922567784"/>
              </p:ext>
            </p:extLst>
          </p:nvPr>
        </p:nvGraphicFramePr>
        <p:xfrm>
          <a:off x="254000" y="2465388"/>
          <a:ext cx="8588375" cy="2652712"/>
        </p:xfrm>
        <a:graphic>
          <a:graphicData uri="http://schemas.openxmlformats.org/presentationml/2006/ole">
            <mc:AlternateContent xmlns:mc="http://schemas.openxmlformats.org/markup-compatibility/2006">
              <mc:Choice xmlns:v="urn:schemas-microsoft-com:vml" Requires="v">
                <p:oleObj spid="_x0000_s178279" name="Лист" r:id="rId5" imgW="8296163" imgH="2562337" progId="Excel.Sheet.8">
                  <p:embed/>
                </p:oleObj>
              </mc:Choice>
              <mc:Fallback>
                <p:oleObj name="Лист" r:id="rId5" imgW="8296163" imgH="2562337" progId="Excel.Sheet.8">
                  <p:embed/>
                  <p:pic>
                    <p:nvPicPr>
                      <p:cNvPr id="0" name=""/>
                      <p:cNvPicPr>
                        <a:picLocks noGrp="1" noChangeAspect="1" noChangeArrowheads="1"/>
                      </p:cNvPicPr>
                      <p:nvPr/>
                    </p:nvPicPr>
                    <p:blipFill>
                      <a:blip r:embed="rId6"/>
                      <a:srcRect/>
                      <a:stretch>
                        <a:fillRect/>
                      </a:stretch>
                    </p:blipFill>
                    <p:spPr bwMode="auto">
                      <a:xfrm>
                        <a:off x="254000" y="2465388"/>
                        <a:ext cx="8588375" cy="2652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5780"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2DD59EC3-A1D8-42C0-A2D5-52C07F35C6E4}" type="slidenum">
              <a:rPr lang="en-US" altLang="ru-RU" sz="1200">
                <a:solidFill>
                  <a:srgbClr val="898989"/>
                </a:solidFill>
                <a:latin typeface="Calibri" pitchFamily="34" charset="0"/>
              </a:rPr>
              <a:pPr algn="r"/>
              <a:t>40</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217921679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2" name="Таблица 1"/>
          <p:cNvGraphicFramePr>
            <a:graphicFrameLocks noGrp="1"/>
          </p:cNvGraphicFramePr>
          <p:nvPr>
            <p:extLst>
              <p:ext uri="{D42A27DB-BD31-4B8C-83A1-F6EECF244321}">
                <p14:modId xmlns:p14="http://schemas.microsoft.com/office/powerpoint/2010/main" val="1087913012"/>
              </p:ext>
            </p:extLst>
          </p:nvPr>
        </p:nvGraphicFramePr>
        <p:xfrm>
          <a:off x="179512" y="1864569"/>
          <a:ext cx="8922033" cy="4010161"/>
        </p:xfrm>
        <a:graphic>
          <a:graphicData uri="http://schemas.openxmlformats.org/drawingml/2006/table">
            <a:tbl>
              <a:tblPr firstRow="1" bandRow="1">
                <a:tableStyleId>{5C22544A-7EE6-4342-B048-85BDC9FD1C3A}</a:tableStyleId>
              </a:tblPr>
              <a:tblGrid>
                <a:gridCol w="2448272">
                  <a:extLst>
                    <a:ext uri="{9D8B030D-6E8A-4147-A177-3AD203B41FA5}">
                      <a16:colId xmlns:a16="http://schemas.microsoft.com/office/drawing/2014/main" xmlns="" val="20000"/>
                    </a:ext>
                  </a:extLst>
                </a:gridCol>
                <a:gridCol w="936104">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864096">
                  <a:extLst>
                    <a:ext uri="{9D8B030D-6E8A-4147-A177-3AD203B41FA5}">
                      <a16:colId xmlns:a16="http://schemas.microsoft.com/office/drawing/2014/main" xmlns="" val="20003"/>
                    </a:ext>
                  </a:extLst>
                </a:gridCol>
                <a:gridCol w="1008112">
                  <a:extLst>
                    <a:ext uri="{9D8B030D-6E8A-4147-A177-3AD203B41FA5}">
                      <a16:colId xmlns:a16="http://schemas.microsoft.com/office/drawing/2014/main" xmlns="" val="20004"/>
                    </a:ext>
                  </a:extLst>
                </a:gridCol>
                <a:gridCol w="936104">
                  <a:extLst>
                    <a:ext uri="{9D8B030D-6E8A-4147-A177-3AD203B41FA5}">
                      <a16:colId xmlns:a16="http://schemas.microsoft.com/office/drawing/2014/main" xmlns="" val="20005"/>
                    </a:ext>
                  </a:extLst>
                </a:gridCol>
                <a:gridCol w="864096">
                  <a:extLst>
                    <a:ext uri="{9D8B030D-6E8A-4147-A177-3AD203B41FA5}">
                      <a16:colId xmlns:a16="http://schemas.microsoft.com/office/drawing/2014/main" xmlns="" val="20006"/>
                    </a:ext>
                  </a:extLst>
                </a:gridCol>
                <a:gridCol w="929145">
                  <a:extLst>
                    <a:ext uri="{9D8B030D-6E8A-4147-A177-3AD203B41FA5}">
                      <a16:colId xmlns:a16="http://schemas.microsoft.com/office/drawing/2014/main" xmlns="" val="2926177984"/>
                    </a:ext>
                  </a:extLst>
                </a:gridCol>
              </a:tblGrid>
              <a:tr h="916359">
                <a:tc>
                  <a:txBody>
                    <a:bodyPr/>
                    <a:lstStyle/>
                    <a:p>
                      <a:r>
                        <a:rPr lang="ru-RU" dirty="0" smtClean="0"/>
                        <a:t>н</a:t>
                      </a:r>
                      <a:endParaRPr lang="ru-RU" dirty="0"/>
                    </a:p>
                  </a:txBody>
                  <a:tcPr>
                    <a:noFill/>
                  </a:tcPr>
                </a:tc>
                <a:tc>
                  <a:txBody>
                    <a:bodyPr/>
                    <a:lstStyle/>
                    <a:p>
                      <a:pPr algn="ctr"/>
                      <a:r>
                        <a:rPr lang="ru-RU" dirty="0" smtClean="0"/>
                        <a:t>2022 факт</a:t>
                      </a:r>
                      <a:endParaRPr lang="ru-RU" dirty="0"/>
                    </a:p>
                  </a:txBody>
                  <a:tcPr/>
                </a:tc>
                <a:tc>
                  <a:txBody>
                    <a:bodyPr/>
                    <a:lstStyle/>
                    <a:p>
                      <a:pPr algn="ctr"/>
                      <a:r>
                        <a:rPr lang="ru-RU" dirty="0" smtClean="0"/>
                        <a:t>2023</a:t>
                      </a:r>
                    </a:p>
                    <a:p>
                      <a:pPr algn="ctr"/>
                      <a:r>
                        <a:rPr lang="ru-RU" dirty="0" smtClean="0"/>
                        <a:t>факт</a:t>
                      </a:r>
                      <a:endParaRPr lang="ru-RU" dirty="0"/>
                    </a:p>
                  </a:txBody>
                  <a:tcPr/>
                </a:tc>
                <a:tc>
                  <a:txBody>
                    <a:bodyPr/>
                    <a:lstStyle/>
                    <a:p>
                      <a:pPr algn="ctr"/>
                      <a:r>
                        <a:rPr lang="ru-RU" dirty="0" smtClean="0"/>
                        <a:t>2024</a:t>
                      </a:r>
                    </a:p>
                    <a:p>
                      <a:pPr algn="ctr"/>
                      <a:r>
                        <a:rPr lang="ru-RU" dirty="0" smtClean="0"/>
                        <a:t>факт</a:t>
                      </a:r>
                      <a:endParaRPr lang="ru-RU" dirty="0"/>
                    </a:p>
                  </a:txBody>
                  <a:tcPr/>
                </a:tc>
                <a:tc>
                  <a:txBody>
                    <a:bodyPr/>
                    <a:lstStyle/>
                    <a:p>
                      <a:pPr algn="ctr"/>
                      <a:r>
                        <a:rPr lang="ru-RU" dirty="0" smtClean="0"/>
                        <a:t>2025</a:t>
                      </a:r>
                    </a:p>
                    <a:p>
                      <a:pPr algn="ctr"/>
                      <a:r>
                        <a:rPr lang="ru-RU" dirty="0" smtClean="0"/>
                        <a:t>факт</a:t>
                      </a:r>
                      <a:endParaRPr lang="ru-RU" dirty="0"/>
                    </a:p>
                  </a:txBody>
                  <a:tcPr/>
                </a:tc>
                <a:tc>
                  <a:txBody>
                    <a:bodyPr/>
                    <a:lstStyle/>
                    <a:p>
                      <a:pPr algn="ctr"/>
                      <a:r>
                        <a:rPr lang="ru-RU" dirty="0" smtClean="0"/>
                        <a:t>2026 план</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2027 план</a:t>
                      </a:r>
                    </a:p>
                  </a:txBody>
                  <a:tcPr/>
                </a:tc>
                <a:tc>
                  <a:txBody>
                    <a:bodyPr/>
                    <a:lstStyle/>
                    <a:p>
                      <a:r>
                        <a:rPr lang="ru-RU" dirty="0" smtClean="0"/>
                        <a:t>2028 план</a:t>
                      </a:r>
                      <a:endParaRPr lang="ru-RU" dirty="0"/>
                    </a:p>
                  </a:txBody>
                  <a:tcPr/>
                </a:tc>
                <a:extLst>
                  <a:ext uri="{0D108BD9-81ED-4DB2-BD59-A6C34878D82A}">
                    <a16:rowId xmlns:a16="http://schemas.microsoft.com/office/drawing/2014/main" xmlns="" val="10000"/>
                  </a:ext>
                </a:extLst>
              </a:tr>
              <a:tr h="576064">
                <a:tc>
                  <a:txBody>
                    <a:bodyPr/>
                    <a:lstStyle/>
                    <a:p>
                      <a:pPr>
                        <a:spcAft>
                          <a:spcPts val="0"/>
                        </a:spcAft>
                      </a:pPr>
                      <a:r>
                        <a:rPr lang="ru-RU" sz="1600" dirty="0" smtClean="0">
                          <a:effectLst/>
                          <a:latin typeface="Times New Roman" pitchFamily="18" charset="0"/>
                          <a:cs typeface="Times New Roman" pitchFamily="18" charset="0"/>
                        </a:rPr>
                        <a:t>Налог на доходы с физических лиц</a:t>
                      </a:r>
                      <a:endParaRPr lang="ru-RU" sz="1600" dirty="0">
                        <a:effectLst/>
                        <a:latin typeface="Times New Roman" pitchFamily="18" charset="0"/>
                        <a:cs typeface="Times New Roman" pitchFamily="18" charset="0"/>
                      </a:endParaRPr>
                    </a:p>
                  </a:txBody>
                  <a:tcPr marL="66126" marR="66126" marT="0"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40 744,7</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45 330,3</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55 424,9</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64 538,6</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65 379,7</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70 608,8</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rgbClr val="000000"/>
                          </a:solidFill>
                          <a:latin typeface="Times New Roman" pitchFamily="18" charset="0"/>
                          <a:cs typeface="Times New Roman" pitchFamily="18" charset="0"/>
                        </a:rPr>
                        <a:t>75 550,4</a:t>
                      </a:r>
                      <a:endParaRPr lang="ru-RU" sz="1600" b="1" i="0" u="none" strike="noStrike" dirty="0">
                        <a:solidFill>
                          <a:srgbClr val="000000"/>
                        </a:solidFill>
                        <a:latin typeface="Times New Roman" pitchFamily="18" charset="0"/>
                        <a:cs typeface="Times New Roman" pitchFamily="18" charset="0"/>
                      </a:endParaRPr>
                    </a:p>
                  </a:txBody>
                  <a:tcPr marL="9525" marR="9525" marT="9525" marB="0"/>
                </a:tc>
                <a:extLst>
                  <a:ext uri="{0D108BD9-81ED-4DB2-BD59-A6C34878D82A}">
                    <a16:rowId xmlns:a16="http://schemas.microsoft.com/office/drawing/2014/main" xmlns="" val="10001"/>
                  </a:ext>
                </a:extLst>
              </a:tr>
              <a:tr h="489573">
                <a:tc>
                  <a:txBody>
                    <a:bodyPr/>
                    <a:lstStyle/>
                    <a:p>
                      <a:pPr>
                        <a:spcAft>
                          <a:spcPts val="0"/>
                        </a:spcAft>
                      </a:pPr>
                      <a:r>
                        <a:rPr lang="ru-RU" sz="1600" dirty="0" smtClean="0">
                          <a:effectLst/>
                          <a:latin typeface="Times New Roman" pitchFamily="18" charset="0"/>
                          <a:cs typeface="Times New Roman" pitchFamily="18" charset="0"/>
                        </a:rPr>
                        <a:t>Акцизы</a:t>
                      </a:r>
                      <a:endParaRPr lang="ru-RU" sz="1600" dirty="0">
                        <a:effectLst/>
                        <a:latin typeface="Times New Roman" pitchFamily="18" charset="0"/>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22 546,3</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23 490,6</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25 216,4</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25 601,5</a:t>
                      </a: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28 109,6</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37 137,1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36 656,3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a16="http://schemas.microsoft.com/office/drawing/2014/main" xmlns="" val="10002"/>
                  </a:ext>
                </a:extLst>
              </a:tr>
              <a:tr h="448749">
                <a:tc>
                  <a:txBody>
                    <a:bodyPr/>
                    <a:lstStyle/>
                    <a:p>
                      <a:pPr>
                        <a:spcAft>
                          <a:spcPts val="0"/>
                        </a:spcAft>
                      </a:pPr>
                      <a:r>
                        <a:rPr lang="ru-RU" sz="1600" dirty="0" smtClean="0">
                          <a:effectLst/>
                          <a:latin typeface="Times New Roman" pitchFamily="18" charset="0"/>
                          <a:ea typeface="Times New Roman"/>
                          <a:cs typeface="Times New Roman" pitchFamily="18" charset="0"/>
                        </a:rPr>
                        <a:t>Налоги на совокупный доход</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3 511,7</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2 332,5</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4 840,4</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6 429,6</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6 302,1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6 749,3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7 249,5</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a16="http://schemas.microsoft.com/office/drawing/2014/main" xmlns="" val="10003"/>
                  </a:ext>
                </a:extLst>
              </a:tr>
              <a:tr h="787788">
                <a:tc>
                  <a:txBody>
                    <a:bodyPr/>
                    <a:lstStyle/>
                    <a:p>
                      <a:pPr>
                        <a:spcAft>
                          <a:spcPts val="0"/>
                        </a:spcAft>
                      </a:pPr>
                      <a:r>
                        <a:rPr lang="ru-RU" sz="1600" dirty="0" smtClean="0">
                          <a:effectLst/>
                          <a:latin typeface="Times New Roman" pitchFamily="18" charset="0"/>
                          <a:ea typeface="Times New Roman"/>
                          <a:cs typeface="Times New Roman" pitchFamily="18" charset="0"/>
                        </a:rPr>
                        <a:t>Доходы</a:t>
                      </a:r>
                      <a:r>
                        <a:rPr lang="ru-RU" sz="1600" baseline="0" dirty="0" smtClean="0">
                          <a:effectLst/>
                          <a:latin typeface="Times New Roman" pitchFamily="18" charset="0"/>
                          <a:ea typeface="Times New Roman"/>
                          <a:cs typeface="Times New Roman" pitchFamily="18" charset="0"/>
                        </a:rPr>
                        <a:t> от использования имущества</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2 813,1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2 243,6</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2 970,9</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2 379,3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1 474,3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1 474,3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1 474,3</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a16="http://schemas.microsoft.com/office/drawing/2014/main" xmlns="" val="10004"/>
                  </a:ext>
                </a:extLst>
              </a:tr>
              <a:tr h="752697">
                <a:tc>
                  <a:txBody>
                    <a:bodyPr/>
                    <a:lstStyle/>
                    <a:p>
                      <a:pPr>
                        <a:spcAft>
                          <a:spcPts val="0"/>
                        </a:spcAft>
                      </a:pPr>
                      <a:r>
                        <a:rPr lang="ru-RU" sz="1600" dirty="0" smtClean="0">
                          <a:effectLst/>
                          <a:latin typeface="Times New Roman" pitchFamily="18" charset="0"/>
                          <a:ea typeface="Times New Roman"/>
                          <a:cs typeface="Times New Roman" pitchFamily="18" charset="0"/>
                        </a:rPr>
                        <a:t>Штрафы,</a:t>
                      </a:r>
                      <a:r>
                        <a:rPr lang="ru-RU" sz="1600" baseline="0" dirty="0" smtClean="0">
                          <a:effectLst/>
                          <a:latin typeface="Times New Roman" pitchFamily="18" charset="0"/>
                          <a:ea typeface="Times New Roman"/>
                          <a:cs typeface="Times New Roman" pitchFamily="18" charset="0"/>
                        </a:rPr>
                        <a:t> санкции, возмещение ущерба</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1 085,0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375,0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431,1</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765,3</a:t>
                      </a:r>
                    </a:p>
                    <a:p>
                      <a:pPr algn="ctr" fontAlgn="t"/>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205,0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205,0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tc>
                  <a:txBody>
                    <a:bodyPr/>
                    <a:lstStyle/>
                    <a:p>
                      <a:pPr algn="ctr" fontAlgn="t"/>
                      <a:r>
                        <a:rPr lang="ru-RU" sz="1600" b="1" i="0" u="none" strike="noStrike" dirty="0" smtClean="0">
                          <a:solidFill>
                            <a:schemeClr val="tx1"/>
                          </a:solidFill>
                          <a:latin typeface="Times New Roman" pitchFamily="18" charset="0"/>
                          <a:cs typeface="Times New Roman" pitchFamily="18" charset="0"/>
                        </a:rPr>
                        <a:t>205,0</a:t>
                      </a:r>
                      <a:endParaRPr lang="ru-RU" sz="1600" b="1" i="0" u="none" strike="noStrike" dirty="0">
                        <a:solidFill>
                          <a:schemeClr val="tx1"/>
                        </a:solidFill>
                        <a:latin typeface="Times New Roman" pitchFamily="18" charset="0"/>
                        <a:cs typeface="Times New Roman" pitchFamily="18" charset="0"/>
                      </a:endParaRPr>
                    </a:p>
                  </a:txBody>
                  <a:tcPr marL="9525" marR="9525" marT="9525" marB="0"/>
                </a:tc>
                <a:extLst>
                  <a:ext uri="{0D108BD9-81ED-4DB2-BD59-A6C34878D82A}">
                    <a16:rowId xmlns:a16="http://schemas.microsoft.com/office/drawing/2014/main" xmlns="" val="10005"/>
                  </a:ext>
                </a:extLst>
              </a:tr>
            </a:tbl>
          </a:graphicData>
        </a:graphic>
      </p:graphicFrame>
      <p:sp>
        <p:nvSpPr>
          <p:cNvPr id="3" name="Прямоугольник 2"/>
          <p:cNvSpPr/>
          <p:nvPr/>
        </p:nvSpPr>
        <p:spPr>
          <a:xfrm>
            <a:off x="284019" y="1124400"/>
            <a:ext cx="8429684" cy="584775"/>
          </a:xfrm>
          <a:prstGeom prst="rect">
            <a:avLst/>
          </a:prstGeom>
        </p:spPr>
        <p:txBody>
          <a:bodyPr wrap="square">
            <a:spAutoFit/>
          </a:bodyPr>
          <a:lstStyle/>
          <a:p>
            <a:pPr lvl="0" indent="457200" algn="ctr">
              <a:tabLst>
                <a:tab pos="457200" algn="l"/>
              </a:tabLst>
            </a:pPr>
            <a:r>
              <a:rPr lang="ru-RU" sz="1600" b="1" i="1" dirty="0" smtClean="0">
                <a:solidFill>
                  <a:srgbClr val="C00000"/>
                </a:solidFill>
                <a:ea typeface="Times New Roman" pitchFamily="18" charset="0"/>
                <a:cs typeface="Times New Roman" pitchFamily="18" charset="0"/>
              </a:rPr>
              <a:t>Информация об основных налоговых и неналоговых доходах в динамике за 2022-2028</a:t>
            </a:r>
          </a:p>
          <a:p>
            <a:pPr lvl="0" indent="457200" algn="ctr">
              <a:tabLst>
                <a:tab pos="457200" algn="l"/>
              </a:tabLst>
            </a:pPr>
            <a:r>
              <a:rPr lang="ru-RU" sz="1600" b="1" i="1" dirty="0" smtClean="0">
                <a:solidFill>
                  <a:srgbClr val="C00000"/>
                </a:solidFill>
                <a:ea typeface="Times New Roman" pitchFamily="18" charset="0"/>
                <a:cs typeface="Times New Roman" pitchFamily="18" charset="0"/>
              </a:rPr>
              <a:t> годы</a:t>
            </a:r>
            <a:endParaRPr lang="ru-RU" b="1" i="1" dirty="0" smtClean="0">
              <a:solidFill>
                <a:srgbClr val="002060"/>
              </a:solidFill>
              <a:ea typeface="Times New Roman" pitchFamily="18" charset="0"/>
              <a:cs typeface="Times New Roman" pitchFamily="18" charset="0"/>
            </a:endParaRPr>
          </a:p>
        </p:txBody>
      </p:sp>
      <p:sp>
        <p:nvSpPr>
          <p:cNvPr id="4" name="Прямоугольник 3"/>
          <p:cNvSpPr/>
          <p:nvPr/>
        </p:nvSpPr>
        <p:spPr>
          <a:xfrm>
            <a:off x="7884995" y="1556792"/>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3463319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Номер слайда 3"/>
          <p:cNvSpPr>
            <a:spLocks noGrp="1"/>
          </p:cNvSpPr>
          <p:nvPr>
            <p:ph type="sldNum" sz="quarter" idx="11"/>
          </p:nvPr>
        </p:nvSpPr>
        <p:spPr>
          <a:xfrm>
            <a:off x="6804248" y="6237312"/>
            <a:ext cx="2133600" cy="457200"/>
          </a:xfrm>
        </p:spPr>
        <p:txBody>
          <a:bodyPr/>
          <a:lstStyle/>
          <a:p>
            <a:pPr>
              <a:defRPr/>
            </a:pPr>
            <a:fld id="{1D175259-E316-43B5-9896-D0C7ABAC3889}" type="slidenum">
              <a:rPr lang="en-US" altLang="ru-RU" smtClean="0">
                <a:latin typeface="Times New Roman" panose="02020603050405020304" pitchFamily="18" charset="0"/>
                <a:cs typeface="Times New Roman" panose="02020603050405020304" pitchFamily="18" charset="0"/>
              </a:rPr>
              <a:pPr>
                <a:defRPr/>
              </a:pPr>
              <a:t>42</a:t>
            </a:fld>
            <a:endParaRPr lang="en-US" altLang="ru-RU" dirty="0">
              <a:latin typeface="Times New Roman" panose="02020603050405020304" pitchFamily="18" charset="0"/>
              <a:cs typeface="Times New Roman" panose="02020603050405020304" pitchFamily="18" charset="0"/>
            </a:endParaRPr>
          </a:p>
        </p:txBody>
      </p:sp>
      <p:sp>
        <p:nvSpPr>
          <p:cNvPr id="7" name="Заголовок 4"/>
          <p:cNvSpPr txBox="1">
            <a:spLocks/>
          </p:cNvSpPr>
          <p:nvPr/>
        </p:nvSpPr>
        <p:spPr bwMode="auto">
          <a:xfrm>
            <a:off x="428596" y="908720"/>
            <a:ext cx="8424936" cy="2794620"/>
          </a:xfrm>
          <a:prstGeom prst="ellipse">
            <a:avLst/>
          </a:prstGeom>
          <a:solidFill>
            <a:schemeClr val="accent2"/>
          </a:solidFill>
          <a:ln w="25400" cap="rnd" cmpd="sng" algn="ctr">
            <a:solidFill>
              <a:schemeClr val="accent1">
                <a:shade val="50000"/>
              </a:schemeClr>
            </a:solidFill>
            <a:prstDash val="solid"/>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eaLnBrk="0" fontAlgn="base" hangingPunct="0">
              <a:spcBef>
                <a:spcPct val="0"/>
              </a:spcBef>
              <a:spcAft>
                <a:spcPct val="0"/>
              </a:spcAft>
              <a:defRPr sz="4400">
                <a:solidFill>
                  <a:schemeClr val="lt1"/>
                </a:solidFill>
                <a:latin typeface="+mn-lt"/>
                <a:ea typeface="+mn-ea"/>
                <a:cs typeface="+mn-cs"/>
              </a:defRPr>
            </a:lvl6pPr>
            <a:lvl7pPr marL="914400" algn="ctr" rtl="0" eaLnBrk="0" fontAlgn="base" hangingPunct="0">
              <a:spcBef>
                <a:spcPct val="0"/>
              </a:spcBef>
              <a:spcAft>
                <a:spcPct val="0"/>
              </a:spcAft>
              <a:defRPr sz="4400">
                <a:solidFill>
                  <a:schemeClr val="lt1"/>
                </a:solidFill>
                <a:latin typeface="+mn-lt"/>
                <a:ea typeface="+mn-ea"/>
                <a:cs typeface="+mn-cs"/>
              </a:defRPr>
            </a:lvl7pPr>
            <a:lvl8pPr marL="1371600" algn="ctr" rtl="0" eaLnBrk="0" fontAlgn="base" hangingPunct="0">
              <a:spcBef>
                <a:spcPct val="0"/>
              </a:spcBef>
              <a:spcAft>
                <a:spcPct val="0"/>
              </a:spcAft>
              <a:defRPr sz="4400">
                <a:solidFill>
                  <a:schemeClr val="lt1"/>
                </a:solidFill>
                <a:latin typeface="+mn-lt"/>
                <a:ea typeface="+mn-ea"/>
                <a:cs typeface="+mn-cs"/>
              </a:defRPr>
            </a:lvl8pPr>
            <a:lvl9pPr marL="1828800" algn="ctr" rtl="0" eaLnBrk="0" fontAlgn="base" hangingPunct="0">
              <a:spcBef>
                <a:spcPct val="0"/>
              </a:spcBef>
              <a:spcAft>
                <a:spcPct val="0"/>
              </a:spcAft>
              <a:defRPr sz="4400">
                <a:solidFill>
                  <a:schemeClr val="lt1"/>
                </a:solidFill>
                <a:latin typeface="+mn-lt"/>
                <a:ea typeface="+mn-ea"/>
                <a:cs typeface="+mn-cs"/>
              </a:defRPr>
            </a:lvl9pPr>
          </a:lstStyle>
          <a:p>
            <a:pPr>
              <a:buFont typeface="Arial" charset="0"/>
              <a:buNone/>
              <a:defRPr/>
            </a:pPr>
            <a:r>
              <a:rPr lang="ru-RU" sz="2400" dirty="0">
                <a:latin typeface="Times New Roman" panose="02020603050405020304" pitchFamily="18" charset="0"/>
                <a:cs typeface="Times New Roman" panose="02020603050405020304" pitchFamily="18" charset="0"/>
              </a:rPr>
              <a:t>Налоговые льготы на уровне бюджета муниципального округа:</a:t>
            </a:r>
          </a:p>
          <a:p>
            <a:pPr>
              <a:buFont typeface="Arial" charset="0"/>
              <a:buNone/>
              <a:defRPr/>
            </a:pPr>
            <a:r>
              <a:rPr lang="ru-RU" sz="1800" b="1" u="sng" dirty="0">
                <a:latin typeface="Times New Roman" panose="02020603050405020304" pitchFamily="18" charset="0"/>
                <a:cs typeface="Times New Roman" panose="02020603050405020304" pitchFamily="18" charset="0"/>
              </a:rPr>
              <a:t>по земельному налогу:</a:t>
            </a:r>
          </a:p>
          <a:p>
            <a:pPr>
              <a:buFont typeface="Arial" charset="0"/>
              <a:buNone/>
              <a:defRPr/>
            </a:pPr>
            <a:r>
              <a:rPr lang="ru-RU" sz="2400" b="1"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по организациям – </a:t>
            </a:r>
            <a:r>
              <a:rPr lang="ru-RU" sz="1600" b="1" dirty="0">
                <a:solidFill>
                  <a:srgbClr val="FF0000"/>
                </a:solidFill>
                <a:latin typeface="Times New Roman" panose="02020603050405020304" pitchFamily="18" charset="0"/>
                <a:cs typeface="Times New Roman" panose="02020603050405020304" pitchFamily="18" charset="0"/>
              </a:rPr>
              <a:t>1 158,0 </a:t>
            </a:r>
            <a:r>
              <a:rPr lang="ru-RU" sz="1600" b="1" dirty="0">
                <a:latin typeface="Times New Roman" panose="02020603050405020304" pitchFamily="18" charset="0"/>
                <a:cs typeface="Times New Roman" panose="02020603050405020304" pitchFamily="18" charset="0"/>
              </a:rPr>
              <a:t>тыс. рублей;</a:t>
            </a:r>
          </a:p>
          <a:p>
            <a:pPr>
              <a:buFont typeface="Arial" charset="0"/>
              <a:buNone/>
              <a:defRPr/>
            </a:pPr>
            <a:r>
              <a:rPr lang="ru-RU" sz="1600" b="1" dirty="0">
                <a:latin typeface="Times New Roman" panose="02020603050405020304" pitchFamily="18" charset="0"/>
                <a:cs typeface="Times New Roman" panose="02020603050405020304" pitchFamily="18" charset="0"/>
              </a:rPr>
              <a:t>по физическим лицам – </a:t>
            </a:r>
            <a:r>
              <a:rPr lang="ru-RU" sz="1600" b="1" dirty="0">
                <a:solidFill>
                  <a:srgbClr val="FF0000"/>
                </a:solidFill>
                <a:latin typeface="Times New Roman" panose="02020603050405020304" pitchFamily="18" charset="0"/>
                <a:cs typeface="Times New Roman" panose="02020603050405020304" pitchFamily="18" charset="0"/>
              </a:rPr>
              <a:t>1,0</a:t>
            </a:r>
            <a:r>
              <a:rPr lang="ru-RU" sz="1600" b="1" dirty="0">
                <a:latin typeface="Times New Roman" panose="02020603050405020304" pitchFamily="18" charset="0"/>
                <a:cs typeface="Times New Roman" panose="02020603050405020304" pitchFamily="18" charset="0"/>
              </a:rPr>
              <a:t> тыс. рублей</a:t>
            </a:r>
          </a:p>
          <a:p>
            <a:pPr>
              <a:buFont typeface="Arial" charset="0"/>
              <a:buNone/>
              <a:defRPr/>
            </a:pPr>
            <a:r>
              <a:rPr lang="ru-RU" sz="2400" dirty="0">
                <a:latin typeface="Times New Roman" panose="02020603050405020304" pitchFamily="18" charset="0"/>
                <a:cs typeface="Times New Roman" panose="02020603050405020304" pitchFamily="18" charset="0"/>
              </a:rPr>
              <a:t>Выпадающие доходы – </a:t>
            </a:r>
            <a:r>
              <a:rPr lang="ru-RU" sz="2000" b="1" dirty="0">
                <a:solidFill>
                  <a:srgbClr val="FF0000"/>
                </a:solidFill>
                <a:latin typeface="Times New Roman" panose="02020603050405020304" pitchFamily="18" charset="0"/>
                <a:cs typeface="Times New Roman" panose="02020603050405020304" pitchFamily="18" charset="0"/>
              </a:rPr>
              <a:t>1 159,0 </a:t>
            </a:r>
            <a:r>
              <a:rPr lang="ru-RU" sz="2000" b="1" dirty="0">
                <a:latin typeface="Times New Roman" panose="02020603050405020304" pitchFamily="18" charset="0"/>
                <a:cs typeface="Times New Roman" panose="02020603050405020304" pitchFamily="18" charset="0"/>
              </a:rPr>
              <a:t>тыс. рублей</a:t>
            </a:r>
            <a:r>
              <a:rPr lang="ru-RU" sz="1600" b="1" dirty="0">
                <a:latin typeface="Times New Roman" panose="02020603050405020304" pitchFamily="18" charset="0"/>
                <a:cs typeface="Times New Roman" panose="02020603050405020304" pitchFamily="18" charset="0"/>
              </a:rPr>
              <a:t>.</a:t>
            </a:r>
          </a:p>
        </p:txBody>
      </p:sp>
      <p:sp>
        <p:nvSpPr>
          <p:cNvPr id="8" name="Заголовок 4"/>
          <p:cNvSpPr txBox="1">
            <a:spLocks/>
          </p:cNvSpPr>
          <p:nvPr/>
        </p:nvSpPr>
        <p:spPr bwMode="auto">
          <a:xfrm>
            <a:off x="473750" y="4149080"/>
            <a:ext cx="8424936" cy="2367136"/>
          </a:xfrm>
          <a:prstGeom prst="ellipse">
            <a:avLst/>
          </a:prstGeom>
          <a:solidFill>
            <a:schemeClr val="accent2"/>
          </a:solidFill>
          <a:ln w="25400" cap="rnd" cmpd="sng" algn="ctr">
            <a:solidFill>
              <a:schemeClr val="accent1">
                <a:shade val="50000"/>
              </a:schemeClr>
            </a:solidFill>
            <a:prstDash val="solid"/>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eaLnBrk="0" fontAlgn="base" hangingPunct="0">
              <a:spcBef>
                <a:spcPct val="0"/>
              </a:spcBef>
              <a:spcAft>
                <a:spcPct val="0"/>
              </a:spcAft>
              <a:defRPr sz="4400">
                <a:solidFill>
                  <a:schemeClr val="lt1"/>
                </a:solidFill>
                <a:latin typeface="+mn-lt"/>
                <a:ea typeface="+mn-ea"/>
                <a:cs typeface="+mn-cs"/>
              </a:defRPr>
            </a:lvl6pPr>
            <a:lvl7pPr marL="914400" algn="ctr" rtl="0" eaLnBrk="0" fontAlgn="base" hangingPunct="0">
              <a:spcBef>
                <a:spcPct val="0"/>
              </a:spcBef>
              <a:spcAft>
                <a:spcPct val="0"/>
              </a:spcAft>
              <a:defRPr sz="4400">
                <a:solidFill>
                  <a:schemeClr val="lt1"/>
                </a:solidFill>
                <a:latin typeface="+mn-lt"/>
                <a:ea typeface="+mn-ea"/>
                <a:cs typeface="+mn-cs"/>
              </a:defRPr>
            </a:lvl7pPr>
            <a:lvl8pPr marL="1371600" algn="ctr" rtl="0" eaLnBrk="0" fontAlgn="base" hangingPunct="0">
              <a:spcBef>
                <a:spcPct val="0"/>
              </a:spcBef>
              <a:spcAft>
                <a:spcPct val="0"/>
              </a:spcAft>
              <a:defRPr sz="4400">
                <a:solidFill>
                  <a:schemeClr val="lt1"/>
                </a:solidFill>
                <a:latin typeface="+mn-lt"/>
                <a:ea typeface="+mn-ea"/>
                <a:cs typeface="+mn-cs"/>
              </a:defRPr>
            </a:lvl8pPr>
            <a:lvl9pPr marL="1828800" algn="ctr" rtl="0" eaLnBrk="0" fontAlgn="base" hangingPunct="0">
              <a:spcBef>
                <a:spcPct val="0"/>
              </a:spcBef>
              <a:spcAft>
                <a:spcPct val="0"/>
              </a:spcAft>
              <a:defRPr sz="4400">
                <a:solidFill>
                  <a:schemeClr val="lt1"/>
                </a:solidFill>
                <a:latin typeface="+mn-lt"/>
                <a:ea typeface="+mn-ea"/>
                <a:cs typeface="+mn-cs"/>
              </a:defRPr>
            </a:lvl9pPr>
          </a:lstStyle>
          <a:p>
            <a:pPr>
              <a:buFont typeface="Arial" charset="0"/>
              <a:buNone/>
              <a:defRPr/>
            </a:pPr>
            <a:r>
              <a:rPr lang="ru-RU" sz="2400" dirty="0" smtClean="0">
                <a:latin typeface="Times New Roman" panose="02020603050405020304" pitchFamily="18" charset="0"/>
                <a:cs typeface="Times New Roman" panose="02020603050405020304" pitchFamily="18" charset="0"/>
              </a:rPr>
              <a:t>Основные </a:t>
            </a:r>
            <a:r>
              <a:rPr lang="ru-RU" sz="2400" smtClean="0">
                <a:latin typeface="Times New Roman" panose="02020603050405020304" pitchFamily="18" charset="0"/>
                <a:cs typeface="Times New Roman" panose="02020603050405020304" pitchFamily="18" charset="0"/>
              </a:rPr>
              <a:t>налогоплательщики округа (уд</a:t>
            </a:r>
            <a:r>
              <a:rPr lang="ru-RU" sz="2400" dirty="0" smtClean="0">
                <a:latin typeface="Times New Roman" panose="02020603050405020304" pitchFamily="18" charset="0"/>
                <a:cs typeface="Times New Roman" panose="02020603050405020304" pitchFamily="18" charset="0"/>
              </a:rPr>
              <a:t>. вес в сумме налоговых доходов -</a:t>
            </a:r>
            <a:r>
              <a:rPr lang="ru-RU" sz="2400" dirty="0" smtClean="0">
                <a:solidFill>
                  <a:srgbClr val="FF0000"/>
                </a:solidFill>
                <a:latin typeface="Times New Roman" panose="02020603050405020304" pitchFamily="18" charset="0"/>
                <a:cs typeface="Times New Roman" panose="02020603050405020304" pitchFamily="18" charset="0"/>
              </a:rPr>
              <a:t>15,9%</a:t>
            </a:r>
            <a:r>
              <a:rPr lang="ru-RU" sz="2400" dirty="0" smtClean="0">
                <a:latin typeface="Times New Roman" panose="02020603050405020304" pitchFamily="18" charset="0"/>
                <a:cs typeface="Times New Roman" panose="02020603050405020304" pitchFamily="18" charset="0"/>
              </a:rPr>
              <a:t>): </a:t>
            </a:r>
          </a:p>
          <a:p>
            <a:pPr>
              <a:buFont typeface="Arial" charset="0"/>
              <a:buNone/>
              <a:defRPr/>
            </a:pPr>
            <a:r>
              <a:rPr lang="ru-RU" sz="2400" dirty="0" smtClean="0">
                <a:latin typeface="Times New Roman" panose="02020603050405020304" pitchFamily="18" charset="0"/>
                <a:cs typeface="Times New Roman" panose="02020603050405020304" pitchFamily="18" charset="0"/>
              </a:rPr>
              <a:t>ПО «Феникс», ПАО «</a:t>
            </a:r>
            <a:r>
              <a:rPr lang="ru-RU" sz="2400" dirty="0" err="1" smtClean="0">
                <a:latin typeface="Times New Roman" panose="02020603050405020304" pitchFamily="18" charset="0"/>
                <a:cs typeface="Times New Roman" panose="02020603050405020304" pitchFamily="18" charset="0"/>
              </a:rPr>
              <a:t>Россети</a:t>
            </a:r>
            <a:r>
              <a:rPr lang="ru-RU" sz="2400" dirty="0" smtClean="0">
                <a:latin typeface="Times New Roman" panose="02020603050405020304" pitchFamily="18" charset="0"/>
                <a:cs typeface="Times New Roman" panose="02020603050405020304" pitchFamily="18" charset="0"/>
              </a:rPr>
              <a:t> Центр», </a:t>
            </a:r>
          </a:p>
          <a:p>
            <a:pPr>
              <a:buFont typeface="Arial" charset="0"/>
              <a:buNone/>
              <a:defRPr/>
            </a:pPr>
            <a:r>
              <a:rPr lang="ru-RU" sz="2400" dirty="0" smtClean="0">
                <a:latin typeface="Times New Roman" panose="02020603050405020304" pitchFamily="18" charset="0"/>
                <a:cs typeface="Times New Roman" panose="02020603050405020304" pitchFamily="18" charset="0"/>
              </a:rPr>
              <a:t> ООО «Аспект», ООО «Фабрика «Шарм».</a:t>
            </a:r>
            <a:endParaRPr lang="ru-RU"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Налоговые и неналоговые </a:t>
            </a:r>
            <a:r>
              <a:rPr lang="ru-RU" sz="1600" b="1" dirty="0" smtClean="0">
                <a:solidFill>
                  <a:srgbClr val="000066"/>
                </a:solidFill>
                <a:latin typeface="Bad Script" panose="02000000000000000000" pitchFamily="2" charset="0"/>
              </a:rPr>
              <a:t>доходы</a:t>
            </a:r>
            <a:endParaRPr lang="ru-RU" sz="1600" b="1" dirty="0">
              <a:solidFill>
                <a:srgbClr val="000066"/>
              </a:solidFill>
              <a:latin typeface="Bad Script" panose="02000000000000000000" pitchFamily="2" charset="0"/>
            </a:endParaRPr>
          </a:p>
        </p:txBody>
      </p:sp>
    </p:spTree>
    <p:extLst>
      <p:ext uri="{BB962C8B-B14F-4D97-AF65-F5344CB8AC3E}">
        <p14:creationId xmlns:p14="http://schemas.microsoft.com/office/powerpoint/2010/main" val="41246423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4299" name="Text Box 3"/>
          <p:cNvSpPr txBox="1">
            <a:spLocks noChangeArrowheads="1"/>
          </p:cNvSpPr>
          <p:nvPr/>
        </p:nvSpPr>
        <p:spPr bwMode="auto">
          <a:xfrm>
            <a:off x="1259632" y="997565"/>
            <a:ext cx="7010400" cy="830997"/>
          </a:xfrm>
          <a:prstGeom prst="rect">
            <a:avLst/>
          </a:prstGeom>
          <a:noFill/>
          <a:ln w="9525">
            <a:noFill/>
            <a:miter lim="800000"/>
            <a:headEnd/>
            <a:tailEnd/>
          </a:ln>
        </p:spPr>
        <p:txBody>
          <a:bodyPr>
            <a:spAutoFit/>
          </a:bodyPr>
          <a:lstStyle/>
          <a:p>
            <a:pPr algn="ctr"/>
            <a:r>
              <a:rPr lang="ru-RU" altLang="ru-RU" sz="1600" b="1" dirty="0">
                <a:solidFill>
                  <a:srgbClr val="000066"/>
                </a:solidFill>
                <a:cs typeface="Times New Roman" pitchFamily="18" charset="0"/>
              </a:rPr>
              <a:t>на </a:t>
            </a:r>
            <a:r>
              <a:rPr lang="ru-RU" altLang="ru-RU" sz="1600" b="1" dirty="0" smtClean="0">
                <a:solidFill>
                  <a:srgbClr val="000066"/>
                </a:solidFill>
                <a:cs typeface="Times New Roman" pitchFamily="18" charset="0"/>
              </a:rPr>
              <a:t>2026 год и </a:t>
            </a:r>
            <a:r>
              <a:rPr lang="ru-RU" altLang="ru-RU" sz="1600" b="1" dirty="0">
                <a:solidFill>
                  <a:srgbClr val="000066"/>
                </a:solidFill>
                <a:cs typeface="Times New Roman" pitchFamily="18" charset="0"/>
              </a:rPr>
              <a:t>на плановый период </a:t>
            </a:r>
            <a:r>
              <a:rPr lang="ru-RU" altLang="ru-RU" sz="1600" b="1" dirty="0" smtClean="0">
                <a:solidFill>
                  <a:srgbClr val="000066"/>
                </a:solidFill>
                <a:cs typeface="Times New Roman" pitchFamily="18" charset="0"/>
              </a:rPr>
              <a:t>2027 </a:t>
            </a:r>
            <a:r>
              <a:rPr lang="ru-RU" altLang="ru-RU" sz="1600" b="1" dirty="0">
                <a:solidFill>
                  <a:srgbClr val="000066"/>
                </a:solidFill>
                <a:cs typeface="Times New Roman" pitchFamily="18" charset="0"/>
              </a:rPr>
              <a:t>и </a:t>
            </a:r>
            <a:r>
              <a:rPr lang="ru-RU" altLang="ru-RU" sz="1600" b="1" dirty="0" smtClean="0">
                <a:solidFill>
                  <a:srgbClr val="000066"/>
                </a:solidFill>
                <a:cs typeface="Times New Roman" pitchFamily="18" charset="0"/>
              </a:rPr>
              <a:t>2028</a:t>
            </a:r>
          </a:p>
          <a:p>
            <a:pPr algn="ctr"/>
            <a:r>
              <a:rPr lang="ru-RU" altLang="ru-RU" sz="1600" b="1" dirty="0" smtClean="0">
                <a:solidFill>
                  <a:srgbClr val="000066"/>
                </a:solidFill>
                <a:cs typeface="Times New Roman" pitchFamily="18" charset="0"/>
              </a:rPr>
              <a:t> </a:t>
            </a:r>
            <a:r>
              <a:rPr lang="ru-RU" altLang="ru-RU" sz="1600" b="1" dirty="0">
                <a:solidFill>
                  <a:srgbClr val="000066"/>
                </a:solidFill>
                <a:cs typeface="Times New Roman" pitchFamily="18" charset="0"/>
              </a:rPr>
              <a:t>годов</a:t>
            </a:r>
          </a:p>
          <a:p>
            <a:pPr algn="r"/>
            <a:r>
              <a:rPr lang="ru-RU" sz="1600" b="1" dirty="0" smtClean="0">
                <a:solidFill>
                  <a:schemeClr val="tx2"/>
                </a:solidFill>
              </a:rPr>
              <a:t> </a:t>
            </a:r>
            <a:r>
              <a:rPr lang="ru-RU" b="1" dirty="0">
                <a:solidFill>
                  <a:schemeClr val="tx2"/>
                </a:solidFill>
              </a:rPr>
              <a:t>тыс. рублей</a:t>
            </a:r>
          </a:p>
        </p:txBody>
      </p:sp>
      <p:sp>
        <p:nvSpPr>
          <p:cNvPr id="54300"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A8D1F1F1-6F8E-4487-A2B6-1C82E15F434C}" type="slidenum">
              <a:rPr lang="en-US" altLang="ru-RU" sz="1200">
                <a:solidFill>
                  <a:srgbClr val="898989"/>
                </a:solidFill>
                <a:latin typeface="Calibri" pitchFamily="34" charset="0"/>
              </a:rPr>
              <a:pPr algn="r"/>
              <a:t>43</a:t>
            </a:fld>
            <a:endParaRPr lang="en-US" altLang="ru-RU" sz="1200">
              <a:solidFill>
                <a:srgbClr val="898989"/>
              </a:solidFill>
              <a:latin typeface="Calibri" pitchFamily="34" charset="0"/>
            </a:endParaRPr>
          </a:p>
        </p:txBody>
      </p:sp>
      <p:graphicFrame>
        <p:nvGraphicFramePr>
          <p:cNvPr id="2" name="Объект 1"/>
          <p:cNvGraphicFramePr>
            <a:graphicFrameLocks noGrp="1" noChangeAspect="1"/>
          </p:cNvGraphicFramePr>
          <p:nvPr>
            <p:extLst>
              <p:ext uri="{D42A27DB-BD31-4B8C-83A1-F6EECF244321}">
                <p14:modId xmlns:p14="http://schemas.microsoft.com/office/powerpoint/2010/main" val="3291324893"/>
              </p:ext>
            </p:extLst>
          </p:nvPr>
        </p:nvGraphicFramePr>
        <p:xfrm>
          <a:off x="246063" y="1771650"/>
          <a:ext cx="8786812" cy="3067050"/>
        </p:xfrm>
        <a:graphic>
          <a:graphicData uri="http://schemas.openxmlformats.org/presentationml/2006/ole">
            <mc:AlternateContent xmlns:mc="http://schemas.openxmlformats.org/markup-compatibility/2006">
              <mc:Choice xmlns:v="urn:schemas-microsoft-com:vml" Requires="v">
                <p:oleObj spid="_x0000_s183363" name="Worksheet" r:id="rId5" imgW="10658399" imgH="3609833" progId="Excel.Sheet.8">
                  <p:embed/>
                </p:oleObj>
              </mc:Choice>
              <mc:Fallback>
                <p:oleObj name="Worksheet" r:id="rId5" imgW="10658399" imgH="3609833" progId="Excel.Sheet.8">
                  <p:embed/>
                  <p:pic>
                    <p:nvPicPr>
                      <p:cNvPr id="0" name="Объект 4"/>
                      <p:cNvPicPr>
                        <a:picLocks noGrp="1" noChangeAspect="1" noChangeArrowheads="1"/>
                      </p:cNvPicPr>
                      <p:nvPr/>
                    </p:nvPicPr>
                    <p:blipFill>
                      <a:blip r:embed="rId6"/>
                      <a:srcRect/>
                      <a:stretch>
                        <a:fillRect/>
                      </a:stretch>
                    </p:blipFill>
                    <p:spPr bwMode="auto">
                      <a:xfrm>
                        <a:off x="246063" y="1771650"/>
                        <a:ext cx="8786812" cy="3067050"/>
                      </a:xfrm>
                      <a:prstGeom prst="rect">
                        <a:avLst/>
                      </a:prstGeom>
                      <a:noFill/>
                      <a:ln>
                        <a:noFill/>
                      </a:ln>
                      <a:extLst/>
                    </p:spPr>
                  </p:pic>
                </p:oleObj>
              </mc:Fallback>
            </mc:AlternateContent>
          </a:graphicData>
        </a:graphic>
      </p:graphicFrame>
      <p:sp>
        <p:nvSpPr>
          <p:cNvPr id="6" name="TextBox 5"/>
          <p:cNvSpPr txBox="1"/>
          <p:nvPr/>
        </p:nvSpPr>
        <p:spPr>
          <a:xfrm>
            <a:off x="129527" y="6102647"/>
            <a:ext cx="1274121" cy="461665"/>
          </a:xfrm>
          <a:prstGeom prst="rect">
            <a:avLst/>
          </a:prstGeom>
          <a:noFill/>
        </p:spPr>
        <p:txBody>
          <a:bodyPr wrap="square" rtlCol="0">
            <a:spAutoFit/>
          </a:bodyPr>
          <a:lstStyle/>
          <a:p>
            <a:r>
              <a:rPr lang="ru-RU" sz="1200" dirty="0" smtClean="0"/>
              <a:t>В расчете на душу населения</a:t>
            </a:r>
            <a:endParaRPr lang="ru-RU" sz="1200" dirty="0"/>
          </a:p>
        </p:txBody>
      </p:sp>
      <p:sp>
        <p:nvSpPr>
          <p:cNvPr id="7" name="TextBox 6"/>
          <p:cNvSpPr txBox="1"/>
          <p:nvPr/>
        </p:nvSpPr>
        <p:spPr>
          <a:xfrm>
            <a:off x="2050232" y="6111525"/>
            <a:ext cx="504056" cy="307777"/>
          </a:xfrm>
          <a:prstGeom prst="rect">
            <a:avLst/>
          </a:prstGeom>
          <a:noFill/>
        </p:spPr>
        <p:txBody>
          <a:bodyPr wrap="square" rtlCol="0">
            <a:spAutoFit/>
          </a:bodyPr>
          <a:lstStyle/>
          <a:p>
            <a:r>
              <a:rPr lang="ru-RU" dirty="0" smtClean="0"/>
              <a:t>83,8</a:t>
            </a:r>
          </a:p>
        </p:txBody>
      </p:sp>
      <p:sp>
        <p:nvSpPr>
          <p:cNvPr id="8" name="TextBox 7"/>
          <p:cNvSpPr txBox="1"/>
          <p:nvPr/>
        </p:nvSpPr>
        <p:spPr>
          <a:xfrm>
            <a:off x="3946942" y="6133892"/>
            <a:ext cx="724909" cy="307777"/>
          </a:xfrm>
          <a:prstGeom prst="rect">
            <a:avLst/>
          </a:prstGeom>
          <a:noFill/>
        </p:spPr>
        <p:txBody>
          <a:bodyPr wrap="square" rtlCol="0">
            <a:spAutoFit/>
          </a:bodyPr>
          <a:lstStyle/>
          <a:p>
            <a:r>
              <a:rPr lang="ru-RU" dirty="0" smtClean="0"/>
              <a:t>119,6</a:t>
            </a:r>
            <a:endParaRPr lang="ru-RU" dirty="0"/>
          </a:p>
        </p:txBody>
      </p:sp>
      <p:sp>
        <p:nvSpPr>
          <p:cNvPr id="9" name="TextBox 8"/>
          <p:cNvSpPr txBox="1"/>
          <p:nvPr/>
        </p:nvSpPr>
        <p:spPr>
          <a:xfrm>
            <a:off x="5750396" y="6112805"/>
            <a:ext cx="504056" cy="307777"/>
          </a:xfrm>
          <a:prstGeom prst="rect">
            <a:avLst/>
          </a:prstGeom>
          <a:noFill/>
        </p:spPr>
        <p:txBody>
          <a:bodyPr wrap="square" rtlCol="0">
            <a:spAutoFit/>
          </a:bodyPr>
          <a:lstStyle/>
          <a:p>
            <a:r>
              <a:rPr lang="ru-RU" dirty="0" smtClean="0"/>
              <a:t>47,1</a:t>
            </a:r>
          </a:p>
        </p:txBody>
      </p:sp>
      <p:sp>
        <p:nvSpPr>
          <p:cNvPr id="10" name="TextBox 9"/>
          <p:cNvSpPr txBox="1"/>
          <p:nvPr/>
        </p:nvSpPr>
        <p:spPr>
          <a:xfrm>
            <a:off x="7596957" y="6121229"/>
            <a:ext cx="504056" cy="307777"/>
          </a:xfrm>
          <a:prstGeom prst="rect">
            <a:avLst/>
          </a:prstGeom>
          <a:noFill/>
        </p:spPr>
        <p:txBody>
          <a:bodyPr wrap="square" rtlCol="0">
            <a:spAutoFit/>
          </a:bodyPr>
          <a:lstStyle/>
          <a:p>
            <a:r>
              <a:rPr lang="ru-RU" smtClean="0"/>
              <a:t>49,2</a:t>
            </a:r>
            <a:endParaRPr lang="ru-RU" dirty="0"/>
          </a:p>
        </p:txBody>
      </p:sp>
      <p:sp>
        <p:nvSpPr>
          <p:cNvPr id="11" name="TextBox 10"/>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12"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Безвозмездные поступления</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5323" name="Text Box 3"/>
          <p:cNvSpPr txBox="1">
            <a:spLocks noChangeArrowheads="1"/>
          </p:cNvSpPr>
          <p:nvPr/>
        </p:nvSpPr>
        <p:spPr bwMode="auto">
          <a:xfrm>
            <a:off x="1043608" y="1196752"/>
            <a:ext cx="7758112" cy="584775"/>
          </a:xfrm>
          <a:prstGeom prst="rect">
            <a:avLst/>
          </a:prstGeom>
          <a:noFill/>
          <a:ln w="9525">
            <a:noFill/>
            <a:miter lim="800000"/>
            <a:headEnd/>
            <a:tailEnd/>
          </a:ln>
        </p:spPr>
        <p:txBody>
          <a:bodyPr>
            <a:spAutoFit/>
          </a:bodyPr>
          <a:lstStyle/>
          <a:p>
            <a:pPr algn="ctr"/>
            <a:r>
              <a:rPr lang="ru-RU" sz="1600" b="1" dirty="0">
                <a:solidFill>
                  <a:schemeClr val="tx2"/>
                </a:solidFill>
              </a:rPr>
              <a:t>Структура безвозмездных поступлений в бюджет </a:t>
            </a:r>
            <a:r>
              <a:rPr lang="ru-RU" sz="1600" b="1" dirty="0" smtClean="0">
                <a:solidFill>
                  <a:schemeClr val="tx2"/>
                </a:solidFill>
              </a:rPr>
              <a:t>муниципального образования «Демидовский муниципальный округ» Смоленской области с 2026 по 2028 год</a:t>
            </a:r>
          </a:p>
        </p:txBody>
      </p:sp>
      <p:graphicFrame>
        <p:nvGraphicFramePr>
          <p:cNvPr id="55322" name="Object 26"/>
          <p:cNvGraphicFramePr>
            <a:graphicFrameLocks noGrp="1" noChangeAspect="1"/>
          </p:cNvGraphicFramePr>
          <p:nvPr>
            <p:ph idx="4294967295"/>
            <p:extLst>
              <p:ext uri="{D42A27DB-BD31-4B8C-83A1-F6EECF244321}">
                <p14:modId xmlns:p14="http://schemas.microsoft.com/office/powerpoint/2010/main" val="2563583402"/>
              </p:ext>
            </p:extLst>
          </p:nvPr>
        </p:nvGraphicFramePr>
        <p:xfrm>
          <a:off x="596900" y="2297113"/>
          <a:ext cx="8016875" cy="3498850"/>
        </p:xfrm>
        <a:graphic>
          <a:graphicData uri="http://schemas.openxmlformats.org/presentationml/2006/ole">
            <mc:AlternateContent xmlns:mc="http://schemas.openxmlformats.org/markup-compatibility/2006">
              <mc:Choice xmlns:v="urn:schemas-microsoft-com:vml" Requires="v">
                <p:oleObj spid="_x0000_s185399" name="Worksheet" r:id="rId4" imgW="9296342" imgH="4057804" progId="Excel.Sheet.8">
                  <p:embed/>
                </p:oleObj>
              </mc:Choice>
              <mc:Fallback>
                <p:oleObj name="Worksheet" r:id="rId4" imgW="9296342" imgH="4057804" progId="Excel.Sheet.8">
                  <p:embed/>
                  <p:pic>
                    <p:nvPicPr>
                      <p:cNvPr id="0" name="Picture 190"/>
                      <p:cNvPicPr>
                        <a:picLocks noGrp="1" noChangeAspect="1" noChangeArrowheads="1"/>
                      </p:cNvPicPr>
                      <p:nvPr/>
                    </p:nvPicPr>
                    <p:blipFill>
                      <a:blip r:embed="rId5"/>
                      <a:srcRect/>
                      <a:stretch>
                        <a:fillRect/>
                      </a:stretch>
                    </p:blipFill>
                    <p:spPr bwMode="auto">
                      <a:xfrm>
                        <a:off x="596900" y="2297113"/>
                        <a:ext cx="8016875" cy="3498850"/>
                      </a:xfrm>
                      <a:prstGeom prst="rect">
                        <a:avLst/>
                      </a:prstGeom>
                      <a:noFill/>
                      <a:extLst/>
                    </p:spPr>
                  </p:pic>
                </p:oleObj>
              </mc:Fallback>
            </mc:AlternateContent>
          </a:graphicData>
        </a:graphic>
      </p:graphicFrame>
      <p:sp>
        <p:nvSpPr>
          <p:cNvPr id="55324"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DDEFA7D-E166-4637-84E6-6804B75F17DB}" type="slidenum">
              <a:rPr lang="en-US" altLang="ru-RU" sz="1200">
                <a:solidFill>
                  <a:srgbClr val="898989"/>
                </a:solidFill>
                <a:latin typeface="Calibri" pitchFamily="34" charset="0"/>
              </a:rPr>
              <a:pPr algn="r"/>
              <a:t>44</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Безвозмездные поступления</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744498"/>
            <a:ext cx="9144000" cy="6113502"/>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64521" name="Text Box 3"/>
          <p:cNvSpPr txBox="1">
            <a:spLocks noChangeArrowheads="1"/>
          </p:cNvSpPr>
          <p:nvPr/>
        </p:nvSpPr>
        <p:spPr bwMode="auto">
          <a:xfrm>
            <a:off x="789112" y="864776"/>
            <a:ext cx="7999412" cy="830997"/>
          </a:xfrm>
          <a:prstGeom prst="rect">
            <a:avLst/>
          </a:prstGeom>
          <a:noFill/>
          <a:ln w="9525">
            <a:noFill/>
            <a:miter lim="800000"/>
            <a:headEnd/>
            <a:tailEnd/>
          </a:ln>
        </p:spPr>
        <p:txBody>
          <a:bodyPr>
            <a:spAutoFit/>
          </a:bodyPr>
          <a:lstStyle/>
          <a:p>
            <a:pPr algn="r"/>
            <a:r>
              <a:rPr lang="ru-RU" sz="1600" b="1" dirty="0">
                <a:solidFill>
                  <a:schemeClr val="tx2"/>
                </a:solidFill>
              </a:rPr>
              <a:t>Динамика безвозмездных поступлений в бюджет </a:t>
            </a:r>
            <a:r>
              <a:rPr lang="ru-RU" sz="1600" b="1" dirty="0" smtClean="0">
                <a:solidFill>
                  <a:schemeClr val="tx2"/>
                </a:solidFill>
              </a:rPr>
              <a:t>муниципального образования «Демидовский муниципальный округ» Смоленской области </a:t>
            </a:r>
            <a:r>
              <a:rPr lang="ru-RU" sz="1600" b="1" dirty="0">
                <a:solidFill>
                  <a:schemeClr val="tx2"/>
                </a:solidFill>
              </a:rPr>
              <a:t>с </a:t>
            </a:r>
            <a:r>
              <a:rPr lang="ru-RU" sz="1600" b="1" dirty="0" smtClean="0">
                <a:solidFill>
                  <a:schemeClr val="tx2"/>
                </a:solidFill>
              </a:rPr>
              <a:t>2024 </a:t>
            </a:r>
            <a:r>
              <a:rPr lang="ru-RU" sz="1600" b="1" dirty="0">
                <a:solidFill>
                  <a:schemeClr val="tx2"/>
                </a:solidFill>
              </a:rPr>
              <a:t>по </a:t>
            </a:r>
            <a:r>
              <a:rPr lang="ru-RU" sz="1600" b="1" dirty="0" smtClean="0">
                <a:solidFill>
                  <a:schemeClr val="tx2"/>
                </a:solidFill>
              </a:rPr>
              <a:t>2028 </a:t>
            </a:r>
            <a:r>
              <a:rPr lang="ru-RU" sz="1600" b="1" dirty="0">
                <a:solidFill>
                  <a:schemeClr val="tx2"/>
                </a:solidFill>
              </a:rPr>
              <a:t>годы, тыс. рублей</a:t>
            </a:r>
          </a:p>
        </p:txBody>
      </p:sp>
      <p:sp>
        <p:nvSpPr>
          <p:cNvPr id="6452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CC095CC5-EEF4-45F1-B69F-A3D18D0BA87B}" type="slidenum">
              <a:rPr lang="en-US" altLang="ru-RU" sz="1200">
                <a:solidFill>
                  <a:srgbClr val="898989"/>
                </a:solidFill>
                <a:latin typeface="Calibri" pitchFamily="34" charset="0"/>
              </a:rPr>
              <a:pPr algn="r"/>
              <a:t>45</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a:t>
            </a:r>
            <a:r>
              <a:rPr lang="ru-RU" sz="1800" b="1" i="1" dirty="0" smtClean="0">
                <a:solidFill>
                  <a:srgbClr val="000066"/>
                </a:solidFill>
              </a:rPr>
              <a:t>. Доходы</a:t>
            </a:r>
            <a:endParaRPr lang="ru-RU" sz="1800" b="1" i="1" dirty="0">
              <a:solidFill>
                <a:srgbClr val="000066"/>
              </a:solidFill>
            </a:endParaRPr>
          </a:p>
        </p:txBody>
      </p:sp>
      <p:sp>
        <p:nvSpPr>
          <p:cNvPr id="6" name="Text Box 3"/>
          <p:cNvSpPr txBox="1">
            <a:spLocks noChangeArrowheads="1"/>
          </p:cNvSpPr>
          <p:nvPr/>
        </p:nvSpPr>
        <p:spPr bwMode="auto">
          <a:xfrm>
            <a:off x="789112" y="515174"/>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Безвозмездные поступления</a:t>
            </a:r>
            <a:endParaRPr lang="ru-RU" sz="1600" b="1" dirty="0">
              <a:solidFill>
                <a:srgbClr val="000066"/>
              </a:solidFill>
              <a:latin typeface="Bad Script" panose="02000000000000000000" pitchFamily="2" charset="0"/>
            </a:endParaRPr>
          </a:p>
        </p:txBody>
      </p:sp>
      <p:graphicFrame>
        <p:nvGraphicFramePr>
          <p:cNvPr id="2" name="Диаграмма 1"/>
          <p:cNvGraphicFramePr/>
          <p:nvPr>
            <p:extLst>
              <p:ext uri="{D42A27DB-BD31-4B8C-83A1-F6EECF244321}">
                <p14:modId xmlns:p14="http://schemas.microsoft.com/office/powerpoint/2010/main" val="1250038899"/>
              </p:ext>
            </p:extLst>
          </p:nvPr>
        </p:nvGraphicFramePr>
        <p:xfrm>
          <a:off x="394670" y="1646287"/>
          <a:ext cx="8424935" cy="49180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6861" name="Text Box 3"/>
          <p:cNvSpPr txBox="1">
            <a:spLocks noChangeArrowheads="1"/>
          </p:cNvSpPr>
          <p:nvPr/>
        </p:nvSpPr>
        <p:spPr bwMode="auto">
          <a:xfrm>
            <a:off x="742095" y="1376764"/>
            <a:ext cx="7999412" cy="338554"/>
          </a:xfrm>
          <a:prstGeom prst="rect">
            <a:avLst/>
          </a:prstGeom>
          <a:noFill/>
          <a:ln w="9525">
            <a:noFill/>
            <a:miter lim="800000"/>
            <a:headEnd/>
            <a:tailEnd/>
          </a:ln>
        </p:spPr>
        <p:txBody>
          <a:bodyPr>
            <a:spAutoFit/>
          </a:bodyPr>
          <a:lstStyle/>
          <a:p>
            <a:pPr algn="ctr"/>
            <a:r>
              <a:rPr lang="ru-RU" sz="1600" b="1" dirty="0" smtClean="0">
                <a:solidFill>
                  <a:schemeClr val="tx2"/>
                </a:solidFill>
              </a:rPr>
              <a:t>Структура расходов бюджета на 2026 </a:t>
            </a:r>
            <a:r>
              <a:rPr lang="ru-RU" sz="1600" b="1" dirty="0">
                <a:solidFill>
                  <a:schemeClr val="tx2"/>
                </a:solidFill>
              </a:rPr>
              <a:t>год , тыс.рублей</a:t>
            </a:r>
          </a:p>
        </p:txBody>
      </p:sp>
      <p:graphicFrame>
        <p:nvGraphicFramePr>
          <p:cNvPr id="76860" name="Object 60"/>
          <p:cNvGraphicFramePr>
            <a:graphicFrameLocks noGrp="1" noChangeAspect="1"/>
          </p:cNvGraphicFramePr>
          <p:nvPr>
            <p:ph idx="4294967295"/>
            <p:extLst>
              <p:ext uri="{D42A27DB-BD31-4B8C-83A1-F6EECF244321}">
                <p14:modId xmlns:p14="http://schemas.microsoft.com/office/powerpoint/2010/main" val="3934822034"/>
              </p:ext>
            </p:extLst>
          </p:nvPr>
        </p:nvGraphicFramePr>
        <p:xfrm>
          <a:off x="1225550" y="2108200"/>
          <a:ext cx="7173913" cy="4081463"/>
        </p:xfrm>
        <a:graphic>
          <a:graphicData uri="http://schemas.openxmlformats.org/presentationml/2006/ole">
            <mc:AlternateContent xmlns:mc="http://schemas.openxmlformats.org/markup-compatibility/2006">
              <mc:Choice xmlns:v="urn:schemas-microsoft-com:vml" Requires="v">
                <p:oleObj spid="_x0000_s172138" name="Worksheet" r:id="rId4" imgW="8353486" imgH="4752872" progId="Excel.Sheet.8">
                  <p:embed/>
                </p:oleObj>
              </mc:Choice>
              <mc:Fallback>
                <p:oleObj name="Worksheet" r:id="rId4" imgW="8353486" imgH="4752872" progId="Excel.Sheet.8">
                  <p:embed/>
                  <p:pic>
                    <p:nvPicPr>
                      <p:cNvPr id="0" name="Picture 227"/>
                      <p:cNvPicPr>
                        <a:picLocks noGrp="1" noChangeAspect="1" noChangeArrowheads="1"/>
                      </p:cNvPicPr>
                      <p:nvPr/>
                    </p:nvPicPr>
                    <p:blipFill>
                      <a:blip r:embed="rId5"/>
                      <a:srcRect/>
                      <a:stretch>
                        <a:fillRect/>
                      </a:stretch>
                    </p:blipFill>
                    <p:spPr bwMode="auto">
                      <a:xfrm>
                        <a:off x="1225550" y="2108200"/>
                        <a:ext cx="7173913" cy="4081463"/>
                      </a:xfrm>
                      <a:prstGeom prst="rect">
                        <a:avLst/>
                      </a:prstGeom>
                      <a:noFill/>
                      <a:ln>
                        <a:noFill/>
                      </a:ln>
                      <a:extLst/>
                    </p:spPr>
                  </p:pic>
                </p:oleObj>
              </mc:Fallback>
            </mc:AlternateContent>
          </a:graphicData>
        </a:graphic>
      </p:graphicFrame>
      <p:sp>
        <p:nvSpPr>
          <p:cNvPr id="7686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E200C78-78C6-4197-9049-51154BF2DFF1}" type="slidenum">
              <a:rPr lang="en-US" altLang="ru-RU" sz="1200">
                <a:solidFill>
                  <a:srgbClr val="898989"/>
                </a:solidFill>
                <a:latin typeface="Calibri" pitchFamily="34" charset="0"/>
              </a:rPr>
              <a:pPr algn="r"/>
              <a:t>46</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6861" name="Text Box 3"/>
          <p:cNvSpPr txBox="1">
            <a:spLocks noChangeArrowheads="1"/>
          </p:cNvSpPr>
          <p:nvPr/>
        </p:nvSpPr>
        <p:spPr bwMode="auto">
          <a:xfrm>
            <a:off x="648289" y="1527311"/>
            <a:ext cx="7999412" cy="338554"/>
          </a:xfrm>
          <a:prstGeom prst="rect">
            <a:avLst/>
          </a:prstGeom>
          <a:noFill/>
          <a:ln w="9525">
            <a:noFill/>
            <a:miter lim="800000"/>
            <a:headEnd/>
            <a:tailEnd/>
          </a:ln>
        </p:spPr>
        <p:txBody>
          <a:bodyPr>
            <a:spAutoFit/>
          </a:bodyPr>
          <a:lstStyle/>
          <a:p>
            <a:pPr algn="ctr"/>
            <a:r>
              <a:rPr lang="ru-RU" sz="1600" b="1" dirty="0" smtClean="0">
                <a:solidFill>
                  <a:schemeClr val="tx2"/>
                </a:solidFill>
              </a:rPr>
              <a:t>Структура </a:t>
            </a:r>
            <a:r>
              <a:rPr lang="ru-RU" sz="1600" b="1" dirty="0">
                <a:solidFill>
                  <a:schemeClr val="tx2"/>
                </a:solidFill>
              </a:rPr>
              <a:t>расходов бюджета </a:t>
            </a:r>
            <a:r>
              <a:rPr lang="ru-RU" sz="1600" b="1" dirty="0" smtClean="0">
                <a:solidFill>
                  <a:schemeClr val="tx2"/>
                </a:solidFill>
              </a:rPr>
              <a:t>на 2027 </a:t>
            </a:r>
            <a:r>
              <a:rPr lang="ru-RU" sz="1600" b="1" dirty="0">
                <a:solidFill>
                  <a:schemeClr val="tx2"/>
                </a:solidFill>
              </a:rPr>
              <a:t>год , тыс.рублей</a:t>
            </a:r>
          </a:p>
        </p:txBody>
      </p:sp>
      <p:sp>
        <p:nvSpPr>
          <p:cNvPr id="7686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E200C78-78C6-4197-9049-51154BF2DFF1}" type="slidenum">
              <a:rPr lang="en-US" altLang="ru-RU" sz="1200">
                <a:solidFill>
                  <a:srgbClr val="898989"/>
                </a:solidFill>
                <a:latin typeface="Calibri" pitchFamily="34" charset="0"/>
              </a:rPr>
              <a:pPr algn="r"/>
              <a:t>47</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graphicFrame>
        <p:nvGraphicFramePr>
          <p:cNvPr id="2" name="Объект 1"/>
          <p:cNvGraphicFramePr>
            <a:graphicFrameLocks noGrp="1" noChangeAspect="1"/>
          </p:cNvGraphicFramePr>
          <p:nvPr>
            <p:extLst>
              <p:ext uri="{D42A27DB-BD31-4B8C-83A1-F6EECF244321}">
                <p14:modId xmlns:p14="http://schemas.microsoft.com/office/powerpoint/2010/main" val="2371469964"/>
              </p:ext>
            </p:extLst>
          </p:nvPr>
        </p:nvGraphicFramePr>
        <p:xfrm>
          <a:off x="914400" y="1916113"/>
          <a:ext cx="7789863" cy="4524375"/>
        </p:xfrm>
        <a:graphic>
          <a:graphicData uri="http://schemas.openxmlformats.org/presentationml/2006/ole">
            <mc:AlternateContent xmlns:mc="http://schemas.openxmlformats.org/markup-compatibility/2006">
              <mc:Choice xmlns:v="urn:schemas-microsoft-com:vml" Requires="v">
                <p:oleObj spid="_x0000_s141251" name="Worksheet" r:id="rId4" imgW="8362856" imgH="4410204" progId="Excel.Sheet.8">
                  <p:embed/>
                </p:oleObj>
              </mc:Choice>
              <mc:Fallback>
                <p:oleObj name="Worksheet" r:id="rId4" imgW="8362856" imgH="4410204" progId="Excel.Sheet.8">
                  <p:embed/>
                  <p:pic>
                    <p:nvPicPr>
                      <p:cNvPr id="0" name="Object 60"/>
                      <p:cNvPicPr>
                        <a:picLocks noGrp="1" noChangeAspect="1" noChangeArrowheads="1"/>
                      </p:cNvPicPr>
                      <p:nvPr/>
                    </p:nvPicPr>
                    <p:blipFill>
                      <a:blip r:embed="rId5"/>
                      <a:srcRect/>
                      <a:stretch>
                        <a:fillRect/>
                      </a:stretch>
                    </p:blipFill>
                    <p:spPr bwMode="auto">
                      <a:xfrm>
                        <a:off x="914400" y="1916113"/>
                        <a:ext cx="77898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1292389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76861" name="Text Box 3"/>
          <p:cNvSpPr txBox="1">
            <a:spLocks noChangeArrowheads="1"/>
          </p:cNvSpPr>
          <p:nvPr/>
        </p:nvSpPr>
        <p:spPr bwMode="auto">
          <a:xfrm>
            <a:off x="625643" y="1365836"/>
            <a:ext cx="7999412" cy="338554"/>
          </a:xfrm>
          <a:prstGeom prst="rect">
            <a:avLst/>
          </a:prstGeom>
          <a:noFill/>
          <a:ln w="9525">
            <a:noFill/>
            <a:miter lim="800000"/>
            <a:headEnd/>
            <a:tailEnd/>
          </a:ln>
        </p:spPr>
        <p:txBody>
          <a:bodyPr>
            <a:spAutoFit/>
          </a:bodyPr>
          <a:lstStyle/>
          <a:p>
            <a:pPr algn="ctr"/>
            <a:r>
              <a:rPr lang="ru-RU" sz="1600" b="1" dirty="0" smtClean="0">
                <a:solidFill>
                  <a:schemeClr val="tx2"/>
                </a:solidFill>
              </a:rPr>
              <a:t>Структура </a:t>
            </a:r>
            <a:r>
              <a:rPr lang="ru-RU" sz="1600" b="1" dirty="0">
                <a:solidFill>
                  <a:schemeClr val="tx2"/>
                </a:solidFill>
              </a:rPr>
              <a:t>расходов бюджета </a:t>
            </a:r>
            <a:r>
              <a:rPr lang="ru-RU" sz="1600" b="1" dirty="0" smtClean="0">
                <a:solidFill>
                  <a:schemeClr val="tx2"/>
                </a:solidFill>
              </a:rPr>
              <a:t>на 2028 </a:t>
            </a:r>
            <a:r>
              <a:rPr lang="ru-RU" sz="1600" b="1" dirty="0">
                <a:solidFill>
                  <a:schemeClr val="tx2"/>
                </a:solidFill>
              </a:rPr>
              <a:t>год , тыс.рублей</a:t>
            </a:r>
          </a:p>
        </p:txBody>
      </p:sp>
      <p:sp>
        <p:nvSpPr>
          <p:cNvPr id="76862"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EE200C78-78C6-4197-9049-51154BF2DFF1}" type="slidenum">
              <a:rPr lang="en-US" altLang="ru-RU" sz="1200">
                <a:solidFill>
                  <a:srgbClr val="898989"/>
                </a:solidFill>
                <a:latin typeface="Calibri" pitchFamily="34" charset="0"/>
              </a:rPr>
              <a:pPr algn="r"/>
              <a:t>48</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graphicFrame>
        <p:nvGraphicFramePr>
          <p:cNvPr id="2" name="Объект 1"/>
          <p:cNvGraphicFramePr>
            <a:graphicFrameLocks noGrp="1" noChangeAspect="1"/>
          </p:cNvGraphicFramePr>
          <p:nvPr>
            <p:extLst>
              <p:ext uri="{D42A27DB-BD31-4B8C-83A1-F6EECF244321}">
                <p14:modId xmlns:p14="http://schemas.microsoft.com/office/powerpoint/2010/main" val="3399714587"/>
              </p:ext>
            </p:extLst>
          </p:nvPr>
        </p:nvGraphicFramePr>
        <p:xfrm>
          <a:off x="914400" y="1916113"/>
          <a:ext cx="7789863" cy="4524375"/>
        </p:xfrm>
        <a:graphic>
          <a:graphicData uri="http://schemas.openxmlformats.org/presentationml/2006/ole">
            <mc:AlternateContent xmlns:mc="http://schemas.openxmlformats.org/markup-compatibility/2006">
              <mc:Choice xmlns:v="urn:schemas-microsoft-com:vml" Requires="v">
                <p:oleObj spid="_x0000_s142267" name="Worksheet" r:id="rId4" imgW="8362856" imgH="4410204" progId="Excel.Sheet.8">
                  <p:embed/>
                </p:oleObj>
              </mc:Choice>
              <mc:Fallback>
                <p:oleObj name="Worksheet" r:id="rId4" imgW="8362856" imgH="4410204" progId="Excel.Sheet.8">
                  <p:embed/>
                  <p:pic>
                    <p:nvPicPr>
                      <p:cNvPr id="0" name="Object 60"/>
                      <p:cNvPicPr>
                        <a:picLocks noGrp="1" noChangeAspect="1" noChangeArrowheads="1"/>
                      </p:cNvPicPr>
                      <p:nvPr/>
                    </p:nvPicPr>
                    <p:blipFill>
                      <a:blip r:embed="rId5"/>
                      <a:srcRect/>
                      <a:stretch>
                        <a:fillRect/>
                      </a:stretch>
                    </p:blipFill>
                    <p:spPr bwMode="auto">
                      <a:xfrm>
                        <a:off x="914400" y="1916113"/>
                        <a:ext cx="77898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0683654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22907" name="Text Box 3"/>
          <p:cNvSpPr txBox="1">
            <a:spLocks noChangeArrowheads="1"/>
          </p:cNvSpPr>
          <p:nvPr/>
        </p:nvSpPr>
        <p:spPr bwMode="auto">
          <a:xfrm>
            <a:off x="511618" y="1260435"/>
            <a:ext cx="8280400" cy="369332"/>
          </a:xfrm>
          <a:prstGeom prst="rect">
            <a:avLst/>
          </a:prstGeom>
          <a:noFill/>
          <a:ln w="9525">
            <a:noFill/>
            <a:miter lim="800000"/>
            <a:headEnd/>
            <a:tailEnd/>
          </a:ln>
        </p:spPr>
        <p:txBody>
          <a:bodyPr>
            <a:spAutoFit/>
          </a:bodyPr>
          <a:lstStyle/>
          <a:p>
            <a:pPr algn="ctr"/>
            <a:r>
              <a:rPr lang="ru-RU" sz="1800" b="1" dirty="0">
                <a:solidFill>
                  <a:schemeClr val="hlink"/>
                </a:solidFill>
              </a:rPr>
              <a:t>Ведомственная структура расходов бюджета </a:t>
            </a:r>
            <a:r>
              <a:rPr lang="ru-RU" sz="1800" b="1" dirty="0" smtClean="0">
                <a:solidFill>
                  <a:schemeClr val="hlink"/>
                </a:solidFill>
              </a:rPr>
              <a:t>с 2026 по 2028 годы, </a:t>
            </a:r>
            <a:r>
              <a:rPr lang="ru-RU" sz="1800" b="1" dirty="0">
                <a:solidFill>
                  <a:schemeClr val="hlink"/>
                </a:solidFill>
              </a:rPr>
              <a:t>тыс. рублей</a:t>
            </a:r>
          </a:p>
        </p:txBody>
      </p:sp>
      <p:graphicFrame>
        <p:nvGraphicFramePr>
          <p:cNvPr id="122906" name="Object 26"/>
          <p:cNvGraphicFramePr>
            <a:graphicFrameLocks noGrp="1" noChangeAspect="1"/>
          </p:cNvGraphicFramePr>
          <p:nvPr>
            <p:ph idx="4294967295"/>
            <p:extLst>
              <p:ext uri="{D42A27DB-BD31-4B8C-83A1-F6EECF244321}">
                <p14:modId xmlns:p14="http://schemas.microsoft.com/office/powerpoint/2010/main" val="4257688471"/>
              </p:ext>
            </p:extLst>
          </p:nvPr>
        </p:nvGraphicFramePr>
        <p:xfrm>
          <a:off x="311150" y="2193925"/>
          <a:ext cx="8682038" cy="3646488"/>
        </p:xfrm>
        <a:graphic>
          <a:graphicData uri="http://schemas.openxmlformats.org/presentationml/2006/ole">
            <mc:AlternateContent xmlns:mc="http://schemas.openxmlformats.org/markup-compatibility/2006">
              <mc:Choice xmlns:v="urn:schemas-microsoft-com:vml" Requires="v">
                <p:oleObj spid="_x0000_s184379" name="Worksheet" r:id="rId4" imgW="7210400" imgH="3029104" progId="Excel.Sheet.8">
                  <p:embed/>
                </p:oleObj>
              </mc:Choice>
              <mc:Fallback>
                <p:oleObj name="Worksheet" r:id="rId4" imgW="7210400" imgH="3029104" progId="Excel.Sheet.8">
                  <p:embed/>
                  <p:pic>
                    <p:nvPicPr>
                      <p:cNvPr id="0" name="Picture 189"/>
                      <p:cNvPicPr>
                        <a:picLocks noGrp="1" noChangeAspect="1" noChangeArrowheads="1"/>
                      </p:cNvPicPr>
                      <p:nvPr/>
                    </p:nvPicPr>
                    <p:blipFill>
                      <a:blip r:embed="rId5"/>
                      <a:srcRect/>
                      <a:stretch>
                        <a:fillRect/>
                      </a:stretch>
                    </p:blipFill>
                    <p:spPr bwMode="auto">
                      <a:xfrm>
                        <a:off x="311150" y="2193925"/>
                        <a:ext cx="8682038" cy="3646488"/>
                      </a:xfrm>
                      <a:prstGeom prst="rect">
                        <a:avLst/>
                      </a:prstGeom>
                      <a:noFill/>
                      <a:extLst/>
                    </p:spPr>
                  </p:pic>
                </p:oleObj>
              </mc:Fallback>
            </mc:AlternateContent>
          </a:graphicData>
        </a:graphic>
      </p:graphicFrame>
      <p:sp>
        <p:nvSpPr>
          <p:cNvPr id="122908" name="Slide Number Placeholder 5"/>
          <p:cNvSpPr txBox="1">
            <a:spLocks noGrp="1"/>
          </p:cNvSpPr>
          <p:nvPr/>
        </p:nvSpPr>
        <p:spPr bwMode="auto">
          <a:xfrm>
            <a:off x="8101013" y="6381750"/>
            <a:ext cx="909637" cy="365125"/>
          </a:xfrm>
          <a:prstGeom prst="rect">
            <a:avLst/>
          </a:prstGeom>
          <a:noFill/>
          <a:ln w="9525">
            <a:noFill/>
            <a:miter lim="800000"/>
            <a:headEnd/>
            <a:tailEnd/>
          </a:ln>
        </p:spPr>
        <p:txBody>
          <a:bodyPr anchor="ctr"/>
          <a:lstStyle/>
          <a:p>
            <a:pPr algn="r"/>
            <a:fld id="{27A6EB51-829F-4B56-A78D-D9C0FE75F183}" type="slidenum">
              <a:rPr lang="en-US" altLang="ru-RU" sz="1200">
                <a:solidFill>
                  <a:srgbClr val="898989"/>
                </a:solidFill>
                <a:latin typeface="Calibri" pitchFamily="34" charset="0"/>
              </a:rPr>
              <a:pPr algn="r"/>
              <a:t>49</a:t>
            </a:fld>
            <a:endParaRPr lang="en-US" altLang="ru-RU" sz="1200">
              <a:solidFill>
                <a:srgbClr val="898989"/>
              </a:solidFill>
              <a:latin typeface="Calibri" pitchFamily="34"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791208" y="524287"/>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Box 2"/>
          <p:cNvSpPr txBox="1"/>
          <p:nvPr/>
        </p:nvSpPr>
        <p:spPr>
          <a:xfrm>
            <a:off x="-35496" y="472144"/>
            <a:ext cx="9144000" cy="338554"/>
          </a:xfrm>
          <a:prstGeom prst="rect">
            <a:avLst/>
          </a:prstGeom>
          <a:noFill/>
        </p:spPr>
        <p:txBody>
          <a:bodyPr wrap="square" rtlCol="0">
            <a:spAutoFit/>
          </a:bodyPr>
          <a:lstStyle/>
          <a:p>
            <a:pPr algn="ctr"/>
            <a:r>
              <a:rPr lang="ru-RU" sz="1600" b="1" dirty="0" err="1">
                <a:solidFill>
                  <a:srgbClr val="000066"/>
                </a:solidFill>
                <a:latin typeface="Bad Script" panose="02000000000000000000" pitchFamily="2" charset="0"/>
              </a:rPr>
              <a:t>Муниципально</a:t>
            </a:r>
            <a:r>
              <a:rPr lang="ru-RU" sz="1600" b="1" dirty="0">
                <a:solidFill>
                  <a:srgbClr val="000066"/>
                </a:solidFill>
                <a:latin typeface="Bad Script" panose="02000000000000000000" pitchFamily="2" charset="0"/>
              </a:rPr>
              <a:t>-территориальное </a:t>
            </a:r>
            <a:r>
              <a:rPr lang="ru-RU" sz="1600" b="1" dirty="0" smtClean="0">
                <a:solidFill>
                  <a:srgbClr val="000066"/>
                </a:solidFill>
                <a:latin typeface="Bad Script" panose="02000000000000000000" pitchFamily="2" charset="0"/>
              </a:rPr>
              <a:t>устройство Демидовского </a:t>
            </a:r>
            <a:r>
              <a:rPr lang="ru-RU" sz="1600" b="1" dirty="0">
                <a:solidFill>
                  <a:srgbClr val="000066"/>
                </a:solidFill>
                <a:latin typeface="Bad Script" panose="02000000000000000000" pitchFamily="2" charset="0"/>
              </a:rPr>
              <a:t>муниципального </a:t>
            </a:r>
            <a:r>
              <a:rPr lang="ru-RU" sz="1600" b="1" dirty="0" smtClean="0">
                <a:solidFill>
                  <a:srgbClr val="000066"/>
                </a:solidFill>
                <a:latin typeface="Bad Script" panose="02000000000000000000" pitchFamily="2" charset="0"/>
              </a:rPr>
              <a:t>округа</a:t>
            </a:r>
            <a:endParaRPr lang="ru-RU" sz="1600" dirty="0">
              <a:solidFill>
                <a:srgbClr val="000066"/>
              </a:solidFill>
              <a:latin typeface="Bad Script" panose="02000000000000000000" pitchFamily="2" charset="0"/>
            </a:endParaRPr>
          </a:p>
        </p:txBody>
      </p:sp>
      <p:pic>
        <p:nvPicPr>
          <p:cNvPr id="172034" name="Picture 2" descr="Демидовский район на карт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24" y="2099288"/>
            <a:ext cx="4536504" cy="4491139"/>
          </a:xfrm>
          <a:prstGeom prst="rect">
            <a:avLst/>
          </a:prstGeom>
          <a:noFill/>
          <a:extLst>
            <a:ext uri="{909E8E84-426E-40DD-AFC4-6F175D3DCCD1}">
              <a14:hiddenFill xmlns:a14="http://schemas.microsoft.com/office/drawing/2010/main">
                <a:solidFill>
                  <a:srgbClr val="FFFFFF"/>
                </a:solidFill>
              </a14:hiddenFill>
            </a:ext>
          </a:extLst>
        </p:spPr>
      </p:pic>
      <p:pic>
        <p:nvPicPr>
          <p:cNvPr id="172042" name="Picture 10" descr="Гер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050" y="2973893"/>
            <a:ext cx="337129" cy="57696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51520" y="1188622"/>
            <a:ext cx="1456190" cy="923330"/>
          </a:xfrm>
          <a:prstGeom prst="rect">
            <a:avLst/>
          </a:prstGeom>
        </p:spPr>
        <p:txBody>
          <a:bodyPr wrap="square">
            <a:spAutoFit/>
          </a:bodyPr>
          <a:lstStyle/>
          <a:p>
            <a:pPr algn="ctr"/>
            <a:r>
              <a:rPr lang="en-US" sz="3600" dirty="0" smtClean="0">
                <a:solidFill>
                  <a:srgbClr val="000066"/>
                </a:solidFill>
              </a:rPr>
              <a:t>S</a:t>
            </a:r>
            <a:r>
              <a:rPr lang="en-US" sz="1800" dirty="0" smtClean="0"/>
              <a:t> </a:t>
            </a:r>
          </a:p>
          <a:p>
            <a:pPr algn="ctr"/>
            <a:r>
              <a:rPr lang="ru-RU" sz="1800" b="1" dirty="0" smtClean="0">
                <a:solidFill>
                  <a:srgbClr val="000066"/>
                </a:solidFill>
              </a:rPr>
              <a:t>2512,16</a:t>
            </a:r>
            <a:r>
              <a:rPr lang="ru-RU" sz="1800" b="1" dirty="0">
                <a:solidFill>
                  <a:srgbClr val="000066"/>
                </a:solidFill>
              </a:rPr>
              <a:t> км²</a:t>
            </a:r>
          </a:p>
        </p:txBody>
      </p:sp>
      <p:pic>
        <p:nvPicPr>
          <p:cNvPr id="17" name="Рисунок 16"/>
          <p:cNvPicPr>
            <a:picLocks noChangeAspect="1"/>
          </p:cNvPicPr>
          <p:nvPr/>
        </p:nvPicPr>
        <p:blipFill>
          <a:blip r:embed="rId4"/>
          <a:stretch>
            <a:fillRect/>
          </a:stretch>
        </p:blipFill>
        <p:spPr>
          <a:xfrm>
            <a:off x="4660871" y="1010904"/>
            <a:ext cx="4366612" cy="3642231"/>
          </a:xfrm>
          <a:prstGeom prst="rect">
            <a:avLst/>
          </a:prstGeom>
          <a:ln>
            <a:noFill/>
          </a:ln>
          <a:effectLst>
            <a:outerShdw blurRad="190500" algn="tl" rotWithShape="0">
              <a:srgbClr val="000000">
                <a:alpha val="70000"/>
              </a:srgbClr>
            </a:outerShdw>
          </a:effectLst>
        </p:spPr>
      </p:pic>
      <p:pic>
        <p:nvPicPr>
          <p:cNvPr id="9" name="Picture 10" descr="Гер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0432" y="1051466"/>
            <a:ext cx="477558" cy="817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9538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Блок-схема: процесс 3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Прямоугольник 2"/>
          <p:cNvSpPr/>
          <p:nvPr/>
        </p:nvSpPr>
        <p:spPr>
          <a:xfrm>
            <a:off x="785786" y="836712"/>
            <a:ext cx="7143800" cy="461665"/>
          </a:xfrm>
          <a:prstGeom prst="rect">
            <a:avLst/>
          </a:prstGeom>
        </p:spPr>
        <p:txBody>
          <a:bodyPr wrap="square">
            <a:spAutoFit/>
          </a:bodyPr>
          <a:lstStyle/>
          <a:p>
            <a:pPr algn="ctr">
              <a:buNone/>
            </a:pPr>
            <a:r>
              <a:rPr lang="ru-RU" sz="2400" b="1" i="1" dirty="0" smtClean="0">
                <a:solidFill>
                  <a:srgbClr val="C00000"/>
                </a:solidFill>
              </a:rPr>
              <a:t>ПУБЛИЧНЫЕ  ОБЯЗАТЕЛЬСТВА</a:t>
            </a:r>
          </a:p>
        </p:txBody>
      </p:sp>
      <p:sp>
        <p:nvSpPr>
          <p:cNvPr id="4" name="Прямоугольник 3"/>
          <p:cNvSpPr/>
          <p:nvPr/>
        </p:nvSpPr>
        <p:spPr>
          <a:xfrm>
            <a:off x="108177" y="1169243"/>
            <a:ext cx="8215370" cy="830997"/>
          </a:xfrm>
          <a:prstGeom prst="rect">
            <a:avLst/>
          </a:prstGeom>
        </p:spPr>
        <p:txBody>
          <a:bodyPr wrap="square">
            <a:spAutoFit/>
          </a:bodyPr>
          <a:lstStyle/>
          <a:p>
            <a:pPr algn="ctr">
              <a:buNone/>
            </a:pPr>
            <a:r>
              <a:rPr lang="ru-RU" sz="2400" i="1" dirty="0" smtClean="0">
                <a:solidFill>
                  <a:schemeClr val="accent5">
                    <a:lumMod val="50000"/>
                  </a:schemeClr>
                </a:solidFill>
              </a:rPr>
              <a:t>Местным бюджетом предусмотрено  исполнение: </a:t>
            </a:r>
          </a:p>
          <a:p>
            <a:pPr algn="ctr">
              <a:buNone/>
            </a:pPr>
            <a:r>
              <a:rPr lang="ru-RU" sz="2400" i="1" dirty="0" smtClean="0">
                <a:solidFill>
                  <a:schemeClr val="accent5">
                    <a:lumMod val="50000"/>
                  </a:schemeClr>
                </a:solidFill>
              </a:rPr>
              <a:t>2026-2028 года – </a:t>
            </a:r>
            <a:r>
              <a:rPr lang="en-US" sz="2400" i="1" dirty="0">
                <a:solidFill>
                  <a:schemeClr val="accent5">
                    <a:lumMod val="50000"/>
                  </a:schemeClr>
                </a:solidFill>
              </a:rPr>
              <a:t>9</a:t>
            </a:r>
            <a:r>
              <a:rPr lang="ru-RU" sz="2400" i="1" dirty="0" smtClean="0">
                <a:solidFill>
                  <a:schemeClr val="accent5">
                    <a:lumMod val="50000"/>
                  </a:schemeClr>
                </a:solidFill>
              </a:rPr>
              <a:t> публичных  обязательств</a:t>
            </a:r>
          </a:p>
        </p:txBody>
      </p:sp>
      <p:sp>
        <p:nvSpPr>
          <p:cNvPr id="19" name="Скругленный прямоугольник 18"/>
          <p:cNvSpPr/>
          <p:nvPr/>
        </p:nvSpPr>
        <p:spPr>
          <a:xfrm>
            <a:off x="1857356"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21 519,1</a:t>
            </a:r>
            <a:endParaRPr lang="ru-RU" sz="2000" b="1" dirty="0" smtClean="0">
              <a:solidFill>
                <a:srgbClr val="C00000"/>
              </a:solidFill>
              <a:latin typeface="Times New Roman" pitchFamily="18" charset="0"/>
              <a:cs typeface="Times New Roman" pitchFamily="18" charset="0"/>
            </a:endParaRPr>
          </a:p>
        </p:txBody>
      </p:sp>
      <p:sp>
        <p:nvSpPr>
          <p:cNvPr id="20" name="Скругленный прямоугольник 19"/>
          <p:cNvSpPr/>
          <p:nvPr/>
        </p:nvSpPr>
        <p:spPr>
          <a:xfrm>
            <a:off x="4429124" y="2071678"/>
            <a:ext cx="2143140"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smtClean="0">
                <a:latin typeface="Times New Roman"/>
                <a:ea typeface="Times New Roman"/>
                <a:cs typeface="Times New Roman"/>
              </a:rPr>
              <a:t>за счет областного бюджета</a:t>
            </a:r>
          </a:p>
          <a:p>
            <a:pPr algn="ctr"/>
            <a:endParaRPr lang="ru-RU" dirty="0"/>
          </a:p>
        </p:txBody>
      </p:sp>
      <p:sp>
        <p:nvSpPr>
          <p:cNvPr id="21" name="Скругленный прямоугольник 20"/>
          <p:cNvSpPr/>
          <p:nvPr/>
        </p:nvSpPr>
        <p:spPr>
          <a:xfrm>
            <a:off x="1714480" y="2000240"/>
            <a:ext cx="1928826" cy="114300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smtClean="0">
                <a:latin typeface="Times New Roman"/>
                <a:ea typeface="Times New Roman"/>
                <a:cs typeface="Times New Roman"/>
              </a:rPr>
              <a:t>ВСЕГО</a:t>
            </a:r>
          </a:p>
          <a:p>
            <a:pPr algn="ctr"/>
            <a:r>
              <a:rPr lang="ru-RU" sz="2000" b="1" i="1" dirty="0" smtClean="0">
                <a:latin typeface="Times New Roman"/>
                <a:ea typeface="Times New Roman"/>
                <a:cs typeface="Times New Roman"/>
              </a:rPr>
              <a:t>публичных</a:t>
            </a:r>
          </a:p>
          <a:p>
            <a:pPr algn="ctr"/>
            <a:r>
              <a:rPr lang="ru-RU" sz="2000" b="1" i="1" dirty="0" smtClean="0">
                <a:latin typeface="Times New Roman"/>
                <a:ea typeface="Times New Roman"/>
                <a:cs typeface="Times New Roman"/>
              </a:rPr>
              <a:t>обязательств</a:t>
            </a:r>
          </a:p>
          <a:p>
            <a:pPr algn="ctr"/>
            <a:endParaRPr lang="ru-RU" b="1" dirty="0"/>
          </a:p>
        </p:txBody>
      </p:sp>
      <p:sp>
        <p:nvSpPr>
          <p:cNvPr id="22" name="Скругленный прямоугольник 21"/>
          <p:cNvSpPr/>
          <p:nvPr/>
        </p:nvSpPr>
        <p:spPr>
          <a:xfrm>
            <a:off x="357158" y="3429000"/>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2026</a:t>
            </a:r>
            <a:endParaRPr lang="ru-RU" sz="2400" dirty="0">
              <a:solidFill>
                <a:srgbClr val="C00000"/>
              </a:solidFill>
            </a:endParaRPr>
          </a:p>
        </p:txBody>
      </p:sp>
      <p:sp>
        <p:nvSpPr>
          <p:cNvPr id="23" name="Равно 22"/>
          <p:cNvSpPr/>
          <p:nvPr/>
        </p:nvSpPr>
        <p:spPr>
          <a:xfrm>
            <a:off x="3643306" y="2357430"/>
            <a:ext cx="785818" cy="428628"/>
          </a:xfrm>
          <a:prstGeom prst="mathEqual">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C00000"/>
              </a:solidFill>
            </a:endParaRPr>
          </a:p>
        </p:txBody>
      </p:sp>
      <p:sp>
        <p:nvSpPr>
          <p:cNvPr id="24" name="Плюс 23"/>
          <p:cNvSpPr/>
          <p:nvPr/>
        </p:nvSpPr>
        <p:spPr>
          <a:xfrm>
            <a:off x="6572264" y="2357430"/>
            <a:ext cx="428628" cy="428628"/>
          </a:xfrm>
          <a:prstGeom prst="mathPl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кругленный прямоугольник 24"/>
          <p:cNvSpPr/>
          <p:nvPr/>
        </p:nvSpPr>
        <p:spPr>
          <a:xfrm>
            <a:off x="450056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11 679,9</a:t>
            </a:r>
            <a:endParaRPr lang="ru-RU" sz="2000" b="1" dirty="0" smtClean="0">
              <a:solidFill>
                <a:srgbClr val="C00000"/>
              </a:solidFill>
              <a:latin typeface="Times New Roman" pitchFamily="18" charset="0"/>
              <a:cs typeface="Times New Roman" pitchFamily="18" charset="0"/>
            </a:endParaRPr>
          </a:p>
        </p:txBody>
      </p:sp>
      <p:sp>
        <p:nvSpPr>
          <p:cNvPr id="26" name="Скругленный прямоугольник 25"/>
          <p:cNvSpPr/>
          <p:nvPr/>
        </p:nvSpPr>
        <p:spPr>
          <a:xfrm>
            <a:off x="700089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9 </a:t>
            </a:r>
            <a:r>
              <a:rPr lang="en-US" sz="2000" b="1" dirty="0" smtClean="0">
                <a:solidFill>
                  <a:srgbClr val="C00000"/>
                </a:solidFill>
                <a:latin typeface="Times New Roman" pitchFamily="18" charset="0"/>
                <a:cs typeface="Times New Roman" pitchFamily="18" charset="0"/>
              </a:rPr>
              <a:t>839,2</a:t>
            </a:r>
            <a:endParaRPr lang="ru-RU" sz="2000" b="1" dirty="0" smtClean="0">
              <a:solidFill>
                <a:srgbClr val="C00000"/>
              </a:solidFill>
              <a:latin typeface="Times New Roman" pitchFamily="18" charset="0"/>
              <a:cs typeface="Times New Roman" pitchFamily="18" charset="0"/>
            </a:endParaRPr>
          </a:p>
        </p:txBody>
      </p:sp>
      <p:sp>
        <p:nvSpPr>
          <p:cNvPr id="27" name="Скругленный прямоугольник 26"/>
          <p:cNvSpPr/>
          <p:nvPr/>
        </p:nvSpPr>
        <p:spPr>
          <a:xfrm>
            <a:off x="344092" y="4607727"/>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2027</a:t>
            </a:r>
            <a:endParaRPr lang="ru-RU" sz="2400" dirty="0">
              <a:solidFill>
                <a:srgbClr val="C00000"/>
              </a:solidFill>
            </a:endParaRPr>
          </a:p>
        </p:txBody>
      </p:sp>
      <p:sp>
        <p:nvSpPr>
          <p:cNvPr id="28" name="Скругленный прямоугольник 27"/>
          <p:cNvSpPr/>
          <p:nvPr/>
        </p:nvSpPr>
        <p:spPr>
          <a:xfrm>
            <a:off x="357158" y="5786454"/>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2028</a:t>
            </a:r>
            <a:endParaRPr lang="ru-RU" sz="2400" dirty="0">
              <a:solidFill>
                <a:srgbClr val="C00000"/>
              </a:solidFill>
            </a:endParaRPr>
          </a:p>
        </p:txBody>
      </p:sp>
      <p:sp>
        <p:nvSpPr>
          <p:cNvPr id="29" name="Скругленный прямоугольник 28"/>
          <p:cNvSpPr/>
          <p:nvPr/>
        </p:nvSpPr>
        <p:spPr>
          <a:xfrm>
            <a:off x="192879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12 220,5</a:t>
            </a:r>
            <a:endParaRPr lang="ru-RU" sz="2000" b="1" dirty="0" smtClean="0">
              <a:solidFill>
                <a:srgbClr val="C00000"/>
              </a:solidFill>
              <a:latin typeface="Times New Roman" pitchFamily="18" charset="0"/>
              <a:cs typeface="Times New Roman" pitchFamily="18" charset="0"/>
            </a:endParaRPr>
          </a:p>
        </p:txBody>
      </p:sp>
      <p:sp>
        <p:nvSpPr>
          <p:cNvPr id="30" name="Скругленный прямоугольник 29"/>
          <p:cNvSpPr/>
          <p:nvPr/>
        </p:nvSpPr>
        <p:spPr>
          <a:xfrm>
            <a:off x="192879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12 218,3</a:t>
            </a:r>
            <a:endParaRPr lang="ru-RU" sz="2000" b="1" dirty="0" smtClean="0">
              <a:solidFill>
                <a:srgbClr val="C00000"/>
              </a:solidFill>
              <a:latin typeface="Times New Roman" pitchFamily="18" charset="0"/>
              <a:cs typeface="Times New Roman" pitchFamily="18" charset="0"/>
            </a:endParaRPr>
          </a:p>
        </p:txBody>
      </p:sp>
      <p:sp>
        <p:nvSpPr>
          <p:cNvPr id="31" name="Скругленный прямоугольник 30"/>
          <p:cNvSpPr/>
          <p:nvPr/>
        </p:nvSpPr>
        <p:spPr>
          <a:xfrm>
            <a:off x="442912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11 660,5</a:t>
            </a:r>
            <a:endParaRPr lang="ru-RU" sz="2000" b="1" dirty="0" smtClean="0">
              <a:solidFill>
                <a:srgbClr val="C00000"/>
              </a:solidFill>
              <a:latin typeface="Times New Roman" pitchFamily="18" charset="0"/>
              <a:cs typeface="Times New Roman" pitchFamily="18" charset="0"/>
            </a:endParaRPr>
          </a:p>
        </p:txBody>
      </p:sp>
      <p:sp>
        <p:nvSpPr>
          <p:cNvPr id="32" name="Скругленный прямоугольник 31"/>
          <p:cNvSpPr/>
          <p:nvPr/>
        </p:nvSpPr>
        <p:spPr>
          <a:xfrm>
            <a:off x="442912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11 658,3</a:t>
            </a:r>
            <a:endParaRPr lang="ru-RU" sz="2000" b="1" dirty="0" smtClean="0">
              <a:solidFill>
                <a:srgbClr val="C00000"/>
              </a:solidFill>
              <a:latin typeface="Times New Roman" pitchFamily="18" charset="0"/>
              <a:cs typeface="Times New Roman" pitchFamily="18" charset="0"/>
            </a:endParaRPr>
          </a:p>
        </p:txBody>
      </p:sp>
      <p:sp>
        <p:nvSpPr>
          <p:cNvPr id="33" name="Скругленный прямоугольник 32"/>
          <p:cNvSpPr/>
          <p:nvPr/>
        </p:nvSpPr>
        <p:spPr>
          <a:xfrm>
            <a:off x="7000892"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560,0</a:t>
            </a:r>
          </a:p>
        </p:txBody>
      </p:sp>
      <p:sp>
        <p:nvSpPr>
          <p:cNvPr id="34" name="Скругленный прямоугольник 33"/>
          <p:cNvSpPr/>
          <p:nvPr/>
        </p:nvSpPr>
        <p:spPr>
          <a:xfrm>
            <a:off x="7000892"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560,0</a:t>
            </a:r>
          </a:p>
        </p:txBody>
      </p:sp>
      <p:sp>
        <p:nvSpPr>
          <p:cNvPr id="35" name="Скругленный прямоугольник 34"/>
          <p:cNvSpPr/>
          <p:nvPr/>
        </p:nvSpPr>
        <p:spPr>
          <a:xfrm>
            <a:off x="7000892" y="2071678"/>
            <a:ext cx="2000264"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smtClean="0">
                <a:latin typeface="Times New Roman"/>
                <a:ea typeface="Times New Roman"/>
                <a:cs typeface="Times New Roman"/>
              </a:rPr>
              <a:t>за счет местного</a:t>
            </a:r>
          </a:p>
          <a:p>
            <a:pPr algn="ctr"/>
            <a:r>
              <a:rPr lang="ru-RU" sz="1800" b="1" i="1" dirty="0" smtClean="0">
                <a:latin typeface="Times New Roman"/>
                <a:ea typeface="Times New Roman"/>
                <a:cs typeface="Times New Roman"/>
              </a:rPr>
              <a:t>бюджета</a:t>
            </a:r>
          </a:p>
          <a:p>
            <a:pPr algn="ctr"/>
            <a:endParaRPr lang="ru-RU" dirty="0"/>
          </a:p>
        </p:txBody>
      </p:sp>
      <p:sp>
        <p:nvSpPr>
          <p:cNvPr id="38" name="Прямоугольник 37"/>
          <p:cNvSpPr/>
          <p:nvPr/>
        </p:nvSpPr>
        <p:spPr>
          <a:xfrm>
            <a:off x="7715272" y="1643050"/>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36" name="TextBox 3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7" name="Text Box 3"/>
          <p:cNvSpPr txBox="1">
            <a:spLocks noChangeArrowheads="1"/>
          </p:cNvSpPr>
          <p:nvPr/>
        </p:nvSpPr>
        <p:spPr bwMode="auto">
          <a:xfrm>
            <a:off x="857697" y="393418"/>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24408"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2" name="Таблица 1"/>
          <p:cNvGraphicFramePr>
            <a:graphicFrameLocks noGrp="1"/>
          </p:cNvGraphicFramePr>
          <p:nvPr>
            <p:extLst>
              <p:ext uri="{D42A27DB-BD31-4B8C-83A1-F6EECF244321}">
                <p14:modId xmlns:p14="http://schemas.microsoft.com/office/powerpoint/2010/main" val="1580527328"/>
              </p:ext>
            </p:extLst>
          </p:nvPr>
        </p:nvGraphicFramePr>
        <p:xfrm>
          <a:off x="232899" y="1298377"/>
          <a:ext cx="8678201" cy="5416534"/>
        </p:xfrm>
        <a:graphic>
          <a:graphicData uri="http://schemas.openxmlformats.org/drawingml/2006/table">
            <a:tbl>
              <a:tblPr firstRow="1" bandRow="1">
                <a:tableStyleId>{5C22544A-7EE6-4342-B048-85BDC9FD1C3A}</a:tableStyleId>
              </a:tblPr>
              <a:tblGrid>
                <a:gridCol w="5820679">
                  <a:extLst>
                    <a:ext uri="{9D8B030D-6E8A-4147-A177-3AD203B41FA5}">
                      <a16:colId xmlns:a16="http://schemas.microsoft.com/office/drawing/2014/main" xmlns="" val="20000"/>
                    </a:ext>
                  </a:extLst>
                </a:gridCol>
                <a:gridCol w="1000132">
                  <a:extLst>
                    <a:ext uri="{9D8B030D-6E8A-4147-A177-3AD203B41FA5}">
                      <a16:colId xmlns:a16="http://schemas.microsoft.com/office/drawing/2014/main" xmlns="" val="20001"/>
                    </a:ext>
                  </a:extLst>
                </a:gridCol>
                <a:gridCol w="1000132">
                  <a:extLst>
                    <a:ext uri="{9D8B030D-6E8A-4147-A177-3AD203B41FA5}">
                      <a16:colId xmlns:a16="http://schemas.microsoft.com/office/drawing/2014/main" xmlns="" val="20002"/>
                    </a:ext>
                  </a:extLst>
                </a:gridCol>
                <a:gridCol w="857258">
                  <a:extLst>
                    <a:ext uri="{9D8B030D-6E8A-4147-A177-3AD203B41FA5}">
                      <a16:colId xmlns:a16="http://schemas.microsoft.com/office/drawing/2014/main" xmlns="" val="20003"/>
                    </a:ext>
                  </a:extLst>
                </a:gridCol>
              </a:tblGrid>
              <a:tr h="250702">
                <a:tc>
                  <a:txBody>
                    <a:bodyPr/>
                    <a:lstStyle/>
                    <a:p>
                      <a:endParaRPr lang="ru-RU" sz="1100" dirty="0"/>
                    </a:p>
                  </a:txBody>
                  <a:tcPr>
                    <a:noFill/>
                  </a:tcPr>
                </a:tc>
                <a:tc>
                  <a:txBody>
                    <a:bodyPr/>
                    <a:lstStyle/>
                    <a:p>
                      <a:pPr algn="ctr"/>
                      <a:r>
                        <a:rPr lang="ru-RU" sz="1400" dirty="0" smtClean="0"/>
                        <a:t>2026</a:t>
                      </a:r>
                      <a:endParaRPr lang="ru-RU" sz="1400" dirty="0"/>
                    </a:p>
                  </a:txBody>
                  <a:tcPr/>
                </a:tc>
                <a:tc>
                  <a:txBody>
                    <a:bodyPr/>
                    <a:lstStyle/>
                    <a:p>
                      <a:pPr algn="ctr"/>
                      <a:r>
                        <a:rPr lang="ru-RU" sz="1400" dirty="0" smtClean="0"/>
                        <a:t>2027</a:t>
                      </a:r>
                      <a:endParaRPr lang="ru-RU" sz="1400" dirty="0"/>
                    </a:p>
                  </a:txBody>
                  <a:tcPr/>
                </a:tc>
                <a:tc>
                  <a:txBody>
                    <a:bodyPr/>
                    <a:lstStyle/>
                    <a:p>
                      <a:pPr algn="ctr"/>
                      <a:r>
                        <a:rPr lang="ru-RU" sz="1400" dirty="0" smtClean="0"/>
                        <a:t>2028</a:t>
                      </a:r>
                      <a:endParaRPr lang="ru-RU" sz="1400" dirty="0"/>
                    </a:p>
                  </a:txBody>
                  <a:tcPr/>
                </a:tc>
                <a:extLst>
                  <a:ext uri="{0D108BD9-81ED-4DB2-BD59-A6C34878D82A}">
                    <a16:rowId xmlns:a16="http://schemas.microsoft.com/office/drawing/2014/main" xmlns="" val="10000"/>
                  </a:ext>
                </a:extLst>
              </a:tr>
              <a:tr h="445442">
                <a:tc>
                  <a:txBody>
                    <a:bodyPr/>
                    <a:lstStyle/>
                    <a:p>
                      <a:r>
                        <a:rPr lang="ru-RU" sz="1200" dirty="0" smtClean="0">
                          <a:latin typeface="Times New Roman" pitchFamily="18" charset="0"/>
                          <a:cs typeface="Times New Roman" pitchFamily="18" charset="0"/>
                        </a:rPr>
                        <a:t> Предоставление молодым семьям социальных выплат на приобретение жилья или строительство индивидуального жилого дома</a:t>
                      </a:r>
                      <a:endParaRPr lang="ru-RU" sz="1200" dirty="0">
                        <a:latin typeface="Times New Roman" pitchFamily="18" charset="0"/>
                        <a:cs typeface="Times New Roman" pitchFamily="18" charset="0"/>
                      </a:endParaRPr>
                    </a:p>
                  </a:txBody>
                  <a:tcP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a:t>
                      </a:r>
                      <a:r>
                        <a:rPr lang="ru-RU" sz="1200" b="1" i="0" u="none" strike="noStrike" dirty="0" smtClean="0">
                          <a:solidFill>
                            <a:srgbClr val="000000"/>
                          </a:solidFill>
                          <a:latin typeface="Times New Roman" pitchFamily="18" charset="0"/>
                          <a:cs typeface="Times New Roman" pitchFamily="18" charset="0"/>
                        </a:rPr>
                        <a:t>521,7</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1 523,8</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1 521,6</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01"/>
                  </a:ext>
                </a:extLst>
              </a:tr>
              <a:tr h="309656">
                <a:tc>
                  <a:txBody>
                    <a:bodyPr/>
                    <a:lstStyle/>
                    <a:p>
                      <a:r>
                        <a:rPr lang="ru-RU" sz="1200" dirty="0" smtClean="0">
                          <a:latin typeface="Times New Roman" pitchFamily="18" charset="0"/>
                          <a:cs typeface="Times New Roman" pitchFamily="18" charset="0"/>
                        </a:rPr>
                        <a:t>Поддержка  молодежи  победителей конкурса «Наши надежды» </a:t>
                      </a:r>
                      <a:endParaRPr lang="ru-RU" sz="1200" dirty="0">
                        <a:latin typeface="Times New Roman" pitchFamily="18" charset="0"/>
                        <a:cs typeface="Times New Roman" pitchFamily="18" charset="0"/>
                      </a:endParaRPr>
                    </a:p>
                  </a:txBody>
                  <a:tcP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60,0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60,0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60,0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02"/>
                  </a:ext>
                </a:extLst>
              </a:tr>
              <a:tr h="445442">
                <a:tc>
                  <a:txBody>
                    <a:bodyPr/>
                    <a:lstStyle/>
                    <a:p>
                      <a:r>
                        <a:rPr lang="ru-RU" sz="1200" dirty="0" smtClean="0">
                          <a:latin typeface="Times New Roman" pitchFamily="18" charset="0"/>
                          <a:cs typeface="Times New Roman" pitchFamily="18" charset="0"/>
                        </a:rPr>
                        <a:t>Выплата денежных средств на содержание ребенка, переданного на воспитание в приемную семью</a:t>
                      </a:r>
                      <a:endParaRPr lang="ru-RU" sz="1200" dirty="0">
                        <a:latin typeface="Times New Roman" pitchFamily="18" charset="0"/>
                        <a:cs typeface="Times New Roman" pitchFamily="18" charset="0"/>
                      </a:endParaRPr>
                    </a:p>
                  </a:txBody>
                  <a:tcP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5 112,1</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5 112,1</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5 112,1</a:t>
                      </a:r>
                    </a:p>
                  </a:txBody>
                  <a:tcPr marL="9525" marR="9525" marT="9525" marB="0" anchor="ctr"/>
                </a:tc>
                <a:extLst>
                  <a:ext uri="{0D108BD9-81ED-4DB2-BD59-A6C34878D82A}">
                    <a16:rowId xmlns:a16="http://schemas.microsoft.com/office/drawing/2014/main" xmlns="" val="10003"/>
                  </a:ext>
                </a:extLst>
              </a:tr>
              <a:tr h="353092">
                <a:tc>
                  <a:txBody>
                    <a:bodyPr/>
                    <a:lstStyle/>
                    <a:p>
                      <a:pPr algn="l" fontAlgn="t"/>
                      <a:r>
                        <a:rPr lang="ru-RU" sz="1200" b="0" i="0" u="none" strike="noStrike" dirty="0">
                          <a:solidFill>
                            <a:srgbClr val="000000"/>
                          </a:solidFill>
                          <a:latin typeface="Times New Roman" pitchFamily="18" charset="0"/>
                          <a:cs typeface="Times New Roman" pitchFamily="18" charset="0"/>
                        </a:rPr>
                        <a:t>    Выплата вознаграждения, причитающегося приемным родителям</a:t>
                      </a:r>
                    </a:p>
                  </a:txBody>
                  <a:tcPr marL="9525" marR="9525" marT="9525" marB="0"/>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1 688,2</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1 688,2</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1 688,2</a:t>
                      </a:r>
                    </a:p>
                  </a:txBody>
                  <a:tcPr marL="9525" marR="9525" marT="9525" marB="0" anchor="ctr"/>
                </a:tc>
                <a:extLst>
                  <a:ext uri="{0D108BD9-81ED-4DB2-BD59-A6C34878D82A}">
                    <a16:rowId xmlns:a16="http://schemas.microsoft.com/office/drawing/2014/main" xmlns="" val="10004"/>
                  </a:ext>
                </a:extLst>
              </a:tr>
              <a:tr h="365634">
                <a:tc>
                  <a:txBody>
                    <a:bodyPr/>
                    <a:lstStyle/>
                    <a:p>
                      <a:pPr algn="l" fontAlgn="t"/>
                      <a:r>
                        <a:rPr lang="ru-RU" sz="1200" b="0" i="0" u="none" strike="noStrike" dirty="0">
                          <a:solidFill>
                            <a:srgbClr val="000000"/>
                          </a:solidFill>
                          <a:latin typeface="Times New Roman" pitchFamily="18" charset="0"/>
                          <a:cs typeface="Times New Roman" pitchFamily="18" charset="0"/>
                        </a:rPr>
                        <a:t>    Выплата ежемесячных денежных средств на содержание ребенка, находящегося под опекой (попечительством)</a:t>
                      </a:r>
                    </a:p>
                  </a:txBody>
                  <a:tcPr marL="9525" marR="9525" marT="9525" marB="0"/>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1 762,8</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1 762,8</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1 762,8</a:t>
                      </a:r>
                    </a:p>
                  </a:txBody>
                  <a:tcPr marL="9525" marR="9525" marT="9525" marB="0" anchor="ctr"/>
                </a:tc>
                <a:extLst>
                  <a:ext uri="{0D108BD9-81ED-4DB2-BD59-A6C34878D82A}">
                    <a16:rowId xmlns:a16="http://schemas.microsoft.com/office/drawing/2014/main" xmlns="" val="10005"/>
                  </a:ext>
                </a:extLst>
              </a:tr>
              <a:tr h="626407">
                <a:tc>
                  <a:txBody>
                    <a:bodyPr/>
                    <a:lstStyle/>
                    <a:p>
                      <a:pPr algn="l" fontAlgn="t"/>
                      <a:r>
                        <a:rPr lang="ru-RU" sz="1200" b="0" i="0" u="none" strike="noStrike" dirty="0" smtClean="0">
                          <a:solidFill>
                            <a:srgbClr val="000000"/>
                          </a:solidFill>
                          <a:latin typeface="Times New Roman" pitchFamily="18" charset="0"/>
                          <a:cs typeface="Times New Roman" pitchFamily="18" charset="0"/>
                        </a:rPr>
                        <a:t> </a:t>
                      </a:r>
                      <a:r>
                        <a:rPr lang="en-US" sz="1200" b="0" i="0" u="none" strike="noStrike" dirty="0" smtClean="0">
                          <a:solidFill>
                            <a:srgbClr val="000000"/>
                          </a:solidFill>
                          <a:latin typeface="Times New Roman" pitchFamily="18" charset="0"/>
                          <a:cs typeface="Times New Roman" pitchFamily="18" charset="0"/>
                        </a:rPr>
                        <a:t>   </a:t>
                      </a:r>
                      <a:r>
                        <a:rPr lang="ru-RU" sz="1200" b="0" i="0" u="none" strike="noStrike" dirty="0" smtClean="0">
                          <a:solidFill>
                            <a:srgbClr val="000000"/>
                          </a:solidFill>
                          <a:latin typeface="Times New Roman" pitchFamily="18" charset="0"/>
                          <a:cs typeface="Times New Roman" pitchFamily="18" charset="0"/>
                        </a:rPr>
                        <a:t>Осуществление мер социальной поддержки по предоставлению компенсации расходов на оплату жилых помещений, отопления и освещения педагогическим</a:t>
                      </a:r>
                      <a:r>
                        <a:rPr lang="en-US" sz="1200" b="0" i="0" u="none" strike="noStrike" dirty="0" smtClean="0">
                          <a:solidFill>
                            <a:srgbClr val="000000"/>
                          </a:solidFill>
                          <a:latin typeface="Times New Roman" pitchFamily="18" charset="0"/>
                          <a:cs typeface="Times New Roman" pitchFamily="18" charset="0"/>
                        </a:rPr>
                        <a:t> </a:t>
                      </a:r>
                      <a:r>
                        <a:rPr lang="ru-RU" sz="1200" b="0" i="0" u="none" strike="noStrike" dirty="0" smtClean="0">
                          <a:solidFill>
                            <a:srgbClr val="000000"/>
                          </a:solidFill>
                          <a:latin typeface="Times New Roman" pitchFamily="18" charset="0"/>
                          <a:cs typeface="Times New Roman" pitchFamily="18" charset="0"/>
                        </a:rPr>
                        <a:t>и</a:t>
                      </a:r>
                      <a:r>
                        <a:rPr lang="ru-RU" sz="1200" b="0" i="0" u="none" strike="noStrike" baseline="0" dirty="0" smtClean="0">
                          <a:solidFill>
                            <a:srgbClr val="000000"/>
                          </a:solidFill>
                          <a:latin typeface="Times New Roman" pitchFamily="18" charset="0"/>
                          <a:cs typeface="Times New Roman" pitchFamily="18" charset="0"/>
                        </a:rPr>
                        <a:t> иным</a:t>
                      </a:r>
                      <a:r>
                        <a:rPr lang="ru-RU" sz="1200" b="0" i="0" u="none" strike="noStrike" dirty="0" smtClean="0">
                          <a:solidFill>
                            <a:srgbClr val="000000"/>
                          </a:solidFill>
                          <a:latin typeface="Times New Roman" pitchFamily="18" charset="0"/>
                          <a:cs typeface="Times New Roman" pitchFamily="18" charset="0"/>
                        </a:rPr>
                        <a:t> работникам образовательных организаций</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2 073,6</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2 073,6</a:t>
                      </a:r>
                    </a:p>
                  </a:txBody>
                  <a:tcPr marL="9525" marR="9525" marT="9525" marB="0" anchor="ctr"/>
                </a:tc>
                <a:tc>
                  <a:txBody>
                    <a:bodyPr/>
                    <a:lstStyle/>
                    <a:p>
                      <a:pPr algn="ctr" fontAlgn="t"/>
                      <a:r>
                        <a:rPr lang="en-US" sz="1200" b="1" i="0" u="none" strike="noStrike" dirty="0" smtClean="0">
                          <a:solidFill>
                            <a:srgbClr val="000000"/>
                          </a:solidFill>
                          <a:latin typeface="Times New Roman" pitchFamily="18" charset="0"/>
                          <a:cs typeface="Times New Roman" pitchFamily="18" charset="0"/>
                        </a:rPr>
                        <a:t>2 073,6</a:t>
                      </a:r>
                    </a:p>
                  </a:txBody>
                  <a:tcPr marL="9525" marR="9525" marT="9525" marB="0" anchor="ctr"/>
                </a:tc>
                <a:extLst>
                  <a:ext uri="{0D108BD9-81ED-4DB2-BD59-A6C34878D82A}">
                    <a16:rowId xmlns:a16="http://schemas.microsoft.com/office/drawing/2014/main" xmlns="" val="10006"/>
                  </a:ext>
                </a:extLst>
              </a:tr>
              <a:tr h="255095">
                <a:tc>
                  <a:txBody>
                    <a:bodyPr/>
                    <a:lstStyle/>
                    <a:p>
                      <a:pPr algn="l" fontAlgn="t"/>
                      <a:r>
                        <a:rPr lang="ru-RU" sz="1200" b="0" i="0" u="none" strike="noStrike" dirty="0">
                          <a:solidFill>
                            <a:srgbClr val="000000"/>
                          </a:solidFill>
                          <a:latin typeface="Times New Roman" pitchFamily="18" charset="0"/>
                          <a:cs typeface="Times New Roman" pitchFamily="18" charset="0"/>
                        </a:rPr>
                        <a:t>    </a:t>
                      </a:r>
                      <a:r>
                        <a:rPr lang="ru-RU" sz="1200" b="0" i="0" u="none" strike="noStrike" dirty="0" smtClean="0">
                          <a:solidFill>
                            <a:srgbClr val="000000"/>
                          </a:solidFill>
                          <a:latin typeface="Times New Roman" pitchFamily="18" charset="0"/>
                          <a:cs typeface="Times New Roman" pitchFamily="18" charset="0"/>
                        </a:rPr>
                        <a:t>Обеспечение</a:t>
                      </a:r>
                      <a:r>
                        <a:rPr lang="ru-RU" sz="1200" b="0" i="0" u="none" strike="noStrike" baseline="0" dirty="0" smtClean="0">
                          <a:solidFill>
                            <a:srgbClr val="000000"/>
                          </a:solidFill>
                          <a:latin typeface="Times New Roman" pitchFamily="18" charset="0"/>
                          <a:cs typeface="Times New Roman" pitchFamily="18" charset="0"/>
                        </a:rPr>
                        <a:t> детей-сирот и детей, оставшихся без попечения родителей, лиц из их числа жилыми помещениями</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07"/>
                  </a:ext>
                </a:extLst>
              </a:tr>
              <a:tr h="222125">
                <a:tc>
                  <a:txBody>
                    <a:bodyPr/>
                    <a:lstStyle/>
                    <a:p>
                      <a:pPr algn="l" fontAlgn="t"/>
                      <a:r>
                        <a:rPr lang="ru-RU" sz="1200" b="0" i="0" u="none" strike="noStrike" dirty="0">
                          <a:solidFill>
                            <a:srgbClr val="000000"/>
                          </a:solidFill>
                          <a:latin typeface="Times New Roman" pitchFamily="18" charset="0"/>
                          <a:cs typeface="Times New Roman" pitchFamily="18" charset="0"/>
                        </a:rPr>
                        <a:t>    Доплаты к пенсиям муниципальных служащих</a:t>
                      </a: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7 868,8</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08"/>
                  </a:ext>
                </a:extLst>
              </a:tr>
              <a:tr h="222125">
                <a:tc>
                  <a:txBody>
                    <a:bodyPr/>
                    <a:lstStyle/>
                    <a:p>
                      <a:pPr algn="l" fontAlgn="t"/>
                      <a:r>
                        <a:rPr lang="ru-RU" sz="1200" b="0" i="0" u="none" strike="noStrike" dirty="0" smtClean="0">
                          <a:solidFill>
                            <a:srgbClr val="000000"/>
                          </a:solidFill>
                          <a:latin typeface="Times New Roman" pitchFamily="18" charset="0"/>
                          <a:cs typeface="Times New Roman" pitchFamily="18" charset="0"/>
                        </a:rPr>
                        <a:t>     Выплата</a:t>
                      </a:r>
                      <a:r>
                        <a:rPr lang="ru-RU" sz="1200" b="0" i="0" u="none" strike="noStrike" baseline="0" dirty="0" smtClean="0">
                          <a:solidFill>
                            <a:srgbClr val="000000"/>
                          </a:solidFill>
                          <a:latin typeface="Times New Roman" pitchFamily="18" charset="0"/>
                          <a:cs typeface="Times New Roman" pitchFamily="18" charset="0"/>
                        </a:rPr>
                        <a:t> денежного поощрения к Почетной грамоте  Демидовского РСД</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09"/>
                  </a:ext>
                </a:extLst>
              </a:tr>
              <a:tr h="222125">
                <a:tc>
                  <a:txBody>
                    <a:bodyPr/>
                    <a:lstStyle/>
                    <a:p>
                      <a:pPr algn="l" fontAlgn="t"/>
                      <a:r>
                        <a:rPr lang="ru-RU" sz="1200" b="0" i="0" u="none" strike="noStrike" dirty="0" smtClean="0">
                          <a:solidFill>
                            <a:srgbClr val="000000"/>
                          </a:solidFill>
                          <a:latin typeface="Times New Roman" pitchFamily="18" charset="0"/>
                          <a:cs typeface="Times New Roman" pitchFamily="18" charset="0"/>
                        </a:rPr>
                        <a:t>     Социальная поддержка граждан Российской Федерации и граждан других государств - участников Содружества Независимых Государств, заключивших контракт о прохождении военной службы с Министерством обороны Российской Федерации из бюджета муниципального образования "Демидовский муниципальный округ" Смоленской области</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800,0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10"/>
                  </a:ext>
                </a:extLst>
              </a:tr>
              <a:tr h="222125">
                <a:tc>
                  <a:txBody>
                    <a:bodyPr/>
                    <a:lstStyle/>
                    <a:p>
                      <a:pPr algn="l" fontAlgn="t"/>
                      <a:r>
                        <a:rPr lang="ru-RU" sz="1200" b="0" i="0" u="none" strike="noStrike" dirty="0" smtClean="0">
                          <a:solidFill>
                            <a:srgbClr val="000000"/>
                          </a:solidFill>
                          <a:latin typeface="Times New Roman" pitchFamily="18" charset="0"/>
                          <a:cs typeface="Times New Roman" pitchFamily="18" charset="0"/>
                        </a:rPr>
                        <a:t>     Ежемесячная денежная выплата, назначаемая студентам обучающимся по очной форме обучения и заключившим договор о целевом обучении с органом местного самоуправления</a:t>
                      </a:r>
                      <a:endParaRPr lang="ru-RU" sz="12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6</a:t>
                      </a:r>
                      <a:r>
                        <a:rPr lang="en-US" sz="1200" b="1" i="0" u="none" strike="noStrike" dirty="0" smtClean="0">
                          <a:solidFill>
                            <a:srgbClr val="000000"/>
                          </a:solidFill>
                          <a:latin typeface="Times New Roman" pitchFamily="18" charset="0"/>
                          <a:cs typeface="Times New Roman" pitchFamily="18" charset="0"/>
                        </a:rPr>
                        <a:t>3</a:t>
                      </a:r>
                      <a:r>
                        <a:rPr lang="ru-RU" sz="1200" b="1" i="0" u="none" strike="noStrike" dirty="0" smtClean="0">
                          <a:solidFill>
                            <a:srgbClr val="000000"/>
                          </a:solidFill>
                          <a:latin typeface="Times New Roman" pitchFamily="18" charset="0"/>
                          <a:cs typeface="Times New Roman" pitchFamily="18" charset="0"/>
                        </a:rPr>
                        <a:t>2,0</a:t>
                      </a:r>
                      <a:endParaRPr lang="ru-RU" sz="1200" b="1" i="0" u="none" strike="noStrike" dirty="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tc>
                  <a:txBody>
                    <a:bodyPr/>
                    <a:lstStyle/>
                    <a:p>
                      <a:pPr algn="ctr" fontAlgn="t"/>
                      <a:r>
                        <a:rPr lang="ru-RU" sz="1200" b="1" i="0" u="none" strike="noStrike" dirty="0" smtClean="0">
                          <a:solidFill>
                            <a:srgbClr val="000000"/>
                          </a:solidFill>
                          <a:latin typeface="Times New Roman" pitchFamily="18" charset="0"/>
                          <a:cs typeface="Times New Roman" pitchFamily="18" charset="0"/>
                        </a:rPr>
                        <a:t>0,0</a:t>
                      </a:r>
                      <a:endParaRPr lang="en-US" sz="1200" b="1" i="0" u="none" strike="noStrike" dirty="0" smtClean="0">
                        <a:solidFill>
                          <a:srgbClr val="000000"/>
                        </a:solidFill>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xmlns="" val="10011"/>
                  </a:ext>
                </a:extLst>
              </a:tr>
              <a:tr h="231269">
                <a:tc>
                  <a:txBody>
                    <a:bodyPr/>
                    <a:lstStyle/>
                    <a:p>
                      <a:pPr algn="ctr" fontAlgn="t"/>
                      <a:r>
                        <a:rPr lang="ru-RU" sz="1200" b="1" i="0" u="sng" strike="noStrike" dirty="0" smtClean="0">
                          <a:solidFill>
                            <a:srgbClr val="000000"/>
                          </a:solidFill>
                          <a:latin typeface="Times New Roman" pitchFamily="18" charset="0"/>
                          <a:cs typeface="Times New Roman" pitchFamily="18" charset="0"/>
                        </a:rPr>
                        <a:t>     ИТОГО</a:t>
                      </a:r>
                      <a:endParaRPr lang="ru-RU" sz="1200" b="1" i="0" u="sng"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sng" strike="noStrike" dirty="0" smtClean="0">
                          <a:solidFill>
                            <a:srgbClr val="000000"/>
                          </a:solidFill>
                          <a:latin typeface="Times New Roman" pitchFamily="18" charset="0"/>
                          <a:cs typeface="Times New Roman" pitchFamily="18" charset="0"/>
                        </a:rPr>
                        <a:t>21 519,1</a:t>
                      </a:r>
                      <a:endParaRPr lang="ru-RU" sz="1200" b="1" i="0" u="sng" strike="noStrike" dirty="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sng" strike="noStrike" dirty="0" smtClean="0">
                          <a:solidFill>
                            <a:srgbClr val="000000"/>
                          </a:solidFill>
                          <a:latin typeface="Times New Roman" pitchFamily="18" charset="0"/>
                          <a:cs typeface="Times New Roman" pitchFamily="18" charset="0"/>
                        </a:rPr>
                        <a:t>12 220,5</a:t>
                      </a:r>
                      <a:endParaRPr lang="ru-RU" sz="1200" b="1" i="0" u="sng" strike="noStrike" dirty="0" smtClean="0">
                        <a:solidFill>
                          <a:srgbClr val="000000"/>
                        </a:solidFill>
                        <a:latin typeface="Times New Roman" pitchFamily="18" charset="0"/>
                        <a:cs typeface="Times New Roman" pitchFamily="18" charset="0"/>
                      </a:endParaRPr>
                    </a:p>
                  </a:txBody>
                  <a:tcPr marL="9525" marR="9525" marT="9525" marB="0"/>
                </a:tc>
                <a:tc>
                  <a:txBody>
                    <a:bodyPr/>
                    <a:lstStyle/>
                    <a:p>
                      <a:pPr algn="ctr" fontAlgn="t"/>
                      <a:r>
                        <a:rPr lang="en-US" sz="1200" b="1" i="0" u="sng" strike="noStrike" dirty="0" smtClean="0">
                          <a:solidFill>
                            <a:srgbClr val="000000"/>
                          </a:solidFill>
                          <a:latin typeface="Times New Roman" pitchFamily="18" charset="0"/>
                          <a:cs typeface="Times New Roman" pitchFamily="18" charset="0"/>
                        </a:rPr>
                        <a:t>12 218,3</a:t>
                      </a:r>
                      <a:endParaRPr lang="ru-RU" sz="1200" b="1" i="0" u="sng" strike="noStrike" dirty="0">
                        <a:solidFill>
                          <a:srgbClr val="000000"/>
                        </a:solidFill>
                        <a:latin typeface="Times New Roman" pitchFamily="18" charset="0"/>
                        <a:cs typeface="Times New Roman" pitchFamily="18" charset="0"/>
                      </a:endParaRPr>
                    </a:p>
                  </a:txBody>
                  <a:tcPr marL="9525" marR="9525" marT="9525" marB="0"/>
                </a:tc>
                <a:extLst>
                  <a:ext uri="{0D108BD9-81ED-4DB2-BD59-A6C34878D82A}">
                    <a16:rowId xmlns:a16="http://schemas.microsoft.com/office/drawing/2014/main" xmlns="" val="10012"/>
                  </a:ext>
                </a:extLst>
              </a:tr>
            </a:tbl>
          </a:graphicData>
        </a:graphic>
      </p:graphicFrame>
      <p:sp>
        <p:nvSpPr>
          <p:cNvPr id="3" name="Прямоугольник 2"/>
          <p:cNvSpPr/>
          <p:nvPr/>
        </p:nvSpPr>
        <p:spPr>
          <a:xfrm>
            <a:off x="24408" y="998731"/>
            <a:ext cx="6572296" cy="461665"/>
          </a:xfrm>
          <a:prstGeom prst="rect">
            <a:avLst/>
          </a:prstGeom>
        </p:spPr>
        <p:txBody>
          <a:bodyPr wrap="square">
            <a:spAutoFit/>
          </a:bodyPr>
          <a:lstStyle/>
          <a:p>
            <a:pPr algn="ctr">
              <a:buNone/>
            </a:pPr>
            <a:r>
              <a:rPr lang="ru-RU" sz="1200" b="1" i="1" dirty="0" smtClean="0">
                <a:solidFill>
                  <a:srgbClr val="C00000"/>
                </a:solidFill>
              </a:rPr>
              <a:t>РАСХОДЫ НА СОЦИАЛЬНОЕ ОБЕСПЕЧЕНИЕ И ИНЫЕ ВЫПЛАТЫ</a:t>
            </a:r>
          </a:p>
          <a:p>
            <a:pPr algn="ctr">
              <a:buNone/>
            </a:pPr>
            <a:r>
              <a:rPr lang="ru-RU" sz="1200" b="1" i="1" dirty="0" smtClean="0">
                <a:solidFill>
                  <a:srgbClr val="C00000"/>
                </a:solidFill>
              </a:rPr>
              <a:t>НАСЕЛЕНИЮ (публичные обязательств)</a:t>
            </a:r>
          </a:p>
        </p:txBody>
      </p:sp>
      <p:sp>
        <p:nvSpPr>
          <p:cNvPr id="4" name="Прямоугольник 3"/>
          <p:cNvSpPr/>
          <p:nvPr/>
        </p:nvSpPr>
        <p:spPr>
          <a:xfrm>
            <a:off x="7884368" y="860231"/>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857697" y="534011"/>
            <a:ext cx="7761288" cy="584775"/>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муниципального образования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5496" y="888519"/>
            <a:ext cx="9144000" cy="497216"/>
          </a:xfrm>
        </p:spPr>
        <p:txBody>
          <a:bodyPr/>
          <a:lstStyle/>
          <a:p>
            <a:pPr algn="ctr"/>
            <a:r>
              <a:rPr lang="ru-RU" sz="1800" dirty="0" smtClean="0">
                <a:solidFill>
                  <a:srgbClr val="000066"/>
                </a:solidFill>
                <a:effectLst>
                  <a:outerShdw blurRad="38100" dist="38100" dir="2700000" algn="tl">
                    <a:srgbClr val="000000">
                      <a:alpha val="43137"/>
                    </a:srgbClr>
                  </a:outerShdw>
                </a:effectLst>
              </a:rPr>
              <a:t>в 2026 году</a:t>
            </a:r>
            <a:endParaRPr lang="ru-RU" sz="1800" dirty="0">
              <a:solidFill>
                <a:srgbClr val="000066"/>
              </a:solidFill>
              <a:effectLst>
                <a:outerShdw blurRad="38100" dist="38100" dir="2700000" algn="tl">
                  <a:srgbClr val="000000">
                    <a:alpha val="43137"/>
                  </a:srgbClr>
                </a:outerShdw>
              </a:effectLst>
            </a:endParaRPr>
          </a:p>
        </p:txBody>
      </p:sp>
      <p:graphicFrame>
        <p:nvGraphicFramePr>
          <p:cNvPr id="9" name="Содержимое 8"/>
          <p:cNvGraphicFramePr>
            <a:graphicFrameLocks noGrp="1"/>
          </p:cNvGraphicFramePr>
          <p:nvPr>
            <p:ph idx="1"/>
            <p:extLst>
              <p:ext uri="{D42A27DB-BD31-4B8C-83A1-F6EECF244321}">
                <p14:modId xmlns:p14="http://schemas.microsoft.com/office/powerpoint/2010/main" val="2179965795"/>
              </p:ext>
            </p:extLst>
          </p:nvPr>
        </p:nvGraphicFramePr>
        <p:xfrm>
          <a:off x="457200" y="1340768"/>
          <a:ext cx="8229600" cy="5212080"/>
        </p:xfrm>
        <a:graphic>
          <a:graphicData uri="http://schemas.openxmlformats.org/drawingml/2006/table">
            <a:tbl>
              <a:tblPr firstRow="1" bandRow="1">
                <a:tableStyleId>{5C22544A-7EE6-4342-B048-85BDC9FD1C3A}</a:tableStyleId>
              </a:tblPr>
              <a:tblGrid>
                <a:gridCol w="2143140">
                  <a:extLst>
                    <a:ext uri="{9D8B030D-6E8A-4147-A177-3AD203B41FA5}">
                      <a16:colId xmlns:a16="http://schemas.microsoft.com/office/drawing/2014/main" xmlns="" val="20000"/>
                    </a:ext>
                  </a:extLst>
                </a:gridCol>
                <a:gridCol w="6086460">
                  <a:extLst>
                    <a:ext uri="{9D8B030D-6E8A-4147-A177-3AD203B41FA5}">
                      <a16:colId xmlns:a16="http://schemas.microsoft.com/office/drawing/2014/main" xmlns="" val="20001"/>
                    </a:ext>
                  </a:extLst>
                </a:gridCol>
              </a:tblGrid>
              <a:tr h="583569">
                <a:tc>
                  <a:txBody>
                    <a:bodyPr/>
                    <a:lstStyle/>
                    <a:p>
                      <a:pPr algn="ctr"/>
                      <a:r>
                        <a:rPr lang="en-US" dirty="0" smtClean="0"/>
                        <a:t>130 120</a:t>
                      </a:r>
                      <a:endParaRPr lang="ru-RU" dirty="0" smtClean="0"/>
                    </a:p>
                    <a:p>
                      <a:pPr algn="ctr"/>
                      <a:r>
                        <a:rPr lang="ru-RU" dirty="0" smtClean="0"/>
                        <a:t> рубля в год</a:t>
                      </a:r>
                      <a:endParaRPr lang="ru-RU" dirty="0"/>
                    </a:p>
                  </a:txBody>
                  <a:tcPr/>
                </a:tc>
                <a:tc>
                  <a:txBody>
                    <a:bodyPr/>
                    <a:lstStyle/>
                    <a:p>
                      <a:r>
                        <a:rPr lang="ru-RU" dirty="0" smtClean="0"/>
                        <a:t>Расходов местного бюджета (всего) приходится на одного гражданина</a:t>
                      </a:r>
                    </a:p>
                    <a:p>
                      <a:endParaRPr lang="ru-RU" dirty="0" smtClean="0"/>
                    </a:p>
                  </a:txBody>
                  <a:tcPr/>
                </a:tc>
                <a:extLst>
                  <a:ext uri="{0D108BD9-81ED-4DB2-BD59-A6C34878D82A}">
                    <a16:rowId xmlns:a16="http://schemas.microsoft.com/office/drawing/2014/main" xmlns="" val="10000"/>
                  </a:ext>
                </a:extLst>
              </a:tr>
              <a:tr h="653919">
                <a:tc>
                  <a:txBody>
                    <a:bodyPr/>
                    <a:lstStyle/>
                    <a:p>
                      <a:pPr algn="ctr"/>
                      <a:r>
                        <a:rPr lang="en-US" dirty="0" smtClean="0"/>
                        <a:t>36 778</a:t>
                      </a:r>
                      <a:endParaRPr lang="ru-RU" dirty="0" smtClean="0"/>
                    </a:p>
                    <a:p>
                      <a:pPr algn="ctr"/>
                      <a:r>
                        <a:rPr lang="ru-RU" dirty="0" smtClean="0"/>
                        <a:t>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образование приходится на одного гражданина  </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a16="http://schemas.microsoft.com/office/drawing/2014/main" xmlns="" val="10001"/>
                  </a:ext>
                </a:extLst>
              </a:tr>
              <a:tr h="583569">
                <a:tc>
                  <a:txBody>
                    <a:bodyPr/>
                    <a:lstStyle/>
                    <a:p>
                      <a:pPr algn="ctr"/>
                      <a:r>
                        <a:rPr lang="en-US" dirty="0" smtClean="0"/>
                        <a:t>21 639</a:t>
                      </a:r>
                      <a:endParaRPr lang="ru-RU" dirty="0" smtClean="0"/>
                    </a:p>
                    <a:p>
                      <a:pPr algn="ctr"/>
                      <a:r>
                        <a:rPr lang="ru-RU" dirty="0" smtClean="0"/>
                        <a:t>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физическую</a:t>
                      </a:r>
                      <a:r>
                        <a:rPr lang="ru-RU" baseline="0" dirty="0" smtClean="0"/>
                        <a:t> культуру и спорт</a:t>
                      </a:r>
                      <a:r>
                        <a:rPr lang="ru-RU" dirty="0" smtClean="0"/>
                        <a:t> приходится на одного гражданина  </a:t>
                      </a:r>
                    </a:p>
                  </a:txBody>
                  <a:tcPr/>
                </a:tc>
              </a:tr>
              <a:tr h="583569">
                <a:tc>
                  <a:txBody>
                    <a:bodyPr/>
                    <a:lstStyle/>
                    <a:p>
                      <a:pPr algn="ctr"/>
                      <a:r>
                        <a:rPr lang="en-US" dirty="0" smtClean="0"/>
                        <a:t>13 222</a:t>
                      </a:r>
                      <a:endParaRPr lang="ru-RU" dirty="0" smtClean="0"/>
                    </a:p>
                    <a:p>
                      <a:pPr algn="ctr"/>
                      <a:r>
                        <a:rPr lang="ru-RU" dirty="0" smtClean="0"/>
                        <a:t>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общегосударственные вопросы приходится на одного гражданина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a16="http://schemas.microsoft.com/office/drawing/2014/main" xmlns="" val="10002"/>
                  </a:ext>
                </a:extLst>
              </a:tr>
              <a:tr h="583569">
                <a:tc>
                  <a:txBody>
                    <a:bodyPr/>
                    <a:lstStyle/>
                    <a:p>
                      <a:pPr algn="ctr"/>
                      <a:r>
                        <a:rPr lang="en-US" dirty="0" smtClean="0"/>
                        <a:t>10 915</a:t>
                      </a:r>
                      <a:endParaRPr lang="ru-RU" dirty="0" smtClean="0"/>
                    </a:p>
                    <a:p>
                      <a:pPr algn="ctr"/>
                      <a:r>
                        <a:rPr lang="ru-RU" dirty="0" smtClean="0"/>
                        <a:t>рубля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культуру приходится на одного гражданина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a16="http://schemas.microsoft.com/office/drawing/2014/main" xmlns="" val="10003"/>
                  </a:ext>
                </a:extLst>
              </a:tr>
              <a:tr h="583569">
                <a:tc>
                  <a:txBody>
                    <a:bodyPr/>
                    <a:lstStyle/>
                    <a:p>
                      <a:pPr algn="ctr"/>
                      <a:r>
                        <a:rPr lang="en-US" dirty="0" smtClean="0"/>
                        <a:t>8 777</a:t>
                      </a:r>
                      <a:endParaRPr lang="ru-RU" dirty="0" smtClean="0"/>
                    </a:p>
                    <a:p>
                      <a:pPr algn="ctr"/>
                      <a:r>
                        <a:rPr lang="ru-RU" dirty="0" smtClean="0"/>
                        <a:t> рублей в год</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Расходов на жилищно-коммунальное хозяйство приходится на одного гражданина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extLst>
                  <a:ext uri="{0D108BD9-81ED-4DB2-BD59-A6C34878D82A}">
                    <a16:rowId xmlns:a16="http://schemas.microsoft.com/office/drawing/2014/main" xmlns="" val="10004"/>
                  </a:ext>
                </a:extLst>
              </a:tr>
            </a:tbl>
          </a:graphicData>
        </a:graphic>
      </p:graphicFrame>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Text Box 3"/>
          <p:cNvSpPr txBox="1">
            <a:spLocks noChangeArrowheads="1"/>
          </p:cNvSpPr>
          <p:nvPr/>
        </p:nvSpPr>
        <p:spPr bwMode="auto">
          <a:xfrm>
            <a:off x="791208" y="524287"/>
            <a:ext cx="7761288" cy="338554"/>
          </a:xfrm>
          <a:prstGeom prst="rect">
            <a:avLst/>
          </a:prstGeom>
          <a:noFill/>
          <a:ln w="9525">
            <a:noFill/>
            <a:miter lim="800000"/>
            <a:headEnd/>
            <a:tailEnd/>
          </a:ln>
        </p:spPr>
        <p:txBody>
          <a:bodyPr wrap="square">
            <a:spAutoFit/>
          </a:bodyPr>
          <a:lstStyle/>
          <a:p>
            <a:pPr algn="ctr"/>
            <a:r>
              <a:rPr lang="ru-RU" sz="1600" b="1" dirty="0" smtClean="0">
                <a:solidFill>
                  <a:srgbClr val="000066"/>
                </a:solidFill>
                <a:latin typeface="Bad Script" panose="02000000000000000000" pitchFamily="2" charset="0"/>
              </a:rPr>
              <a:t>Расходы бюджета в расчете на душу населения</a:t>
            </a:r>
            <a:endParaRPr lang="ru-RU" sz="1600" b="1" dirty="0">
              <a:solidFill>
                <a:srgbClr val="000066"/>
              </a:solidFill>
              <a:latin typeface="Bad Script" panose="02000000000000000000" pitchFamily="2"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1857356"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1 </a:t>
            </a:r>
            <a:r>
              <a:rPr lang="en-US" sz="2000" b="1" dirty="0" smtClean="0">
                <a:solidFill>
                  <a:srgbClr val="C00000"/>
                </a:solidFill>
                <a:latin typeface="Times New Roman" pitchFamily="18" charset="0"/>
                <a:cs typeface="Times New Roman" pitchFamily="18" charset="0"/>
              </a:rPr>
              <a:t>366 264,5</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(100%)</a:t>
            </a:r>
            <a:endParaRPr lang="ru-RU" sz="1600" b="1" i="1" dirty="0">
              <a:solidFill>
                <a:srgbClr val="7D5CDA"/>
              </a:solidFill>
              <a:latin typeface="Times New Roman" pitchFamily="18" charset="0"/>
              <a:cs typeface="Times New Roman" pitchFamily="18" charset="0"/>
            </a:endParaRPr>
          </a:p>
        </p:txBody>
      </p:sp>
      <p:sp>
        <p:nvSpPr>
          <p:cNvPr id="9" name="Скругленный прямоугольник 8"/>
          <p:cNvSpPr/>
          <p:nvPr/>
        </p:nvSpPr>
        <p:spPr>
          <a:xfrm>
            <a:off x="7000892" y="2071678"/>
            <a:ext cx="2000264"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err="1" smtClean="0">
                <a:latin typeface="Times New Roman"/>
                <a:ea typeface="Times New Roman"/>
                <a:cs typeface="Times New Roman"/>
              </a:rPr>
              <a:t>Непрограммные</a:t>
            </a:r>
            <a:r>
              <a:rPr lang="ru-RU" sz="1800" b="1" i="1" dirty="0" smtClean="0">
                <a:latin typeface="Times New Roman"/>
                <a:ea typeface="Times New Roman"/>
                <a:cs typeface="Times New Roman"/>
              </a:rPr>
              <a:t> расходы</a:t>
            </a:r>
          </a:p>
          <a:p>
            <a:pPr algn="ctr"/>
            <a:endParaRPr lang="ru-RU" dirty="0"/>
          </a:p>
        </p:txBody>
      </p:sp>
      <p:sp>
        <p:nvSpPr>
          <p:cNvPr id="8" name="Скругленный прямоугольник 7"/>
          <p:cNvSpPr/>
          <p:nvPr/>
        </p:nvSpPr>
        <p:spPr>
          <a:xfrm>
            <a:off x="4429124" y="2071678"/>
            <a:ext cx="2143140" cy="107157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1" i="1" dirty="0" smtClean="0">
                <a:latin typeface="Times New Roman"/>
                <a:ea typeface="Times New Roman"/>
                <a:cs typeface="Times New Roman"/>
              </a:rPr>
              <a:t>Расходы в рамках муниципальных программ</a:t>
            </a:r>
          </a:p>
          <a:p>
            <a:pPr algn="ctr"/>
            <a:endParaRPr lang="ru-RU" dirty="0"/>
          </a:p>
        </p:txBody>
      </p:sp>
      <p:sp>
        <p:nvSpPr>
          <p:cNvPr id="5" name="Скругленный прямоугольник 4"/>
          <p:cNvSpPr/>
          <p:nvPr/>
        </p:nvSpPr>
        <p:spPr>
          <a:xfrm>
            <a:off x="1785918" y="2000240"/>
            <a:ext cx="1857388" cy="114300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smtClean="0">
                <a:latin typeface="Times New Roman"/>
                <a:ea typeface="Times New Roman"/>
                <a:cs typeface="Times New Roman"/>
              </a:rPr>
              <a:t>Расходы местного бюджета</a:t>
            </a:r>
          </a:p>
          <a:p>
            <a:pPr algn="ctr"/>
            <a:endParaRPr lang="ru-RU" b="1" dirty="0"/>
          </a:p>
        </p:txBody>
      </p:sp>
      <p:sp>
        <p:nvSpPr>
          <p:cNvPr id="11" name="Скругленный прямоугольник 10"/>
          <p:cNvSpPr/>
          <p:nvPr/>
        </p:nvSpPr>
        <p:spPr>
          <a:xfrm>
            <a:off x="357158" y="3429000"/>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2026</a:t>
            </a:r>
            <a:endParaRPr lang="ru-RU" sz="2400" dirty="0">
              <a:solidFill>
                <a:srgbClr val="C00000"/>
              </a:solidFill>
            </a:endParaRPr>
          </a:p>
        </p:txBody>
      </p:sp>
      <p:sp>
        <p:nvSpPr>
          <p:cNvPr id="160770" name="Rectangle 2"/>
          <p:cNvSpPr>
            <a:spLocks noChangeArrowheads="1"/>
          </p:cNvSpPr>
          <p:nvPr/>
        </p:nvSpPr>
        <p:spPr bwMode="auto">
          <a:xfrm>
            <a:off x="767094" y="1269577"/>
            <a:ext cx="7798672"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tab pos="457200" algn="l"/>
              </a:tabLst>
            </a:pP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МУНИЦИПАЛЬНЫЕ ПРОГРАММЫ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ctr" defTabSz="914400" rtl="0" eaLnBrk="0" fontAlgn="base" latinLnBrk="0" hangingPunct="0">
              <a:lnSpc>
                <a:spcPct val="100000"/>
              </a:lnSpc>
              <a:spcBef>
                <a:spcPct val="0"/>
              </a:spcBef>
              <a:spcAft>
                <a:spcPct val="0"/>
              </a:spcAft>
              <a:buClrTx/>
              <a:buSzTx/>
              <a:buFontTx/>
              <a:buNone/>
              <a:tabLst>
                <a:tab pos="457200" algn="l"/>
              </a:tabLst>
            </a:pP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202</a:t>
            </a:r>
            <a:r>
              <a:rPr lang="ru-RU" sz="2000" i="1" dirty="0">
                <a:latin typeface="Arial" pitchFamily="34" charset="0"/>
                <a:ea typeface="Times New Roman" pitchFamily="18" charset="0"/>
                <a:cs typeface="Arial" pitchFamily="34" charset="0"/>
              </a:rPr>
              <a:t>6</a:t>
            </a: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- 2028</a:t>
            </a:r>
            <a:r>
              <a:rPr kumimoji="0" lang="ru-RU" sz="2000" b="0" i="1"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ru-RU"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годы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Равно 16"/>
          <p:cNvSpPr/>
          <p:nvPr/>
        </p:nvSpPr>
        <p:spPr>
          <a:xfrm>
            <a:off x="3643306" y="2357430"/>
            <a:ext cx="785818" cy="428628"/>
          </a:xfrm>
          <a:prstGeom prst="mathEqual">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C00000"/>
              </a:solidFill>
            </a:endParaRPr>
          </a:p>
        </p:txBody>
      </p:sp>
      <p:sp>
        <p:nvSpPr>
          <p:cNvPr id="18" name="Плюс 17"/>
          <p:cNvSpPr/>
          <p:nvPr/>
        </p:nvSpPr>
        <p:spPr>
          <a:xfrm>
            <a:off x="6572264" y="2357430"/>
            <a:ext cx="428628" cy="428628"/>
          </a:xfrm>
          <a:prstGeom prst="mathPl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кругленный прямоугольник 18"/>
          <p:cNvSpPr/>
          <p:nvPr/>
        </p:nvSpPr>
        <p:spPr>
          <a:xfrm>
            <a:off x="450056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1 344 109,6</a:t>
            </a:r>
            <a:endParaRPr lang="ru-RU" sz="2000" b="1" dirty="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(98</a:t>
            </a:r>
            <a:r>
              <a:rPr lang="en-US" sz="1600" b="1" i="1" dirty="0" smtClean="0">
                <a:solidFill>
                  <a:srgbClr val="7D5CDA"/>
                </a:solidFill>
                <a:latin typeface="Times New Roman" pitchFamily="18" charset="0"/>
                <a:cs typeface="Times New Roman" pitchFamily="18" charset="0"/>
              </a:rPr>
              <a:t>,4</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0" name="Скругленный прямоугольник 19"/>
          <p:cNvSpPr/>
          <p:nvPr/>
        </p:nvSpPr>
        <p:spPr>
          <a:xfrm>
            <a:off x="6993452" y="3429000"/>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22 154,9</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a:t>
            </a:r>
            <a:r>
              <a:rPr lang="en-US" sz="1600" b="1" i="1" dirty="0" smtClean="0">
                <a:solidFill>
                  <a:srgbClr val="7D5CDA"/>
                </a:solidFill>
                <a:latin typeface="Times New Roman" pitchFamily="18" charset="0"/>
                <a:cs typeface="Times New Roman" pitchFamily="18" charset="0"/>
              </a:rPr>
              <a:t>6</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1" name="Скругленный прямоугольник 20"/>
          <p:cNvSpPr/>
          <p:nvPr/>
        </p:nvSpPr>
        <p:spPr>
          <a:xfrm>
            <a:off x="357158" y="4643446"/>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2027</a:t>
            </a:r>
            <a:endParaRPr lang="ru-RU" sz="2400" dirty="0">
              <a:solidFill>
                <a:srgbClr val="C00000"/>
              </a:solidFill>
            </a:endParaRPr>
          </a:p>
        </p:txBody>
      </p:sp>
      <p:sp>
        <p:nvSpPr>
          <p:cNvPr id="22" name="Скругленный прямоугольник 21"/>
          <p:cNvSpPr/>
          <p:nvPr/>
        </p:nvSpPr>
        <p:spPr>
          <a:xfrm>
            <a:off x="357158" y="5786454"/>
            <a:ext cx="128588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400" dirty="0" smtClean="0">
                <a:solidFill>
                  <a:srgbClr val="C00000"/>
                </a:solidFill>
              </a:rPr>
              <a:t>2028</a:t>
            </a:r>
            <a:endParaRPr lang="ru-RU" sz="2400" dirty="0">
              <a:solidFill>
                <a:srgbClr val="C00000"/>
              </a:solidFill>
            </a:endParaRPr>
          </a:p>
        </p:txBody>
      </p:sp>
      <p:sp>
        <p:nvSpPr>
          <p:cNvPr id="23" name="Скругленный прямоугольник 22"/>
          <p:cNvSpPr/>
          <p:nvPr/>
        </p:nvSpPr>
        <p:spPr>
          <a:xfrm>
            <a:off x="192879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614 643,8</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(100%)</a:t>
            </a:r>
            <a:endParaRPr lang="ru-RU" sz="1600" b="1" i="1" dirty="0">
              <a:solidFill>
                <a:srgbClr val="7D5CDA"/>
              </a:solidFill>
              <a:latin typeface="Times New Roman" pitchFamily="18" charset="0"/>
              <a:cs typeface="Times New Roman" pitchFamily="18" charset="0"/>
            </a:endParaRPr>
          </a:p>
        </p:txBody>
      </p:sp>
      <p:sp>
        <p:nvSpPr>
          <p:cNvPr id="24" name="Скругленный прямоугольник 23"/>
          <p:cNvSpPr/>
          <p:nvPr/>
        </p:nvSpPr>
        <p:spPr>
          <a:xfrm>
            <a:off x="192879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636 643,8</a:t>
            </a:r>
            <a:endParaRPr lang="ru-RU" sz="2000" b="1" dirty="0" smtClean="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(100%)</a:t>
            </a:r>
            <a:endParaRPr lang="ru-RU" sz="1600" b="1" i="1" dirty="0">
              <a:solidFill>
                <a:srgbClr val="7D5CDA"/>
              </a:solidFill>
              <a:latin typeface="Times New Roman" pitchFamily="18" charset="0"/>
              <a:cs typeface="Times New Roman" pitchFamily="18" charset="0"/>
            </a:endParaRPr>
          </a:p>
        </p:txBody>
      </p:sp>
      <p:sp>
        <p:nvSpPr>
          <p:cNvPr id="25" name="Скругленный прямоугольник 24"/>
          <p:cNvSpPr/>
          <p:nvPr/>
        </p:nvSpPr>
        <p:spPr>
          <a:xfrm>
            <a:off x="4429124"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599 703,8</a:t>
            </a:r>
            <a:endParaRPr lang="ru-RU" sz="2000" b="1" dirty="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(97</a:t>
            </a:r>
            <a:r>
              <a:rPr lang="en-US" sz="1600" b="1" i="1" dirty="0" smtClean="0">
                <a:solidFill>
                  <a:srgbClr val="7D5CDA"/>
                </a:solidFill>
                <a:latin typeface="Times New Roman" pitchFamily="18" charset="0"/>
                <a:cs typeface="Times New Roman" pitchFamily="18" charset="0"/>
              </a:rPr>
              <a:t>,6</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6" name="Скругленный прямоугольник 25"/>
          <p:cNvSpPr/>
          <p:nvPr/>
        </p:nvSpPr>
        <p:spPr>
          <a:xfrm>
            <a:off x="4429124"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rgbClr val="C00000"/>
                </a:solidFill>
                <a:latin typeface="Times New Roman" pitchFamily="18" charset="0"/>
                <a:cs typeface="Times New Roman" pitchFamily="18" charset="0"/>
              </a:rPr>
              <a:t>614 023,1</a:t>
            </a:r>
            <a:endParaRPr lang="ru-RU" sz="2000" b="1" dirty="0">
              <a:solidFill>
                <a:srgbClr val="C00000"/>
              </a:solidFill>
              <a:latin typeface="Times New Roman" pitchFamily="18" charset="0"/>
              <a:cs typeface="Times New Roman" pitchFamily="18" charset="0"/>
            </a:endParaRPr>
          </a:p>
          <a:p>
            <a:pPr algn="ctr"/>
            <a:r>
              <a:rPr lang="ru-RU" sz="1600" b="1" i="1" dirty="0" smtClean="0">
                <a:solidFill>
                  <a:srgbClr val="7D5CDA"/>
                </a:solidFill>
                <a:latin typeface="Times New Roman" pitchFamily="18" charset="0"/>
                <a:cs typeface="Times New Roman" pitchFamily="18" charset="0"/>
              </a:rPr>
              <a:t>(</a:t>
            </a:r>
            <a:r>
              <a:rPr lang="en-US" sz="1600" b="1" i="1" dirty="0" smtClean="0">
                <a:solidFill>
                  <a:srgbClr val="7D5CDA"/>
                </a:solidFill>
                <a:latin typeface="Times New Roman" pitchFamily="18" charset="0"/>
                <a:cs typeface="Times New Roman" pitchFamily="18" charset="0"/>
              </a:rPr>
              <a:t>9</a:t>
            </a:r>
            <a:r>
              <a:rPr lang="ru-RU" sz="1600" b="1" i="1" dirty="0" smtClean="0">
                <a:solidFill>
                  <a:srgbClr val="7D5CDA"/>
                </a:solidFill>
                <a:latin typeface="Times New Roman" pitchFamily="18" charset="0"/>
                <a:cs typeface="Times New Roman" pitchFamily="18" charset="0"/>
              </a:rPr>
              <a:t>6</a:t>
            </a:r>
            <a:r>
              <a:rPr lang="en-US" sz="1600" b="1" i="1" dirty="0" smtClean="0">
                <a:solidFill>
                  <a:srgbClr val="7D5CDA"/>
                </a:solidFill>
                <a:latin typeface="Times New Roman" pitchFamily="18" charset="0"/>
                <a:cs typeface="Times New Roman" pitchFamily="18" charset="0"/>
              </a:rPr>
              <a:t>,4</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7" name="Скругленный прямоугольник 26"/>
          <p:cNvSpPr/>
          <p:nvPr/>
        </p:nvSpPr>
        <p:spPr>
          <a:xfrm>
            <a:off x="7000892" y="4572008"/>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14 </a:t>
            </a:r>
            <a:r>
              <a:rPr lang="en-US" sz="2000" b="1" dirty="0" smtClean="0">
                <a:solidFill>
                  <a:srgbClr val="C00000"/>
                </a:solidFill>
                <a:latin typeface="Times New Roman" pitchFamily="18" charset="0"/>
                <a:cs typeface="Times New Roman" pitchFamily="18" charset="0"/>
              </a:rPr>
              <a:t>940,0</a:t>
            </a:r>
            <a:endParaRPr lang="ru-RU" sz="2000" b="1" dirty="0" smtClean="0">
              <a:solidFill>
                <a:srgbClr val="C00000"/>
              </a:solidFill>
              <a:latin typeface="Times New Roman" pitchFamily="18" charset="0"/>
              <a:cs typeface="Times New Roman" pitchFamily="18" charset="0"/>
            </a:endParaRPr>
          </a:p>
          <a:p>
            <a:pPr algn="ctr"/>
            <a:r>
              <a:rPr lang="en-US" sz="1600" b="1" i="1" dirty="0" smtClean="0">
                <a:solidFill>
                  <a:srgbClr val="7D5CDA"/>
                </a:solidFill>
                <a:latin typeface="Times New Roman" pitchFamily="18" charset="0"/>
                <a:cs typeface="Times New Roman" pitchFamily="18" charset="0"/>
              </a:rPr>
              <a:t>(</a:t>
            </a:r>
            <a:r>
              <a:rPr lang="ru-RU" sz="1600" b="1" i="1" dirty="0" smtClean="0">
                <a:solidFill>
                  <a:srgbClr val="7D5CDA"/>
                </a:solidFill>
                <a:latin typeface="Times New Roman" pitchFamily="18" charset="0"/>
                <a:cs typeface="Times New Roman" pitchFamily="18" charset="0"/>
              </a:rPr>
              <a:t>2</a:t>
            </a:r>
            <a:r>
              <a:rPr lang="en-US" sz="1600" b="1" i="1" dirty="0" smtClean="0">
                <a:solidFill>
                  <a:srgbClr val="7D5CDA"/>
                </a:solidFill>
                <a:latin typeface="Times New Roman" pitchFamily="18" charset="0"/>
                <a:cs typeface="Times New Roman" pitchFamily="18" charset="0"/>
              </a:rPr>
              <a:t>,4</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8" name="Скругленный прямоугольник 27"/>
          <p:cNvSpPr/>
          <p:nvPr/>
        </p:nvSpPr>
        <p:spPr>
          <a:xfrm>
            <a:off x="7000892" y="5715016"/>
            <a:ext cx="1857388" cy="6429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b="1" dirty="0" smtClean="0">
                <a:solidFill>
                  <a:srgbClr val="C00000"/>
                </a:solidFill>
                <a:latin typeface="Times New Roman" pitchFamily="18" charset="0"/>
                <a:cs typeface="Times New Roman" pitchFamily="18" charset="0"/>
              </a:rPr>
              <a:t>22 </a:t>
            </a:r>
            <a:r>
              <a:rPr lang="en-US" sz="2000" b="1" dirty="0" smtClean="0">
                <a:solidFill>
                  <a:srgbClr val="C00000"/>
                </a:solidFill>
                <a:latin typeface="Times New Roman" pitchFamily="18" charset="0"/>
                <a:cs typeface="Times New Roman" pitchFamily="18" charset="0"/>
              </a:rPr>
              <a:t>620</a:t>
            </a:r>
            <a:r>
              <a:rPr lang="ru-RU" sz="2000" b="1" dirty="0" smtClean="0">
                <a:solidFill>
                  <a:srgbClr val="C00000"/>
                </a:solidFill>
                <a:latin typeface="Times New Roman" pitchFamily="18" charset="0"/>
                <a:cs typeface="Times New Roman" pitchFamily="18" charset="0"/>
              </a:rPr>
              <a:t>,7</a:t>
            </a:r>
          </a:p>
          <a:p>
            <a:pPr algn="ctr"/>
            <a:r>
              <a:rPr lang="ru-RU" sz="1600" b="1" i="1" dirty="0" smtClean="0">
                <a:solidFill>
                  <a:srgbClr val="7D5CDA"/>
                </a:solidFill>
                <a:latin typeface="Times New Roman" pitchFamily="18" charset="0"/>
                <a:cs typeface="Times New Roman" pitchFamily="18" charset="0"/>
              </a:rPr>
              <a:t>(3</a:t>
            </a:r>
            <a:r>
              <a:rPr lang="en-US" sz="1600" b="1" i="1" dirty="0" smtClean="0">
                <a:solidFill>
                  <a:srgbClr val="7D5CDA"/>
                </a:solidFill>
                <a:latin typeface="Times New Roman" pitchFamily="18" charset="0"/>
                <a:cs typeface="Times New Roman" pitchFamily="18" charset="0"/>
              </a:rPr>
              <a:t>,6</a:t>
            </a:r>
            <a:r>
              <a:rPr lang="ru-RU" sz="1600" b="1" i="1" dirty="0" smtClean="0">
                <a:solidFill>
                  <a:srgbClr val="7D5CDA"/>
                </a:solidFill>
                <a:latin typeface="Times New Roman" pitchFamily="18" charset="0"/>
                <a:cs typeface="Times New Roman" pitchFamily="18" charset="0"/>
              </a:rPr>
              <a:t>%)</a:t>
            </a:r>
            <a:endParaRPr lang="ru-RU" sz="1600" b="1" i="1" dirty="0">
              <a:solidFill>
                <a:srgbClr val="7D5CDA"/>
              </a:solidFill>
              <a:latin typeface="Times New Roman" pitchFamily="18" charset="0"/>
              <a:cs typeface="Times New Roman" pitchFamily="18" charset="0"/>
            </a:endParaRPr>
          </a:p>
        </p:txBody>
      </p:sp>
      <p:sp>
        <p:nvSpPr>
          <p:cNvPr id="29" name="Прямоугольник 28"/>
          <p:cNvSpPr/>
          <p:nvPr/>
        </p:nvSpPr>
        <p:spPr>
          <a:xfrm>
            <a:off x="7715272" y="1643050"/>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30" name="TextBox 2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1" name="Text Box 3"/>
          <p:cNvSpPr txBox="1">
            <a:spLocks noChangeArrowheads="1"/>
          </p:cNvSpPr>
          <p:nvPr/>
        </p:nvSpPr>
        <p:spPr bwMode="auto">
          <a:xfrm>
            <a:off x="80447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60770" name="Rectangle 2"/>
          <p:cNvSpPr>
            <a:spLocks noChangeArrowheads="1"/>
          </p:cNvSpPr>
          <p:nvPr/>
        </p:nvSpPr>
        <p:spPr bwMode="auto">
          <a:xfrm>
            <a:off x="683568" y="1052736"/>
            <a:ext cx="779867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000" b="1" dirty="0">
                <a:solidFill>
                  <a:srgbClr val="000066"/>
                </a:solidFill>
              </a:rPr>
              <a:t>Структура расходов бюджета на </a:t>
            </a:r>
            <a:r>
              <a:rPr lang="ru-RU" sz="2000" b="1" dirty="0" smtClean="0">
                <a:solidFill>
                  <a:srgbClr val="000066"/>
                </a:solidFill>
              </a:rPr>
              <a:t>202</a:t>
            </a:r>
            <a:r>
              <a:rPr lang="en-US" sz="2000" b="1" dirty="0" smtClean="0">
                <a:solidFill>
                  <a:srgbClr val="000066"/>
                </a:solidFill>
              </a:rPr>
              <a:t>6</a:t>
            </a:r>
            <a:r>
              <a:rPr lang="ru-RU" sz="2000" b="1" dirty="0" smtClean="0">
                <a:solidFill>
                  <a:srgbClr val="000066"/>
                </a:solidFill>
              </a:rPr>
              <a:t> - 202</a:t>
            </a:r>
            <a:r>
              <a:rPr lang="en-US" sz="2000" b="1" dirty="0" smtClean="0">
                <a:solidFill>
                  <a:srgbClr val="000066"/>
                </a:solidFill>
              </a:rPr>
              <a:t>8</a:t>
            </a:r>
            <a:r>
              <a:rPr lang="ru-RU" sz="2000" b="1" dirty="0" smtClean="0">
                <a:solidFill>
                  <a:srgbClr val="000066"/>
                </a:solidFill>
              </a:rPr>
              <a:t> </a:t>
            </a:r>
            <a:r>
              <a:rPr lang="ru-RU" sz="2000" b="1" dirty="0">
                <a:solidFill>
                  <a:srgbClr val="000066"/>
                </a:solidFill>
              </a:rPr>
              <a:t>год , тыс</a:t>
            </a:r>
            <a:r>
              <a:rPr lang="ru-RU" sz="2000" b="1" dirty="0" smtClean="0">
                <a:solidFill>
                  <a:srgbClr val="000066"/>
                </a:solidFill>
              </a:rPr>
              <a:t>. рублей</a:t>
            </a:r>
            <a:endParaRPr lang="ru-RU" sz="2000" b="1" dirty="0">
              <a:solidFill>
                <a:srgbClr val="000066"/>
              </a:solidFill>
            </a:endParaRPr>
          </a:p>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endParaRPr kumimoji="0" lang="ru-RU" sz="1800" b="0" i="0" u="none" strike="noStrike" cap="none" normalizeH="0" baseline="0" dirty="0" smtClean="0">
              <a:ln>
                <a:noFill/>
              </a:ln>
              <a:solidFill>
                <a:srgbClr val="000066"/>
              </a:solidFill>
              <a:effectLst/>
              <a:latin typeface="Arial" pitchFamily="34" charset="0"/>
              <a:cs typeface="Arial" pitchFamily="34" charset="0"/>
            </a:endParaRPr>
          </a:p>
        </p:txBody>
      </p:sp>
      <p:sp>
        <p:nvSpPr>
          <p:cNvPr id="30" name="TextBox 29"/>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1" name="Text Box 3"/>
          <p:cNvSpPr txBox="1">
            <a:spLocks noChangeArrowheads="1"/>
          </p:cNvSpPr>
          <p:nvPr/>
        </p:nvSpPr>
        <p:spPr bwMode="auto">
          <a:xfrm>
            <a:off x="804478" y="524287"/>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2" name="Диаграмма 1"/>
          <p:cNvGraphicFramePr/>
          <p:nvPr>
            <p:extLst>
              <p:ext uri="{D42A27DB-BD31-4B8C-83A1-F6EECF244321}">
                <p14:modId xmlns:p14="http://schemas.microsoft.com/office/powerpoint/2010/main" val="3781723006"/>
              </p:ext>
            </p:extLst>
          </p:nvPr>
        </p:nvGraphicFramePr>
        <p:xfrm>
          <a:off x="107504" y="1361599"/>
          <a:ext cx="4032448" cy="35283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4" name="Диаграмма 33"/>
          <p:cNvGraphicFramePr/>
          <p:nvPr>
            <p:extLst>
              <p:ext uri="{D42A27DB-BD31-4B8C-83A1-F6EECF244321}">
                <p14:modId xmlns:p14="http://schemas.microsoft.com/office/powerpoint/2010/main" val="1838008523"/>
              </p:ext>
            </p:extLst>
          </p:nvPr>
        </p:nvGraphicFramePr>
        <p:xfrm>
          <a:off x="4932040" y="1484784"/>
          <a:ext cx="4032448" cy="35283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5" name="Диаграмма 34"/>
          <p:cNvGraphicFramePr/>
          <p:nvPr>
            <p:extLst>
              <p:ext uri="{D42A27DB-BD31-4B8C-83A1-F6EECF244321}">
                <p14:modId xmlns:p14="http://schemas.microsoft.com/office/powerpoint/2010/main" val="3881929078"/>
              </p:ext>
            </p:extLst>
          </p:nvPr>
        </p:nvGraphicFramePr>
        <p:xfrm>
          <a:off x="2339752" y="3329608"/>
          <a:ext cx="4032448" cy="3528392"/>
        </p:xfrm>
        <a:graphic>
          <a:graphicData uri="http://schemas.openxmlformats.org/drawingml/2006/chart">
            <c:chart xmlns:c="http://schemas.openxmlformats.org/drawingml/2006/chart" xmlns:r="http://schemas.openxmlformats.org/officeDocument/2006/relationships" r:id="rId4"/>
          </a:graphicData>
        </a:graphic>
      </p:graphicFrame>
      <p:sp>
        <p:nvSpPr>
          <p:cNvPr id="3" name="Прямоугольник 2"/>
          <p:cNvSpPr/>
          <p:nvPr/>
        </p:nvSpPr>
        <p:spPr>
          <a:xfrm>
            <a:off x="6902263" y="5346898"/>
            <a:ext cx="216024"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984268" y="6202982"/>
            <a:ext cx="216024" cy="14401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TextBox 6"/>
          <p:cNvSpPr txBox="1"/>
          <p:nvPr/>
        </p:nvSpPr>
        <p:spPr>
          <a:xfrm>
            <a:off x="7092280" y="5219908"/>
            <a:ext cx="1800200" cy="738664"/>
          </a:xfrm>
          <a:prstGeom prst="rect">
            <a:avLst/>
          </a:prstGeom>
          <a:noFill/>
        </p:spPr>
        <p:txBody>
          <a:bodyPr wrap="square" rtlCol="0">
            <a:spAutoFit/>
          </a:bodyPr>
          <a:lstStyle/>
          <a:p>
            <a:pPr algn="ctr"/>
            <a:r>
              <a:rPr lang="ru-RU" b="1" i="1" dirty="0">
                <a:latin typeface="Times New Roman"/>
                <a:ea typeface="Times New Roman"/>
                <a:cs typeface="Times New Roman"/>
              </a:rPr>
              <a:t>Расходы в рамках муниципальных </a:t>
            </a:r>
            <a:r>
              <a:rPr lang="ru-RU" b="1" i="1" dirty="0" smtClean="0">
                <a:latin typeface="Times New Roman"/>
                <a:ea typeface="Times New Roman"/>
                <a:cs typeface="Times New Roman"/>
              </a:rPr>
              <a:t>программ</a:t>
            </a:r>
            <a:endParaRPr lang="ru-RU" b="1" i="1" dirty="0">
              <a:latin typeface="Times New Roman"/>
              <a:ea typeface="Times New Roman"/>
              <a:cs typeface="Times New Roman"/>
            </a:endParaRPr>
          </a:p>
        </p:txBody>
      </p:sp>
      <p:sp>
        <p:nvSpPr>
          <p:cNvPr id="12" name="TextBox 11"/>
          <p:cNvSpPr txBox="1"/>
          <p:nvPr/>
        </p:nvSpPr>
        <p:spPr>
          <a:xfrm>
            <a:off x="7371506" y="6119336"/>
            <a:ext cx="1512168" cy="738664"/>
          </a:xfrm>
          <a:prstGeom prst="rect">
            <a:avLst/>
          </a:prstGeom>
          <a:noFill/>
        </p:spPr>
        <p:txBody>
          <a:bodyPr wrap="square" rtlCol="0">
            <a:spAutoFit/>
          </a:bodyPr>
          <a:lstStyle/>
          <a:p>
            <a:r>
              <a:rPr lang="ru-RU" b="1" i="1" dirty="0">
                <a:latin typeface="Times New Roman"/>
                <a:ea typeface="Times New Roman"/>
                <a:cs typeface="Times New Roman"/>
              </a:rPr>
              <a:t>Непрограммные расходы</a:t>
            </a:r>
          </a:p>
          <a:p>
            <a:endParaRPr lang="ru-RU" dirty="0"/>
          </a:p>
        </p:txBody>
      </p:sp>
    </p:spTree>
    <p:extLst>
      <p:ext uri="{BB962C8B-B14F-4D97-AF65-F5344CB8AC3E}">
        <p14:creationId xmlns:p14="http://schemas.microsoft.com/office/powerpoint/2010/main" val="2657532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2982247869"/>
              </p:ext>
            </p:extLst>
          </p:nvPr>
        </p:nvGraphicFramePr>
        <p:xfrm>
          <a:off x="32681" y="923368"/>
          <a:ext cx="9073591" cy="5629684"/>
        </p:xfrm>
        <a:graphic>
          <a:graphicData uri="http://schemas.openxmlformats.org/drawingml/2006/table">
            <a:tbl>
              <a:tblPr>
                <a:tableStyleId>{16D9F66E-5EB9-4882-86FB-DCBF35E3C3E4}</a:tableStyleId>
              </a:tblPr>
              <a:tblGrid>
                <a:gridCol w="7273391">
                  <a:extLst>
                    <a:ext uri="{9D8B030D-6E8A-4147-A177-3AD203B41FA5}">
                      <a16:colId xmlns:a16="http://schemas.microsoft.com/office/drawing/2014/main" xmlns="" val="20000"/>
                    </a:ext>
                  </a:extLst>
                </a:gridCol>
                <a:gridCol w="624548">
                  <a:extLst>
                    <a:ext uri="{9D8B030D-6E8A-4147-A177-3AD203B41FA5}">
                      <a16:colId xmlns:a16="http://schemas.microsoft.com/office/drawing/2014/main" xmlns="" val="20001"/>
                    </a:ext>
                  </a:extLst>
                </a:gridCol>
                <a:gridCol w="587826">
                  <a:extLst>
                    <a:ext uri="{9D8B030D-6E8A-4147-A177-3AD203B41FA5}">
                      <a16:colId xmlns:a16="http://schemas.microsoft.com/office/drawing/2014/main" xmlns="" val="20002"/>
                    </a:ext>
                  </a:extLst>
                </a:gridCol>
                <a:gridCol w="587826">
                  <a:extLst>
                    <a:ext uri="{9D8B030D-6E8A-4147-A177-3AD203B41FA5}">
                      <a16:colId xmlns:a16="http://schemas.microsoft.com/office/drawing/2014/main" xmlns="" val="20003"/>
                    </a:ext>
                  </a:extLst>
                </a:gridCol>
              </a:tblGrid>
              <a:tr h="417400">
                <a:tc>
                  <a:txBody>
                    <a:bodyPr/>
                    <a:lstStyle/>
                    <a:p>
                      <a:pPr algn="ctr" fontAlgn="ctr"/>
                      <a:r>
                        <a:rPr lang="ru-RU" sz="1050" b="1" u="none" strike="noStrike" dirty="0">
                          <a:solidFill>
                            <a:schemeClr val="bg2">
                              <a:lumMod val="75000"/>
                            </a:schemeClr>
                          </a:solidFill>
                          <a:latin typeface="Times New Roman" pitchFamily="18" charset="0"/>
                          <a:cs typeface="Times New Roman" pitchFamily="18" charset="0"/>
                        </a:rPr>
                        <a:t> </a:t>
                      </a:r>
                      <a:r>
                        <a:rPr lang="ru-RU" sz="1050" b="1" u="none" strike="noStrike" dirty="0" smtClean="0">
                          <a:solidFill>
                            <a:schemeClr val="bg2">
                              <a:lumMod val="75000"/>
                            </a:schemeClr>
                          </a:solidFill>
                          <a:latin typeface="Times New Roman" pitchFamily="18" charset="0"/>
                          <a:cs typeface="Times New Roman" pitchFamily="18" charset="0"/>
                        </a:rPr>
                        <a:t>НАИМЕНОВАНИЕ</a:t>
                      </a:r>
                      <a:endParaRPr lang="ru-RU" sz="105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6</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7</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8</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extLst>
                  <a:ext uri="{0D108BD9-81ED-4DB2-BD59-A6C34878D82A}">
                    <a16:rowId xmlns:a16="http://schemas.microsoft.com/office/drawing/2014/main" xmlns="" val="10000"/>
                  </a:ext>
                </a:extLst>
              </a:tr>
              <a:tr h="140307">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"Обеспечение жильем молодых семей"</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1 521,7</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1 523,8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1 521,6</a:t>
                      </a:r>
                    </a:p>
                  </a:txBody>
                  <a:tcPr marL="9525" marR="9525" marT="9525" marB="0"/>
                </a:tc>
                <a:extLst>
                  <a:ext uri="{0D108BD9-81ED-4DB2-BD59-A6C34878D82A}">
                    <a16:rowId xmlns:a16="http://schemas.microsoft.com/office/drawing/2014/main" xmlns="" val="10001"/>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дорожно-транспортного комплекса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379 081,4</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39 629,9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39 234,8</a:t>
                      </a:r>
                    </a:p>
                  </a:txBody>
                  <a:tcPr marL="9525" marR="9525" marT="9525" marB="0"/>
                </a:tc>
                <a:extLst>
                  <a:ext uri="{0D108BD9-81ED-4DB2-BD59-A6C34878D82A}">
                    <a16:rowId xmlns:a16="http://schemas.microsoft.com/office/drawing/2014/main" xmlns="" val="10002"/>
                  </a:ext>
                </a:extLst>
              </a:tr>
              <a:tr h="14205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водохозяйственного комплекса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976,6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extLst>
                  <a:ext uri="{0D108BD9-81ED-4DB2-BD59-A6C34878D82A}">
                    <a16:rowId xmlns:a16="http://schemas.microsoft.com/office/drawing/2014/main" xmlns="" val="10003"/>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физической культуры и спорта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216 648,9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602,6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4 920,3</a:t>
                      </a:r>
                    </a:p>
                  </a:txBody>
                  <a:tcPr marL="9525" marR="9525" marT="9525" marB="0"/>
                </a:tc>
                <a:extLst>
                  <a:ext uri="{0D108BD9-81ED-4DB2-BD59-A6C34878D82A}">
                    <a16:rowId xmlns:a16="http://schemas.microsoft.com/office/drawing/2014/main" xmlns="" val="10004"/>
                  </a:ext>
                </a:extLst>
              </a:tr>
              <a:tr h="174577">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образования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386 200,8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337 350,3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352 713,4</a:t>
                      </a:r>
                    </a:p>
                  </a:txBody>
                  <a:tcPr marL="9525" marR="9525" marT="9525" marB="0"/>
                </a:tc>
                <a:extLst>
                  <a:ext uri="{0D108BD9-81ED-4DB2-BD59-A6C34878D82A}">
                    <a16:rowId xmlns:a16="http://schemas.microsoft.com/office/drawing/2014/main" xmlns="" val="10005"/>
                  </a:ext>
                </a:extLst>
              </a:tr>
              <a:tr h="166629">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a:t>
                      </a:r>
                      <a:r>
                        <a:rPr lang="ru-RU"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культуры</a:t>
                      </a:r>
                      <a:r>
                        <a:rPr lang="en-US"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 </a:t>
                      </a:r>
                      <a:r>
                        <a:rPr lang="ru-RU"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и</a:t>
                      </a:r>
                      <a:r>
                        <a:rPr lang="ru-RU" sz="1000" b="1" i="0" u="none" strike="noStrike" baseline="0" dirty="0" smtClean="0">
                          <a:solidFill>
                            <a:schemeClr val="bg2">
                              <a:lumMod val="75000"/>
                            </a:schemeClr>
                          </a:solidFill>
                          <a:effectLst/>
                          <a:latin typeface="Times New Roman" panose="02020603050405020304" pitchFamily="18" charset="0"/>
                          <a:cs typeface="Times New Roman" panose="02020603050405020304" pitchFamily="18" charset="0"/>
                        </a:rPr>
                        <a:t> спорта</a:t>
                      </a:r>
                      <a:r>
                        <a:rPr lang="ru-RU" sz="1000" b="1" i="0" u="none" strike="noStrike" dirty="0" smtClean="0">
                          <a:solidFill>
                            <a:schemeClr val="bg2">
                              <a:lumMod val="75000"/>
                            </a:schemeClr>
                          </a:solidFill>
                          <a:effectLst/>
                          <a:latin typeface="Times New Roman" panose="02020603050405020304" pitchFamily="18" charset="0"/>
                          <a:cs typeface="Times New Roman" panose="02020603050405020304" pitchFamily="18" charset="0"/>
                        </a:rPr>
                        <a:t> </a:t>
                      </a:r>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134 742,5</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86 933,8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98 953,2</a:t>
                      </a:r>
                    </a:p>
                  </a:txBody>
                  <a:tcPr marL="9525" marR="9525" marT="9525" marB="0"/>
                </a:tc>
                <a:extLst>
                  <a:ext uri="{0D108BD9-81ED-4DB2-BD59-A6C34878D82A}">
                    <a16:rowId xmlns:a16="http://schemas.microsoft.com/office/drawing/2014/main" xmlns="" val="10006"/>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"Гражданско-патриотическое воспитание граждан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tc>
                <a:extLst>
                  <a:ext uri="{0D108BD9-81ED-4DB2-BD59-A6C34878D82A}">
                    <a16:rowId xmlns:a16="http://schemas.microsoft.com/office/drawing/2014/main" xmlns="" val="10007"/>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малого и среднего предпринимательства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2 500,0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137,0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89,0</a:t>
                      </a:r>
                    </a:p>
                  </a:txBody>
                  <a:tcPr marL="9525" marR="9525" marT="9525" marB="0"/>
                </a:tc>
                <a:extLst>
                  <a:ext uri="{0D108BD9-81ED-4DB2-BD59-A6C34878D82A}">
                    <a16:rowId xmlns:a16="http://schemas.microsoft.com/office/drawing/2014/main" xmlns="" val="10008"/>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условий для обеспечения безопасности жизнедеятельности населения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110,0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86,8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90,0</a:t>
                      </a:r>
                    </a:p>
                  </a:txBody>
                  <a:tcPr marL="9525" marR="9525" marT="9525" marB="0"/>
                </a:tc>
                <a:extLst>
                  <a:ext uri="{0D108BD9-81ED-4DB2-BD59-A6C34878D82A}">
                    <a16:rowId xmlns:a16="http://schemas.microsoft.com/office/drawing/2014/main" xmlns="" val="10009"/>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"Модернизация объектов коммунального назначения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53 759,8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a16="http://schemas.microsoft.com/office/drawing/2014/main" xmlns="" val="10010"/>
                  </a:ext>
                </a:extLst>
              </a:tr>
              <a:tr h="332490">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"Развитие добровольчества (волонтерства)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a16="http://schemas.microsoft.com/office/drawing/2014/main" xmlns="" val="10011"/>
                  </a:ext>
                </a:extLst>
              </a:tr>
              <a:tr h="170729">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"Демографическое развитие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a16="http://schemas.microsoft.com/office/drawing/2014/main" xmlns="" val="10012"/>
                  </a:ext>
                </a:extLst>
              </a:tr>
              <a:tr h="119628">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"Доступная среда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a16="http://schemas.microsoft.com/office/drawing/2014/main" xmlns="" val="10013"/>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условий для эффективного управления муниципальными финансами в муниципальном образовании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11 278,7</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10 963,7</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10 963,7</a:t>
                      </a:r>
                    </a:p>
                  </a:txBody>
                  <a:tcPr marL="9525" marR="9525" marT="9525" marB="0"/>
                </a:tc>
                <a:extLst>
                  <a:ext uri="{0D108BD9-81ED-4DB2-BD59-A6C34878D82A}">
                    <a16:rowId xmlns:a16="http://schemas.microsoft.com/office/drawing/2014/main" xmlns="" val="10014"/>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"Поддержка общественных некоммерческих организаций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584,3</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a16="http://schemas.microsoft.com/office/drawing/2014/main" xmlns="" val="10015"/>
                  </a:ext>
                </a:extLst>
              </a:tr>
              <a:tr h="319907">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условий для предоставления гарантий по выплате пенсий за выслугу лет муниципальным служащим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7 868,8</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tc>
                <a:extLst>
                  <a:ext uri="{0D108BD9-81ED-4DB2-BD59-A6C34878D82A}">
                    <a16:rowId xmlns:a16="http://schemas.microsoft.com/office/drawing/2014/main" xmlns="" val="10016"/>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"Обеспечение деятельности Администрации и содержание аппарата Администрации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67 937,2</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59 180,3</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59 754,2</a:t>
                      </a:r>
                    </a:p>
                  </a:txBody>
                  <a:tcPr marL="9525" marR="9525" marT="9525" marB="0"/>
                </a:tc>
                <a:extLst>
                  <a:ext uri="{0D108BD9-81ED-4DB2-BD59-A6C34878D82A}">
                    <a16:rowId xmlns:a16="http://schemas.microsoft.com/office/drawing/2014/main" xmlns="" val="10017"/>
                  </a:ext>
                </a:extLst>
              </a:tr>
              <a:tr h="238521">
                <a:tc>
                  <a:txBody>
                    <a:bodyPr/>
                    <a:lstStyle/>
                    <a:p>
                      <a:pPr algn="l" fontAlgn="t"/>
                      <a:r>
                        <a:rPr lang="ru-RU" sz="100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"Противодействие экстремизму и профилактика терроризма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1 999,7</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extLst>
                  <a:ext uri="{0D108BD9-81ED-4DB2-BD59-A6C34878D82A}">
                    <a16:rowId xmlns:a16="http://schemas.microsoft.com/office/drawing/2014/main" xmlns="" val="10018"/>
                  </a:ext>
                </a:extLst>
              </a:tr>
            </a:tbl>
          </a:graphicData>
        </a:graphic>
      </p:graphicFrame>
      <p:sp>
        <p:nvSpPr>
          <p:cNvPr id="5" name="Прямоугольник 4"/>
          <p:cNvSpPr/>
          <p:nvPr/>
        </p:nvSpPr>
        <p:spPr>
          <a:xfrm>
            <a:off x="8034632" y="597525"/>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7" name="TextBox 6"/>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8" name="Text Box 3"/>
          <p:cNvSpPr txBox="1">
            <a:spLocks noChangeArrowheads="1"/>
          </p:cNvSpPr>
          <p:nvPr/>
        </p:nvSpPr>
        <p:spPr bwMode="auto">
          <a:xfrm>
            <a:off x="65796" y="480573"/>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10" name="Прямоугольник 9"/>
          <p:cNvSpPr/>
          <p:nvPr/>
        </p:nvSpPr>
        <p:spPr>
          <a:xfrm>
            <a:off x="65796" y="6531270"/>
            <a:ext cx="2899127"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(продолжение на следующей странице)</a:t>
            </a:r>
            <a:endParaRPr lang="ru-RU" sz="1200" b="1" dirty="0">
              <a:solidFill>
                <a:srgbClr val="002060"/>
              </a:solidFill>
              <a:cs typeface="Times New Roman" pitchFamily="18"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552506821"/>
              </p:ext>
            </p:extLst>
          </p:nvPr>
        </p:nvGraphicFramePr>
        <p:xfrm>
          <a:off x="107505" y="1127071"/>
          <a:ext cx="8966086" cy="2679821"/>
        </p:xfrm>
        <a:graphic>
          <a:graphicData uri="http://schemas.openxmlformats.org/drawingml/2006/table">
            <a:tbl>
              <a:tblPr>
                <a:tableStyleId>{16D9F66E-5EB9-4882-86FB-DCBF35E3C3E4}</a:tableStyleId>
              </a:tblPr>
              <a:tblGrid>
                <a:gridCol w="7187216">
                  <a:extLst>
                    <a:ext uri="{9D8B030D-6E8A-4147-A177-3AD203B41FA5}">
                      <a16:colId xmlns:a16="http://schemas.microsoft.com/office/drawing/2014/main" xmlns="" val="20000"/>
                    </a:ext>
                  </a:extLst>
                </a:gridCol>
                <a:gridCol w="617148">
                  <a:extLst>
                    <a:ext uri="{9D8B030D-6E8A-4147-A177-3AD203B41FA5}">
                      <a16:colId xmlns:a16="http://schemas.microsoft.com/office/drawing/2014/main" xmlns="" val="20001"/>
                    </a:ext>
                  </a:extLst>
                </a:gridCol>
                <a:gridCol w="580861">
                  <a:extLst>
                    <a:ext uri="{9D8B030D-6E8A-4147-A177-3AD203B41FA5}">
                      <a16:colId xmlns:a16="http://schemas.microsoft.com/office/drawing/2014/main" xmlns="" val="20002"/>
                    </a:ext>
                  </a:extLst>
                </a:gridCol>
                <a:gridCol w="580861">
                  <a:extLst>
                    <a:ext uri="{9D8B030D-6E8A-4147-A177-3AD203B41FA5}">
                      <a16:colId xmlns:a16="http://schemas.microsoft.com/office/drawing/2014/main" xmlns="" val="20003"/>
                    </a:ext>
                  </a:extLst>
                </a:gridCol>
              </a:tblGrid>
              <a:tr h="216024">
                <a:tc>
                  <a:txBody>
                    <a:bodyPr/>
                    <a:lstStyle/>
                    <a:p>
                      <a:pPr algn="ctr" fontAlgn="ctr"/>
                      <a:r>
                        <a:rPr lang="ru-RU" sz="900" b="1" u="none" strike="noStrike" dirty="0">
                          <a:solidFill>
                            <a:schemeClr val="bg2">
                              <a:lumMod val="75000"/>
                            </a:schemeClr>
                          </a:solidFill>
                          <a:latin typeface="Times New Roman" pitchFamily="18" charset="0"/>
                          <a:cs typeface="Times New Roman" pitchFamily="18" charset="0"/>
                        </a:rPr>
                        <a:t> </a:t>
                      </a:r>
                      <a:r>
                        <a:rPr lang="ru-RU" sz="900" b="1" u="none" strike="noStrike" dirty="0" smtClean="0">
                          <a:solidFill>
                            <a:schemeClr val="bg2">
                              <a:lumMod val="75000"/>
                            </a:schemeClr>
                          </a:solidFill>
                          <a:latin typeface="Times New Roman" pitchFamily="18" charset="0"/>
                          <a:cs typeface="Times New Roman" pitchFamily="18" charset="0"/>
                        </a:rPr>
                        <a:t>НАИМЕНОВАНИЕ</a:t>
                      </a:r>
                      <a:endParaRPr lang="ru-RU" sz="9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6</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7</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tc>
                  <a:txBody>
                    <a:bodyPr/>
                    <a:lstStyle/>
                    <a:p>
                      <a:pPr algn="ctr" fontAlgn="ctr"/>
                      <a:r>
                        <a:rPr lang="ru-RU" sz="1400" b="1" u="none" strike="noStrike" dirty="0" smtClean="0">
                          <a:solidFill>
                            <a:schemeClr val="bg2">
                              <a:lumMod val="75000"/>
                            </a:schemeClr>
                          </a:solidFill>
                          <a:latin typeface="Times New Roman" pitchFamily="18" charset="0"/>
                          <a:cs typeface="Times New Roman" pitchFamily="18" charset="0"/>
                        </a:rPr>
                        <a:t>202</a:t>
                      </a:r>
                      <a:r>
                        <a:rPr lang="en-US" sz="1400" b="1" u="none" strike="noStrike" dirty="0" smtClean="0">
                          <a:solidFill>
                            <a:schemeClr val="bg2">
                              <a:lumMod val="75000"/>
                            </a:schemeClr>
                          </a:solidFill>
                          <a:latin typeface="Times New Roman" pitchFamily="18" charset="0"/>
                          <a:cs typeface="Times New Roman" pitchFamily="18" charset="0"/>
                        </a:rPr>
                        <a:t>8</a:t>
                      </a:r>
                      <a:endParaRPr lang="ru-RU" sz="1400" b="1" i="0" u="none" strike="noStrike" dirty="0">
                        <a:solidFill>
                          <a:schemeClr val="bg2">
                            <a:lumMod val="75000"/>
                          </a:schemeClr>
                        </a:solidFill>
                        <a:latin typeface="Times New Roman" pitchFamily="18" charset="0"/>
                        <a:cs typeface="Times New Roman" pitchFamily="18" charset="0"/>
                      </a:endParaRPr>
                    </a:p>
                  </a:txBody>
                  <a:tcPr marL="5201" marR="5201" marT="5201" marB="0" anchor="ctr"/>
                </a:tc>
                <a:extLst>
                  <a:ext uri="{0D108BD9-81ED-4DB2-BD59-A6C34878D82A}">
                    <a16:rowId xmlns:a16="http://schemas.microsoft.com/office/drawing/2014/main" xmlns="" val="10000"/>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"Повышение эффективности управления муниципальным имуществом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2 078,94</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714,22</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692,59</a:t>
                      </a:r>
                    </a:p>
                  </a:txBody>
                  <a:tcPr marL="9525" marR="9525" marT="9525" marB="0"/>
                </a:tc>
                <a:extLst>
                  <a:ext uri="{0D108BD9-81ED-4DB2-BD59-A6C34878D82A}">
                    <a16:rowId xmlns:a16="http://schemas.microsoft.com/office/drawing/2014/main" xmlns="" val="10019"/>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"Организация автотранспортного обслуживания органов местного самоуправления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27 158,66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25 405,16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25 828,15</a:t>
                      </a:r>
                    </a:p>
                  </a:txBody>
                  <a:tcPr marL="9525" marR="9525" marT="9525" marB="0"/>
                </a:tc>
                <a:extLst>
                  <a:ext uri="{0D108BD9-81ED-4DB2-BD59-A6C34878D82A}">
                    <a16:rowId xmlns:a16="http://schemas.microsoft.com/office/drawing/2014/main" xmlns="" val="10020"/>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"Обеспечение финансовых расходов отдела жилищно-коммунального хозяйства Администрации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7 224,93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6 266,31</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6 266,31</a:t>
                      </a:r>
                    </a:p>
                  </a:txBody>
                  <a:tcPr marL="9525" marR="9525" marT="9525" marB="0"/>
                </a:tc>
                <a:extLst>
                  <a:ext uri="{0D108BD9-81ED-4DB2-BD59-A6C34878D82A}">
                    <a16:rowId xmlns:a16="http://schemas.microsoft.com/office/drawing/2014/main" xmlns="" val="10021"/>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"Энергосбережение и повышение энергетической эффективности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1 100,00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70,00</a:t>
                      </a:r>
                    </a:p>
                  </a:txBody>
                  <a:tcPr marL="9525" marR="9525" marT="9525" marB="0"/>
                </a:tc>
                <a:extLst>
                  <a:ext uri="{0D108BD9-81ED-4DB2-BD59-A6C34878D82A}">
                    <a16:rowId xmlns:a16="http://schemas.microsoft.com/office/drawing/2014/main" xmlns="" val="10022"/>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"Разработка проектов генеральных планов и правил землепользования и застройки территорий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5 880,00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0,00</a:t>
                      </a:r>
                    </a:p>
                  </a:txBody>
                  <a:tcPr marL="9525" marR="9525" marT="9525" marB="0"/>
                </a:tc>
                <a:extLst>
                  <a:ext uri="{0D108BD9-81ED-4DB2-BD59-A6C34878D82A}">
                    <a16:rowId xmlns:a16="http://schemas.microsoft.com/office/drawing/2014/main" xmlns="" val="10023"/>
                  </a:ext>
                </a:extLst>
              </a:tr>
              <a:tr h="238521">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"Создание мест (площадок) накопления ТКО и приобретение контейнеров (бункеров) для накопления ТКО на территории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2 507,50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1 552,63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500,00</a:t>
                      </a:r>
                    </a:p>
                  </a:txBody>
                  <a:tcPr marL="9525" marR="9525" marT="9525" marB="0"/>
                </a:tc>
                <a:extLst>
                  <a:ext uri="{0D108BD9-81ED-4DB2-BD59-A6C34878D82A}">
                    <a16:rowId xmlns:a16="http://schemas.microsoft.com/office/drawing/2014/main" xmlns="" val="1961592077"/>
                  </a:ext>
                </a:extLst>
              </a:tr>
              <a:tr h="163116">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"Формирование современной городской среды"</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32 769,31</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28 100,74</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11 224,24</a:t>
                      </a:r>
                    </a:p>
                  </a:txBody>
                  <a:tcPr marL="9525" marR="9525" marT="9525" marB="0"/>
                </a:tc>
                <a:extLst>
                  <a:ext uri="{0D108BD9-81ED-4DB2-BD59-A6C34878D82A}">
                    <a16:rowId xmlns:a16="http://schemas.microsoft.com/office/drawing/2014/main" xmlns="" val="10024"/>
                  </a:ext>
                </a:extLst>
              </a:tr>
              <a:tr h="140307">
                <a:tc>
                  <a:txBody>
                    <a:bodyPr/>
                    <a:lstStyle/>
                    <a:p>
                      <a:pPr algn="l" fontAlgn="t"/>
                      <a:r>
                        <a:rPr lang="ru-RU" sz="1050" b="1" i="0" u="none" strike="noStrike" dirty="0">
                          <a:solidFill>
                            <a:schemeClr val="bg2">
                              <a:lumMod val="75000"/>
                            </a:schemeClr>
                          </a:solidFill>
                          <a:effectLst/>
                          <a:latin typeface="Times New Roman" panose="02020603050405020304" pitchFamily="18" charset="0"/>
                          <a:cs typeface="Times New Roman" panose="02020603050405020304" pitchFamily="18" charset="0"/>
                        </a:rPr>
                        <a:t>  МП "Использование и охрана земель муниципального образования "Демидовский муниципальный округ" Смоленской области"</a:t>
                      </a:r>
                    </a:p>
                  </a:txBody>
                  <a:tcPr marL="7620" marR="7620" marT="7620"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25,00</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30,00</a:t>
                      </a:r>
                    </a:p>
                  </a:txBody>
                  <a:tcPr marL="9525" marR="9525" marT="9525" marB="0"/>
                </a:tc>
                <a:extLst>
                  <a:ext uri="{0D108BD9-81ED-4DB2-BD59-A6C34878D82A}">
                    <a16:rowId xmlns:a16="http://schemas.microsoft.com/office/drawing/2014/main" xmlns="" val="10025"/>
                  </a:ext>
                </a:extLst>
              </a:tr>
            </a:tbl>
          </a:graphicData>
        </a:graphic>
      </p:graphicFrame>
      <p:sp>
        <p:nvSpPr>
          <p:cNvPr id="5" name="Прямоугольник 4"/>
          <p:cNvSpPr/>
          <p:nvPr/>
        </p:nvSpPr>
        <p:spPr>
          <a:xfrm>
            <a:off x="8095469" y="782553"/>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7" name="TextBox 6"/>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8" name="Text Box 3"/>
          <p:cNvSpPr txBox="1">
            <a:spLocks noChangeArrowheads="1"/>
          </p:cNvSpPr>
          <p:nvPr/>
        </p:nvSpPr>
        <p:spPr bwMode="auto">
          <a:xfrm>
            <a:off x="301944" y="480573"/>
            <a:ext cx="776128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10" name="Прямоугольник 9"/>
          <p:cNvSpPr/>
          <p:nvPr/>
        </p:nvSpPr>
        <p:spPr>
          <a:xfrm>
            <a:off x="325053" y="782554"/>
            <a:ext cx="12042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(продолжение)</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237784611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467544" y="1124744"/>
            <a:ext cx="3600400" cy="5262979"/>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«Обеспечение жильем молодых семей»</a:t>
            </a:r>
          </a:p>
          <a:p>
            <a:r>
              <a:rPr lang="ru-RU" sz="1200" i="1" u="sng" dirty="0" smtClean="0">
                <a:solidFill>
                  <a:schemeClr val="accent1">
                    <a:lumMod val="25000"/>
                  </a:schemeClr>
                </a:solidFill>
              </a:rPr>
              <a:t>Цель программы </a:t>
            </a:r>
            <a:r>
              <a:rPr lang="ru-RU" sz="1200" dirty="0" smtClean="0"/>
              <a:t>- поддержка органами местного самоуправления муниципального образования «Демидовский муниципальный округ» Смоленской области молодых семей, проживающих на территории муниципального образования «Демидовский муниципальный округ» Смоленской области, признанных в установленном порядке нуждающимися в улучшении жилищных условий, в решении жилищной проблемы</a:t>
            </a:r>
          </a:p>
          <a:p>
            <a:r>
              <a:rPr lang="ru-RU" sz="1200" i="1" u="sng" dirty="0" smtClean="0">
                <a:solidFill>
                  <a:schemeClr val="accent1">
                    <a:lumMod val="25000"/>
                  </a:schemeClr>
                </a:solidFill>
              </a:rPr>
              <a:t>Задачи программы:</a:t>
            </a:r>
          </a:p>
          <a:p>
            <a:r>
              <a:rPr lang="ru-RU" sz="1200" dirty="0" smtClean="0"/>
              <a:t>1) предоставление молодым семьям социальных выплат на приобретение жилья эконом класса или строительство индивидуального жилого дома эконом класса (далее также - социальная выплата);</a:t>
            </a:r>
          </a:p>
          <a:p>
            <a:r>
              <a:rPr lang="ru-RU" sz="1200" dirty="0" smtClean="0"/>
              <a:t>2) создание на территории муниципального образования «Демидовский муниципальный округ» Смоленской области условий для привлечения молодыми семьями собственных средств, дополнительных финансовых средств кредитных и других организаций, предоставляющих жилищные кредиты и займы, в том числе ипотечные,  для приобретения жилья  или строительства жилого дома эконом класса (далее также – кредиты или займы).</a:t>
            </a:r>
            <a:endParaRPr lang="ru-RU" sz="1200"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2319423" y="524287"/>
            <a:ext cx="658605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7" name="Таблица 6"/>
          <p:cNvGraphicFramePr>
            <a:graphicFrameLocks noGrp="1"/>
          </p:cNvGraphicFramePr>
          <p:nvPr>
            <p:extLst>
              <p:ext uri="{D42A27DB-BD31-4B8C-83A1-F6EECF244321}">
                <p14:modId xmlns:p14="http://schemas.microsoft.com/office/powerpoint/2010/main" val="3438207764"/>
              </p:ext>
            </p:extLst>
          </p:nvPr>
        </p:nvGraphicFramePr>
        <p:xfrm>
          <a:off x="4139952" y="1556792"/>
          <a:ext cx="4789767" cy="1113942"/>
        </p:xfrm>
        <a:graphic>
          <a:graphicData uri="http://schemas.openxmlformats.org/drawingml/2006/table">
            <a:tbl>
              <a:tblPr firstRow="1" bandRow="1">
                <a:tableStyleId>{5C22544A-7EE6-4342-B048-85BDC9FD1C3A}</a:tableStyleId>
              </a:tblPr>
              <a:tblGrid>
                <a:gridCol w="2394883">
                  <a:extLst>
                    <a:ext uri="{9D8B030D-6E8A-4147-A177-3AD203B41FA5}">
                      <a16:colId xmlns:a16="http://schemas.microsoft.com/office/drawing/2014/main" xmlns="" val="20000"/>
                    </a:ext>
                  </a:extLst>
                </a:gridCol>
                <a:gridCol w="730663">
                  <a:extLst>
                    <a:ext uri="{9D8B030D-6E8A-4147-A177-3AD203B41FA5}">
                      <a16:colId xmlns:a16="http://schemas.microsoft.com/office/drawing/2014/main" xmlns="" val="20001"/>
                    </a:ext>
                  </a:extLst>
                </a:gridCol>
                <a:gridCol w="889761">
                  <a:extLst>
                    <a:ext uri="{9D8B030D-6E8A-4147-A177-3AD203B41FA5}">
                      <a16:colId xmlns:a16="http://schemas.microsoft.com/office/drawing/2014/main" xmlns="" val="20002"/>
                    </a:ext>
                  </a:extLst>
                </a:gridCol>
                <a:gridCol w="774460">
                  <a:extLst>
                    <a:ext uri="{9D8B030D-6E8A-4147-A177-3AD203B41FA5}">
                      <a16:colId xmlns:a16="http://schemas.microsoft.com/office/drawing/2014/main" xmlns="" val="20003"/>
                    </a:ext>
                  </a:extLst>
                </a:gridCol>
              </a:tblGrid>
              <a:tr h="260502">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a16="http://schemas.microsoft.com/office/drawing/2014/main" xmlns="" val="10000"/>
                  </a:ext>
                </a:extLst>
              </a:tr>
              <a:tr h="722454">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dirty="0" smtClean="0">
                          <a:solidFill>
                            <a:schemeClr val="accent1">
                              <a:lumMod val="25000"/>
                            </a:schemeClr>
                          </a:solidFill>
                          <a:latin typeface="Times New Roman" pitchFamily="18" charset="0"/>
                          <a:cs typeface="Times New Roman" pitchFamily="18" charset="0"/>
                        </a:rPr>
                        <a:t>«Предоставление молодым семьям социальных выплат на приобретение или строительство жилья </a:t>
                      </a:r>
                      <a:r>
                        <a:rPr lang="ru-RU" sz="1000" dirty="0" err="1" smtClean="0">
                          <a:solidFill>
                            <a:schemeClr val="accent1">
                              <a:lumMod val="25000"/>
                            </a:schemeClr>
                          </a:solidFill>
                          <a:latin typeface="Times New Roman" pitchFamily="18" charset="0"/>
                          <a:cs typeface="Times New Roman" pitchFamily="18" charset="0"/>
                        </a:rPr>
                        <a:t>экономкласса</a:t>
                      </a:r>
                      <a:r>
                        <a:rPr lang="ru-RU" sz="1000" dirty="0" smtClean="0">
                          <a:solidFill>
                            <a:schemeClr val="accent1">
                              <a:lumMod val="25000"/>
                            </a:schemeClr>
                          </a:solidFill>
                          <a:latin typeface="Times New Roman" pitchFamily="18" charset="0"/>
                          <a:cs typeface="Times New Roman" pitchFamily="18" charset="0"/>
                        </a:rPr>
                        <a:t>»</a:t>
                      </a:r>
                      <a:endParaRPr lang="ru-RU" sz="100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1" u="none" strike="noStrike" dirty="0">
                          <a:solidFill>
                            <a:srgbClr val="000066"/>
                          </a:solidFill>
                          <a:effectLst/>
                          <a:latin typeface="Times New Roman" panose="02020603050405020304" pitchFamily="18" charset="0"/>
                          <a:cs typeface="Times New Roman" panose="02020603050405020304" pitchFamily="18" charset="0"/>
                        </a:rPr>
                        <a:t>1 521,7</a:t>
                      </a:r>
                    </a:p>
                  </a:txBody>
                  <a:tcPr marL="9525" marR="9525" marT="9525" marB="0" anchor="ctr"/>
                </a:tc>
                <a:tc>
                  <a:txBody>
                    <a:bodyPr/>
                    <a:lstStyle/>
                    <a:p>
                      <a:pPr algn="r" fontAlgn="t"/>
                      <a:r>
                        <a:rPr lang="ru-RU" sz="1000" b="1" i="1" u="none" strike="noStrike">
                          <a:solidFill>
                            <a:srgbClr val="000066"/>
                          </a:solidFill>
                          <a:effectLst/>
                          <a:latin typeface="Times New Roman" panose="02020603050405020304" pitchFamily="18" charset="0"/>
                          <a:cs typeface="Times New Roman" panose="02020603050405020304" pitchFamily="18" charset="0"/>
                        </a:rPr>
                        <a:t>1 523,8</a:t>
                      </a:r>
                    </a:p>
                  </a:txBody>
                  <a:tcPr marL="9525" marR="9525" marT="9525" marB="0" anchor="ctr"/>
                </a:tc>
                <a:tc>
                  <a:txBody>
                    <a:bodyPr/>
                    <a:lstStyle/>
                    <a:p>
                      <a:pPr algn="r" fontAlgn="t"/>
                      <a:r>
                        <a:rPr lang="ru-RU" sz="1000" b="1" i="1" u="none" strike="noStrike" dirty="0">
                          <a:solidFill>
                            <a:srgbClr val="000066"/>
                          </a:solidFill>
                          <a:effectLst/>
                          <a:latin typeface="Times New Roman" panose="02020603050405020304" pitchFamily="18" charset="0"/>
                          <a:cs typeface="Times New Roman" panose="02020603050405020304" pitchFamily="18" charset="0"/>
                        </a:rPr>
                        <a:t>1 521,6</a:t>
                      </a:r>
                    </a:p>
                  </a:txBody>
                  <a:tcPr marL="9525" marR="9525" marT="9525" marB="0" anchor="ctr"/>
                </a:tc>
                <a:extLst>
                  <a:ext uri="{0D108BD9-81ED-4DB2-BD59-A6C34878D82A}">
                    <a16:rowId xmlns:a16="http://schemas.microsoft.com/office/drawing/2014/main" xmlns="" val="10001"/>
                  </a:ext>
                </a:extLst>
              </a:tr>
            </a:tbl>
          </a:graphicData>
        </a:graphic>
      </p:graphicFrame>
      <p:sp>
        <p:nvSpPr>
          <p:cNvPr id="8" name="Прямоугольник 7"/>
          <p:cNvSpPr/>
          <p:nvPr/>
        </p:nvSpPr>
        <p:spPr>
          <a:xfrm>
            <a:off x="7956376" y="1300133"/>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4828431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548580"/>
            <a:ext cx="3999958" cy="630942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дорожно-транспортного комплекса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r>
              <a:rPr lang="ru-RU" sz="1200" i="1" u="sng" dirty="0" smtClean="0">
                <a:solidFill>
                  <a:schemeClr val="accent1">
                    <a:lumMod val="25000"/>
                  </a:schemeClr>
                </a:solidFill>
              </a:rPr>
              <a:t>Цели программы :</a:t>
            </a:r>
          </a:p>
          <a:p>
            <a:r>
              <a:rPr lang="ru-RU" sz="1200" dirty="0" smtClean="0"/>
              <a:t>- обеспечение сохранности автомобильных дорог общего пользования между населенными пунктами МО «Демидовский муниципальный округ»</a:t>
            </a:r>
          </a:p>
          <a:p>
            <a:r>
              <a:rPr lang="ru-RU" sz="1200" dirty="0" smtClean="0"/>
              <a:t>- увеличение срока службы дорожных покрытий, сооружений</a:t>
            </a:r>
          </a:p>
          <a:p>
            <a:pPr>
              <a:buFontTx/>
              <a:buChar char="-"/>
            </a:pPr>
            <a:r>
              <a:rPr lang="ru-RU" sz="1200" dirty="0" smtClean="0"/>
              <a:t>улучшение технического состояния автомобильных дорог общего пользования между населенными пунктами МО «Демидовский муниципальный округ»</a:t>
            </a:r>
          </a:p>
          <a:p>
            <a:pPr>
              <a:buFontTx/>
              <a:buChar char="-"/>
            </a:pPr>
            <a:r>
              <a:rPr lang="ru-RU" sz="1200" dirty="0" smtClean="0"/>
              <a:t> обеспечение  транспортного обслуживания населения автомобильным транспортом на пригородных  маршрутах  в границах МО «Демидовский муниципальный округ»  </a:t>
            </a:r>
          </a:p>
          <a:p>
            <a:r>
              <a:rPr lang="ru-RU" sz="1200" i="1" u="sng" dirty="0" smtClean="0">
                <a:solidFill>
                  <a:schemeClr val="accent1">
                    <a:lumMod val="25000"/>
                  </a:schemeClr>
                </a:solidFill>
              </a:rPr>
              <a:t>Задачи программы:</a:t>
            </a:r>
          </a:p>
          <a:p>
            <a:r>
              <a:rPr lang="ru-RU" sz="1200" dirty="0" smtClean="0"/>
              <a:t>- содержание дорог на современном уровне эстетики и безопасности</a:t>
            </a:r>
          </a:p>
          <a:p>
            <a:r>
              <a:rPr lang="ru-RU" sz="1200" dirty="0" smtClean="0"/>
              <a:t>- своевременность и плановость уборки дорог от снега, наледи, мусора</a:t>
            </a:r>
          </a:p>
          <a:p>
            <a:pPr>
              <a:buFontTx/>
              <a:buChar char="-"/>
            </a:pPr>
            <a:r>
              <a:rPr lang="ru-RU" sz="1200" dirty="0" smtClean="0"/>
              <a:t> ремонт существующей сети автомобильных дорог общего пользования между населенными пунктами МО «Демидовский муниципальный округ», улучшение их транспортно-эксплуатационного состояния для обеспечения безопасности дорожного движения</a:t>
            </a:r>
          </a:p>
          <a:p>
            <a:pPr>
              <a:buFontTx/>
              <a:buChar char="-"/>
            </a:pPr>
            <a:r>
              <a:rPr lang="ru-RU" sz="1200" dirty="0" smtClean="0"/>
              <a:t> совершенствование системы организации дорожного движения в Демидовском округе</a:t>
            </a:r>
          </a:p>
          <a:p>
            <a:pPr>
              <a:buFontTx/>
              <a:buChar char="-"/>
            </a:pPr>
            <a:r>
              <a:rPr lang="ru-RU" sz="1200" dirty="0" smtClean="0"/>
              <a:t> обеспечение жителей Демидовского округа доступностью транспортных услуг</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02822048"/>
              </p:ext>
            </p:extLst>
          </p:nvPr>
        </p:nvGraphicFramePr>
        <p:xfrm>
          <a:off x="4040365" y="1546354"/>
          <a:ext cx="4983693" cy="3768940"/>
        </p:xfrm>
        <a:graphic>
          <a:graphicData uri="http://schemas.openxmlformats.org/drawingml/2006/table">
            <a:tbl>
              <a:tblPr firstRow="1" bandRow="1">
                <a:tableStyleId>{5C22544A-7EE6-4342-B048-85BDC9FD1C3A}</a:tableStyleId>
              </a:tblPr>
              <a:tblGrid>
                <a:gridCol w="2840802">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720080">
                  <a:extLst>
                    <a:ext uri="{9D8B030D-6E8A-4147-A177-3AD203B41FA5}">
                      <a16:colId xmlns:a16="http://schemas.microsoft.com/office/drawing/2014/main" xmlns="" val="20002"/>
                    </a:ext>
                  </a:extLst>
                </a:gridCol>
                <a:gridCol w="702731">
                  <a:extLst>
                    <a:ext uri="{9D8B030D-6E8A-4147-A177-3AD203B41FA5}">
                      <a16:colId xmlns:a16="http://schemas.microsoft.com/office/drawing/2014/main" xmlns="" val="20003"/>
                    </a:ext>
                  </a:extLst>
                </a:gridCol>
              </a:tblGrid>
              <a:tr h="27033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a16="http://schemas.microsoft.com/office/drawing/2014/main" xmlns="" val="10000"/>
                  </a:ext>
                </a:extLst>
              </a:tr>
              <a:tr h="244155">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379 081,4</a:t>
                      </a:r>
                    </a:p>
                  </a:txBody>
                  <a:tcPr marL="9525" marR="9525" marT="9525" marB="0" anchor="ctr"/>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39 629,9</a:t>
                      </a:r>
                    </a:p>
                  </a:txBody>
                  <a:tcPr marL="9525" marR="9525" marT="9525" marB="0" anchor="ctr"/>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39 234,8</a:t>
                      </a:r>
                    </a:p>
                  </a:txBody>
                  <a:tcPr marL="9525" marR="9525" marT="9525" marB="0" anchor="ctr"/>
                </a:tc>
                <a:extLst>
                  <a:ext uri="{0D108BD9-81ED-4DB2-BD59-A6C34878D82A}">
                    <a16:rowId xmlns:a16="http://schemas.microsoft.com/office/drawing/2014/main" xmlns="" val="10001"/>
                  </a:ext>
                </a:extLst>
              </a:tr>
              <a:tr h="353247">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Региональный проект </a:t>
                      </a:r>
                      <a:r>
                        <a:rPr lang="ru-RU" sz="1000" b="0" i="0" u="none" strike="noStrike" dirty="0" smtClean="0">
                          <a:solidFill>
                            <a:schemeClr val="accent1">
                              <a:lumMod val="25000"/>
                            </a:schemeClr>
                          </a:solidFill>
                          <a:latin typeface="Times New Roman" pitchFamily="18" charset="0"/>
                          <a:cs typeface="Times New Roman" pitchFamily="18" charset="0"/>
                        </a:rPr>
                        <a:t>«Региональная и местная дорожная сеть»</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292 758,8</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a16="http://schemas.microsoft.com/office/drawing/2014/main" xmlns="" val="10002"/>
                  </a:ext>
                </a:extLst>
              </a:tr>
              <a:tr h="85536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«Содержание и ремонт автомобильных дорог общего пользования в муниципальном образовании «Демидовский муниципальный округ» Смоленской области»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75 350,8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37 137,1</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36 656,3</a:t>
                      </a:r>
                    </a:p>
                  </a:txBody>
                  <a:tcPr marL="9525" marR="9525" marT="9525" marB="0" anchor="ctr"/>
                </a:tc>
                <a:extLst>
                  <a:ext uri="{0D108BD9-81ED-4DB2-BD59-A6C34878D82A}">
                    <a16:rowId xmlns:a16="http://schemas.microsoft.com/office/drawing/2014/main" xmlns="" val="10003"/>
                  </a:ext>
                </a:extLst>
              </a:tr>
              <a:tr h="686407">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«Обеспечение безопасности дорожного движения на территории муниципального образования «Демидовский муниципальный округ» Смоленской области»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365,0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350,0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350,0</a:t>
                      </a:r>
                    </a:p>
                  </a:txBody>
                  <a:tcPr marL="9525" marR="9525" marT="9525" marB="0" anchor="ctr"/>
                </a:tc>
                <a:extLst>
                  <a:ext uri="{0D108BD9-81ED-4DB2-BD59-A6C34878D82A}">
                    <a16:rowId xmlns:a16="http://schemas.microsoft.com/office/drawing/2014/main" xmlns="" val="10004"/>
                  </a:ext>
                </a:extLst>
              </a:tr>
              <a:tr h="85536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 «Создание условий для обеспечения транспортного обслуживания населения на пригородных маршрутах в границах муниципального образования «Демидовский муниципальный округ» Смоленской области»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2 350,5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2 142,8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2 228,5</a:t>
                      </a:r>
                    </a:p>
                  </a:txBody>
                  <a:tcPr marL="9525" marR="9525" marT="9525" marB="0" anchor="ctr"/>
                </a:tc>
                <a:extLst>
                  <a:ext uri="{0D108BD9-81ED-4DB2-BD59-A6C34878D82A}">
                    <a16:rowId xmlns:a16="http://schemas.microsoft.com/office/drawing/2014/main" xmlns="" val="10005"/>
                  </a:ext>
                </a:extLst>
              </a:tr>
              <a:tr h="350381">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 «Уличное освещение»</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8 256,4</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a16="http://schemas.microsoft.com/office/drawing/2014/main" xmlns="" val="10006"/>
                  </a:ext>
                </a:extLst>
              </a:tr>
            </a:tbl>
          </a:graphicData>
        </a:graphic>
      </p:graphicFrame>
      <p:sp>
        <p:nvSpPr>
          <p:cNvPr id="6" name="Прямоугольник 5"/>
          <p:cNvSpPr/>
          <p:nvPr/>
        </p:nvSpPr>
        <p:spPr>
          <a:xfrm>
            <a:off x="7956376" y="1300133"/>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35175166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323528" y="1196752"/>
            <a:ext cx="3783934" cy="4739759"/>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водохозяйственного комплекса </a:t>
            </a:r>
            <a:r>
              <a:rPr lang="ru-RU" sz="1600" b="1" i="1" dirty="0" smtClean="0">
                <a:solidFill>
                  <a:schemeClr val="accent1">
                    <a:lumMod val="25000"/>
                  </a:schemeClr>
                </a:solidFill>
              </a:rPr>
              <a:t>на территории Демидовского округа Смоленской </a:t>
            </a:r>
            <a:r>
              <a:rPr lang="ru-RU" sz="1600" b="1" i="1" dirty="0">
                <a:solidFill>
                  <a:schemeClr val="accent1">
                    <a:lumMod val="25000"/>
                  </a:schemeClr>
                </a:solidFill>
              </a:rPr>
              <a:t>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p>
          <a:p>
            <a:r>
              <a:rPr lang="ru-RU" sz="1200" dirty="0" smtClean="0"/>
              <a:t>- создание условий для сохранения в исправном состоянии и обеспечения безаварийной эксплуатации гидротехнических сооружений, расположенных на территории муниципального образования «Демидовский муниципальный округ» Смоленской области;</a:t>
            </a:r>
          </a:p>
          <a:p>
            <a:r>
              <a:rPr lang="ru-RU" sz="1200" dirty="0" smtClean="0"/>
              <a:t>- восстановление водных объектов до состояния, обеспечивающего экологически благоприятные условия жизни населения.</a:t>
            </a:r>
          </a:p>
          <a:p>
            <a:r>
              <a:rPr lang="ru-RU" sz="1200" i="1" u="sng" dirty="0" smtClean="0">
                <a:solidFill>
                  <a:schemeClr val="accent1">
                    <a:lumMod val="25000"/>
                  </a:schemeClr>
                </a:solidFill>
              </a:rPr>
              <a:t>Задачи программы:</a:t>
            </a:r>
          </a:p>
          <a:p>
            <a:r>
              <a:rPr lang="ru-RU" sz="1200" dirty="0" smtClean="0"/>
              <a:t>- проведение инвентаризации бесхозяйных подземных водозаборных сооружений, разработка проектов и проведение работ по ликвидационному тампонажу бесхозяйных подземных водозаборных скважин;</a:t>
            </a:r>
          </a:p>
          <a:p>
            <a:r>
              <a:rPr lang="ru-RU" sz="1200" dirty="0" smtClean="0"/>
              <a:t>- осуществление капитального ремонта бесхозяйных гидротехнических сооружений</a:t>
            </a:r>
            <a:r>
              <a:rPr lang="ru-RU" sz="1800" dirty="0" smtClean="0"/>
              <a:t>.</a:t>
            </a:r>
            <a:endParaRPr lang="ru-RU" sz="18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6" name="Таблица 5"/>
          <p:cNvGraphicFramePr>
            <a:graphicFrameLocks noGrp="1"/>
          </p:cNvGraphicFramePr>
          <p:nvPr>
            <p:extLst>
              <p:ext uri="{D42A27DB-BD31-4B8C-83A1-F6EECF244321}">
                <p14:modId xmlns:p14="http://schemas.microsoft.com/office/powerpoint/2010/main" val="1299730208"/>
              </p:ext>
            </p:extLst>
          </p:nvPr>
        </p:nvGraphicFramePr>
        <p:xfrm>
          <a:off x="4403334" y="1772816"/>
          <a:ext cx="4501733" cy="1561479"/>
        </p:xfrm>
        <a:graphic>
          <a:graphicData uri="http://schemas.openxmlformats.org/drawingml/2006/table">
            <a:tbl>
              <a:tblPr firstRow="1" bandRow="1">
                <a:tableStyleId>{5C22544A-7EE6-4342-B048-85BDC9FD1C3A}</a:tableStyleId>
              </a:tblPr>
              <a:tblGrid>
                <a:gridCol w="2859225">
                  <a:extLst>
                    <a:ext uri="{9D8B030D-6E8A-4147-A177-3AD203B41FA5}">
                      <a16:colId xmlns:a16="http://schemas.microsoft.com/office/drawing/2014/main" xmlns="" val="20000"/>
                    </a:ext>
                  </a:extLst>
                </a:gridCol>
                <a:gridCol w="591379">
                  <a:extLst>
                    <a:ext uri="{9D8B030D-6E8A-4147-A177-3AD203B41FA5}">
                      <a16:colId xmlns:a16="http://schemas.microsoft.com/office/drawing/2014/main" xmlns="" val="20001"/>
                    </a:ext>
                  </a:extLst>
                </a:gridCol>
                <a:gridCol w="503092">
                  <a:extLst>
                    <a:ext uri="{9D8B030D-6E8A-4147-A177-3AD203B41FA5}">
                      <a16:colId xmlns:a16="http://schemas.microsoft.com/office/drawing/2014/main" xmlns="" val="20002"/>
                    </a:ext>
                  </a:extLst>
                </a:gridCol>
                <a:gridCol w="548037">
                  <a:extLst>
                    <a:ext uri="{9D8B030D-6E8A-4147-A177-3AD203B41FA5}">
                      <a16:colId xmlns:a16="http://schemas.microsoft.com/office/drawing/2014/main" xmlns="" val="20003"/>
                    </a:ext>
                  </a:extLst>
                </a:gridCol>
              </a:tblGrid>
              <a:tr h="27947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latin typeface="Times New Roman" panose="02020603050405020304" pitchFamily="18" charset="0"/>
                          <a:cs typeface="Times New Roman" panose="02020603050405020304" pitchFamily="18" charset="0"/>
                        </a:rPr>
                        <a:t>202</a:t>
                      </a:r>
                      <a:r>
                        <a:rPr lang="en-US" sz="1000" b="1" i="1" dirty="0" smtClean="0">
                          <a:latin typeface="Times New Roman" panose="02020603050405020304" pitchFamily="18" charset="0"/>
                          <a:cs typeface="Times New Roman" panose="02020603050405020304" pitchFamily="18" charset="0"/>
                        </a:rPr>
                        <a:t>6</a:t>
                      </a:r>
                      <a:endParaRPr lang="ru-RU" sz="1000" b="1" i="1" dirty="0">
                        <a:latin typeface="Times New Roman" panose="02020603050405020304" pitchFamily="18" charset="0"/>
                        <a:cs typeface="Times New Roman" panose="02020603050405020304" pitchFamily="18" charset="0"/>
                      </a:endParaRPr>
                    </a:p>
                  </a:txBody>
                  <a:tcPr/>
                </a:tc>
                <a:tc>
                  <a:txBody>
                    <a:bodyPr/>
                    <a:lstStyle/>
                    <a:p>
                      <a:pPr algn="ctr"/>
                      <a:r>
                        <a:rPr lang="ru-RU" sz="1000" i="1" dirty="0" smtClean="0">
                          <a:latin typeface="Times New Roman" panose="02020603050405020304" pitchFamily="18" charset="0"/>
                          <a:cs typeface="Times New Roman" panose="02020603050405020304" pitchFamily="18" charset="0"/>
                        </a:rPr>
                        <a:t>202</a:t>
                      </a:r>
                      <a:r>
                        <a:rPr lang="en-US" sz="1000" i="1" dirty="0" smtClean="0">
                          <a:latin typeface="Times New Roman" panose="02020603050405020304" pitchFamily="18" charset="0"/>
                          <a:cs typeface="Times New Roman" panose="02020603050405020304" pitchFamily="18" charset="0"/>
                        </a:rPr>
                        <a:t>7</a:t>
                      </a:r>
                      <a:endParaRPr lang="ru-RU" sz="1000" i="1" dirty="0">
                        <a:latin typeface="Times New Roman" panose="02020603050405020304" pitchFamily="18" charset="0"/>
                        <a:cs typeface="Times New Roman" panose="02020603050405020304" pitchFamily="18" charset="0"/>
                      </a:endParaRPr>
                    </a:p>
                  </a:txBody>
                  <a:tcPr/>
                </a:tc>
                <a:tc>
                  <a:txBody>
                    <a:bodyPr/>
                    <a:lstStyle/>
                    <a:p>
                      <a:pPr algn="ctr"/>
                      <a:r>
                        <a:rPr lang="ru-RU" sz="1000" i="1" dirty="0" smtClean="0">
                          <a:latin typeface="Times New Roman" panose="02020603050405020304" pitchFamily="18" charset="0"/>
                          <a:cs typeface="Times New Roman" panose="02020603050405020304" pitchFamily="18" charset="0"/>
                        </a:rPr>
                        <a:t>202</a:t>
                      </a:r>
                      <a:r>
                        <a:rPr lang="en-US" sz="1000" i="1" dirty="0" smtClean="0">
                          <a:latin typeface="Times New Roman" panose="02020603050405020304" pitchFamily="18" charset="0"/>
                          <a:cs typeface="Times New Roman" panose="02020603050405020304" pitchFamily="18" charset="0"/>
                        </a:rPr>
                        <a:t>8</a:t>
                      </a:r>
                      <a:endParaRPr lang="ru-RU" sz="1000"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0"/>
                  </a:ext>
                </a:extLst>
              </a:tr>
              <a:tr h="196155">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976,6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1 031,6</a:t>
                      </a:r>
                    </a:p>
                  </a:txBody>
                  <a:tcPr marL="9525" marR="9525" marT="9525" marB="0"/>
                </a:tc>
                <a:extLst>
                  <a:ext uri="{0D108BD9-81ED-4DB2-BD59-A6C34878D82A}">
                    <a16:rowId xmlns:a16="http://schemas.microsoft.com/office/drawing/2014/main" xmlns="" val="10001"/>
                  </a:ext>
                </a:extLst>
              </a:tr>
              <a:tr h="280746">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«Гарантированное обеспечение водными ресурсами»</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45,0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100,0</a:t>
                      </a:r>
                    </a:p>
                  </a:txBody>
                  <a:tcPr marL="9525" marR="9525" marT="9525" marB="0" anchor="ctr"/>
                </a:tc>
                <a:extLst>
                  <a:ext uri="{0D108BD9-81ED-4DB2-BD59-A6C34878D82A}">
                    <a16:rowId xmlns:a16="http://schemas.microsoft.com/office/drawing/2014/main" xmlns="" val="10002"/>
                  </a:ext>
                </a:extLst>
              </a:tr>
              <a:tr h="280746">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«Улучшение условий проживания населения муниципального образования «Демидовский муниципальный округ» 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931,6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931,6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931,6</a:t>
                      </a:r>
                    </a:p>
                  </a:txBody>
                  <a:tcPr marL="9525" marR="9525" marT="9525" marB="0" anchor="ctr"/>
                </a:tc>
                <a:extLst>
                  <a:ext uri="{0D108BD9-81ED-4DB2-BD59-A6C34878D82A}">
                    <a16:rowId xmlns:a16="http://schemas.microsoft.com/office/drawing/2014/main" xmlns="" val="10003"/>
                  </a:ext>
                </a:extLst>
              </a:tr>
            </a:tbl>
          </a:graphicData>
        </a:graphic>
      </p:graphicFrame>
      <p:sp>
        <p:nvSpPr>
          <p:cNvPr id="7" name="Прямоугольник 6"/>
          <p:cNvSpPr/>
          <p:nvPr/>
        </p:nvSpPr>
        <p:spPr>
          <a:xfrm>
            <a:off x="7956376" y="140749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054100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процесс 4"/>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Box 2"/>
          <p:cNvSpPr txBox="1"/>
          <p:nvPr/>
        </p:nvSpPr>
        <p:spPr>
          <a:xfrm>
            <a:off x="-35496" y="472144"/>
            <a:ext cx="9144000" cy="338554"/>
          </a:xfrm>
          <a:prstGeom prst="rect">
            <a:avLst/>
          </a:prstGeom>
          <a:noFill/>
        </p:spPr>
        <p:txBody>
          <a:bodyPr wrap="square" rtlCol="0">
            <a:spAutoFit/>
          </a:bodyPr>
          <a:lstStyle/>
          <a:p>
            <a:pPr algn="ctr"/>
            <a:r>
              <a:rPr lang="ru-RU" sz="1600" b="1" dirty="0" smtClean="0">
                <a:solidFill>
                  <a:srgbClr val="000066"/>
                </a:solidFill>
                <a:latin typeface="Bad Script" panose="02000000000000000000" pitchFamily="2" charset="0"/>
              </a:rPr>
              <a:t>О муниципальном образовании «Демидовский муниципальный округ» Смоленской области</a:t>
            </a:r>
            <a:endParaRPr lang="ru-RU" sz="1600" b="1" dirty="0">
              <a:solidFill>
                <a:srgbClr val="000066"/>
              </a:solidFill>
              <a:latin typeface="Bad Script" panose="02000000000000000000" pitchFamily="2" charset="0"/>
            </a:endParaRPr>
          </a:p>
        </p:txBody>
      </p:sp>
      <p:sp>
        <p:nvSpPr>
          <p:cNvPr id="4" name="Прямоугольник 3"/>
          <p:cNvSpPr/>
          <p:nvPr/>
        </p:nvSpPr>
        <p:spPr>
          <a:xfrm>
            <a:off x="368606" y="810698"/>
            <a:ext cx="8667890" cy="5632311"/>
          </a:xfrm>
          <a:prstGeom prst="rect">
            <a:avLst/>
          </a:prstGeom>
        </p:spPr>
        <p:txBody>
          <a:bodyPr wrap="square">
            <a:spAutoFit/>
          </a:bodyPr>
          <a:lstStyle/>
          <a:p>
            <a:r>
              <a:rPr lang="ru-RU" sz="1500" dirty="0"/>
              <a:t>Демидов (до 1918 года Поречье) — город, расположенный в 98 км к северу от Смоленска, на месте слияния рек </a:t>
            </a:r>
            <a:r>
              <a:rPr lang="ru-RU" sz="1500" dirty="0" err="1"/>
              <a:t>Каспля</a:t>
            </a:r>
            <a:r>
              <a:rPr lang="ru-RU" sz="1500" dirty="0"/>
              <a:t> и </a:t>
            </a:r>
            <a:r>
              <a:rPr lang="ru-RU" sz="1500" dirty="0" err="1"/>
              <a:t>Гобза</a:t>
            </a:r>
            <a:r>
              <a:rPr lang="ru-RU" sz="1500" dirty="0"/>
              <a:t>, где в IX—XI веках проходила северная ветвь пути «из варяг в греки». Позднее, в ХII-XIV веках — водный путь в прибалтийские города. Первое письменное сообщение о сельском поселении Поречье («место у реки») относится к XV </a:t>
            </a:r>
            <a:r>
              <a:rPr lang="ru-RU" sz="1500" dirty="0" smtClean="0"/>
              <a:t>веку.</a:t>
            </a:r>
          </a:p>
          <a:p>
            <a:r>
              <a:rPr lang="ru-RU" sz="1500" dirty="0"/>
              <a:t>Район расположен на северо-западе области. Граничит на севере с Тверской областью, на северо-западе с </a:t>
            </a:r>
            <a:r>
              <a:rPr lang="ru-RU" sz="1500" dirty="0" err="1"/>
              <a:t>Велижским</a:t>
            </a:r>
            <a:r>
              <a:rPr lang="ru-RU" sz="1500" dirty="0"/>
              <a:t> </a:t>
            </a:r>
            <a:r>
              <a:rPr lang="ru-RU" sz="1500" dirty="0" smtClean="0"/>
              <a:t>муниципальным округом, </a:t>
            </a:r>
            <a:r>
              <a:rPr lang="ru-RU" sz="1500" dirty="0"/>
              <a:t>на юго-западе и западе с </a:t>
            </a:r>
            <a:r>
              <a:rPr lang="ru-RU" sz="1500" dirty="0" err="1"/>
              <a:t>Руднянским</a:t>
            </a:r>
            <a:r>
              <a:rPr lang="ru-RU" sz="1500" dirty="0"/>
              <a:t> </a:t>
            </a:r>
            <a:r>
              <a:rPr lang="ru-RU" sz="1500" dirty="0" smtClean="0"/>
              <a:t>муниципальным округом, </a:t>
            </a:r>
            <a:r>
              <a:rPr lang="ru-RU" sz="1500" dirty="0"/>
              <a:t>на юге со Смоленским </a:t>
            </a:r>
            <a:r>
              <a:rPr lang="ru-RU" sz="1500" dirty="0" smtClean="0"/>
              <a:t>муниципальным округом, </a:t>
            </a:r>
            <a:r>
              <a:rPr lang="ru-RU" sz="1500" dirty="0"/>
              <a:t>на востоке с </a:t>
            </a:r>
            <a:r>
              <a:rPr lang="ru-RU" sz="1500" dirty="0" err="1"/>
              <a:t>Духовщинским</a:t>
            </a:r>
            <a:r>
              <a:rPr lang="ru-RU" sz="1500" dirty="0"/>
              <a:t> </a:t>
            </a:r>
            <a:r>
              <a:rPr lang="ru-RU" sz="1500" dirty="0" smtClean="0"/>
              <a:t>муниципальным округом </a:t>
            </a:r>
            <a:r>
              <a:rPr lang="ru-RU" sz="1500" dirty="0"/>
              <a:t>Смоленской области.</a:t>
            </a:r>
          </a:p>
          <a:p>
            <a:r>
              <a:rPr lang="ru-RU" sz="1500" dirty="0"/>
              <a:t>В юго-восточной части </a:t>
            </a:r>
            <a:r>
              <a:rPr lang="ru-RU" sz="1500" dirty="0" smtClean="0"/>
              <a:t>муниципального округа </a:t>
            </a:r>
            <a:r>
              <a:rPr lang="ru-RU" sz="1500" dirty="0"/>
              <a:t>находится окраина </a:t>
            </a:r>
            <a:r>
              <a:rPr lang="ru-RU" sz="1500" dirty="0" err="1">
                <a:hlinkClick r:id="rId2" tooltip="Духовщинская возвышенность"/>
              </a:rPr>
              <a:t>Духовщинской</a:t>
            </a:r>
            <a:r>
              <a:rPr lang="ru-RU" sz="1500" dirty="0">
                <a:hlinkClick r:id="rId2" tooltip="Духовщинская возвышенность"/>
              </a:rPr>
              <a:t> возвышенности</a:t>
            </a:r>
            <a:r>
              <a:rPr lang="ru-RU" sz="1500" dirty="0"/>
              <a:t>. В северо-восточной части — </a:t>
            </a:r>
            <a:r>
              <a:rPr lang="ru-RU" sz="1500" dirty="0" err="1">
                <a:hlinkClick r:id="rId3" tooltip="Ельшанско-Свитская низина (страница отсутствует)"/>
              </a:rPr>
              <a:t>Ельшанско</a:t>
            </a:r>
            <a:r>
              <a:rPr lang="ru-RU" sz="1500" dirty="0">
                <a:hlinkClick r:id="rId3" tooltip="Ельшанско-Свитская низина (страница отсутствует)"/>
              </a:rPr>
              <a:t>-Свитская низина</a:t>
            </a:r>
            <a:r>
              <a:rPr lang="ru-RU" sz="1500" dirty="0"/>
              <a:t>. По территории </a:t>
            </a:r>
            <a:r>
              <a:rPr lang="ru-RU" sz="1500" dirty="0" smtClean="0"/>
              <a:t>муниципального округа протекает несколько рек</a:t>
            </a:r>
            <a:r>
              <a:rPr lang="ru-RU" sz="1500" dirty="0"/>
              <a:t>: </a:t>
            </a:r>
            <a:r>
              <a:rPr lang="ru-RU" sz="1500" dirty="0" err="1">
                <a:hlinkClick r:id="rId4" tooltip="Каспля"/>
              </a:rPr>
              <a:t>Каспля</a:t>
            </a:r>
            <a:r>
              <a:rPr lang="ru-RU" sz="1500" dirty="0"/>
              <a:t>, </a:t>
            </a:r>
            <a:r>
              <a:rPr lang="ru-RU" sz="1500" dirty="0" err="1">
                <a:hlinkClick r:id="rId5" tooltip="Вятша"/>
              </a:rPr>
              <a:t>Вятша</a:t>
            </a:r>
            <a:r>
              <a:rPr lang="ru-RU" sz="1500" dirty="0"/>
              <a:t>, </a:t>
            </a:r>
            <a:r>
              <a:rPr lang="ru-RU" sz="1500" dirty="0" err="1">
                <a:hlinkClick r:id="rId6" tooltip="Половья (страница отсутствует)"/>
              </a:rPr>
              <a:t>Половья</a:t>
            </a:r>
            <a:r>
              <a:rPr lang="ru-RU" sz="1500" dirty="0"/>
              <a:t>, </a:t>
            </a:r>
            <a:r>
              <a:rPr lang="ru-RU" sz="1500" dirty="0" err="1">
                <a:hlinkClick r:id="rId7" tooltip="Борожанка (страница отсутствует)"/>
              </a:rPr>
              <a:t>Борожанка</a:t>
            </a:r>
            <a:r>
              <a:rPr lang="ru-RU" sz="1500" dirty="0"/>
              <a:t>, </a:t>
            </a:r>
            <a:r>
              <a:rPr lang="ru-RU" sz="1500" dirty="0" err="1">
                <a:hlinkClick r:id="rId8" tooltip="Ельша"/>
              </a:rPr>
              <a:t>Ельша</a:t>
            </a:r>
            <a:r>
              <a:rPr lang="ru-RU" sz="1500" dirty="0"/>
              <a:t>, </a:t>
            </a:r>
            <a:r>
              <a:rPr lang="ru-RU" sz="1500" dirty="0">
                <a:hlinkClick r:id="rId9" tooltip="Ольша"/>
              </a:rPr>
              <a:t>Ольша</a:t>
            </a:r>
            <a:r>
              <a:rPr lang="ru-RU" sz="1500" dirty="0"/>
              <a:t>. </a:t>
            </a:r>
            <a:r>
              <a:rPr lang="ru-RU" sz="1500" dirty="0" smtClean="0"/>
              <a:t>На </a:t>
            </a:r>
            <a:r>
              <a:rPr lang="ru-RU" sz="1500" dirty="0"/>
              <a:t>территории также много озёр: </a:t>
            </a:r>
            <a:r>
              <a:rPr lang="ru-RU" sz="1500" dirty="0" err="1">
                <a:hlinkClick r:id="rId10" tooltip="Сапшо"/>
              </a:rPr>
              <a:t>Сапшо</a:t>
            </a:r>
            <a:r>
              <a:rPr lang="ru-RU" sz="1500" dirty="0"/>
              <a:t>, </a:t>
            </a:r>
            <a:r>
              <a:rPr lang="ru-RU" sz="1500" dirty="0" err="1">
                <a:hlinkClick r:id="rId11" tooltip="Дго"/>
              </a:rPr>
              <a:t>Дго</a:t>
            </a:r>
            <a:r>
              <a:rPr lang="ru-RU" sz="1500" dirty="0"/>
              <a:t>, </a:t>
            </a:r>
            <a:r>
              <a:rPr lang="ru-RU" sz="1500" dirty="0" err="1">
                <a:hlinkClick r:id="rId12" tooltip="Баклановское"/>
              </a:rPr>
              <a:t>Баклановское</a:t>
            </a:r>
            <a:r>
              <a:rPr lang="ru-RU" sz="1500" dirty="0"/>
              <a:t>, </a:t>
            </a:r>
            <a:r>
              <a:rPr lang="ru-RU" sz="1500" dirty="0">
                <a:hlinkClick r:id="rId13" tooltip="Рытое"/>
              </a:rPr>
              <a:t>Рытое</a:t>
            </a:r>
            <a:r>
              <a:rPr lang="ru-RU" sz="1500" dirty="0"/>
              <a:t>, </a:t>
            </a:r>
            <a:r>
              <a:rPr lang="ru-RU" sz="1500" dirty="0">
                <a:hlinkClick r:id="rId14" tooltip="Петровское (Лососно) (страница отсутствует)"/>
              </a:rPr>
              <a:t>Петровское (</a:t>
            </a:r>
            <a:r>
              <a:rPr lang="ru-RU" sz="1500" dirty="0" err="1">
                <a:hlinkClick r:id="rId14" tooltip="Петровское (Лососно) (страница отсутствует)"/>
              </a:rPr>
              <a:t>Лососно</a:t>
            </a:r>
            <a:r>
              <a:rPr lang="ru-RU" sz="1500" dirty="0">
                <a:hlinkClick r:id="rId14" tooltip="Петровское (Лососно) (страница отсутствует)"/>
              </a:rPr>
              <a:t>)</a:t>
            </a:r>
            <a:r>
              <a:rPr lang="ru-RU" sz="1500" dirty="0"/>
              <a:t>, </a:t>
            </a:r>
            <a:r>
              <a:rPr lang="ru-RU" sz="1500" dirty="0">
                <a:hlinkClick r:id="rId15" tooltip="Чистик"/>
              </a:rPr>
              <a:t>Чистик</a:t>
            </a:r>
            <a:r>
              <a:rPr lang="ru-RU" sz="1500" dirty="0"/>
              <a:t>, </a:t>
            </a:r>
            <a:r>
              <a:rPr lang="ru-RU" sz="1500" dirty="0" err="1">
                <a:hlinkClick r:id="rId16" tooltip="Лошамье"/>
              </a:rPr>
              <a:t>Лошамье</a:t>
            </a:r>
            <a:r>
              <a:rPr lang="ru-RU" sz="1500" dirty="0"/>
              <a:t>, </a:t>
            </a:r>
            <a:r>
              <a:rPr lang="ru-RU" sz="1500" dirty="0">
                <a:hlinkClick r:id="rId17" tooltip="Мутное"/>
              </a:rPr>
              <a:t>Мутное</a:t>
            </a:r>
            <a:r>
              <a:rPr lang="ru-RU" sz="1500" dirty="0"/>
              <a:t>, </a:t>
            </a:r>
            <a:r>
              <a:rPr lang="ru-RU" sz="1500" dirty="0" err="1">
                <a:hlinkClick r:id="rId18" tooltip="Дивинское (страница отсутствует)"/>
              </a:rPr>
              <a:t>Дивинское</a:t>
            </a:r>
            <a:r>
              <a:rPr lang="ru-RU" sz="1500" dirty="0"/>
              <a:t>, </a:t>
            </a:r>
            <a:r>
              <a:rPr lang="ru-RU" sz="1500" dirty="0" err="1">
                <a:hlinkClick r:id="rId19" tooltip="Акатовское"/>
              </a:rPr>
              <a:t>Акатовское</a:t>
            </a:r>
            <a:r>
              <a:rPr lang="ru-RU" sz="1500" dirty="0"/>
              <a:t>, </a:t>
            </a:r>
            <a:r>
              <a:rPr lang="ru-RU" sz="1500" dirty="0">
                <a:hlinkClick r:id="rId20" tooltip="Щучье"/>
              </a:rPr>
              <a:t>Щучье</a:t>
            </a:r>
            <a:r>
              <a:rPr lang="ru-RU" sz="1500" dirty="0"/>
              <a:t>.</a:t>
            </a:r>
          </a:p>
          <a:p>
            <a:r>
              <a:rPr lang="ru-RU" sz="1500" dirty="0" smtClean="0"/>
              <a:t>Сеть </a:t>
            </a:r>
            <a:r>
              <a:rPr lang="ru-RU" sz="1500" dirty="0"/>
              <a:t>муниципальных образовательных учреждений </a:t>
            </a:r>
            <a:r>
              <a:rPr lang="ru-RU" sz="1500" dirty="0" smtClean="0"/>
              <a:t>состоит </a:t>
            </a:r>
            <a:r>
              <a:rPr lang="ru-RU" sz="1500" dirty="0"/>
              <a:t>из 10 школ (из них – </a:t>
            </a:r>
            <a:r>
              <a:rPr lang="ru-RU" sz="1500" dirty="0" smtClean="0"/>
              <a:t>3 </a:t>
            </a:r>
            <a:r>
              <a:rPr lang="ru-RU" sz="1500" dirty="0"/>
              <a:t>имеют дошкольные группы), </a:t>
            </a:r>
            <a:r>
              <a:rPr lang="ru-RU" sz="1500" dirty="0" smtClean="0"/>
              <a:t>3 </a:t>
            </a:r>
            <a:r>
              <a:rPr lang="ru-RU" sz="1500" dirty="0"/>
              <a:t>детских садов, 2 домов детского творчества и 1 детско-юношеской спортивной школы.</a:t>
            </a:r>
            <a:r>
              <a:rPr lang="ru-RU" sz="1500" dirty="0" smtClean="0"/>
              <a:t> </a:t>
            </a:r>
          </a:p>
          <a:p>
            <a:r>
              <a:rPr lang="ru-RU" sz="1500" dirty="0"/>
              <a:t>На территории муниципального образования действует централизованная клубная система, объединяющая 11 сельских домов культуры</a:t>
            </a:r>
            <a:r>
              <a:rPr lang="ru-RU" sz="1500" dirty="0" smtClean="0"/>
              <a:t>.</a:t>
            </a:r>
          </a:p>
          <a:p>
            <a:r>
              <a:rPr lang="ru-RU" sz="1500" dirty="0"/>
              <a:t>В северной части Демидовского и частично </a:t>
            </a:r>
            <a:r>
              <a:rPr lang="ru-RU" sz="1500" dirty="0" err="1"/>
              <a:t>Духовщинского</a:t>
            </a:r>
            <a:r>
              <a:rPr lang="ru-RU" sz="1500" dirty="0"/>
              <a:t> </a:t>
            </a:r>
            <a:r>
              <a:rPr lang="ru-RU" sz="1500" dirty="0" smtClean="0"/>
              <a:t>муниципального округа </a:t>
            </a:r>
            <a:r>
              <a:rPr lang="ru-RU" sz="1500" dirty="0"/>
              <a:t>находится Национальный парк «Смоленское </a:t>
            </a:r>
            <a:r>
              <a:rPr lang="ru-RU" sz="1500" dirty="0" err="1"/>
              <a:t>Поозерье</a:t>
            </a:r>
            <a:r>
              <a:rPr lang="ru-RU" sz="1500" dirty="0"/>
              <a:t>». Территория парка обладает значительным потенциалом для развития туризма. Местные природные ландшафты уникальны, их яркая особенность — большая изрезанность береговой линии оврагами, покрытыми хвойными и лиственными лесами. На территории парка чистота воды рек и своеобразный гидрологический режим способствуют развитию водного туризма и отдыха у воды. Особо популярны на территории парка  велотуризм и водный туризм, рыбалка, кемпинг, семейный отдых.</a:t>
            </a:r>
          </a:p>
        </p:txBody>
      </p:sp>
    </p:spTree>
    <p:extLst>
      <p:ext uri="{BB962C8B-B14F-4D97-AF65-F5344CB8AC3E}">
        <p14:creationId xmlns:p14="http://schemas.microsoft.com/office/powerpoint/2010/main" val="27980334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251520" y="836712"/>
            <a:ext cx="3783934" cy="590931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физической культуры и спорта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endParaRPr lang="ru-RU" sz="16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увеличение числа людей, занимающихся физической культурой и спортом, до 15 процентов от общей численности населения  Демидовского округа Смоленской области.</a:t>
            </a:r>
          </a:p>
          <a:p>
            <a:endParaRPr lang="ru-RU" sz="1200" dirty="0" smtClean="0"/>
          </a:p>
          <a:p>
            <a:r>
              <a:rPr lang="ru-RU" sz="1200" i="1" u="sng" dirty="0" smtClean="0">
                <a:solidFill>
                  <a:schemeClr val="accent1">
                    <a:lumMod val="25000"/>
                  </a:schemeClr>
                </a:solidFill>
              </a:rPr>
              <a:t>Задачи программы:</a:t>
            </a:r>
          </a:p>
          <a:p>
            <a:r>
              <a:rPr lang="ru-RU" sz="1200" dirty="0" smtClean="0"/>
              <a:t>- увеличение численности детей, подростков и молодежи, регулярно занимающихся физической культурой и спортом, до 40 процентов от общего количества детей,  подростков  и     молодежи,     посещающих занятия физической культурой в      образовательных учреждениях  Демидовского округа Смоленской области</a:t>
            </a:r>
          </a:p>
          <a:p>
            <a:r>
              <a:rPr lang="ru-RU" sz="1200" dirty="0" smtClean="0"/>
              <a:t>- увеличение    количества подготовленных спортсменов  высокого   класса,     выступающих  на   областных,  российских и международных спортивных соревнованиях</a:t>
            </a:r>
          </a:p>
          <a:p>
            <a:r>
              <a:rPr lang="ru-RU" sz="1200" dirty="0" smtClean="0"/>
              <a:t>- создание детских спортивных клубов</a:t>
            </a:r>
          </a:p>
          <a:p>
            <a:r>
              <a:rPr lang="ru-RU" sz="1200" dirty="0" smtClean="0"/>
              <a:t>- повышение эффективности пропаганды здорового образа жизни, физической культуры и спорта на территории МО «Демидовский муниципальный округ»</a:t>
            </a:r>
          </a:p>
          <a:p>
            <a:r>
              <a:rPr lang="ru-RU" sz="1200" dirty="0" smtClean="0"/>
              <a:t>- создание и поддержка групп «Здоровья».</a:t>
            </a:r>
          </a:p>
          <a:p>
            <a:pPr>
              <a:buFontTx/>
              <a:buChar char="-"/>
            </a:pPr>
            <a:endParaRPr lang="ru-RU" sz="18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graphicFrame>
        <p:nvGraphicFramePr>
          <p:cNvPr id="6" name="Таблица 5"/>
          <p:cNvGraphicFramePr>
            <a:graphicFrameLocks noGrp="1"/>
          </p:cNvGraphicFramePr>
          <p:nvPr>
            <p:extLst>
              <p:ext uri="{D42A27DB-BD31-4B8C-83A1-F6EECF244321}">
                <p14:modId xmlns:p14="http://schemas.microsoft.com/office/powerpoint/2010/main" val="3707797134"/>
              </p:ext>
            </p:extLst>
          </p:nvPr>
        </p:nvGraphicFramePr>
        <p:xfrm>
          <a:off x="4078864" y="1290072"/>
          <a:ext cx="4933783" cy="3507080"/>
        </p:xfrm>
        <a:graphic>
          <a:graphicData uri="http://schemas.openxmlformats.org/drawingml/2006/table">
            <a:tbl>
              <a:tblPr firstRow="1" bandRow="1">
                <a:tableStyleId>{5C22544A-7EE6-4342-B048-85BDC9FD1C3A}</a:tableStyleId>
              </a:tblPr>
              <a:tblGrid>
                <a:gridCol w="2823737">
                  <a:extLst>
                    <a:ext uri="{9D8B030D-6E8A-4147-A177-3AD203B41FA5}">
                      <a16:colId xmlns:a16="http://schemas.microsoft.com/office/drawing/2014/main" xmlns="" val="20000"/>
                    </a:ext>
                  </a:extLst>
                </a:gridCol>
                <a:gridCol w="758616">
                  <a:extLst>
                    <a:ext uri="{9D8B030D-6E8A-4147-A177-3AD203B41FA5}">
                      <a16:colId xmlns:a16="http://schemas.microsoft.com/office/drawing/2014/main" xmlns="" val="20001"/>
                    </a:ext>
                  </a:extLst>
                </a:gridCol>
                <a:gridCol w="674325">
                  <a:extLst>
                    <a:ext uri="{9D8B030D-6E8A-4147-A177-3AD203B41FA5}">
                      <a16:colId xmlns:a16="http://schemas.microsoft.com/office/drawing/2014/main" xmlns="" val="20002"/>
                    </a:ext>
                  </a:extLst>
                </a:gridCol>
                <a:gridCol w="677105">
                  <a:extLst>
                    <a:ext uri="{9D8B030D-6E8A-4147-A177-3AD203B41FA5}">
                      <a16:colId xmlns:a16="http://schemas.microsoft.com/office/drawing/2014/main" xmlns="" val="20003"/>
                    </a:ext>
                  </a:extLst>
                </a:gridCol>
              </a:tblGrid>
              <a:tr h="369862">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a16="http://schemas.microsoft.com/office/drawing/2014/main" xmlns="" val="10000"/>
                  </a:ext>
                </a:extLst>
              </a:tr>
              <a:tr h="312423">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216 648,9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602,6</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4 920,3</a:t>
                      </a:r>
                    </a:p>
                  </a:txBody>
                  <a:tcPr marL="9525" marR="9525" marT="9525" marB="0"/>
                </a:tc>
                <a:extLst>
                  <a:ext uri="{0D108BD9-81ED-4DB2-BD59-A6C34878D82A}">
                    <a16:rowId xmlns:a16="http://schemas.microsoft.com/office/drawing/2014/main" xmlns="" val="10001"/>
                  </a:ext>
                </a:extLst>
              </a:tr>
              <a:tr h="430996">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«Проведение спортивно-массовых мероприятий»</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207,0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240,0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280,0</a:t>
                      </a:r>
                    </a:p>
                  </a:txBody>
                  <a:tcPr marL="9525" marR="9525" marT="9525" marB="0" anchor="ctr"/>
                </a:tc>
                <a:extLst>
                  <a:ext uri="{0D108BD9-81ED-4DB2-BD59-A6C34878D82A}">
                    <a16:rowId xmlns:a16="http://schemas.microsoft.com/office/drawing/2014/main" xmlns="" val="10002"/>
                  </a:ext>
                </a:extLst>
              </a:tr>
              <a:tr h="569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оказания услуг (работ) муниципальными учреждениями»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290,0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310,0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320,0</a:t>
                      </a:r>
                    </a:p>
                  </a:txBody>
                  <a:tcPr marL="9525" marR="9525" marT="9525" marB="0" anchor="ctr"/>
                </a:tc>
                <a:extLst>
                  <a:ext uri="{0D108BD9-81ED-4DB2-BD59-A6C34878D82A}">
                    <a16:rowId xmlns:a16="http://schemas.microsoft.com/office/drawing/2014/main" xmlns="" val="10003"/>
                  </a:ext>
                </a:extLst>
              </a:tr>
              <a:tr h="4309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«Внедрение Всероссийского физкультурно-спортивного</a:t>
                      </a:r>
                      <a:r>
                        <a:rPr lang="ru-RU" sz="1000" b="0" i="0" baseline="0" dirty="0" smtClean="0">
                          <a:solidFill>
                            <a:schemeClr val="accent1">
                              <a:lumMod val="25000"/>
                            </a:schemeClr>
                          </a:solidFill>
                          <a:latin typeface="Times New Roman" pitchFamily="18" charset="0"/>
                          <a:cs typeface="Times New Roman" pitchFamily="18" charset="0"/>
                        </a:rPr>
                        <a:t> комплекса «Готов к труду и обороне» (ГТО)</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1 052,6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52,6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1 052,6</a:t>
                      </a:r>
                    </a:p>
                  </a:txBody>
                  <a:tcPr marL="9525" marR="9525" marT="9525" marB="0" anchor="ctr"/>
                </a:tc>
                <a:extLst>
                  <a:ext uri="{0D108BD9-81ED-4DB2-BD59-A6C34878D82A}">
                    <a16:rowId xmlns:a16="http://schemas.microsoft.com/office/drawing/2014/main" xmlns="" val="10004"/>
                  </a:ext>
                </a:extLst>
              </a:tr>
              <a:tr h="8831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«Развитие инфраструктуры физической культуры и спорта, в том числе для лиц с ограниченным</a:t>
                      </a:r>
                      <a:r>
                        <a:rPr lang="ru-RU" sz="1000" b="0" i="0" baseline="0" dirty="0" smtClean="0">
                          <a:solidFill>
                            <a:schemeClr val="accent1">
                              <a:lumMod val="25000"/>
                            </a:schemeClr>
                          </a:solidFill>
                          <a:latin typeface="Times New Roman" pitchFamily="18" charset="0"/>
                          <a:cs typeface="Times New Roman" pitchFamily="18" charset="0"/>
                        </a:rPr>
                        <a:t> возможностями здоровья и инвалидов»</a:t>
                      </a:r>
                      <a:endParaRPr lang="ru-RU" sz="1000" b="0" i="0" dirty="0" smtClean="0">
                        <a:solidFill>
                          <a:schemeClr val="accent1">
                            <a:lumMod val="25000"/>
                          </a:schemeClr>
                        </a:solidFill>
                        <a:latin typeface="Times New Roman" pitchFamily="18" charset="0"/>
                        <a:cs typeface="Times New Roman" pitchFamily="18" charset="0"/>
                      </a:endParaRPr>
                    </a:p>
                    <a:p>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215 099,3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3 267,7</a:t>
                      </a:r>
                    </a:p>
                  </a:txBody>
                  <a:tcPr marL="9525" marR="9525" marT="9525" marB="0" anchor="ctr"/>
                </a:tc>
                <a:extLst>
                  <a:ext uri="{0D108BD9-81ED-4DB2-BD59-A6C34878D82A}">
                    <a16:rowId xmlns:a16="http://schemas.microsoft.com/office/drawing/2014/main" xmlns="" val="10005"/>
                  </a:ext>
                </a:extLst>
              </a:tr>
            </a:tbl>
          </a:graphicData>
        </a:graphic>
      </p:graphicFrame>
      <p:sp>
        <p:nvSpPr>
          <p:cNvPr id="7" name="Прямоугольник 6"/>
          <p:cNvSpPr/>
          <p:nvPr/>
        </p:nvSpPr>
        <p:spPr>
          <a:xfrm>
            <a:off x="8065791" y="98072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8769977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642910" y="500042"/>
            <a:ext cx="8286808" cy="400110"/>
          </a:xfrm>
          <a:prstGeom prst="rect">
            <a:avLst/>
          </a:prstGeom>
          <a:noFill/>
        </p:spPr>
        <p:txBody>
          <a:bodyPr wrap="square" rtlCol="0">
            <a:spAutoFit/>
          </a:bodyPr>
          <a:lstStyle/>
          <a:p>
            <a:pPr algn="ctr"/>
            <a:endParaRPr lang="ru-RU" sz="2000" b="1" i="1" dirty="0">
              <a:solidFill>
                <a:schemeClr val="accent1">
                  <a:lumMod val="25000"/>
                </a:schemeClr>
              </a:solidFill>
            </a:endParaRPr>
          </a:p>
        </p:txBody>
      </p:sp>
      <p:sp>
        <p:nvSpPr>
          <p:cNvPr id="4" name="TextBox 3"/>
          <p:cNvSpPr txBox="1"/>
          <p:nvPr/>
        </p:nvSpPr>
        <p:spPr>
          <a:xfrm>
            <a:off x="23292" y="500042"/>
            <a:ext cx="3684612" cy="630942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образования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r>
              <a:rPr lang="ru-RU" sz="1200" i="1" u="sng" dirty="0" smtClean="0">
                <a:solidFill>
                  <a:schemeClr val="accent1">
                    <a:lumMod val="25000"/>
                  </a:schemeClr>
                </a:solidFill>
              </a:rPr>
              <a:t>Цели программы:</a:t>
            </a:r>
          </a:p>
          <a:p>
            <a:r>
              <a:rPr lang="ru-RU" sz="1200" dirty="0" smtClean="0">
                <a:solidFill>
                  <a:schemeClr val="accent1">
                    <a:lumMod val="25000"/>
                  </a:schemeClr>
                </a:solidFill>
              </a:rPr>
              <a:t>- </a:t>
            </a:r>
            <a:r>
              <a:rPr lang="ru-RU" sz="1200" dirty="0" smtClean="0"/>
              <a:t> обеспечение устойчивого развития и совершенствования системы дошкольного образования в МО «Демидовский муниципальный округ»</a:t>
            </a:r>
          </a:p>
          <a:p>
            <a:pPr>
              <a:buFontTx/>
              <a:buChar char="-"/>
            </a:pPr>
            <a:r>
              <a:rPr lang="ru-RU" sz="1200" dirty="0" smtClean="0"/>
              <a:t>повышение качества, доступности и эффективности бесплатного общего образования в муниципальных бюджетных образовательных учреждениях Демидовского округа Смоленской области</a:t>
            </a:r>
          </a:p>
          <a:p>
            <a:pPr>
              <a:buFontTx/>
              <a:buChar char="-"/>
            </a:pPr>
            <a:r>
              <a:rPr lang="ru-RU" sz="1200" dirty="0" smtClean="0"/>
              <a:t> повышение качества и доступности дополнительного образования детей на территории МО «Демидовский муниципальный округ»</a:t>
            </a:r>
          </a:p>
          <a:p>
            <a:pPr>
              <a:buFontTx/>
              <a:buChar char="-"/>
            </a:pPr>
            <a:r>
              <a:rPr lang="ru-RU" sz="1200" dirty="0" smtClean="0"/>
              <a:t> создание оптимальных условий, направленных на формирование системы оздоровления и отдыха   детей,   проживающих на территории МО «Демидовский муниципальный округ» и за его пределами</a:t>
            </a:r>
          </a:p>
          <a:p>
            <a:r>
              <a:rPr lang="ru-RU" sz="1200" i="1" u="sng" dirty="0" smtClean="0">
                <a:solidFill>
                  <a:schemeClr val="accent1">
                    <a:lumMod val="25000"/>
                  </a:schemeClr>
                </a:solidFill>
              </a:rPr>
              <a:t>Задачи программы:</a:t>
            </a:r>
          </a:p>
          <a:p>
            <a:pPr>
              <a:buFontTx/>
              <a:buChar char="-"/>
            </a:pPr>
            <a:r>
              <a:rPr lang="ru-RU" sz="1200" dirty="0" smtClean="0"/>
              <a:t>повышение уровня компетентности и профессионального  мастерства педагогов и руководителей ДОУ</a:t>
            </a:r>
          </a:p>
          <a:p>
            <a:pPr>
              <a:buFontTx/>
              <a:buChar char="-"/>
            </a:pPr>
            <a:r>
              <a:rPr lang="ru-RU" sz="1200" dirty="0" smtClean="0"/>
              <a:t>обеспечение условий для содержания детей и работы сотрудников ДОУ</a:t>
            </a:r>
          </a:p>
          <a:p>
            <a:r>
              <a:rPr lang="ru-RU" sz="1200" dirty="0" smtClean="0"/>
              <a:t>- обновление состава и компетенций педагогических кадров, создание механизмов мотивации педагогов к повышению качества  работы и непрерывному профессиональному развитию</a:t>
            </a:r>
            <a:endParaRPr lang="ru-RU" sz="1200"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437910182"/>
              </p:ext>
            </p:extLst>
          </p:nvPr>
        </p:nvGraphicFramePr>
        <p:xfrm>
          <a:off x="3666381" y="1124744"/>
          <a:ext cx="5237489" cy="5436810"/>
        </p:xfrm>
        <a:graphic>
          <a:graphicData uri="http://schemas.openxmlformats.org/drawingml/2006/table">
            <a:tbl>
              <a:tblPr firstRow="1" bandRow="1">
                <a:tableStyleId>{5C22544A-7EE6-4342-B048-85BDC9FD1C3A}</a:tableStyleId>
              </a:tblPr>
              <a:tblGrid>
                <a:gridCol w="3024337">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777137">
                  <a:extLst>
                    <a:ext uri="{9D8B030D-6E8A-4147-A177-3AD203B41FA5}">
                      <a16:colId xmlns:a16="http://schemas.microsoft.com/office/drawing/2014/main" xmlns="" val="20002"/>
                    </a:ext>
                  </a:extLst>
                </a:gridCol>
                <a:gridCol w="715935">
                  <a:extLst>
                    <a:ext uri="{9D8B030D-6E8A-4147-A177-3AD203B41FA5}">
                      <a16:colId xmlns:a16="http://schemas.microsoft.com/office/drawing/2014/main" xmlns="" val="20003"/>
                    </a:ext>
                  </a:extLst>
                </a:gridCol>
              </a:tblGrid>
              <a:tr h="262633">
                <a:tc>
                  <a:txBody>
                    <a:bodyPr/>
                    <a:lstStyle/>
                    <a:p>
                      <a:pPr algn="ctr"/>
                      <a:r>
                        <a:rPr lang="ru-RU" sz="900" i="1" dirty="0" smtClean="0">
                          <a:latin typeface="Times New Roman" pitchFamily="18" charset="0"/>
                          <a:cs typeface="Times New Roman" pitchFamily="18" charset="0"/>
                        </a:rPr>
                        <a:t>ПОКАЗАТЕЛИ</a:t>
                      </a:r>
                      <a:endParaRPr lang="ru-RU" sz="900" i="1" dirty="0">
                        <a:latin typeface="Times New Roman" pitchFamily="18" charset="0"/>
                        <a:cs typeface="Times New Roman" pitchFamily="18" charset="0"/>
                      </a:endParaRPr>
                    </a:p>
                  </a:txBody>
                  <a:tcPr/>
                </a:tc>
                <a:tc>
                  <a:txBody>
                    <a:bodyPr/>
                    <a:lstStyle/>
                    <a:p>
                      <a:pPr algn="ctr"/>
                      <a:r>
                        <a:rPr lang="ru-RU" sz="900" b="1" i="1" dirty="0" smtClean="0"/>
                        <a:t>202</a:t>
                      </a:r>
                      <a:r>
                        <a:rPr lang="en-US" sz="900" b="1" i="1" dirty="0" smtClean="0"/>
                        <a:t>6</a:t>
                      </a:r>
                      <a:endParaRPr lang="ru-RU" sz="900" b="1" i="1" dirty="0"/>
                    </a:p>
                  </a:txBody>
                  <a:tcPr/>
                </a:tc>
                <a:tc>
                  <a:txBody>
                    <a:bodyPr/>
                    <a:lstStyle/>
                    <a:p>
                      <a:pPr algn="ctr"/>
                      <a:r>
                        <a:rPr lang="ru-RU" sz="900" i="1" dirty="0" smtClean="0"/>
                        <a:t>202</a:t>
                      </a:r>
                      <a:r>
                        <a:rPr lang="en-US" sz="900" i="1" dirty="0" smtClean="0"/>
                        <a:t>7</a:t>
                      </a:r>
                      <a:endParaRPr lang="ru-RU" sz="900" i="1" dirty="0"/>
                    </a:p>
                  </a:txBody>
                  <a:tcPr/>
                </a:tc>
                <a:tc>
                  <a:txBody>
                    <a:bodyPr/>
                    <a:lstStyle/>
                    <a:p>
                      <a:pPr algn="ctr"/>
                      <a:r>
                        <a:rPr lang="ru-RU" sz="900" i="1" dirty="0" smtClean="0"/>
                        <a:t>202</a:t>
                      </a:r>
                      <a:r>
                        <a:rPr lang="en-US" sz="900" i="1" dirty="0" smtClean="0"/>
                        <a:t>8</a:t>
                      </a:r>
                      <a:endParaRPr lang="ru-RU" sz="900" i="1" dirty="0"/>
                    </a:p>
                  </a:txBody>
                  <a:tcPr/>
                </a:tc>
                <a:extLst>
                  <a:ext uri="{0D108BD9-81ED-4DB2-BD59-A6C34878D82A}">
                    <a16:rowId xmlns:a16="http://schemas.microsoft.com/office/drawing/2014/main" xmlns="" val="10000"/>
                  </a:ext>
                </a:extLst>
              </a:tr>
              <a:tr h="274211">
                <a:tc>
                  <a:txBody>
                    <a:bodyPr/>
                    <a:lstStyle/>
                    <a:p>
                      <a:pPr algn="l" fontAlgn="t"/>
                      <a:r>
                        <a:rPr lang="ru-RU" sz="900" b="1" i="1" u="none" strike="noStrike" dirty="0" smtClean="0">
                          <a:solidFill>
                            <a:schemeClr val="accent1">
                              <a:lumMod val="25000"/>
                            </a:schemeClr>
                          </a:solidFill>
                          <a:latin typeface="Times New Roman" pitchFamily="18" charset="0"/>
                          <a:cs typeface="Times New Roman" pitchFamily="18" charset="0"/>
                        </a:rPr>
                        <a:t>ВСЕГО</a:t>
                      </a:r>
                      <a:endParaRPr lang="ru-RU" sz="9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386 200,8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337 350,3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352 713,4</a:t>
                      </a:r>
                    </a:p>
                  </a:txBody>
                  <a:tcPr marL="9525" marR="9525" marT="9525" marB="0"/>
                </a:tc>
                <a:extLst>
                  <a:ext uri="{0D108BD9-81ED-4DB2-BD59-A6C34878D82A}">
                    <a16:rowId xmlns:a16="http://schemas.microsoft.com/office/drawing/2014/main" xmlns="" val="10001"/>
                  </a:ext>
                </a:extLst>
              </a:tr>
              <a:tr h="288032">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ru-RU" sz="900" b="1" i="1" u="none" strike="noStrike" dirty="0" smtClean="0">
                          <a:solidFill>
                            <a:schemeClr val="accent1">
                              <a:lumMod val="25000"/>
                            </a:schemeClr>
                          </a:solidFill>
                          <a:latin typeface="Times New Roman" pitchFamily="18" charset="0"/>
                          <a:cs typeface="Times New Roman" pitchFamily="18" charset="0"/>
                        </a:rPr>
                        <a:t> Региональный проект </a:t>
                      </a:r>
                      <a:r>
                        <a:rPr lang="ru-RU" sz="900" b="0" i="0" u="none" strike="noStrike" dirty="0" smtClean="0">
                          <a:solidFill>
                            <a:schemeClr val="accent1">
                              <a:lumMod val="25000"/>
                            </a:schemeClr>
                          </a:solidFill>
                          <a:latin typeface="Times New Roman" pitchFamily="18" charset="0"/>
                          <a:cs typeface="Times New Roman" pitchFamily="18" charset="0"/>
                        </a:rPr>
                        <a:t>«Все лучшее детям»</a:t>
                      </a:r>
                    </a:p>
                    <a:p>
                      <a:pPr algn="l" fontAlgn="t"/>
                      <a:endParaRPr lang="ru-RU" sz="9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1 036,0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984,2</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984,2</a:t>
                      </a:r>
                    </a:p>
                  </a:txBody>
                  <a:tcPr marL="9525" marR="9525" marT="9525" marB="0" anchor="ctr"/>
                </a:tc>
                <a:extLst>
                  <a:ext uri="{0D108BD9-81ED-4DB2-BD59-A6C34878D82A}">
                    <a16:rowId xmlns:a16="http://schemas.microsoft.com/office/drawing/2014/main" xmlns="" val="10002"/>
                  </a:ext>
                </a:extLst>
              </a:tr>
              <a:tr h="255244">
                <a:tc>
                  <a:txBody>
                    <a:bodyPr/>
                    <a:lstStyle/>
                    <a:p>
                      <a:pPr algn="l" fontAlgn="t"/>
                      <a:r>
                        <a:rPr lang="ru-RU" sz="900" b="0"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Региональный проект </a:t>
                      </a:r>
                      <a:r>
                        <a:rPr lang="ru-RU" sz="900" b="0" i="0" u="none" strike="noStrike" dirty="0" smtClean="0">
                          <a:solidFill>
                            <a:schemeClr val="accent1">
                              <a:lumMod val="25000"/>
                            </a:schemeClr>
                          </a:solidFill>
                          <a:latin typeface="Times New Roman" pitchFamily="18" charset="0"/>
                          <a:cs typeface="Times New Roman" pitchFamily="18" charset="0"/>
                        </a:rPr>
                        <a:t>«Педагоги и наставники»</a:t>
                      </a:r>
                      <a:endParaRPr lang="ru-RU" sz="9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16 444,0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16 220,3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16 230,1</a:t>
                      </a:r>
                    </a:p>
                  </a:txBody>
                  <a:tcPr marL="9525" marR="9525" marT="9525" marB="0" anchor="ctr"/>
                </a:tc>
                <a:extLst>
                  <a:ext uri="{0D108BD9-81ED-4DB2-BD59-A6C34878D82A}">
                    <a16:rowId xmlns:a16="http://schemas.microsoft.com/office/drawing/2014/main" xmlns="" val="10003"/>
                  </a:ext>
                </a:extLst>
              </a:tr>
              <a:tr h="432791">
                <a:tc>
                  <a:txBody>
                    <a:bodyPr/>
                    <a:lstStyle/>
                    <a:p>
                      <a:pPr algn="l" fontAlgn="t"/>
                      <a:r>
                        <a:rPr lang="ru-RU" sz="900" b="1"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«Развитие дошкольного образования в муниципальном образовании </a:t>
                      </a:r>
                      <a:r>
                        <a:rPr lang="ru-RU" sz="900" b="0" i="0"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43 928,4</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37 042,5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37 572,9</a:t>
                      </a:r>
                    </a:p>
                  </a:txBody>
                  <a:tcPr marL="9525" marR="9525" marT="9525" marB="0" anchor="ctr"/>
                </a:tc>
                <a:extLst>
                  <a:ext uri="{0D108BD9-81ED-4DB2-BD59-A6C34878D82A}">
                    <a16:rowId xmlns:a16="http://schemas.microsoft.com/office/drawing/2014/main" xmlns="" val="10004"/>
                  </a:ext>
                </a:extLst>
              </a:tr>
              <a:tr h="576064">
                <a:tc>
                  <a:txBody>
                    <a:bodyPr/>
                    <a:lstStyle/>
                    <a:p>
                      <a:pPr algn="l" fontAlgn="t"/>
                      <a:r>
                        <a:rPr lang="ru-RU" sz="900" b="1"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«Развитие начального, основного общего, среднего общего образования в муниципальном образовании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282 063,7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244 376,1</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258 930,8</a:t>
                      </a:r>
                    </a:p>
                  </a:txBody>
                  <a:tcPr marL="9525" marR="9525" marT="9525" marB="0" anchor="ctr"/>
                </a:tc>
                <a:extLst>
                  <a:ext uri="{0D108BD9-81ED-4DB2-BD59-A6C34878D82A}">
                    <a16:rowId xmlns:a16="http://schemas.microsoft.com/office/drawing/2014/main" xmlns="" val="10005"/>
                  </a:ext>
                </a:extLst>
              </a:tr>
              <a:tr h="432048">
                <a:tc>
                  <a:txBody>
                    <a:bodyPr/>
                    <a:lstStyle/>
                    <a:p>
                      <a:pPr algn="l" fontAlgn="t"/>
                      <a:r>
                        <a:rPr lang="ru-RU" sz="900" b="1" i="1" u="none" strike="noStrike" dirty="0" smtClean="0">
                          <a:solidFill>
                            <a:schemeClr val="accent1">
                              <a:lumMod val="25000"/>
                            </a:schemeClr>
                          </a:solidFill>
                          <a:latin typeface="Times New Roman" pitchFamily="18" charset="0"/>
                          <a:cs typeface="Times New Roman" pitchFamily="18" charset="0"/>
                        </a:rPr>
                        <a:t>    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1"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Развитие дополнительного образования детей в муниципальном образовании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13 505,2</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12 765,9</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12 223,8</a:t>
                      </a:r>
                    </a:p>
                  </a:txBody>
                  <a:tcPr marL="9525" marR="9525" marT="9525" marB="0" anchor="ctr"/>
                </a:tc>
                <a:extLst>
                  <a:ext uri="{0D108BD9-81ED-4DB2-BD59-A6C34878D82A}">
                    <a16:rowId xmlns:a16="http://schemas.microsoft.com/office/drawing/2014/main" xmlns="" val="10006"/>
                  </a:ext>
                </a:extLst>
              </a:tr>
              <a:tr h="720080">
                <a:tc>
                  <a:txBody>
                    <a:bodyPr/>
                    <a:lstStyle/>
                    <a:p>
                      <a:pPr algn="l" fontAlgn="t"/>
                      <a:r>
                        <a:rPr lang="ru-RU" sz="900" b="1" i="0"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«Организация деятельности Муниципального казенного учреждения «Централизованная бухгалтерия образовательных учреждений» муниципального образования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14 415,3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12 029,5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12 839,8</a:t>
                      </a:r>
                    </a:p>
                  </a:txBody>
                  <a:tcPr marL="9525" marR="9525" marT="9525" marB="0" anchor="ctr"/>
                </a:tc>
                <a:extLst>
                  <a:ext uri="{0D108BD9-81ED-4DB2-BD59-A6C34878D82A}">
                    <a16:rowId xmlns:a16="http://schemas.microsoft.com/office/drawing/2014/main" xmlns="" val="10007"/>
                  </a:ext>
                </a:extLst>
              </a:tr>
              <a:tr h="576064">
                <a:tc>
                  <a:txBody>
                    <a:bodyPr/>
                    <a:lstStyle/>
                    <a:p>
                      <a:pPr algn="l" fontAlgn="t"/>
                      <a:r>
                        <a:rPr lang="ru-RU" sz="900" b="1"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Организация отдыха и оздоровления детей в каникулярное время муниципального образования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a:t>
                      </a:r>
                      <a:r>
                        <a:rPr lang="ru-RU" sz="900" b="0" i="0" u="none" strike="noStrike" baseline="0" dirty="0" smtClean="0">
                          <a:solidFill>
                            <a:schemeClr val="accent1">
                              <a:lumMod val="25000"/>
                            </a:schemeClr>
                          </a:solidFill>
                          <a:latin typeface="Times New Roman" pitchFamily="18" charset="0"/>
                          <a:cs typeface="Times New Roman" pitchFamily="18" charset="0"/>
                        </a:rPr>
                        <a:t> округ</a:t>
                      </a:r>
                      <a:r>
                        <a:rPr lang="ru-RU" sz="900" b="0"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369,9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369,9</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369,9</a:t>
                      </a:r>
                    </a:p>
                  </a:txBody>
                  <a:tcPr marL="9525" marR="9525" marT="9525" marB="0" anchor="ctr"/>
                </a:tc>
                <a:extLst>
                  <a:ext uri="{0D108BD9-81ED-4DB2-BD59-A6C34878D82A}">
                    <a16:rowId xmlns:a16="http://schemas.microsoft.com/office/drawing/2014/main" xmlns="" val="10008"/>
                  </a:ext>
                </a:extLst>
              </a:tr>
              <a:tr h="432048">
                <a:tc>
                  <a:txBody>
                    <a:bodyPr/>
                    <a:lstStyle/>
                    <a:p>
                      <a:pPr algn="l" fontAlgn="t"/>
                      <a:r>
                        <a:rPr lang="ru-RU" sz="900" b="0"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smtClean="0">
                          <a:solidFill>
                            <a:schemeClr val="accent1">
                              <a:lumMod val="25000"/>
                            </a:schemeClr>
                          </a:solidFill>
                          <a:latin typeface="Times New Roman" pitchFamily="18" charset="0"/>
                          <a:cs typeface="Times New Roman" pitchFamily="18" charset="0"/>
                        </a:rPr>
                        <a:t>«</a:t>
                      </a:r>
                      <a:r>
                        <a:rPr lang="ru-RU" sz="900" b="0" i="0" u="none" strike="noStrike" dirty="0">
                          <a:solidFill>
                            <a:schemeClr val="accent1">
                              <a:lumMod val="25000"/>
                            </a:schemeClr>
                          </a:solidFill>
                          <a:latin typeface="Times New Roman" pitchFamily="18" charset="0"/>
                          <a:cs typeface="Times New Roman" pitchFamily="18" charset="0"/>
                        </a:rPr>
                        <a:t>Молодежная политика в муниципальном образовании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nchor="ctr"/>
                </a:tc>
                <a:extLst>
                  <a:ext uri="{0D108BD9-81ED-4DB2-BD59-A6C34878D82A}">
                    <a16:rowId xmlns:a16="http://schemas.microsoft.com/office/drawing/2014/main" xmlns="" val="10009"/>
                  </a:ext>
                </a:extLst>
              </a:tr>
              <a:tr h="576064">
                <a:tc>
                  <a:txBody>
                    <a:bodyPr/>
                    <a:lstStyle/>
                    <a:p>
                      <a:pPr algn="l" fontAlgn="t"/>
                      <a:r>
                        <a:rPr lang="ru-RU" sz="900" b="0" i="1" u="none" strike="noStrike" dirty="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a:solidFill>
                            <a:schemeClr val="accent1">
                              <a:lumMod val="25000"/>
                            </a:schemeClr>
                          </a:solidFill>
                          <a:latin typeface="Times New Roman" pitchFamily="18" charset="0"/>
                          <a:cs typeface="Times New Roman" pitchFamily="18" charset="0"/>
                        </a:rPr>
                        <a:t>«Обеспечение деятельности </a:t>
                      </a:r>
                      <a:r>
                        <a:rPr lang="en-US" sz="900" b="0" i="0" u="none" strike="noStrike" dirty="0" smtClean="0">
                          <a:solidFill>
                            <a:schemeClr val="accent1">
                              <a:lumMod val="25000"/>
                            </a:schemeClr>
                          </a:solidFill>
                          <a:latin typeface="Times New Roman" pitchFamily="18" charset="0"/>
                          <a:cs typeface="Times New Roman" pitchFamily="18" charset="0"/>
                        </a:rPr>
                        <a:t>j</a:t>
                      </a:r>
                      <a:r>
                        <a:rPr lang="ru-RU" sz="900" b="0" i="0" u="none" strike="noStrike" dirty="0" smtClean="0">
                          <a:solidFill>
                            <a:schemeClr val="accent1">
                              <a:lumMod val="25000"/>
                            </a:schemeClr>
                          </a:solidFill>
                          <a:latin typeface="Times New Roman" pitchFamily="18" charset="0"/>
                          <a:cs typeface="Times New Roman" pitchFamily="18" charset="0"/>
                        </a:rPr>
                        <a:t>тдела </a:t>
                      </a:r>
                      <a:r>
                        <a:rPr lang="ru-RU" sz="900" b="0" i="0" u="none" strike="noStrike" dirty="0">
                          <a:solidFill>
                            <a:schemeClr val="accent1">
                              <a:lumMod val="25000"/>
                            </a:schemeClr>
                          </a:solidFill>
                          <a:latin typeface="Times New Roman" pitchFamily="18" charset="0"/>
                          <a:cs typeface="Times New Roman" pitchFamily="18" charset="0"/>
                        </a:rPr>
                        <a:t>по образованию Администрации муниципального образования «Демидовский </a:t>
                      </a:r>
                      <a:r>
                        <a:rPr lang="ru-RU" sz="9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9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5 617,8</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4 731,5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4 731,5</a:t>
                      </a:r>
                    </a:p>
                  </a:txBody>
                  <a:tcPr marL="9525" marR="9525" marT="9525" marB="0" anchor="ctr"/>
                </a:tc>
                <a:extLst>
                  <a:ext uri="{0D108BD9-81ED-4DB2-BD59-A6C34878D82A}">
                    <a16:rowId xmlns:a16="http://schemas.microsoft.com/office/drawing/2014/main" xmlns="" val="10010"/>
                  </a:ext>
                </a:extLst>
              </a:tr>
              <a:tr h="360040">
                <a:tc>
                  <a:txBody>
                    <a:bodyPr/>
                    <a:lstStyle/>
                    <a:p>
                      <a:pPr algn="l" fontAlgn="t"/>
                      <a:r>
                        <a:rPr lang="en-US" sz="900" b="1" i="1" u="none" strike="noStrike" dirty="0" smtClean="0">
                          <a:solidFill>
                            <a:schemeClr val="accent1">
                              <a:lumMod val="25000"/>
                            </a:schemeClr>
                          </a:solidFill>
                          <a:latin typeface="Times New Roman" pitchFamily="18" charset="0"/>
                          <a:cs typeface="Times New Roman" pitchFamily="18" charset="0"/>
                        </a:rPr>
                        <a:t>  </a:t>
                      </a: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u="none" strike="noStrike" dirty="0" smtClean="0">
                          <a:solidFill>
                            <a:schemeClr val="accent1">
                              <a:lumMod val="25000"/>
                            </a:schemeClr>
                          </a:solidFill>
                          <a:latin typeface="Times New Roman" pitchFamily="18" charset="0"/>
                          <a:cs typeface="Times New Roman" pitchFamily="18" charset="0"/>
                        </a:rPr>
                        <a:t>«Выплаты пособий, вознаграждений и другие расходы социального характера»</a:t>
                      </a:r>
                      <a:endParaRPr lang="ru-RU" sz="9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8 700,6</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8 700,6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8 700,6</a:t>
                      </a:r>
                    </a:p>
                  </a:txBody>
                  <a:tcPr marL="9525" marR="9525" marT="9525" marB="0" anchor="ctr"/>
                </a:tc>
                <a:extLst>
                  <a:ext uri="{0D108BD9-81ED-4DB2-BD59-A6C34878D82A}">
                    <a16:rowId xmlns:a16="http://schemas.microsoft.com/office/drawing/2014/main" xmlns="" val="10011"/>
                  </a:ext>
                </a:extLst>
              </a:tr>
            </a:tbl>
          </a:graphicData>
        </a:graphic>
      </p:graphicFrame>
      <p:sp>
        <p:nvSpPr>
          <p:cNvPr id="9"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10" name="Прямоугольник 9"/>
          <p:cNvSpPr/>
          <p:nvPr/>
        </p:nvSpPr>
        <p:spPr>
          <a:xfrm>
            <a:off x="8090174" y="84246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8362669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88411" y="700097"/>
            <a:ext cx="3495902" cy="5878532"/>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культуры </a:t>
            </a:r>
            <a:r>
              <a:rPr lang="ru-RU" sz="1600" b="1" i="1" dirty="0" smtClean="0">
                <a:solidFill>
                  <a:schemeClr val="accent1">
                    <a:lumMod val="25000"/>
                  </a:schemeClr>
                </a:solidFill>
              </a:rPr>
              <a:t>и спорта в </a:t>
            </a:r>
            <a:r>
              <a:rPr lang="ru-RU" sz="1600" b="1" i="1" dirty="0">
                <a:solidFill>
                  <a:schemeClr val="accent1">
                    <a:lumMod val="25000"/>
                  </a:schemeClr>
                </a:solidFill>
              </a:rPr>
              <a:t>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и задачи программы :</a:t>
            </a:r>
          </a:p>
          <a:p>
            <a:r>
              <a:rPr lang="ru-RU" sz="1200" dirty="0" smtClean="0"/>
              <a:t>- создание социально-экономических условий для развития культуры и спорта  в</a:t>
            </a:r>
          </a:p>
          <a:p>
            <a:r>
              <a:rPr lang="ru-RU" sz="1200" dirty="0" smtClean="0"/>
              <a:t> муниципальном  образовании «Демидовский муниципальный округ» Смоленской области;</a:t>
            </a:r>
          </a:p>
          <a:p>
            <a:r>
              <a:rPr lang="ru-RU" sz="1200" dirty="0" smtClean="0"/>
              <a:t>- организация культурно-досуговой деятельности в муниципальном образовании «Демидовский муниципальный округ» Смоленской области </a:t>
            </a:r>
          </a:p>
          <a:p>
            <a:r>
              <a:rPr lang="ru-RU" sz="1200" dirty="0" smtClean="0"/>
              <a:t>- обеспечение качественного предоставления дополнительного образования детей в области  культуры и искусства;</a:t>
            </a:r>
          </a:p>
          <a:p>
            <a:r>
              <a:rPr lang="ru-RU" sz="1200" dirty="0" smtClean="0"/>
              <a:t>- организация библиотечного обслуживания населения в муниципальном образовании «Демидовский муниципальный округ» Смоленской области </a:t>
            </a:r>
          </a:p>
          <a:p>
            <a:r>
              <a:rPr lang="ru-RU" sz="1200" dirty="0" smtClean="0"/>
              <a:t>- организация музейного обслуживания населения муниципального образования «Демидовский муниципальный округ»  Смоленской области </a:t>
            </a:r>
          </a:p>
          <a:p>
            <a:r>
              <a:rPr lang="ru-RU" sz="1200" dirty="0" smtClean="0"/>
              <a:t>- развитие внутреннего и выездного туризма в муниципальном образовании «Демидовский муниципальный округ» Смоленской области </a:t>
            </a:r>
          </a:p>
          <a:p>
            <a:r>
              <a:rPr lang="ru-RU" sz="1200" dirty="0" smtClean="0"/>
              <a:t>- бухгалтерское обслуживание учреждений культуры</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68553387"/>
              </p:ext>
            </p:extLst>
          </p:nvPr>
        </p:nvGraphicFramePr>
        <p:xfrm>
          <a:off x="3684313" y="965577"/>
          <a:ext cx="5264455" cy="5759084"/>
        </p:xfrm>
        <a:graphic>
          <a:graphicData uri="http://schemas.openxmlformats.org/drawingml/2006/table">
            <a:tbl>
              <a:tblPr firstRow="1" bandRow="1">
                <a:tableStyleId>{5C22544A-7EE6-4342-B048-85BDC9FD1C3A}</a:tableStyleId>
              </a:tblPr>
              <a:tblGrid>
                <a:gridCol w="2970983">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gridCol w="709296">
                  <a:extLst>
                    <a:ext uri="{9D8B030D-6E8A-4147-A177-3AD203B41FA5}">
                      <a16:colId xmlns:a16="http://schemas.microsoft.com/office/drawing/2014/main" xmlns="" val="20003"/>
                    </a:ext>
                  </a:extLst>
                </a:gridCol>
              </a:tblGrid>
              <a:tr h="343530">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a:t>
                      </a:r>
                      <a:r>
                        <a:rPr lang="en-US" sz="1000" b="1" i="1" dirty="0" smtClean="0"/>
                        <a:t>6</a:t>
                      </a:r>
                      <a:endParaRPr lang="ru-RU" sz="1000" b="1" i="1" dirty="0"/>
                    </a:p>
                  </a:txBody>
                  <a:tcPr/>
                </a:tc>
                <a:tc>
                  <a:txBody>
                    <a:bodyPr/>
                    <a:lstStyle/>
                    <a:p>
                      <a:pPr algn="ctr"/>
                      <a:r>
                        <a:rPr lang="ru-RU" sz="1000" i="1" dirty="0" smtClean="0"/>
                        <a:t>202</a:t>
                      </a:r>
                      <a:r>
                        <a:rPr lang="en-US" sz="1000" i="1" dirty="0" smtClean="0"/>
                        <a:t>7</a:t>
                      </a:r>
                      <a:endParaRPr lang="ru-RU" sz="1000" i="1" dirty="0"/>
                    </a:p>
                  </a:txBody>
                  <a:tcPr/>
                </a:tc>
                <a:tc>
                  <a:txBody>
                    <a:bodyPr/>
                    <a:lstStyle/>
                    <a:p>
                      <a:pPr algn="ctr"/>
                      <a:r>
                        <a:rPr lang="ru-RU" sz="1000" i="1" dirty="0" smtClean="0"/>
                        <a:t>202</a:t>
                      </a:r>
                      <a:r>
                        <a:rPr lang="en-US" sz="1000" i="1" dirty="0" smtClean="0"/>
                        <a:t>8</a:t>
                      </a:r>
                      <a:endParaRPr lang="ru-RU" sz="1000" i="1" dirty="0"/>
                    </a:p>
                  </a:txBody>
                  <a:tcPr/>
                </a:tc>
                <a:extLst>
                  <a:ext uri="{0D108BD9-81ED-4DB2-BD59-A6C34878D82A}">
                    <a16:rowId xmlns:a16="http://schemas.microsoft.com/office/drawing/2014/main" xmlns="" val="10000"/>
                  </a:ext>
                </a:extLst>
              </a:tr>
              <a:tr h="247685">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134 742,5</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86 933,8</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98 953,2</a:t>
                      </a:r>
                    </a:p>
                  </a:txBody>
                  <a:tcPr marL="9525" marR="9525" marT="9525" marB="0"/>
                </a:tc>
                <a:extLst>
                  <a:ext uri="{0D108BD9-81ED-4DB2-BD59-A6C34878D82A}">
                    <a16:rowId xmlns:a16="http://schemas.microsoft.com/office/drawing/2014/main" xmlns="" val="10001"/>
                  </a:ext>
                </a:extLst>
              </a:tr>
              <a:tr h="204718">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 Региональный проект </a:t>
                      </a:r>
                      <a:r>
                        <a:rPr lang="ru-RU" sz="1000" b="0" i="0" u="none" strike="noStrike" dirty="0" smtClean="0">
                          <a:solidFill>
                            <a:schemeClr val="accent1">
                              <a:lumMod val="25000"/>
                            </a:schemeClr>
                          </a:solidFill>
                          <a:latin typeface="Times New Roman" pitchFamily="18" charset="0"/>
                          <a:cs typeface="Times New Roman" pitchFamily="18" charset="0"/>
                        </a:rPr>
                        <a:t>«Семейные ценности и инфраструктура культуры»</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11 363,3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a16="http://schemas.microsoft.com/office/drawing/2014/main" xmlns="" val="10002"/>
                  </a:ext>
                </a:extLst>
              </a:tr>
              <a:tr h="527646">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«Музейное обслуживание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18 055,6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3 687,3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3 596,4</a:t>
                      </a:r>
                    </a:p>
                  </a:txBody>
                  <a:tcPr marL="9525" marR="9525" marT="9525" marB="0" anchor="ctr"/>
                </a:tc>
                <a:extLst>
                  <a:ext uri="{0D108BD9-81ED-4DB2-BD59-A6C34878D82A}">
                    <a16:rowId xmlns:a16="http://schemas.microsoft.com/office/drawing/2014/main" xmlns="" val="10003"/>
                  </a:ext>
                </a:extLst>
              </a:tr>
              <a:tr h="64771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«Предоставление дополнительного образования детей в области культуры и искусства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20 183,2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22 904,6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21 836,0</a:t>
                      </a:r>
                    </a:p>
                  </a:txBody>
                  <a:tcPr marL="9525" marR="9525" marT="9525" marB="0" anchor="ctr"/>
                </a:tc>
                <a:extLst>
                  <a:ext uri="{0D108BD9-81ED-4DB2-BD59-A6C34878D82A}">
                    <a16:rowId xmlns:a16="http://schemas.microsoft.com/office/drawing/2014/main" xmlns="" val="10004"/>
                  </a:ext>
                </a:extLst>
              </a:tr>
              <a:tr h="720080">
                <a:tc>
                  <a:txBody>
                    <a:bodyPr/>
                    <a:lstStyle/>
                    <a:p>
                      <a:pPr algn="l" fontAlgn="t"/>
                      <a:r>
                        <a:rPr lang="ru-RU" sz="1000" b="1"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«Организация библиотечного обслуживания населения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26 336,4</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27 509,7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26 813,1</a:t>
                      </a:r>
                    </a:p>
                  </a:txBody>
                  <a:tcPr marL="9525" marR="9525" marT="9525" marB="0" anchor="ctr"/>
                </a:tc>
                <a:extLst>
                  <a:ext uri="{0D108BD9-81ED-4DB2-BD59-A6C34878D82A}">
                    <a16:rowId xmlns:a16="http://schemas.microsoft.com/office/drawing/2014/main" xmlns="" val="10005"/>
                  </a:ext>
                </a:extLst>
              </a:tr>
              <a:tr h="632239">
                <a:tc>
                  <a:txBody>
                    <a:bodyPr/>
                    <a:lstStyle/>
                    <a:p>
                      <a:pPr algn="l" fontAlgn="t"/>
                      <a:r>
                        <a:rPr lang="ru-RU" sz="1000" b="0"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1" u="none" strike="noStrike" dirty="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Организация культурно-досугового обслуживания населения на территории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41 063,0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16 873,8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30 440,2</a:t>
                      </a:r>
                    </a:p>
                  </a:txBody>
                  <a:tcPr marL="9525" marR="9525" marT="9525" marB="0" anchor="ctr"/>
                </a:tc>
                <a:extLst>
                  <a:ext uri="{0D108BD9-81ED-4DB2-BD59-A6C34878D82A}">
                    <a16:rowId xmlns:a16="http://schemas.microsoft.com/office/drawing/2014/main" xmlns="" val="10006"/>
                  </a:ext>
                </a:extLst>
              </a:tr>
              <a:tr h="752311">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«Организация деятельности муниципального казенного учреждения «Централизованная бухгалтерия учреждений культуры»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13 251,3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13 078,1</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13 387,1</a:t>
                      </a:r>
                    </a:p>
                  </a:txBody>
                  <a:tcPr marL="9525" marR="9525" marT="9525" marB="0" anchor="ctr"/>
                </a:tc>
                <a:extLst>
                  <a:ext uri="{0D108BD9-81ED-4DB2-BD59-A6C34878D82A}">
                    <a16:rowId xmlns:a16="http://schemas.microsoft.com/office/drawing/2014/main" xmlns="" val="10007"/>
                  </a:ext>
                </a:extLst>
              </a:tr>
              <a:tr h="376794">
                <a:tc>
                  <a:txBody>
                    <a:bodyPr/>
                    <a:lstStyle/>
                    <a:p>
                      <a:pPr algn="l" fontAlgn="t"/>
                      <a:r>
                        <a:rPr lang="en-US" sz="1000" b="1" i="1"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 </a:t>
                      </a:r>
                      <a:r>
                        <a:rPr lang="ru-RU" sz="1000" b="0" i="0" u="none" strike="noStrike" dirty="0" smtClean="0">
                          <a:solidFill>
                            <a:schemeClr val="accent1">
                              <a:lumMod val="25000"/>
                            </a:schemeClr>
                          </a:solidFill>
                          <a:latin typeface="Times New Roman" pitchFamily="18" charset="0"/>
                          <a:cs typeface="Times New Roman" pitchFamily="18" charset="0"/>
                        </a:rPr>
                        <a:t>«Государственная поддержка учреждений культуры»</a:t>
                      </a:r>
                      <a:endParaRPr lang="ru-RU" sz="1000" b="0" i="0"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1 639,9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a16="http://schemas.microsoft.com/office/drawing/2014/main" xmlns="" val="10008"/>
                  </a:ext>
                </a:extLst>
              </a:tr>
              <a:tr h="672014">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«Обеспечение деятельности </a:t>
                      </a:r>
                      <a:r>
                        <a:rPr lang="ru-RU" sz="1000" b="0" i="0" u="none" strike="noStrike" dirty="0" smtClean="0">
                          <a:solidFill>
                            <a:schemeClr val="accent1">
                              <a:lumMod val="25000"/>
                            </a:schemeClr>
                          </a:solidFill>
                          <a:latin typeface="Times New Roman" pitchFamily="18" charset="0"/>
                          <a:cs typeface="Times New Roman" pitchFamily="18" charset="0"/>
                        </a:rPr>
                        <a:t>отдела </a:t>
                      </a:r>
                      <a:r>
                        <a:rPr lang="ru-RU" sz="1000" b="0" i="0" u="none" strike="noStrike" dirty="0">
                          <a:solidFill>
                            <a:schemeClr val="accent1">
                              <a:lumMod val="25000"/>
                            </a:schemeClr>
                          </a:solidFill>
                          <a:latin typeface="Times New Roman" pitchFamily="18" charset="0"/>
                          <a:cs typeface="Times New Roman" pitchFamily="18" charset="0"/>
                        </a:rPr>
                        <a:t>по культуре Администрации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2 849,9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2 880,3</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2 880,3</a:t>
                      </a:r>
                    </a:p>
                  </a:txBody>
                  <a:tcPr marL="9525" marR="9525" marT="9525" marB="0" anchor="ctr"/>
                </a:tc>
                <a:extLst>
                  <a:ext uri="{0D108BD9-81ED-4DB2-BD59-A6C34878D82A}">
                    <a16:rowId xmlns:a16="http://schemas.microsoft.com/office/drawing/2014/main" xmlns="" val="10009"/>
                  </a:ext>
                </a:extLst>
              </a:tr>
            </a:tbl>
          </a:graphicData>
        </a:graphic>
      </p:graphicFrame>
      <p:sp>
        <p:nvSpPr>
          <p:cNvPr id="6" name="Прямоугольник 5"/>
          <p:cNvSpPr/>
          <p:nvPr/>
        </p:nvSpPr>
        <p:spPr>
          <a:xfrm>
            <a:off x="8123263" y="719356"/>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1619672"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10307981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24036" y="413053"/>
            <a:ext cx="4043908" cy="6494085"/>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a:t>
            </a:r>
            <a:r>
              <a:rPr lang="ru-RU" sz="1600" b="1" i="1" dirty="0" err="1">
                <a:solidFill>
                  <a:schemeClr val="accent1">
                    <a:lumMod val="25000"/>
                  </a:schemeClr>
                </a:solidFill>
              </a:rPr>
              <a:t>Гражданско</a:t>
            </a:r>
            <a:r>
              <a:rPr lang="ru-RU" sz="1600" b="1" i="1" dirty="0">
                <a:solidFill>
                  <a:schemeClr val="accent1">
                    <a:lumMod val="25000"/>
                  </a:schemeClr>
                </a:solidFill>
              </a:rPr>
              <a:t> – патриотическое воспитание граждан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r>
              <a:rPr lang="ru-RU" sz="1200" i="1" u="sng" dirty="0" smtClean="0">
                <a:solidFill>
                  <a:schemeClr val="accent1">
                    <a:lumMod val="25000"/>
                  </a:schemeClr>
                </a:solidFill>
              </a:rPr>
              <a:t>Цель программы - </a:t>
            </a:r>
            <a:r>
              <a:rPr lang="ru-RU" sz="1200" dirty="0" smtClean="0">
                <a:solidFill>
                  <a:schemeClr val="accent1">
                    <a:lumMod val="25000"/>
                  </a:schemeClr>
                </a:solidFill>
              </a:rPr>
              <a:t>р</a:t>
            </a:r>
            <a:r>
              <a:rPr lang="ru-RU" sz="1200" dirty="0" smtClean="0"/>
              <a:t>азвитие и совершенствование системы гражданско-патриотического воспитания граждан в муниципальном образовании «Демидовский муниципальный округ» Смоленской области и повышение уровня консолидации общества для решения задач обеспечения национальной безопасности и устойчивого развития Российской Федерации, укрепления чувства сопричастности граждан к истории и культуре России.</a:t>
            </a:r>
          </a:p>
          <a:p>
            <a:r>
              <a:rPr lang="ru-RU" sz="1200" i="1" u="sng" dirty="0" smtClean="0">
                <a:solidFill>
                  <a:schemeClr val="accent1">
                    <a:lumMod val="25000"/>
                  </a:schemeClr>
                </a:solidFill>
              </a:rPr>
              <a:t>Задачи программы:</a:t>
            </a:r>
          </a:p>
          <a:p>
            <a:r>
              <a:rPr lang="ru-RU" sz="1200" dirty="0" smtClean="0"/>
              <a:t>- проведение научно-обоснованной управленческой и организаторской деятельности по созданию условий для эффективного </a:t>
            </a:r>
            <a:r>
              <a:rPr lang="ru-RU" sz="1200" dirty="0" err="1" smtClean="0"/>
              <a:t>гражданско</a:t>
            </a:r>
            <a:r>
              <a:rPr lang="ru-RU" sz="1200" dirty="0" smtClean="0"/>
              <a:t> - патриотического воспитания граждан.</a:t>
            </a:r>
            <a:endParaRPr lang="ru-RU" sz="1200" b="1" dirty="0" smtClean="0"/>
          </a:p>
          <a:p>
            <a:r>
              <a:rPr lang="ru-RU" sz="1200" dirty="0" smtClean="0"/>
              <a:t>- утверждение в сознании подрастающего поколения и граждан патриотических ценностей, взглядов и убеждений, уважения к культурному и историческому наследию Демидовского края, Смоленщины и России.</a:t>
            </a:r>
            <a:endParaRPr lang="ru-RU" sz="1200" b="1" dirty="0" smtClean="0"/>
          </a:p>
          <a:p>
            <a:r>
              <a:rPr lang="ru-RU" sz="1200" dirty="0" smtClean="0"/>
              <a:t>- воспитание чувства гордости, любви и уважения к  малой Родине, к Смоленщине, к России.</a:t>
            </a:r>
            <a:endParaRPr lang="ru-RU" sz="1200" b="1" dirty="0" smtClean="0"/>
          </a:p>
          <a:p>
            <a:r>
              <a:rPr lang="ru-RU" sz="1200" dirty="0" smtClean="0"/>
              <a:t>- воспитание чувства уважения к пожилым людям.</a:t>
            </a:r>
            <a:endParaRPr lang="ru-RU" sz="1200" b="1" dirty="0" smtClean="0"/>
          </a:p>
          <a:p>
            <a:pPr>
              <a:buFontTx/>
              <a:buChar char="-"/>
            </a:pPr>
            <a:r>
              <a:rPr lang="ru-RU" sz="1200" dirty="0" smtClean="0"/>
              <a:t> повышение престижа военной службы.</a:t>
            </a:r>
            <a:endParaRPr lang="ru-RU" sz="1200" b="1" dirty="0" smtClean="0"/>
          </a:p>
          <a:p>
            <a:pPr>
              <a:buFontTx/>
              <a:buChar char="-"/>
            </a:pPr>
            <a:r>
              <a:rPr lang="ru-RU" sz="1200" dirty="0" smtClean="0"/>
              <a:t> создание   условий      для  повышения активности участия граждан в  мероприятиях, посвященных патриотическому прошлому России, Смоленщины, Родного края.</a:t>
            </a:r>
            <a:endParaRPr lang="ru-RU" sz="1200" b="1" dirty="0" smtClean="0"/>
          </a:p>
          <a:p>
            <a:r>
              <a:rPr lang="ru-RU" sz="1200" dirty="0" smtClean="0"/>
              <a:t>- воспитание бережного отношения к памятникам истории, культуры и архитектуры. </a:t>
            </a:r>
            <a:endParaRPr lang="ru-RU" sz="1200" b="1" dirty="0" smtClean="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274002477"/>
              </p:ext>
            </p:extLst>
          </p:nvPr>
        </p:nvGraphicFramePr>
        <p:xfrm>
          <a:off x="4096672" y="1463358"/>
          <a:ext cx="4789766" cy="2902189"/>
        </p:xfrm>
        <a:graphic>
          <a:graphicData uri="http://schemas.openxmlformats.org/drawingml/2006/table">
            <a:tbl>
              <a:tblPr firstRow="1" bandRow="1">
                <a:tableStyleId>{5C22544A-7EE6-4342-B048-85BDC9FD1C3A}</a:tableStyleId>
              </a:tblPr>
              <a:tblGrid>
                <a:gridCol w="3042166">
                  <a:extLst>
                    <a:ext uri="{9D8B030D-6E8A-4147-A177-3AD203B41FA5}">
                      <a16:colId xmlns:a16="http://schemas.microsoft.com/office/drawing/2014/main" xmlns="" val="20000"/>
                    </a:ext>
                  </a:extLst>
                </a:gridCol>
                <a:gridCol w="629217">
                  <a:extLst>
                    <a:ext uri="{9D8B030D-6E8A-4147-A177-3AD203B41FA5}">
                      <a16:colId xmlns:a16="http://schemas.microsoft.com/office/drawing/2014/main" xmlns="" val="20001"/>
                    </a:ext>
                  </a:extLst>
                </a:gridCol>
                <a:gridCol w="535281">
                  <a:extLst>
                    <a:ext uri="{9D8B030D-6E8A-4147-A177-3AD203B41FA5}">
                      <a16:colId xmlns:a16="http://schemas.microsoft.com/office/drawing/2014/main" xmlns="" val="20002"/>
                    </a:ext>
                  </a:extLst>
                </a:gridCol>
                <a:gridCol w="583102">
                  <a:extLst>
                    <a:ext uri="{9D8B030D-6E8A-4147-A177-3AD203B41FA5}">
                      <a16:colId xmlns:a16="http://schemas.microsoft.com/office/drawing/2014/main" xmlns="" val="20003"/>
                    </a:ext>
                  </a:extLst>
                </a:gridCol>
              </a:tblGrid>
              <a:tr h="246880">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178809">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120,0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130,0</a:t>
                      </a:r>
                    </a:p>
                  </a:txBody>
                  <a:tcPr marL="9525" marR="9525" marT="9525" marB="0"/>
                </a:tc>
                <a:extLst>
                  <a:ext uri="{0D108BD9-81ED-4DB2-BD59-A6C34878D82A}">
                    <a16:rowId xmlns:a16="http://schemas.microsoft.com/office/drawing/2014/main" xmlns="" val="10001"/>
                  </a:ext>
                </a:extLst>
              </a:tr>
              <a:tr h="554535">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Совершенствование системы патриотического воспитания граждан в Смоленской области, форм и методов работы, организация и проведение мероприятий по гражданско-патриотическому воспитанию граждан»</a:t>
                      </a: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83,0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83,0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85,0</a:t>
                      </a:r>
                    </a:p>
                  </a:txBody>
                  <a:tcPr marL="9525" marR="9525" marT="9525" marB="0" anchor="ctr"/>
                </a:tc>
                <a:extLst>
                  <a:ext uri="{0D108BD9-81ED-4DB2-BD59-A6C34878D82A}">
                    <a16:rowId xmlns:a16="http://schemas.microsoft.com/office/drawing/2014/main" xmlns="" val="10002"/>
                  </a:ext>
                </a:extLst>
              </a:tr>
              <a:tr h="324898">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Поддержка Районного поискового объединения им. Героя Советского Союза П.Д. Хренова»</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extLst>
                  <a:ext uri="{0D108BD9-81ED-4DB2-BD59-A6C34878D82A}">
                    <a16:rowId xmlns:a16="http://schemas.microsoft.com/office/drawing/2014/main" xmlns="" val="10003"/>
                  </a:ext>
                </a:extLst>
              </a:tr>
              <a:tr h="487346">
                <a:tc>
                  <a:txBody>
                    <a:bodyPr/>
                    <a:lstStyle/>
                    <a:p>
                      <a:pPr algn="l" fontAlgn="t"/>
                      <a:r>
                        <a:rPr lang="ru-RU" sz="1000" b="0"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Повышение престижа военной службы в молодежной среде и реализация комплекса воспитательных и развивающих мероприятий для допризывной молодежи»</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25,0</a:t>
                      </a:r>
                    </a:p>
                  </a:txBody>
                  <a:tcPr marL="9525" marR="9525" marT="9525" marB="0" anchor="ctr"/>
                </a:tc>
                <a:extLst>
                  <a:ext uri="{0D108BD9-81ED-4DB2-BD59-A6C34878D82A}">
                    <a16:rowId xmlns:a16="http://schemas.microsoft.com/office/drawing/2014/main" xmlns="" val="10004"/>
                  </a:ext>
                </a:extLst>
              </a:tr>
              <a:tr h="385433">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a:t>
                      </a:r>
                      <a:r>
                        <a:rPr lang="ru-RU" sz="1000" b="0" i="0" u="none" strike="noStrike" dirty="0">
                          <a:solidFill>
                            <a:schemeClr val="accent1">
                              <a:lumMod val="25000"/>
                            </a:schemeClr>
                          </a:solidFill>
                          <a:latin typeface="Times New Roman" pitchFamily="18" charset="0"/>
                          <a:cs typeface="Times New Roman" pitchFamily="18" charset="0"/>
                        </a:rPr>
                        <a:t>Мероприятия, направленные на развитие системы духовно-нравственного воспитания граждан»</a:t>
                      </a: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7,0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7,0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10,0</a:t>
                      </a:r>
                    </a:p>
                  </a:txBody>
                  <a:tcPr marL="9525" marR="9525" marT="9525" marB="0" anchor="ctr"/>
                </a:tc>
                <a:extLst>
                  <a:ext uri="{0D108BD9-81ED-4DB2-BD59-A6C34878D82A}">
                    <a16:rowId xmlns:a16="http://schemas.microsoft.com/office/drawing/2014/main" xmlns="" val="10005"/>
                  </a:ext>
                </a:extLst>
              </a:tr>
            </a:tbl>
          </a:graphicData>
        </a:graphic>
      </p:graphicFrame>
      <p:sp>
        <p:nvSpPr>
          <p:cNvPr id="6" name="Прямоугольник 5"/>
          <p:cNvSpPr/>
          <p:nvPr/>
        </p:nvSpPr>
        <p:spPr>
          <a:xfrm>
            <a:off x="7956375" y="119030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1907704" y="503913"/>
            <a:ext cx="7399474"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55221000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214282" y="500042"/>
            <a:ext cx="8715436" cy="400110"/>
          </a:xfrm>
          <a:prstGeom prst="rect">
            <a:avLst/>
          </a:prstGeom>
          <a:noFill/>
        </p:spPr>
        <p:txBody>
          <a:bodyPr wrap="square" rtlCol="0">
            <a:spAutoFit/>
          </a:bodyPr>
          <a:lstStyle/>
          <a:p>
            <a:pPr algn="ctr"/>
            <a:r>
              <a:rPr lang="ru-RU" sz="2000" b="1" i="1" dirty="0" smtClean="0">
                <a:solidFill>
                  <a:schemeClr val="accent1">
                    <a:lumMod val="25000"/>
                  </a:schemeClr>
                </a:solidFill>
              </a:rPr>
              <a:t> </a:t>
            </a:r>
            <a:endParaRPr lang="ru-RU" sz="2000" b="1" i="1" dirty="0">
              <a:solidFill>
                <a:schemeClr val="accent1">
                  <a:lumMod val="25000"/>
                </a:schemeClr>
              </a:solidFill>
            </a:endParaRPr>
          </a:p>
        </p:txBody>
      </p:sp>
      <p:sp>
        <p:nvSpPr>
          <p:cNvPr id="3" name="TextBox 2"/>
          <p:cNvSpPr txBox="1"/>
          <p:nvPr/>
        </p:nvSpPr>
        <p:spPr>
          <a:xfrm>
            <a:off x="107504" y="500042"/>
            <a:ext cx="5904656" cy="6309420"/>
          </a:xfrm>
          <a:prstGeom prst="rect">
            <a:avLst/>
          </a:prstGeom>
          <a:noFill/>
        </p:spPr>
        <p:txBody>
          <a:bodyPr wrap="square" rtlCol="0">
            <a:spAutoFit/>
          </a:bodyPr>
          <a:lstStyle/>
          <a:p>
            <a:pPr algn="ctr"/>
            <a:r>
              <a:rPr lang="ru-RU" b="1" dirty="0">
                <a:solidFill>
                  <a:srgbClr val="7D5CDA"/>
                </a:solidFill>
              </a:rPr>
              <a:t>Муниципальная программа </a:t>
            </a:r>
          </a:p>
          <a:p>
            <a:pPr algn="ctr"/>
            <a:r>
              <a:rPr lang="ru-RU" b="1" i="1" dirty="0">
                <a:solidFill>
                  <a:schemeClr val="accent1">
                    <a:lumMod val="25000"/>
                  </a:schemeClr>
                </a:solidFill>
              </a:rPr>
              <a:t>«Развитие малого и среднего предпринимательства в муниципальном образовании «Демидовский </a:t>
            </a:r>
            <a:r>
              <a:rPr lang="ru-RU" b="1" i="1" dirty="0" smtClean="0">
                <a:solidFill>
                  <a:schemeClr val="accent1">
                    <a:lumMod val="25000"/>
                  </a:schemeClr>
                </a:solidFill>
              </a:rPr>
              <a:t>муниципальный округ» </a:t>
            </a:r>
            <a:r>
              <a:rPr lang="ru-RU" b="1" i="1" dirty="0">
                <a:solidFill>
                  <a:schemeClr val="accent1">
                    <a:lumMod val="25000"/>
                  </a:schemeClr>
                </a:solidFill>
              </a:rPr>
              <a:t>Смоленской 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обеспечение благоприятных условий для </a:t>
            </a:r>
          </a:p>
          <a:p>
            <a:r>
              <a:rPr lang="ru-RU" sz="1200" dirty="0" smtClean="0"/>
              <a:t>развития малого и среднего предпринимательства и повышение </a:t>
            </a:r>
          </a:p>
          <a:p>
            <a:r>
              <a:rPr lang="ru-RU" sz="1200" dirty="0" smtClean="0"/>
              <a:t>его роли в социально-экономическом развитии муниципального </a:t>
            </a:r>
          </a:p>
          <a:p>
            <a:r>
              <a:rPr lang="ru-RU" sz="1200" dirty="0" smtClean="0"/>
              <a:t>образования «Демидовский </a:t>
            </a:r>
            <a:r>
              <a:rPr lang="ru-RU" sz="1200" dirty="0"/>
              <a:t>муниципальный округ» </a:t>
            </a:r>
            <a:r>
              <a:rPr lang="ru-RU" sz="1200" dirty="0" smtClean="0"/>
              <a:t>Смоленской </a:t>
            </a:r>
          </a:p>
          <a:p>
            <a:r>
              <a:rPr lang="ru-RU" sz="1200" dirty="0" smtClean="0"/>
              <a:t>области.</a:t>
            </a:r>
          </a:p>
          <a:p>
            <a:r>
              <a:rPr lang="ru-RU" sz="1200" i="1" u="sng" dirty="0" smtClean="0">
                <a:solidFill>
                  <a:schemeClr val="accent1">
                    <a:lumMod val="25000"/>
                  </a:schemeClr>
                </a:solidFill>
              </a:rPr>
              <a:t>Задачи программы:</a:t>
            </a:r>
          </a:p>
          <a:p>
            <a:pPr marL="171450" indent="-171450">
              <a:buFontTx/>
              <a:buChar char="-"/>
            </a:pPr>
            <a:r>
              <a:rPr lang="ru-RU" sz="1200" dirty="0" smtClean="0"/>
              <a:t>совершенствование нормативно-правовой базы и мониторинга </a:t>
            </a:r>
          </a:p>
          <a:p>
            <a:pPr marL="171450" indent="-171450">
              <a:buFontTx/>
              <a:buChar char="-"/>
            </a:pPr>
            <a:r>
              <a:rPr lang="ru-RU" sz="1200" dirty="0" smtClean="0"/>
              <a:t>деятельности субъектов малого и среднего предприниматель-</a:t>
            </a:r>
          </a:p>
          <a:p>
            <a:r>
              <a:rPr lang="ru-RU" sz="1200" dirty="0" err="1" smtClean="0"/>
              <a:t>ства</a:t>
            </a:r>
            <a:r>
              <a:rPr lang="ru-RU" sz="1200" dirty="0" smtClean="0"/>
              <a:t>;</a:t>
            </a:r>
          </a:p>
          <a:p>
            <a:pPr marL="171450" indent="-171450">
              <a:buFontTx/>
              <a:buChar char="-"/>
            </a:pPr>
            <a:r>
              <a:rPr lang="ru-RU" sz="1200" dirty="0" smtClean="0"/>
              <a:t>финансовая и имущественная поддержка малого и среднего </a:t>
            </a:r>
          </a:p>
          <a:p>
            <a:r>
              <a:rPr lang="ru-RU" sz="1200" dirty="0" smtClean="0"/>
              <a:t>предпринимательства;</a:t>
            </a:r>
          </a:p>
          <a:p>
            <a:r>
              <a:rPr lang="ru-RU" sz="1200" dirty="0" smtClean="0"/>
              <a:t>- информационная поддержка субъектов малого и среднего предпринимательства;</a:t>
            </a:r>
          </a:p>
          <a:p>
            <a:r>
              <a:rPr lang="ru-RU" sz="1200" dirty="0" smtClean="0"/>
              <a:t>- консультативная поддержка малого и среднего предпринимательства;</a:t>
            </a:r>
          </a:p>
          <a:p>
            <a:pPr>
              <a:buFontTx/>
              <a:buChar char="-"/>
            </a:pPr>
            <a:r>
              <a:rPr lang="ru-RU" sz="1200" dirty="0" smtClean="0"/>
              <a:t>содействие росту конкурентоспособности и продвижению продукции субъектов малого и среднего предпринимательства на товарные рынки.</a:t>
            </a:r>
          </a:p>
          <a:p>
            <a:pPr>
              <a:buFontTx/>
              <a:buChar char="-"/>
            </a:pPr>
            <a:r>
              <a:rPr lang="ru-RU" sz="1200" dirty="0" smtClean="0"/>
              <a:t>увеличение доли малых и средних предприятий в общем числе предприятий, осуществляющих деятельность на территории МО «Демидовский </a:t>
            </a:r>
            <a:r>
              <a:rPr lang="ru-RU" sz="1200" dirty="0"/>
              <a:t>муниципальный округ» </a:t>
            </a:r>
            <a:r>
              <a:rPr lang="ru-RU" sz="1200" dirty="0" smtClean="0"/>
              <a:t>до 35%;</a:t>
            </a:r>
          </a:p>
          <a:p>
            <a:pPr>
              <a:buFontTx/>
              <a:buChar char="-"/>
            </a:pPr>
            <a:r>
              <a:rPr lang="ru-RU" sz="1200" dirty="0" smtClean="0"/>
              <a:t> увеличение оборота малых и средних предприятий, осуществляющих деятельность на территории МО «Демидовский </a:t>
            </a:r>
            <a:r>
              <a:rPr lang="ru-RU" sz="1200" dirty="0"/>
              <a:t>муниципальный округ» </a:t>
            </a:r>
            <a:r>
              <a:rPr lang="ru-RU" sz="1200" dirty="0" smtClean="0"/>
              <a:t>в 2,5 раза;</a:t>
            </a:r>
          </a:p>
          <a:p>
            <a:pPr>
              <a:buFontTx/>
              <a:buChar char="-"/>
            </a:pPr>
            <a:r>
              <a:rPr lang="ru-RU" sz="1200" dirty="0" smtClean="0"/>
              <a:t> увеличение доли среднесписочной численности работников (без внешних совместителей) занятых у субъектов малого и среднего предпринимательства, в общей численности населения Демидовского округа Смоленской области до 3,3%;</a:t>
            </a:r>
          </a:p>
          <a:p>
            <a:pPr>
              <a:buFontTx/>
              <a:buChar char="-"/>
            </a:pPr>
            <a:r>
              <a:rPr lang="ru-RU" sz="1200" dirty="0" smtClean="0"/>
              <a:t>увеличение доли обрабатывающей промышленности в обороте субъектов малого и среднего предпринимательства (без учета индивидуальных предпринимателей) до 20%;</a:t>
            </a:r>
          </a:p>
          <a:p>
            <a:pPr>
              <a:buFontTx/>
              <a:buChar char="-"/>
            </a:pPr>
            <a:r>
              <a:rPr lang="ru-RU" sz="1200" dirty="0" smtClean="0"/>
              <a:t>объем инвестиций в основной капитал малых предприятий (за исключением бюджетных средств).</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21219777"/>
              </p:ext>
            </p:extLst>
          </p:nvPr>
        </p:nvGraphicFramePr>
        <p:xfrm>
          <a:off x="4516483" y="1376764"/>
          <a:ext cx="4464496" cy="2232248"/>
        </p:xfrm>
        <a:graphic>
          <a:graphicData uri="http://schemas.openxmlformats.org/drawingml/2006/table">
            <a:tbl>
              <a:tblPr firstRow="1" bandRow="1">
                <a:tableStyleId>{5C22544A-7EE6-4342-B048-85BDC9FD1C3A}</a:tableStyleId>
              </a:tblPr>
              <a:tblGrid>
                <a:gridCol w="2322875">
                  <a:extLst>
                    <a:ext uri="{9D8B030D-6E8A-4147-A177-3AD203B41FA5}">
                      <a16:colId xmlns:a16="http://schemas.microsoft.com/office/drawing/2014/main" xmlns="" val="20000"/>
                    </a:ext>
                  </a:extLst>
                </a:gridCol>
                <a:gridCol w="708694">
                  <a:extLst>
                    <a:ext uri="{9D8B030D-6E8A-4147-A177-3AD203B41FA5}">
                      <a16:colId xmlns:a16="http://schemas.microsoft.com/office/drawing/2014/main" xmlns="" val="20001"/>
                    </a:ext>
                  </a:extLst>
                </a:gridCol>
                <a:gridCol w="712847">
                  <a:extLst>
                    <a:ext uri="{9D8B030D-6E8A-4147-A177-3AD203B41FA5}">
                      <a16:colId xmlns:a16="http://schemas.microsoft.com/office/drawing/2014/main" xmlns="" val="20002"/>
                    </a:ext>
                  </a:extLst>
                </a:gridCol>
                <a:gridCol w="720080">
                  <a:extLst>
                    <a:ext uri="{9D8B030D-6E8A-4147-A177-3AD203B41FA5}">
                      <a16:colId xmlns:a16="http://schemas.microsoft.com/office/drawing/2014/main" xmlns="" val="20003"/>
                    </a:ext>
                  </a:extLst>
                </a:gridCol>
              </a:tblGrid>
              <a:tr h="312239">
                <a:tc>
                  <a:txBody>
                    <a:bodyPr/>
                    <a:lstStyle/>
                    <a:p>
                      <a:pPr algn="ctr"/>
                      <a:r>
                        <a:rPr lang="ru-RU" sz="900" i="1" dirty="0" smtClean="0">
                          <a:latin typeface="Times New Roman" pitchFamily="18" charset="0"/>
                          <a:cs typeface="Times New Roman" pitchFamily="18" charset="0"/>
                        </a:rPr>
                        <a:t>ПОКАЗАТЕЛИ</a:t>
                      </a:r>
                      <a:endParaRPr lang="ru-RU" sz="900" i="1" dirty="0">
                        <a:latin typeface="Times New Roman" pitchFamily="18" charset="0"/>
                        <a:cs typeface="Times New Roman" pitchFamily="18" charset="0"/>
                      </a:endParaRPr>
                    </a:p>
                  </a:txBody>
                  <a:tcPr/>
                </a:tc>
                <a:tc>
                  <a:txBody>
                    <a:bodyPr/>
                    <a:lstStyle/>
                    <a:p>
                      <a:pPr algn="ctr"/>
                      <a:r>
                        <a:rPr lang="ru-RU" sz="900" b="1" i="1" dirty="0" smtClean="0"/>
                        <a:t>2026</a:t>
                      </a:r>
                      <a:endParaRPr lang="ru-RU" sz="900" b="1" i="1" dirty="0"/>
                    </a:p>
                  </a:txBody>
                  <a:tcPr/>
                </a:tc>
                <a:tc>
                  <a:txBody>
                    <a:bodyPr/>
                    <a:lstStyle/>
                    <a:p>
                      <a:pPr algn="ctr"/>
                      <a:r>
                        <a:rPr lang="ru-RU" sz="900" i="1" dirty="0" smtClean="0"/>
                        <a:t>2027</a:t>
                      </a:r>
                      <a:endParaRPr lang="ru-RU" sz="900" i="1" dirty="0"/>
                    </a:p>
                  </a:txBody>
                  <a:tcPr/>
                </a:tc>
                <a:tc>
                  <a:txBody>
                    <a:bodyPr/>
                    <a:lstStyle/>
                    <a:p>
                      <a:pPr algn="ctr"/>
                      <a:r>
                        <a:rPr lang="ru-RU" sz="900" i="1" dirty="0" smtClean="0"/>
                        <a:t>2028</a:t>
                      </a:r>
                      <a:endParaRPr lang="ru-RU" sz="900" i="1" dirty="0"/>
                    </a:p>
                  </a:txBody>
                  <a:tcPr/>
                </a:tc>
                <a:extLst>
                  <a:ext uri="{0D108BD9-81ED-4DB2-BD59-A6C34878D82A}">
                    <a16:rowId xmlns:a16="http://schemas.microsoft.com/office/drawing/2014/main" xmlns="" val="10000"/>
                  </a:ext>
                </a:extLst>
              </a:tr>
              <a:tr h="335833">
                <a:tc>
                  <a:txBody>
                    <a:bodyPr/>
                    <a:lstStyle/>
                    <a:p>
                      <a:r>
                        <a:rPr lang="ru-RU" sz="900" b="1" i="0" dirty="0" smtClean="0">
                          <a:solidFill>
                            <a:schemeClr val="accent1">
                              <a:lumMod val="25000"/>
                            </a:schemeClr>
                          </a:solidFill>
                          <a:latin typeface="Times New Roman" pitchFamily="18" charset="0"/>
                          <a:cs typeface="Times New Roman" pitchFamily="18" charset="0"/>
                        </a:rPr>
                        <a:t>ВСЕГО</a:t>
                      </a:r>
                      <a:endParaRPr lang="ru-RU" sz="9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2 500,0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137,0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89,0</a:t>
                      </a:r>
                    </a:p>
                  </a:txBody>
                  <a:tcPr marL="9525" marR="9525" marT="9525" marB="0"/>
                </a:tc>
                <a:extLst>
                  <a:ext uri="{0D108BD9-81ED-4DB2-BD59-A6C34878D82A}">
                    <a16:rowId xmlns:a16="http://schemas.microsoft.com/office/drawing/2014/main" xmlns="" val="10001"/>
                  </a:ext>
                </a:extLst>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«Финансовая и имущественная поддержка субъектов малого и среднего предпринимательства»</a:t>
                      </a:r>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2 500,0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137,0</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89,0</a:t>
                      </a:r>
                    </a:p>
                  </a:txBody>
                  <a:tcPr marL="9525" marR="9525" marT="9525" marB="0" anchor="ctr"/>
                </a:tc>
                <a:extLst>
                  <a:ext uri="{0D108BD9-81ED-4DB2-BD59-A6C34878D82A}">
                    <a16:rowId xmlns:a16="http://schemas.microsoft.com/office/drawing/2014/main" xmlns="" val="10002"/>
                  </a:ext>
                </a:extLst>
              </a:tr>
              <a:tr h="936104">
                <a:tc>
                  <a:txBody>
                    <a:bodyPr/>
                    <a:lstStyle/>
                    <a:p>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«Организация  и проведение</a:t>
                      </a:r>
                      <a:r>
                        <a:rPr lang="ru-RU" sz="900" b="0" i="0" baseline="0" dirty="0" smtClean="0">
                          <a:solidFill>
                            <a:schemeClr val="accent1">
                              <a:lumMod val="25000"/>
                            </a:schemeClr>
                          </a:solidFill>
                          <a:latin typeface="Times New Roman" pitchFamily="18" charset="0"/>
                          <a:cs typeface="Times New Roman" pitchFamily="18" charset="0"/>
                        </a:rPr>
                        <a:t> информационной кампании по формированию положительного образа предпринимателя, популяризации предпринимательства в обществе</a:t>
                      </a:r>
                      <a:r>
                        <a:rPr lang="ru-RU" sz="900" b="0" i="0" dirty="0" smtClean="0">
                          <a:solidFill>
                            <a:schemeClr val="accent1">
                              <a:lumMod val="25000"/>
                            </a:schemeClr>
                          </a:solidFill>
                          <a:latin typeface="Times New Roman" pitchFamily="18" charset="0"/>
                          <a:cs typeface="Times New Roman" pitchFamily="18" charset="0"/>
                        </a:rPr>
                        <a:t>»</a:t>
                      </a:r>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a16="http://schemas.microsoft.com/office/drawing/2014/main" xmlns="" val="10003"/>
                  </a:ext>
                </a:extLst>
              </a:tr>
            </a:tbl>
          </a:graphicData>
        </a:graphic>
      </p:graphicFrame>
      <p:sp>
        <p:nvSpPr>
          <p:cNvPr id="6" name="Прямоугольник 5"/>
          <p:cNvSpPr/>
          <p:nvPr/>
        </p:nvSpPr>
        <p:spPr>
          <a:xfrm>
            <a:off x="7999655" y="106719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3995936" y="480951"/>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7761525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23842"/>
            <a:ext cx="4896544" cy="353943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«Создание условий для обеспечения безопасности жизнедеятельности населения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r>
              <a:rPr lang="ru-RU" sz="1200" i="1" u="sng" dirty="0" smtClean="0">
                <a:solidFill>
                  <a:schemeClr val="accent1">
                    <a:lumMod val="25000"/>
                  </a:schemeClr>
                </a:solidFill>
              </a:rPr>
              <a:t>Цель программы - </a:t>
            </a:r>
            <a:r>
              <a:rPr lang="ru-RU" sz="1200" dirty="0" smtClean="0"/>
              <a:t>обеспечение безопасности граждан от криминогенных угроз и  защита личности от преступных посягательств на территории муниципального образования «Демидовский </a:t>
            </a:r>
            <a:r>
              <a:rPr lang="ru-RU" sz="1200" dirty="0"/>
              <a:t>муниципальный округ» </a:t>
            </a:r>
            <a:r>
              <a:rPr lang="ru-RU" sz="1200" dirty="0" smtClean="0"/>
              <a:t>Смоленской области; снижение темпов роста заболеваемости наркоманией, алкоголизмом, токсикоманией детей и молодежи путем координации деятельности всех муниципальных учреждений, организаций и общественных объединений в направлении профилактики, профилактика </a:t>
            </a:r>
            <a:r>
              <a:rPr lang="ru-RU" sz="1200" dirty="0" err="1" smtClean="0"/>
              <a:t>табакокурения</a:t>
            </a:r>
            <a:r>
              <a:rPr lang="ru-RU" sz="1200" dirty="0" smtClean="0"/>
              <a:t>; профилактика правонарушений</a:t>
            </a:r>
          </a:p>
          <a:p>
            <a:r>
              <a:rPr lang="ru-RU" sz="1200" i="1" u="sng" dirty="0" smtClean="0">
                <a:solidFill>
                  <a:schemeClr val="accent1">
                    <a:lumMod val="25000"/>
                  </a:schemeClr>
                </a:solidFill>
              </a:rPr>
              <a:t>Задачи программы:</a:t>
            </a:r>
          </a:p>
          <a:p>
            <a:r>
              <a:rPr lang="ru-RU" sz="1200" dirty="0" smtClean="0"/>
              <a:t>- Создание комплекса социальных, образовательных и медико-психологических мероприятий, направленных на профилактику</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92511733"/>
              </p:ext>
            </p:extLst>
          </p:nvPr>
        </p:nvGraphicFramePr>
        <p:xfrm>
          <a:off x="4940441" y="1700808"/>
          <a:ext cx="4141695" cy="2100854"/>
        </p:xfrm>
        <a:graphic>
          <a:graphicData uri="http://schemas.openxmlformats.org/drawingml/2006/table">
            <a:tbl>
              <a:tblPr firstRow="1" bandRow="1">
                <a:tableStyleId>{5C22544A-7EE6-4342-B048-85BDC9FD1C3A}</a:tableStyleId>
              </a:tblPr>
              <a:tblGrid>
                <a:gridCol w="2070847">
                  <a:extLst>
                    <a:ext uri="{9D8B030D-6E8A-4147-A177-3AD203B41FA5}">
                      <a16:colId xmlns:a16="http://schemas.microsoft.com/office/drawing/2014/main" xmlns="" val="20000"/>
                    </a:ext>
                  </a:extLst>
                </a:gridCol>
                <a:gridCol w="631802">
                  <a:extLst>
                    <a:ext uri="{9D8B030D-6E8A-4147-A177-3AD203B41FA5}">
                      <a16:colId xmlns:a16="http://schemas.microsoft.com/office/drawing/2014/main" xmlns="" val="20001"/>
                    </a:ext>
                  </a:extLst>
                </a:gridCol>
                <a:gridCol w="769373">
                  <a:extLst>
                    <a:ext uri="{9D8B030D-6E8A-4147-A177-3AD203B41FA5}">
                      <a16:colId xmlns:a16="http://schemas.microsoft.com/office/drawing/2014/main" xmlns="" val="20002"/>
                    </a:ext>
                  </a:extLst>
                </a:gridCol>
                <a:gridCol w="669673">
                  <a:extLst>
                    <a:ext uri="{9D8B030D-6E8A-4147-A177-3AD203B41FA5}">
                      <a16:colId xmlns:a16="http://schemas.microsoft.com/office/drawing/2014/main" xmlns="" val="20003"/>
                    </a:ext>
                  </a:extLst>
                </a:gridCol>
              </a:tblGrid>
              <a:tr h="269873">
                <a:tc>
                  <a:txBody>
                    <a:bodyPr/>
                    <a:lstStyle/>
                    <a:p>
                      <a:pPr algn="ctr"/>
                      <a:r>
                        <a:rPr lang="ru-RU" sz="900" i="1" dirty="0" smtClean="0">
                          <a:latin typeface="Times New Roman" pitchFamily="18" charset="0"/>
                          <a:cs typeface="Times New Roman" pitchFamily="18" charset="0"/>
                        </a:rPr>
                        <a:t>ПОКАЗАТЕЛИ</a:t>
                      </a:r>
                      <a:endParaRPr lang="ru-RU" sz="900" i="1" dirty="0">
                        <a:latin typeface="Times New Roman" pitchFamily="18" charset="0"/>
                        <a:cs typeface="Times New Roman" pitchFamily="18" charset="0"/>
                      </a:endParaRPr>
                    </a:p>
                  </a:txBody>
                  <a:tcPr/>
                </a:tc>
                <a:tc>
                  <a:txBody>
                    <a:bodyPr/>
                    <a:lstStyle/>
                    <a:p>
                      <a:pPr algn="ctr"/>
                      <a:r>
                        <a:rPr lang="ru-RU" sz="900" b="1" i="1" dirty="0" smtClean="0"/>
                        <a:t>2026</a:t>
                      </a:r>
                      <a:endParaRPr lang="ru-RU" sz="900" b="1" i="1" dirty="0"/>
                    </a:p>
                  </a:txBody>
                  <a:tcPr/>
                </a:tc>
                <a:tc>
                  <a:txBody>
                    <a:bodyPr/>
                    <a:lstStyle/>
                    <a:p>
                      <a:pPr algn="ctr"/>
                      <a:r>
                        <a:rPr lang="ru-RU" sz="900" i="1" dirty="0" smtClean="0"/>
                        <a:t>2027</a:t>
                      </a:r>
                      <a:endParaRPr lang="ru-RU" sz="900" i="1" dirty="0"/>
                    </a:p>
                  </a:txBody>
                  <a:tcPr/>
                </a:tc>
                <a:tc>
                  <a:txBody>
                    <a:bodyPr/>
                    <a:lstStyle/>
                    <a:p>
                      <a:pPr algn="ctr"/>
                      <a:r>
                        <a:rPr lang="ru-RU" sz="900" i="1" dirty="0" smtClean="0"/>
                        <a:t>2028</a:t>
                      </a:r>
                      <a:endParaRPr lang="ru-RU" sz="900" i="1" dirty="0"/>
                    </a:p>
                  </a:txBody>
                  <a:tcPr/>
                </a:tc>
                <a:extLst>
                  <a:ext uri="{0D108BD9-81ED-4DB2-BD59-A6C34878D82A}">
                    <a16:rowId xmlns:a16="http://schemas.microsoft.com/office/drawing/2014/main" xmlns="" val="10000"/>
                  </a:ext>
                </a:extLst>
              </a:tr>
              <a:tr h="2341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b="1" i="0" dirty="0" smtClean="0">
                          <a:solidFill>
                            <a:schemeClr val="accent1">
                              <a:lumMod val="25000"/>
                            </a:schemeClr>
                          </a:solidFill>
                          <a:latin typeface="Times New Roman" pitchFamily="18" charset="0"/>
                          <a:cs typeface="Times New Roman" pitchFamily="18" charset="0"/>
                        </a:rPr>
                        <a:t>ВСЕГО</a:t>
                      </a:r>
                    </a:p>
                  </a:txBody>
                  <a:tcPr/>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110,0</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86,8</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90,0</a:t>
                      </a:r>
                    </a:p>
                  </a:txBody>
                  <a:tcPr marL="7620" marR="7620" marT="7620" marB="0"/>
                </a:tc>
                <a:extLst>
                  <a:ext uri="{0D108BD9-81ED-4DB2-BD59-A6C34878D82A}">
                    <a16:rowId xmlns:a16="http://schemas.microsoft.com/office/drawing/2014/main" xmlns="" val="10001"/>
                  </a:ext>
                </a:extLst>
              </a:tr>
              <a:tr h="1093878">
                <a:tc>
                  <a:txBody>
                    <a:bodyPr/>
                    <a:lstStyle/>
                    <a:p>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«Профилактика и борьба с незаконным оборотом и употреблением наркотиков, а также других зависимостей, пропаганда здорового образа жизни среди населения»</a:t>
                      </a:r>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28,2</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2"/>
                  </a:ext>
                </a:extLst>
              </a:tr>
              <a:tr h="346282">
                <a:tc>
                  <a:txBody>
                    <a:bodyPr/>
                    <a:lstStyle/>
                    <a:p>
                      <a:r>
                        <a:rPr lang="ru-RU" sz="9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900" b="1" i="0" u="none" strike="noStrike" dirty="0" smtClean="0">
                          <a:solidFill>
                            <a:schemeClr val="accent1">
                              <a:lumMod val="25000"/>
                            </a:schemeClr>
                          </a:solidFill>
                          <a:latin typeface="Times New Roman" pitchFamily="18" charset="0"/>
                          <a:cs typeface="Times New Roman" pitchFamily="18" charset="0"/>
                        </a:rPr>
                        <a:t> </a:t>
                      </a:r>
                      <a:r>
                        <a:rPr lang="ru-RU" sz="900" b="0" i="0" dirty="0" smtClean="0">
                          <a:solidFill>
                            <a:schemeClr val="accent1">
                              <a:lumMod val="25000"/>
                            </a:schemeClr>
                          </a:solidFill>
                          <a:latin typeface="Times New Roman" pitchFamily="18" charset="0"/>
                          <a:cs typeface="Times New Roman" pitchFamily="18" charset="0"/>
                        </a:rPr>
                        <a:t>«Профилактика правонарушений»</a:t>
                      </a:r>
                    </a:p>
                    <a:p>
                      <a:endParaRPr lang="ru-RU" sz="9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81,8</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86,8</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90,0</a:t>
                      </a:r>
                    </a:p>
                  </a:txBody>
                  <a:tcPr marL="7620" marR="7620" marT="7620" marB="0" anchor="ctr"/>
                </a:tc>
                <a:extLst>
                  <a:ext uri="{0D108BD9-81ED-4DB2-BD59-A6C34878D82A}">
                    <a16:rowId xmlns:a16="http://schemas.microsoft.com/office/drawing/2014/main" xmlns="" val="10003"/>
                  </a:ext>
                </a:extLst>
              </a:tr>
            </a:tbl>
          </a:graphicData>
        </a:graphic>
      </p:graphicFrame>
      <p:sp>
        <p:nvSpPr>
          <p:cNvPr id="6" name="Прямоугольник 5"/>
          <p:cNvSpPr/>
          <p:nvPr/>
        </p:nvSpPr>
        <p:spPr>
          <a:xfrm>
            <a:off x="179512" y="3933056"/>
            <a:ext cx="7344816" cy="2862322"/>
          </a:xfrm>
          <a:prstGeom prst="rect">
            <a:avLst/>
          </a:prstGeom>
        </p:spPr>
        <p:txBody>
          <a:bodyPr wrap="square">
            <a:spAutoFit/>
          </a:bodyPr>
          <a:lstStyle/>
          <a:p>
            <a:r>
              <a:rPr lang="ru-RU" sz="1200" dirty="0"/>
              <a:t>наркомании и других зависимостей; борьбы с преступностью, безнадзорностью, беспризорностью несовершеннолетних; </a:t>
            </a:r>
            <a:r>
              <a:rPr lang="ru-RU" sz="1200" dirty="0" err="1"/>
              <a:t>ресоциализацию</a:t>
            </a:r>
            <a:r>
              <a:rPr lang="ru-RU" sz="1200" dirty="0"/>
              <a:t> лиц, </a:t>
            </a:r>
            <a:r>
              <a:rPr lang="ru-RU" sz="1200" dirty="0" err="1"/>
              <a:t>свободившихся</a:t>
            </a:r>
            <a:r>
              <a:rPr lang="ru-RU" sz="1200" dirty="0"/>
              <a:t> из мест лишения свободы.;</a:t>
            </a:r>
          </a:p>
          <a:p>
            <a:r>
              <a:rPr lang="ru-RU" sz="1200" dirty="0"/>
              <a:t>- концентрация  усилий  правоохранительных  органов  по  борьбе  с  наиболее опасными формами незаконного оборота  наркотиков; формирование негативного общественного отношения к незаконному   потреблению наркотиков; профилактика правонарушений связанных с незаконным оборотом наркотиков; проведение операции «Без наркотиков»;</a:t>
            </a:r>
          </a:p>
          <a:p>
            <a:r>
              <a:rPr lang="ru-RU" sz="1200" dirty="0"/>
              <a:t>- создание системы мониторинга наркомании и других зависимостей;</a:t>
            </a:r>
          </a:p>
          <a:p>
            <a:r>
              <a:rPr lang="ru-RU" sz="1200" dirty="0"/>
              <a:t>- пропаганда здорового образа жизни среди населения;</a:t>
            </a:r>
          </a:p>
          <a:p>
            <a:r>
              <a:rPr lang="ru-RU" sz="1200" dirty="0"/>
              <a:t>- информационно-правовое обеспечение населения по вопросам зависимостей и правонарушений</a:t>
            </a:r>
          </a:p>
          <a:p>
            <a:r>
              <a:rPr lang="ru-RU" sz="1200" dirty="0"/>
              <a:t>- формирование отрицательного отношения к зависимостям;</a:t>
            </a:r>
          </a:p>
          <a:p>
            <a:r>
              <a:rPr lang="ru-RU" sz="1200" dirty="0"/>
              <a:t>- организация методической помощи специалистам в сфере профилактики зависимостей и правонарушений;</a:t>
            </a:r>
          </a:p>
          <a:p>
            <a:pPr>
              <a:buFontTx/>
              <a:buChar char="-"/>
            </a:pPr>
            <a:r>
              <a:rPr lang="ru-RU" sz="1200" dirty="0"/>
              <a:t>снижение уровня преступности на территории </a:t>
            </a:r>
            <a:r>
              <a:rPr lang="ru-RU" sz="1200" dirty="0" smtClean="0"/>
              <a:t>МО «</a:t>
            </a:r>
            <a:r>
              <a:rPr lang="ru-RU" sz="1200" dirty="0"/>
              <a:t>Демидовский муниципальный округ»;</a:t>
            </a:r>
          </a:p>
          <a:p>
            <a:pPr>
              <a:buFontTx/>
              <a:buChar char="-"/>
            </a:pPr>
            <a:r>
              <a:rPr lang="ru-RU" sz="1200" dirty="0"/>
              <a:t> выявление и устранение причин и условий, способствующих совершению правонарушений;</a:t>
            </a:r>
          </a:p>
          <a:p>
            <a:pPr>
              <a:buFontTx/>
              <a:buChar char="-"/>
            </a:pPr>
            <a:r>
              <a:rPr lang="ru-RU" sz="1200" dirty="0"/>
              <a:t>профилактика правонарушений в рамках отдельной отрасли, сферы управления, предприятия, организации, учреждения.</a:t>
            </a:r>
          </a:p>
        </p:txBody>
      </p:sp>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8" name="Прямоугольник 7"/>
          <p:cNvSpPr/>
          <p:nvPr/>
        </p:nvSpPr>
        <p:spPr>
          <a:xfrm>
            <a:off x="8170007" y="1283095"/>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01072151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700097"/>
            <a:ext cx="3816424" cy="4770537"/>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«Модернизация объектов коммунального назначения </a:t>
            </a:r>
            <a:r>
              <a:rPr lang="ru-RU" sz="1600" b="1" i="1" dirty="0" smtClean="0">
                <a:solidFill>
                  <a:schemeClr val="accent1">
                    <a:lumMod val="25000"/>
                  </a:schemeClr>
                </a:solidFill>
              </a:rPr>
              <a:t>на </a:t>
            </a:r>
            <a:r>
              <a:rPr lang="ru-RU" sz="1600" b="1" i="1" dirty="0">
                <a:solidFill>
                  <a:schemeClr val="accent1">
                    <a:lumMod val="25000"/>
                  </a:schemeClr>
                </a:solidFill>
              </a:rPr>
              <a:t>территории муниципального образования</a:t>
            </a:r>
          </a:p>
          <a:p>
            <a:pPr algn="ctr"/>
            <a:r>
              <a:rPr lang="ru-RU" sz="1600" b="1" i="1" dirty="0">
                <a:solidFill>
                  <a:schemeClr val="accent1">
                    <a:lumMod val="25000"/>
                  </a:schemeClr>
                </a:solidFill>
              </a:rPr>
              <a:t>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Цели программы:</a:t>
            </a:r>
          </a:p>
          <a:p>
            <a:pPr lvl="0"/>
            <a:r>
              <a:rPr lang="ru-RU" sz="1200" dirty="0" smtClean="0">
                <a:solidFill>
                  <a:schemeClr val="accent1">
                    <a:lumMod val="25000"/>
                  </a:schemeClr>
                </a:solidFill>
              </a:rPr>
              <a:t>- </a:t>
            </a:r>
            <a:r>
              <a:rPr lang="ru-RU" sz="1200" dirty="0" smtClean="0"/>
              <a:t>модернизация объектов коммунального назначения;</a:t>
            </a:r>
          </a:p>
          <a:p>
            <a:pPr lvl="0"/>
            <a:r>
              <a:rPr lang="ru-RU" sz="1200" dirty="0" smtClean="0"/>
              <a:t>- модернизация систем водоотведения;</a:t>
            </a:r>
          </a:p>
          <a:p>
            <a:pPr lvl="0"/>
            <a:r>
              <a:rPr lang="ru-RU" sz="1200" dirty="0" smtClean="0"/>
              <a:t>- снижение аварийности на объектах коммунального назначения;</a:t>
            </a:r>
          </a:p>
          <a:p>
            <a:pPr lvl="0">
              <a:buFontTx/>
              <a:buChar char="-"/>
            </a:pPr>
            <a:r>
              <a:rPr lang="ru-RU" sz="1200" dirty="0" smtClean="0"/>
              <a:t>повышение срока службы тепловых сетей;</a:t>
            </a:r>
          </a:p>
          <a:p>
            <a:pPr lvl="0">
              <a:buFontTx/>
              <a:buChar char="-"/>
            </a:pPr>
            <a:r>
              <a:rPr lang="ru-RU" sz="1200" dirty="0" smtClean="0"/>
              <a:t>снижение эксплуатационных расходов;</a:t>
            </a:r>
          </a:p>
          <a:p>
            <a:pPr lvl="0"/>
            <a:r>
              <a:rPr lang="ru-RU" sz="1200" dirty="0" smtClean="0"/>
              <a:t>-повышение надежности и эффективности работы объектов коммунального назначения.</a:t>
            </a:r>
          </a:p>
          <a:p>
            <a:pPr lvl="0"/>
            <a:endParaRPr lang="ru-RU" sz="1200" dirty="0" smtClean="0"/>
          </a:p>
          <a:p>
            <a:r>
              <a:rPr lang="ru-RU" sz="1200" i="1" u="sng" dirty="0" smtClean="0">
                <a:solidFill>
                  <a:schemeClr val="accent1">
                    <a:lumMod val="25000"/>
                  </a:schemeClr>
                </a:solidFill>
              </a:rPr>
              <a:t>Задачи программы:</a:t>
            </a:r>
          </a:p>
          <a:p>
            <a:pPr lvl="0"/>
            <a:r>
              <a:rPr lang="ru-RU" sz="1200" dirty="0" smtClean="0"/>
              <a:t>- перевод на автономное газовое отопление;</a:t>
            </a:r>
          </a:p>
          <a:p>
            <a:pPr lvl="0"/>
            <a:r>
              <a:rPr lang="ru-RU" sz="1200" dirty="0" smtClean="0"/>
              <a:t>- развитие систем теплоснабжения;</a:t>
            </a:r>
          </a:p>
          <a:p>
            <a:pPr lvl="0"/>
            <a:r>
              <a:rPr lang="ru-RU" sz="1200" dirty="0" smtClean="0"/>
              <a:t>- реконструкция существующих тепловых сетей;</a:t>
            </a:r>
          </a:p>
          <a:p>
            <a:r>
              <a:rPr lang="ru-RU" sz="1200" dirty="0" smtClean="0"/>
              <a:t>- бесперебойное снабжение теплом</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43918415"/>
              </p:ext>
            </p:extLst>
          </p:nvPr>
        </p:nvGraphicFramePr>
        <p:xfrm>
          <a:off x="4050593" y="1768282"/>
          <a:ext cx="5005792" cy="4458374"/>
        </p:xfrm>
        <a:graphic>
          <a:graphicData uri="http://schemas.openxmlformats.org/drawingml/2006/table">
            <a:tbl>
              <a:tblPr firstRow="1" bandRow="1">
                <a:tableStyleId>{5C22544A-7EE6-4342-B048-85BDC9FD1C3A}</a:tableStyleId>
              </a:tblPr>
              <a:tblGrid>
                <a:gridCol w="2502895">
                  <a:extLst>
                    <a:ext uri="{9D8B030D-6E8A-4147-A177-3AD203B41FA5}">
                      <a16:colId xmlns:a16="http://schemas.microsoft.com/office/drawing/2014/main" xmlns="" val="20000"/>
                    </a:ext>
                  </a:extLst>
                </a:gridCol>
                <a:gridCol w="763617">
                  <a:extLst>
                    <a:ext uri="{9D8B030D-6E8A-4147-A177-3AD203B41FA5}">
                      <a16:colId xmlns:a16="http://schemas.microsoft.com/office/drawing/2014/main" xmlns="" val="20001"/>
                    </a:ext>
                  </a:extLst>
                </a:gridCol>
                <a:gridCol w="929890">
                  <a:extLst>
                    <a:ext uri="{9D8B030D-6E8A-4147-A177-3AD203B41FA5}">
                      <a16:colId xmlns:a16="http://schemas.microsoft.com/office/drawing/2014/main" xmlns="" val="20002"/>
                    </a:ext>
                  </a:extLst>
                </a:gridCol>
                <a:gridCol w="809390">
                  <a:extLst>
                    <a:ext uri="{9D8B030D-6E8A-4147-A177-3AD203B41FA5}">
                      <a16:colId xmlns:a16="http://schemas.microsoft.com/office/drawing/2014/main" xmlns="" val="20003"/>
                    </a:ext>
                  </a:extLst>
                </a:gridCol>
              </a:tblGrid>
              <a:tr h="249835">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368843">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53 759,8</a:t>
                      </a:r>
                    </a:p>
                  </a:txBody>
                  <a:tcPr marL="9525" marR="9525" marT="9525" marB="0"/>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tc>
                <a:extLst>
                  <a:ext uri="{0D108BD9-81ED-4DB2-BD59-A6C34878D82A}">
                    <a16:rowId xmlns:a16="http://schemas.microsoft.com/office/drawing/2014/main" xmlns="" val="10001"/>
                  </a:ext>
                </a:extLst>
              </a:tr>
              <a:tr h="504056">
                <a:tc>
                  <a:txBody>
                    <a:bodyPr/>
                    <a:lstStyle/>
                    <a:p>
                      <a:r>
                        <a:rPr lang="ru-RU" sz="1000" b="1" i="1" dirty="0" smtClean="0">
                          <a:solidFill>
                            <a:schemeClr val="accent1">
                              <a:lumMod val="25000"/>
                            </a:schemeClr>
                          </a:solidFill>
                          <a:latin typeface="Times New Roman" pitchFamily="18" charset="0"/>
                          <a:cs typeface="Times New Roman" pitchFamily="18" charset="0"/>
                        </a:rPr>
                        <a:t>Региональный проект </a:t>
                      </a:r>
                      <a:r>
                        <a:rPr lang="ru-RU" sz="1000" b="0" i="0" dirty="0" smtClean="0">
                          <a:solidFill>
                            <a:schemeClr val="accent1">
                              <a:lumMod val="25000"/>
                            </a:schemeClr>
                          </a:solidFill>
                          <a:latin typeface="Times New Roman" pitchFamily="18" charset="0"/>
                          <a:cs typeface="Times New Roman" pitchFamily="18" charset="0"/>
                        </a:rPr>
                        <a:t>«Модернизация коммунальной инфраструктуры»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48 889,5</a:t>
                      </a:r>
                    </a:p>
                  </a:txBody>
                  <a:tcPr marL="9525" marR="9525" marT="9525"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2"/>
                  </a:ext>
                </a:extLst>
              </a:tr>
              <a:tr h="504056">
                <a:tc>
                  <a:txBody>
                    <a:bodyPr/>
                    <a:lstStyle/>
                    <a:p>
                      <a:r>
                        <a:rPr lang="ru-RU" sz="1000" b="1" i="1" dirty="0" smtClean="0">
                          <a:solidFill>
                            <a:schemeClr val="accent1">
                              <a:lumMod val="25000"/>
                            </a:schemeClr>
                          </a:solidFill>
                          <a:latin typeface="Times New Roman" pitchFamily="18" charset="0"/>
                          <a:cs typeface="Times New Roman" pitchFamily="18" charset="0"/>
                        </a:rPr>
                        <a:t>Комплекс процессных мероприятий «</a:t>
                      </a:r>
                      <a:r>
                        <a:rPr lang="ru-RU" sz="1000" b="0" i="0" dirty="0" smtClean="0">
                          <a:solidFill>
                            <a:schemeClr val="accent1">
                              <a:lumMod val="25000"/>
                            </a:schemeClr>
                          </a:solidFill>
                          <a:latin typeface="Times New Roman" pitchFamily="18" charset="0"/>
                          <a:cs typeface="Times New Roman" pitchFamily="18" charset="0"/>
                        </a:rPr>
                        <a:t>Модернизация систем теплоснабжения»</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3"/>
                  </a:ext>
                </a:extLst>
              </a:tr>
              <a:tr h="576064">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«Снижение аварийности на объектах коммунального назначения»</a:t>
                      </a: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175,0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4"/>
                  </a:ext>
                </a:extLst>
              </a:tr>
              <a:tr h="57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«Развитие и модернизация систем водоснабжения и водоотведения»</a:t>
                      </a:r>
                    </a:p>
                    <a:p>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4 695,4</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5"/>
                  </a:ext>
                </a:extLst>
              </a:tr>
              <a:tr h="667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«Развитие и модернизация системы газоснабжения населенных пунктов»</a:t>
                      </a:r>
                    </a:p>
                    <a:p>
                      <a:endParaRPr lang="ru-RU" sz="1000" b="0" i="0" dirty="0" smtClean="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6"/>
                  </a:ext>
                </a:extLst>
              </a:tr>
              <a:tr h="667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«Создание условий для повышения качества оказания общегигиенических услуг населению»</a:t>
                      </a:r>
                    </a:p>
                    <a:p>
                      <a:endParaRPr lang="ru-RU" sz="1000" b="0" i="0" dirty="0" smtClean="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7"/>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70006" y="153463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13623036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00042"/>
            <a:ext cx="5400600" cy="624786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«Развитие добровольчества (</a:t>
            </a:r>
            <a:r>
              <a:rPr lang="ru-RU" sz="1600" b="1" i="1" dirty="0" err="1">
                <a:solidFill>
                  <a:schemeClr val="accent1">
                    <a:lumMod val="25000"/>
                  </a:schemeClr>
                </a:solidFill>
              </a:rPr>
              <a:t>волонтерства</a:t>
            </a:r>
            <a:r>
              <a:rPr lang="ru-RU" sz="1600" b="1" i="1" dirty="0">
                <a:solidFill>
                  <a:schemeClr val="accent1">
                    <a:lumMod val="25000"/>
                  </a:schemeClr>
                </a:solidFill>
              </a:rPr>
              <a:t>) в муниципальном образовании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a:t>вовлечение в добровольческую (волонтерскую) деятельность граждан всех возрастов, проживающих на территории муниципального образования «Демидовский </a:t>
            </a:r>
            <a:r>
              <a:rPr lang="ru-RU" sz="1200" dirty="0" smtClean="0"/>
              <a:t>муниципальный округ» </a:t>
            </a:r>
            <a:r>
              <a:rPr lang="ru-RU" sz="1200" dirty="0"/>
              <a:t>Смоленской области</a:t>
            </a:r>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a:t>-</a:t>
            </a:r>
            <a:r>
              <a:rPr lang="ru-RU" sz="1200" dirty="0" smtClean="0"/>
              <a:t> </a:t>
            </a:r>
            <a:r>
              <a:rPr lang="ru-RU" sz="1200" dirty="0"/>
              <a:t>Совершенствование межведомственного взаимодействия в сфере развития добровольческого (волонтерского) движения в муниципальном образовании «Демидовский муниципальный округ» Смоленской области.</a:t>
            </a:r>
          </a:p>
          <a:p>
            <a:r>
              <a:rPr lang="ru-RU" sz="1200" dirty="0"/>
              <a:t>-</a:t>
            </a:r>
            <a:r>
              <a:rPr lang="ru-RU" sz="1200" dirty="0" smtClean="0"/>
              <a:t> </a:t>
            </a:r>
            <a:r>
              <a:rPr lang="ru-RU" sz="1200" dirty="0"/>
              <a:t>Создание условий, обеспечивающих востребованность участия добровольческих (волонтерских) организаций и добровольцев (волонтеров) в решении социальных задач, а также повышение признания добровольчества (</a:t>
            </a:r>
            <a:r>
              <a:rPr lang="ru-RU" sz="1200" dirty="0" err="1"/>
              <a:t>волонтерства</a:t>
            </a:r>
            <a:r>
              <a:rPr lang="ru-RU" sz="1200" dirty="0"/>
              <a:t>) в обществе. </a:t>
            </a:r>
          </a:p>
          <a:p>
            <a:r>
              <a:rPr lang="ru-RU" sz="1200" dirty="0"/>
              <a:t>-</a:t>
            </a:r>
            <a:r>
              <a:rPr lang="ru-RU" sz="1200" dirty="0" smtClean="0"/>
              <a:t> </a:t>
            </a:r>
            <a:r>
              <a:rPr lang="ru-RU" sz="1200" dirty="0"/>
              <a:t>Поддержка деятельности существующих и создание условий для возникновения новых добровольческих (волонтерских) организаций.</a:t>
            </a:r>
          </a:p>
          <a:p>
            <a:r>
              <a:rPr lang="ru-RU" sz="1200" dirty="0" smtClean="0"/>
              <a:t>- Создание </a:t>
            </a:r>
            <a:r>
              <a:rPr lang="ru-RU" sz="1200" dirty="0"/>
              <a:t>инфраструктуры добровольческой деятельности на территории муниципального образования «Демидовский муниципальный округ» Смоленской области.</a:t>
            </a:r>
          </a:p>
          <a:p>
            <a:r>
              <a:rPr lang="ru-RU" sz="1200" dirty="0"/>
              <a:t>-</a:t>
            </a:r>
            <a:r>
              <a:rPr lang="ru-RU" sz="1200" dirty="0" smtClean="0"/>
              <a:t> </a:t>
            </a:r>
            <a:r>
              <a:rPr lang="ru-RU" sz="1200" dirty="0"/>
              <a:t>Развитие инфраструктуры методической, информационной, консультационной, образовательной и ресурсной поддержки добровольческой (волонтерской) деятельности.</a:t>
            </a:r>
          </a:p>
          <a:p>
            <a:r>
              <a:rPr lang="ru-RU" sz="1200" dirty="0"/>
              <a:t>-</a:t>
            </a:r>
            <a:r>
              <a:rPr lang="ru-RU" sz="1200" dirty="0" smtClean="0"/>
              <a:t> </a:t>
            </a:r>
            <a:r>
              <a:rPr lang="ru-RU" sz="1200" dirty="0"/>
              <a:t>Расширение масштабов межсекторного взаимодействия в сфере добровольчества (</a:t>
            </a:r>
            <a:r>
              <a:rPr lang="ru-RU" sz="1200" dirty="0" err="1"/>
              <a:t>волонтерства</a:t>
            </a:r>
            <a:r>
              <a:rPr lang="ru-RU" sz="1200" dirty="0"/>
              <a:t>), включая взаимодействие добровольческих (волонтерских) организаций с другими организациями некоммерческого сектора, бизнесом, органами государственной власти и органами местного самоуправления, государственными и муниципальными учреждениями, средствами массовой информации, международными, религиозными и другими заинтересованными организациями.</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002579033"/>
              </p:ext>
            </p:extLst>
          </p:nvPr>
        </p:nvGraphicFramePr>
        <p:xfrm>
          <a:off x="4788024" y="1628800"/>
          <a:ext cx="4213702" cy="944880"/>
        </p:xfrm>
        <a:graphic>
          <a:graphicData uri="http://schemas.openxmlformats.org/drawingml/2006/table">
            <a:tbl>
              <a:tblPr firstRow="1" bandRow="1">
                <a:tableStyleId>{5C22544A-7EE6-4342-B048-85BDC9FD1C3A}</a:tableStyleId>
              </a:tblPr>
              <a:tblGrid>
                <a:gridCol w="2106851">
                  <a:extLst>
                    <a:ext uri="{9D8B030D-6E8A-4147-A177-3AD203B41FA5}">
                      <a16:colId xmlns:a16="http://schemas.microsoft.com/office/drawing/2014/main" xmlns="" val="20000"/>
                    </a:ext>
                  </a:extLst>
                </a:gridCol>
                <a:gridCol w="642786">
                  <a:extLst>
                    <a:ext uri="{9D8B030D-6E8A-4147-A177-3AD203B41FA5}">
                      <a16:colId xmlns:a16="http://schemas.microsoft.com/office/drawing/2014/main" xmlns="" val="20001"/>
                    </a:ext>
                  </a:extLst>
                </a:gridCol>
                <a:gridCol w="782749">
                  <a:extLst>
                    <a:ext uri="{9D8B030D-6E8A-4147-A177-3AD203B41FA5}">
                      <a16:colId xmlns:a16="http://schemas.microsoft.com/office/drawing/2014/main" xmlns="" val="20002"/>
                    </a:ext>
                  </a:extLst>
                </a:gridCol>
                <a:gridCol w="681316">
                  <a:extLst>
                    <a:ext uri="{9D8B030D-6E8A-4147-A177-3AD203B41FA5}">
                      <a16:colId xmlns:a16="http://schemas.microsoft.com/office/drawing/2014/main" xmlns="" val="20003"/>
                    </a:ext>
                  </a:extLst>
                </a:gridCol>
              </a:tblGrid>
              <a:tr h="15594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332678">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«Проведение значимых событий на территории Смоленской области»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30,0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extLst>
                  <a:ext uri="{0D108BD9-81ED-4DB2-BD59-A6C34878D82A}">
                    <a16:rowId xmlns:a16="http://schemas.microsoft.com/office/drawing/2014/main" xmlns="" val="10001"/>
                  </a:ext>
                </a:extLst>
              </a:tr>
            </a:tbl>
          </a:graphicData>
        </a:graphic>
      </p:graphicFrame>
      <p:sp>
        <p:nvSpPr>
          <p:cNvPr id="6" name="Прямоугольник 5"/>
          <p:cNvSpPr/>
          <p:nvPr/>
        </p:nvSpPr>
        <p:spPr>
          <a:xfrm>
            <a:off x="8134138" y="139357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38768986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413956"/>
            <a:ext cx="4393421" cy="6024726"/>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«Демографическое развитие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16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solidFill>
                  <a:schemeClr val="accent1">
                    <a:lumMod val="25000"/>
                  </a:schemeClr>
                </a:solidFill>
              </a:rPr>
              <a:t>с</a:t>
            </a:r>
            <a:r>
              <a:rPr lang="ru-RU" sz="1200" dirty="0" smtClean="0"/>
              <a:t>табилизация численности населения и создание условий для ее роста. Повышение качества жизни населения и увеличение ожидаемой продолжительности жизни</a:t>
            </a: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pPr>
              <a:buFontTx/>
              <a:buChar char="-"/>
            </a:pPr>
            <a:r>
              <a:rPr lang="ru-RU" sz="1200" dirty="0" smtClean="0"/>
              <a:t>укрепление института семьи, повышение ее престижа в общественном мнении; </a:t>
            </a:r>
          </a:p>
          <a:p>
            <a:pPr>
              <a:buFontTx/>
              <a:buChar char="-"/>
            </a:pPr>
            <a:r>
              <a:rPr lang="ru-RU" sz="1200" dirty="0" smtClean="0"/>
              <a:t> ориентирование системы ценностей населения на устойчивую, юридически оформленную семью с несколькими детьми. Стимулирование рождаемости, снижение количества абортов;</a:t>
            </a:r>
          </a:p>
          <a:p>
            <a:r>
              <a:rPr lang="ru-RU" sz="1200" dirty="0" smtClean="0"/>
              <a:t>- снижение доли детей-сирот и детей, оставшихся без попечения родителей, находящихся в государственных и муниципальных учреждениях. Формирование общественного мнения на реализацию права ребенка жить и воспитываться в семье; развитие всех форм семейного устройства детей, оставшихся без попечения родителей;</a:t>
            </a:r>
          </a:p>
          <a:p>
            <a:pPr>
              <a:buFontTx/>
              <a:buChar char="-"/>
            </a:pPr>
            <a:r>
              <a:rPr lang="ru-RU" sz="1200" dirty="0" smtClean="0"/>
              <a:t>сохранение и укрепление здоровья населения, увеличение продолжительности активной жизни, создание условий и формирование мотивации для ведения здорового образа жизни, существенное снижение уровня заболеваемости социально значимыми  и представляющими опасности для окружающих заболеваниями;</a:t>
            </a:r>
          </a:p>
          <a:p>
            <a:pPr>
              <a:buFontTx/>
              <a:buChar char="-"/>
            </a:pPr>
            <a:r>
              <a:rPr lang="ru-RU" sz="1200" dirty="0" smtClean="0"/>
              <a:t> улучшение жилищных условий молодых семей, снижение уровня бедности;</a:t>
            </a:r>
          </a:p>
          <a:p>
            <a:pPr>
              <a:buFontTx/>
              <a:buChar char="-"/>
            </a:pPr>
            <a:r>
              <a:rPr lang="ru-RU" sz="1200" dirty="0" smtClean="0"/>
              <a:t> регулирование внутренних миграционных потоков, привлечение молодых  специалистов</a:t>
            </a:r>
            <a:r>
              <a:rPr lang="ru-RU" sz="1750" dirty="0" smtClean="0"/>
              <a:t>.</a:t>
            </a:r>
            <a:endParaRPr lang="ru-RU" sz="175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86802649"/>
              </p:ext>
            </p:extLst>
          </p:nvPr>
        </p:nvGraphicFramePr>
        <p:xfrm>
          <a:off x="4459697" y="1628800"/>
          <a:ext cx="4432782" cy="1080120"/>
        </p:xfrm>
        <a:graphic>
          <a:graphicData uri="http://schemas.openxmlformats.org/drawingml/2006/table">
            <a:tbl>
              <a:tblPr firstRow="1" bandRow="1">
                <a:tableStyleId>{5C22544A-7EE6-4342-B048-85BDC9FD1C3A}</a:tableStyleId>
              </a:tblPr>
              <a:tblGrid>
                <a:gridCol w="2216391">
                  <a:extLst>
                    <a:ext uri="{9D8B030D-6E8A-4147-A177-3AD203B41FA5}">
                      <a16:colId xmlns:a16="http://schemas.microsoft.com/office/drawing/2014/main" xmlns="" val="20000"/>
                    </a:ext>
                  </a:extLst>
                </a:gridCol>
                <a:gridCol w="676206">
                  <a:extLst>
                    <a:ext uri="{9D8B030D-6E8A-4147-A177-3AD203B41FA5}">
                      <a16:colId xmlns:a16="http://schemas.microsoft.com/office/drawing/2014/main" xmlns="" val="20001"/>
                    </a:ext>
                  </a:extLst>
                </a:gridCol>
                <a:gridCol w="823446">
                  <a:extLst>
                    <a:ext uri="{9D8B030D-6E8A-4147-A177-3AD203B41FA5}">
                      <a16:colId xmlns:a16="http://schemas.microsoft.com/office/drawing/2014/main" xmlns="" val="20002"/>
                    </a:ext>
                  </a:extLst>
                </a:gridCol>
                <a:gridCol w="716739">
                  <a:extLst>
                    <a:ext uri="{9D8B030D-6E8A-4147-A177-3AD203B41FA5}">
                      <a16:colId xmlns:a16="http://schemas.microsoft.com/office/drawing/2014/main" xmlns="" val="20003"/>
                    </a:ext>
                  </a:extLst>
                </a:gridCol>
              </a:tblGrid>
              <a:tr h="278741">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801379">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«Организация социально значимых мероприятий для детей и семей с детьми»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10,0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tc>
                  <a:txBody>
                    <a:bodyPr/>
                    <a:lstStyle/>
                    <a:p>
                      <a:pPr algn="r"/>
                      <a:endParaRPr lang="ru-RU" sz="900" b="1" i="1" dirty="0" smtClean="0">
                        <a:solidFill>
                          <a:schemeClr val="accent1">
                            <a:lumMod val="25000"/>
                          </a:schemeClr>
                        </a:solidFill>
                        <a:latin typeface="Times New Roman" panose="02020603050405020304" pitchFamily="18" charset="0"/>
                        <a:cs typeface="Times New Roman" panose="02020603050405020304" pitchFamily="18" charset="0"/>
                      </a:endParaRPr>
                    </a:p>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tc>
                <a:extLst>
                  <a:ext uri="{0D108BD9-81ED-4DB2-BD59-A6C34878D82A}">
                    <a16:rowId xmlns:a16="http://schemas.microsoft.com/office/drawing/2014/main" xmlns="" val="10001"/>
                  </a:ext>
                </a:extLst>
              </a:tr>
            </a:tbl>
          </a:graphicData>
        </a:graphic>
      </p:graphicFrame>
      <p:sp>
        <p:nvSpPr>
          <p:cNvPr id="6" name="Прямоугольник 5"/>
          <p:cNvSpPr/>
          <p:nvPr/>
        </p:nvSpPr>
        <p:spPr>
          <a:xfrm>
            <a:off x="8134138" y="139357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28179563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476672"/>
            <a:ext cx="4070826" cy="4093428"/>
          </a:xfrm>
          <a:prstGeom prst="rect">
            <a:avLst/>
          </a:prstGeom>
          <a:noFill/>
        </p:spPr>
        <p:txBody>
          <a:bodyPr wrap="square" rtlCol="0">
            <a:spAutoFit/>
          </a:bodyPr>
          <a:lstStyle/>
          <a:p>
            <a:pPr algn="ctr"/>
            <a:r>
              <a:rPr lang="ru-RU" sz="1600" b="1" dirty="0" smtClean="0">
                <a:solidFill>
                  <a:srgbClr val="7D5CDA"/>
                </a:solidFill>
              </a:rPr>
              <a:t>Муниципальная </a:t>
            </a:r>
            <a:r>
              <a:rPr lang="ru-RU" sz="1600" b="1" dirty="0">
                <a:solidFill>
                  <a:srgbClr val="7D5CDA"/>
                </a:solidFill>
              </a:rPr>
              <a:t>программа </a:t>
            </a:r>
          </a:p>
          <a:p>
            <a:pPr algn="ctr"/>
            <a:r>
              <a:rPr lang="ru-RU" sz="1600" b="1" i="1" dirty="0">
                <a:solidFill>
                  <a:schemeClr val="accent1">
                    <a:lumMod val="25000"/>
                  </a:schemeClr>
                </a:solidFill>
              </a:rPr>
              <a:t>«Доступная среда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r>
              <a:rPr lang="ru-RU" sz="1200" i="1" u="sng" dirty="0">
                <a:solidFill>
                  <a:schemeClr val="accent1">
                    <a:lumMod val="25000"/>
                  </a:schemeClr>
                </a:solidFill>
              </a:rPr>
              <a:t>Цели </a:t>
            </a:r>
            <a:r>
              <a:rPr lang="ru-RU" sz="1200" i="1" u="sng" dirty="0" smtClean="0">
                <a:solidFill>
                  <a:schemeClr val="accent1">
                    <a:lumMod val="25000"/>
                  </a:schemeClr>
                </a:solidFill>
              </a:rPr>
              <a:t>программы:</a:t>
            </a:r>
          </a:p>
          <a:p>
            <a:r>
              <a:rPr lang="ru-RU" sz="1200" dirty="0" smtClean="0">
                <a:solidFill>
                  <a:schemeClr val="accent1">
                    <a:lumMod val="25000"/>
                  </a:schemeClr>
                </a:solidFill>
              </a:rPr>
              <a:t>- </a:t>
            </a:r>
            <a:r>
              <a:rPr lang="ru-RU" sz="1200" dirty="0" smtClean="0"/>
              <a:t>повышение доступности информационных ресурсов для лиц с ограниченными возможностями;</a:t>
            </a:r>
          </a:p>
          <a:p>
            <a:r>
              <a:rPr lang="ru-RU" sz="1200" dirty="0" smtClean="0"/>
              <a:t>- создание условий для улучшения качества жизни инвалидов;</a:t>
            </a:r>
          </a:p>
          <a:p>
            <a:r>
              <a:rPr lang="ru-RU" sz="1200" dirty="0" smtClean="0"/>
              <a:t>- повышение  доступности социально значимых объектов.</a:t>
            </a:r>
          </a:p>
          <a:p>
            <a:pPr lvl="0"/>
            <a:endParaRPr lang="ru-RU" sz="1200" dirty="0" smtClean="0"/>
          </a:p>
          <a:p>
            <a:r>
              <a:rPr lang="ru-RU" sz="1200" i="1" u="sng" dirty="0" smtClean="0">
                <a:solidFill>
                  <a:schemeClr val="accent1">
                    <a:lumMod val="25000"/>
                  </a:schemeClr>
                </a:solidFill>
              </a:rPr>
              <a:t>Задачи программы:</a:t>
            </a:r>
          </a:p>
          <a:p>
            <a:r>
              <a:rPr lang="ru-RU" sz="1200" dirty="0" smtClean="0"/>
              <a:t>- обеспечение беспрепятственного доступа лиц с ограниченными возможностями к пользованию информационными ресурсами;</a:t>
            </a:r>
          </a:p>
          <a:p>
            <a:r>
              <a:rPr lang="ru-RU" sz="1200" dirty="0" smtClean="0"/>
              <a:t>- повышение уровня социальной адаптации инвалидов;</a:t>
            </a:r>
          </a:p>
          <a:p>
            <a:r>
              <a:rPr lang="ru-RU" sz="1200" dirty="0" smtClean="0"/>
              <a:t>- обеспечение беспрепятственного доступа лиц с ограниченными возможностями к социально значимым объектам.</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80380403"/>
              </p:ext>
            </p:extLst>
          </p:nvPr>
        </p:nvGraphicFramePr>
        <p:xfrm>
          <a:off x="4497864" y="1556792"/>
          <a:ext cx="4501733" cy="1421130"/>
        </p:xfrm>
        <a:graphic>
          <a:graphicData uri="http://schemas.openxmlformats.org/drawingml/2006/table">
            <a:tbl>
              <a:tblPr firstRow="1" bandRow="1">
                <a:tableStyleId>{5C22544A-7EE6-4342-B048-85BDC9FD1C3A}</a:tableStyleId>
              </a:tblPr>
              <a:tblGrid>
                <a:gridCol w="2859225">
                  <a:extLst>
                    <a:ext uri="{9D8B030D-6E8A-4147-A177-3AD203B41FA5}">
                      <a16:colId xmlns:a16="http://schemas.microsoft.com/office/drawing/2014/main" xmlns="" val="20000"/>
                    </a:ext>
                  </a:extLst>
                </a:gridCol>
                <a:gridCol w="591379">
                  <a:extLst>
                    <a:ext uri="{9D8B030D-6E8A-4147-A177-3AD203B41FA5}">
                      <a16:colId xmlns:a16="http://schemas.microsoft.com/office/drawing/2014/main" xmlns="" val="20001"/>
                    </a:ext>
                  </a:extLst>
                </a:gridCol>
                <a:gridCol w="503092">
                  <a:extLst>
                    <a:ext uri="{9D8B030D-6E8A-4147-A177-3AD203B41FA5}">
                      <a16:colId xmlns:a16="http://schemas.microsoft.com/office/drawing/2014/main" xmlns="" val="20002"/>
                    </a:ext>
                  </a:extLst>
                </a:gridCol>
                <a:gridCol w="548037">
                  <a:extLst>
                    <a:ext uri="{9D8B030D-6E8A-4147-A177-3AD203B41FA5}">
                      <a16:colId xmlns:a16="http://schemas.microsoft.com/office/drawing/2014/main" xmlns="" val="20003"/>
                    </a:ext>
                  </a:extLst>
                </a:gridCol>
              </a:tblGrid>
              <a:tr h="218885">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153629">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a:r>
                        <a:rPr lang="ru-RU" sz="1000" b="1" i="0"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1000" b="1" i="0"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r>
                        <a:rPr lang="ru-RU" sz="1000" b="1" i="0"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1000" b="1" i="0" dirty="0">
                        <a:solidFill>
                          <a:schemeClr val="accent1">
                            <a:lumMod val="25000"/>
                          </a:schemeClr>
                        </a:solidFill>
                        <a:latin typeface="Times New Roman" panose="02020603050405020304" pitchFamily="18" charset="0"/>
                        <a:cs typeface="Times New Roman" panose="02020603050405020304" pitchFamily="18" charset="0"/>
                      </a:endParaRPr>
                    </a:p>
                  </a:txBody>
                  <a:tcPr/>
                </a:tc>
                <a:tc>
                  <a:txBody>
                    <a:bodyPr/>
                    <a:lstStyle/>
                    <a:p>
                      <a:pPr algn="r"/>
                      <a:r>
                        <a:rPr lang="ru-RU" sz="1000" b="1" i="0"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1000" b="1" i="0" dirty="0">
                        <a:solidFill>
                          <a:schemeClr val="accent1">
                            <a:lumMod val="25000"/>
                          </a:schemeClr>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r h="281334">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«Повышение уровня социальной адаптации инвалидов»</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a16="http://schemas.microsoft.com/office/drawing/2014/main" xmlns="" val="10002"/>
                  </a:ext>
                </a:extLst>
              </a:tr>
              <a:tr h="41960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 «Обеспечение беспрепятственного доступа лиц с ограниченными возможностями к социально значимым объектам»</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a16="http://schemas.microsoft.com/office/drawing/2014/main" xmlns="" val="10003"/>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00392" y="1268760"/>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4233285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Блок-схема: процесс 1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57345" name="Text Box 12"/>
          <p:cNvSpPr txBox="1">
            <a:spLocks noChangeArrowheads="1"/>
          </p:cNvSpPr>
          <p:nvPr/>
        </p:nvSpPr>
        <p:spPr bwMode="auto">
          <a:xfrm>
            <a:off x="523875" y="3027363"/>
            <a:ext cx="2298700" cy="3794125"/>
          </a:xfrm>
          <a:prstGeom prst="rect">
            <a:avLst/>
          </a:prstGeom>
          <a:noFill/>
          <a:ln w="9525">
            <a:noFill/>
            <a:miter lim="800000"/>
            <a:headEnd/>
            <a:tailEnd/>
          </a:ln>
        </p:spPr>
        <p:txBody>
          <a:bodyPr/>
          <a:lstStyle/>
          <a:p>
            <a:endParaRPr lang="ru-RU"/>
          </a:p>
        </p:txBody>
      </p:sp>
      <p:sp>
        <p:nvSpPr>
          <p:cNvPr id="57347" name="Text Box 14"/>
          <p:cNvSpPr txBox="1">
            <a:spLocks noChangeArrowheads="1"/>
          </p:cNvSpPr>
          <p:nvPr/>
        </p:nvSpPr>
        <p:spPr bwMode="auto">
          <a:xfrm>
            <a:off x="1331913" y="483391"/>
            <a:ext cx="6753225" cy="344488"/>
          </a:xfrm>
          <a:prstGeom prst="rect">
            <a:avLst/>
          </a:prstGeom>
          <a:noFill/>
          <a:ln w="9525">
            <a:noFill/>
            <a:miter lim="800000"/>
            <a:headEnd/>
            <a:tailEnd/>
          </a:ln>
        </p:spPr>
        <p:txBody>
          <a:bodyPr/>
          <a:lstStyle/>
          <a:p>
            <a:pPr algn="ctr"/>
            <a:r>
              <a:rPr lang="ru-RU" sz="1600" b="1" dirty="0" smtClean="0">
                <a:solidFill>
                  <a:srgbClr val="000066"/>
                </a:solidFill>
                <a:latin typeface="Bad Script" panose="02000000000000000000" pitchFamily="2" charset="0"/>
              </a:rPr>
              <a:t>Глоссарий</a:t>
            </a:r>
            <a:endParaRPr lang="ru-RU" sz="1600" b="1" dirty="0">
              <a:solidFill>
                <a:srgbClr val="000066"/>
              </a:solidFill>
              <a:latin typeface="Bad Script" panose="02000000000000000000" pitchFamily="2" charset="0"/>
            </a:endParaRPr>
          </a:p>
        </p:txBody>
      </p:sp>
      <p:grpSp>
        <p:nvGrpSpPr>
          <p:cNvPr id="57348" name="Group 25"/>
          <p:cNvGrpSpPr>
            <a:grpSpLocks/>
          </p:cNvGrpSpPr>
          <p:nvPr/>
        </p:nvGrpSpPr>
        <p:grpSpPr bwMode="auto">
          <a:xfrm>
            <a:off x="113718" y="727075"/>
            <a:ext cx="8680450" cy="5811837"/>
            <a:chOff x="113" y="404"/>
            <a:chExt cx="5468" cy="3661"/>
          </a:xfrm>
        </p:grpSpPr>
        <p:grpSp>
          <p:nvGrpSpPr>
            <p:cNvPr id="57351" name="Group 24"/>
            <p:cNvGrpSpPr>
              <a:grpSpLocks/>
            </p:cNvGrpSpPr>
            <p:nvPr/>
          </p:nvGrpSpPr>
          <p:grpSpPr bwMode="auto">
            <a:xfrm>
              <a:off x="440" y="404"/>
              <a:ext cx="5141" cy="192"/>
              <a:chOff x="440" y="404"/>
              <a:chExt cx="5141" cy="192"/>
            </a:xfrm>
          </p:grpSpPr>
          <p:sp>
            <p:nvSpPr>
              <p:cNvPr id="57355" name="Text Box 16"/>
              <p:cNvSpPr txBox="1">
                <a:spLocks noChangeArrowheads="1"/>
              </p:cNvSpPr>
              <p:nvPr/>
            </p:nvSpPr>
            <p:spPr bwMode="auto">
              <a:xfrm>
                <a:off x="440" y="404"/>
                <a:ext cx="2571" cy="192"/>
              </a:xfrm>
              <a:prstGeom prst="rect">
                <a:avLst/>
              </a:prstGeom>
              <a:noFill/>
              <a:ln w="9525">
                <a:noFill/>
                <a:miter lim="800000"/>
                <a:headEnd/>
                <a:tailEnd/>
              </a:ln>
            </p:spPr>
            <p:txBody>
              <a:bodyPr>
                <a:spAutoFit/>
              </a:bodyPr>
              <a:lstStyle/>
              <a:p>
                <a:endParaRPr lang="ru-RU"/>
              </a:p>
            </p:txBody>
          </p:sp>
          <p:sp>
            <p:nvSpPr>
              <p:cNvPr id="57356" name="Text Box 17"/>
              <p:cNvSpPr txBox="1">
                <a:spLocks noChangeArrowheads="1"/>
              </p:cNvSpPr>
              <p:nvPr/>
            </p:nvSpPr>
            <p:spPr bwMode="auto">
              <a:xfrm>
                <a:off x="3011" y="404"/>
                <a:ext cx="2570" cy="192"/>
              </a:xfrm>
              <a:prstGeom prst="rect">
                <a:avLst/>
              </a:prstGeom>
              <a:noFill/>
              <a:ln w="9525">
                <a:noFill/>
                <a:miter lim="800000"/>
                <a:headEnd/>
                <a:tailEnd/>
              </a:ln>
            </p:spPr>
            <p:txBody>
              <a:bodyPr>
                <a:spAutoFit/>
              </a:bodyPr>
              <a:lstStyle/>
              <a:p>
                <a:endParaRPr lang="ru-RU"/>
              </a:p>
            </p:txBody>
          </p:sp>
        </p:grpSp>
        <p:pic>
          <p:nvPicPr>
            <p:cNvPr id="57352" name="Picture 18" descr="139195_original"/>
            <p:cNvPicPr>
              <a:picLocks noChangeAspect="1" noChangeArrowheads="1"/>
            </p:cNvPicPr>
            <p:nvPr/>
          </p:nvPicPr>
          <p:blipFill>
            <a:blip r:embed="rId2" cstate="print"/>
            <a:srcRect/>
            <a:stretch>
              <a:fillRect/>
            </a:stretch>
          </p:blipFill>
          <p:spPr bwMode="auto">
            <a:xfrm>
              <a:off x="113" y="1888"/>
              <a:ext cx="1623" cy="2177"/>
            </a:xfrm>
            <a:prstGeom prst="rect">
              <a:avLst/>
            </a:prstGeom>
            <a:noFill/>
            <a:ln w="9525">
              <a:noFill/>
              <a:miter lim="800000"/>
              <a:headEnd/>
              <a:tailEnd/>
            </a:ln>
          </p:spPr>
        </p:pic>
        <p:pic>
          <p:nvPicPr>
            <p:cNvPr id="57353" name="Picture 19" descr="wallpapers_69442"/>
            <p:cNvPicPr>
              <a:picLocks noChangeAspect="1" noChangeArrowheads="1"/>
            </p:cNvPicPr>
            <p:nvPr/>
          </p:nvPicPr>
          <p:blipFill>
            <a:blip r:embed="rId3" cstate="print"/>
            <a:srcRect/>
            <a:stretch>
              <a:fillRect/>
            </a:stretch>
          </p:blipFill>
          <p:spPr bwMode="auto">
            <a:xfrm>
              <a:off x="249" y="436"/>
              <a:ext cx="2580" cy="1440"/>
            </a:xfrm>
            <a:prstGeom prst="rect">
              <a:avLst/>
            </a:prstGeom>
            <a:noFill/>
            <a:ln w="9525">
              <a:noFill/>
              <a:miter lim="800000"/>
              <a:headEnd/>
              <a:tailEnd/>
            </a:ln>
          </p:spPr>
        </p:pic>
        <p:pic>
          <p:nvPicPr>
            <p:cNvPr id="57354" name="Picture 20" descr="wallpapers_69442"/>
            <p:cNvPicPr>
              <a:picLocks noChangeAspect="1" noChangeArrowheads="1"/>
            </p:cNvPicPr>
            <p:nvPr/>
          </p:nvPicPr>
          <p:blipFill>
            <a:blip r:embed="rId3" cstate="print"/>
            <a:srcRect/>
            <a:stretch>
              <a:fillRect/>
            </a:stretch>
          </p:blipFill>
          <p:spPr bwMode="auto">
            <a:xfrm>
              <a:off x="2835" y="436"/>
              <a:ext cx="2580" cy="1440"/>
            </a:xfrm>
            <a:prstGeom prst="rect">
              <a:avLst/>
            </a:prstGeom>
            <a:noFill/>
            <a:ln w="9525">
              <a:noFill/>
              <a:miter lim="800000"/>
              <a:headEnd/>
              <a:tailEnd/>
            </a:ln>
          </p:spPr>
        </p:pic>
      </p:grpSp>
      <p:sp>
        <p:nvSpPr>
          <p:cNvPr id="57349"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FF313F3-4139-4982-8C1F-CFCE25EE8260}" type="slidenum">
              <a:rPr lang="en-US" altLang="ru-RU" sz="1200">
                <a:solidFill>
                  <a:srgbClr val="898989"/>
                </a:solidFill>
                <a:latin typeface="Calibri" pitchFamily="34" charset="0"/>
              </a:rPr>
              <a:pPr algn="r"/>
              <a:t>7</a:t>
            </a:fld>
            <a:endParaRPr lang="en-US" altLang="ru-RU" sz="1200">
              <a:solidFill>
                <a:srgbClr val="898989"/>
              </a:solidFill>
              <a:latin typeface="Calibri" pitchFamily="34" charset="0"/>
            </a:endParaRPr>
          </a:p>
        </p:txBody>
      </p:sp>
      <p:sp>
        <p:nvSpPr>
          <p:cNvPr id="57350" name="Rectangle 23"/>
          <p:cNvSpPr>
            <a:spLocks noChangeArrowheads="1"/>
          </p:cNvSpPr>
          <p:nvPr/>
        </p:nvSpPr>
        <p:spPr bwMode="auto">
          <a:xfrm>
            <a:off x="2162599" y="4651836"/>
            <a:ext cx="6911975" cy="307777"/>
          </a:xfrm>
          <a:prstGeom prst="rect">
            <a:avLst/>
          </a:prstGeom>
          <a:noFill/>
          <a:ln w="9525">
            <a:noFill/>
            <a:miter lim="800000"/>
            <a:headEnd/>
            <a:tailEnd/>
          </a:ln>
        </p:spPr>
        <p:txBody>
          <a:bodyPr>
            <a:spAutoFit/>
          </a:bodyPr>
          <a:lstStyle/>
          <a:p>
            <a:r>
              <a:rPr lang="ru-RU" dirty="0"/>
              <a:t>	</a:t>
            </a:r>
            <a:endParaRPr lang="ru-RU" sz="1600" dirty="0"/>
          </a:p>
        </p:txBody>
      </p:sp>
      <p:sp>
        <p:nvSpPr>
          <p:cNvPr id="14" name="TextBox 1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2" name="Прямоугольник 1"/>
          <p:cNvSpPr/>
          <p:nvPr/>
        </p:nvSpPr>
        <p:spPr>
          <a:xfrm>
            <a:off x="2651461" y="3089816"/>
            <a:ext cx="6400800" cy="954107"/>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Бюджет</a:t>
            </a:r>
            <a:r>
              <a:rPr lang="ru-RU" dirty="0">
                <a:solidFill>
                  <a:srgbClr val="000066"/>
                </a:solidFill>
              </a:rPr>
              <a:t> — (от </a:t>
            </a:r>
            <a:r>
              <a:rPr lang="ru-RU" dirty="0" err="1">
                <a:solidFill>
                  <a:srgbClr val="000066"/>
                </a:solidFill>
              </a:rPr>
              <a:t>старонормандского</a:t>
            </a:r>
            <a:r>
              <a:rPr lang="ru-RU" dirty="0">
                <a:solidFill>
                  <a:srgbClr val="000066"/>
                </a:solidFill>
              </a:rPr>
              <a:t> </a:t>
            </a:r>
            <a:r>
              <a:rPr lang="ru-RU" dirty="0" err="1">
                <a:solidFill>
                  <a:srgbClr val="000066"/>
                </a:solidFill>
              </a:rPr>
              <a:t>bougette</a:t>
            </a:r>
            <a:r>
              <a:rPr lang="ru-RU" dirty="0">
                <a:solidFill>
                  <a:srgbClr val="000066"/>
                </a:solidFill>
              </a:rPr>
              <a:t> — кошель, сумка, кожаный мешок) — форма образования и расходования денежных средств, предназначенных для финансового обеспечения задач и функций государства и местного самоуправления. </a:t>
            </a:r>
          </a:p>
        </p:txBody>
      </p:sp>
      <p:pic>
        <p:nvPicPr>
          <p:cNvPr id="175106" name="Picture 2" descr="https://avatars.mds.yandex.net/i?id=98179f1bc0e1af01e5d68a863e80b2ada02581cd-9599239-images-thumbs&amp;n=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4464" y="4221088"/>
            <a:ext cx="4572000" cy="1933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29394" y="548680"/>
            <a:ext cx="5694734" cy="427809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«Создание условий для эффективного управления муниципальными финансами в муниципальном образовании </a:t>
            </a:r>
            <a:endParaRPr lang="ru-RU" sz="1600" b="1" i="1" dirty="0" smtClean="0">
              <a:solidFill>
                <a:schemeClr val="accent1">
                  <a:lumMod val="25000"/>
                </a:schemeClr>
              </a:solidFill>
            </a:endParaRPr>
          </a:p>
          <a:p>
            <a:pPr algn="ctr">
              <a:tabLst>
                <a:tab pos="5019675" algn="l"/>
              </a:tabLst>
            </a:pPr>
            <a:r>
              <a:rPr lang="ru-RU" sz="1600" b="1" i="1" dirty="0" smtClean="0">
                <a:solidFill>
                  <a:schemeClr val="accent1">
                    <a:lumMod val="25000"/>
                  </a:schemeClr>
                </a:solidFill>
              </a:rPr>
              <a:t>«</a:t>
            </a:r>
            <a:r>
              <a:rPr lang="ru-RU" sz="1600" b="1" i="1" dirty="0">
                <a:solidFill>
                  <a:schemeClr val="accent1">
                    <a:lumMod val="25000"/>
                  </a:schemeClr>
                </a:solidFill>
              </a:rPr>
              <a:t>Демидовский </a:t>
            </a:r>
            <a:r>
              <a:rPr lang="ru-RU" sz="1600" b="1" i="1" dirty="0" smtClean="0">
                <a:solidFill>
                  <a:schemeClr val="accent1">
                    <a:lumMod val="25000"/>
                  </a:schemeClr>
                </a:solidFill>
              </a:rPr>
              <a:t>муниципальный округ» </a:t>
            </a:r>
          </a:p>
          <a:p>
            <a:pPr algn="ctr"/>
            <a:r>
              <a:rPr lang="ru-RU" sz="1600" b="1" i="1" dirty="0" smtClean="0">
                <a:solidFill>
                  <a:schemeClr val="accent1">
                    <a:lumMod val="25000"/>
                  </a:schemeClr>
                </a:solidFill>
              </a:rPr>
              <a:t>Смоленской </a:t>
            </a:r>
            <a:r>
              <a:rPr lang="ru-RU" sz="1600" b="1" i="1" dirty="0">
                <a:solidFill>
                  <a:schemeClr val="accent1">
                    <a:lumMod val="25000"/>
                  </a:schemeClr>
                </a:solidFill>
              </a:rPr>
              <a:t>области»</a:t>
            </a:r>
          </a:p>
          <a:p>
            <a:r>
              <a:rPr lang="ru-RU" sz="1200" i="1" u="sng" dirty="0" smtClean="0">
                <a:solidFill>
                  <a:schemeClr val="accent1">
                    <a:lumMod val="25000"/>
                  </a:schemeClr>
                </a:solidFill>
              </a:rPr>
              <a:t>Цели программы:</a:t>
            </a:r>
          </a:p>
          <a:p>
            <a:pPr>
              <a:buFontTx/>
              <a:buChar char="-"/>
            </a:pPr>
            <a:r>
              <a:rPr lang="ru-RU" sz="1200" dirty="0" smtClean="0"/>
              <a:t>обеспечение долгосрочной сбалансированности </a:t>
            </a:r>
          </a:p>
          <a:p>
            <a:r>
              <a:rPr lang="ru-RU" sz="1200" dirty="0" smtClean="0"/>
              <a:t>и устойчивости бюджетной системы муниципального</a:t>
            </a:r>
          </a:p>
          <a:p>
            <a:r>
              <a:rPr lang="ru-RU" sz="1200" dirty="0" smtClean="0"/>
              <a:t>образования «Демидовский муниципальный округ»</a:t>
            </a:r>
          </a:p>
          <a:p>
            <a:r>
              <a:rPr lang="ru-RU" sz="1200" dirty="0" smtClean="0"/>
              <a:t> Смоленской области;</a:t>
            </a:r>
          </a:p>
          <a:p>
            <a:r>
              <a:rPr lang="ru-RU" sz="1200" dirty="0" smtClean="0"/>
              <a:t> - эффективное управление муниципальным долгом;</a:t>
            </a:r>
          </a:p>
          <a:p>
            <a:r>
              <a:rPr lang="ru-RU" sz="1200" i="1" u="sng" dirty="0" smtClean="0">
                <a:solidFill>
                  <a:schemeClr val="accent1">
                    <a:lumMod val="25000"/>
                  </a:schemeClr>
                </a:solidFill>
              </a:rPr>
              <a:t>Задачи программы:</a:t>
            </a:r>
          </a:p>
          <a:p>
            <a:pPr marL="171450" indent="-171450">
              <a:buFontTx/>
              <a:buChar char="-"/>
            </a:pPr>
            <a:r>
              <a:rPr lang="ru-RU" sz="1200" dirty="0" smtClean="0"/>
              <a:t>совершенствование составления и организации </a:t>
            </a:r>
          </a:p>
          <a:p>
            <a:r>
              <a:rPr lang="ru-RU" sz="1200" dirty="0" smtClean="0"/>
              <a:t>исполнения бюджета муниципального района, </a:t>
            </a:r>
          </a:p>
          <a:p>
            <a:r>
              <a:rPr lang="ru-RU" sz="1200" dirty="0" smtClean="0"/>
              <a:t>оперативное и эффективное управление денежными</a:t>
            </a:r>
          </a:p>
          <a:p>
            <a:r>
              <a:rPr lang="ru-RU" sz="1200" dirty="0" smtClean="0"/>
              <a:t>потоками, повышение эффективности и прозрачности</a:t>
            </a:r>
          </a:p>
          <a:p>
            <a:r>
              <a:rPr lang="ru-RU" sz="1200" dirty="0" smtClean="0"/>
              <a:t>бюджетной отчетности; </a:t>
            </a:r>
          </a:p>
          <a:p>
            <a:pPr marL="171450" indent="-171450">
              <a:buFontTx/>
              <a:buChar char="-"/>
            </a:pPr>
            <a:r>
              <a:rPr lang="ru-RU" sz="1200" dirty="0" smtClean="0"/>
              <a:t>ведение учета использования бюджетных </a:t>
            </a:r>
          </a:p>
          <a:p>
            <a:r>
              <a:rPr lang="ru-RU" sz="1200" dirty="0" smtClean="0"/>
              <a:t>ассигнований резервного фонда Администрации </a:t>
            </a:r>
          </a:p>
          <a:p>
            <a:r>
              <a:rPr lang="ru-RU" sz="1200" dirty="0" smtClean="0"/>
              <a:t>муниципального образования «Демидовский муниципальный </a:t>
            </a:r>
            <a:r>
              <a:rPr lang="ru-RU" sz="1200" dirty="0"/>
              <a:t>округ» </a:t>
            </a:r>
            <a:r>
              <a:rPr lang="ru-RU" sz="1200" dirty="0" smtClean="0"/>
              <a:t>Смоленской области; </a:t>
            </a:r>
          </a:p>
        </p:txBody>
      </p:sp>
      <p:graphicFrame>
        <p:nvGraphicFramePr>
          <p:cNvPr id="4" name="Таблица 3"/>
          <p:cNvGraphicFramePr>
            <a:graphicFrameLocks noGrp="1"/>
          </p:cNvGraphicFramePr>
          <p:nvPr>
            <p:extLst>
              <p:ext uri="{D42A27DB-BD31-4B8C-83A1-F6EECF244321}">
                <p14:modId xmlns:p14="http://schemas.microsoft.com/office/powerpoint/2010/main" val="1818863105"/>
              </p:ext>
            </p:extLst>
          </p:nvPr>
        </p:nvGraphicFramePr>
        <p:xfrm>
          <a:off x="3779912" y="1988840"/>
          <a:ext cx="5289547" cy="1600139"/>
        </p:xfrm>
        <a:graphic>
          <a:graphicData uri="http://schemas.openxmlformats.org/drawingml/2006/table">
            <a:tbl>
              <a:tblPr firstRow="1" bandRow="1">
                <a:tableStyleId>{5C22544A-7EE6-4342-B048-85BDC9FD1C3A}</a:tableStyleId>
              </a:tblPr>
              <a:tblGrid>
                <a:gridCol w="2871817">
                  <a:extLst>
                    <a:ext uri="{9D8B030D-6E8A-4147-A177-3AD203B41FA5}">
                      <a16:colId xmlns:a16="http://schemas.microsoft.com/office/drawing/2014/main" xmlns="" val="20000"/>
                    </a:ext>
                  </a:extLst>
                </a:gridCol>
                <a:gridCol w="840532">
                  <a:extLst>
                    <a:ext uri="{9D8B030D-6E8A-4147-A177-3AD203B41FA5}">
                      <a16:colId xmlns:a16="http://schemas.microsoft.com/office/drawing/2014/main" xmlns="" val="20001"/>
                    </a:ext>
                  </a:extLst>
                </a:gridCol>
                <a:gridCol w="770488">
                  <a:extLst>
                    <a:ext uri="{9D8B030D-6E8A-4147-A177-3AD203B41FA5}">
                      <a16:colId xmlns:a16="http://schemas.microsoft.com/office/drawing/2014/main" xmlns="" val="20002"/>
                    </a:ext>
                  </a:extLst>
                </a:gridCol>
                <a:gridCol w="806710">
                  <a:extLst>
                    <a:ext uri="{9D8B030D-6E8A-4147-A177-3AD203B41FA5}">
                      <a16:colId xmlns:a16="http://schemas.microsoft.com/office/drawing/2014/main" xmlns="" val="20003"/>
                    </a:ext>
                  </a:extLst>
                </a:gridCol>
              </a:tblGrid>
              <a:tr h="171832">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248143">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smtClean="0">
                          <a:solidFill>
                            <a:srgbClr val="000066"/>
                          </a:solidFill>
                          <a:effectLst/>
                          <a:latin typeface="Times New Roman" panose="02020603050405020304" pitchFamily="18" charset="0"/>
                          <a:cs typeface="Times New Roman" panose="02020603050405020304" pitchFamily="18" charset="0"/>
                        </a:rPr>
                        <a:t>11 278,7</a:t>
                      </a:r>
                      <a:endParaRPr lang="ru-RU" sz="1000" b="1"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10 963,7</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10 963,7</a:t>
                      </a:r>
                    </a:p>
                  </a:txBody>
                  <a:tcPr marL="7620" marR="7620" marT="7620" marB="0"/>
                </a:tc>
                <a:extLst>
                  <a:ext uri="{0D108BD9-81ED-4DB2-BD59-A6C34878D82A}">
                    <a16:rowId xmlns:a16="http://schemas.microsoft.com/office/drawing/2014/main" xmlns="" val="10001"/>
                  </a:ext>
                </a:extLst>
              </a:tr>
              <a:tr h="489031">
                <a:tc>
                  <a:txBody>
                    <a:bodyPr/>
                    <a:lstStyle/>
                    <a:p>
                      <a:pPr algn="l" fontAlgn="t"/>
                      <a:r>
                        <a:rPr lang="ru-RU" sz="1000" b="1" i="1"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«Нормативно-методическое обеспечение и организация бюджетного процесса»</a:t>
                      </a:r>
                    </a:p>
                  </a:txBody>
                  <a:tcPr marL="9525" marR="9525" marT="9525" marB="0"/>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11 274,1</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10 959,1</a:t>
                      </a:r>
                    </a:p>
                  </a:txBody>
                  <a:tcPr marL="7620" marR="7620" marT="7620"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10 959,1</a:t>
                      </a:r>
                    </a:p>
                  </a:txBody>
                  <a:tcPr marL="7620" marR="7620" marT="7620" marB="0" anchor="ctr"/>
                </a:tc>
                <a:extLst>
                  <a:ext uri="{0D108BD9-81ED-4DB2-BD59-A6C34878D82A}">
                    <a16:rowId xmlns:a16="http://schemas.microsoft.com/office/drawing/2014/main" xmlns="" val="10002"/>
                  </a:ext>
                </a:extLst>
              </a:tr>
              <a:tr h="489031">
                <a:tc>
                  <a:txBody>
                    <a:bodyPr/>
                    <a:lstStyle/>
                    <a:p>
                      <a:pPr algn="l" fontAlgn="t"/>
                      <a:r>
                        <a:rPr lang="ru-RU" sz="1000" b="0" i="0" u="none" strike="noStrike" dirty="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1" i="1"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a:solidFill>
                            <a:schemeClr val="accent1">
                              <a:lumMod val="25000"/>
                            </a:schemeClr>
                          </a:solidFill>
                          <a:latin typeface="Times New Roman" pitchFamily="18" charset="0"/>
                          <a:cs typeface="Times New Roman" pitchFamily="18" charset="0"/>
                        </a:rPr>
                        <a:t>«Управление муниципальным долгом муниципального образования «Демидовский </a:t>
                      </a:r>
                      <a:r>
                        <a:rPr lang="ru-RU" sz="1000" b="0" i="0" u="none" strike="noStrike" dirty="0" smtClean="0">
                          <a:solidFill>
                            <a:schemeClr val="accent1">
                              <a:lumMod val="25000"/>
                            </a:schemeClr>
                          </a:solidFill>
                          <a:latin typeface="Times New Roman" pitchFamily="18" charset="0"/>
                          <a:cs typeface="Times New Roman" pitchFamily="18" charset="0"/>
                        </a:rPr>
                        <a:t>муниципальный округ» </a:t>
                      </a:r>
                      <a:r>
                        <a:rPr lang="ru-RU" sz="1000" b="0" i="0" u="none" strike="noStrike" dirty="0">
                          <a:solidFill>
                            <a:schemeClr val="accent1">
                              <a:lumMod val="25000"/>
                            </a:schemeClr>
                          </a:solidFill>
                          <a:latin typeface="Times New Roman" pitchFamily="18" charset="0"/>
                          <a:cs typeface="Times New Roman" pitchFamily="18" charset="0"/>
                        </a:rPr>
                        <a:t>Смоленской области»</a:t>
                      </a: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4,6</a:t>
                      </a:r>
                    </a:p>
                  </a:txBody>
                  <a:tcPr marL="7620" marR="7620" marT="7620"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4,6</a:t>
                      </a:r>
                    </a:p>
                  </a:txBody>
                  <a:tcPr marL="7620" marR="7620" marT="7620"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4,6</a:t>
                      </a:r>
                    </a:p>
                  </a:txBody>
                  <a:tcPr marL="7620" marR="7620" marT="7620" marB="0" anchor="ctr"/>
                </a:tc>
                <a:extLst>
                  <a:ext uri="{0D108BD9-81ED-4DB2-BD59-A6C34878D82A}">
                    <a16:rowId xmlns:a16="http://schemas.microsoft.com/office/drawing/2014/main" xmlns="" val="10003"/>
                  </a:ext>
                </a:extLst>
              </a:tr>
            </a:tbl>
          </a:graphicData>
        </a:graphic>
      </p:graphicFrame>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63803" y="1639799"/>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3737361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48680"/>
            <a:ext cx="3888432" cy="427809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«Поддержка общественных некоммерческих организаций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создание правовых и экономических условий для поддержки общественных некоммерческих организаций социальной направленности  муниципального образования «Демидовский муниципальный округ» Смоленской области.</a:t>
            </a:r>
          </a:p>
          <a:p>
            <a:endParaRPr lang="ru-RU" sz="1200" dirty="0" smtClean="0"/>
          </a:p>
          <a:p>
            <a:r>
              <a:rPr lang="ru-RU" sz="1200" i="1" u="sng" dirty="0" smtClean="0">
                <a:solidFill>
                  <a:schemeClr val="accent1">
                    <a:lumMod val="25000"/>
                  </a:schemeClr>
                </a:solidFill>
              </a:rPr>
              <a:t>Задача программы - </a:t>
            </a:r>
            <a:r>
              <a:rPr lang="ru-RU" sz="1200" dirty="0" smtClean="0"/>
              <a:t>создание условий для деятельности в системе гражданского общества общественных некоммерческих организаций, максимальное  использование их потенциала для эффективного  решения социально значимых проблем инвалидов и ветеранов проживающих на территории Демидовского округа Смоленской области.</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132359621"/>
              </p:ext>
            </p:extLst>
          </p:nvPr>
        </p:nvGraphicFramePr>
        <p:xfrm>
          <a:off x="4283968" y="2132856"/>
          <a:ext cx="4645751" cy="944880"/>
        </p:xfrm>
        <a:graphic>
          <a:graphicData uri="http://schemas.openxmlformats.org/drawingml/2006/table">
            <a:tbl>
              <a:tblPr firstRow="1" bandRow="1">
                <a:tableStyleId>{5C22544A-7EE6-4342-B048-85BDC9FD1C3A}</a:tableStyleId>
              </a:tblPr>
              <a:tblGrid>
                <a:gridCol w="2322875">
                  <a:extLst>
                    <a:ext uri="{9D8B030D-6E8A-4147-A177-3AD203B41FA5}">
                      <a16:colId xmlns:a16="http://schemas.microsoft.com/office/drawing/2014/main" xmlns="" val="20000"/>
                    </a:ext>
                  </a:extLst>
                </a:gridCol>
                <a:gridCol w="708694">
                  <a:extLst>
                    <a:ext uri="{9D8B030D-6E8A-4147-A177-3AD203B41FA5}">
                      <a16:colId xmlns:a16="http://schemas.microsoft.com/office/drawing/2014/main" xmlns="" val="20001"/>
                    </a:ext>
                  </a:extLst>
                </a:gridCol>
                <a:gridCol w="863008">
                  <a:extLst>
                    <a:ext uri="{9D8B030D-6E8A-4147-A177-3AD203B41FA5}">
                      <a16:colId xmlns:a16="http://schemas.microsoft.com/office/drawing/2014/main" xmlns="" val="20002"/>
                    </a:ext>
                  </a:extLst>
                </a:gridCol>
                <a:gridCol w="751174">
                  <a:extLst>
                    <a:ext uri="{9D8B030D-6E8A-4147-A177-3AD203B41FA5}">
                      <a16:colId xmlns:a16="http://schemas.microsoft.com/office/drawing/2014/main" xmlns="" val="20003"/>
                    </a:ext>
                  </a:extLst>
                </a:gridCol>
              </a:tblGrid>
              <a:tr h="20219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560748">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«Создание условий для деятельности общественных некоммерческих организаций»</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584,3</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p>
                  </a:txBody>
                  <a:tcPr anchor="ctr"/>
                </a:tc>
                <a:extLst>
                  <a:ext uri="{0D108BD9-81ED-4DB2-BD59-A6C34878D82A}">
                    <a16:rowId xmlns:a16="http://schemas.microsoft.com/office/drawing/2014/main" xmlns=""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34136" y="1808797"/>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7716019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48680"/>
            <a:ext cx="4357718" cy="4647426"/>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 «Создание условий для предоставления гарантий по выплате пенсий за выслугу лет муниципальным служащим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стабильное повышение качества и уровня жизни  отдельных категорий граждан из числа лиц, замещавших муниципальные должности, должности  муниципальной службы (муниципальные должности муниципальной службы) в органах местного  самоуправления муниципального образования «Демидовский </a:t>
            </a:r>
            <a:r>
              <a:rPr lang="ru-RU" sz="1200" dirty="0"/>
              <a:t>муниципальный округ» </a:t>
            </a:r>
            <a:r>
              <a:rPr lang="ru-RU" sz="1200" dirty="0" smtClean="0"/>
              <a:t>Смоленской области</a:t>
            </a:r>
          </a:p>
          <a:p>
            <a:endParaRPr lang="ru-RU" sz="1200" dirty="0" smtClean="0"/>
          </a:p>
          <a:p>
            <a:r>
              <a:rPr lang="ru-RU" sz="1200" i="1" u="sng" dirty="0">
                <a:solidFill>
                  <a:schemeClr val="accent1">
                    <a:lumMod val="25000"/>
                  </a:schemeClr>
                </a:solidFill>
              </a:rPr>
              <a:t>З</a:t>
            </a:r>
            <a:r>
              <a:rPr lang="ru-RU" sz="1200" i="1" u="sng" dirty="0" smtClean="0">
                <a:solidFill>
                  <a:schemeClr val="accent1">
                    <a:lumMod val="25000"/>
                  </a:schemeClr>
                </a:solidFill>
              </a:rPr>
              <a:t>адача программы - </a:t>
            </a:r>
            <a:r>
              <a:rPr lang="ru-RU" sz="1200" dirty="0" smtClean="0"/>
              <a:t>осуществление назначения, расчета и выплаты пенсии за выслугу лет лицам, замещавшим муниципальные должности, должности муниципальной службы (муниципальные должности  муниципальной службы) в органах местного  самоуправления муниципального образования «Демидовский </a:t>
            </a:r>
            <a:r>
              <a:rPr lang="ru-RU" sz="1200" dirty="0"/>
              <a:t>муниципальный округ» </a:t>
            </a:r>
            <a:r>
              <a:rPr lang="ru-RU" sz="1200" dirty="0" smtClean="0"/>
              <a:t>Смоленской области</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332413916"/>
              </p:ext>
            </p:extLst>
          </p:nvPr>
        </p:nvGraphicFramePr>
        <p:xfrm>
          <a:off x="4355976" y="2060848"/>
          <a:ext cx="4639834" cy="944880"/>
        </p:xfrm>
        <a:graphic>
          <a:graphicData uri="http://schemas.openxmlformats.org/drawingml/2006/table">
            <a:tbl>
              <a:tblPr firstRow="1" bandRow="1">
                <a:tableStyleId>{5C22544A-7EE6-4342-B048-85BDC9FD1C3A}</a:tableStyleId>
              </a:tblPr>
              <a:tblGrid>
                <a:gridCol w="2319917">
                  <a:extLst>
                    <a:ext uri="{9D8B030D-6E8A-4147-A177-3AD203B41FA5}">
                      <a16:colId xmlns:a16="http://schemas.microsoft.com/office/drawing/2014/main" xmlns="" val="20000"/>
                    </a:ext>
                  </a:extLst>
                </a:gridCol>
                <a:gridCol w="707791">
                  <a:extLst>
                    <a:ext uri="{9D8B030D-6E8A-4147-A177-3AD203B41FA5}">
                      <a16:colId xmlns:a16="http://schemas.microsoft.com/office/drawing/2014/main" xmlns="" val="20001"/>
                    </a:ext>
                  </a:extLst>
                </a:gridCol>
                <a:gridCol w="861909">
                  <a:extLst>
                    <a:ext uri="{9D8B030D-6E8A-4147-A177-3AD203B41FA5}">
                      <a16:colId xmlns:a16="http://schemas.microsoft.com/office/drawing/2014/main" xmlns="" val="20002"/>
                    </a:ext>
                  </a:extLst>
                </a:gridCol>
                <a:gridCol w="750217">
                  <a:extLst>
                    <a:ext uri="{9D8B030D-6E8A-4147-A177-3AD203B41FA5}">
                      <a16:colId xmlns:a16="http://schemas.microsoft.com/office/drawing/2014/main" xmlns="" val="20003"/>
                    </a:ext>
                  </a:extLst>
                </a:gridCol>
              </a:tblGrid>
              <a:tr h="155215">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349233">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«Предоставление гарантий по выплате муниципальной пенсии за выслугу лет»</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7 868,8</a:t>
                      </a:r>
                    </a:p>
                  </a:txBody>
                  <a:tcPr marL="7620" marR="7620" marT="7620" marB="0"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34138" y="1700808"/>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7611599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500042"/>
            <a:ext cx="4429140" cy="5139869"/>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«Обеспечение деятельности Администрации и содержание аппарата Администрации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solidFill>
                  <a:schemeClr val="accent1">
                    <a:lumMod val="25000"/>
                  </a:schemeClr>
                </a:solidFill>
              </a:rPr>
              <a:t>р</a:t>
            </a:r>
            <a:r>
              <a:rPr lang="ru-RU" sz="1200" dirty="0" smtClean="0"/>
              <a:t>ешение вопросов местного значения и повышение эффективности деятельности Администрации муниципального образования</a:t>
            </a:r>
            <a:r>
              <a:rPr lang="ru-RU" sz="1200" b="1" dirty="0" smtClean="0"/>
              <a:t> «</a:t>
            </a:r>
            <a:r>
              <a:rPr lang="ru-RU" sz="1200" dirty="0" smtClean="0"/>
              <a:t>Демидовский </a:t>
            </a:r>
            <a:r>
              <a:rPr lang="ru-RU" sz="1200" dirty="0"/>
              <a:t>муниципальный округ» </a:t>
            </a:r>
            <a:r>
              <a:rPr lang="ru-RU" sz="1200" dirty="0" smtClean="0"/>
              <a:t>Смоленской области», а также обеспечение организационных, информационных, научно-методических условий для реализации муниципальной программы.</a:t>
            </a:r>
          </a:p>
          <a:p>
            <a:endParaRPr lang="ru-RU" sz="1200" dirty="0" smtClean="0"/>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 исполнение полномочий по решению вопросов местного значения в соответствии с федеральными законами, законами Смоленской области и иными муниципальными правовыми актами;</a:t>
            </a:r>
          </a:p>
          <a:p>
            <a:r>
              <a:rPr lang="ru-RU" sz="1200" dirty="0" smtClean="0"/>
              <a:t>- исполнение отдельных государственных полномочий, переданных законами  Смоленской области;</a:t>
            </a:r>
          </a:p>
          <a:p>
            <a:r>
              <a:rPr lang="ru-RU" sz="1200" dirty="0" smtClean="0"/>
              <a:t>- повышение доступности и качества оказания государственных и муниципальных услуг;</a:t>
            </a:r>
          </a:p>
          <a:p>
            <a:r>
              <a:rPr lang="ru-RU" sz="1200" dirty="0" smtClean="0"/>
              <a:t>- соответствие муниципальных правовых актов действующему законодательству по результатам проверки контрольно-надзорных органов.</a:t>
            </a:r>
            <a:endParaRPr lang="ru-RU" sz="1200" dirty="0" smtClean="0">
              <a:solidFill>
                <a:schemeClr val="accent1">
                  <a:lumMod val="25000"/>
                </a:schemeClr>
              </a:solidFill>
            </a:endParaRP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850341832"/>
              </p:ext>
            </p:extLst>
          </p:nvPr>
        </p:nvGraphicFramePr>
        <p:xfrm>
          <a:off x="4431950" y="1735833"/>
          <a:ext cx="4645749" cy="3772505"/>
        </p:xfrm>
        <a:graphic>
          <a:graphicData uri="http://schemas.openxmlformats.org/drawingml/2006/table">
            <a:tbl>
              <a:tblPr firstRow="1" bandRow="1">
                <a:tableStyleId>{5C22544A-7EE6-4342-B048-85BDC9FD1C3A}</a:tableStyleId>
              </a:tblPr>
              <a:tblGrid>
                <a:gridCol w="2448272">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gridCol w="685309">
                  <a:extLst>
                    <a:ext uri="{9D8B030D-6E8A-4147-A177-3AD203B41FA5}">
                      <a16:colId xmlns:a16="http://schemas.microsoft.com/office/drawing/2014/main" xmlns="" val="20003"/>
                    </a:ext>
                  </a:extLst>
                </a:gridCol>
              </a:tblGrid>
              <a:tr h="170357">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276830">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67 937,2</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59 180,3</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59 754,3</a:t>
                      </a:r>
                    </a:p>
                  </a:txBody>
                  <a:tcPr marL="9525" marR="9525" marT="9525" marB="0"/>
                </a:tc>
                <a:extLst>
                  <a:ext uri="{0D108BD9-81ED-4DB2-BD59-A6C34878D82A}">
                    <a16:rowId xmlns:a16="http://schemas.microsoft.com/office/drawing/2014/main" xmlns="" val="10001"/>
                  </a:ext>
                </a:extLst>
              </a:tr>
              <a:tr h="27683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   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 программы»</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41 596,5</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37 790,7</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38 364,7</a:t>
                      </a:r>
                    </a:p>
                  </a:txBody>
                  <a:tcPr marL="9525" marR="9525" marT="9525" marB="0" anchor="ctr"/>
                </a:tc>
                <a:extLst>
                  <a:ext uri="{0D108BD9-81ED-4DB2-BD59-A6C34878D82A}">
                    <a16:rowId xmlns:a16="http://schemas.microsoft.com/office/drawing/2014/main" xmlns="" val="3203233862"/>
                  </a:ext>
                </a:extLst>
              </a:tr>
              <a:tr h="27683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   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 «Обеспечение деятельности Главы муниципального образования «Демидовский муниципальный округ» Смоленской области»</a:t>
                      </a:r>
                      <a:endParaRPr lang="ru-RU" sz="1000" b="0" i="0" u="none" strike="noStrike" dirty="0">
                        <a:solidFill>
                          <a:srgbClr val="000000"/>
                        </a:solidFill>
                        <a:latin typeface="Times New Roman" pitchFamily="18" charset="0"/>
                        <a:cs typeface="Times New Roman"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3 975,9</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3 274,9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3 274,9</a:t>
                      </a:r>
                    </a:p>
                  </a:txBody>
                  <a:tcPr marL="9525" marR="9525" marT="9525" marB="0" anchor="ctr"/>
                </a:tc>
                <a:extLst>
                  <a:ext uri="{0D108BD9-81ED-4DB2-BD59-A6C34878D82A}">
                    <a16:rowId xmlns:a16="http://schemas.microsoft.com/office/drawing/2014/main" xmlns="" val="3310461399"/>
                  </a:ext>
                </a:extLst>
              </a:tr>
              <a:tr h="383303">
                <a:tc>
                  <a:txBody>
                    <a:bodyPr/>
                    <a:lstStyle/>
                    <a:p>
                      <a:pPr algn="l"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    </a:t>
                      </a:r>
                      <a:r>
                        <a:rPr lang="ru-RU" sz="1000" b="1" i="1" u="none" strike="noStrike" dirty="0">
                          <a:solidFill>
                            <a:srgbClr val="000066"/>
                          </a:solidFill>
                          <a:effectLst/>
                          <a:latin typeface="Times New Roman" panose="02020603050405020304" pitchFamily="18" charset="0"/>
                          <a:cs typeface="Times New Roman" panose="02020603050405020304" pitchFamily="18" charset="0"/>
                        </a:rPr>
                        <a:t>Комплекс процессных мероприятий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«Оказание </a:t>
                      </a:r>
                      <a:r>
                        <a:rPr lang="ru-RU" sz="1000" b="0" i="0" u="none" strike="noStrike" dirty="0">
                          <a:solidFill>
                            <a:srgbClr val="000066"/>
                          </a:solidFill>
                          <a:effectLst/>
                          <a:latin typeface="Times New Roman" panose="02020603050405020304" pitchFamily="18" charset="0"/>
                          <a:cs typeface="Times New Roman" panose="02020603050405020304" pitchFamily="18" charset="0"/>
                        </a:rPr>
                        <a:t>мер социальной поддержки отдельным категориям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граждан»</a:t>
                      </a:r>
                      <a:endParaRPr lang="ru-RU" sz="1000" b="0"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800,0</a:t>
                      </a: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r>
              <a:tr h="383303">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«Обеспечение </a:t>
                      </a:r>
                      <a:r>
                        <a:rPr lang="ru-RU" sz="1000" b="0" i="0" u="none" strike="noStrike" dirty="0">
                          <a:solidFill>
                            <a:schemeClr val="accent1">
                              <a:lumMod val="25000"/>
                            </a:schemeClr>
                          </a:solidFill>
                          <a:effectLst/>
                          <a:latin typeface="Times New Roman" panose="02020603050405020304" pitchFamily="18" charset="0"/>
                        </a:rPr>
                        <a:t>деятельности Заборьевского территориального </a:t>
                      </a:r>
                      <a:r>
                        <a:rPr lang="ru-RU" sz="1000" b="0" i="0" u="none" strike="noStrike" dirty="0" smtClean="0">
                          <a:solidFill>
                            <a:schemeClr val="accent1">
                              <a:lumMod val="25000"/>
                            </a:schemeClr>
                          </a:solidFill>
                          <a:effectLst/>
                          <a:latin typeface="Times New Roman" panose="02020603050405020304" pitchFamily="18" charset="0"/>
                        </a:rPr>
                        <a:t>комитета»</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6 271,2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5 417,3</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5 417,3</a:t>
                      </a:r>
                    </a:p>
                  </a:txBody>
                  <a:tcPr marL="9525" marR="9525" marT="9525" marB="0" anchor="ctr"/>
                </a:tc>
                <a:extLst>
                  <a:ext uri="{0D108BD9-81ED-4DB2-BD59-A6C34878D82A}">
                    <a16:rowId xmlns:a16="http://schemas.microsoft.com/office/drawing/2014/main" xmlns="" val="10002"/>
                  </a:ext>
                </a:extLst>
              </a:tr>
              <a:tr h="326074">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«Обеспечение </a:t>
                      </a:r>
                      <a:r>
                        <a:rPr lang="ru-RU" sz="1000" b="0" i="0" u="none" strike="noStrike" dirty="0">
                          <a:solidFill>
                            <a:schemeClr val="accent1">
                              <a:lumMod val="25000"/>
                            </a:schemeClr>
                          </a:solidFill>
                          <a:effectLst/>
                          <a:latin typeface="Times New Roman" panose="02020603050405020304" pitchFamily="18" charset="0"/>
                        </a:rPr>
                        <a:t>деятельности Пржевальского территориального </a:t>
                      </a:r>
                      <a:r>
                        <a:rPr lang="ru-RU" sz="1000" b="0" i="0" u="none" strike="noStrike" dirty="0" smtClean="0">
                          <a:solidFill>
                            <a:schemeClr val="accent1">
                              <a:lumMod val="25000"/>
                            </a:schemeClr>
                          </a:solidFill>
                          <a:effectLst/>
                          <a:latin typeface="Times New Roman" panose="02020603050405020304" pitchFamily="18" charset="0"/>
                        </a:rPr>
                        <a:t>комитета»</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7 689,8</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6 287,6</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6 287,6</a:t>
                      </a:r>
                    </a:p>
                  </a:txBody>
                  <a:tcPr marL="9525" marR="9525" marT="9525" marB="0" anchor="ctr"/>
                </a:tc>
                <a:extLst>
                  <a:ext uri="{0D108BD9-81ED-4DB2-BD59-A6C34878D82A}">
                    <a16:rowId xmlns:a16="http://schemas.microsoft.com/office/drawing/2014/main" xmlns="" val="10003"/>
                  </a:ext>
                </a:extLst>
              </a:tr>
              <a:tr h="432547">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«Обеспечение </a:t>
                      </a:r>
                      <a:r>
                        <a:rPr lang="ru-RU" sz="1000" b="0" i="0" u="none" strike="noStrike" dirty="0">
                          <a:solidFill>
                            <a:schemeClr val="accent1">
                              <a:lumMod val="25000"/>
                            </a:schemeClr>
                          </a:solidFill>
                          <a:effectLst/>
                          <a:latin typeface="Times New Roman" panose="02020603050405020304" pitchFamily="18" charset="0"/>
                        </a:rPr>
                        <a:t>деятельности Титовщинского территориального </a:t>
                      </a:r>
                      <a:r>
                        <a:rPr lang="ru-RU" sz="1000" b="0" i="0" u="none" strike="noStrike" dirty="0" smtClean="0">
                          <a:solidFill>
                            <a:schemeClr val="accent1">
                              <a:lumMod val="25000"/>
                            </a:schemeClr>
                          </a:solidFill>
                          <a:effectLst/>
                          <a:latin typeface="Times New Roman" panose="02020603050405020304" pitchFamily="18" charset="0"/>
                        </a:rPr>
                        <a:t>комитета»</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7 603,9</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6 409,8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6 409,8</a:t>
                      </a:r>
                    </a:p>
                  </a:txBody>
                  <a:tcPr marL="9525" marR="9525" marT="9525" marB="0" anchor="ctr"/>
                </a:tc>
                <a:extLst>
                  <a:ext uri="{0D108BD9-81ED-4DB2-BD59-A6C34878D82A}">
                    <a16:rowId xmlns:a16="http://schemas.microsoft.com/office/drawing/2014/main" xmlns="" val="10004"/>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34138" y="148961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1371534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107504" y="620688"/>
            <a:ext cx="4214842" cy="538609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«Противодействие экстремизму и профилактика терроризма на территории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и задачи программы :</a:t>
            </a:r>
          </a:p>
          <a:p>
            <a:r>
              <a:rPr lang="ru-RU" sz="1200" dirty="0" smtClean="0"/>
              <a:t>- утверждение основ гражданской идентичности как начала, объединяющего всех жителей Демидовского округа;                                   </a:t>
            </a:r>
          </a:p>
          <a:p>
            <a:r>
              <a:rPr lang="ru-RU" sz="1200" dirty="0" smtClean="0"/>
              <a:t>- воспитание культуры толерантности и межнационального согласия;</a:t>
            </a:r>
          </a:p>
          <a:p>
            <a:r>
              <a:rPr lang="ru-RU" sz="1200" dirty="0" smtClean="0"/>
              <a:t>- достижение необходимого уровня правовой культуры граждан как основы толерантного сознания и поведения;                                         </a:t>
            </a:r>
          </a:p>
          <a:p>
            <a:r>
              <a:rPr lang="ru-RU" sz="1200" dirty="0" smtClean="0"/>
              <a:t>- формирование в молодежной среде мировоззрения и духовно-нравственной атмосферы этнокультурного взаимоуважения, основанных на принципах уважения прав и свобод человека, стремления к межэтническому миру и согласию, готовности к диалогу;</a:t>
            </a:r>
          </a:p>
          <a:p>
            <a:r>
              <a:rPr lang="ru-RU" sz="1200" dirty="0" smtClean="0"/>
              <a:t>- общественное осуждение и пресечение на основе действующего законодательства любых проявлений дискриминации, насилия, расизма и экстремизма на  национальной и конфессиональной почве;</a:t>
            </a:r>
          </a:p>
          <a:p>
            <a:r>
              <a:rPr lang="ru-RU" sz="1200" dirty="0" smtClean="0"/>
              <a:t>- разработка и реализация образовательных программ, направленных на формирование у подрастающего поколения позитивных установок на этническое многообразие.</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104224111"/>
              </p:ext>
            </p:extLst>
          </p:nvPr>
        </p:nvGraphicFramePr>
        <p:xfrm>
          <a:off x="4283968" y="2204864"/>
          <a:ext cx="4501734" cy="2059285"/>
        </p:xfrm>
        <a:graphic>
          <a:graphicData uri="http://schemas.openxmlformats.org/drawingml/2006/table">
            <a:tbl>
              <a:tblPr firstRow="1" bandRow="1">
                <a:tableStyleId>{5C22544A-7EE6-4342-B048-85BDC9FD1C3A}</a:tableStyleId>
              </a:tblPr>
              <a:tblGrid>
                <a:gridCol w="2250867">
                  <a:extLst>
                    <a:ext uri="{9D8B030D-6E8A-4147-A177-3AD203B41FA5}">
                      <a16:colId xmlns:a16="http://schemas.microsoft.com/office/drawing/2014/main" xmlns="" val="20000"/>
                    </a:ext>
                  </a:extLst>
                </a:gridCol>
                <a:gridCol w="686724">
                  <a:extLst>
                    <a:ext uri="{9D8B030D-6E8A-4147-A177-3AD203B41FA5}">
                      <a16:colId xmlns:a16="http://schemas.microsoft.com/office/drawing/2014/main" xmlns="" val="20001"/>
                    </a:ext>
                  </a:extLst>
                </a:gridCol>
                <a:gridCol w="836255">
                  <a:extLst>
                    <a:ext uri="{9D8B030D-6E8A-4147-A177-3AD203B41FA5}">
                      <a16:colId xmlns:a16="http://schemas.microsoft.com/office/drawing/2014/main" xmlns="" val="20002"/>
                    </a:ext>
                  </a:extLst>
                </a:gridCol>
                <a:gridCol w="727888">
                  <a:extLst>
                    <a:ext uri="{9D8B030D-6E8A-4147-A177-3AD203B41FA5}">
                      <a16:colId xmlns:a16="http://schemas.microsoft.com/office/drawing/2014/main" xmlns="" val="20003"/>
                    </a:ext>
                  </a:extLst>
                </a:gridCol>
              </a:tblGrid>
              <a:tr h="125860">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349050">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1 999,7</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10,0</a:t>
                      </a:r>
                    </a:p>
                  </a:txBody>
                  <a:tcPr marL="9525" marR="9525" marT="9525" marB="0"/>
                </a:tc>
              </a:tr>
              <a:tr h="84727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 программы»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a:t>
                      </a:r>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062,6</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10,0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10,0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001"/>
                  </a:ext>
                </a:extLst>
              </a:tr>
              <a:tr h="349050">
                <a:tc>
                  <a:txBody>
                    <a:bodyPr/>
                    <a:lstStyle/>
                    <a:p>
                      <a:pPr algn="l" fontAlgn="t"/>
                      <a:r>
                        <a:rPr lang="ru-RU" sz="1000" b="1" i="1" u="none" strike="noStrike" dirty="0">
                          <a:solidFill>
                            <a:srgbClr val="000066"/>
                          </a:solidFill>
                          <a:effectLst/>
                          <a:latin typeface="Times New Roman" panose="02020603050405020304" pitchFamily="18" charset="0"/>
                          <a:cs typeface="Times New Roman" panose="02020603050405020304" pitchFamily="18" charset="0"/>
                        </a:rPr>
                        <a:t>    Комплекс процессных мероприятий </a:t>
                      </a:r>
                      <a:r>
                        <a:rPr lang="ru-RU" sz="1000" b="1" i="1" u="none" strike="noStrike" dirty="0" smtClean="0">
                          <a:solidFill>
                            <a:srgbClr val="000066"/>
                          </a:solidFill>
                          <a:effectLst/>
                          <a:latin typeface="Times New Roman" panose="02020603050405020304" pitchFamily="18" charset="0"/>
                          <a:cs typeface="Times New Roman" panose="02020603050405020304" pitchFamily="18" charset="0"/>
                        </a:rPr>
                        <a:t>«</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Укрепление </a:t>
                      </a:r>
                      <a:r>
                        <a:rPr lang="ru-RU" sz="1000" b="0" i="0" u="none" strike="noStrike" dirty="0">
                          <a:solidFill>
                            <a:srgbClr val="000066"/>
                          </a:solidFill>
                          <a:effectLst/>
                          <a:latin typeface="Times New Roman" panose="02020603050405020304" pitchFamily="18" charset="0"/>
                          <a:cs typeface="Times New Roman" panose="02020603050405020304" pitchFamily="18" charset="0"/>
                        </a:rPr>
                        <a:t>материально-технической базы для реализации программных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мероприятий»</a:t>
                      </a:r>
                      <a:endParaRPr lang="ru-RU" sz="1000" b="0"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937,1</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fontAlgn="t"/>
                      <a:r>
                        <a:rPr lang="ru-RU" sz="900" b="1" i="1" u="none" strike="noStrike" dirty="0" smtClean="0">
                          <a:solidFill>
                            <a:srgbClr val="000066"/>
                          </a:solidFill>
                          <a:effectLst/>
                          <a:latin typeface="Times New Roman" panose="02020603050405020304" pitchFamily="18" charset="0"/>
                          <a:cs typeface="Times New Roman" panose="02020603050405020304" pitchFamily="18" charset="0"/>
                        </a:rPr>
                        <a:t>0,0</a:t>
                      </a:r>
                      <a:endParaRPr lang="ru-RU" sz="900" b="1" i="1"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nchor="ctr"/>
                </a:tc>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944429"/>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947531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548680"/>
            <a:ext cx="4321999" cy="4955203"/>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«Повышение эффективности управления муниципальным имуществом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 </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обеспечение доходности и рационального использования земельно-имущественного комплекса и его развитие.</a:t>
            </a:r>
          </a:p>
          <a:p>
            <a:endParaRPr lang="ru-RU" sz="1200" dirty="0" smtClean="0"/>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 повышение эффективности использования муниципального имущества;</a:t>
            </a:r>
          </a:p>
          <a:p>
            <a:r>
              <a:rPr lang="ru-RU" sz="1200" dirty="0" smtClean="0"/>
              <a:t>- администрирование доходов, поступающих от распоряжения муниципальной собственностью муниципального образования «Демидовский муниципальный округ» Смоленской области (далее – муниципальная собственность);</a:t>
            </a:r>
          </a:p>
          <a:p>
            <a:r>
              <a:rPr lang="ru-RU" sz="1200" dirty="0" smtClean="0"/>
              <a:t>- контроль использования муниципальной собственности;</a:t>
            </a:r>
          </a:p>
          <a:p>
            <a:r>
              <a:rPr lang="ru-RU" sz="1200" dirty="0" smtClean="0"/>
              <a:t>- обеспечение земельными участками льготных категорий граждан для ИЖС;</a:t>
            </a:r>
          </a:p>
          <a:p>
            <a:r>
              <a:rPr lang="ru-RU" sz="1200" dirty="0" smtClean="0"/>
              <a:t>- обеспечение формирования земельных участков для продажи на торгах;</a:t>
            </a:r>
          </a:p>
          <a:p>
            <a:r>
              <a:rPr lang="ru-RU" sz="1200" dirty="0" smtClean="0"/>
              <a:t>- определение рыночной стоимости недвижимого имущества (зданий, строений, земельных участков).</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82976339"/>
              </p:ext>
            </p:extLst>
          </p:nvPr>
        </p:nvGraphicFramePr>
        <p:xfrm>
          <a:off x="4315500" y="1916832"/>
          <a:ext cx="4648988" cy="2656324"/>
        </p:xfrm>
        <a:graphic>
          <a:graphicData uri="http://schemas.openxmlformats.org/drawingml/2006/table">
            <a:tbl>
              <a:tblPr firstRow="1" bandRow="1">
                <a:tableStyleId>{5C22544A-7EE6-4342-B048-85BDC9FD1C3A}</a:tableStyleId>
              </a:tblPr>
              <a:tblGrid>
                <a:gridCol w="2324493">
                  <a:extLst>
                    <a:ext uri="{9D8B030D-6E8A-4147-A177-3AD203B41FA5}">
                      <a16:colId xmlns:a16="http://schemas.microsoft.com/office/drawing/2014/main" xmlns="" val="20000"/>
                    </a:ext>
                  </a:extLst>
                </a:gridCol>
                <a:gridCol w="709188">
                  <a:extLst>
                    <a:ext uri="{9D8B030D-6E8A-4147-A177-3AD203B41FA5}">
                      <a16:colId xmlns:a16="http://schemas.microsoft.com/office/drawing/2014/main" xmlns="" val="20001"/>
                    </a:ext>
                  </a:extLst>
                </a:gridCol>
                <a:gridCol w="863610">
                  <a:extLst>
                    <a:ext uri="{9D8B030D-6E8A-4147-A177-3AD203B41FA5}">
                      <a16:colId xmlns:a16="http://schemas.microsoft.com/office/drawing/2014/main" xmlns="" val="20002"/>
                    </a:ext>
                  </a:extLst>
                </a:gridCol>
                <a:gridCol w="751697">
                  <a:extLst>
                    <a:ext uri="{9D8B030D-6E8A-4147-A177-3AD203B41FA5}">
                      <a16:colId xmlns:a16="http://schemas.microsoft.com/office/drawing/2014/main" xmlns="" val="20003"/>
                    </a:ext>
                  </a:extLst>
                </a:gridCol>
              </a:tblGrid>
              <a:tr h="315906">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260158">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2 078,9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714,2</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692,6</a:t>
                      </a:r>
                    </a:p>
                  </a:txBody>
                  <a:tcPr marL="9525" marR="9525" marT="9525" marB="0"/>
                </a:tc>
                <a:extLst>
                  <a:ext uri="{0D108BD9-81ED-4DB2-BD59-A6C34878D82A}">
                    <a16:rowId xmlns:a16="http://schemas.microsoft.com/office/drawing/2014/main" xmlns="" val="10001"/>
                  </a:ext>
                </a:extLst>
              </a:tr>
              <a:tr h="11521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«Повышение эффективности управления муниципальным имуществом муниципального образования «Демидовский муниципальный округ» Смоленской области»</a:t>
                      </a: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2 020,8</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714,2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692,6</a:t>
                      </a:r>
                    </a:p>
                  </a:txBody>
                  <a:tcPr marL="9525" marR="9525" marT="9525" marB="0" anchor="ctr"/>
                </a:tc>
                <a:extLst>
                  <a:ext uri="{0D108BD9-81ED-4DB2-BD59-A6C34878D82A}">
                    <a16:rowId xmlns:a16="http://schemas.microsoft.com/office/drawing/2014/main" xmlns="" val="676363494"/>
                  </a:ext>
                </a:extLst>
              </a:tr>
              <a:tr h="908230">
                <a:tc>
                  <a:txBody>
                    <a:bodyPr/>
                    <a:lstStyle/>
                    <a:p>
                      <a:pPr algn="l" fontAlgn="t"/>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«Комплексное </a:t>
                      </a:r>
                      <a:r>
                        <a:rPr lang="ru-RU" sz="1000" b="0" i="0" u="none" strike="noStrike" dirty="0">
                          <a:solidFill>
                            <a:schemeClr val="accent1">
                              <a:lumMod val="25000"/>
                            </a:schemeClr>
                          </a:solidFill>
                          <a:effectLst/>
                          <a:latin typeface="Times New Roman" panose="02020603050405020304" pitchFamily="18" charset="0"/>
                        </a:rPr>
                        <a:t>развитие сельских территорий в муниципальном образовании </a:t>
                      </a:r>
                      <a:r>
                        <a:rPr lang="ru-RU" sz="1000" b="0" i="0" u="none" strike="noStrike" dirty="0" smtClean="0">
                          <a:solidFill>
                            <a:schemeClr val="accent1">
                              <a:lumMod val="25000"/>
                            </a:schemeClr>
                          </a:solidFill>
                          <a:effectLst/>
                          <a:latin typeface="Times New Roman" panose="02020603050405020304" pitchFamily="18" charset="0"/>
                        </a:rPr>
                        <a:t>«Демидовский </a:t>
                      </a:r>
                      <a:r>
                        <a:rPr lang="ru-RU" sz="1000" b="0" i="0" u="none" strike="noStrike" dirty="0">
                          <a:solidFill>
                            <a:schemeClr val="accent1">
                              <a:lumMod val="25000"/>
                            </a:schemeClr>
                          </a:solidFill>
                          <a:effectLst/>
                          <a:latin typeface="Times New Roman" panose="02020603050405020304" pitchFamily="18" charset="0"/>
                        </a:rPr>
                        <a:t>муниципальный </a:t>
                      </a:r>
                      <a:r>
                        <a:rPr lang="ru-RU" sz="1000" b="0" i="0" u="none" strike="noStrike" dirty="0" smtClean="0">
                          <a:solidFill>
                            <a:schemeClr val="accent1">
                              <a:lumMod val="25000"/>
                            </a:schemeClr>
                          </a:solidFill>
                          <a:effectLst/>
                          <a:latin typeface="Times New Roman" panose="02020603050405020304" pitchFamily="18" charset="0"/>
                        </a:rPr>
                        <a:t>округ» </a:t>
                      </a:r>
                      <a:r>
                        <a:rPr lang="ru-RU" sz="1000" b="0" i="0" u="none" strike="noStrike" dirty="0">
                          <a:solidFill>
                            <a:schemeClr val="accent1">
                              <a:lumMod val="25000"/>
                            </a:schemeClr>
                          </a:solidFill>
                          <a:effectLst/>
                          <a:latin typeface="Times New Roman" panose="02020603050405020304" pitchFamily="18" charset="0"/>
                        </a:rPr>
                        <a:t>Смоленской </a:t>
                      </a:r>
                      <a:r>
                        <a:rPr lang="ru-RU" sz="1000" b="0" i="0" u="none" strike="noStrike" dirty="0" smtClean="0">
                          <a:solidFill>
                            <a:schemeClr val="accent1">
                              <a:lumMod val="25000"/>
                            </a:schemeClr>
                          </a:solidFill>
                          <a:effectLst/>
                          <a:latin typeface="Times New Roman" panose="02020603050405020304" pitchFamily="18" charset="0"/>
                        </a:rPr>
                        <a:t>области»</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58,1</a:t>
                      </a:r>
                    </a:p>
                  </a:txBody>
                  <a:tcPr marL="7620" marR="7620" marT="7620" marB="0" anchor="ct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64461394"/>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23744" y="1643580"/>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8328206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107504" y="620688"/>
            <a:ext cx="4393421" cy="3908762"/>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fontAlgn="t"/>
            <a:r>
              <a:rPr lang="ru-RU" sz="1600" b="1" i="1" dirty="0">
                <a:solidFill>
                  <a:srgbClr val="000066"/>
                </a:solidFill>
                <a:cs typeface="Times New Roman" pitchFamily="18" charset="0"/>
              </a:rPr>
              <a:t>«Организация автотранспортного обслуживания органов местного самоуправления муниципального образования «Демидовский </a:t>
            </a:r>
            <a:r>
              <a:rPr lang="ru-RU" sz="1600" b="1" i="1" dirty="0" smtClean="0">
                <a:solidFill>
                  <a:srgbClr val="000066"/>
                </a:solidFill>
                <a:cs typeface="Times New Roman" pitchFamily="18" charset="0"/>
              </a:rPr>
              <a:t>муниципальный округ» </a:t>
            </a:r>
            <a:r>
              <a:rPr lang="ru-RU" sz="1600" b="1" i="1" dirty="0">
                <a:solidFill>
                  <a:srgbClr val="000066"/>
                </a:solidFill>
                <a:cs typeface="Times New Roman" pitchFamily="18" charset="0"/>
              </a:rPr>
              <a:t>Смоленской области»</a:t>
            </a:r>
          </a:p>
          <a:p>
            <a:pPr fontAlgn="t"/>
            <a:endParaRPr lang="ru-RU" sz="2000" i="1" u="sng" dirty="0" smtClean="0">
              <a:solidFill>
                <a:schemeClr val="accent1">
                  <a:lumMod val="25000"/>
                </a:schemeClr>
              </a:solidFill>
            </a:endParaRPr>
          </a:p>
          <a:p>
            <a:pPr fontAlgn="t"/>
            <a:r>
              <a:rPr lang="ru-RU" sz="1200" i="1" u="sng" dirty="0" smtClean="0">
                <a:solidFill>
                  <a:schemeClr val="accent1">
                    <a:lumMod val="25000"/>
                  </a:schemeClr>
                </a:solidFill>
              </a:rPr>
              <a:t>Цель программы - </a:t>
            </a:r>
            <a:r>
              <a:rPr lang="ru-RU" sz="1200" dirty="0">
                <a:cs typeface="Times New Roman" pitchFamily="18" charset="0"/>
              </a:rPr>
              <a:t>о</a:t>
            </a:r>
            <a:r>
              <a:rPr lang="ru-RU" sz="1200" dirty="0" smtClean="0">
                <a:cs typeface="Times New Roman" pitchFamily="18" charset="0"/>
              </a:rPr>
              <a:t>рганизация </a:t>
            </a:r>
            <a:r>
              <a:rPr lang="ru-RU" sz="1200" dirty="0">
                <a:cs typeface="Times New Roman" pitchFamily="18" charset="0"/>
              </a:rPr>
              <a:t>автотранспортного обслуживания органов местного самоуправления муниципального образования «Демидовский </a:t>
            </a:r>
            <a:r>
              <a:rPr lang="ru-RU" sz="1200" dirty="0" smtClean="0">
                <a:cs typeface="Times New Roman" pitchFamily="18" charset="0"/>
              </a:rPr>
              <a:t>муниципальный округ» </a:t>
            </a:r>
            <a:r>
              <a:rPr lang="ru-RU" sz="1200" dirty="0">
                <a:cs typeface="Times New Roman" pitchFamily="18" charset="0"/>
              </a:rPr>
              <a:t>Смоленской </a:t>
            </a:r>
            <a:r>
              <a:rPr lang="ru-RU" sz="1200" dirty="0" smtClean="0">
                <a:cs typeface="Times New Roman" pitchFamily="18" charset="0"/>
              </a:rPr>
              <a:t>области.</a:t>
            </a:r>
            <a:endParaRPr lang="ru-RU" sz="1200" dirty="0">
              <a:cs typeface="Times New Roman" pitchFamily="18" charset="0"/>
            </a:endParaRPr>
          </a:p>
          <a:p>
            <a:endParaRPr lang="ru-RU" sz="1200" dirty="0" smtClean="0"/>
          </a:p>
          <a:p>
            <a:r>
              <a:rPr lang="ru-RU" sz="1200" i="1" u="sng" dirty="0" smtClean="0">
                <a:solidFill>
                  <a:schemeClr val="accent1">
                    <a:lumMod val="25000"/>
                  </a:schemeClr>
                </a:solidFill>
              </a:rPr>
              <a:t>Задача программы - </a:t>
            </a:r>
            <a:r>
              <a:rPr lang="ru-RU" sz="1200" dirty="0" smtClean="0"/>
              <a:t>предоставление автотранспортных услуг органами местного самоуправления </a:t>
            </a:r>
            <a:r>
              <a:rPr lang="ru-RU" sz="1200" dirty="0">
                <a:cs typeface="Times New Roman" pitchFamily="18" charset="0"/>
              </a:rPr>
              <a:t>муниципального образования «Демидовский муниципальный округ» Смоленской </a:t>
            </a:r>
            <a:r>
              <a:rPr lang="ru-RU" sz="1200" dirty="0" smtClean="0">
                <a:cs typeface="Times New Roman" pitchFamily="18" charset="0"/>
              </a:rPr>
              <a:t>области структурным подразделениям Администрации </a:t>
            </a:r>
            <a:r>
              <a:rPr lang="ru-RU" sz="1200" dirty="0">
                <a:cs typeface="Times New Roman" pitchFamily="18" charset="0"/>
              </a:rPr>
              <a:t>муниципального образования «Демидовский муниципальный округ» Смоленской области.</a:t>
            </a:r>
            <a:endParaRPr lang="ru-RU" sz="1200" dirty="0" smtClean="0">
              <a:solidFill>
                <a:schemeClr val="accent1">
                  <a:lumMod val="25000"/>
                </a:schemeClr>
              </a:solidFill>
            </a:endParaRP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707578153"/>
              </p:ext>
            </p:extLst>
          </p:nvPr>
        </p:nvGraphicFramePr>
        <p:xfrm>
          <a:off x="4500925" y="1851701"/>
          <a:ext cx="4356786" cy="2865710"/>
        </p:xfrm>
        <a:graphic>
          <a:graphicData uri="http://schemas.openxmlformats.org/drawingml/2006/table">
            <a:tbl>
              <a:tblPr firstRow="1" bandRow="1">
                <a:tableStyleId>{5C22544A-7EE6-4342-B048-85BDC9FD1C3A}</a:tableStyleId>
              </a:tblPr>
              <a:tblGrid>
                <a:gridCol w="2120933">
                  <a:extLst>
                    <a:ext uri="{9D8B030D-6E8A-4147-A177-3AD203B41FA5}">
                      <a16:colId xmlns:a16="http://schemas.microsoft.com/office/drawing/2014/main" xmlns="" val="20000"/>
                    </a:ext>
                  </a:extLst>
                </a:gridCol>
                <a:gridCol w="722073">
                  <a:extLst>
                    <a:ext uri="{9D8B030D-6E8A-4147-A177-3AD203B41FA5}">
                      <a16:colId xmlns:a16="http://schemas.microsoft.com/office/drawing/2014/main" xmlns="" val="20001"/>
                    </a:ext>
                  </a:extLst>
                </a:gridCol>
                <a:gridCol w="809329">
                  <a:extLst>
                    <a:ext uri="{9D8B030D-6E8A-4147-A177-3AD203B41FA5}">
                      <a16:colId xmlns:a16="http://schemas.microsoft.com/office/drawing/2014/main" xmlns="" val="20002"/>
                    </a:ext>
                  </a:extLst>
                </a:gridCol>
                <a:gridCol w="704451">
                  <a:extLst>
                    <a:ext uri="{9D8B030D-6E8A-4147-A177-3AD203B41FA5}">
                      <a16:colId xmlns:a16="http://schemas.microsoft.com/office/drawing/2014/main" xmlns="" val="20003"/>
                    </a:ext>
                  </a:extLst>
                </a:gridCol>
              </a:tblGrid>
              <a:tr h="353163">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413457">
                <a:tc>
                  <a:txBody>
                    <a:bodyPr/>
                    <a:lstStyle/>
                    <a:p>
                      <a:pPr algn="l" fontAlgn="t"/>
                      <a:r>
                        <a:rPr lang="ru-RU" sz="1000" b="1" i="1" u="none" strike="noStrike" dirty="0" smtClean="0">
                          <a:solidFill>
                            <a:schemeClr val="accent1">
                              <a:lumMod val="25000"/>
                            </a:schemeClr>
                          </a:solidFill>
                          <a:latin typeface="Times New Roman" pitchFamily="18" charset="0"/>
                          <a:cs typeface="Times New Roman" pitchFamily="18" charset="0"/>
                        </a:rPr>
                        <a:t>ВСЕГО</a:t>
                      </a:r>
                      <a:endParaRPr lang="ru-RU" sz="1000" b="1" i="1" u="none" strike="noStrike" dirty="0">
                        <a:solidFill>
                          <a:schemeClr val="accent1">
                            <a:lumMod val="25000"/>
                          </a:schemeClr>
                        </a:solidFill>
                        <a:latin typeface="Times New Roman" pitchFamily="18" charset="0"/>
                        <a:cs typeface="Times New Roman" pitchFamily="18" charset="0"/>
                      </a:endParaRPr>
                    </a:p>
                  </a:txBody>
                  <a:tcPr marL="9525" marR="9525" marT="9525"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27 </a:t>
                      </a:r>
                      <a:r>
                        <a:rPr lang="ru-RU" sz="10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158,7</a:t>
                      </a:r>
                      <a:endPar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25 405,2</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25 828,1</a:t>
                      </a:r>
                    </a:p>
                  </a:txBody>
                  <a:tcPr marL="7620" marR="7620" marT="7620" marB="0"/>
                </a:tc>
                <a:extLst>
                  <a:ext uri="{0D108BD9-81ED-4DB2-BD59-A6C34878D82A}">
                    <a16:rowId xmlns:a16="http://schemas.microsoft.com/office/drawing/2014/main" xmlns="" val="10001"/>
                  </a:ext>
                </a:extLst>
              </a:tr>
              <a:tr h="1208567">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«Материально-техническое обеспечение деятельности МКУ АТ муниципального образования</a:t>
                      </a:r>
                      <a:r>
                        <a:rPr lang="ru-RU" sz="1000" b="0" i="0" baseline="0" dirty="0" smtClean="0">
                          <a:solidFill>
                            <a:schemeClr val="accent1">
                              <a:lumMod val="25000"/>
                            </a:schemeClr>
                          </a:solidFill>
                          <a:latin typeface="Times New Roman" pitchFamily="18" charset="0"/>
                          <a:cs typeface="Times New Roman" pitchFamily="18" charset="0"/>
                        </a:rPr>
                        <a:t> </a:t>
                      </a:r>
                      <a:r>
                        <a:rPr lang="ru-RU" sz="1000" b="0" i="0" dirty="0" smtClean="0">
                          <a:solidFill>
                            <a:srgbClr val="000066"/>
                          </a:solidFill>
                          <a:latin typeface="Times New Roman" panose="02020603050405020304" pitchFamily="18" charset="0"/>
                          <a:cs typeface="Times New Roman" panose="02020603050405020304" pitchFamily="18" charset="0"/>
                        </a:rPr>
                        <a:t>«Демидовский муниципальный округ» Смоленской области</a:t>
                      </a:r>
                      <a:r>
                        <a:rPr lang="ru-RU" sz="1000" b="0" i="0" dirty="0" smtClean="0">
                          <a:solidFill>
                            <a:schemeClr val="accent1">
                              <a:lumMod val="25000"/>
                            </a:schemeClr>
                          </a:solidFill>
                          <a:latin typeface="Times New Roman" pitchFamily="18" charset="0"/>
                          <a:cs typeface="Times New Roman" pitchFamily="18" charset="0"/>
                        </a:rPr>
                        <a:t>»</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 </a:t>
                      </a:r>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168,8</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2"/>
                  </a:ext>
                </a:extLst>
              </a:tr>
              <a:tr h="890523">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u="none" strike="noStrike"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a:t>
                      </a:r>
                      <a:r>
                        <a:rPr lang="ru-RU" sz="1000" b="0" i="0" u="none" strike="noStrike" baseline="0" dirty="0" smtClean="0">
                          <a:solidFill>
                            <a:schemeClr val="accent1">
                              <a:lumMod val="25000"/>
                            </a:schemeClr>
                          </a:solidFill>
                          <a:latin typeface="Times New Roman" pitchFamily="18" charset="0"/>
                          <a:cs typeface="Times New Roman" pitchFamily="18" charset="0"/>
                        </a:rPr>
                        <a:t> программы»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24 989,9</a:t>
                      </a:r>
                    </a:p>
                  </a:txBody>
                  <a:tcPr marL="7620" marR="7620" marT="7620" marB="0" anchor="ct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25 405,2</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25 828,1</a:t>
                      </a:r>
                    </a:p>
                  </a:txBody>
                  <a:tcPr marL="7620" marR="7620" marT="7620" marB="0" anchor="ctr"/>
                </a:tc>
                <a:extLst>
                  <a:ext uri="{0D108BD9-81ED-4DB2-BD59-A6C34878D82A}">
                    <a16:rowId xmlns:a16="http://schemas.microsoft.com/office/drawing/2014/main" xmlns="" val="10003"/>
                  </a:ext>
                </a:extLst>
              </a:tr>
            </a:tbl>
          </a:graphicData>
        </a:graphic>
      </p:graphicFrame>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8" name="Прямоугольник 7"/>
          <p:cNvSpPr/>
          <p:nvPr/>
        </p:nvSpPr>
        <p:spPr>
          <a:xfrm>
            <a:off x="8106653" y="1605480"/>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1424291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107504" y="548680"/>
            <a:ext cx="4321999" cy="5755422"/>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«Обеспечение финансовых расходов Отдела </a:t>
            </a:r>
            <a:r>
              <a:rPr lang="ru-RU" sz="1600" b="1" i="1" dirty="0" smtClean="0">
                <a:solidFill>
                  <a:schemeClr val="accent1">
                    <a:lumMod val="25000"/>
                  </a:schemeClr>
                </a:solidFill>
              </a:rPr>
              <a:t>жилищно-коммунального </a:t>
            </a:r>
            <a:r>
              <a:rPr lang="ru-RU" sz="1600" b="1" i="1" dirty="0">
                <a:solidFill>
                  <a:schemeClr val="accent1">
                    <a:lumMod val="25000"/>
                  </a:schemeClr>
                </a:solidFill>
              </a:rPr>
              <a:t>хозяйства Администрации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Цель программы - </a:t>
            </a:r>
            <a:r>
              <a:rPr lang="ru-RU" sz="1200" dirty="0" smtClean="0"/>
              <a:t>решение вопросов местного значения и повышение эффективности деятельности Отдела жилищно-коммунального хозяйства Администрации муниципального образования «Демидовский </a:t>
            </a:r>
            <a:r>
              <a:rPr lang="ru-RU" sz="1200" dirty="0">
                <a:cs typeface="Times New Roman" pitchFamily="18" charset="0"/>
              </a:rPr>
              <a:t>муниципальный округ</a:t>
            </a:r>
            <a:r>
              <a:rPr lang="ru-RU" sz="1200" dirty="0" smtClean="0"/>
              <a:t>» Смоленской области (далее – Отдел ЖКХ Администрации), а также обеспечение организационных, информационных, научно-методических условий для реализации муниципальной Программы.</a:t>
            </a:r>
          </a:p>
          <a:p>
            <a:endParaRPr lang="ru-RU" sz="1200" dirty="0" smtClean="0"/>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 обеспечение деятельности Отдела ЖКХ Администрации;</a:t>
            </a:r>
          </a:p>
          <a:p>
            <a:r>
              <a:rPr lang="ru-RU" sz="1200" dirty="0" smtClean="0"/>
              <a:t>- повышение доступности и качества оказания муниципальных услуг;</a:t>
            </a:r>
          </a:p>
          <a:p>
            <a:r>
              <a:rPr lang="ru-RU" sz="1200" dirty="0" smtClean="0"/>
              <a:t>- информационное сопровождение деятельности Отдела ЖКХ Администрации;</a:t>
            </a:r>
          </a:p>
          <a:p>
            <a:r>
              <a:rPr lang="ru-RU" sz="1200" dirty="0" smtClean="0"/>
              <a:t>- соответствие муниципальных правовых актов действующему законодательству по результатам проверки контрольно-надзорных органов;</a:t>
            </a:r>
          </a:p>
          <a:p>
            <a:r>
              <a:rPr lang="ru-RU" sz="1200" dirty="0" smtClean="0"/>
              <a:t>- увеличение доли современной компьютерной и организационной техники к общему количеству компьютерной и организационной техники в Отделе ЖКХ Администрации.</a:t>
            </a:r>
            <a:endParaRPr lang="ru-RU" sz="1200"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825502100"/>
              </p:ext>
            </p:extLst>
          </p:nvPr>
        </p:nvGraphicFramePr>
        <p:xfrm>
          <a:off x="4372896" y="1922382"/>
          <a:ext cx="4717759" cy="2435344"/>
        </p:xfrm>
        <a:graphic>
          <a:graphicData uri="http://schemas.openxmlformats.org/drawingml/2006/table">
            <a:tbl>
              <a:tblPr firstRow="1" bandRow="1">
                <a:tableStyleId>{5C22544A-7EE6-4342-B048-85BDC9FD1C3A}</a:tableStyleId>
              </a:tblPr>
              <a:tblGrid>
                <a:gridCol w="2358879">
                  <a:extLst>
                    <a:ext uri="{9D8B030D-6E8A-4147-A177-3AD203B41FA5}">
                      <a16:colId xmlns:a16="http://schemas.microsoft.com/office/drawing/2014/main" xmlns="" val="20000"/>
                    </a:ext>
                  </a:extLst>
                </a:gridCol>
                <a:gridCol w="719678">
                  <a:extLst>
                    <a:ext uri="{9D8B030D-6E8A-4147-A177-3AD203B41FA5}">
                      <a16:colId xmlns:a16="http://schemas.microsoft.com/office/drawing/2014/main" xmlns="" val="20001"/>
                    </a:ext>
                  </a:extLst>
                </a:gridCol>
                <a:gridCol w="876384">
                  <a:extLst>
                    <a:ext uri="{9D8B030D-6E8A-4147-A177-3AD203B41FA5}">
                      <a16:colId xmlns:a16="http://schemas.microsoft.com/office/drawing/2014/main" xmlns="" val="20002"/>
                    </a:ext>
                  </a:extLst>
                </a:gridCol>
                <a:gridCol w="762818">
                  <a:extLst>
                    <a:ext uri="{9D8B030D-6E8A-4147-A177-3AD203B41FA5}">
                      <a16:colId xmlns:a16="http://schemas.microsoft.com/office/drawing/2014/main" xmlns="" val="20003"/>
                    </a:ext>
                  </a:extLst>
                </a:gridCol>
              </a:tblGrid>
              <a:tr h="161684">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332224">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7 224,9</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6 266,3</a:t>
                      </a:r>
                    </a:p>
                  </a:txBody>
                  <a:tcPr marL="9525" marR="9525" marT="9525" marB="0"/>
                </a:tc>
                <a:extLst>
                  <a:ext uri="{0D108BD9-81ED-4DB2-BD59-A6C34878D82A}">
                    <a16:rowId xmlns:a16="http://schemas.microsoft.com/office/drawing/2014/main" xmlns="" val="10001"/>
                  </a:ext>
                </a:extLst>
              </a:tr>
              <a:tr h="464842">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«Обеспечение организационных условий для реализации муниципальной программы»</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5 689,7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4 731,1</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4 731,1</a:t>
                      </a:r>
                    </a:p>
                  </a:txBody>
                  <a:tcPr marL="9525" marR="9525" marT="9525" marB="0" anchor="ctr"/>
                </a:tc>
                <a:extLst>
                  <a:ext uri="{0D108BD9-81ED-4DB2-BD59-A6C34878D82A}">
                    <a16:rowId xmlns:a16="http://schemas.microsoft.com/office/drawing/2014/main" xmlns="" val="10002"/>
                  </a:ext>
                </a:extLst>
              </a:tr>
              <a:tr h="464842">
                <a:tc>
                  <a:txBody>
                    <a:bodyPr/>
                    <a:lstStyle/>
                    <a:p>
                      <a:r>
                        <a:rPr lang="ru-RU" sz="1000" b="0" i="0" dirty="0" smtClean="0">
                          <a:solidFill>
                            <a:schemeClr val="accent1">
                              <a:lumMod val="25000"/>
                            </a:schemeClr>
                          </a:solidFill>
                          <a:latin typeface="Times New Roman" pitchFamily="18" charset="0"/>
                          <a:cs typeface="Times New Roman" pitchFamily="18" charset="0"/>
                        </a:rPr>
                        <a:t>Комплекс процессных мероприятий «Обеспечение деятельности заместителя Главы муниципального образования «Демидовский муниципальный</a:t>
                      </a:r>
                      <a:r>
                        <a:rPr lang="ru-RU" sz="1000" b="0" i="0" baseline="0" dirty="0" smtClean="0">
                          <a:solidFill>
                            <a:schemeClr val="accent1">
                              <a:lumMod val="25000"/>
                            </a:schemeClr>
                          </a:solidFill>
                          <a:latin typeface="Times New Roman" pitchFamily="18" charset="0"/>
                          <a:cs typeface="Times New Roman" pitchFamily="18" charset="0"/>
                        </a:rPr>
                        <a:t> округ</a:t>
                      </a:r>
                      <a:r>
                        <a:rPr lang="ru-RU" sz="1000" b="0" i="0" dirty="0" smtClean="0">
                          <a:solidFill>
                            <a:schemeClr val="accent1">
                              <a:lumMod val="25000"/>
                            </a:schemeClr>
                          </a:solidFill>
                          <a:latin typeface="Times New Roman" pitchFamily="18" charset="0"/>
                          <a:cs typeface="Times New Roman" pitchFamily="18" charset="0"/>
                        </a:rPr>
                        <a:t>» Смоленской области – начальника отдела»</a:t>
                      </a:r>
                    </a:p>
                    <a:p>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1 535,2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1 535,2</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1 535,2</a:t>
                      </a:r>
                    </a:p>
                  </a:txBody>
                  <a:tcPr marL="9525" marR="9525" marT="9525" marB="0" anchor="ctr"/>
                </a:tc>
                <a:extLst>
                  <a:ext uri="{0D108BD9-81ED-4DB2-BD59-A6C34878D82A}">
                    <a16:rowId xmlns:a16="http://schemas.microsoft.com/office/drawing/2014/main" xmlns="" val="10003"/>
                  </a:ext>
                </a:extLst>
              </a:tr>
            </a:tbl>
          </a:graphicData>
        </a:graphic>
      </p:graphicFrame>
      <p:sp>
        <p:nvSpPr>
          <p:cNvPr id="7"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8" name="Прямоугольник 7"/>
          <p:cNvSpPr/>
          <p:nvPr/>
        </p:nvSpPr>
        <p:spPr>
          <a:xfrm>
            <a:off x="8116501" y="1676161"/>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0996440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34330" y="500042"/>
            <a:ext cx="4825702" cy="6247864"/>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«Энергосбережение и повышение  энергетической эффективности на территории муниципального  образования «Демидовский </a:t>
            </a:r>
            <a:r>
              <a:rPr lang="ru-RU" sz="1600" b="1" i="1" dirty="0" smtClean="0">
                <a:solidFill>
                  <a:schemeClr val="accent1">
                    <a:lumMod val="25000"/>
                  </a:schemeClr>
                </a:solidFill>
              </a:rPr>
              <a:t>муниципальный 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marL="171450" indent="-171450">
              <a:buFontTx/>
              <a:buChar char="-"/>
            </a:pPr>
            <a:r>
              <a:rPr lang="ru-RU" sz="1200" dirty="0" smtClean="0"/>
              <a:t>выполнение требований, установленных Федеральным </a:t>
            </a:r>
          </a:p>
          <a:p>
            <a:r>
              <a:rPr lang="ru-RU" sz="1200" dirty="0" smtClean="0"/>
              <a:t>законом Российской Федерации от 23 ноября 2009 г. № 261-ФЗ</a:t>
            </a:r>
          </a:p>
          <a:p>
            <a:r>
              <a:rPr lang="ru-RU" sz="1200" dirty="0" smtClean="0"/>
              <a:t> «Об энергосбережении и о повышении энергетической эффективности и о внесении изменений в отдельные </a:t>
            </a:r>
            <a:r>
              <a:rPr lang="ru-RU" sz="1200" dirty="0" err="1" smtClean="0"/>
              <a:t>законода</a:t>
            </a:r>
            <a:r>
              <a:rPr lang="ru-RU" sz="1200" dirty="0" smtClean="0"/>
              <a:t>-</a:t>
            </a:r>
          </a:p>
          <a:p>
            <a:r>
              <a:rPr lang="ru-RU" sz="1200" dirty="0" smtClean="0"/>
              <a:t>тельные акты Российской Федерации»; </a:t>
            </a:r>
          </a:p>
          <a:p>
            <a:pPr marL="171450" indent="-171450">
              <a:buFontTx/>
              <a:buChar char="-"/>
            </a:pPr>
            <a:r>
              <a:rPr lang="ru-RU" sz="1200" dirty="0" smtClean="0"/>
              <a:t>повышение энергетической эффективности экономики муниципального образования «Демидовский </a:t>
            </a:r>
            <a:r>
              <a:rPr lang="ru-RU" sz="1200" dirty="0">
                <a:cs typeface="Times New Roman" pitchFamily="18" charset="0"/>
              </a:rPr>
              <a:t>муниципальный </a:t>
            </a:r>
            <a:endParaRPr lang="ru-RU" sz="1200" dirty="0" smtClean="0">
              <a:cs typeface="Times New Roman" pitchFamily="18" charset="0"/>
            </a:endParaRPr>
          </a:p>
          <a:p>
            <a:r>
              <a:rPr lang="ru-RU" sz="1200" dirty="0" smtClean="0">
                <a:cs typeface="Times New Roman" pitchFamily="18" charset="0"/>
              </a:rPr>
              <a:t>округ</a:t>
            </a:r>
            <a:r>
              <a:rPr lang="ru-RU" sz="1200" dirty="0" smtClean="0"/>
              <a:t>» Смоленской области;</a:t>
            </a:r>
          </a:p>
          <a:p>
            <a:r>
              <a:rPr lang="ru-RU" sz="1200" dirty="0" smtClean="0"/>
              <a:t>- обеспечение системности и комплексности при проведении мероприятий по энергосбережению.</a:t>
            </a: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smtClean="0"/>
              <a:t>-реализация организационных мероприятий по энергосбережению и повышению энергетической эффективности;</a:t>
            </a:r>
          </a:p>
          <a:p>
            <a:r>
              <a:rPr lang="ru-RU" sz="1200" dirty="0" smtClean="0"/>
              <a:t>- повышение эффективности системы теплоснабжения, электроснабжения, водоснабжения и водоотведения;</a:t>
            </a:r>
          </a:p>
          <a:p>
            <a:r>
              <a:rPr lang="ru-RU" sz="1200" dirty="0" smtClean="0"/>
              <a:t>- внедрение новых энергосберегающих технологий, оборудования и материалов   в муниципальных учреждениях;</a:t>
            </a:r>
          </a:p>
          <a:p>
            <a:r>
              <a:rPr lang="ru-RU" sz="1200" dirty="0" smtClean="0"/>
              <a:t>- снижение потерь в сетях </a:t>
            </a:r>
            <a:r>
              <a:rPr lang="ru-RU" sz="1200" dirty="0" err="1" smtClean="0"/>
              <a:t>электро</a:t>
            </a:r>
            <a:r>
              <a:rPr lang="ru-RU" sz="1200" dirty="0" smtClean="0"/>
              <a:t>-, тепло- и водоснабжения;</a:t>
            </a:r>
          </a:p>
          <a:p>
            <a:r>
              <a:rPr lang="ru-RU" sz="1200" dirty="0" smtClean="0"/>
              <a:t>- создание условий для привлечения инвестиций в целях внедрения энергосберегающих технологий, в том числе и на рынке </a:t>
            </a:r>
            <a:r>
              <a:rPr lang="ru-RU" sz="1200" dirty="0" err="1" smtClean="0"/>
              <a:t>энергосервисных</a:t>
            </a:r>
            <a:r>
              <a:rPr lang="ru-RU" sz="1200" dirty="0" smtClean="0"/>
              <a:t> услуг;</a:t>
            </a:r>
          </a:p>
          <a:p>
            <a:r>
              <a:rPr lang="ru-RU" sz="1200" dirty="0" smtClean="0"/>
              <a:t>- обновление основных производственных фондов экономики на базе новых </a:t>
            </a:r>
            <a:r>
              <a:rPr lang="ru-RU" sz="1200" dirty="0" err="1" smtClean="0"/>
              <a:t>энерго</a:t>
            </a:r>
            <a:r>
              <a:rPr lang="ru-RU" sz="1200" dirty="0" smtClean="0"/>
              <a:t>- и ресурсосберегающих технологий и оборудования, автоматизированных систем и информатики.</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23468583"/>
              </p:ext>
            </p:extLst>
          </p:nvPr>
        </p:nvGraphicFramePr>
        <p:xfrm>
          <a:off x="4328498" y="1916832"/>
          <a:ext cx="4645752" cy="2282944"/>
        </p:xfrm>
        <a:graphic>
          <a:graphicData uri="http://schemas.openxmlformats.org/drawingml/2006/table">
            <a:tbl>
              <a:tblPr firstRow="1" bandRow="1">
                <a:tableStyleId>{5C22544A-7EE6-4342-B048-85BDC9FD1C3A}</a:tableStyleId>
              </a:tblPr>
              <a:tblGrid>
                <a:gridCol w="2322875">
                  <a:extLst>
                    <a:ext uri="{9D8B030D-6E8A-4147-A177-3AD203B41FA5}">
                      <a16:colId xmlns:a16="http://schemas.microsoft.com/office/drawing/2014/main" xmlns="" val="20000"/>
                    </a:ext>
                  </a:extLst>
                </a:gridCol>
                <a:gridCol w="708694">
                  <a:extLst>
                    <a:ext uri="{9D8B030D-6E8A-4147-A177-3AD203B41FA5}">
                      <a16:colId xmlns:a16="http://schemas.microsoft.com/office/drawing/2014/main" xmlns="" val="20001"/>
                    </a:ext>
                  </a:extLst>
                </a:gridCol>
                <a:gridCol w="863008">
                  <a:extLst>
                    <a:ext uri="{9D8B030D-6E8A-4147-A177-3AD203B41FA5}">
                      <a16:colId xmlns:a16="http://schemas.microsoft.com/office/drawing/2014/main" xmlns="" val="20002"/>
                    </a:ext>
                  </a:extLst>
                </a:gridCol>
                <a:gridCol w="751175">
                  <a:extLst>
                    <a:ext uri="{9D8B030D-6E8A-4147-A177-3AD203B41FA5}">
                      <a16:colId xmlns:a16="http://schemas.microsoft.com/office/drawing/2014/main" xmlns="" val="20003"/>
                    </a:ext>
                  </a:extLst>
                </a:gridCol>
              </a:tblGrid>
              <a:tr h="159228">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332224">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1 100,0</a:t>
                      </a:r>
                      <a:endPar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tc>
                <a:tc>
                  <a:txBody>
                    <a:bodyPr/>
                    <a:lstStyle/>
                    <a:p>
                      <a:pPr algn="r" fontAlgn="t"/>
                      <a:r>
                        <a:rPr lang="ru-RU" sz="10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tc>
                <a:extLst>
                  <a:ext uri="{0D108BD9-81ED-4DB2-BD59-A6C34878D82A}">
                    <a16:rowId xmlns:a16="http://schemas.microsoft.com/office/drawing/2014/main" xmlns="" val="10001"/>
                  </a:ext>
                </a:extLst>
              </a:tr>
              <a:tr h="645400">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«Энергосбережение и повышение энергетической эффективности в муниципальных учреждениях и иных организациях с участием муниципального образования»</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180,0</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70,0</a:t>
                      </a:r>
                    </a:p>
                  </a:txBody>
                  <a:tcPr marL="7620" marR="7620" marT="7620" marB="0" anchor="ctr"/>
                </a:tc>
                <a:extLst>
                  <a:ext uri="{0D108BD9-81ED-4DB2-BD59-A6C34878D82A}">
                    <a16:rowId xmlns:a16="http://schemas.microsoft.com/office/drawing/2014/main" xmlns="" val="10002"/>
                  </a:ext>
                </a:extLst>
              </a:tr>
              <a:tr h="645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«Приобретение электротехнической продукции для систем улично-наружного освещения»</a:t>
                      </a:r>
                    </a:p>
                  </a:txBody>
                  <a:tcP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920,0</a:t>
                      </a:r>
                    </a:p>
                  </a:txBody>
                  <a:tcPr marL="7620" marR="7620" marT="7620" marB="0" anchor="ctr"/>
                </a:tc>
                <a:tc>
                  <a:txBody>
                    <a:bodyPr/>
                    <a:lstStyle/>
                    <a:p>
                      <a:pPr algn="r" fontAlgn="t"/>
                      <a:r>
                        <a:rPr lang="ru-RU" sz="900" b="1" i="1" u="none" strike="noStrike">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3"/>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102462" y="1612723"/>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984828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620688"/>
            <a:ext cx="4321999" cy="538609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«Разработка проектов генеральных планов и правил землепользования и застройки </a:t>
            </a:r>
            <a:r>
              <a:rPr lang="ru-RU" sz="1600" b="1" i="1" dirty="0" smtClean="0">
                <a:solidFill>
                  <a:schemeClr val="accent1">
                    <a:lumMod val="25000"/>
                  </a:schemeClr>
                </a:solidFill>
              </a:rPr>
              <a:t>территорий муниципального образования «Демидовский муниципальный округ» Смоленской </a:t>
            </a:r>
            <a:r>
              <a:rPr lang="ru-RU" sz="1600" b="1" i="1" dirty="0">
                <a:solidFill>
                  <a:schemeClr val="accent1">
                    <a:lumMod val="25000"/>
                  </a:schemeClr>
                </a:solidFill>
              </a:rPr>
              <a:t>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r>
              <a:rPr lang="ru-RU" sz="1200" dirty="0"/>
              <a:t>обеспечение населенных пунктов  </a:t>
            </a:r>
            <a:r>
              <a:rPr lang="ru-RU" sz="1200" dirty="0" smtClean="0"/>
              <a:t>Демидовского муниципального округа Смоленской </a:t>
            </a:r>
            <a:r>
              <a:rPr lang="ru-RU" sz="1200" dirty="0"/>
              <a:t>области предпосылками для устойчивого развития, формирования благоприятной среды жизнедеятельности, экологической безопасности, надежности транспортной и инженерной инфраструктур, комплексности решений жилищной программы, эффективности использования производственных территорий, культурной преемственности градостроительных решений, эстетической выразительности.</a:t>
            </a:r>
          </a:p>
          <a:p>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a:t>обеспечить населенные пункты </a:t>
            </a:r>
            <a:r>
              <a:rPr lang="ru-RU" sz="1200" dirty="0" smtClean="0"/>
              <a:t>Демидовского муниципального округа Смоленской </a:t>
            </a:r>
            <a:r>
              <a:rPr lang="ru-RU" sz="1200" dirty="0"/>
              <a:t>области современной градостроительной документацией, картографической информацией, информацией о территориальном планировании и градостроительном развитии, и на их основе, нормативными правовыми актами по градостроительному регулированию застройки </a:t>
            </a:r>
            <a:r>
              <a:rPr lang="ru-RU" sz="1200" dirty="0" smtClean="0"/>
              <a:t>территорий </a:t>
            </a:r>
            <a:r>
              <a:rPr lang="ru-RU" sz="1200" dirty="0"/>
              <a:t>Демидовского </a:t>
            </a:r>
            <a:r>
              <a:rPr lang="ru-RU" sz="1200" dirty="0" smtClean="0"/>
              <a:t>муниципального округа Смоленской </a:t>
            </a:r>
            <a:r>
              <a:rPr lang="ru-RU" sz="1200" dirty="0"/>
              <a:t>области</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61924997"/>
              </p:ext>
            </p:extLst>
          </p:nvPr>
        </p:nvGraphicFramePr>
        <p:xfrm>
          <a:off x="4327307" y="2033275"/>
          <a:ext cx="4608512" cy="124968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xmlns="" val="20000"/>
                    </a:ext>
                  </a:extLst>
                </a:gridCol>
                <a:gridCol w="703013">
                  <a:extLst>
                    <a:ext uri="{9D8B030D-6E8A-4147-A177-3AD203B41FA5}">
                      <a16:colId xmlns:a16="http://schemas.microsoft.com/office/drawing/2014/main" xmlns="" val="20001"/>
                    </a:ext>
                  </a:extLst>
                </a:gridCol>
                <a:gridCol w="856090">
                  <a:extLst>
                    <a:ext uri="{9D8B030D-6E8A-4147-A177-3AD203B41FA5}">
                      <a16:colId xmlns:a16="http://schemas.microsoft.com/office/drawing/2014/main" xmlns="" val="20002"/>
                    </a:ext>
                  </a:extLst>
                </a:gridCol>
                <a:gridCol w="745153">
                  <a:extLst>
                    <a:ext uri="{9D8B030D-6E8A-4147-A177-3AD203B41FA5}">
                      <a16:colId xmlns:a16="http://schemas.microsoft.com/office/drawing/2014/main" xmlns=""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690847">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«Разработка  генерального плана, правил землепользования и застройки  территорий Демидовского муниципального округа Смоленской области и их актуализация»</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5 880,0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tc>
                  <a:txBody>
                    <a:bodyPr/>
                    <a:lstStyle/>
                    <a:p>
                      <a:pPr algn="r"/>
                      <a:r>
                        <a:rPr lang="ru-RU" sz="900" b="1" i="1" dirty="0" smtClean="0">
                          <a:solidFill>
                            <a:schemeClr val="accent1">
                              <a:lumMod val="25000"/>
                            </a:schemeClr>
                          </a:solidFill>
                          <a:latin typeface="Times New Roman" panose="02020603050405020304" pitchFamily="18" charset="0"/>
                          <a:cs typeface="Times New Roman" panose="02020603050405020304" pitchFamily="18" charset="0"/>
                        </a:rPr>
                        <a:t>0,0</a:t>
                      </a:r>
                      <a:endParaRPr lang="ru-RU" sz="900" b="1" i="1" dirty="0">
                        <a:solidFill>
                          <a:schemeClr val="accent1">
                            <a:lumMod val="2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406534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Блок-схема: процесс 5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59393" name="Picture 63" descr="ogoom"/>
          <p:cNvPicPr>
            <a:picLocks noGrp="1" noChangeAspect="1" noChangeArrowheads="1"/>
          </p:cNvPicPr>
          <p:nvPr>
            <p:ph type="title" idx="4294967295"/>
          </p:nvPr>
        </p:nvPicPr>
        <p:blipFill>
          <a:blip r:embed="rId2" cstate="print"/>
          <a:srcRect/>
          <a:stretch>
            <a:fillRect/>
          </a:stretch>
        </p:blipFill>
        <p:spPr>
          <a:xfrm>
            <a:off x="7998087" y="425005"/>
            <a:ext cx="1150937" cy="954087"/>
          </a:xfrm>
        </p:spPr>
      </p:pic>
      <p:sp>
        <p:nvSpPr>
          <p:cNvPr id="59394" name="Text Box 65"/>
          <p:cNvSpPr txBox="1">
            <a:spLocks noChangeArrowheads="1"/>
          </p:cNvSpPr>
          <p:nvPr/>
        </p:nvSpPr>
        <p:spPr bwMode="auto">
          <a:xfrm>
            <a:off x="5811838" y="0"/>
            <a:ext cx="1233487" cy="304800"/>
          </a:xfrm>
          <a:prstGeom prst="rect">
            <a:avLst/>
          </a:prstGeom>
          <a:noFill/>
          <a:ln w="9525">
            <a:noFill/>
            <a:miter lim="800000"/>
            <a:headEnd/>
            <a:tailEnd/>
          </a:ln>
        </p:spPr>
        <p:txBody>
          <a:bodyPr>
            <a:spAutoFit/>
          </a:bodyPr>
          <a:lstStyle/>
          <a:p>
            <a:endParaRPr lang="ru-RU"/>
          </a:p>
        </p:txBody>
      </p:sp>
      <p:sp>
        <p:nvSpPr>
          <p:cNvPr id="59395" name="Text Box 66"/>
          <p:cNvSpPr txBox="1">
            <a:spLocks noChangeArrowheads="1"/>
          </p:cNvSpPr>
          <p:nvPr/>
        </p:nvSpPr>
        <p:spPr bwMode="auto">
          <a:xfrm>
            <a:off x="156025" y="523935"/>
            <a:ext cx="3168650" cy="433387"/>
          </a:xfrm>
          <a:prstGeom prst="rect">
            <a:avLst/>
          </a:prstGeom>
          <a:noFill/>
          <a:ln w="9525">
            <a:noFill/>
            <a:miter lim="800000"/>
            <a:headEnd/>
            <a:tailEnd/>
          </a:ln>
        </p:spPr>
        <p:txBody>
          <a:bodyPr/>
          <a:lstStyle/>
          <a:p>
            <a:pPr algn="r"/>
            <a:r>
              <a:rPr lang="en-US" sz="2400" b="1" dirty="0">
                <a:solidFill>
                  <a:srgbClr val="000066"/>
                </a:solidFill>
              </a:rPr>
              <a:t>@ </a:t>
            </a:r>
            <a:r>
              <a:rPr lang="ru-RU" sz="2400" b="1" dirty="0">
                <a:solidFill>
                  <a:srgbClr val="000066"/>
                </a:solidFill>
              </a:rPr>
              <a:t>какие </a:t>
            </a:r>
            <a:r>
              <a:rPr lang="ru-RU" sz="2400" b="1" dirty="0" smtClean="0">
                <a:solidFill>
                  <a:srgbClr val="000066"/>
                </a:solidFill>
              </a:rPr>
              <a:t>бывают    бюджеты</a:t>
            </a:r>
            <a:r>
              <a:rPr lang="ru-RU" sz="2400" b="1" dirty="0">
                <a:solidFill>
                  <a:srgbClr val="000066"/>
                </a:solidFill>
              </a:rPr>
              <a:t>?</a:t>
            </a:r>
          </a:p>
        </p:txBody>
      </p:sp>
      <p:sp>
        <p:nvSpPr>
          <p:cNvPr id="59396" name="Oval 68"/>
          <p:cNvSpPr>
            <a:spLocks noChangeArrowheads="1"/>
          </p:cNvSpPr>
          <p:nvPr/>
        </p:nvSpPr>
        <p:spPr bwMode="auto">
          <a:xfrm>
            <a:off x="315913" y="1241425"/>
            <a:ext cx="1981200" cy="841375"/>
          </a:xfrm>
          <a:prstGeom prst="ellipse">
            <a:avLst/>
          </a:prstGeom>
          <a:solidFill>
            <a:srgbClr val="CCFFCC"/>
          </a:solidFill>
          <a:ln w="9525">
            <a:solidFill>
              <a:srgbClr val="000000"/>
            </a:solidFill>
            <a:round/>
            <a:headEnd/>
            <a:tailEnd/>
          </a:ln>
        </p:spPr>
        <p:txBody>
          <a:bodyPr/>
          <a:lstStyle/>
          <a:p>
            <a:endParaRPr lang="ru-RU"/>
          </a:p>
        </p:txBody>
      </p:sp>
      <p:sp>
        <p:nvSpPr>
          <p:cNvPr id="59397" name="Text Box 69"/>
          <p:cNvSpPr txBox="1">
            <a:spLocks noChangeArrowheads="1"/>
          </p:cNvSpPr>
          <p:nvPr/>
        </p:nvSpPr>
        <p:spPr bwMode="auto">
          <a:xfrm>
            <a:off x="539750" y="1412875"/>
            <a:ext cx="1584325" cy="250825"/>
          </a:xfrm>
          <a:prstGeom prst="rect">
            <a:avLst/>
          </a:prstGeom>
          <a:solidFill>
            <a:srgbClr val="CCFFCC"/>
          </a:solidFill>
          <a:ln w="9525">
            <a:noFill/>
            <a:miter lim="800000"/>
            <a:headEnd/>
            <a:tailEnd/>
          </a:ln>
        </p:spPr>
        <p:txBody>
          <a:bodyPr/>
          <a:lstStyle/>
          <a:p>
            <a:pPr algn="ctr"/>
            <a:r>
              <a:rPr lang="ru-RU" b="1">
                <a:solidFill>
                  <a:srgbClr val="008000"/>
                </a:solidFill>
              </a:rPr>
              <a:t>Семейные бюджеты</a:t>
            </a:r>
            <a:endParaRPr lang="ru-RU"/>
          </a:p>
        </p:txBody>
      </p:sp>
      <p:sp>
        <p:nvSpPr>
          <p:cNvPr id="59398" name="Oval 71"/>
          <p:cNvSpPr>
            <a:spLocks noChangeArrowheads="1"/>
          </p:cNvSpPr>
          <p:nvPr/>
        </p:nvSpPr>
        <p:spPr bwMode="auto">
          <a:xfrm>
            <a:off x="6877050" y="1196975"/>
            <a:ext cx="1981200" cy="841375"/>
          </a:xfrm>
          <a:prstGeom prst="ellipse">
            <a:avLst/>
          </a:prstGeom>
          <a:solidFill>
            <a:srgbClr val="CCFFCC"/>
          </a:solidFill>
          <a:ln w="9525">
            <a:solidFill>
              <a:srgbClr val="000000"/>
            </a:solidFill>
            <a:round/>
            <a:headEnd/>
            <a:tailEnd/>
          </a:ln>
        </p:spPr>
        <p:txBody>
          <a:bodyPr/>
          <a:lstStyle/>
          <a:p>
            <a:endParaRPr lang="ru-RU"/>
          </a:p>
        </p:txBody>
      </p:sp>
      <p:sp>
        <p:nvSpPr>
          <p:cNvPr id="59399" name="Text Box 72"/>
          <p:cNvSpPr txBox="1">
            <a:spLocks noChangeArrowheads="1"/>
          </p:cNvSpPr>
          <p:nvPr/>
        </p:nvSpPr>
        <p:spPr bwMode="auto">
          <a:xfrm>
            <a:off x="7019925" y="1268413"/>
            <a:ext cx="1800225" cy="681037"/>
          </a:xfrm>
          <a:prstGeom prst="rect">
            <a:avLst/>
          </a:prstGeom>
          <a:noFill/>
          <a:ln w="9525">
            <a:noFill/>
            <a:miter lim="800000"/>
            <a:headEnd/>
            <a:tailEnd/>
          </a:ln>
        </p:spPr>
        <p:txBody>
          <a:bodyPr/>
          <a:lstStyle/>
          <a:p>
            <a:pPr algn="ctr"/>
            <a:r>
              <a:rPr lang="ru-RU" b="1">
                <a:solidFill>
                  <a:srgbClr val="008000"/>
                </a:solidFill>
              </a:rPr>
              <a:t>Бюджеты предприятий, организаций</a:t>
            </a:r>
            <a:endParaRPr lang="ru-RU"/>
          </a:p>
        </p:txBody>
      </p:sp>
      <p:sp>
        <p:nvSpPr>
          <p:cNvPr id="59400" name="AutoShape 74"/>
          <p:cNvSpPr>
            <a:spLocks noChangeArrowheads="1"/>
          </p:cNvSpPr>
          <p:nvPr/>
        </p:nvSpPr>
        <p:spPr bwMode="auto">
          <a:xfrm>
            <a:off x="2987675" y="1704975"/>
            <a:ext cx="2824163" cy="549275"/>
          </a:xfrm>
          <a:prstGeom prst="flowChartAlternateProcess">
            <a:avLst/>
          </a:prstGeom>
          <a:solidFill>
            <a:srgbClr val="99CCFF"/>
          </a:solidFill>
          <a:ln w="9525">
            <a:solidFill>
              <a:srgbClr val="000000"/>
            </a:solidFill>
            <a:miter lim="800000"/>
            <a:headEnd/>
            <a:tailEnd/>
          </a:ln>
        </p:spPr>
        <p:txBody>
          <a:bodyPr/>
          <a:lstStyle/>
          <a:p>
            <a:endParaRPr lang="ru-RU"/>
          </a:p>
        </p:txBody>
      </p:sp>
      <p:sp>
        <p:nvSpPr>
          <p:cNvPr id="59401" name="Text Box 75"/>
          <p:cNvSpPr txBox="1">
            <a:spLocks noChangeArrowheads="1"/>
          </p:cNvSpPr>
          <p:nvPr/>
        </p:nvSpPr>
        <p:spPr bwMode="auto">
          <a:xfrm>
            <a:off x="3206750" y="1700213"/>
            <a:ext cx="2428875" cy="504825"/>
          </a:xfrm>
          <a:prstGeom prst="rect">
            <a:avLst/>
          </a:prstGeom>
          <a:noFill/>
          <a:ln w="9525">
            <a:noFill/>
            <a:miter lim="800000"/>
            <a:headEnd/>
            <a:tailEnd/>
          </a:ln>
        </p:spPr>
        <p:txBody>
          <a:bodyPr/>
          <a:lstStyle/>
          <a:p>
            <a:pPr algn="ctr"/>
            <a:r>
              <a:rPr lang="ru-RU" b="1"/>
              <a:t>Бюджетная система Российской Федерации</a:t>
            </a:r>
            <a:endParaRPr lang="ru-RU"/>
          </a:p>
        </p:txBody>
      </p:sp>
      <p:sp>
        <p:nvSpPr>
          <p:cNvPr id="59402" name="AutoShape 77"/>
          <p:cNvSpPr>
            <a:spLocks noChangeArrowheads="1"/>
          </p:cNvSpPr>
          <p:nvPr/>
        </p:nvSpPr>
        <p:spPr bwMode="auto">
          <a:xfrm>
            <a:off x="3203575" y="2533650"/>
            <a:ext cx="2376488" cy="750888"/>
          </a:xfrm>
          <a:prstGeom prst="flowChartAlternateProcess">
            <a:avLst/>
          </a:prstGeom>
          <a:solidFill>
            <a:srgbClr val="CC99FF"/>
          </a:solidFill>
          <a:ln w="9525">
            <a:solidFill>
              <a:srgbClr val="000000"/>
            </a:solidFill>
            <a:miter lim="800000"/>
            <a:headEnd/>
            <a:tailEnd/>
          </a:ln>
        </p:spPr>
        <p:txBody>
          <a:bodyPr/>
          <a:lstStyle/>
          <a:p>
            <a:endParaRPr lang="ru-RU"/>
          </a:p>
        </p:txBody>
      </p:sp>
      <p:sp>
        <p:nvSpPr>
          <p:cNvPr id="59403" name="Text Box 78"/>
          <p:cNvSpPr txBox="1">
            <a:spLocks noChangeArrowheads="1"/>
          </p:cNvSpPr>
          <p:nvPr/>
        </p:nvSpPr>
        <p:spPr bwMode="auto">
          <a:xfrm>
            <a:off x="3276600" y="2565400"/>
            <a:ext cx="2263775" cy="661988"/>
          </a:xfrm>
          <a:prstGeom prst="rect">
            <a:avLst/>
          </a:prstGeom>
          <a:solidFill>
            <a:srgbClr val="CC99FF"/>
          </a:solidFill>
          <a:ln w="9525">
            <a:noFill/>
            <a:miter lim="800000"/>
            <a:headEnd/>
            <a:tailEnd/>
          </a:ln>
        </p:spPr>
        <p:txBody>
          <a:bodyPr/>
          <a:lstStyle/>
          <a:p>
            <a:pPr algn="ctr"/>
            <a:r>
              <a:rPr lang="ru-RU" b="1" dirty="0"/>
              <a:t>Консолидированный Бюджет Российской Федерации</a:t>
            </a:r>
            <a:endParaRPr lang="ru-RU" dirty="0"/>
          </a:p>
        </p:txBody>
      </p:sp>
      <p:sp>
        <p:nvSpPr>
          <p:cNvPr id="59404" name="AutoShape 80"/>
          <p:cNvSpPr>
            <a:spLocks noChangeArrowheads="1"/>
          </p:cNvSpPr>
          <p:nvPr/>
        </p:nvSpPr>
        <p:spPr bwMode="auto">
          <a:xfrm>
            <a:off x="3348038" y="3573463"/>
            <a:ext cx="2016125" cy="1008062"/>
          </a:xfrm>
          <a:prstGeom prst="flowChartAlternateProcess">
            <a:avLst/>
          </a:prstGeom>
          <a:solidFill>
            <a:srgbClr val="00CCFF"/>
          </a:solidFill>
          <a:ln w="9525">
            <a:solidFill>
              <a:srgbClr val="000000"/>
            </a:solidFill>
            <a:miter lim="800000"/>
            <a:headEnd/>
            <a:tailEnd/>
          </a:ln>
        </p:spPr>
        <p:txBody>
          <a:bodyPr/>
          <a:lstStyle/>
          <a:p>
            <a:endParaRPr lang="ru-RU"/>
          </a:p>
        </p:txBody>
      </p:sp>
      <p:sp>
        <p:nvSpPr>
          <p:cNvPr id="59405" name="Text Box 81"/>
          <p:cNvSpPr txBox="1">
            <a:spLocks noChangeArrowheads="1"/>
          </p:cNvSpPr>
          <p:nvPr/>
        </p:nvSpPr>
        <p:spPr bwMode="auto">
          <a:xfrm>
            <a:off x="3419475" y="3644900"/>
            <a:ext cx="1873250" cy="863600"/>
          </a:xfrm>
          <a:prstGeom prst="rect">
            <a:avLst/>
          </a:prstGeom>
          <a:solidFill>
            <a:srgbClr val="00CCFF"/>
          </a:solidFill>
          <a:ln w="9525">
            <a:noFill/>
            <a:miter lim="800000"/>
            <a:headEnd/>
            <a:tailEnd/>
          </a:ln>
        </p:spPr>
        <p:txBody>
          <a:bodyPr/>
          <a:lstStyle/>
          <a:p>
            <a:pPr algn="ctr"/>
            <a:r>
              <a:rPr lang="ru-RU" b="1" dirty="0"/>
              <a:t>Бюджеты государственных</a:t>
            </a:r>
          </a:p>
          <a:p>
            <a:pPr algn="ctr"/>
            <a:r>
              <a:rPr lang="ru-RU" b="1" dirty="0"/>
              <a:t>внебюджетных фондов</a:t>
            </a:r>
            <a:endParaRPr lang="ru-RU" dirty="0"/>
          </a:p>
        </p:txBody>
      </p:sp>
      <p:sp>
        <p:nvSpPr>
          <p:cNvPr id="59406" name="Oval 82"/>
          <p:cNvSpPr>
            <a:spLocks noChangeArrowheads="1"/>
          </p:cNvSpPr>
          <p:nvPr/>
        </p:nvSpPr>
        <p:spPr bwMode="auto">
          <a:xfrm flipV="1">
            <a:off x="3995738" y="2205038"/>
            <a:ext cx="668337" cy="636587"/>
          </a:xfrm>
          <a:prstGeom prst="ellipse">
            <a:avLst/>
          </a:prstGeom>
          <a:noFill/>
          <a:ln w="9525">
            <a:noFill/>
            <a:round/>
            <a:headEnd/>
            <a:tailEnd/>
          </a:ln>
        </p:spPr>
        <p:txBody>
          <a:bodyPr/>
          <a:lstStyle/>
          <a:p>
            <a:pPr algn="ctr"/>
            <a:r>
              <a:rPr lang="ru-RU" sz="3600" b="1"/>
              <a:t>=</a:t>
            </a:r>
            <a:endParaRPr lang="ru-RU"/>
          </a:p>
        </p:txBody>
      </p:sp>
      <p:sp>
        <p:nvSpPr>
          <p:cNvPr id="59407" name="Oval 83"/>
          <p:cNvSpPr>
            <a:spLocks noChangeArrowheads="1"/>
          </p:cNvSpPr>
          <p:nvPr/>
        </p:nvSpPr>
        <p:spPr bwMode="auto">
          <a:xfrm flipV="1">
            <a:off x="4067175" y="3213100"/>
            <a:ext cx="666750" cy="636588"/>
          </a:xfrm>
          <a:prstGeom prst="ellipse">
            <a:avLst/>
          </a:prstGeom>
          <a:noFill/>
          <a:ln w="9525">
            <a:noFill/>
            <a:round/>
            <a:headEnd/>
            <a:tailEnd/>
          </a:ln>
        </p:spPr>
        <p:txBody>
          <a:bodyPr/>
          <a:lstStyle/>
          <a:p>
            <a:pPr algn="ctr"/>
            <a:r>
              <a:rPr lang="ru-RU" sz="3600" b="1"/>
              <a:t>+</a:t>
            </a:r>
            <a:endParaRPr lang="ru-RU"/>
          </a:p>
        </p:txBody>
      </p:sp>
      <p:sp>
        <p:nvSpPr>
          <p:cNvPr id="59408" name="AutoShape 85"/>
          <p:cNvSpPr>
            <a:spLocks noChangeArrowheads="1"/>
          </p:cNvSpPr>
          <p:nvPr/>
        </p:nvSpPr>
        <p:spPr bwMode="auto">
          <a:xfrm>
            <a:off x="4356100" y="5157788"/>
            <a:ext cx="2085170" cy="1543050"/>
          </a:xfrm>
          <a:prstGeom prst="flowChartAlternateProcess">
            <a:avLst/>
          </a:prstGeom>
          <a:solidFill>
            <a:srgbClr val="00CCFF"/>
          </a:solidFill>
          <a:ln w="9525">
            <a:solidFill>
              <a:srgbClr val="000000"/>
            </a:solidFill>
            <a:miter lim="800000"/>
            <a:headEnd/>
            <a:tailEnd/>
          </a:ln>
        </p:spPr>
        <p:txBody>
          <a:bodyPr/>
          <a:lstStyle/>
          <a:p>
            <a:endParaRPr lang="ru-RU"/>
          </a:p>
        </p:txBody>
      </p:sp>
      <p:sp>
        <p:nvSpPr>
          <p:cNvPr id="59409" name="Text Box 86"/>
          <p:cNvSpPr txBox="1">
            <a:spLocks noChangeArrowheads="1"/>
          </p:cNvSpPr>
          <p:nvPr/>
        </p:nvSpPr>
        <p:spPr bwMode="auto">
          <a:xfrm>
            <a:off x="4427538" y="5292141"/>
            <a:ext cx="1803412" cy="1235075"/>
          </a:xfrm>
          <a:prstGeom prst="rect">
            <a:avLst/>
          </a:prstGeom>
          <a:solidFill>
            <a:srgbClr val="00CCFF"/>
          </a:solidFill>
          <a:ln w="9525">
            <a:noFill/>
            <a:miter lim="800000"/>
            <a:headEnd/>
            <a:tailEnd/>
          </a:ln>
        </p:spPr>
        <p:txBody>
          <a:bodyPr/>
          <a:lstStyle/>
          <a:p>
            <a:pPr algn="ctr"/>
            <a:r>
              <a:rPr lang="ru-RU" b="1" dirty="0"/>
              <a:t>Государственные</a:t>
            </a:r>
          </a:p>
          <a:p>
            <a:pPr algn="ctr"/>
            <a:r>
              <a:rPr lang="ru-RU" b="1" dirty="0"/>
              <a:t>внебюджетные фонды</a:t>
            </a:r>
          </a:p>
          <a:p>
            <a:pPr algn="ctr"/>
            <a:r>
              <a:rPr lang="ru-RU" b="1" dirty="0"/>
              <a:t>Российской Федерации</a:t>
            </a:r>
            <a:endParaRPr lang="ru-RU" dirty="0"/>
          </a:p>
        </p:txBody>
      </p:sp>
      <p:sp>
        <p:nvSpPr>
          <p:cNvPr id="59410" name="AutoShape 88"/>
          <p:cNvSpPr>
            <a:spLocks noChangeArrowheads="1"/>
          </p:cNvSpPr>
          <p:nvPr/>
        </p:nvSpPr>
        <p:spPr bwMode="auto">
          <a:xfrm>
            <a:off x="2700338" y="5157788"/>
            <a:ext cx="1584325" cy="1511300"/>
          </a:xfrm>
          <a:prstGeom prst="flowChartAlternateProcess">
            <a:avLst/>
          </a:prstGeom>
          <a:solidFill>
            <a:srgbClr val="00CCFF"/>
          </a:solidFill>
          <a:ln w="9525">
            <a:solidFill>
              <a:srgbClr val="000000"/>
            </a:solidFill>
            <a:miter lim="800000"/>
            <a:headEnd/>
            <a:tailEnd/>
          </a:ln>
        </p:spPr>
        <p:txBody>
          <a:bodyPr/>
          <a:lstStyle/>
          <a:p>
            <a:endParaRPr lang="ru-RU"/>
          </a:p>
        </p:txBody>
      </p:sp>
      <p:sp>
        <p:nvSpPr>
          <p:cNvPr id="59411" name="Text Box 89"/>
          <p:cNvSpPr txBox="1">
            <a:spLocks noChangeArrowheads="1"/>
          </p:cNvSpPr>
          <p:nvPr/>
        </p:nvSpPr>
        <p:spPr bwMode="auto">
          <a:xfrm>
            <a:off x="2771775" y="5300663"/>
            <a:ext cx="1403350" cy="1277937"/>
          </a:xfrm>
          <a:prstGeom prst="rect">
            <a:avLst/>
          </a:prstGeom>
          <a:solidFill>
            <a:srgbClr val="00CCFF"/>
          </a:solidFill>
          <a:ln w="9525">
            <a:noFill/>
            <a:miter lim="800000"/>
            <a:headEnd/>
            <a:tailEnd/>
          </a:ln>
        </p:spPr>
        <p:txBody>
          <a:bodyPr/>
          <a:lstStyle/>
          <a:p>
            <a:pPr algn="ctr"/>
            <a:r>
              <a:rPr lang="ru-RU" b="1" dirty="0"/>
              <a:t>Территориальные фонды обязательного медицинского страхования</a:t>
            </a:r>
            <a:endParaRPr lang="ru-RU" dirty="0"/>
          </a:p>
        </p:txBody>
      </p:sp>
      <p:sp>
        <p:nvSpPr>
          <p:cNvPr id="59412" name="AutoShape 91"/>
          <p:cNvSpPr>
            <a:spLocks noChangeArrowheads="1"/>
          </p:cNvSpPr>
          <p:nvPr/>
        </p:nvSpPr>
        <p:spPr bwMode="auto">
          <a:xfrm>
            <a:off x="107950" y="2636838"/>
            <a:ext cx="2519363" cy="504825"/>
          </a:xfrm>
          <a:prstGeom prst="flowChartAlternateProcess">
            <a:avLst/>
          </a:prstGeom>
          <a:solidFill>
            <a:srgbClr val="FF0000"/>
          </a:solidFill>
          <a:ln w="9525">
            <a:solidFill>
              <a:srgbClr val="000000"/>
            </a:solidFill>
            <a:miter lim="800000"/>
            <a:headEnd/>
            <a:tailEnd/>
          </a:ln>
        </p:spPr>
        <p:txBody>
          <a:bodyPr/>
          <a:lstStyle/>
          <a:p>
            <a:endParaRPr lang="ru-RU"/>
          </a:p>
        </p:txBody>
      </p:sp>
      <p:sp>
        <p:nvSpPr>
          <p:cNvPr id="59413" name="Text Box 92"/>
          <p:cNvSpPr txBox="1">
            <a:spLocks noChangeArrowheads="1"/>
          </p:cNvSpPr>
          <p:nvPr/>
        </p:nvSpPr>
        <p:spPr bwMode="auto">
          <a:xfrm>
            <a:off x="233363" y="2686050"/>
            <a:ext cx="2232025" cy="427038"/>
          </a:xfrm>
          <a:prstGeom prst="rect">
            <a:avLst/>
          </a:prstGeom>
          <a:noFill/>
          <a:ln w="9525">
            <a:noFill/>
            <a:miter lim="800000"/>
            <a:headEnd/>
            <a:tailEnd/>
          </a:ln>
        </p:spPr>
        <p:txBody>
          <a:bodyPr/>
          <a:lstStyle/>
          <a:p>
            <a:pPr algn="ctr"/>
            <a:r>
              <a:rPr lang="ru-RU" b="1"/>
              <a:t>Федеральный бюджет</a:t>
            </a:r>
            <a:endParaRPr lang="ru-RU"/>
          </a:p>
        </p:txBody>
      </p:sp>
      <p:sp>
        <p:nvSpPr>
          <p:cNvPr id="59414" name="AutoShape 94"/>
          <p:cNvSpPr>
            <a:spLocks noChangeArrowheads="1"/>
          </p:cNvSpPr>
          <p:nvPr/>
        </p:nvSpPr>
        <p:spPr bwMode="auto">
          <a:xfrm>
            <a:off x="6227763" y="2133600"/>
            <a:ext cx="2808287" cy="790575"/>
          </a:xfrm>
          <a:prstGeom prst="flowChartAlternateProcess">
            <a:avLst/>
          </a:prstGeom>
          <a:solidFill>
            <a:srgbClr val="CC99FF"/>
          </a:solidFill>
          <a:ln w="9525">
            <a:solidFill>
              <a:srgbClr val="000000"/>
            </a:solidFill>
            <a:miter lim="800000"/>
            <a:headEnd/>
            <a:tailEnd/>
          </a:ln>
        </p:spPr>
        <p:txBody>
          <a:bodyPr/>
          <a:lstStyle/>
          <a:p>
            <a:pPr algn="ctr"/>
            <a:r>
              <a:rPr lang="ru-RU" b="1" dirty="0"/>
              <a:t>Консолидированные бюджеты субъектов Российской Федерации</a:t>
            </a:r>
          </a:p>
        </p:txBody>
      </p:sp>
      <p:sp>
        <p:nvSpPr>
          <p:cNvPr id="59417" name="AutoShape 99"/>
          <p:cNvSpPr>
            <a:spLocks noChangeArrowheads="1"/>
          </p:cNvSpPr>
          <p:nvPr/>
        </p:nvSpPr>
        <p:spPr bwMode="auto">
          <a:xfrm>
            <a:off x="3563938" y="4581525"/>
            <a:ext cx="138112" cy="577850"/>
          </a:xfrm>
          <a:prstGeom prst="upArrow">
            <a:avLst>
              <a:gd name="adj1" fmla="val 50000"/>
              <a:gd name="adj2" fmla="val 104598"/>
            </a:avLst>
          </a:prstGeom>
          <a:solidFill>
            <a:srgbClr val="0000FF"/>
          </a:solidFill>
          <a:ln w="9525">
            <a:solidFill>
              <a:srgbClr val="000000"/>
            </a:solidFill>
            <a:miter lim="800000"/>
            <a:headEnd/>
            <a:tailEnd/>
          </a:ln>
        </p:spPr>
        <p:txBody>
          <a:bodyPr/>
          <a:lstStyle/>
          <a:p>
            <a:endParaRPr lang="ru-RU"/>
          </a:p>
        </p:txBody>
      </p:sp>
      <p:sp>
        <p:nvSpPr>
          <p:cNvPr id="59418" name="AutoShape 100"/>
          <p:cNvSpPr>
            <a:spLocks noChangeArrowheads="1"/>
          </p:cNvSpPr>
          <p:nvPr/>
        </p:nvSpPr>
        <p:spPr bwMode="auto">
          <a:xfrm>
            <a:off x="5076825" y="4581525"/>
            <a:ext cx="138113" cy="552450"/>
          </a:xfrm>
          <a:prstGeom prst="upArrow">
            <a:avLst>
              <a:gd name="adj1" fmla="val 50000"/>
              <a:gd name="adj2" fmla="val 100000"/>
            </a:avLst>
          </a:prstGeom>
          <a:solidFill>
            <a:srgbClr val="0000FF"/>
          </a:solidFill>
          <a:ln w="9525">
            <a:solidFill>
              <a:srgbClr val="000000"/>
            </a:solidFill>
            <a:miter lim="800000"/>
            <a:headEnd/>
            <a:tailEnd/>
          </a:ln>
        </p:spPr>
        <p:txBody>
          <a:bodyPr/>
          <a:lstStyle/>
          <a:p>
            <a:endParaRPr lang="ru-RU"/>
          </a:p>
        </p:txBody>
      </p:sp>
      <p:sp>
        <p:nvSpPr>
          <p:cNvPr id="59419" name="AutoShape 101"/>
          <p:cNvSpPr>
            <a:spLocks noChangeArrowheads="1"/>
          </p:cNvSpPr>
          <p:nvPr/>
        </p:nvSpPr>
        <p:spPr bwMode="auto">
          <a:xfrm>
            <a:off x="2627313" y="2852738"/>
            <a:ext cx="576262" cy="144462"/>
          </a:xfrm>
          <a:prstGeom prst="rightArrow">
            <a:avLst>
              <a:gd name="adj1" fmla="val 50000"/>
              <a:gd name="adj2" fmla="val 99726"/>
            </a:avLst>
          </a:prstGeom>
          <a:solidFill>
            <a:srgbClr val="FF0000"/>
          </a:solidFill>
          <a:ln w="9525">
            <a:solidFill>
              <a:srgbClr val="000000"/>
            </a:solidFill>
            <a:miter lim="800000"/>
            <a:headEnd/>
            <a:tailEnd/>
          </a:ln>
        </p:spPr>
        <p:txBody>
          <a:bodyPr/>
          <a:lstStyle/>
          <a:p>
            <a:endParaRPr lang="ru-RU"/>
          </a:p>
        </p:txBody>
      </p:sp>
      <p:sp>
        <p:nvSpPr>
          <p:cNvPr id="59420" name="AutoShape 102"/>
          <p:cNvSpPr>
            <a:spLocks noChangeArrowheads="1"/>
          </p:cNvSpPr>
          <p:nvPr/>
        </p:nvSpPr>
        <p:spPr bwMode="auto">
          <a:xfrm rot="9652206">
            <a:off x="5580063" y="2578100"/>
            <a:ext cx="647700" cy="128588"/>
          </a:xfrm>
          <a:prstGeom prst="rightArrow">
            <a:avLst>
              <a:gd name="adj1" fmla="val 50000"/>
              <a:gd name="adj2" fmla="val 125925"/>
            </a:avLst>
          </a:prstGeom>
          <a:solidFill>
            <a:srgbClr val="CC99FF"/>
          </a:solidFill>
          <a:ln w="9525">
            <a:solidFill>
              <a:srgbClr val="000000"/>
            </a:solidFill>
            <a:miter lim="800000"/>
            <a:headEnd/>
            <a:tailEnd/>
          </a:ln>
        </p:spPr>
        <p:txBody>
          <a:bodyPr rot="10800000"/>
          <a:lstStyle/>
          <a:p>
            <a:endParaRPr lang="ru-RU"/>
          </a:p>
        </p:txBody>
      </p:sp>
      <p:sp>
        <p:nvSpPr>
          <p:cNvPr id="59422" name="AutoShape 105"/>
          <p:cNvSpPr>
            <a:spLocks noChangeArrowheads="1"/>
          </p:cNvSpPr>
          <p:nvPr/>
        </p:nvSpPr>
        <p:spPr bwMode="auto">
          <a:xfrm>
            <a:off x="5576876" y="3141663"/>
            <a:ext cx="1728788" cy="1223962"/>
          </a:xfrm>
          <a:prstGeom prst="flowChartAlternateProcess">
            <a:avLst/>
          </a:prstGeom>
          <a:solidFill>
            <a:srgbClr val="00FF00"/>
          </a:solidFill>
          <a:ln w="9525">
            <a:solidFill>
              <a:srgbClr val="000000"/>
            </a:solidFill>
            <a:miter lim="800000"/>
            <a:headEnd/>
            <a:tailEnd/>
          </a:ln>
        </p:spPr>
        <p:txBody>
          <a:bodyPr/>
          <a:lstStyle/>
          <a:p>
            <a:endParaRPr lang="ru-RU"/>
          </a:p>
        </p:txBody>
      </p:sp>
      <p:sp>
        <p:nvSpPr>
          <p:cNvPr id="59423" name="Text Box 106"/>
          <p:cNvSpPr txBox="1">
            <a:spLocks noChangeArrowheads="1"/>
          </p:cNvSpPr>
          <p:nvPr/>
        </p:nvSpPr>
        <p:spPr bwMode="auto">
          <a:xfrm>
            <a:off x="5737225" y="3259138"/>
            <a:ext cx="1531938" cy="1036637"/>
          </a:xfrm>
          <a:prstGeom prst="rect">
            <a:avLst/>
          </a:prstGeom>
          <a:solidFill>
            <a:srgbClr val="00FF00"/>
          </a:solidFill>
          <a:ln w="9525">
            <a:noFill/>
            <a:miter lim="800000"/>
            <a:headEnd/>
            <a:tailEnd/>
          </a:ln>
        </p:spPr>
        <p:txBody>
          <a:bodyPr/>
          <a:lstStyle/>
          <a:p>
            <a:pPr algn="ctr"/>
            <a:endParaRPr lang="ru-RU"/>
          </a:p>
        </p:txBody>
      </p:sp>
      <p:sp>
        <p:nvSpPr>
          <p:cNvPr id="59424" name="AutoShape 108"/>
          <p:cNvSpPr>
            <a:spLocks noChangeArrowheads="1"/>
          </p:cNvSpPr>
          <p:nvPr/>
        </p:nvSpPr>
        <p:spPr bwMode="auto">
          <a:xfrm>
            <a:off x="7376628" y="3141664"/>
            <a:ext cx="1659423" cy="3023640"/>
          </a:xfrm>
          <a:prstGeom prst="flowChartAlternateProcess">
            <a:avLst/>
          </a:prstGeom>
          <a:solidFill>
            <a:srgbClr val="00FF00"/>
          </a:solidFill>
          <a:ln w="9525">
            <a:solidFill>
              <a:srgbClr val="000000"/>
            </a:solidFill>
            <a:miter lim="800000"/>
            <a:headEnd/>
            <a:tailEnd/>
          </a:ln>
        </p:spPr>
        <p:txBody>
          <a:bodyPr/>
          <a:lstStyle/>
          <a:p>
            <a:endParaRPr lang="ru-RU"/>
          </a:p>
        </p:txBody>
      </p:sp>
      <p:sp>
        <p:nvSpPr>
          <p:cNvPr id="59425" name="Text Box 109"/>
          <p:cNvSpPr txBox="1">
            <a:spLocks noChangeArrowheads="1"/>
          </p:cNvSpPr>
          <p:nvPr/>
        </p:nvSpPr>
        <p:spPr bwMode="auto">
          <a:xfrm>
            <a:off x="7461251" y="3284539"/>
            <a:ext cx="1574799" cy="2655092"/>
          </a:xfrm>
          <a:prstGeom prst="rect">
            <a:avLst/>
          </a:prstGeom>
          <a:solidFill>
            <a:srgbClr val="00FF00"/>
          </a:solidFill>
          <a:ln w="9525">
            <a:noFill/>
            <a:miter lim="800000"/>
            <a:headEnd/>
            <a:tailEnd/>
          </a:ln>
        </p:spPr>
        <p:txBody>
          <a:bodyPr/>
          <a:lstStyle/>
          <a:p>
            <a:pPr algn="ctr"/>
            <a:r>
              <a:rPr lang="ru-RU" sz="1350" b="1" dirty="0"/>
              <a:t>Бюджеты</a:t>
            </a:r>
          </a:p>
          <a:p>
            <a:pPr algn="ctr"/>
            <a:r>
              <a:rPr lang="ru-RU" sz="1350" b="1" dirty="0" smtClean="0"/>
              <a:t>городских, муниципальных округов, внутригородских муниципальных образований городов </a:t>
            </a:r>
            <a:r>
              <a:rPr lang="ru-RU" sz="1350" b="1" dirty="0"/>
              <a:t>федерального значения</a:t>
            </a:r>
            <a:r>
              <a:rPr lang="ru-RU" sz="1200" dirty="0"/>
              <a:t/>
            </a:r>
            <a:br>
              <a:rPr lang="ru-RU" sz="1200" dirty="0"/>
            </a:br>
            <a:endParaRPr lang="ru-RU" sz="1200" dirty="0"/>
          </a:p>
          <a:p>
            <a:pPr algn="ctr"/>
            <a:endParaRPr lang="ru-RU" sz="1350" dirty="0"/>
          </a:p>
        </p:txBody>
      </p:sp>
      <p:sp>
        <p:nvSpPr>
          <p:cNvPr id="59426" name="AutoShape 110"/>
          <p:cNvSpPr>
            <a:spLocks noChangeArrowheads="1"/>
          </p:cNvSpPr>
          <p:nvPr/>
        </p:nvSpPr>
        <p:spPr bwMode="auto">
          <a:xfrm>
            <a:off x="6516688" y="2924175"/>
            <a:ext cx="142875" cy="217488"/>
          </a:xfrm>
          <a:prstGeom prst="upArrow">
            <a:avLst>
              <a:gd name="adj1" fmla="val 50000"/>
              <a:gd name="adj2" fmla="val 38056"/>
            </a:avLst>
          </a:prstGeom>
          <a:solidFill>
            <a:srgbClr val="00FF00"/>
          </a:solidFill>
          <a:ln w="9525">
            <a:solidFill>
              <a:srgbClr val="000000"/>
            </a:solidFill>
            <a:miter lim="800000"/>
            <a:headEnd/>
            <a:tailEnd/>
          </a:ln>
        </p:spPr>
        <p:txBody>
          <a:bodyPr/>
          <a:lstStyle/>
          <a:p>
            <a:endParaRPr lang="ru-RU"/>
          </a:p>
        </p:txBody>
      </p:sp>
      <p:grpSp>
        <p:nvGrpSpPr>
          <p:cNvPr id="59433" name="Group 73"/>
          <p:cNvGrpSpPr>
            <a:grpSpLocks/>
          </p:cNvGrpSpPr>
          <p:nvPr/>
        </p:nvGrpSpPr>
        <p:grpSpPr bwMode="auto">
          <a:xfrm>
            <a:off x="3208338" y="823913"/>
            <a:ext cx="2371725" cy="784225"/>
            <a:chOff x="2021" y="462"/>
            <a:chExt cx="1529" cy="551"/>
          </a:xfrm>
        </p:grpSpPr>
        <p:sp>
          <p:nvSpPr>
            <p:cNvPr id="59438" name="Oval 121"/>
            <p:cNvSpPr>
              <a:spLocks noChangeArrowheads="1"/>
            </p:cNvSpPr>
            <p:nvPr/>
          </p:nvSpPr>
          <p:spPr bwMode="auto">
            <a:xfrm>
              <a:off x="2021" y="462"/>
              <a:ext cx="1529" cy="551"/>
            </a:xfrm>
            <a:prstGeom prst="ellipse">
              <a:avLst/>
            </a:prstGeom>
            <a:solidFill>
              <a:srgbClr val="CCFFCC"/>
            </a:solidFill>
            <a:ln w="9525">
              <a:solidFill>
                <a:srgbClr val="000000"/>
              </a:solidFill>
              <a:round/>
              <a:headEnd/>
              <a:tailEnd/>
            </a:ln>
          </p:spPr>
          <p:txBody>
            <a:bodyPr/>
            <a:lstStyle/>
            <a:p>
              <a:endParaRPr lang="ru-RU"/>
            </a:p>
          </p:txBody>
        </p:sp>
        <p:sp>
          <p:nvSpPr>
            <p:cNvPr id="59439" name="Text Box 122"/>
            <p:cNvSpPr txBox="1">
              <a:spLocks noChangeArrowheads="1"/>
            </p:cNvSpPr>
            <p:nvPr/>
          </p:nvSpPr>
          <p:spPr bwMode="auto">
            <a:xfrm>
              <a:off x="2096" y="519"/>
              <a:ext cx="1389" cy="446"/>
            </a:xfrm>
            <a:prstGeom prst="rect">
              <a:avLst/>
            </a:prstGeom>
            <a:noFill/>
            <a:ln w="9525">
              <a:noFill/>
              <a:miter lim="800000"/>
              <a:headEnd/>
              <a:tailEnd/>
            </a:ln>
          </p:spPr>
          <p:txBody>
            <a:bodyPr/>
            <a:lstStyle/>
            <a:p>
              <a:pPr algn="ctr"/>
              <a:r>
                <a:rPr lang="ru-RU" b="1" dirty="0">
                  <a:solidFill>
                    <a:srgbClr val="008000"/>
                  </a:solidFill>
                </a:rPr>
                <a:t>Бюджеты бюджетной системы Российской Федерации</a:t>
              </a:r>
              <a:endParaRPr lang="ru-RU" dirty="0"/>
            </a:p>
          </p:txBody>
        </p:sp>
      </p:grpSp>
      <p:sp>
        <p:nvSpPr>
          <p:cNvPr id="59434"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4761933-3AA2-497A-AB62-39E8A0A938B3}" type="slidenum">
              <a:rPr lang="en-US" altLang="ru-RU" sz="1200">
                <a:solidFill>
                  <a:srgbClr val="898989"/>
                </a:solidFill>
                <a:latin typeface="Calibri" pitchFamily="34" charset="0"/>
              </a:rPr>
              <a:pPr algn="r"/>
              <a:t>8</a:t>
            </a:fld>
            <a:endParaRPr lang="en-US" altLang="ru-RU" sz="1200">
              <a:solidFill>
                <a:srgbClr val="898989"/>
              </a:solidFill>
              <a:latin typeface="Calibri" pitchFamily="34" charset="0"/>
            </a:endParaRPr>
          </a:p>
        </p:txBody>
      </p:sp>
      <p:sp>
        <p:nvSpPr>
          <p:cNvPr id="59435" name="Rectangle 63"/>
          <p:cNvSpPr>
            <a:spLocks noChangeArrowheads="1"/>
          </p:cNvSpPr>
          <p:nvPr/>
        </p:nvSpPr>
        <p:spPr bwMode="auto">
          <a:xfrm>
            <a:off x="5540375" y="3129400"/>
            <a:ext cx="1836253" cy="1169551"/>
          </a:xfrm>
          <a:prstGeom prst="rect">
            <a:avLst/>
          </a:prstGeom>
          <a:noFill/>
          <a:ln w="9525">
            <a:noFill/>
            <a:miter lim="800000"/>
            <a:headEnd/>
            <a:tailEnd/>
          </a:ln>
        </p:spPr>
        <p:txBody>
          <a:bodyPr wrap="square">
            <a:spAutoFit/>
          </a:bodyPr>
          <a:lstStyle/>
          <a:p>
            <a:pPr algn="ctr"/>
            <a:r>
              <a:rPr lang="ru-RU" b="1" dirty="0"/>
              <a:t>Бюджеты субъектов</a:t>
            </a:r>
          </a:p>
          <a:p>
            <a:pPr algn="ctr"/>
            <a:r>
              <a:rPr lang="ru-RU" b="1" dirty="0"/>
              <a:t>Российской Федерации</a:t>
            </a:r>
          </a:p>
          <a:p>
            <a:pPr algn="ctr"/>
            <a:r>
              <a:rPr lang="ru-RU" b="1" dirty="0"/>
              <a:t>(региональные бюджеты)</a:t>
            </a:r>
          </a:p>
        </p:txBody>
      </p:sp>
      <p:sp>
        <p:nvSpPr>
          <p:cNvPr id="59436" name="AutoShape 110"/>
          <p:cNvSpPr>
            <a:spLocks noChangeArrowheads="1"/>
          </p:cNvSpPr>
          <p:nvPr/>
        </p:nvSpPr>
        <p:spPr bwMode="auto">
          <a:xfrm>
            <a:off x="8243888" y="2924175"/>
            <a:ext cx="144462" cy="217488"/>
          </a:xfrm>
          <a:prstGeom prst="upArrow">
            <a:avLst>
              <a:gd name="adj1" fmla="val 50000"/>
              <a:gd name="adj2" fmla="val 37638"/>
            </a:avLst>
          </a:prstGeom>
          <a:solidFill>
            <a:srgbClr val="00FF00"/>
          </a:solidFill>
          <a:ln w="9525">
            <a:solidFill>
              <a:srgbClr val="000000"/>
            </a:solidFill>
            <a:miter lim="800000"/>
            <a:headEnd/>
            <a:tailEnd/>
          </a:ln>
        </p:spPr>
        <p:txBody>
          <a:bodyPr/>
          <a:lstStyle/>
          <a:p>
            <a:endParaRPr lang="ru-RU"/>
          </a:p>
        </p:txBody>
      </p:sp>
      <p:pic>
        <p:nvPicPr>
          <p:cNvPr id="59437" name="Picture 68" descr="5e8d37256a24b9cc30e45045e464e"/>
          <p:cNvPicPr>
            <a:picLocks noChangeAspect="1" noChangeArrowheads="1"/>
          </p:cNvPicPr>
          <p:nvPr/>
        </p:nvPicPr>
        <p:blipFill>
          <a:blip r:embed="rId3" cstate="print"/>
          <a:srcRect/>
          <a:stretch>
            <a:fillRect/>
          </a:stretch>
        </p:blipFill>
        <p:spPr bwMode="auto">
          <a:xfrm>
            <a:off x="107950" y="4581525"/>
            <a:ext cx="2519363" cy="1939925"/>
          </a:xfrm>
          <a:prstGeom prst="rect">
            <a:avLst/>
          </a:prstGeom>
          <a:noFill/>
          <a:ln w="9525">
            <a:noFill/>
            <a:miter lim="800000"/>
            <a:headEnd/>
            <a:tailEnd/>
          </a:ln>
        </p:spPr>
      </p:pic>
      <p:sp>
        <p:nvSpPr>
          <p:cNvPr id="49" name="TextBox 48"/>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50" name="Text Box 14"/>
          <p:cNvSpPr txBox="1">
            <a:spLocks noChangeArrowheads="1"/>
          </p:cNvSpPr>
          <p:nvPr/>
        </p:nvSpPr>
        <p:spPr bwMode="auto">
          <a:xfrm>
            <a:off x="1463833" y="479424"/>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620688"/>
            <a:ext cx="4321999" cy="538609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smtClean="0">
                <a:solidFill>
                  <a:schemeClr val="accent1">
                    <a:lumMod val="25000"/>
                  </a:schemeClr>
                </a:solidFill>
              </a:rPr>
              <a:t>«Создание </a:t>
            </a:r>
            <a:r>
              <a:rPr lang="ru-RU" sz="1600" b="1" i="1" dirty="0">
                <a:solidFill>
                  <a:schemeClr val="accent1">
                    <a:lumMod val="25000"/>
                  </a:schemeClr>
                </a:solidFill>
              </a:rPr>
              <a:t>мест (площадок) накопления ТКО и приобретение контейнеров (бункеров) для накопления ТКО на территории муниципального образования </a:t>
            </a:r>
            <a:r>
              <a:rPr lang="ru-RU" sz="1600" b="1" i="1" dirty="0" smtClean="0">
                <a:solidFill>
                  <a:schemeClr val="accent1">
                    <a:lumMod val="25000"/>
                  </a:schemeClr>
                </a:solidFill>
              </a:rPr>
              <a:t>«Демидовский </a:t>
            </a:r>
            <a:r>
              <a:rPr lang="ru-RU" sz="1600" b="1" i="1" dirty="0">
                <a:solidFill>
                  <a:schemeClr val="accent1">
                    <a:lumMod val="25000"/>
                  </a:schemeClr>
                </a:solidFill>
              </a:rPr>
              <a:t>муниципальный </a:t>
            </a:r>
            <a:r>
              <a:rPr lang="ru-RU" sz="1600" b="1" i="1" dirty="0" smtClean="0">
                <a:solidFill>
                  <a:schemeClr val="accent1">
                    <a:lumMod val="25000"/>
                  </a:schemeClr>
                </a:solidFill>
              </a:rPr>
              <a:t>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lvl="0"/>
            <a:r>
              <a:rPr lang="ru-RU" sz="1200" dirty="0" smtClean="0"/>
              <a:t>- обеспечение </a:t>
            </a:r>
            <a:r>
              <a:rPr lang="ru-RU" sz="1200" dirty="0"/>
              <a:t>жителей </a:t>
            </a:r>
            <a:r>
              <a:rPr lang="ru-RU" sz="1200" dirty="0" smtClean="0"/>
              <a:t>Демидовского муниципального округа Смоленской </a:t>
            </a:r>
            <a:r>
              <a:rPr lang="ru-RU" sz="1200" dirty="0"/>
              <a:t>области благоприятными условиями проживания, в части упорядочивания отношений в сфере обращения с твердыми коммунальными отходами, создание максимальной комфортности среды обитания человека путем оборудования контейнерных площадок для бесперебойной работы Регионального оператора в области обращения с </a:t>
            </a:r>
            <a:r>
              <a:rPr lang="ru-RU" sz="1200" dirty="0" smtClean="0"/>
              <a:t>отходами;</a:t>
            </a:r>
            <a:endParaRPr lang="ru-RU" sz="1200" dirty="0"/>
          </a:p>
          <a:p>
            <a:pPr lvl="0"/>
            <a:r>
              <a:rPr lang="ru-RU" sz="1200" dirty="0" smtClean="0"/>
              <a:t>- улучшение </a:t>
            </a:r>
            <a:r>
              <a:rPr lang="ru-RU" sz="1200" dirty="0"/>
              <a:t>санитарного состояния территории </a:t>
            </a:r>
            <a:r>
              <a:rPr lang="ru-RU" sz="1200" dirty="0" smtClean="0"/>
              <a:t>Демидовского муниципального округа Смоленской </a:t>
            </a:r>
            <a:r>
              <a:rPr lang="ru-RU" sz="1200" dirty="0"/>
              <a:t>области, организация оказания  услуг по централизованному вывозу твердых коммунальных отходов от жилищного фонда</a:t>
            </a:r>
            <a:r>
              <a:rPr lang="ru-RU" sz="1200" dirty="0" smtClean="0"/>
              <a:t>.</a:t>
            </a:r>
            <a:endParaRPr lang="ru-RU" sz="1200" dirty="0"/>
          </a:p>
          <a:p>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pPr lvl="0"/>
            <a:r>
              <a:rPr lang="ru-RU" sz="1200" dirty="0" smtClean="0"/>
              <a:t>- создание </a:t>
            </a:r>
            <a:r>
              <a:rPr lang="ru-RU" sz="1200" dirty="0"/>
              <a:t>мест (площадок) накопления ТКО на территории Демидовского </a:t>
            </a:r>
            <a:r>
              <a:rPr lang="ru-RU" sz="1200" dirty="0" smtClean="0"/>
              <a:t>муниципального округа Смоленской </a:t>
            </a:r>
            <a:r>
              <a:rPr lang="ru-RU" sz="1200" dirty="0"/>
              <a:t>области;</a:t>
            </a:r>
          </a:p>
          <a:p>
            <a:r>
              <a:rPr lang="ru-RU" sz="1200" dirty="0" smtClean="0"/>
              <a:t>- приобретение </a:t>
            </a:r>
            <a:r>
              <a:rPr lang="ru-RU" sz="1200" dirty="0"/>
              <a:t>контейнеров (бункеров</a:t>
            </a:r>
            <a:r>
              <a:rPr lang="ru-RU" sz="1200" dirty="0" smtClean="0"/>
              <a:t>)</a:t>
            </a:r>
            <a:r>
              <a:rPr lang="ru-RU" sz="1200" dirty="0"/>
              <a:t> для накопления ТКО </a:t>
            </a:r>
            <a:r>
              <a:rPr lang="ru-RU" sz="1200" dirty="0" smtClean="0"/>
              <a:t> и установка их на </a:t>
            </a:r>
            <a:r>
              <a:rPr lang="ru-RU" sz="1200" dirty="0"/>
              <a:t>территории Демидовского </a:t>
            </a:r>
            <a:r>
              <a:rPr lang="ru-RU" sz="1200" dirty="0" smtClean="0"/>
              <a:t>муниципального округа </a:t>
            </a:r>
            <a:r>
              <a:rPr lang="ru-RU" sz="1200" dirty="0"/>
              <a:t>Смоленской области.</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8221774"/>
              </p:ext>
            </p:extLst>
          </p:nvPr>
        </p:nvGraphicFramePr>
        <p:xfrm>
          <a:off x="4327307" y="2033275"/>
          <a:ext cx="4608512" cy="155448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xmlns="" val="20000"/>
                    </a:ext>
                  </a:extLst>
                </a:gridCol>
                <a:gridCol w="703013">
                  <a:extLst>
                    <a:ext uri="{9D8B030D-6E8A-4147-A177-3AD203B41FA5}">
                      <a16:colId xmlns:a16="http://schemas.microsoft.com/office/drawing/2014/main" xmlns="" val="20001"/>
                    </a:ext>
                  </a:extLst>
                </a:gridCol>
                <a:gridCol w="856090">
                  <a:extLst>
                    <a:ext uri="{9D8B030D-6E8A-4147-A177-3AD203B41FA5}">
                      <a16:colId xmlns:a16="http://schemas.microsoft.com/office/drawing/2014/main" xmlns="" val="20002"/>
                    </a:ext>
                  </a:extLst>
                </a:gridCol>
                <a:gridCol w="745153">
                  <a:extLst>
                    <a:ext uri="{9D8B030D-6E8A-4147-A177-3AD203B41FA5}">
                      <a16:colId xmlns:a16="http://schemas.microsoft.com/office/drawing/2014/main" xmlns=""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690847">
                <a:tc>
                  <a:txBody>
                    <a:bodyPr/>
                    <a:lstStyle/>
                    <a:p>
                      <a:r>
                        <a:rPr lang="ru-RU" sz="1000" b="1" i="1" u="none" strike="noStrike" dirty="0" smtClean="0">
                          <a:solidFill>
                            <a:schemeClr val="accent1">
                              <a:lumMod val="25000"/>
                            </a:schemeClr>
                          </a:solidFill>
                          <a:latin typeface="Times New Roman" pitchFamily="18" charset="0"/>
                          <a:cs typeface="Times New Roman" pitchFamily="18" charset="0"/>
                        </a:rPr>
                        <a:t>Комплекс процессных мероприятий</a:t>
                      </a:r>
                      <a:r>
                        <a:rPr lang="ru-RU" sz="1000" b="1" i="0" u="none" strike="noStrike" dirty="0" smtClean="0">
                          <a:solidFill>
                            <a:schemeClr val="accent1">
                              <a:lumMod val="25000"/>
                            </a:schemeClr>
                          </a:solidFill>
                          <a:latin typeface="Times New Roman" pitchFamily="18" charset="0"/>
                          <a:cs typeface="Times New Roman" pitchFamily="18" charset="0"/>
                        </a:rPr>
                        <a:t> </a:t>
                      </a:r>
                      <a:r>
                        <a:rPr lang="ru-RU" sz="1000" b="0" i="0" dirty="0" smtClean="0">
                          <a:solidFill>
                            <a:schemeClr val="accent1">
                              <a:lumMod val="25000"/>
                            </a:schemeClr>
                          </a:solidFill>
                          <a:latin typeface="Times New Roman" pitchFamily="18" charset="0"/>
                          <a:cs typeface="Times New Roman" pitchFamily="18" charset="0"/>
                        </a:rPr>
                        <a:t>«Создание мест (площадок) накопления ТКО и приобретение контейнеров (бункеров) для накопления ТКО на территории муниципального образования «Демидовский муниципальный округ» Смоленской области»</a:t>
                      </a:r>
                      <a:endParaRPr lang="ru-RU" sz="1000" b="0"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 </a:t>
                      </a:r>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507,0</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1 552,6</a:t>
                      </a:r>
                      <a:endPar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500,0</a:t>
                      </a:r>
                    </a:p>
                  </a:txBody>
                  <a:tcPr marL="7620" marR="7620" marT="7620" marB="0" anchor="ctr"/>
                </a:tc>
                <a:extLst>
                  <a:ext uri="{0D108BD9-81ED-4DB2-BD59-A6C34878D82A}">
                    <a16:rowId xmlns:a16="http://schemas.microsoft.com/office/drawing/2014/main" xmlns="" val="10001"/>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3222453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0" y="620688"/>
            <a:ext cx="4321999" cy="3724096"/>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smtClean="0">
                <a:solidFill>
                  <a:schemeClr val="accent1">
                    <a:lumMod val="25000"/>
                  </a:schemeClr>
                </a:solidFill>
              </a:rPr>
              <a:t>«Формирование современной городской среды»</a:t>
            </a:r>
            <a:endParaRPr lang="ru-RU" sz="1600" b="1" i="1" dirty="0">
              <a:solidFill>
                <a:schemeClr val="accent1">
                  <a:lumMod val="25000"/>
                </a:schemeClr>
              </a:solidFill>
            </a:endParaRPr>
          </a:p>
          <a:p>
            <a:endParaRPr lang="ru-RU" sz="2000" i="1" u="sng" dirty="0" smtClean="0">
              <a:solidFill>
                <a:schemeClr val="accent1">
                  <a:lumMod val="25000"/>
                </a:schemeClr>
              </a:solidFill>
            </a:endParaRPr>
          </a:p>
          <a:p>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lvl="0"/>
            <a:r>
              <a:rPr lang="ru-RU" sz="1200" dirty="0" smtClean="0"/>
              <a:t>- </a:t>
            </a:r>
            <a:r>
              <a:rPr lang="ru-RU" sz="1200" dirty="0"/>
              <a:t>повышение уровня благоустройства территории Демидовского </a:t>
            </a:r>
            <a:r>
              <a:rPr lang="ru-RU" sz="1200" dirty="0" smtClean="0"/>
              <a:t>муниципального округа Смоленской </a:t>
            </a:r>
            <a:r>
              <a:rPr lang="ru-RU" sz="1200" dirty="0"/>
              <a:t>области</a:t>
            </a:r>
            <a:r>
              <a:rPr lang="ru-RU" sz="1200" dirty="0" smtClean="0"/>
              <a:t>.</a:t>
            </a:r>
            <a:endParaRPr lang="ru-RU" sz="1200" dirty="0"/>
          </a:p>
          <a:p>
            <a:endParaRPr lang="ru-RU" sz="1200" i="1" u="sng" dirty="0" smtClean="0">
              <a:solidFill>
                <a:schemeClr val="accent1">
                  <a:lumMod val="25000"/>
                </a:schemeClr>
              </a:solidFill>
            </a:endParaRPr>
          </a:p>
          <a:p>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r>
              <a:rPr lang="ru-RU" sz="1200" dirty="0"/>
              <a:t>-  повышение уровня благоустройства дворовых территорий Демидовского </a:t>
            </a:r>
            <a:r>
              <a:rPr lang="ru-RU" sz="1200" dirty="0" smtClean="0"/>
              <a:t>муниципального округа Смоленской </a:t>
            </a:r>
            <a:r>
              <a:rPr lang="ru-RU" sz="1200" dirty="0"/>
              <a:t>области;</a:t>
            </a:r>
          </a:p>
          <a:p>
            <a:pPr marL="171450" indent="-171450">
              <a:buFontTx/>
              <a:buChar char="-"/>
            </a:pPr>
            <a:r>
              <a:rPr lang="ru-RU" sz="1200" dirty="0" smtClean="0"/>
              <a:t>повышение </a:t>
            </a:r>
            <a:r>
              <a:rPr lang="ru-RU" sz="1200" dirty="0"/>
              <a:t>уровня благоустройства общественных территорий  Демидовского </a:t>
            </a:r>
            <a:r>
              <a:rPr lang="ru-RU" sz="1200" dirty="0" smtClean="0"/>
              <a:t>муниципального округа </a:t>
            </a:r>
            <a:r>
              <a:rPr lang="ru-RU" sz="1200" dirty="0"/>
              <a:t>Смоленской области; </a:t>
            </a:r>
            <a:endParaRPr lang="ru-RU" sz="1200" dirty="0" smtClean="0"/>
          </a:p>
          <a:p>
            <a:pPr marL="171450" indent="-171450">
              <a:buFontTx/>
              <a:buChar char="-"/>
            </a:pPr>
            <a:r>
              <a:rPr lang="ru-RU" sz="1200" dirty="0" smtClean="0"/>
              <a:t>повышение </a:t>
            </a:r>
            <a:r>
              <a:rPr lang="ru-RU" sz="1200" dirty="0"/>
              <a:t>уровня вовлеченности заинтересованных граждан, организаций в реализацию мероприятий по благоустройству  территорий  Демидовского </a:t>
            </a:r>
            <a:r>
              <a:rPr lang="ru-RU" sz="1200" dirty="0" smtClean="0"/>
              <a:t>муниципального округа Смоленской </a:t>
            </a:r>
            <a:r>
              <a:rPr lang="ru-RU" sz="1200" dirty="0"/>
              <a:t>области.</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99567662"/>
              </p:ext>
            </p:extLst>
          </p:nvPr>
        </p:nvGraphicFramePr>
        <p:xfrm>
          <a:off x="4327307" y="2033275"/>
          <a:ext cx="4608512" cy="4236755"/>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xmlns="" val="20000"/>
                    </a:ext>
                  </a:extLst>
                </a:gridCol>
                <a:gridCol w="703013">
                  <a:extLst>
                    <a:ext uri="{9D8B030D-6E8A-4147-A177-3AD203B41FA5}">
                      <a16:colId xmlns:a16="http://schemas.microsoft.com/office/drawing/2014/main" xmlns="" val="20001"/>
                    </a:ext>
                  </a:extLst>
                </a:gridCol>
                <a:gridCol w="856090">
                  <a:extLst>
                    <a:ext uri="{9D8B030D-6E8A-4147-A177-3AD203B41FA5}">
                      <a16:colId xmlns:a16="http://schemas.microsoft.com/office/drawing/2014/main" xmlns="" val="20002"/>
                    </a:ext>
                  </a:extLst>
                </a:gridCol>
                <a:gridCol w="745153">
                  <a:extLst>
                    <a:ext uri="{9D8B030D-6E8A-4147-A177-3AD203B41FA5}">
                      <a16:colId xmlns:a16="http://schemas.microsoft.com/office/drawing/2014/main" xmlns=""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287789">
                <a:tc>
                  <a:txBody>
                    <a:bodyPr/>
                    <a:lstStyle/>
                    <a:p>
                      <a:r>
                        <a:rPr lang="ru-RU" sz="1000" b="1" i="0" dirty="0" smtClean="0">
                          <a:solidFill>
                            <a:schemeClr val="accent1">
                              <a:lumMod val="25000"/>
                            </a:schemeClr>
                          </a:solidFill>
                          <a:latin typeface="Times New Roman" pitchFamily="18" charset="0"/>
                          <a:cs typeface="Times New Roman" pitchFamily="18" charset="0"/>
                        </a:rPr>
                        <a:t>ВСЕГО</a:t>
                      </a:r>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32 769,3</a:t>
                      </a:r>
                    </a:p>
                  </a:txBody>
                  <a:tcPr marL="9525" marR="9525" marT="9525" marB="0"/>
                </a:tc>
                <a:tc>
                  <a:txBody>
                    <a:bodyPr/>
                    <a:lstStyle/>
                    <a:p>
                      <a:pPr algn="r" fontAlgn="t"/>
                      <a:r>
                        <a:rPr lang="ru-RU" sz="1000" b="1" i="0" u="none" strike="noStrike">
                          <a:solidFill>
                            <a:srgbClr val="000066"/>
                          </a:solidFill>
                          <a:effectLst/>
                          <a:latin typeface="Times New Roman" panose="02020603050405020304" pitchFamily="18" charset="0"/>
                          <a:cs typeface="Times New Roman" panose="02020603050405020304" pitchFamily="18" charset="0"/>
                        </a:rPr>
                        <a:t>28 100,7</a:t>
                      </a:r>
                    </a:p>
                  </a:txBody>
                  <a:tcPr marL="9525" marR="9525" marT="9525" marB="0"/>
                </a:tc>
                <a:tc>
                  <a:txBody>
                    <a:bodyPr/>
                    <a:lstStyle/>
                    <a:p>
                      <a:pPr algn="r"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11 224,2</a:t>
                      </a:r>
                    </a:p>
                  </a:txBody>
                  <a:tcPr marL="9525" marR="9525" marT="9525" marB="0"/>
                </a:tc>
                <a:extLst>
                  <a:ext uri="{0D108BD9-81ED-4DB2-BD59-A6C34878D82A}">
                    <a16:rowId xmlns:a16="http://schemas.microsoft.com/office/drawing/2014/main" xmlns="" val="10001"/>
                  </a:ext>
                </a:extLst>
              </a:tr>
              <a:tr h="2877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b="1" i="1" dirty="0" smtClean="0">
                          <a:solidFill>
                            <a:schemeClr val="accent1">
                              <a:lumMod val="25000"/>
                            </a:schemeClr>
                          </a:solidFill>
                          <a:latin typeface="Times New Roman" pitchFamily="18" charset="0"/>
                          <a:cs typeface="Times New Roman" pitchFamily="18" charset="0"/>
                        </a:rPr>
                        <a:t>Региональный проект </a:t>
                      </a:r>
                      <a:r>
                        <a:rPr lang="ru-RU" sz="1000" b="0" i="0" dirty="0" smtClean="0">
                          <a:solidFill>
                            <a:schemeClr val="accent1">
                              <a:lumMod val="25000"/>
                            </a:schemeClr>
                          </a:solidFill>
                          <a:latin typeface="Times New Roman" pitchFamily="18" charset="0"/>
                          <a:cs typeface="Times New Roman" pitchFamily="18" charset="0"/>
                        </a:rPr>
                        <a:t>«Формирование комфортной городской среды»</a:t>
                      </a:r>
                    </a:p>
                    <a:p>
                      <a:endParaRPr lang="ru-RU" sz="1000" b="1" i="0" dirty="0">
                        <a:solidFill>
                          <a:schemeClr val="accent1">
                            <a:lumMod val="25000"/>
                          </a:schemeClr>
                        </a:solidFill>
                        <a:latin typeface="Times New Roman" pitchFamily="18" charset="0"/>
                        <a:cs typeface="Times New Roman" pitchFamily="18" charset="0"/>
                      </a:endParaRPr>
                    </a:p>
                  </a:txBody>
                  <a:tcP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3 684,3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17 910,5</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3 577,2</a:t>
                      </a:r>
                    </a:p>
                  </a:txBody>
                  <a:tcPr marL="9525" marR="9525" marT="9525" marB="0" anchor="ctr"/>
                </a:tc>
                <a:extLst>
                  <a:ext uri="{0D108BD9-81ED-4DB2-BD59-A6C34878D82A}">
                    <a16:rowId xmlns:a16="http://schemas.microsoft.com/office/drawing/2014/main" xmlns="" val="160992929"/>
                  </a:ext>
                </a:extLst>
              </a:tr>
              <a:tr h="287789">
                <a:tc>
                  <a:txBody>
                    <a:bodyPr/>
                    <a:lstStyle/>
                    <a:p>
                      <a:pPr algn="l" fontAlgn="t"/>
                      <a:r>
                        <a:rPr lang="ru-RU" sz="1000" b="1" i="0" u="none" strike="noStrike" dirty="0">
                          <a:solidFill>
                            <a:srgbClr val="000066"/>
                          </a:solidFill>
                          <a:effectLst/>
                          <a:latin typeface="Times New Roman" panose="02020603050405020304" pitchFamily="18" charset="0"/>
                          <a:cs typeface="Times New Roman" panose="02020603050405020304" pitchFamily="18" charset="0"/>
                        </a:rPr>
                        <a:t>    </a:t>
                      </a:r>
                      <a:r>
                        <a:rPr lang="ru-RU" sz="1000" b="1" i="1" u="none" strike="noStrike" dirty="0">
                          <a:solidFill>
                            <a:srgbClr val="000066"/>
                          </a:solidFill>
                          <a:effectLst/>
                          <a:latin typeface="Times New Roman" panose="02020603050405020304" pitchFamily="18" charset="0"/>
                          <a:cs typeface="Times New Roman" panose="02020603050405020304" pitchFamily="18" charset="0"/>
                        </a:rPr>
                        <a:t>Комплекс процессных мероприятий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«Комплексное </a:t>
                      </a:r>
                      <a:r>
                        <a:rPr lang="ru-RU" sz="1000" b="0" i="0" u="none" strike="noStrike" dirty="0">
                          <a:solidFill>
                            <a:srgbClr val="000066"/>
                          </a:solidFill>
                          <a:effectLst/>
                          <a:latin typeface="Times New Roman" panose="02020603050405020304" pitchFamily="18" charset="0"/>
                          <a:cs typeface="Times New Roman" panose="02020603050405020304" pitchFamily="18" charset="0"/>
                        </a:rPr>
                        <a:t>развитие сельских </a:t>
                      </a:r>
                      <a:r>
                        <a:rPr lang="ru-RU" sz="1000" b="0" i="0" u="none" strike="noStrike" dirty="0" smtClean="0">
                          <a:solidFill>
                            <a:srgbClr val="000066"/>
                          </a:solidFill>
                          <a:effectLst/>
                          <a:latin typeface="Times New Roman" panose="02020603050405020304" pitchFamily="18" charset="0"/>
                          <a:cs typeface="Times New Roman" panose="02020603050405020304" pitchFamily="18" charset="0"/>
                        </a:rPr>
                        <a:t>территорий»</a:t>
                      </a:r>
                      <a:endParaRPr lang="ru-RU" sz="1000" b="0" i="0" u="none" strike="noStrike" dirty="0">
                        <a:solidFill>
                          <a:srgbClr val="000066"/>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3 905,0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r>
              <a:tr h="287789">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«Обустройство </a:t>
                      </a:r>
                      <a:r>
                        <a:rPr lang="ru-RU" sz="1000" b="0" i="0" u="none" strike="noStrike" dirty="0">
                          <a:solidFill>
                            <a:schemeClr val="accent1">
                              <a:lumMod val="25000"/>
                            </a:schemeClr>
                          </a:solidFill>
                          <a:effectLst/>
                          <a:latin typeface="Times New Roman" panose="02020603050405020304" pitchFamily="18" charset="0"/>
                        </a:rPr>
                        <a:t>мест массового отдыха </a:t>
                      </a:r>
                      <a:r>
                        <a:rPr lang="ru-RU" sz="1000" b="0" i="0" u="none" strike="noStrike" dirty="0" smtClean="0">
                          <a:solidFill>
                            <a:schemeClr val="accent1">
                              <a:lumMod val="25000"/>
                            </a:schemeClr>
                          </a:solidFill>
                          <a:effectLst/>
                          <a:latin typeface="Times New Roman" panose="02020603050405020304" pitchFamily="18" charset="0"/>
                        </a:rPr>
                        <a:t>населения»</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869,2</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0,0</a:t>
                      </a:r>
                    </a:p>
                  </a:txBody>
                  <a:tcPr marL="9525" marR="9525" marT="9525" marB="0" anchor="ctr"/>
                </a:tc>
                <a:extLst>
                  <a:ext uri="{0D108BD9-81ED-4DB2-BD59-A6C34878D82A}">
                    <a16:rowId xmlns:a16="http://schemas.microsoft.com/office/drawing/2014/main" xmlns="" val="3264040404"/>
                  </a:ext>
                </a:extLst>
              </a:tr>
              <a:tr h="690847">
                <a:tc>
                  <a:txBody>
                    <a:bodyPr/>
                    <a:lstStyle/>
                    <a:p>
                      <a:pPr algn="l" fontAlgn="t"/>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«Ремонт </a:t>
                      </a:r>
                      <a:r>
                        <a:rPr lang="ru-RU" sz="1000" b="0" i="0" u="none" strike="noStrike" dirty="0">
                          <a:solidFill>
                            <a:schemeClr val="accent1">
                              <a:lumMod val="25000"/>
                            </a:schemeClr>
                          </a:solidFill>
                          <a:effectLst/>
                          <a:latin typeface="Times New Roman" panose="02020603050405020304" pitchFamily="18" charset="0"/>
                        </a:rPr>
                        <a:t>и восстановление воинских захоронений, </a:t>
                      </a:r>
                      <a:r>
                        <a:rPr lang="ru-RU" sz="1000" b="0" i="0" u="none" strike="noStrike" dirty="0" smtClean="0">
                          <a:solidFill>
                            <a:schemeClr val="accent1">
                              <a:lumMod val="25000"/>
                            </a:schemeClr>
                          </a:solidFill>
                          <a:effectLst/>
                          <a:latin typeface="Times New Roman" panose="02020603050405020304" pitchFamily="18" charset="0"/>
                        </a:rPr>
                        <a:t>памятников»</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20 359,3</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6 753,7</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4 210,5</a:t>
                      </a:r>
                    </a:p>
                  </a:txBody>
                  <a:tcPr marL="9525" marR="9525" marT="9525" marB="0" anchor="ctr"/>
                </a:tc>
                <a:extLst>
                  <a:ext uri="{0D108BD9-81ED-4DB2-BD59-A6C34878D82A}">
                    <a16:rowId xmlns:a16="http://schemas.microsoft.com/office/drawing/2014/main" xmlns="" val="10002"/>
                  </a:ext>
                </a:extLst>
              </a:tr>
              <a:tr h="690847">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«Благоустройство </a:t>
                      </a:r>
                      <a:r>
                        <a:rPr lang="ru-RU" sz="1000" b="0" i="0" u="none" strike="noStrike" dirty="0">
                          <a:solidFill>
                            <a:schemeClr val="accent1">
                              <a:lumMod val="25000"/>
                            </a:schemeClr>
                          </a:solidFill>
                          <a:effectLst/>
                          <a:latin typeface="Times New Roman" panose="02020603050405020304" pitchFamily="18" charset="0"/>
                        </a:rPr>
                        <a:t>территорий общего </a:t>
                      </a:r>
                      <a:r>
                        <a:rPr lang="ru-RU" sz="1000" b="0" i="0" u="none" strike="noStrike" dirty="0" smtClean="0">
                          <a:solidFill>
                            <a:schemeClr val="accent1">
                              <a:lumMod val="25000"/>
                            </a:schemeClr>
                          </a:solidFill>
                          <a:effectLst/>
                          <a:latin typeface="Times New Roman" panose="02020603050405020304" pitchFamily="18" charset="0"/>
                        </a:rPr>
                        <a:t>пользования»</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2 971,1</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2 456,1</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2 456,1</a:t>
                      </a:r>
                    </a:p>
                  </a:txBody>
                  <a:tcPr marL="9525" marR="9525" marT="9525" marB="0" anchor="ctr"/>
                </a:tc>
                <a:extLst>
                  <a:ext uri="{0D108BD9-81ED-4DB2-BD59-A6C34878D82A}">
                    <a16:rowId xmlns:a16="http://schemas.microsoft.com/office/drawing/2014/main" xmlns="" val="10003"/>
                  </a:ext>
                </a:extLst>
              </a:tr>
              <a:tr h="690847">
                <a:tc>
                  <a:txBody>
                    <a:bodyPr/>
                    <a:lstStyle/>
                    <a:p>
                      <a:pPr algn="l" fontAlgn="t"/>
                      <a:r>
                        <a:rPr lang="ru-RU" sz="1000" b="1" i="1" u="none" strike="noStrike" dirty="0">
                          <a:solidFill>
                            <a:schemeClr val="accent1">
                              <a:lumMod val="25000"/>
                            </a:schemeClr>
                          </a:solidFill>
                          <a:effectLst/>
                          <a:latin typeface="Times New Roman" panose="02020603050405020304" pitchFamily="18" charset="0"/>
                        </a:rPr>
                        <a:t>    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«Организация </a:t>
                      </a:r>
                      <a:r>
                        <a:rPr lang="ru-RU" sz="1000" b="0" i="0" u="none" strike="noStrike" dirty="0">
                          <a:solidFill>
                            <a:schemeClr val="accent1">
                              <a:lumMod val="25000"/>
                            </a:schemeClr>
                          </a:solidFill>
                          <a:effectLst/>
                          <a:latin typeface="Times New Roman" panose="02020603050405020304" pitchFamily="18" charset="0"/>
                        </a:rPr>
                        <a:t>деятельности Муниципального бюджетного учреждения </a:t>
                      </a:r>
                      <a:r>
                        <a:rPr lang="ru-RU" sz="1000" b="0" i="0" u="none" strike="noStrike" dirty="0" smtClean="0">
                          <a:solidFill>
                            <a:schemeClr val="accent1">
                              <a:lumMod val="25000"/>
                            </a:schemeClr>
                          </a:solidFill>
                          <a:effectLst/>
                          <a:latin typeface="Times New Roman" panose="02020603050405020304" pitchFamily="18" charset="0"/>
                        </a:rPr>
                        <a:t>«Благоустройство»»</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980,4</a:t>
                      </a:r>
                    </a:p>
                  </a:txBody>
                  <a:tcPr marL="9525" marR="9525" marT="9525" marB="0" anchor="ctr"/>
                </a:tc>
                <a:tc>
                  <a:txBody>
                    <a:bodyPr/>
                    <a:lstStyle/>
                    <a:p>
                      <a:pPr algn="r" fontAlgn="t"/>
                      <a:r>
                        <a:rPr lang="ru-RU" sz="900" b="1" i="1" u="none" strike="noStrike">
                          <a:solidFill>
                            <a:srgbClr val="000066"/>
                          </a:solidFill>
                          <a:effectLst/>
                          <a:latin typeface="Times New Roman" panose="02020603050405020304" pitchFamily="18" charset="0"/>
                          <a:cs typeface="Times New Roman" panose="02020603050405020304" pitchFamily="18" charset="0"/>
                        </a:rPr>
                        <a:t>980,4</a:t>
                      </a:r>
                    </a:p>
                  </a:txBody>
                  <a:tcPr marL="9525" marR="9525" marT="9525" marB="0" anchor="ctr"/>
                </a:tc>
                <a:tc>
                  <a:txBody>
                    <a:bodyPr/>
                    <a:lstStyle/>
                    <a:p>
                      <a:pPr algn="r" fontAlgn="t"/>
                      <a:r>
                        <a:rPr lang="ru-RU" sz="900" b="1" i="1" u="none" strike="noStrike" dirty="0">
                          <a:solidFill>
                            <a:srgbClr val="000066"/>
                          </a:solidFill>
                          <a:effectLst/>
                          <a:latin typeface="Times New Roman" panose="02020603050405020304" pitchFamily="18" charset="0"/>
                          <a:cs typeface="Times New Roman" panose="02020603050405020304" pitchFamily="18" charset="0"/>
                        </a:rPr>
                        <a:t>980,4</a:t>
                      </a:r>
                    </a:p>
                  </a:txBody>
                  <a:tcPr marL="9525" marR="9525" marT="9525" marB="0" anchor="ctr"/>
                </a:tc>
                <a:extLst>
                  <a:ext uri="{0D108BD9-81ED-4DB2-BD59-A6C34878D82A}">
                    <a16:rowId xmlns:a16="http://schemas.microsoft.com/office/drawing/2014/main" xmlns="" val="10004"/>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22382302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3" name="TextBox 2"/>
          <p:cNvSpPr txBox="1"/>
          <p:nvPr/>
        </p:nvSpPr>
        <p:spPr>
          <a:xfrm>
            <a:off x="92410" y="655011"/>
            <a:ext cx="4142487" cy="5509200"/>
          </a:xfrm>
          <a:prstGeom prst="rect">
            <a:avLst/>
          </a:prstGeom>
          <a:noFill/>
        </p:spPr>
        <p:txBody>
          <a:bodyPr wrap="square" rtlCol="0">
            <a:spAutoFit/>
          </a:bodyPr>
          <a:lstStyle/>
          <a:p>
            <a:pPr algn="ctr"/>
            <a:r>
              <a:rPr lang="ru-RU" sz="1600" b="1" dirty="0">
                <a:solidFill>
                  <a:srgbClr val="7D5CDA"/>
                </a:solidFill>
              </a:rPr>
              <a:t>Муниципальная программа </a:t>
            </a:r>
          </a:p>
          <a:p>
            <a:pPr algn="ctr"/>
            <a:r>
              <a:rPr lang="ru-RU" sz="1600" b="1" i="1" dirty="0">
                <a:solidFill>
                  <a:schemeClr val="accent1">
                    <a:lumMod val="25000"/>
                  </a:schemeClr>
                </a:solidFill>
              </a:rPr>
              <a:t>«Использование и охрана земель муниципального образования </a:t>
            </a:r>
            <a:r>
              <a:rPr lang="ru-RU" sz="1600" b="1" i="1" dirty="0" smtClean="0">
                <a:solidFill>
                  <a:schemeClr val="accent1">
                    <a:lumMod val="25000"/>
                  </a:schemeClr>
                </a:solidFill>
              </a:rPr>
              <a:t>«Демидовский </a:t>
            </a:r>
            <a:r>
              <a:rPr lang="ru-RU" sz="1600" b="1" i="1" dirty="0">
                <a:solidFill>
                  <a:schemeClr val="accent1">
                    <a:lumMod val="25000"/>
                  </a:schemeClr>
                </a:solidFill>
              </a:rPr>
              <a:t>муниципальный </a:t>
            </a:r>
            <a:r>
              <a:rPr lang="ru-RU" sz="1600" b="1" i="1" dirty="0" smtClean="0">
                <a:solidFill>
                  <a:schemeClr val="accent1">
                    <a:lumMod val="25000"/>
                  </a:schemeClr>
                </a:solidFill>
              </a:rPr>
              <a:t>округ» </a:t>
            </a:r>
            <a:r>
              <a:rPr lang="ru-RU" sz="1600" b="1" i="1" dirty="0">
                <a:solidFill>
                  <a:schemeClr val="accent1">
                    <a:lumMod val="25000"/>
                  </a:schemeClr>
                </a:solidFill>
              </a:rPr>
              <a:t>Смоленской области»</a:t>
            </a:r>
          </a:p>
          <a:p>
            <a:endParaRPr lang="ru-RU" sz="2000" i="1" u="sng" dirty="0" smtClean="0">
              <a:solidFill>
                <a:schemeClr val="accent1">
                  <a:lumMod val="25000"/>
                </a:schemeClr>
              </a:solidFill>
            </a:endParaRPr>
          </a:p>
          <a:p>
            <a:pPr indent="182563"/>
            <a:r>
              <a:rPr lang="ru-RU" sz="1200" i="1" u="sng" dirty="0" smtClean="0">
                <a:solidFill>
                  <a:schemeClr val="accent1">
                    <a:lumMod val="25000"/>
                  </a:schemeClr>
                </a:solidFill>
              </a:rPr>
              <a:t>Цели программы </a:t>
            </a:r>
            <a:r>
              <a:rPr lang="ru-RU" sz="1200" dirty="0" smtClean="0">
                <a:solidFill>
                  <a:schemeClr val="accent1">
                    <a:lumMod val="25000"/>
                  </a:schemeClr>
                </a:solidFill>
              </a:rPr>
              <a:t>:</a:t>
            </a:r>
          </a:p>
          <a:p>
            <a:pPr marL="87313"/>
            <a:r>
              <a:rPr lang="ru-RU" sz="1200" dirty="0"/>
              <a:t>Повышение эффективности  использования и охраны земель  муниципального образования «Демидовский муниципальный </a:t>
            </a:r>
            <a:r>
              <a:rPr lang="ru-RU" sz="1200" dirty="0" smtClean="0"/>
              <a:t>округ» </a:t>
            </a:r>
            <a:r>
              <a:rPr lang="ru-RU" sz="1200" dirty="0"/>
              <a:t>Смоленской области в том числе:</a:t>
            </a:r>
          </a:p>
          <a:p>
            <a:pPr marL="87313"/>
            <a:r>
              <a:rPr lang="ru-RU" sz="1200" dirty="0"/>
              <a:t>- предотвращение и ликвидация загрязнения и иного негативного воздействия на земли и почвы;</a:t>
            </a:r>
          </a:p>
          <a:p>
            <a:pPr marL="87313"/>
            <a:r>
              <a:rPr lang="ru-RU" sz="1200" dirty="0"/>
              <a:t>-  обеспечение рационального  использования земель;</a:t>
            </a:r>
          </a:p>
          <a:p>
            <a:pPr marL="87313">
              <a:buFontTx/>
              <a:buChar char="-"/>
            </a:pPr>
            <a:r>
              <a:rPr lang="ru-RU" sz="1200" dirty="0" smtClean="0"/>
              <a:t>улучшение </a:t>
            </a:r>
            <a:r>
              <a:rPr lang="ru-RU" sz="1200" dirty="0"/>
              <a:t>экологической обстановки на </a:t>
            </a:r>
            <a:r>
              <a:rPr lang="ru-RU" sz="1200" dirty="0" smtClean="0"/>
              <a:t>территории муниципального </a:t>
            </a:r>
            <a:r>
              <a:rPr lang="ru-RU" sz="1200" dirty="0"/>
              <a:t>образования «Демидовский муниципальный округ» Смоленской области</a:t>
            </a:r>
            <a:r>
              <a:rPr lang="ru-RU" sz="1200" dirty="0" smtClean="0"/>
              <a:t>.</a:t>
            </a:r>
          </a:p>
          <a:p>
            <a:pPr marL="171450" indent="-171450">
              <a:buFontTx/>
              <a:buChar char="-"/>
            </a:pPr>
            <a:endParaRPr lang="ru-RU" sz="1200" i="1" u="sng" dirty="0" smtClean="0">
              <a:solidFill>
                <a:schemeClr val="accent1">
                  <a:lumMod val="25000"/>
                </a:schemeClr>
              </a:solidFill>
            </a:endParaRPr>
          </a:p>
          <a:p>
            <a:pPr indent="182563"/>
            <a:r>
              <a:rPr lang="ru-RU" sz="1200" i="1" u="sng" dirty="0" smtClean="0">
                <a:solidFill>
                  <a:schemeClr val="accent1">
                    <a:lumMod val="25000"/>
                  </a:schemeClr>
                </a:solidFill>
              </a:rPr>
              <a:t>Задачи программы:</a:t>
            </a:r>
            <a:endParaRPr lang="ru-RU" sz="1200" dirty="0" smtClean="0">
              <a:solidFill>
                <a:schemeClr val="accent1">
                  <a:lumMod val="25000"/>
                </a:schemeClr>
              </a:solidFill>
            </a:endParaRPr>
          </a:p>
          <a:p>
            <a:pPr indent="87313"/>
            <a:r>
              <a:rPr lang="ru-RU" sz="1200" dirty="0" smtClean="0"/>
              <a:t>- улучшение </a:t>
            </a:r>
            <a:r>
              <a:rPr lang="ru-RU" sz="1200" dirty="0"/>
              <a:t>экологической обстановки на территории</a:t>
            </a:r>
          </a:p>
          <a:p>
            <a:pPr indent="87313"/>
            <a:r>
              <a:rPr lang="ru-RU" sz="1200" dirty="0"/>
              <a:t>муниципального образования «Демидовский муниципальный округ Смоленской области</a:t>
            </a:r>
            <a:r>
              <a:rPr lang="ru-RU" sz="1200" dirty="0" smtClean="0"/>
              <a:t>, </a:t>
            </a:r>
            <a:r>
              <a:rPr lang="ru-RU" sz="1200" dirty="0"/>
              <a:t>сохранение природы </a:t>
            </a:r>
            <a:r>
              <a:rPr lang="ru-RU" sz="1200" dirty="0" smtClean="0"/>
              <a:t>населенных пунктов </a:t>
            </a:r>
            <a:r>
              <a:rPr lang="ru-RU" sz="1200" dirty="0"/>
              <a:t>муниципального образования</a:t>
            </a:r>
            <a:r>
              <a:rPr lang="ru-RU" sz="1200" dirty="0" smtClean="0"/>
              <a:t> </a:t>
            </a:r>
            <a:r>
              <a:rPr lang="ru-RU" sz="1200" dirty="0"/>
              <a:t>для обеспечения здоровья </a:t>
            </a:r>
            <a:r>
              <a:rPr lang="ru-RU" sz="1200" dirty="0" smtClean="0"/>
              <a:t>и благоприятных </a:t>
            </a:r>
            <a:r>
              <a:rPr lang="ru-RU" sz="1200" dirty="0"/>
              <a:t>условий жизнедеятельности </a:t>
            </a:r>
            <a:r>
              <a:rPr lang="ru-RU" sz="1200" dirty="0" smtClean="0"/>
              <a:t>населения;</a:t>
            </a:r>
            <a:endParaRPr lang="ru-RU" sz="1200" dirty="0"/>
          </a:p>
          <a:p>
            <a:pPr indent="87313"/>
            <a:r>
              <a:rPr lang="ru-RU" sz="1200" dirty="0" smtClean="0"/>
              <a:t>- </a:t>
            </a:r>
            <a:r>
              <a:rPr lang="ru-RU" sz="1200" dirty="0"/>
              <a:t>повышение эффективности использования и охраны</a:t>
            </a:r>
          </a:p>
          <a:p>
            <a:pPr indent="87313"/>
            <a:r>
              <a:rPr lang="ru-RU" sz="1200" dirty="0"/>
              <a:t>земель муниципального образования «Демидовский муниципальный </a:t>
            </a:r>
            <a:r>
              <a:rPr lang="ru-RU" sz="1200" dirty="0" smtClean="0"/>
              <a:t>округ» </a:t>
            </a:r>
            <a:r>
              <a:rPr lang="ru-RU" sz="1200" dirty="0"/>
              <a:t>Смоленской области</a:t>
            </a:r>
            <a:r>
              <a:rPr lang="ru-RU" sz="1200" dirty="0" smtClean="0"/>
              <a:t>.</a:t>
            </a:r>
            <a:endParaRPr lang="ru-RU" sz="1200" dirty="0"/>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61618281"/>
              </p:ext>
            </p:extLst>
          </p:nvPr>
        </p:nvGraphicFramePr>
        <p:xfrm>
          <a:off x="4327307" y="2033275"/>
          <a:ext cx="4608512" cy="101346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xmlns="" val="20000"/>
                    </a:ext>
                  </a:extLst>
                </a:gridCol>
                <a:gridCol w="703013">
                  <a:extLst>
                    <a:ext uri="{9D8B030D-6E8A-4147-A177-3AD203B41FA5}">
                      <a16:colId xmlns:a16="http://schemas.microsoft.com/office/drawing/2014/main" xmlns="" val="20001"/>
                    </a:ext>
                  </a:extLst>
                </a:gridCol>
                <a:gridCol w="856090">
                  <a:extLst>
                    <a:ext uri="{9D8B030D-6E8A-4147-A177-3AD203B41FA5}">
                      <a16:colId xmlns:a16="http://schemas.microsoft.com/office/drawing/2014/main" xmlns="" val="20002"/>
                    </a:ext>
                  </a:extLst>
                </a:gridCol>
                <a:gridCol w="745153">
                  <a:extLst>
                    <a:ext uri="{9D8B030D-6E8A-4147-A177-3AD203B41FA5}">
                      <a16:colId xmlns:a16="http://schemas.microsoft.com/office/drawing/2014/main" xmlns="" val="20003"/>
                    </a:ext>
                  </a:extLst>
                </a:gridCol>
              </a:tblGrid>
              <a:tr h="202399">
                <a:tc>
                  <a:txBody>
                    <a:bodyPr/>
                    <a:lstStyle/>
                    <a:p>
                      <a:pPr algn="ctr"/>
                      <a:r>
                        <a:rPr lang="ru-RU" sz="1000" i="1" dirty="0" smtClean="0">
                          <a:latin typeface="Times New Roman" pitchFamily="18" charset="0"/>
                          <a:cs typeface="Times New Roman" pitchFamily="18" charset="0"/>
                        </a:rPr>
                        <a:t>ПОКАЗАТЕЛИ</a:t>
                      </a:r>
                      <a:endParaRPr lang="ru-RU" sz="1000" i="1" dirty="0">
                        <a:latin typeface="Times New Roman" pitchFamily="18" charset="0"/>
                        <a:cs typeface="Times New Roman" pitchFamily="18" charset="0"/>
                      </a:endParaRPr>
                    </a:p>
                  </a:txBody>
                  <a:tcPr/>
                </a:tc>
                <a:tc>
                  <a:txBody>
                    <a:bodyPr/>
                    <a:lstStyle/>
                    <a:p>
                      <a:pPr algn="ctr"/>
                      <a:r>
                        <a:rPr lang="ru-RU" sz="1000" b="1" i="1" dirty="0" smtClean="0"/>
                        <a:t>2026</a:t>
                      </a:r>
                      <a:endParaRPr lang="ru-RU" sz="1000" b="1" i="1" dirty="0"/>
                    </a:p>
                  </a:txBody>
                  <a:tcPr/>
                </a:tc>
                <a:tc>
                  <a:txBody>
                    <a:bodyPr/>
                    <a:lstStyle/>
                    <a:p>
                      <a:pPr algn="ctr"/>
                      <a:r>
                        <a:rPr lang="ru-RU" sz="1000" i="1" dirty="0" smtClean="0"/>
                        <a:t>2027</a:t>
                      </a:r>
                      <a:endParaRPr lang="ru-RU" sz="1000" i="1" dirty="0"/>
                    </a:p>
                  </a:txBody>
                  <a:tcPr/>
                </a:tc>
                <a:tc>
                  <a:txBody>
                    <a:bodyPr/>
                    <a:lstStyle/>
                    <a:p>
                      <a:pPr algn="ctr"/>
                      <a:r>
                        <a:rPr lang="ru-RU" sz="1000" i="1" dirty="0" smtClean="0"/>
                        <a:t>2028</a:t>
                      </a:r>
                      <a:endParaRPr lang="ru-RU" sz="1000" i="1" dirty="0"/>
                    </a:p>
                  </a:txBody>
                  <a:tcPr/>
                </a:tc>
                <a:extLst>
                  <a:ext uri="{0D108BD9-81ED-4DB2-BD59-A6C34878D82A}">
                    <a16:rowId xmlns:a16="http://schemas.microsoft.com/office/drawing/2014/main" xmlns="" val="10000"/>
                  </a:ext>
                </a:extLst>
              </a:tr>
              <a:tr h="287789">
                <a:tc>
                  <a:txBody>
                    <a:bodyPr/>
                    <a:lstStyle/>
                    <a:p>
                      <a:pPr algn="l" fontAlgn="t"/>
                      <a:r>
                        <a:rPr lang="ru-RU" sz="1000" b="0" i="0" u="none" strike="noStrike" dirty="0">
                          <a:solidFill>
                            <a:schemeClr val="accent1">
                              <a:lumMod val="25000"/>
                            </a:schemeClr>
                          </a:solidFill>
                          <a:effectLst/>
                          <a:latin typeface="Times New Roman" panose="02020603050405020304" pitchFamily="18" charset="0"/>
                        </a:rPr>
                        <a:t>    </a:t>
                      </a:r>
                      <a:r>
                        <a:rPr lang="ru-RU" sz="1000" b="1" i="1" u="none" strike="noStrike" dirty="0">
                          <a:solidFill>
                            <a:schemeClr val="accent1">
                              <a:lumMod val="25000"/>
                            </a:schemeClr>
                          </a:solidFill>
                          <a:effectLst/>
                          <a:latin typeface="Times New Roman" panose="02020603050405020304" pitchFamily="18" charset="0"/>
                        </a:rPr>
                        <a:t>Комплекс процессных мероприятий </a:t>
                      </a:r>
                      <a:r>
                        <a:rPr lang="ru-RU" sz="1000" b="0" i="0" u="none" strike="noStrike" dirty="0" smtClean="0">
                          <a:solidFill>
                            <a:schemeClr val="accent1">
                              <a:lumMod val="25000"/>
                            </a:schemeClr>
                          </a:solidFill>
                          <a:effectLst/>
                          <a:latin typeface="Times New Roman" panose="02020603050405020304" pitchFamily="18" charset="0"/>
                        </a:rPr>
                        <a:t>«Использование </a:t>
                      </a:r>
                      <a:r>
                        <a:rPr lang="ru-RU" sz="1000" b="0" i="0" u="none" strike="noStrike" dirty="0">
                          <a:solidFill>
                            <a:schemeClr val="accent1">
                              <a:lumMod val="25000"/>
                            </a:schemeClr>
                          </a:solidFill>
                          <a:effectLst/>
                          <a:latin typeface="Times New Roman" panose="02020603050405020304" pitchFamily="18" charset="0"/>
                        </a:rPr>
                        <a:t>и охрана земель муниципального образования </a:t>
                      </a:r>
                      <a:r>
                        <a:rPr lang="ru-RU" sz="1000" b="0" i="0" u="none" strike="noStrike" dirty="0" smtClean="0">
                          <a:solidFill>
                            <a:schemeClr val="accent1">
                              <a:lumMod val="25000"/>
                            </a:schemeClr>
                          </a:solidFill>
                          <a:effectLst/>
                          <a:latin typeface="Times New Roman" panose="02020603050405020304" pitchFamily="18" charset="0"/>
                        </a:rPr>
                        <a:t>«Демидовский </a:t>
                      </a:r>
                      <a:r>
                        <a:rPr lang="ru-RU" sz="1000" b="0" i="0" u="none" strike="noStrike" dirty="0">
                          <a:solidFill>
                            <a:schemeClr val="accent1">
                              <a:lumMod val="25000"/>
                            </a:schemeClr>
                          </a:solidFill>
                          <a:effectLst/>
                          <a:latin typeface="Times New Roman" panose="02020603050405020304" pitchFamily="18" charset="0"/>
                        </a:rPr>
                        <a:t>муниципальный </a:t>
                      </a:r>
                      <a:r>
                        <a:rPr lang="ru-RU" sz="1000" b="0" i="0" u="none" strike="noStrike" dirty="0" smtClean="0">
                          <a:solidFill>
                            <a:schemeClr val="accent1">
                              <a:lumMod val="25000"/>
                            </a:schemeClr>
                          </a:solidFill>
                          <a:effectLst/>
                          <a:latin typeface="Times New Roman" panose="02020603050405020304" pitchFamily="18" charset="0"/>
                        </a:rPr>
                        <a:t>округ» </a:t>
                      </a:r>
                      <a:r>
                        <a:rPr lang="ru-RU" sz="1000" b="0" i="0" u="none" strike="noStrike" dirty="0">
                          <a:solidFill>
                            <a:schemeClr val="accent1">
                              <a:lumMod val="25000"/>
                            </a:schemeClr>
                          </a:solidFill>
                          <a:effectLst/>
                          <a:latin typeface="Times New Roman" panose="02020603050405020304" pitchFamily="18" charset="0"/>
                        </a:rPr>
                        <a:t>Смоленской </a:t>
                      </a:r>
                      <a:r>
                        <a:rPr lang="ru-RU" sz="1000" b="0" i="0" u="none" strike="noStrike" dirty="0" smtClean="0">
                          <a:solidFill>
                            <a:schemeClr val="accent1">
                              <a:lumMod val="25000"/>
                            </a:schemeClr>
                          </a:solidFill>
                          <a:effectLst/>
                          <a:latin typeface="Times New Roman" panose="02020603050405020304" pitchFamily="18" charset="0"/>
                        </a:rPr>
                        <a:t>области»</a:t>
                      </a:r>
                      <a:endParaRPr lang="ru-RU" sz="1000" b="0" i="0" u="none" strike="noStrike" dirty="0">
                        <a:solidFill>
                          <a:schemeClr val="accent1">
                            <a:lumMod val="25000"/>
                          </a:schemeClr>
                        </a:solidFill>
                        <a:effectLst/>
                        <a:latin typeface="Times New Roman" panose="02020603050405020304" pitchFamily="18" charset="0"/>
                      </a:endParaRPr>
                    </a:p>
                  </a:txBody>
                  <a:tcPr marL="7620" marR="7620" marT="7620" marB="0"/>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20,0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25,0</a:t>
                      </a:r>
                    </a:p>
                  </a:txBody>
                  <a:tcPr marL="7620" marR="7620" marT="7620" marB="0" anchor="ctr"/>
                </a:tc>
                <a:tc>
                  <a:txBody>
                    <a:bodyPr/>
                    <a:lstStyle/>
                    <a:p>
                      <a:pPr algn="r" fontAlgn="t"/>
                      <a:r>
                        <a:rPr lang="ru-RU" sz="900" b="1" i="1" u="none" strike="noStrike" dirty="0">
                          <a:solidFill>
                            <a:schemeClr val="accent1">
                              <a:lumMod val="25000"/>
                            </a:schemeClr>
                          </a:solidFill>
                          <a:effectLst/>
                          <a:latin typeface="Times New Roman" panose="02020603050405020304" pitchFamily="18" charset="0"/>
                          <a:cs typeface="Times New Roman" panose="02020603050405020304" pitchFamily="18" charset="0"/>
                        </a:rPr>
                        <a:t>30,0</a:t>
                      </a:r>
                    </a:p>
                  </a:txBody>
                  <a:tcPr marL="7620" marR="7620" marT="7620" marB="0" anchor="ctr"/>
                </a:tc>
                <a:extLst>
                  <a:ext uri="{0D108BD9-81ED-4DB2-BD59-A6C34878D82A}">
                    <a16:rowId xmlns:a16="http://schemas.microsoft.com/office/drawing/2014/main" xmlns="" val="160992929"/>
                  </a:ext>
                </a:extLst>
              </a:tr>
            </a:tbl>
          </a:graphicData>
        </a:graphic>
      </p:graphicFrame>
      <p:sp>
        <p:nvSpPr>
          <p:cNvPr id="6" name="Text Box 3"/>
          <p:cNvSpPr txBox="1">
            <a:spLocks noChangeArrowheads="1"/>
          </p:cNvSpPr>
          <p:nvPr/>
        </p:nvSpPr>
        <p:spPr bwMode="auto">
          <a:xfrm>
            <a:off x="3779912"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
        <p:nvSpPr>
          <p:cNvPr id="7" name="Прямоугольник 6"/>
          <p:cNvSpPr/>
          <p:nvPr/>
        </p:nvSpPr>
        <p:spPr>
          <a:xfrm>
            <a:off x="8028384" y="1756452"/>
            <a:ext cx="930063" cy="246221"/>
          </a:xfrm>
          <a:prstGeom prst="rect">
            <a:avLst/>
          </a:prstGeom>
        </p:spPr>
        <p:txBody>
          <a:bodyPr wrap="none">
            <a:spAutoFit/>
          </a:bodyPr>
          <a:lstStyle/>
          <a:p>
            <a:r>
              <a:rPr lang="ru-RU" sz="1000" b="1" i="1" dirty="0" smtClean="0">
                <a:solidFill>
                  <a:srgbClr val="002060"/>
                </a:solidFill>
                <a:ea typeface="Times New Roman" pitchFamily="18" charset="0"/>
                <a:cs typeface="Times New Roman" pitchFamily="18" charset="0"/>
              </a:rPr>
              <a:t>(тыс.рублей)</a:t>
            </a:r>
            <a:endParaRPr lang="ru-RU" sz="1000" b="1" dirty="0">
              <a:solidFill>
                <a:srgbClr val="002060"/>
              </a:solidFill>
              <a:cs typeface="Times New Roman" pitchFamily="18" charset="0"/>
            </a:endParaRPr>
          </a:p>
        </p:txBody>
      </p:sp>
    </p:spTree>
    <p:extLst>
      <p:ext uri="{BB962C8B-B14F-4D97-AF65-F5344CB8AC3E}">
        <p14:creationId xmlns:p14="http://schemas.microsoft.com/office/powerpoint/2010/main" val="38128765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процесс 7"/>
          <p:cNvSpPr/>
          <p:nvPr/>
        </p:nvSpPr>
        <p:spPr>
          <a:xfrm>
            <a:off x="0" y="519407"/>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1534734904"/>
              </p:ext>
            </p:extLst>
          </p:nvPr>
        </p:nvGraphicFramePr>
        <p:xfrm>
          <a:off x="285720" y="1916832"/>
          <a:ext cx="8678768" cy="4754880"/>
        </p:xfrm>
        <a:graphic>
          <a:graphicData uri="http://schemas.openxmlformats.org/drawingml/2006/table">
            <a:tbl>
              <a:tblPr firstRow="1" bandRow="1">
                <a:tableStyleId>{5C22544A-7EE6-4342-B048-85BDC9FD1C3A}</a:tableStyleId>
              </a:tblPr>
              <a:tblGrid>
                <a:gridCol w="6143668">
                  <a:extLst>
                    <a:ext uri="{9D8B030D-6E8A-4147-A177-3AD203B41FA5}">
                      <a16:colId xmlns:a16="http://schemas.microsoft.com/office/drawing/2014/main" xmlns="" val="20000"/>
                    </a:ext>
                  </a:extLst>
                </a:gridCol>
                <a:gridCol w="928694">
                  <a:extLst>
                    <a:ext uri="{9D8B030D-6E8A-4147-A177-3AD203B41FA5}">
                      <a16:colId xmlns:a16="http://schemas.microsoft.com/office/drawing/2014/main" xmlns="" val="20001"/>
                    </a:ext>
                  </a:extLst>
                </a:gridCol>
                <a:gridCol w="857256">
                  <a:extLst>
                    <a:ext uri="{9D8B030D-6E8A-4147-A177-3AD203B41FA5}">
                      <a16:colId xmlns:a16="http://schemas.microsoft.com/office/drawing/2014/main" xmlns="" val="20002"/>
                    </a:ext>
                  </a:extLst>
                </a:gridCol>
                <a:gridCol w="749150">
                  <a:extLst>
                    <a:ext uri="{9D8B030D-6E8A-4147-A177-3AD203B41FA5}">
                      <a16:colId xmlns:a16="http://schemas.microsoft.com/office/drawing/2014/main" xmlns="" val="20003"/>
                    </a:ext>
                  </a:extLst>
                </a:gridCol>
              </a:tblGrid>
              <a:tr h="149736">
                <a:tc>
                  <a:txBody>
                    <a:bodyPr/>
                    <a:lstStyle/>
                    <a:p>
                      <a:endParaRPr lang="ru-RU" dirty="0"/>
                    </a:p>
                  </a:txBody>
                  <a:tcPr>
                    <a:noFill/>
                  </a:tcPr>
                </a:tc>
                <a:tc>
                  <a:txBody>
                    <a:bodyPr/>
                    <a:lstStyle/>
                    <a:p>
                      <a:pPr algn="ctr"/>
                      <a:r>
                        <a:rPr lang="ru-RU" sz="1600" dirty="0" smtClean="0"/>
                        <a:t>2026</a:t>
                      </a:r>
                      <a:endParaRPr lang="ru-RU" sz="1600" dirty="0"/>
                    </a:p>
                  </a:txBody>
                  <a:tcPr/>
                </a:tc>
                <a:tc>
                  <a:txBody>
                    <a:bodyPr/>
                    <a:lstStyle/>
                    <a:p>
                      <a:pPr algn="ctr"/>
                      <a:r>
                        <a:rPr lang="ru-RU" sz="1600" dirty="0" smtClean="0"/>
                        <a:t>2027</a:t>
                      </a:r>
                      <a:endParaRPr lang="ru-RU" sz="1600" dirty="0"/>
                    </a:p>
                  </a:txBody>
                  <a:tcPr/>
                </a:tc>
                <a:tc>
                  <a:txBody>
                    <a:bodyPr/>
                    <a:lstStyle/>
                    <a:p>
                      <a:pPr algn="ctr"/>
                      <a:r>
                        <a:rPr lang="ru-RU" sz="1600" dirty="0" smtClean="0"/>
                        <a:t>2028</a:t>
                      </a:r>
                      <a:endParaRPr lang="ru-RU" sz="1600" dirty="0"/>
                    </a:p>
                  </a:txBody>
                  <a:tcPr/>
                </a:tc>
                <a:extLst>
                  <a:ext uri="{0D108BD9-81ED-4DB2-BD59-A6C34878D82A}">
                    <a16:rowId xmlns:a16="http://schemas.microsoft.com/office/drawing/2014/main" xmlns="" val="10000"/>
                  </a:ext>
                </a:extLst>
              </a:tr>
              <a:tr h="71436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«Развитие дорожно-транспортного комплекса муниципального образования «Демидовский муниципальный округ» Смоленской области»</a:t>
                      </a:r>
                      <a:endParaRPr lang="ru-RU" sz="1600" dirty="0">
                        <a:effectLst/>
                        <a:latin typeface="Times New Roman" pitchFamily="18" charset="0"/>
                        <a:cs typeface="Times New Roman" pitchFamily="18" charset="0"/>
                      </a:endParaRPr>
                    </a:p>
                  </a:txBody>
                  <a:tcPr marL="66126" marR="66126" marT="0" marB="0"/>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28 </a:t>
                      </a:r>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254,0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37 137,1</a:t>
                      </a:r>
                    </a:p>
                  </a:txBody>
                  <a:tcPr marL="7620" marR="7620" marT="7620" marB="0" anchor="ctr"/>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36 656,3</a:t>
                      </a:r>
                    </a:p>
                  </a:txBody>
                  <a:tcPr marL="7620" marR="7620" marT="7620" marB="0" anchor="ctr"/>
                </a:tc>
                <a:extLst>
                  <a:ext uri="{0D108BD9-81ED-4DB2-BD59-A6C34878D82A}">
                    <a16:rowId xmlns:a16="http://schemas.microsoft.com/office/drawing/2014/main" xmlns="" val="10001"/>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«Развитие малого и среднего предпринимательства в муниципальном образовании «Демидовский муниципальный округ» Смоленской области»</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0,0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52,0</a:t>
                      </a:r>
                    </a:p>
                  </a:txBody>
                  <a:tcPr marL="7620" marR="7620" marT="7620" marB="0" anchor="ctr"/>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54,0</a:t>
                      </a:r>
                    </a:p>
                  </a:txBody>
                  <a:tcPr marL="7620" marR="7620" marT="7620" marB="0" anchor="ctr"/>
                </a:tc>
                <a:extLst>
                  <a:ext uri="{0D108BD9-81ED-4DB2-BD59-A6C34878D82A}">
                    <a16:rowId xmlns:a16="http://schemas.microsoft.com/office/drawing/2014/main" xmlns="" val="10002"/>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«Модернизация объектов коммунального назначения на территории муниципального образования «Демидовский муниципальный округ» Смоленской области»</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2 000,0</a:t>
                      </a: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3"/>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Субсидия муниципальному унитарному предприятию службы «Заказчик» по жилищно-коммунальным услугам на возмещение затрат не компенсированных доходами, по городской бане</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a:solidFill>
                            <a:schemeClr val="accent1">
                              <a:lumMod val="25000"/>
                            </a:schemeClr>
                          </a:solidFill>
                          <a:effectLst/>
                          <a:latin typeface="Times New Roman" panose="02020603050405020304" pitchFamily="18" charset="0"/>
                          <a:cs typeface="Times New Roman" panose="02020603050405020304" pitchFamily="18" charset="0"/>
                        </a:rPr>
                        <a:t>1 400,0</a:t>
                      </a: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tc>
                  <a:txBody>
                    <a:bodyPr/>
                    <a:lstStyle/>
                    <a:p>
                      <a:pPr algn="r" fontAlgn="t"/>
                      <a:r>
                        <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rPr>
                        <a:t>0,0</a:t>
                      </a:r>
                    </a:p>
                  </a:txBody>
                  <a:tcPr marL="7620" marR="7620" marT="7620" marB="0" anchor="ctr"/>
                </a:tc>
                <a:extLst>
                  <a:ext uri="{0D108BD9-81ED-4DB2-BD59-A6C34878D82A}">
                    <a16:rowId xmlns:a16="http://schemas.microsoft.com/office/drawing/2014/main" xmlns="" val="10004"/>
                  </a:ext>
                </a:extLst>
              </a:tr>
              <a:tr h="720080">
                <a:tc>
                  <a:txBody>
                    <a:bodyPr/>
                    <a:lstStyle/>
                    <a:p>
                      <a:pPr>
                        <a:spcAft>
                          <a:spcPts val="0"/>
                        </a:spcAft>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Субсидии в рамках реализации муниципальной программы «Развитие образования в муниципальном образовании «Демидовский муниципальный округ» Смоленской области»</a:t>
                      </a:r>
                      <a:endParaRPr lang="ru-RU" sz="1600" dirty="0">
                        <a:effectLst/>
                        <a:latin typeface="Times New Roman" pitchFamily="18" charset="0"/>
                        <a:ea typeface="Times New Roman"/>
                        <a:cs typeface="Times New Roman" pitchFamily="18" charset="0"/>
                      </a:endParaRPr>
                    </a:p>
                  </a:txBody>
                  <a:tcPr marL="66126" marR="66126" marT="0" marB="0"/>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75,3</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0,0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r" fontAlgn="t"/>
                      <a:r>
                        <a:rPr lang="ru-RU" sz="1400" b="1" i="0" u="none" strike="noStrike" dirty="0" smtClean="0">
                          <a:solidFill>
                            <a:schemeClr val="accent1">
                              <a:lumMod val="25000"/>
                            </a:schemeClr>
                          </a:solidFill>
                          <a:effectLst/>
                          <a:latin typeface="Times New Roman" panose="02020603050405020304" pitchFamily="18" charset="0"/>
                          <a:cs typeface="Times New Roman" panose="02020603050405020304" pitchFamily="18" charset="0"/>
                        </a:rPr>
                        <a:t>0,0</a:t>
                      </a:r>
                      <a:endParaRPr lang="ru-RU" sz="1400" b="1" i="0" u="none" strike="noStrike" dirty="0">
                        <a:solidFill>
                          <a:schemeClr val="accent1">
                            <a:lumMod val="25000"/>
                          </a:schemeClr>
                        </a:solidFill>
                        <a:effectLst/>
                        <a:latin typeface="Times New Roman" panose="02020603050405020304" pitchFamily="18" charset="0"/>
                        <a:cs typeface="Times New Roman" panose="02020603050405020304" pitchFamily="18" charset="0"/>
                      </a:endParaRPr>
                    </a:p>
                  </a:txBody>
                  <a:tcPr marL="7620" marR="7620" marT="7620" marB="0" anchor="ctr"/>
                </a:tc>
              </a:tr>
            </a:tbl>
          </a:graphicData>
        </a:graphic>
      </p:graphicFrame>
      <p:sp>
        <p:nvSpPr>
          <p:cNvPr id="4" name="Прямоугольник 3"/>
          <p:cNvSpPr/>
          <p:nvPr/>
        </p:nvSpPr>
        <p:spPr>
          <a:xfrm>
            <a:off x="281510" y="908720"/>
            <a:ext cx="8429684" cy="830997"/>
          </a:xfrm>
          <a:prstGeom prst="rect">
            <a:avLst/>
          </a:prstGeom>
        </p:spPr>
        <p:txBody>
          <a:bodyPr wrap="square">
            <a:spAutoFit/>
          </a:bodyPr>
          <a:lstStyle/>
          <a:p>
            <a:pPr lvl="0" indent="457200" algn="ctr">
              <a:tabLst>
                <a:tab pos="457200" algn="l"/>
              </a:tabLst>
            </a:pPr>
            <a:r>
              <a:rPr lang="ru-RU" sz="1600" b="1" i="1" dirty="0" smtClean="0">
                <a:solidFill>
                  <a:srgbClr val="C00000"/>
                </a:solidFill>
                <a:ea typeface="Times New Roman" pitchFamily="18" charset="0"/>
                <a:cs typeface="Times New Roman" pitchFamily="18" charset="0"/>
              </a:rPr>
              <a:t>ПРЕДОСТАВЛЕНИЕ СУБСИДИЙ ЮРИДИЧЕСКИМ ЛИЦАМ</a:t>
            </a:r>
          </a:p>
          <a:p>
            <a:pPr lvl="0" indent="457200" eaLnBrk="0" hangingPunct="0">
              <a:tabLst>
                <a:tab pos="457200" algn="l"/>
              </a:tabLst>
            </a:pPr>
            <a:r>
              <a:rPr lang="ru-RU" sz="1600" b="1" i="1" dirty="0" smtClean="0">
                <a:solidFill>
                  <a:srgbClr val="C00000"/>
                </a:solidFill>
                <a:ea typeface="Times New Roman" pitchFamily="18" charset="0"/>
                <a:cs typeface="Times New Roman" pitchFamily="18" charset="0"/>
              </a:rPr>
              <a:t> </a:t>
            </a:r>
            <a:r>
              <a:rPr lang="ru-RU" b="1" i="1" dirty="0" smtClean="0">
                <a:solidFill>
                  <a:srgbClr val="002060"/>
                </a:solidFill>
                <a:latin typeface="Arial" pitchFamily="34" charset="0"/>
                <a:ea typeface="Times New Roman" pitchFamily="18" charset="0"/>
              </a:rPr>
              <a:t>В рамках реализации муниципальных программ предоставляются следующие </a:t>
            </a:r>
            <a:endParaRPr lang="ru-RU" b="1" dirty="0" smtClean="0">
              <a:solidFill>
                <a:srgbClr val="002060"/>
              </a:solidFill>
              <a:latin typeface="Arial" pitchFamily="34" charset="0"/>
            </a:endParaRPr>
          </a:p>
          <a:p>
            <a:pPr lvl="0" indent="457200" eaLnBrk="0" hangingPunct="0">
              <a:tabLst>
                <a:tab pos="457200" algn="l"/>
              </a:tabLst>
            </a:pPr>
            <a:r>
              <a:rPr lang="ru-RU" b="1" i="1" dirty="0" smtClean="0">
                <a:solidFill>
                  <a:srgbClr val="002060"/>
                </a:solidFill>
                <a:latin typeface="Arial" pitchFamily="34" charset="0"/>
                <a:ea typeface="Times New Roman" pitchFamily="18" charset="0"/>
              </a:rPr>
              <a:t>субсидии юридическим лицам(за исключением муниципальных учреждений)</a:t>
            </a:r>
            <a:endParaRPr lang="ru-RU" b="1" i="1" dirty="0" smtClean="0">
              <a:solidFill>
                <a:srgbClr val="002060"/>
              </a:solidFill>
              <a:ea typeface="Times New Roman" pitchFamily="18" charset="0"/>
              <a:cs typeface="Times New Roman" pitchFamily="18" charset="0"/>
            </a:endParaRPr>
          </a:p>
        </p:txBody>
      </p:sp>
      <p:sp>
        <p:nvSpPr>
          <p:cNvPr id="5" name="Прямоугольник 4"/>
          <p:cNvSpPr/>
          <p:nvPr/>
        </p:nvSpPr>
        <p:spPr>
          <a:xfrm>
            <a:off x="7892860" y="1671171"/>
            <a:ext cx="1216551" cy="307777"/>
          </a:xfrm>
          <a:prstGeom prst="rect">
            <a:avLst/>
          </a:prstGeom>
        </p:spPr>
        <p:txBody>
          <a:bodyPr wrap="none">
            <a:spAutoFit/>
          </a:bodyPr>
          <a:lstStyle/>
          <a:p>
            <a:r>
              <a:rPr lang="ru-RU" b="1" i="1" dirty="0" smtClean="0">
                <a:solidFill>
                  <a:srgbClr val="002060"/>
                </a:solidFill>
                <a:ea typeface="Times New Roman" pitchFamily="18" charset="0"/>
                <a:cs typeface="Times New Roman" pitchFamily="18" charset="0"/>
              </a:rPr>
              <a:t>(тыс.рублей)</a:t>
            </a:r>
            <a:endParaRPr lang="ru-RU" b="1" dirty="0">
              <a:solidFill>
                <a:srgbClr val="002060"/>
              </a:solidFill>
              <a:cs typeface="Times New Roman" pitchFamily="18" charset="0"/>
            </a:endParaRPr>
          </a:p>
        </p:txBody>
      </p:sp>
      <p:sp>
        <p:nvSpPr>
          <p:cNvPr id="6" name="TextBox 5"/>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7" name="Text Box 3"/>
          <p:cNvSpPr txBox="1">
            <a:spLocks noChangeArrowheads="1"/>
          </p:cNvSpPr>
          <p:nvPr/>
        </p:nvSpPr>
        <p:spPr bwMode="auto">
          <a:xfrm>
            <a:off x="2051720" y="485734"/>
            <a:ext cx="5937638" cy="338554"/>
          </a:xfrm>
          <a:prstGeom prst="rect">
            <a:avLst/>
          </a:prstGeom>
          <a:noFill/>
          <a:ln w="9525">
            <a:noFill/>
            <a:miter lim="800000"/>
            <a:headEnd/>
            <a:tailEnd/>
          </a:ln>
        </p:spPr>
        <p:txBody>
          <a:bodyPr wrap="square">
            <a:spAutoFit/>
          </a:bodyPr>
          <a:lstStyle/>
          <a:p>
            <a:pPr algn="ctr"/>
            <a:r>
              <a:rPr lang="ru-RU" sz="1600" b="1" dirty="0">
                <a:solidFill>
                  <a:srgbClr val="000066"/>
                </a:solidFill>
                <a:latin typeface="Bad Script" panose="02000000000000000000" pitchFamily="2" charset="0"/>
              </a:rPr>
              <a:t>Бюджет в разрезе муниципальных программ</a:t>
            </a:r>
          </a:p>
        </p:txBody>
      </p:sp>
    </p:spTree>
    <p:extLst>
      <p:ext uri="{BB962C8B-B14F-4D97-AF65-F5344CB8AC3E}">
        <p14:creationId xmlns:p14="http://schemas.microsoft.com/office/powerpoint/2010/main" val="9875396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процесс 5"/>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marL="4572000" indent="360363"/>
            <a:r>
              <a:rPr lang="ru-RU" sz="1600" dirty="0">
                <a:solidFill>
                  <a:schemeClr val="accent5">
                    <a:lumMod val="25000"/>
                  </a:schemeClr>
                </a:solidFill>
                <a:latin typeface="Times New Roman" panose="02020603050405020304" pitchFamily="18" charset="0"/>
                <a:cs typeface="Times New Roman" panose="02020603050405020304" pitchFamily="18" charset="0"/>
              </a:rPr>
              <a:t>В 2026 планируется его завершение. Этот объект станет важным звеном в обеспечении жителей города качественной питьевой водой.</a:t>
            </a:r>
            <a:r>
              <a:rPr lang="ru-RU" sz="1600" dirty="0">
                <a:solidFill>
                  <a:srgbClr val="000066"/>
                </a:solidFill>
              </a:rPr>
              <a:t> </a:t>
            </a:r>
            <a:r>
              <a:rPr lang="ru-RU" sz="1600" dirty="0">
                <a:solidFill>
                  <a:srgbClr val="000066"/>
                </a:solidFill>
                <a:latin typeface="Times New Roman" panose="02020603050405020304" pitchFamily="18" charset="0"/>
                <a:cs typeface="Times New Roman" panose="02020603050405020304" pitchFamily="18" charset="0"/>
              </a:rPr>
              <a:t>На работы в 2026 году выделена сумма 48 889 473,60 рублей.</a:t>
            </a:r>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2" name="AutoShape 2" descr="blob:https://web.telegram.org/adfbca53-0abb-4bba-a6e0-9ac8416298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4" descr="blob:https://web.telegram.org/adfbca53-0abb-4bba-a6e0-9ac8416298d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Заголовок 1"/>
          <p:cNvSpPr txBox="1">
            <a:spLocks/>
          </p:cNvSpPr>
          <p:nvPr/>
        </p:nvSpPr>
        <p:spPr bwMode="auto">
          <a:xfrm>
            <a:off x="307975" y="764704"/>
            <a:ext cx="8229600" cy="4812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algn="ctr"/>
            <a:r>
              <a:rPr lang="ru-RU" sz="1600" b="1" kern="0" dirty="0">
                <a:solidFill>
                  <a:srgbClr val="000066"/>
                </a:solidFill>
                <a:latin typeface="Bad Script" panose="02000000000000000000" pitchFamily="2" charset="0"/>
              </a:rPr>
              <a:t>Бюджетные инвестиции в объекты капитального строительства государственной (муниципальной) собственности</a:t>
            </a:r>
            <a:endParaRPr lang="ru-RU" sz="3600" kern="0" dirty="0"/>
          </a:p>
        </p:txBody>
      </p:sp>
      <p:sp>
        <p:nvSpPr>
          <p:cNvPr id="11" name="TextBox 10"/>
          <p:cNvSpPr txBox="1"/>
          <p:nvPr/>
        </p:nvSpPr>
        <p:spPr>
          <a:xfrm>
            <a:off x="307975" y="1340768"/>
            <a:ext cx="8296473" cy="830997"/>
          </a:xfrm>
          <a:prstGeom prst="rect">
            <a:avLst/>
          </a:prstGeom>
          <a:noFill/>
        </p:spPr>
        <p:txBody>
          <a:bodyPr wrap="square" rtlCol="0">
            <a:spAutoFit/>
          </a:bodyPr>
          <a:lstStyle/>
          <a:p>
            <a:pPr indent="361950"/>
            <a:r>
              <a:rPr lang="ru-RU" sz="1600" dirty="0" smtClean="0">
                <a:solidFill>
                  <a:srgbClr val="000066"/>
                </a:solidFill>
              </a:rPr>
              <a:t>В 2025 </a:t>
            </a:r>
            <a:r>
              <a:rPr lang="ru-RU" sz="1600" dirty="0">
                <a:solidFill>
                  <a:srgbClr val="000066"/>
                </a:solidFill>
              </a:rPr>
              <a:t>году в Демидове </a:t>
            </a:r>
            <a:r>
              <a:rPr lang="ru-RU" sz="1600" dirty="0" smtClean="0">
                <a:solidFill>
                  <a:srgbClr val="000066"/>
                </a:solidFill>
              </a:rPr>
              <a:t>начались </a:t>
            </a:r>
            <a:r>
              <a:rPr lang="ru-RU" sz="1600" dirty="0">
                <a:solidFill>
                  <a:srgbClr val="000066"/>
                </a:solidFill>
              </a:rPr>
              <a:t>работы по модернизации системы водоснабжения. На улице Комсомольской строится новый водозабор, а также возводится дюкер через реку </a:t>
            </a:r>
            <a:r>
              <a:rPr lang="ru-RU" sz="1600" dirty="0" err="1">
                <a:solidFill>
                  <a:srgbClr val="000066"/>
                </a:solidFill>
              </a:rPr>
              <a:t>Гобза</a:t>
            </a:r>
            <a:r>
              <a:rPr lang="ru-RU" sz="1600" dirty="0" smtClean="0">
                <a:solidFill>
                  <a:srgbClr val="000066"/>
                </a:solidFill>
              </a:rPr>
              <a:t>. На работы в 2025 году была выделена сумма 47 319 220,15 рублей.</a:t>
            </a:r>
            <a:endParaRPr lang="ru-RU" sz="1600" dirty="0">
              <a:solidFill>
                <a:srgbClr val="000066"/>
              </a:solidFill>
            </a:endParaRPr>
          </a:p>
        </p:txBody>
      </p:sp>
      <p:pic>
        <p:nvPicPr>
          <p:cNvPr id="1832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4186173"/>
            <a:ext cx="2766671" cy="2075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288" y="2132856"/>
            <a:ext cx="3627640" cy="2232248"/>
          </a:xfrm>
          <a:prstGeom prst="rect">
            <a:avLst/>
          </a:prstGeom>
        </p:spPr>
      </p:pic>
      <p:sp>
        <p:nvSpPr>
          <p:cNvPr id="4" name="Rectangle 1"/>
          <p:cNvSpPr>
            <a:spLocks noChangeArrowheads="1"/>
          </p:cNvSpPr>
          <p:nvPr/>
        </p:nvSpPr>
        <p:spPr bwMode="auto">
          <a:xfrm>
            <a:off x="457200" y="3894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Arial" charset="0"/>
                <a:cs typeface="Arial" charset="0"/>
              </a:rPr>
              <a:t/>
            </a:r>
            <a:br>
              <a:rPr kumimoji="0" lang="ru-RU" altLang="ru-RU" sz="1800" b="0" i="0" u="none" strike="noStrike" cap="none" normalizeH="0" baseline="0" smtClean="0">
                <a:ln>
                  <a:noFill/>
                </a:ln>
                <a:solidFill>
                  <a:schemeClr val="tx1"/>
                </a:solidFill>
                <a:effectLst/>
                <a:latin typeface="Arial" charset="0"/>
                <a:cs typeface="Arial" charset="0"/>
              </a:rPr>
            </a:br>
            <a:endParaRPr kumimoji="0" lang="ru-RU" altLang="ru-RU" sz="1800" b="0" i="0" u="none" strike="noStrike" cap="none" normalizeH="0" baseline="0" smtClean="0">
              <a:ln>
                <a:noFill/>
              </a:ln>
              <a:solidFill>
                <a:schemeClr val="tx1"/>
              </a:solidFill>
              <a:effectLst/>
              <a:latin typeface="Arial" charset="0"/>
              <a:cs typeface="Arial" charset="0"/>
            </a:endParaRPr>
          </a:p>
        </p:txBody>
      </p:sp>
      <p:pic>
        <p:nvPicPr>
          <p:cNvPr id="1884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502" y="4437112"/>
            <a:ext cx="2830339" cy="2122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841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6382" y="4495823"/>
            <a:ext cx="2673769" cy="2005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1876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ru-RU" i="1" dirty="0" smtClean="0"/>
              <a:t>Реализация </a:t>
            </a:r>
            <a:br>
              <a:rPr lang="ru-RU" i="1" dirty="0" smtClean="0"/>
            </a:br>
            <a:r>
              <a:rPr lang="ru-RU" i="1" dirty="0" smtClean="0"/>
              <a:t>национальных проектов</a:t>
            </a:r>
            <a:endParaRPr lang="ru-RU" i="1" dirty="0"/>
          </a:p>
        </p:txBody>
      </p:sp>
      <p:sp>
        <p:nvSpPr>
          <p:cNvPr id="3" name="Подзаголовок 2"/>
          <p:cNvSpPr>
            <a:spLocks noGrp="1"/>
          </p:cNvSpPr>
          <p:nvPr>
            <p:ph type="subTitle" idx="1"/>
          </p:nvPr>
        </p:nvSpPr>
        <p:spPr>
          <a:xfrm>
            <a:off x="467544" y="4509120"/>
            <a:ext cx="8524056" cy="1510680"/>
          </a:xfrm>
        </p:spPr>
        <p:txBody>
          <a:bodyPr/>
          <a:lstStyle/>
          <a:p>
            <a:r>
              <a:rPr lang="ru-RU" sz="1400" i="1" dirty="0" smtClean="0">
                <a:latin typeface="Times New Roman" panose="02020603050405020304" pitchFamily="18" charset="0"/>
                <a:cs typeface="Times New Roman" panose="02020603050405020304" pitchFamily="18" charset="0"/>
              </a:rPr>
              <a:t>В целях осуществления прорывного научно-технологического и социально-экономического развития Российской Федерации, увеличения численности населения страны, повышения уровня жизни граждан, создания комфортных условий для их проживания, а также условий и возможностей для самореализации и раскрытия таланта каждого человека, Президентом </a:t>
            </a:r>
            <a:r>
              <a:rPr lang="ru-RU" sz="1400" i="1" dirty="0">
                <a:latin typeface="Times New Roman" panose="02020603050405020304" pitchFamily="18" charset="0"/>
                <a:cs typeface="Times New Roman" panose="02020603050405020304" pitchFamily="18" charset="0"/>
              </a:rPr>
              <a:t>Российской Федерации </a:t>
            </a:r>
            <a:r>
              <a:rPr lang="ru-RU" sz="1400" i="1" dirty="0" smtClean="0">
                <a:latin typeface="Times New Roman" panose="02020603050405020304" pitchFamily="18" charset="0"/>
                <a:cs typeface="Times New Roman" panose="02020603050405020304" pitchFamily="18" charset="0"/>
              </a:rPr>
              <a:t>подписан Указ </a:t>
            </a:r>
            <a:r>
              <a:rPr lang="ru-RU" sz="1400" i="1" dirty="0">
                <a:latin typeface="Times New Roman" panose="02020603050405020304" pitchFamily="18" charset="0"/>
                <a:cs typeface="Times New Roman" panose="02020603050405020304" pitchFamily="18" charset="0"/>
              </a:rPr>
              <a:t>от </a:t>
            </a:r>
            <a:r>
              <a:rPr lang="ru-RU" sz="1400" i="1" dirty="0" smtClean="0">
                <a:latin typeface="Times New Roman" panose="02020603050405020304" pitchFamily="18" charset="0"/>
                <a:cs typeface="Times New Roman" panose="02020603050405020304" pitchFamily="18" charset="0"/>
              </a:rPr>
              <a:t>07.05.20</a:t>
            </a:r>
            <a:r>
              <a:rPr lang="en-US" sz="1400" i="1" dirty="0" smtClean="0">
                <a:latin typeface="Times New Roman" panose="02020603050405020304" pitchFamily="18" charset="0"/>
                <a:cs typeface="Times New Roman" panose="02020603050405020304" pitchFamily="18" charset="0"/>
              </a:rPr>
              <a:t>24</a:t>
            </a:r>
            <a:r>
              <a:rPr lang="ru-RU" sz="1400" i="1" dirty="0" smtClean="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 </a:t>
            </a:r>
            <a:r>
              <a:rPr lang="en-US" sz="1400" i="1" dirty="0" smtClean="0">
                <a:latin typeface="Times New Roman" panose="02020603050405020304" pitchFamily="18" charset="0"/>
                <a:cs typeface="Times New Roman" panose="02020603050405020304" pitchFamily="18" charset="0"/>
              </a:rPr>
              <a:t>309</a:t>
            </a:r>
            <a:r>
              <a:rPr lang="ru-RU" sz="1400" i="1" dirty="0" smtClean="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О национальных целях развития Российской Федерации на период до 2030 года и на перспективу до 2036 года</a:t>
            </a:r>
            <a:r>
              <a:rPr lang="ru-RU" sz="1400" i="1" dirty="0" smtClean="0">
                <a:latin typeface="Times New Roman" panose="02020603050405020304" pitchFamily="18" charset="0"/>
                <a:cs typeface="Times New Roman" panose="02020603050405020304" pitchFamily="18" charset="0"/>
              </a:rPr>
              <a:t>».</a:t>
            </a:r>
          </a:p>
        </p:txBody>
      </p:sp>
      <p:pic>
        <p:nvPicPr>
          <p:cNvPr id="174082" name="Picture 2" descr="https://habinfo.ru/wp-content/uploads/2020/02/news-xuiy1i7u5s-e15808693057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2" y="-1956"/>
            <a:ext cx="4056385" cy="3044923"/>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Tree>
    <p:extLst>
      <p:ext uri="{BB962C8B-B14F-4D97-AF65-F5344CB8AC3E}">
        <p14:creationId xmlns:p14="http://schemas.microsoft.com/office/powerpoint/2010/main" val="42292241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172034" name="Picture 2" descr="https://avatars.mds.yandex.net/i?id=de422366b58fef02c81dc648cef2f65a_l-12421722-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7612" y="541418"/>
            <a:ext cx="4145878" cy="2330166"/>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7170" y="964288"/>
            <a:ext cx="4464496"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a:solidFill>
                  <a:schemeClr val="bg1">
                    <a:lumMod val="95000"/>
                  </a:schemeClr>
                </a:solidFill>
              </a:rPr>
              <a:t>Молодежь и дети</a:t>
            </a:r>
            <a:r>
              <a:rPr lang="ru-RU" b="1" dirty="0" smtClean="0">
                <a:solidFill>
                  <a:schemeClr val="accent3">
                    <a:lumMod val="95000"/>
                  </a:schemeClr>
                </a:solidFill>
              </a:rPr>
              <a:t>»</a:t>
            </a:r>
            <a:endParaRPr lang="ru-RU" b="1" dirty="0">
              <a:solidFill>
                <a:schemeClr val="accent3">
                  <a:lumMod val="95000"/>
                </a:schemeClr>
              </a:solidFill>
            </a:endParaRPr>
          </a:p>
        </p:txBody>
      </p:sp>
      <p:sp>
        <p:nvSpPr>
          <p:cNvPr id="5" name="TextBox 4"/>
          <p:cNvSpPr txBox="1"/>
          <p:nvPr/>
        </p:nvSpPr>
        <p:spPr>
          <a:xfrm>
            <a:off x="1763688" y="2961018"/>
            <a:ext cx="4176464"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«Все лучшее детям»</a:t>
            </a:r>
          </a:p>
        </p:txBody>
      </p:sp>
      <p:graphicFrame>
        <p:nvGraphicFramePr>
          <p:cNvPr id="6" name="Таблица 5"/>
          <p:cNvGraphicFramePr>
            <a:graphicFrameLocks noGrp="1"/>
          </p:cNvGraphicFramePr>
          <p:nvPr>
            <p:extLst>
              <p:ext uri="{D42A27DB-BD31-4B8C-83A1-F6EECF244321}">
                <p14:modId xmlns:p14="http://schemas.microsoft.com/office/powerpoint/2010/main" val="2609012651"/>
              </p:ext>
            </p:extLst>
          </p:nvPr>
        </p:nvGraphicFramePr>
        <p:xfrm>
          <a:off x="251520" y="3356992"/>
          <a:ext cx="7704856" cy="1112520"/>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1 035 980,00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984 180,00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51</a:t>
                      </a:r>
                      <a:r>
                        <a:rPr lang="ru-RU" sz="1200" baseline="0" dirty="0" smtClean="0">
                          <a:effectLst/>
                          <a:latin typeface="Times New Roman"/>
                          <a:ea typeface="Times New Roman"/>
                        </a:rPr>
                        <a:t> 800</a:t>
                      </a:r>
                      <a:r>
                        <a:rPr lang="ru-RU" sz="1200" dirty="0" smtClean="0">
                          <a:effectLst/>
                          <a:latin typeface="Times New Roman"/>
                          <a:ea typeface="Times New Roman"/>
                        </a:rPr>
                        <a:t>,00</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
        <p:nvSpPr>
          <p:cNvPr id="11" name="TextBox 10"/>
          <p:cNvSpPr txBox="1"/>
          <p:nvPr/>
        </p:nvSpPr>
        <p:spPr>
          <a:xfrm>
            <a:off x="627170" y="2636912"/>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4033270697"/>
              </p:ext>
            </p:extLst>
          </p:nvPr>
        </p:nvGraphicFramePr>
        <p:xfrm>
          <a:off x="485650" y="1412776"/>
          <a:ext cx="5295628" cy="1112520"/>
        </p:xfrm>
        <a:graphic>
          <a:graphicData uri="http://schemas.openxmlformats.org/drawingml/2006/table">
            <a:tbl>
              <a:tblPr firstRow="1" bandRow="1">
                <a:tableStyleId>{5C22544A-7EE6-4342-B048-85BDC9FD1C3A}</a:tableStyleId>
              </a:tblPr>
              <a:tblGrid>
                <a:gridCol w="1323907">
                  <a:extLst>
                    <a:ext uri="{9D8B030D-6E8A-4147-A177-3AD203B41FA5}">
                      <a16:colId xmlns:a16="http://schemas.microsoft.com/office/drawing/2014/main" xmlns="" val="20000"/>
                    </a:ext>
                  </a:extLst>
                </a:gridCol>
                <a:gridCol w="1323907">
                  <a:extLst>
                    <a:ext uri="{9D8B030D-6E8A-4147-A177-3AD203B41FA5}">
                      <a16:colId xmlns:a16="http://schemas.microsoft.com/office/drawing/2014/main" xmlns="" val="20001"/>
                    </a:ext>
                  </a:extLst>
                </a:gridCol>
                <a:gridCol w="1323907">
                  <a:extLst>
                    <a:ext uri="{9D8B030D-6E8A-4147-A177-3AD203B41FA5}">
                      <a16:colId xmlns:a16="http://schemas.microsoft.com/office/drawing/2014/main" xmlns="" val="20002"/>
                    </a:ext>
                  </a:extLst>
                </a:gridCol>
                <a:gridCol w="1323907">
                  <a:extLst>
                    <a:ext uri="{9D8B030D-6E8A-4147-A177-3AD203B41FA5}">
                      <a16:colId xmlns:a16="http://schemas.microsoft.com/office/drawing/2014/main" xmlns=""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17 479 978,00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16 416 052,50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1 012</a:t>
                      </a:r>
                      <a:r>
                        <a:rPr lang="ru-RU" sz="1200" baseline="0" dirty="0" smtClean="0">
                          <a:effectLst/>
                          <a:latin typeface="Times New Roman"/>
                          <a:ea typeface="Times New Roman"/>
                        </a:rPr>
                        <a:t> 125,50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51 800,00</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
        <p:nvSpPr>
          <p:cNvPr id="12" name="TextBox 1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3" name="Прямоугольник 2"/>
          <p:cNvSpPr/>
          <p:nvPr/>
        </p:nvSpPr>
        <p:spPr>
          <a:xfrm>
            <a:off x="2816846" y="583233"/>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14" name="TextBox 13"/>
          <p:cNvSpPr txBox="1"/>
          <p:nvPr/>
        </p:nvSpPr>
        <p:spPr>
          <a:xfrm>
            <a:off x="3562933" y="4807024"/>
            <a:ext cx="4176464"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«Педагоги и наставники»</a:t>
            </a:r>
          </a:p>
        </p:txBody>
      </p:sp>
      <p:graphicFrame>
        <p:nvGraphicFramePr>
          <p:cNvPr id="15" name="Таблица 14"/>
          <p:cNvGraphicFramePr>
            <a:graphicFrameLocks noGrp="1"/>
          </p:cNvGraphicFramePr>
          <p:nvPr>
            <p:extLst>
              <p:ext uri="{D42A27DB-BD31-4B8C-83A1-F6EECF244321}">
                <p14:modId xmlns:p14="http://schemas.microsoft.com/office/powerpoint/2010/main" val="3449963346"/>
              </p:ext>
            </p:extLst>
          </p:nvPr>
        </p:nvGraphicFramePr>
        <p:xfrm>
          <a:off x="323528" y="5229200"/>
          <a:ext cx="7704856" cy="1112520"/>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16 443 998,00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16 416 052,50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27 945,50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7292473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16254"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Прямоугольник 4"/>
          <p:cNvSpPr/>
          <p:nvPr/>
        </p:nvSpPr>
        <p:spPr>
          <a:xfrm>
            <a:off x="2123728" y="438191"/>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10" name="TextBox 9"/>
          <p:cNvSpPr txBox="1"/>
          <p:nvPr/>
        </p:nvSpPr>
        <p:spPr>
          <a:xfrm>
            <a:off x="342447" y="2180418"/>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sp>
        <p:nvSpPr>
          <p:cNvPr id="11" name="TextBox 10"/>
          <p:cNvSpPr txBox="1"/>
          <p:nvPr/>
        </p:nvSpPr>
        <p:spPr>
          <a:xfrm>
            <a:off x="1129260" y="2238294"/>
            <a:ext cx="7784487" cy="523220"/>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«Создание номерного фонда, инфраструктуры и новых точек притяжения»</a:t>
            </a:r>
          </a:p>
        </p:txBody>
      </p:sp>
      <p:graphicFrame>
        <p:nvGraphicFramePr>
          <p:cNvPr id="12" name="Таблица 11"/>
          <p:cNvGraphicFramePr>
            <a:graphicFrameLocks noGrp="1"/>
          </p:cNvGraphicFramePr>
          <p:nvPr>
            <p:extLst>
              <p:ext uri="{D42A27DB-BD31-4B8C-83A1-F6EECF244321}">
                <p14:modId xmlns:p14="http://schemas.microsoft.com/office/powerpoint/2010/main" val="3091553400"/>
              </p:ext>
            </p:extLst>
          </p:nvPr>
        </p:nvGraphicFramePr>
        <p:xfrm>
          <a:off x="179512" y="2789645"/>
          <a:ext cx="7704856" cy="927388"/>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263662">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3186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31863">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749450761"/>
              </p:ext>
            </p:extLst>
          </p:nvPr>
        </p:nvGraphicFramePr>
        <p:xfrm>
          <a:off x="397830" y="1139883"/>
          <a:ext cx="5295628" cy="949996"/>
        </p:xfrm>
        <a:graphic>
          <a:graphicData uri="http://schemas.openxmlformats.org/drawingml/2006/table">
            <a:tbl>
              <a:tblPr firstRow="1" bandRow="1">
                <a:tableStyleId>{5C22544A-7EE6-4342-B048-85BDC9FD1C3A}</a:tableStyleId>
              </a:tblPr>
              <a:tblGrid>
                <a:gridCol w="1323907">
                  <a:extLst>
                    <a:ext uri="{9D8B030D-6E8A-4147-A177-3AD203B41FA5}">
                      <a16:colId xmlns:a16="http://schemas.microsoft.com/office/drawing/2014/main" xmlns="" val="20000"/>
                    </a:ext>
                  </a:extLst>
                </a:gridCol>
                <a:gridCol w="1323907">
                  <a:extLst>
                    <a:ext uri="{9D8B030D-6E8A-4147-A177-3AD203B41FA5}">
                      <a16:colId xmlns:a16="http://schemas.microsoft.com/office/drawing/2014/main" xmlns="" val="20001"/>
                    </a:ext>
                  </a:extLst>
                </a:gridCol>
                <a:gridCol w="1323907">
                  <a:extLst>
                    <a:ext uri="{9D8B030D-6E8A-4147-A177-3AD203B41FA5}">
                      <a16:colId xmlns:a16="http://schemas.microsoft.com/office/drawing/2014/main" xmlns="" val="20002"/>
                    </a:ext>
                  </a:extLst>
                </a:gridCol>
                <a:gridCol w="1323907">
                  <a:extLst>
                    <a:ext uri="{9D8B030D-6E8A-4147-A177-3AD203B41FA5}">
                      <a16:colId xmlns:a16="http://schemas.microsoft.com/office/drawing/2014/main" xmlns="" val="20003"/>
                    </a:ext>
                  </a:extLst>
                </a:gridCol>
              </a:tblGrid>
              <a:tr h="247507">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a:t>
                      </a:r>
                      <a:r>
                        <a:rPr lang="ru-RU" sz="1400" baseline="0" dirty="0" smtClean="0">
                          <a:effectLst/>
                          <a:latin typeface="Times New Roman"/>
                          <a:ea typeface="Times New Roman"/>
                        </a:rPr>
                        <a:t> на 2026 год</a:t>
                      </a:r>
                      <a:r>
                        <a:rPr lang="ru-RU" sz="1400" dirty="0" smtClean="0">
                          <a:effectLst/>
                          <a:latin typeface="Times New Roman"/>
                          <a:ea typeface="Times New Roman"/>
                        </a:rPr>
                        <a:t>,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36729">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36729">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0,00</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
        <p:nvSpPr>
          <p:cNvPr id="8" name="TextBox 7"/>
          <p:cNvSpPr txBox="1"/>
          <p:nvPr/>
        </p:nvSpPr>
        <p:spPr>
          <a:xfrm>
            <a:off x="350886" y="746082"/>
            <a:ext cx="5394715"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a:solidFill>
                  <a:schemeClr val="bg1">
                    <a:lumMod val="95000"/>
                  </a:schemeClr>
                </a:solidFill>
              </a:rPr>
              <a:t>Туризм и гостеприимство</a:t>
            </a:r>
            <a:r>
              <a:rPr lang="ru-RU" sz="1600" b="1" dirty="0" smtClean="0">
                <a:solidFill>
                  <a:schemeClr val="bg1">
                    <a:lumMod val="95000"/>
                  </a:schemeClr>
                </a:solidFill>
              </a:rPr>
              <a:t>»</a:t>
            </a:r>
            <a:endParaRPr lang="ru-RU" sz="1600" b="1" dirty="0">
              <a:solidFill>
                <a:schemeClr val="bg1">
                  <a:lumMod val="95000"/>
                </a:schemeClr>
              </a:solidFill>
            </a:endParaRPr>
          </a:p>
        </p:txBody>
      </p:sp>
      <p:pic>
        <p:nvPicPr>
          <p:cNvPr id="1730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071" y="768999"/>
            <a:ext cx="3059032" cy="1368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3944056"/>
            <a:ext cx="2634082" cy="1261705"/>
          </a:xfrm>
          <a:prstGeom prst="rect">
            <a:avLst/>
          </a:prstGeom>
        </p:spPr>
      </p:pic>
      <p:sp>
        <p:nvSpPr>
          <p:cNvPr id="15" name="TextBox 14"/>
          <p:cNvSpPr txBox="1"/>
          <p:nvPr/>
        </p:nvSpPr>
        <p:spPr>
          <a:xfrm>
            <a:off x="321649" y="3994974"/>
            <a:ext cx="5394715"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smtClean="0">
                <a:solidFill>
                  <a:schemeClr val="bg1">
                    <a:lumMod val="95000"/>
                  </a:schemeClr>
                </a:solidFill>
              </a:rPr>
              <a:t>СЕМЬЯ»</a:t>
            </a:r>
            <a:endParaRPr lang="ru-RU" sz="1600" b="1" dirty="0">
              <a:solidFill>
                <a:schemeClr val="bg1">
                  <a:lumMod val="95000"/>
                </a:schemeClr>
              </a:solidFill>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2661296567"/>
              </p:ext>
            </p:extLst>
          </p:nvPr>
        </p:nvGraphicFramePr>
        <p:xfrm>
          <a:off x="166774" y="4441036"/>
          <a:ext cx="6450840" cy="928945"/>
        </p:xfrm>
        <a:graphic>
          <a:graphicData uri="http://schemas.openxmlformats.org/drawingml/2006/table">
            <a:tbl>
              <a:tblPr firstRow="1" bandRow="1">
                <a:tableStyleId>{5C22544A-7EE6-4342-B048-85BDC9FD1C3A}</a:tableStyleId>
              </a:tblPr>
              <a:tblGrid>
                <a:gridCol w="1409086">
                  <a:extLst>
                    <a:ext uri="{9D8B030D-6E8A-4147-A177-3AD203B41FA5}">
                      <a16:colId xmlns:a16="http://schemas.microsoft.com/office/drawing/2014/main" xmlns="" val="20000"/>
                    </a:ext>
                  </a:extLst>
                </a:gridCol>
                <a:gridCol w="1656184">
                  <a:extLst>
                    <a:ext uri="{9D8B030D-6E8A-4147-A177-3AD203B41FA5}">
                      <a16:colId xmlns:a16="http://schemas.microsoft.com/office/drawing/2014/main" xmlns="" val="20001"/>
                    </a:ext>
                  </a:extLst>
                </a:gridCol>
                <a:gridCol w="1440160">
                  <a:extLst>
                    <a:ext uri="{9D8B030D-6E8A-4147-A177-3AD203B41FA5}">
                      <a16:colId xmlns:a16="http://schemas.microsoft.com/office/drawing/2014/main" xmlns="" val="20002"/>
                    </a:ext>
                  </a:extLst>
                </a:gridCol>
                <a:gridCol w="1945410">
                  <a:extLst>
                    <a:ext uri="{9D8B030D-6E8A-4147-A177-3AD203B41FA5}">
                      <a16:colId xmlns:a16="http://schemas.microsoft.com/office/drawing/2014/main" xmlns="" val="20003"/>
                    </a:ext>
                  </a:extLst>
                </a:gridCol>
              </a:tblGrid>
              <a:tr h="242023">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a:t>
                      </a:r>
                      <a:r>
                        <a:rPr lang="ru-RU" sz="1400" baseline="0" dirty="0" smtClean="0">
                          <a:effectLst/>
                          <a:latin typeface="Times New Roman"/>
                          <a:ea typeface="Times New Roman"/>
                        </a:rPr>
                        <a:t> на 2026 год</a:t>
                      </a:r>
                      <a:r>
                        <a:rPr lang="ru-RU" sz="1400" dirty="0" smtClean="0">
                          <a:effectLst/>
                          <a:latin typeface="Times New Roman"/>
                          <a:ea typeface="Times New Roman"/>
                        </a:rPr>
                        <a:t>,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57655">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29267">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11 363</a:t>
                      </a:r>
                      <a:r>
                        <a:rPr lang="ru-RU" sz="1200" baseline="0" dirty="0" smtClean="0">
                          <a:effectLst/>
                          <a:latin typeface="Times New Roman"/>
                          <a:ea typeface="Times New Roman"/>
                        </a:rPr>
                        <a:t> 329,28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10 912 199,95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337</a:t>
                      </a:r>
                      <a:r>
                        <a:rPr lang="ru-RU" sz="1200" baseline="0" dirty="0" smtClean="0">
                          <a:effectLst/>
                          <a:latin typeface="Times New Roman"/>
                          <a:ea typeface="Times New Roman"/>
                        </a:rPr>
                        <a:t> 491</a:t>
                      </a:r>
                      <a:r>
                        <a:rPr lang="ru-RU" sz="1200" dirty="0" smtClean="0">
                          <a:effectLst/>
                          <a:latin typeface="Times New Roman"/>
                          <a:ea typeface="Times New Roman"/>
                        </a:rPr>
                        <a:t>,05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113 638,28</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
        <p:nvSpPr>
          <p:cNvPr id="17" name="TextBox 16"/>
          <p:cNvSpPr txBox="1"/>
          <p:nvPr/>
        </p:nvSpPr>
        <p:spPr>
          <a:xfrm>
            <a:off x="342447" y="5456269"/>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sp>
        <p:nvSpPr>
          <p:cNvPr id="18" name="TextBox 17"/>
          <p:cNvSpPr txBox="1"/>
          <p:nvPr/>
        </p:nvSpPr>
        <p:spPr>
          <a:xfrm>
            <a:off x="1227817" y="5507445"/>
            <a:ext cx="6224503"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«Семейные ценности и инфраструктура культуры»</a:t>
            </a:r>
          </a:p>
        </p:txBody>
      </p:sp>
      <p:graphicFrame>
        <p:nvGraphicFramePr>
          <p:cNvPr id="19" name="Таблица 18"/>
          <p:cNvGraphicFramePr>
            <a:graphicFrameLocks noGrp="1"/>
          </p:cNvGraphicFramePr>
          <p:nvPr>
            <p:extLst>
              <p:ext uri="{D42A27DB-BD31-4B8C-83A1-F6EECF244321}">
                <p14:modId xmlns:p14="http://schemas.microsoft.com/office/powerpoint/2010/main" val="2780393969"/>
              </p:ext>
            </p:extLst>
          </p:nvPr>
        </p:nvGraphicFramePr>
        <p:xfrm>
          <a:off x="330885" y="5880490"/>
          <a:ext cx="7704856" cy="927388"/>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263662">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3186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31863">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11 363</a:t>
                      </a:r>
                      <a:r>
                        <a:rPr lang="ru-RU" sz="1200" baseline="0" dirty="0" smtClean="0">
                          <a:effectLst/>
                          <a:latin typeface="Times New Roman"/>
                          <a:ea typeface="Times New Roman"/>
                        </a:rPr>
                        <a:t> 329,28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10 912 199,95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337</a:t>
                      </a:r>
                      <a:r>
                        <a:rPr lang="ru-RU" sz="1200" baseline="0" dirty="0" smtClean="0">
                          <a:effectLst/>
                          <a:latin typeface="Times New Roman"/>
                          <a:ea typeface="Times New Roman"/>
                        </a:rPr>
                        <a:t> 491</a:t>
                      </a:r>
                      <a:r>
                        <a:rPr lang="ru-RU" sz="1200" dirty="0" smtClean="0">
                          <a:effectLst/>
                          <a:latin typeface="Times New Roman"/>
                          <a:ea typeface="Times New Roman"/>
                        </a:rPr>
                        <a:t>,05</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113 638,28</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2346068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Блок-схема: процесс 12"/>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spcBef>
                <a:spcPts val="1200"/>
              </a:spcBef>
              <a:spcAft>
                <a:spcPts val="0"/>
              </a:spcAft>
              <a:tabLst>
                <a:tab pos="5292725" algn="l"/>
              </a:tabLst>
            </a:pPr>
            <a:r>
              <a:rPr lang="ru-RU" dirty="0">
                <a:latin typeface="Times New Roman"/>
                <a:ea typeface="Times New Roman"/>
              </a:rPr>
              <a:t>областных средств</a:t>
            </a:r>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pic>
        <p:nvPicPr>
          <p:cNvPr id="174082" name="Picture 2" descr="https://www.admkrsk.ru/assets/%D0%93%D0%BE%D1%80%D0%BE%D0%B4%D1%81%D0%BA%D0%B8%D0%B5%20%D0%BF%D1%80%D0%BE%D0%B5%D0%BA%D1%82%D1%8B%20%D0%B8%20%D1%81%D0%BE%D0%B1%D1%8B%D1%82%D0%B8%D1%8F/%D0%98%D0%BD%D1%84%D1%80%D0%B0%D1%81%D1%82%D1%80%D1%83%D0%BA%D1%82%D1%83%D1%80%D0%B0_%D0%B1%D0%B0%D0%BD%D0%BD%D0%B5%D1%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303" y="871637"/>
            <a:ext cx="3514697" cy="175734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123728" y="553274"/>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10" name="TextBox 9"/>
          <p:cNvSpPr txBox="1"/>
          <p:nvPr/>
        </p:nvSpPr>
        <p:spPr>
          <a:xfrm>
            <a:off x="323528" y="2311194"/>
            <a:ext cx="1872208" cy="338554"/>
          </a:xfrm>
          <a:prstGeom prst="rect">
            <a:avLst/>
          </a:prstGeom>
          <a:noFill/>
        </p:spPr>
        <p:txBody>
          <a:bodyPr wrap="square" rtlCol="0">
            <a:spAutoFit/>
          </a:bodyPr>
          <a:lstStyle/>
          <a:p>
            <a:r>
              <a:rPr lang="ru-RU" sz="1600" b="1" dirty="0" smtClean="0">
                <a:solidFill>
                  <a:schemeClr val="accent5">
                    <a:lumMod val="25000"/>
                  </a:schemeClr>
                </a:solidFill>
              </a:rPr>
              <a:t>Из них:</a:t>
            </a:r>
            <a:endParaRPr lang="ru-RU" sz="1600" b="1" dirty="0">
              <a:solidFill>
                <a:schemeClr val="accent5">
                  <a:lumMod val="25000"/>
                </a:schemeClr>
              </a:solidFill>
            </a:endParaRPr>
          </a:p>
        </p:txBody>
      </p:sp>
      <p:sp>
        <p:nvSpPr>
          <p:cNvPr id="11" name="TextBox 10"/>
          <p:cNvSpPr txBox="1"/>
          <p:nvPr/>
        </p:nvSpPr>
        <p:spPr>
          <a:xfrm>
            <a:off x="1115616" y="2490082"/>
            <a:ext cx="4608511" cy="523220"/>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«Модернизация коммунальной инфраструктуры»</a:t>
            </a:r>
          </a:p>
        </p:txBody>
      </p:sp>
      <p:graphicFrame>
        <p:nvGraphicFramePr>
          <p:cNvPr id="12" name="Таблица 11"/>
          <p:cNvGraphicFramePr>
            <a:graphicFrameLocks noGrp="1"/>
          </p:cNvGraphicFramePr>
          <p:nvPr>
            <p:extLst>
              <p:ext uri="{D42A27DB-BD31-4B8C-83A1-F6EECF244321}">
                <p14:modId xmlns:p14="http://schemas.microsoft.com/office/powerpoint/2010/main" val="1427784364"/>
              </p:ext>
            </p:extLst>
          </p:nvPr>
        </p:nvGraphicFramePr>
        <p:xfrm>
          <a:off x="128828" y="3013302"/>
          <a:ext cx="7704856" cy="784753"/>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199674">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9707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265305">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48 889 473,60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30 868 000,00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16 920 970,00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1 100 503,60</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4060841752"/>
              </p:ext>
            </p:extLst>
          </p:nvPr>
        </p:nvGraphicFramePr>
        <p:xfrm>
          <a:off x="323528" y="1270038"/>
          <a:ext cx="5295628" cy="1112520"/>
        </p:xfrm>
        <a:graphic>
          <a:graphicData uri="http://schemas.openxmlformats.org/drawingml/2006/table">
            <a:tbl>
              <a:tblPr firstRow="1" bandRow="1">
                <a:tableStyleId>{5C22544A-7EE6-4342-B048-85BDC9FD1C3A}</a:tableStyleId>
              </a:tblPr>
              <a:tblGrid>
                <a:gridCol w="1323907">
                  <a:extLst>
                    <a:ext uri="{9D8B030D-6E8A-4147-A177-3AD203B41FA5}">
                      <a16:colId xmlns:a16="http://schemas.microsoft.com/office/drawing/2014/main" xmlns="" val="20000"/>
                    </a:ext>
                  </a:extLst>
                </a:gridCol>
                <a:gridCol w="1323907">
                  <a:extLst>
                    <a:ext uri="{9D8B030D-6E8A-4147-A177-3AD203B41FA5}">
                      <a16:colId xmlns:a16="http://schemas.microsoft.com/office/drawing/2014/main" xmlns="" val="20001"/>
                    </a:ext>
                  </a:extLst>
                </a:gridCol>
                <a:gridCol w="1323907">
                  <a:extLst>
                    <a:ext uri="{9D8B030D-6E8A-4147-A177-3AD203B41FA5}">
                      <a16:colId xmlns:a16="http://schemas.microsoft.com/office/drawing/2014/main" xmlns="" val="20002"/>
                    </a:ext>
                  </a:extLst>
                </a:gridCol>
                <a:gridCol w="1323907">
                  <a:extLst>
                    <a:ext uri="{9D8B030D-6E8A-4147-A177-3AD203B41FA5}">
                      <a16:colId xmlns:a16="http://schemas.microsoft.com/office/drawing/2014/main" xmlns="" val="20003"/>
                    </a:ext>
                  </a:extLst>
                </a:gridCol>
              </a:tblGrid>
              <a:tr h="370840">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a:t>
                      </a:r>
                      <a:r>
                        <a:rPr lang="ru-RU" sz="1400" baseline="0" dirty="0" smtClean="0">
                          <a:effectLst/>
                          <a:latin typeface="Times New Roman"/>
                          <a:ea typeface="Times New Roman"/>
                        </a:rPr>
                        <a:t> на 2026 год</a:t>
                      </a:r>
                      <a:r>
                        <a:rPr lang="ru-RU" sz="1400" dirty="0" smtClean="0">
                          <a:effectLst/>
                          <a:latin typeface="Times New Roman"/>
                          <a:ea typeface="Times New Roman"/>
                        </a:rPr>
                        <a:t>,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70840">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37084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345 332 496,62</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318 133</a:t>
                      </a:r>
                      <a:r>
                        <a:rPr lang="ru-RU" sz="1200" baseline="0" dirty="0" smtClean="0">
                          <a:effectLst/>
                          <a:latin typeface="Times New Roman"/>
                          <a:ea typeface="Times New Roman"/>
                        </a:rPr>
                        <a:t> 359,01</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25 805 465,58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1 393 672,03</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sp>
        <p:nvSpPr>
          <p:cNvPr id="8" name="TextBox 7"/>
          <p:cNvSpPr txBox="1"/>
          <p:nvPr/>
        </p:nvSpPr>
        <p:spPr>
          <a:xfrm>
            <a:off x="323528" y="867098"/>
            <a:ext cx="5616624" cy="338554"/>
          </a:xfrm>
          <a:prstGeom prst="rect">
            <a:avLst/>
          </a:prstGeom>
          <a:solidFill>
            <a:schemeClr val="accent1">
              <a:lumMod val="50000"/>
            </a:schemeClr>
          </a:solidFill>
        </p:spPr>
        <p:txBody>
          <a:bodyPr wrap="square" rtlCol="0">
            <a:spAutoFit/>
          </a:bodyPr>
          <a:lstStyle/>
          <a:p>
            <a:r>
              <a:rPr lang="ru-RU" b="1" dirty="0" smtClean="0">
                <a:solidFill>
                  <a:schemeClr val="accent3">
                    <a:lumMod val="95000"/>
                  </a:schemeClr>
                </a:solidFill>
              </a:rPr>
              <a:t>НАЦИОНАЛЬНЫЙ ПРОЕКТ «</a:t>
            </a:r>
            <a:r>
              <a:rPr lang="ru-RU" sz="1600" b="1" dirty="0">
                <a:solidFill>
                  <a:schemeClr val="bg1">
                    <a:lumMod val="95000"/>
                  </a:schemeClr>
                </a:solidFill>
              </a:rPr>
              <a:t>Инфраструктура для жизни</a:t>
            </a:r>
            <a:r>
              <a:rPr lang="ru-RU" sz="1600" b="1" dirty="0" smtClean="0">
                <a:solidFill>
                  <a:schemeClr val="bg1">
                    <a:lumMod val="95000"/>
                  </a:schemeClr>
                </a:solidFill>
              </a:rPr>
              <a:t>»</a:t>
            </a:r>
            <a:endParaRPr lang="ru-RU" sz="1600" b="1" dirty="0">
              <a:solidFill>
                <a:schemeClr val="bg1">
                  <a:lumMod val="95000"/>
                </a:schemeClr>
              </a:solidFill>
            </a:endParaRPr>
          </a:p>
        </p:txBody>
      </p:sp>
      <p:sp>
        <p:nvSpPr>
          <p:cNvPr id="14" name="TextBox 13"/>
          <p:cNvSpPr txBox="1"/>
          <p:nvPr/>
        </p:nvSpPr>
        <p:spPr>
          <a:xfrm>
            <a:off x="1979711" y="3941713"/>
            <a:ext cx="5886367"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«Формирование комфортной городской среды»</a:t>
            </a:r>
          </a:p>
        </p:txBody>
      </p:sp>
      <p:sp>
        <p:nvSpPr>
          <p:cNvPr id="15" name="TextBox 14"/>
          <p:cNvSpPr txBox="1"/>
          <p:nvPr/>
        </p:nvSpPr>
        <p:spPr>
          <a:xfrm>
            <a:off x="2996967" y="5316834"/>
            <a:ext cx="5463465" cy="307777"/>
          </a:xfrm>
          <a:prstGeom prst="rect">
            <a:avLst/>
          </a:prstGeom>
          <a:solidFill>
            <a:schemeClr val="accent5">
              <a:lumMod val="50000"/>
            </a:schemeClr>
          </a:solidFill>
        </p:spPr>
        <p:txBody>
          <a:bodyPr wrap="square" rtlCol="0">
            <a:spAutoFit/>
          </a:bodyPr>
          <a:lstStyle/>
          <a:p>
            <a:r>
              <a:rPr lang="ru-RU" b="1" dirty="0" smtClean="0">
                <a:solidFill>
                  <a:schemeClr val="bg1"/>
                </a:solidFill>
              </a:rPr>
              <a:t>Региональный проект</a:t>
            </a:r>
            <a:r>
              <a:rPr lang="en-US" b="1" dirty="0">
                <a:solidFill>
                  <a:schemeClr val="bg1"/>
                </a:solidFill>
              </a:rPr>
              <a:t> </a:t>
            </a:r>
            <a:r>
              <a:rPr lang="ru-RU" b="1" dirty="0">
                <a:solidFill>
                  <a:schemeClr val="bg1"/>
                </a:solidFill>
              </a:rPr>
              <a:t>«Региональная и местная дорожная сеть»</a:t>
            </a:r>
          </a:p>
        </p:txBody>
      </p:sp>
      <p:graphicFrame>
        <p:nvGraphicFramePr>
          <p:cNvPr id="16" name="Таблица 15"/>
          <p:cNvGraphicFramePr>
            <a:graphicFrameLocks noGrp="1"/>
          </p:cNvGraphicFramePr>
          <p:nvPr>
            <p:extLst>
              <p:ext uri="{D42A27DB-BD31-4B8C-83A1-F6EECF244321}">
                <p14:modId xmlns:p14="http://schemas.microsoft.com/office/powerpoint/2010/main" val="4044336694"/>
              </p:ext>
            </p:extLst>
          </p:nvPr>
        </p:nvGraphicFramePr>
        <p:xfrm>
          <a:off x="467544" y="4280719"/>
          <a:ext cx="7704856" cy="883818"/>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312425">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9707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259110">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3 684 273,02</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3 573 387,51</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110 517,08</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368,43</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bl>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1388091572"/>
              </p:ext>
            </p:extLst>
          </p:nvPr>
        </p:nvGraphicFramePr>
        <p:xfrm>
          <a:off x="1070466" y="5677097"/>
          <a:ext cx="7704856" cy="922392"/>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xmlns="" val="20000"/>
                    </a:ext>
                  </a:extLst>
                </a:gridCol>
                <a:gridCol w="1926214">
                  <a:extLst>
                    <a:ext uri="{9D8B030D-6E8A-4147-A177-3AD203B41FA5}">
                      <a16:colId xmlns:a16="http://schemas.microsoft.com/office/drawing/2014/main" xmlns="" val="20001"/>
                    </a:ext>
                  </a:extLst>
                </a:gridCol>
                <a:gridCol w="1926214">
                  <a:extLst>
                    <a:ext uri="{9D8B030D-6E8A-4147-A177-3AD203B41FA5}">
                      <a16:colId xmlns:a16="http://schemas.microsoft.com/office/drawing/2014/main" xmlns="" val="20002"/>
                    </a:ext>
                  </a:extLst>
                </a:gridCol>
                <a:gridCol w="1926214">
                  <a:extLst>
                    <a:ext uri="{9D8B030D-6E8A-4147-A177-3AD203B41FA5}">
                      <a16:colId xmlns:a16="http://schemas.microsoft.com/office/drawing/2014/main" xmlns="" val="20003"/>
                    </a:ext>
                  </a:extLst>
                </a:gridCol>
              </a:tblGrid>
              <a:tr h="350999">
                <a:tc gridSpan="4">
                  <a:txBody>
                    <a:bodyPr/>
                    <a:lstStyle/>
                    <a:p>
                      <a:pPr algn="ctr">
                        <a:spcBef>
                          <a:spcPts val="1200"/>
                        </a:spcBef>
                        <a:spcAft>
                          <a:spcPts val="0"/>
                        </a:spcAft>
                        <a:tabLst>
                          <a:tab pos="5292725" algn="l"/>
                        </a:tabLst>
                      </a:pPr>
                      <a:r>
                        <a:rPr lang="ru-RU" sz="1400" dirty="0" smtClean="0">
                          <a:effectLst/>
                          <a:latin typeface="Times New Roman"/>
                          <a:ea typeface="Times New Roman"/>
                        </a:rPr>
                        <a:t>Предусмотрено </a:t>
                      </a:r>
                      <a:r>
                        <a:rPr lang="ru-RU" sz="1400" dirty="0">
                          <a:effectLst/>
                          <a:latin typeface="Times New Roman"/>
                          <a:ea typeface="Times New Roman"/>
                        </a:rPr>
                        <a:t>в </a:t>
                      </a:r>
                      <a:r>
                        <a:rPr lang="ru-RU" sz="1400" dirty="0" smtClean="0">
                          <a:effectLst/>
                          <a:latin typeface="Times New Roman"/>
                          <a:ea typeface="Times New Roman"/>
                        </a:rPr>
                        <a:t>бюджете на 2026 год, </a:t>
                      </a:r>
                      <a:r>
                        <a:rPr lang="ru-RU" sz="1400" baseline="0" dirty="0" smtClean="0">
                          <a:effectLst/>
                          <a:latin typeface="Times New Roman"/>
                          <a:ea typeface="Times New Roman"/>
                        </a:rPr>
                        <a:t> рублей</a:t>
                      </a:r>
                      <a:endParaRPr lang="ru-RU" sz="1400" dirty="0">
                        <a:effectLst/>
                        <a:latin typeface="Times New Roman"/>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97073">
                <a:tc>
                  <a:txBody>
                    <a:bodyPr/>
                    <a:lstStyle/>
                    <a:p>
                      <a:pPr algn="ctr">
                        <a:spcBef>
                          <a:spcPts val="1200"/>
                        </a:spcBef>
                        <a:spcAft>
                          <a:spcPts val="0"/>
                        </a:spcAft>
                        <a:tabLst>
                          <a:tab pos="5292725" algn="l"/>
                        </a:tabLst>
                      </a:pPr>
                      <a:r>
                        <a:rPr lang="ru-RU" sz="1200" dirty="0">
                          <a:effectLst/>
                          <a:latin typeface="Times New Roman"/>
                          <a:ea typeface="Times New Roman"/>
                        </a:rPr>
                        <a:t>всего</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федеральных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областных средств</a:t>
                      </a:r>
                    </a:p>
                  </a:txBody>
                  <a:tcPr marL="68580" marR="68580" marT="0" marB="0" anchor="ctr"/>
                </a:tc>
                <a:tc>
                  <a:txBody>
                    <a:bodyPr/>
                    <a:lstStyle/>
                    <a:p>
                      <a:pPr algn="ctr">
                        <a:spcBef>
                          <a:spcPts val="1200"/>
                        </a:spcBef>
                        <a:spcAft>
                          <a:spcPts val="0"/>
                        </a:spcAft>
                        <a:tabLst>
                          <a:tab pos="5292725" algn="l"/>
                        </a:tabLst>
                      </a:pPr>
                      <a:r>
                        <a:rPr lang="ru-RU" sz="1200" dirty="0">
                          <a:effectLst/>
                          <a:latin typeface="Times New Roman"/>
                          <a:ea typeface="Times New Roman"/>
                        </a:rPr>
                        <a:t>средств местного бюджета</a:t>
                      </a:r>
                    </a:p>
                  </a:txBody>
                  <a:tcPr marL="68580" marR="68580" marT="0" marB="0" anchor="ctr"/>
                </a:tc>
                <a:extLst>
                  <a:ext uri="{0D108BD9-81ED-4DB2-BD59-A6C34878D82A}">
                    <a16:rowId xmlns:a16="http://schemas.microsoft.com/office/drawing/2014/main" xmlns="" val="10001"/>
                  </a:ext>
                </a:extLst>
              </a:tr>
              <a:tr h="259110">
                <a:tc>
                  <a:txBody>
                    <a:bodyPr/>
                    <a:lstStyle/>
                    <a:p>
                      <a:pPr algn="ctr"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292 758 750,00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283 691 971,50</a:t>
                      </a:r>
                      <a:endParaRPr lang="ru-RU" sz="1200" dirty="0">
                        <a:effectLst/>
                        <a:latin typeface="Times New Roman"/>
                        <a:ea typeface="Times New Roman"/>
                      </a:endParaRPr>
                    </a:p>
                  </a:txBody>
                  <a:tcPr marL="68580" marR="68580" marT="0" marB="0"/>
                </a:tc>
                <a:tc>
                  <a:txBody>
                    <a:bodyPr/>
                    <a:lstStyle/>
                    <a:p>
                      <a:pPr algn="ctr">
                        <a:lnSpc>
                          <a:spcPct val="150000"/>
                        </a:lnSpc>
                        <a:spcBef>
                          <a:spcPts val="1200"/>
                        </a:spcBef>
                        <a:spcAft>
                          <a:spcPts val="0"/>
                        </a:spcAft>
                        <a:tabLst>
                          <a:tab pos="5292725" algn="l"/>
                        </a:tabLst>
                      </a:pPr>
                      <a:r>
                        <a:rPr lang="ru-RU" sz="1200" dirty="0" smtClean="0">
                          <a:effectLst/>
                          <a:latin typeface="Times New Roman"/>
                          <a:ea typeface="Times New Roman"/>
                        </a:rPr>
                        <a:t>8 773 978,50</a:t>
                      </a:r>
                      <a:endParaRPr lang="ru-RU" sz="1200" dirty="0">
                        <a:effectLst/>
                        <a:latin typeface="Times New Roman"/>
                        <a:ea typeface="Times New Roman"/>
                      </a:endParaRPr>
                    </a:p>
                  </a:txBody>
                  <a:tcPr marL="68580" marR="68580" marT="0" marB="0"/>
                </a:tc>
                <a:tc>
                  <a:txBody>
                    <a:bodyPr/>
                    <a:lstStyle/>
                    <a:p>
                      <a:pPr algn="ctr"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292 800,00</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8465239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856"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Прямоугольник 4"/>
          <p:cNvSpPr/>
          <p:nvPr/>
        </p:nvSpPr>
        <p:spPr>
          <a:xfrm>
            <a:off x="3059832" y="472118"/>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513017505"/>
              </p:ext>
            </p:extLst>
          </p:nvPr>
        </p:nvGraphicFramePr>
        <p:xfrm>
          <a:off x="114291" y="1340768"/>
          <a:ext cx="8964488" cy="4979711"/>
        </p:xfrm>
        <a:graphic>
          <a:graphicData uri="http://schemas.openxmlformats.org/drawingml/2006/table">
            <a:tbl>
              <a:tblPr firstRow="1" bandRow="1">
                <a:tableStyleId>{5C22544A-7EE6-4342-B048-85BDC9FD1C3A}</a:tableStyleId>
              </a:tblPr>
              <a:tblGrid>
                <a:gridCol w="5901621">
                  <a:extLst>
                    <a:ext uri="{9D8B030D-6E8A-4147-A177-3AD203B41FA5}">
                      <a16:colId xmlns:a16="http://schemas.microsoft.com/office/drawing/2014/main" xmlns="" val="20000"/>
                    </a:ext>
                  </a:extLst>
                </a:gridCol>
                <a:gridCol w="1120561">
                  <a:extLst>
                    <a:ext uri="{9D8B030D-6E8A-4147-A177-3AD203B41FA5}">
                      <a16:colId xmlns:a16="http://schemas.microsoft.com/office/drawing/2014/main" xmlns="" val="20001"/>
                    </a:ext>
                  </a:extLst>
                </a:gridCol>
                <a:gridCol w="971153">
                  <a:extLst>
                    <a:ext uri="{9D8B030D-6E8A-4147-A177-3AD203B41FA5}">
                      <a16:colId xmlns:a16="http://schemas.microsoft.com/office/drawing/2014/main" xmlns="" val="20002"/>
                    </a:ext>
                  </a:extLst>
                </a:gridCol>
                <a:gridCol w="971153">
                  <a:extLst>
                    <a:ext uri="{9D8B030D-6E8A-4147-A177-3AD203B41FA5}">
                      <a16:colId xmlns:a16="http://schemas.microsoft.com/office/drawing/2014/main" xmlns="" val="20003"/>
                    </a:ext>
                  </a:extLst>
                </a:gridCol>
              </a:tblGrid>
              <a:tr h="500689">
                <a:tc>
                  <a:txBody>
                    <a:bodyPr/>
                    <a:lstStyle/>
                    <a:p>
                      <a:pPr algn="ctr"/>
                      <a:r>
                        <a:rPr lang="ru-RU" sz="1200" dirty="0" smtClean="0"/>
                        <a:t>Наименование проектов (мероприятий)</a:t>
                      </a:r>
                      <a:endParaRPr lang="ru-RU" sz="1200" dirty="0"/>
                    </a:p>
                  </a:txBody>
                  <a:tcPr anchor="ctr"/>
                </a:tc>
                <a:tc>
                  <a:txBody>
                    <a:bodyPr/>
                    <a:lstStyle/>
                    <a:p>
                      <a:pPr algn="ctr"/>
                      <a:r>
                        <a:rPr lang="ru-RU" sz="1200" dirty="0" smtClean="0"/>
                        <a:t>2026 год</a:t>
                      </a:r>
                    </a:p>
                    <a:p>
                      <a:pPr algn="ctr"/>
                      <a:r>
                        <a:rPr lang="ru-RU" sz="1200" dirty="0" smtClean="0"/>
                        <a:t>(план)</a:t>
                      </a:r>
                      <a:endParaRPr lang="ru-RU" sz="1200" dirty="0"/>
                    </a:p>
                  </a:txBody>
                  <a:tcPr anchor="ctr"/>
                </a:tc>
                <a:tc>
                  <a:txBody>
                    <a:bodyPr/>
                    <a:lstStyle/>
                    <a:p>
                      <a:pPr algn="ctr"/>
                      <a:r>
                        <a:rPr lang="en-US" sz="1200" dirty="0" smtClean="0"/>
                        <a:t>202</a:t>
                      </a:r>
                      <a:r>
                        <a:rPr lang="ru-RU" sz="1200" dirty="0" smtClean="0"/>
                        <a:t>7</a:t>
                      </a:r>
                      <a:r>
                        <a:rPr lang="en-US" sz="1200" dirty="0" smtClean="0"/>
                        <a:t> </a:t>
                      </a:r>
                      <a:r>
                        <a:rPr lang="ru-RU" sz="1200" dirty="0" smtClean="0"/>
                        <a:t>год</a:t>
                      </a:r>
                      <a:r>
                        <a:rPr lang="ru-RU" sz="1200" baseline="0" dirty="0" smtClean="0"/>
                        <a:t> (план)</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202</a:t>
                      </a:r>
                      <a:r>
                        <a:rPr lang="ru-RU" sz="1200" dirty="0" smtClean="0"/>
                        <a:t>8</a:t>
                      </a:r>
                      <a:r>
                        <a:rPr lang="en-US" sz="1200" dirty="0" smtClean="0"/>
                        <a:t> </a:t>
                      </a:r>
                      <a:r>
                        <a:rPr lang="ru-RU" sz="1200" dirty="0" smtClean="0"/>
                        <a:t>год</a:t>
                      </a:r>
                      <a:r>
                        <a:rPr lang="ru-RU" sz="1200" baseline="0" dirty="0" smtClean="0"/>
                        <a:t> (план)</a:t>
                      </a:r>
                    </a:p>
                  </a:txBody>
                  <a:tcPr anchor="ctr"/>
                </a:tc>
                <a:extLst>
                  <a:ext uri="{0D108BD9-81ED-4DB2-BD59-A6C34878D82A}">
                    <a16:rowId xmlns:a16="http://schemas.microsoft.com/office/drawing/2014/main" xmlns="" val="10000"/>
                  </a:ext>
                </a:extLst>
              </a:tr>
              <a:tr h="454147">
                <a:tc>
                  <a:txBody>
                    <a:bodyPr/>
                    <a:lstStyle/>
                    <a:p>
                      <a:pPr>
                        <a:spcAft>
                          <a:spcPts val="0"/>
                        </a:spcAft>
                      </a:pPr>
                      <a:r>
                        <a:rPr lang="ru-RU" sz="1200" b="1" i="1" dirty="0">
                          <a:effectLst/>
                          <a:latin typeface="+mn-lt"/>
                          <a:ea typeface="Calibri"/>
                          <a:cs typeface="Times New Roman"/>
                        </a:rPr>
                        <a:t>Региональный проект «Все лучшее детям»</a:t>
                      </a:r>
                    </a:p>
                  </a:txBody>
                  <a:tcPr marL="68580" marR="68580" marT="0" marB="0" anchor="ctr">
                    <a:solidFill>
                      <a:schemeClr val="accent6">
                        <a:lumMod val="40000"/>
                        <a:lumOff val="60000"/>
                      </a:schemeClr>
                    </a:solidFill>
                  </a:tcPr>
                </a:tc>
                <a:tc>
                  <a:txBody>
                    <a:bodyPr/>
                    <a:lstStyle/>
                    <a:p>
                      <a:pPr algn="ctr"/>
                      <a:r>
                        <a:rPr lang="ru-RU" sz="1200" b="1" i="1" dirty="0" smtClean="0"/>
                        <a:t>1 035,98</a:t>
                      </a:r>
                    </a:p>
                  </a:txBody>
                  <a:tcPr anchor="ctr">
                    <a:solidFill>
                      <a:schemeClr val="accent6">
                        <a:lumMod val="40000"/>
                        <a:lumOff val="60000"/>
                      </a:schemeClr>
                    </a:solidFill>
                  </a:tcPr>
                </a:tc>
                <a:tc>
                  <a:txBody>
                    <a:bodyPr/>
                    <a:lstStyle/>
                    <a:p>
                      <a:pPr algn="ctr"/>
                      <a:r>
                        <a:rPr lang="ru-RU" sz="1200" b="1" i="1" dirty="0" smtClean="0"/>
                        <a:t>984,18</a:t>
                      </a:r>
                      <a:endParaRPr lang="ru-RU" sz="1200" b="1" i="1" dirty="0"/>
                    </a:p>
                  </a:txBody>
                  <a:tcPr anchor="ctr">
                    <a:solidFill>
                      <a:schemeClr val="accent6">
                        <a:lumMod val="40000"/>
                        <a:lumOff val="60000"/>
                      </a:schemeClr>
                    </a:solidFill>
                  </a:tcPr>
                </a:tc>
                <a:tc>
                  <a:txBody>
                    <a:bodyPr/>
                    <a:lstStyle/>
                    <a:p>
                      <a:pPr algn="ctr"/>
                      <a:r>
                        <a:rPr lang="ru-RU" sz="1200" b="1" i="1" dirty="0" smtClean="0"/>
                        <a:t>984,18</a:t>
                      </a:r>
                      <a:endParaRPr lang="ru-RU" sz="1200" b="1" i="1" dirty="0"/>
                    </a:p>
                  </a:txBody>
                  <a:tcPr anchor="ctr">
                    <a:solidFill>
                      <a:schemeClr val="accent6">
                        <a:lumMod val="40000"/>
                        <a:lumOff val="60000"/>
                      </a:schemeClr>
                    </a:solidFill>
                  </a:tcPr>
                </a:tc>
                <a:extLst>
                  <a:ext uri="{0D108BD9-81ED-4DB2-BD59-A6C34878D82A}">
                    <a16:rowId xmlns:a16="http://schemas.microsoft.com/office/drawing/2014/main" xmlns="" val="10001"/>
                  </a:ext>
                </a:extLst>
              </a:tr>
              <a:tr h="388265">
                <a:tc>
                  <a:txBody>
                    <a:bodyPr/>
                    <a:lstStyle/>
                    <a:p>
                      <a:pPr>
                        <a:spcAft>
                          <a:spcPts val="0"/>
                        </a:spcAft>
                      </a:pPr>
                      <a:r>
                        <a:rPr lang="ru-RU" sz="1200" i="1" dirty="0">
                          <a:effectLst/>
                          <a:latin typeface="+mn-lt"/>
                          <a:ea typeface="Calibri"/>
                          <a:cs typeface="Times New Roman"/>
                        </a:rPr>
                        <a:t>Оснащение предметных кабинетов общеобразовательных организаций средствами обучения и воспитания</a:t>
                      </a:r>
                    </a:p>
                  </a:txBody>
                  <a:tcPr marL="68580" marR="68580" marT="0" marB="0" anchor="ctr">
                    <a:solidFill>
                      <a:schemeClr val="accent2">
                        <a:lumMod val="20000"/>
                        <a:lumOff val="80000"/>
                      </a:schemeClr>
                    </a:solidFill>
                  </a:tcPr>
                </a:tc>
                <a:tc>
                  <a:txBody>
                    <a:bodyPr/>
                    <a:lstStyle/>
                    <a:p>
                      <a:pPr algn="ctr"/>
                      <a:r>
                        <a:rPr lang="ru-RU" sz="1200" i="1" dirty="0" smtClean="0"/>
                        <a:t>1 035,98</a:t>
                      </a:r>
                    </a:p>
                  </a:txBody>
                  <a:tcPr anchor="ctr">
                    <a:solidFill>
                      <a:schemeClr val="accent2">
                        <a:lumMod val="20000"/>
                        <a:lumOff val="80000"/>
                      </a:schemeClr>
                    </a:solidFill>
                  </a:tcPr>
                </a:tc>
                <a:tc>
                  <a:txBody>
                    <a:bodyPr/>
                    <a:lstStyle/>
                    <a:p>
                      <a:pPr algn="ctr"/>
                      <a:r>
                        <a:rPr lang="ru-RU" sz="1200" i="1" dirty="0" smtClean="0"/>
                        <a:t>984,18</a:t>
                      </a:r>
                      <a:endParaRPr lang="ru-RU" sz="1200" i="1" dirty="0"/>
                    </a:p>
                  </a:txBody>
                  <a:tcPr anchor="ctr">
                    <a:solidFill>
                      <a:schemeClr val="accent2">
                        <a:lumMod val="20000"/>
                        <a:lumOff val="80000"/>
                      </a:schemeClr>
                    </a:solidFill>
                  </a:tcPr>
                </a:tc>
                <a:tc>
                  <a:txBody>
                    <a:bodyPr/>
                    <a:lstStyle/>
                    <a:p>
                      <a:pPr algn="ctr"/>
                      <a:r>
                        <a:rPr lang="ru-RU" sz="1200" i="1" dirty="0" smtClean="0"/>
                        <a:t>984,18</a:t>
                      </a:r>
                      <a:endParaRPr lang="ru-RU" sz="1200" i="1" dirty="0"/>
                    </a:p>
                  </a:txBody>
                  <a:tcPr anchor="ctr">
                    <a:solidFill>
                      <a:schemeClr val="accent2">
                        <a:lumMod val="20000"/>
                        <a:lumOff val="80000"/>
                      </a:schemeClr>
                    </a:solidFill>
                  </a:tcPr>
                </a:tc>
                <a:extLst>
                  <a:ext uri="{0D108BD9-81ED-4DB2-BD59-A6C34878D82A}">
                    <a16:rowId xmlns:a16="http://schemas.microsoft.com/office/drawing/2014/main" xmlns="" val="10002"/>
                  </a:ext>
                </a:extLst>
              </a:tr>
              <a:tr h="355489">
                <a:tc>
                  <a:txBody>
                    <a:bodyPr/>
                    <a:lstStyle/>
                    <a:p>
                      <a:pPr>
                        <a:spcAft>
                          <a:spcPts val="0"/>
                        </a:spcAft>
                      </a:pPr>
                      <a:r>
                        <a:rPr lang="ru-RU" sz="1200" b="1" i="1" dirty="0">
                          <a:effectLst/>
                          <a:latin typeface="+mn-lt"/>
                          <a:ea typeface="Calibri"/>
                          <a:cs typeface="Times New Roman"/>
                        </a:rPr>
                        <a:t>Региональный проект «Педагоги и наставники»</a:t>
                      </a:r>
                    </a:p>
                  </a:txBody>
                  <a:tcPr marL="68580" marR="68580" marT="0" marB="0" anchor="ctr">
                    <a:solidFill>
                      <a:schemeClr val="accent6">
                        <a:lumMod val="40000"/>
                        <a:lumOff val="60000"/>
                      </a:schemeClr>
                    </a:solidFill>
                  </a:tcPr>
                </a:tc>
                <a:tc>
                  <a:txBody>
                    <a:bodyPr/>
                    <a:lstStyle/>
                    <a:p>
                      <a:pPr algn="ctr"/>
                      <a:r>
                        <a:rPr lang="ru-RU" sz="1200" b="1" i="1" dirty="0" smtClean="0"/>
                        <a:t>16 444,0</a:t>
                      </a:r>
                    </a:p>
                  </a:txBody>
                  <a:tcPr anchor="ctr">
                    <a:solidFill>
                      <a:schemeClr val="accent6">
                        <a:lumMod val="40000"/>
                        <a:lumOff val="60000"/>
                      </a:schemeClr>
                    </a:solidFill>
                  </a:tcPr>
                </a:tc>
                <a:tc>
                  <a:txBody>
                    <a:bodyPr/>
                    <a:lstStyle/>
                    <a:p>
                      <a:pPr algn="ctr"/>
                      <a:r>
                        <a:rPr lang="ru-RU" sz="1200" b="1" i="1" dirty="0" smtClean="0"/>
                        <a:t>16 220,3</a:t>
                      </a:r>
                      <a:endParaRPr lang="ru-RU" sz="1200" b="1" i="1" dirty="0"/>
                    </a:p>
                  </a:txBody>
                  <a:tcPr anchor="ctr">
                    <a:solidFill>
                      <a:schemeClr val="accent6">
                        <a:lumMod val="40000"/>
                        <a:lumOff val="60000"/>
                      </a:schemeClr>
                    </a:solidFill>
                  </a:tcPr>
                </a:tc>
                <a:tc>
                  <a:txBody>
                    <a:bodyPr/>
                    <a:lstStyle/>
                    <a:p>
                      <a:pPr algn="ctr"/>
                      <a:r>
                        <a:rPr lang="ru-RU" sz="1200" b="1" i="1" dirty="0" smtClean="0"/>
                        <a:t>16 230,1</a:t>
                      </a:r>
                      <a:endParaRPr lang="ru-RU" sz="1200" b="1" i="1" dirty="0"/>
                    </a:p>
                  </a:txBody>
                  <a:tcPr anchor="ctr">
                    <a:solidFill>
                      <a:schemeClr val="accent6">
                        <a:lumMod val="40000"/>
                        <a:lumOff val="60000"/>
                      </a:schemeClr>
                    </a:solidFill>
                  </a:tcPr>
                </a:tc>
                <a:extLst>
                  <a:ext uri="{0D108BD9-81ED-4DB2-BD59-A6C34878D82A}">
                    <a16:rowId xmlns:a16="http://schemas.microsoft.com/office/drawing/2014/main" xmlns="" val="10003"/>
                  </a:ext>
                </a:extLst>
              </a:tr>
              <a:tr h="551256">
                <a:tc>
                  <a:txBody>
                    <a:bodyPr/>
                    <a:lstStyle/>
                    <a:p>
                      <a:pPr>
                        <a:spcAft>
                          <a:spcPts val="0"/>
                        </a:spcAft>
                      </a:pPr>
                      <a:r>
                        <a:rPr lang="ru-RU" sz="1200" i="1" dirty="0" smtClean="0">
                          <a:effectLst/>
                          <a:latin typeface="+mn-lt"/>
                          <a:ea typeface="Calibri"/>
                          <a:cs typeface="Times New Roman"/>
                        </a:rPr>
                        <a:t>Выплаты ежемесячного денежного вознаграждения советникам директоров по воспитанию и взаимодействию с детскими общественными объединениями образовательных организаций</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a:r>
                        <a:rPr lang="ru-RU" sz="1200" i="1" dirty="0" smtClean="0"/>
                        <a:t>312,5</a:t>
                      </a:r>
                    </a:p>
                  </a:txBody>
                  <a:tcPr anchor="ctr">
                    <a:solidFill>
                      <a:schemeClr val="accent2">
                        <a:lumMod val="20000"/>
                        <a:lumOff val="80000"/>
                      </a:schemeClr>
                    </a:solidFill>
                  </a:tcPr>
                </a:tc>
                <a:tc>
                  <a:txBody>
                    <a:bodyPr/>
                    <a:lstStyle/>
                    <a:p>
                      <a:pPr algn="ctr"/>
                      <a:r>
                        <a:rPr lang="ru-RU" sz="1200" i="1" dirty="0" smtClean="0"/>
                        <a:t>234,3</a:t>
                      </a:r>
                      <a:endParaRPr lang="ru-RU" sz="1200" i="1" dirty="0"/>
                    </a:p>
                  </a:txBody>
                  <a:tcPr anchor="ctr">
                    <a:solidFill>
                      <a:schemeClr val="accent2">
                        <a:lumMod val="20000"/>
                        <a:lumOff val="80000"/>
                      </a:schemeClr>
                    </a:solidFill>
                  </a:tcPr>
                </a:tc>
                <a:tc>
                  <a:txBody>
                    <a:bodyPr/>
                    <a:lstStyle/>
                    <a:p>
                      <a:pPr algn="ctr"/>
                      <a:r>
                        <a:rPr lang="ru-RU" sz="1200" i="1" dirty="0" smtClean="0"/>
                        <a:t>234,4</a:t>
                      </a:r>
                      <a:endParaRPr lang="ru-RU" sz="1200" i="1" dirty="0"/>
                    </a:p>
                  </a:txBody>
                  <a:tcPr anchor="ctr">
                    <a:solidFill>
                      <a:schemeClr val="accent2">
                        <a:lumMod val="20000"/>
                        <a:lumOff val="80000"/>
                      </a:schemeClr>
                    </a:solidFill>
                  </a:tcPr>
                </a:tc>
              </a:tr>
              <a:tr h="426587">
                <a:tc>
                  <a:txBody>
                    <a:bodyPr/>
                    <a:lstStyle/>
                    <a:p>
                      <a:pPr>
                        <a:spcAft>
                          <a:spcPts val="0"/>
                        </a:spcAft>
                      </a:pPr>
                      <a:r>
                        <a:rPr lang="ru-RU" sz="1200" i="1" dirty="0">
                          <a:effectLst/>
                          <a:latin typeface="+mn-lt"/>
                          <a:ea typeface="Calibri"/>
                          <a:cs typeface="Times New Roman"/>
                        </a:rPr>
                        <a:t>Выплаты ежемесячного денежного вознаграждения за классное руководство педагогическим работникам образовательных организаций</a:t>
                      </a:r>
                    </a:p>
                  </a:txBody>
                  <a:tcPr marL="68580" marR="68580" marT="0" marB="0" anchor="ctr">
                    <a:solidFill>
                      <a:schemeClr val="accent2">
                        <a:lumMod val="20000"/>
                        <a:lumOff val="80000"/>
                      </a:schemeClr>
                    </a:solidFill>
                  </a:tcPr>
                </a:tc>
                <a:tc>
                  <a:txBody>
                    <a:bodyPr/>
                    <a:lstStyle/>
                    <a:p>
                      <a:pPr algn="ctr"/>
                      <a:r>
                        <a:rPr lang="ru-RU" sz="1200" i="1" dirty="0" smtClean="0"/>
                        <a:t>15 200,0</a:t>
                      </a:r>
                    </a:p>
                  </a:txBody>
                  <a:tcPr anchor="ctr">
                    <a:solidFill>
                      <a:schemeClr val="accent2">
                        <a:lumMod val="20000"/>
                        <a:lumOff val="80000"/>
                      </a:schemeClr>
                    </a:solidFill>
                  </a:tcPr>
                </a:tc>
                <a:tc>
                  <a:txBody>
                    <a:bodyPr/>
                    <a:lstStyle/>
                    <a:p>
                      <a:pPr algn="ctr"/>
                      <a:r>
                        <a:rPr lang="ru-RU" sz="1200" i="1" dirty="0" smtClean="0"/>
                        <a:t>15 200,0</a:t>
                      </a:r>
                      <a:endParaRPr lang="ru-RU" sz="1200" i="1" dirty="0"/>
                    </a:p>
                  </a:txBody>
                  <a:tcPr anchor="ctr">
                    <a:solidFill>
                      <a:schemeClr val="accent2">
                        <a:lumMod val="20000"/>
                        <a:lumOff val="80000"/>
                      </a:schemeClr>
                    </a:solidFill>
                  </a:tcPr>
                </a:tc>
                <a:tc>
                  <a:txBody>
                    <a:bodyPr/>
                    <a:lstStyle/>
                    <a:p>
                      <a:pPr algn="ctr"/>
                      <a:r>
                        <a:rPr lang="ru-RU" sz="1200" i="1" dirty="0" smtClean="0"/>
                        <a:t>15 200,0</a:t>
                      </a:r>
                      <a:endParaRPr lang="ru-RU" sz="1200" i="1" dirty="0"/>
                    </a:p>
                  </a:txBody>
                  <a:tcPr anchor="ctr">
                    <a:solidFill>
                      <a:schemeClr val="accent2">
                        <a:lumMod val="20000"/>
                        <a:lumOff val="80000"/>
                      </a:schemeClr>
                    </a:solidFill>
                  </a:tcPr>
                </a:tc>
              </a:tr>
              <a:tr h="551256">
                <a:tc>
                  <a:txBody>
                    <a:bodyPr/>
                    <a:lstStyle/>
                    <a:p>
                      <a:r>
                        <a:rPr lang="ru-RU" sz="1200" i="1" dirty="0" smtClean="0"/>
                        <a:t>Обеспечение деятельности советников директора по воспитанию и взаимодействию с детскими общественными объединениями в общеобразовательных организациях</a:t>
                      </a:r>
                      <a:endParaRPr lang="ru-RU" sz="1200" i="1" dirty="0"/>
                    </a:p>
                  </a:txBody>
                  <a:tcPr marL="68580" marR="68580" marT="0" marB="0" anchor="ctr">
                    <a:solidFill>
                      <a:schemeClr val="accent2">
                        <a:lumMod val="20000"/>
                        <a:lumOff val="80000"/>
                      </a:schemeClr>
                    </a:solidFill>
                  </a:tcPr>
                </a:tc>
                <a:tc>
                  <a:txBody>
                    <a:bodyPr/>
                    <a:lstStyle/>
                    <a:p>
                      <a:pPr algn="ctr"/>
                      <a:r>
                        <a:rPr lang="ru-RU" sz="1200" i="1" dirty="0" smtClean="0"/>
                        <a:t>931,5</a:t>
                      </a:r>
                    </a:p>
                  </a:txBody>
                  <a:tcPr anchor="ctr">
                    <a:solidFill>
                      <a:schemeClr val="accent2">
                        <a:lumMod val="20000"/>
                        <a:lumOff val="80000"/>
                      </a:schemeClr>
                    </a:solidFill>
                  </a:tcPr>
                </a:tc>
                <a:tc>
                  <a:txBody>
                    <a:bodyPr/>
                    <a:lstStyle/>
                    <a:p>
                      <a:pPr algn="ctr"/>
                      <a:r>
                        <a:rPr lang="ru-RU" sz="1200" i="1" dirty="0" smtClean="0"/>
                        <a:t>786,0</a:t>
                      </a:r>
                      <a:endParaRPr lang="ru-RU" sz="1200" i="1" dirty="0"/>
                    </a:p>
                  </a:txBody>
                  <a:tcPr anchor="ctr">
                    <a:solidFill>
                      <a:schemeClr val="accent2">
                        <a:lumMod val="20000"/>
                        <a:lumOff val="80000"/>
                      </a:schemeClr>
                    </a:solidFill>
                  </a:tcPr>
                </a:tc>
                <a:tc>
                  <a:txBody>
                    <a:bodyPr/>
                    <a:lstStyle/>
                    <a:p>
                      <a:pPr algn="ctr"/>
                      <a:r>
                        <a:rPr lang="ru-RU" sz="1200" i="1" dirty="0" smtClean="0"/>
                        <a:t>795,7</a:t>
                      </a:r>
                      <a:endParaRPr lang="ru-RU" sz="1200" i="1" dirty="0"/>
                    </a:p>
                  </a:txBody>
                  <a:tcPr anchor="ctr">
                    <a:solidFill>
                      <a:schemeClr val="accent2">
                        <a:lumMod val="20000"/>
                        <a:lumOff val="80000"/>
                      </a:schemeClr>
                    </a:solidFill>
                  </a:tcPr>
                </a:tc>
                <a:extLst>
                  <a:ext uri="{0D108BD9-81ED-4DB2-BD59-A6C34878D82A}">
                    <a16:rowId xmlns:a16="http://schemas.microsoft.com/office/drawing/2014/main" xmlns="" val="10004"/>
                  </a:ext>
                </a:extLst>
              </a:tr>
              <a:tr h="367504">
                <a:tc>
                  <a:txBody>
                    <a:bodyPr/>
                    <a:lstStyle/>
                    <a:p>
                      <a:pPr>
                        <a:spcAft>
                          <a:spcPts val="0"/>
                        </a:spcAft>
                      </a:pPr>
                      <a:r>
                        <a:rPr lang="ru-RU" sz="1200" b="1" i="1" dirty="0">
                          <a:effectLst/>
                          <a:latin typeface="+mn-lt"/>
                          <a:ea typeface="Calibri"/>
                          <a:cs typeface="Times New Roman"/>
                        </a:rPr>
                        <a:t>Региональный проект </a:t>
                      </a:r>
                      <a:r>
                        <a:rPr lang="ru-RU" sz="1200" b="1" i="1" dirty="0" smtClean="0">
                          <a:effectLst/>
                          <a:latin typeface="+mn-lt"/>
                          <a:ea typeface="Calibri"/>
                          <a:cs typeface="Times New Roman"/>
                        </a:rPr>
                        <a:t>«Семейные ценности и инфраструктура культуры»</a:t>
                      </a:r>
                      <a:endParaRPr lang="ru-RU" sz="1200" b="1" i="1" dirty="0">
                        <a:effectLst/>
                        <a:latin typeface="+mn-lt"/>
                        <a:ea typeface="Calibri"/>
                        <a:cs typeface="Times New Roman"/>
                      </a:endParaRPr>
                    </a:p>
                  </a:txBody>
                  <a:tcPr marL="68580" marR="68580" marT="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11 363,3</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dirty="0">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tc>
                  <a:txBody>
                    <a:bodyPr/>
                    <a:lstStyle/>
                    <a:p>
                      <a:pPr algn="ctr" fontAlgn="t"/>
                      <a:r>
                        <a:rPr lang="ru-RU" sz="1200" b="1" i="1" u="none" strike="noStrike" dirty="0">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07"/>
                  </a:ext>
                </a:extLst>
              </a:tr>
              <a:tr h="551256">
                <a:tc>
                  <a:txBody>
                    <a:bodyPr/>
                    <a:lstStyle/>
                    <a:p>
                      <a:pPr>
                        <a:spcAft>
                          <a:spcPts val="0"/>
                        </a:spcAft>
                      </a:pPr>
                      <a:r>
                        <a:rPr lang="ru-RU" sz="1200" i="1" dirty="0" smtClean="0">
                          <a:effectLst/>
                          <a:latin typeface="+mn-lt"/>
                          <a:ea typeface="Calibri"/>
                          <a:cs typeface="Times New Roman"/>
                        </a:rPr>
                        <a:t>Модернизация учреждений культуры, включая создание детских культурно-просветительских центров на базе учреждений культуры (субсидии на создание детских центров)</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3 957,1</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a16="http://schemas.microsoft.com/office/drawing/2014/main" xmlns="" val="2823189418"/>
                  </a:ext>
                </a:extLst>
              </a:tr>
              <a:tr h="416631">
                <a:tc>
                  <a:txBody>
                    <a:bodyPr/>
                    <a:lstStyle/>
                    <a:p>
                      <a:pPr>
                        <a:spcAft>
                          <a:spcPts val="0"/>
                        </a:spcAft>
                      </a:pPr>
                      <a:r>
                        <a:rPr lang="ru-RU" sz="1200" i="1" dirty="0" smtClean="0">
                          <a:effectLst/>
                          <a:latin typeface="+mn-lt"/>
                          <a:ea typeface="Calibri"/>
                          <a:cs typeface="Times New Roman"/>
                        </a:rPr>
                        <a:t> Модернизация региональных и (или) муниципальных учреждений культуры (субсидии на модернизацию муниципальных библиотек)</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4 435,1</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a16="http://schemas.microsoft.com/office/drawing/2014/main" xmlns="" val="3571120354"/>
                  </a:ext>
                </a:extLst>
              </a:tr>
              <a:tr h="416631">
                <a:tc>
                  <a:txBody>
                    <a:bodyPr/>
                    <a:lstStyle/>
                    <a:p>
                      <a:pPr>
                        <a:spcAft>
                          <a:spcPts val="0"/>
                        </a:spcAft>
                      </a:pPr>
                      <a:r>
                        <a:rPr lang="ru-RU" sz="1200" i="1" dirty="0" smtClean="0">
                          <a:effectLst/>
                          <a:latin typeface="+mn-lt"/>
                          <a:ea typeface="Calibri"/>
                          <a:cs typeface="Times New Roman"/>
                        </a:rPr>
                        <a:t> Техническое оснащение муниципальных музеев</a:t>
                      </a:r>
                      <a:endParaRPr lang="ru-RU" sz="1200" i="1" dirty="0">
                        <a:effectLst/>
                        <a:latin typeface="+mn-lt"/>
                        <a:ea typeface="Calibri"/>
                        <a:cs typeface="Times New Roman"/>
                      </a:endParaRP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2 971,1</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a16="http://schemas.microsoft.com/office/drawing/2014/main" xmlns="" val="10008"/>
                  </a:ext>
                </a:extLst>
              </a:tr>
            </a:tbl>
          </a:graphicData>
        </a:graphic>
      </p:graphicFrame>
      <p:sp>
        <p:nvSpPr>
          <p:cNvPr id="7" name="Прямоугольник 6"/>
          <p:cNvSpPr/>
          <p:nvPr/>
        </p:nvSpPr>
        <p:spPr>
          <a:xfrm>
            <a:off x="379140" y="685467"/>
            <a:ext cx="8559055" cy="830997"/>
          </a:xfrm>
          <a:prstGeom prst="rect">
            <a:avLst/>
          </a:prstGeom>
        </p:spPr>
        <p:txBody>
          <a:bodyPr wrap="square">
            <a:spAutoFit/>
          </a:bodyPr>
          <a:lstStyle/>
          <a:p>
            <a:r>
              <a:rPr lang="ru-RU" sz="1600" dirty="0">
                <a:solidFill>
                  <a:srgbClr val="000066"/>
                </a:solidFill>
                <a:effectLst>
                  <a:outerShdw blurRad="38100" dist="38100" dir="2700000" algn="tl">
                    <a:srgbClr val="000000">
                      <a:alpha val="43137"/>
                    </a:srgbClr>
                  </a:outerShdw>
                </a:effectLst>
              </a:rPr>
              <a:t>Сведения о реализации в муниципальном образовании </a:t>
            </a:r>
            <a:r>
              <a:rPr lang="ru-RU" sz="1600" dirty="0" smtClean="0">
                <a:solidFill>
                  <a:srgbClr val="000066"/>
                </a:solidFill>
                <a:effectLst>
                  <a:outerShdw blurRad="38100" dist="38100" dir="2700000" algn="tl">
                    <a:srgbClr val="000000">
                      <a:alpha val="43137"/>
                    </a:srgbClr>
                  </a:outerShdw>
                </a:effectLst>
              </a:rPr>
              <a:t>«Демидовский  муниципальный округ» Смоленской </a:t>
            </a:r>
            <a:r>
              <a:rPr lang="ru-RU" sz="1600" dirty="0">
                <a:solidFill>
                  <a:srgbClr val="000066"/>
                </a:solidFill>
                <a:effectLst>
                  <a:outerShdw blurRad="38100" dist="38100" dir="2700000" algn="tl">
                    <a:srgbClr val="000000">
                      <a:alpha val="43137"/>
                    </a:srgbClr>
                  </a:outerShdw>
                </a:effectLst>
              </a:rPr>
              <a:t>области региональных проектов в рамках национальных проектов </a:t>
            </a:r>
            <a:r>
              <a:rPr lang="ru-RU" sz="1600" dirty="0" smtClean="0">
                <a:solidFill>
                  <a:srgbClr val="000066"/>
                </a:solidFill>
                <a:effectLst>
                  <a:outerShdw blurRad="38100" dist="38100" dir="2700000" algn="tl">
                    <a:srgbClr val="000000">
                      <a:alpha val="43137"/>
                    </a:srgbClr>
                  </a:outerShdw>
                </a:effectLst>
              </a:rPr>
              <a:t>«Молодежь и дети», «Туризм и гостеприимство», «Семья», «Инфраструктура для жизни»</a:t>
            </a:r>
            <a:endParaRPr lang="ru-RU" sz="1600" dirty="0">
              <a:solidFill>
                <a:srgbClr val="000066"/>
              </a:solidFill>
              <a:effectLst>
                <a:outerShdw blurRad="38100" dist="38100" dir="2700000" algn="tl">
                  <a:srgbClr val="000000">
                    <a:alpha val="43137"/>
                  </a:srgbClr>
                </a:outerShdw>
              </a:effectLst>
            </a:endParaRPr>
          </a:p>
        </p:txBody>
      </p:sp>
      <p:sp>
        <p:nvSpPr>
          <p:cNvPr id="2" name="TextBox 1"/>
          <p:cNvSpPr txBox="1"/>
          <p:nvPr/>
        </p:nvSpPr>
        <p:spPr>
          <a:xfrm>
            <a:off x="1187624" y="6483667"/>
            <a:ext cx="6408712" cy="307777"/>
          </a:xfrm>
          <a:prstGeom prst="rect">
            <a:avLst/>
          </a:prstGeom>
          <a:noFill/>
        </p:spPr>
        <p:txBody>
          <a:bodyPr wrap="square" rtlCol="0">
            <a:spAutoFit/>
          </a:bodyPr>
          <a:lstStyle/>
          <a:p>
            <a:r>
              <a:rPr lang="ru-RU" i="1" dirty="0" smtClean="0">
                <a:solidFill>
                  <a:srgbClr val="000066"/>
                </a:solidFill>
              </a:rPr>
              <a:t>продолжение на следующей странице</a:t>
            </a:r>
            <a:endParaRPr lang="ru-RU" i="1" dirty="0">
              <a:solidFill>
                <a:srgbClr val="000066"/>
              </a:solidFill>
            </a:endParaRPr>
          </a:p>
        </p:txBody>
      </p:sp>
      <p:sp>
        <p:nvSpPr>
          <p:cNvPr id="8" name="Прямоугольник 7"/>
          <p:cNvSpPr/>
          <p:nvPr/>
        </p:nvSpPr>
        <p:spPr>
          <a:xfrm>
            <a:off x="7956376" y="1283181"/>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2864224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Блок-схема: процесс 17"/>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Введение</a:t>
            </a:r>
            <a:endParaRPr lang="ru-RU" sz="1800" b="1" i="1" dirty="0">
              <a:solidFill>
                <a:srgbClr val="000066"/>
              </a:solidFill>
            </a:endParaRPr>
          </a:p>
        </p:txBody>
      </p:sp>
      <p:sp>
        <p:nvSpPr>
          <p:cNvPr id="3" name="Text Box 14"/>
          <p:cNvSpPr txBox="1">
            <a:spLocks noChangeArrowheads="1"/>
          </p:cNvSpPr>
          <p:nvPr/>
        </p:nvSpPr>
        <p:spPr bwMode="auto">
          <a:xfrm>
            <a:off x="1463833" y="479424"/>
            <a:ext cx="6753225" cy="344488"/>
          </a:xfrm>
          <a:prstGeom prst="rect">
            <a:avLst/>
          </a:prstGeom>
          <a:noFill/>
          <a:ln w="9525">
            <a:noFill/>
            <a:miter lim="800000"/>
            <a:headEnd/>
            <a:tailEnd/>
          </a:ln>
        </p:spPr>
        <p:txBody>
          <a:bodyPr/>
          <a:lstStyle/>
          <a:p>
            <a:pPr algn="ctr"/>
            <a:r>
              <a:rPr lang="ru-RU" sz="1600" b="1" dirty="0" smtClean="0">
                <a:latin typeface="Bad Script" panose="02000000000000000000" pitchFamily="2" charset="0"/>
              </a:rPr>
              <a:t>Глоссарий</a:t>
            </a:r>
            <a:endParaRPr lang="ru-RU" sz="1600" b="1" dirty="0">
              <a:latin typeface="Bad Script" panose="02000000000000000000" pitchFamily="2" charset="0"/>
            </a:endParaRPr>
          </a:p>
        </p:txBody>
      </p:sp>
      <p:sp>
        <p:nvSpPr>
          <p:cNvPr id="4" name="Прямоугольник 3"/>
          <p:cNvSpPr/>
          <p:nvPr/>
        </p:nvSpPr>
        <p:spPr>
          <a:xfrm>
            <a:off x="683568" y="823912"/>
            <a:ext cx="7992888" cy="523220"/>
          </a:xfrm>
          <a:prstGeom prst="rect">
            <a:avLst/>
          </a:prstGeom>
        </p:spPr>
        <p:txBody>
          <a:bodyPr wrap="square">
            <a:spAutoFit/>
          </a:bodyPr>
          <a:lstStyle/>
          <a:p>
            <a:r>
              <a:rPr lang="ru-RU" b="1" u="sng" dirty="0" smtClean="0">
                <a:solidFill>
                  <a:srgbClr val="000066"/>
                </a:solidFill>
                <a:effectLst>
                  <a:outerShdw blurRad="38100" dist="38100" dir="2700000" algn="tl">
                    <a:srgbClr val="000000">
                      <a:alpha val="43137"/>
                    </a:srgbClr>
                  </a:outerShdw>
                </a:effectLst>
              </a:rPr>
              <a:t>Публично - правовые образования </a:t>
            </a:r>
            <a:r>
              <a:rPr lang="ru-RU" dirty="0" smtClean="0">
                <a:solidFill>
                  <a:srgbClr val="000066"/>
                </a:solidFill>
              </a:rPr>
              <a:t>- особые субъекты права наряду с юридическими и физическими лицами </a:t>
            </a:r>
            <a:endParaRPr lang="ru-RU" dirty="0">
              <a:solidFill>
                <a:srgbClr val="000066"/>
              </a:solidFill>
            </a:endParaRPr>
          </a:p>
        </p:txBody>
      </p:sp>
      <p:sp>
        <p:nvSpPr>
          <p:cNvPr id="11" name="Прямоугольник 10"/>
          <p:cNvSpPr/>
          <p:nvPr/>
        </p:nvSpPr>
        <p:spPr>
          <a:xfrm>
            <a:off x="155575" y="4300529"/>
            <a:ext cx="8890817" cy="1384995"/>
          </a:xfrm>
          <a:prstGeom prst="rect">
            <a:avLst/>
          </a:prstGeom>
        </p:spPr>
        <p:txBody>
          <a:bodyPr wrap="square">
            <a:spAutoFit/>
          </a:bodyPr>
          <a:lstStyle/>
          <a:p>
            <a:r>
              <a:rPr lang="ru-RU" dirty="0">
                <a:solidFill>
                  <a:srgbClr val="000066"/>
                </a:solidFill>
                <a:effectLst>
                  <a:outerShdw blurRad="38100" dist="38100" dir="2700000" algn="tl">
                    <a:srgbClr val="000000">
                      <a:alpha val="43137"/>
                    </a:srgbClr>
                  </a:outerShdw>
                </a:effectLst>
              </a:rPr>
              <a:t>Для выполнения своих задач и возложенных функций публично-правовым образованиям необходим бюджет, который формируется за счет сбора налогов и других платежей, направляемых на финансирование бюджетных расходов. </a:t>
            </a:r>
            <a:endParaRPr lang="ru-RU" dirty="0" smtClean="0">
              <a:solidFill>
                <a:srgbClr val="000066"/>
              </a:solidFill>
              <a:effectLst>
                <a:outerShdw blurRad="38100" dist="38100" dir="2700000" algn="tl">
                  <a:srgbClr val="000000">
                    <a:alpha val="43137"/>
                  </a:srgbClr>
                </a:outerShdw>
              </a:effectLst>
            </a:endParaRPr>
          </a:p>
          <a:p>
            <a:r>
              <a:rPr lang="ru-RU" dirty="0" smtClean="0">
                <a:solidFill>
                  <a:srgbClr val="000066"/>
                </a:solidFill>
                <a:effectLst>
                  <a:outerShdw blurRad="38100" dist="38100" dir="2700000" algn="tl">
                    <a:srgbClr val="000000">
                      <a:alpha val="43137"/>
                    </a:srgbClr>
                  </a:outerShdw>
                </a:effectLst>
              </a:rPr>
              <a:t>Фактически </a:t>
            </a:r>
            <a:r>
              <a:rPr lang="ru-RU" dirty="0">
                <a:solidFill>
                  <a:srgbClr val="000066"/>
                </a:solidFill>
                <a:effectLst>
                  <a:outerShdw blurRad="38100" dist="38100" dir="2700000" algn="tl">
                    <a:srgbClr val="000000">
                      <a:alpha val="43137"/>
                    </a:srgbClr>
                  </a:outerShdw>
                </a:effectLst>
              </a:rPr>
              <a:t>за эти средства общество «приобретает» у публично-правовых образований общественные блага: образование, здравоохранение, социальное обеспечение и др., то есть услуги и функции, которые не могут быть предоставлены рынком и оплачены каждым из нас в отдельности</a:t>
            </a:r>
          </a:p>
        </p:txBody>
      </p:sp>
      <p:sp>
        <p:nvSpPr>
          <p:cNvPr id="12" name="AutoShape 4" descr="https://ksh.volgograd.ru/docs/%D0%9A%D0%B0%D1%80%D1%82%D0%B0%20%D0%A0%D0%BE%D1%81%D1%81%D0%B8%D0%B8%20-%D0%9C%D0%A1%D0%A5%20%203.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83301"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975" y="1802457"/>
            <a:ext cx="3124790" cy="200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330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242" y="2564904"/>
            <a:ext cx="1746886" cy="1732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33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359" y="1906012"/>
            <a:ext cx="1152128" cy="147845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693834" y="1395352"/>
            <a:ext cx="2077966" cy="477054"/>
          </a:xfrm>
          <a:prstGeom prst="rect">
            <a:avLst/>
          </a:prstGeom>
          <a:noFill/>
        </p:spPr>
        <p:txBody>
          <a:bodyPr wrap="square" rtlCol="0">
            <a:spAutoFit/>
          </a:bodyPr>
          <a:lstStyle/>
          <a:p>
            <a:r>
              <a:rPr lang="ru-RU" b="1" dirty="0">
                <a:solidFill>
                  <a:schemeClr val="bg2">
                    <a:lumMod val="60000"/>
                    <a:lumOff val="40000"/>
                  </a:schemeClr>
                </a:solidFill>
              </a:rPr>
              <a:t>Российская Федерация </a:t>
            </a:r>
            <a:r>
              <a:rPr lang="ru-RU" sz="1000" b="1" dirty="0">
                <a:solidFill>
                  <a:schemeClr val="bg2">
                    <a:lumMod val="60000"/>
                    <a:lumOff val="40000"/>
                  </a:schemeClr>
                </a:solidFill>
              </a:rPr>
              <a:t>(государственное образование</a:t>
            </a:r>
            <a:r>
              <a:rPr lang="ru-RU" sz="1100" b="1" dirty="0">
                <a:solidFill>
                  <a:schemeClr val="bg2">
                    <a:lumMod val="60000"/>
                    <a:lumOff val="40000"/>
                  </a:schemeClr>
                </a:solidFill>
              </a:rPr>
              <a:t>) </a:t>
            </a:r>
          </a:p>
        </p:txBody>
      </p:sp>
      <p:sp>
        <p:nvSpPr>
          <p:cNvPr id="14" name="TextBox 13"/>
          <p:cNvSpPr txBox="1"/>
          <p:nvPr/>
        </p:nvSpPr>
        <p:spPr>
          <a:xfrm>
            <a:off x="5148064" y="3682561"/>
            <a:ext cx="2016224" cy="677108"/>
          </a:xfrm>
          <a:prstGeom prst="rect">
            <a:avLst/>
          </a:prstGeom>
          <a:noFill/>
        </p:spPr>
        <p:txBody>
          <a:bodyPr wrap="square" rtlCol="0">
            <a:spAutoFit/>
          </a:bodyPr>
          <a:lstStyle/>
          <a:p>
            <a:r>
              <a:rPr lang="ru-RU" b="1" dirty="0">
                <a:solidFill>
                  <a:schemeClr val="bg2">
                    <a:lumMod val="60000"/>
                    <a:lumOff val="40000"/>
                  </a:schemeClr>
                </a:solidFill>
              </a:rPr>
              <a:t>Субъекты Российской Федерации </a:t>
            </a:r>
            <a:r>
              <a:rPr lang="ru-RU" sz="1000" b="1" dirty="0">
                <a:solidFill>
                  <a:schemeClr val="bg2">
                    <a:lumMod val="60000"/>
                    <a:lumOff val="40000"/>
                  </a:schemeClr>
                </a:solidFill>
              </a:rPr>
              <a:t>(государственные образования)</a:t>
            </a:r>
          </a:p>
        </p:txBody>
      </p:sp>
      <p:sp>
        <p:nvSpPr>
          <p:cNvPr id="20" name="TextBox 19"/>
          <p:cNvSpPr txBox="1"/>
          <p:nvPr/>
        </p:nvSpPr>
        <p:spPr>
          <a:xfrm>
            <a:off x="5655302" y="1325403"/>
            <a:ext cx="3309185" cy="769441"/>
          </a:xfrm>
          <a:prstGeom prst="rect">
            <a:avLst/>
          </a:prstGeom>
          <a:noFill/>
        </p:spPr>
        <p:txBody>
          <a:bodyPr wrap="square" rtlCol="0">
            <a:spAutoFit/>
          </a:bodyPr>
          <a:lstStyle/>
          <a:p>
            <a:r>
              <a:rPr lang="ru-RU" b="1" dirty="0">
                <a:solidFill>
                  <a:schemeClr val="bg2">
                    <a:lumMod val="60000"/>
                    <a:lumOff val="40000"/>
                  </a:schemeClr>
                </a:solidFill>
              </a:rPr>
              <a:t>Муниципальные образования </a:t>
            </a:r>
            <a:endParaRPr lang="ru-RU" b="1" dirty="0" smtClean="0">
              <a:solidFill>
                <a:schemeClr val="bg2">
                  <a:lumMod val="60000"/>
                  <a:lumOff val="40000"/>
                </a:schemeClr>
              </a:solidFill>
            </a:endParaRPr>
          </a:p>
          <a:p>
            <a:r>
              <a:rPr lang="ru-RU" sz="1000" b="1" dirty="0" smtClean="0">
                <a:solidFill>
                  <a:schemeClr val="bg2">
                    <a:lumMod val="60000"/>
                    <a:lumOff val="40000"/>
                  </a:schemeClr>
                </a:solidFill>
              </a:rPr>
              <a:t>(</a:t>
            </a:r>
            <a:r>
              <a:rPr lang="ru-RU" sz="1000" b="1" dirty="0">
                <a:solidFill>
                  <a:schemeClr val="bg2">
                    <a:lumMod val="60000"/>
                    <a:lumOff val="40000"/>
                  </a:schemeClr>
                </a:solidFill>
              </a:rPr>
              <a:t>городские округа, муниципальные округа</a:t>
            </a:r>
            <a:r>
              <a:rPr lang="ru-RU" sz="1000" b="1" dirty="0" smtClean="0">
                <a:solidFill>
                  <a:schemeClr val="bg2">
                    <a:lumMod val="60000"/>
                    <a:lumOff val="40000"/>
                  </a:schemeClr>
                </a:solidFill>
              </a:rPr>
              <a:t>,, </a:t>
            </a:r>
            <a:r>
              <a:rPr lang="ru-RU" sz="1000" b="1" dirty="0">
                <a:solidFill>
                  <a:schemeClr val="bg2">
                    <a:lumMod val="60000"/>
                    <a:lumOff val="40000"/>
                  </a:schemeClr>
                </a:solidFill>
              </a:rPr>
              <a:t>внутригородские муниципальные </a:t>
            </a:r>
            <a:r>
              <a:rPr lang="ru-RU" sz="1000" b="1" dirty="0" smtClean="0">
                <a:solidFill>
                  <a:schemeClr val="bg2">
                    <a:lumMod val="60000"/>
                    <a:lumOff val="40000"/>
                  </a:schemeClr>
                </a:solidFill>
              </a:rPr>
              <a:t>образования города федерального значения) </a:t>
            </a:r>
            <a:endParaRPr lang="ru-RU" sz="1000" b="1" dirty="0">
              <a:solidFill>
                <a:schemeClr val="bg2">
                  <a:lumMod val="60000"/>
                  <a:lumOff val="40000"/>
                </a:schemeClr>
              </a:solidFill>
            </a:endParaRPr>
          </a:p>
        </p:txBody>
      </p:sp>
      <p:sp>
        <p:nvSpPr>
          <p:cNvPr id="15" name="TextBox 14"/>
          <p:cNvSpPr txBox="1"/>
          <p:nvPr/>
        </p:nvSpPr>
        <p:spPr>
          <a:xfrm>
            <a:off x="4139952" y="2252664"/>
            <a:ext cx="1296144" cy="523220"/>
          </a:xfrm>
          <a:prstGeom prst="rect">
            <a:avLst/>
          </a:prstGeom>
          <a:noFill/>
        </p:spPr>
        <p:txBody>
          <a:bodyPr wrap="square" rtlCol="0">
            <a:spAutoFit/>
          </a:bodyPr>
          <a:lstStyle/>
          <a:p>
            <a:r>
              <a:rPr lang="ru-RU" b="1" dirty="0" smtClean="0">
                <a:solidFill>
                  <a:srgbClr val="000066"/>
                </a:solidFill>
              </a:rPr>
              <a:t>Смоленская область</a:t>
            </a:r>
            <a:endParaRPr lang="ru-RU" b="1" dirty="0">
              <a:solidFill>
                <a:srgbClr val="000066"/>
              </a:solidFill>
            </a:endParaRPr>
          </a:p>
        </p:txBody>
      </p:sp>
      <p:sp>
        <p:nvSpPr>
          <p:cNvPr id="22" name="TextBox 21"/>
          <p:cNvSpPr txBox="1"/>
          <p:nvPr/>
        </p:nvSpPr>
        <p:spPr>
          <a:xfrm>
            <a:off x="7416316" y="3414570"/>
            <a:ext cx="1620179" cy="738664"/>
          </a:xfrm>
          <a:prstGeom prst="rect">
            <a:avLst/>
          </a:prstGeom>
          <a:noFill/>
        </p:spPr>
        <p:txBody>
          <a:bodyPr wrap="square" rtlCol="0">
            <a:spAutoFit/>
          </a:bodyPr>
          <a:lstStyle/>
          <a:p>
            <a:r>
              <a:rPr lang="ru-RU" b="1" dirty="0" smtClean="0">
                <a:solidFill>
                  <a:srgbClr val="000066"/>
                </a:solidFill>
              </a:rPr>
              <a:t>Демидовский муниципальный округ</a:t>
            </a:r>
            <a:endParaRPr lang="ru-RU" b="1" dirty="0">
              <a:solidFill>
                <a:srgbClr val="000066"/>
              </a:solidFill>
            </a:endParaRPr>
          </a:p>
        </p:txBody>
      </p:sp>
      <p:sp>
        <p:nvSpPr>
          <p:cNvPr id="17" name="Стрелка влево 16"/>
          <p:cNvSpPr/>
          <p:nvPr/>
        </p:nvSpPr>
        <p:spPr>
          <a:xfrm>
            <a:off x="5724128" y="2645239"/>
            <a:ext cx="2088231" cy="205582"/>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лево 26"/>
          <p:cNvSpPr/>
          <p:nvPr/>
        </p:nvSpPr>
        <p:spPr>
          <a:xfrm>
            <a:off x="2944906" y="2852547"/>
            <a:ext cx="1044116" cy="205581"/>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127725" y="5606355"/>
            <a:ext cx="8548731" cy="523220"/>
          </a:xfrm>
          <a:prstGeom prst="rect">
            <a:avLst/>
          </a:prstGeom>
        </p:spPr>
        <p:txBody>
          <a:bodyPr wrap="square">
            <a:spAutoFit/>
          </a:bodyPr>
          <a:lstStyle/>
          <a:p>
            <a:r>
              <a:rPr lang="ru-RU" b="1" u="sng" dirty="0">
                <a:solidFill>
                  <a:srgbClr val="000066"/>
                </a:solidFill>
                <a:effectLst>
                  <a:outerShdw blurRad="38100" dist="38100" dir="2700000" algn="tl">
                    <a:srgbClr val="000000">
                      <a:alpha val="43137"/>
                    </a:srgbClr>
                  </a:outerShdw>
                </a:effectLst>
              </a:rPr>
              <a:t>Межбюджетные отношения </a:t>
            </a:r>
            <a:r>
              <a:rPr lang="ru-RU" dirty="0">
                <a:solidFill>
                  <a:srgbClr val="000066"/>
                </a:solidFill>
              </a:rPr>
              <a:t>- взаимоотношения между публично-правовыми образованиями по вопросам регулирования бюджетных правоотношений, организации и осуществления бюджетного процесса. </a:t>
            </a:r>
          </a:p>
        </p:txBody>
      </p:sp>
      <p:sp>
        <p:nvSpPr>
          <p:cNvPr id="5" name="Прямоугольник 4"/>
          <p:cNvSpPr/>
          <p:nvPr/>
        </p:nvSpPr>
        <p:spPr>
          <a:xfrm>
            <a:off x="120154" y="6111932"/>
            <a:ext cx="9000492" cy="954107"/>
          </a:xfrm>
          <a:prstGeom prst="rect">
            <a:avLst/>
          </a:prstGeom>
        </p:spPr>
        <p:txBody>
          <a:bodyPr wrap="square">
            <a:spAutoFit/>
          </a:bodyPr>
          <a:lstStyle/>
          <a:p>
            <a:r>
              <a:rPr lang="ru-RU" dirty="0">
                <a:solidFill>
                  <a:srgbClr val="000066"/>
                </a:solidFill>
              </a:rPr>
              <a:t>Каждое публично-правовое образование имеет свой бюджет. </a:t>
            </a:r>
          </a:p>
          <a:p>
            <a:r>
              <a:rPr lang="ru-RU" b="1" u="sng" dirty="0" smtClean="0">
                <a:solidFill>
                  <a:srgbClr val="000066"/>
                </a:solidFill>
                <a:effectLst>
                  <a:outerShdw blurRad="38100" dist="38100" dir="2700000" algn="tl">
                    <a:srgbClr val="000000">
                      <a:alpha val="43137"/>
                    </a:srgbClr>
                  </a:outerShdw>
                </a:effectLst>
              </a:rPr>
              <a:t>Бюджет </a:t>
            </a:r>
            <a:r>
              <a:rPr lang="ru-RU" b="1" u="sng" dirty="0">
                <a:solidFill>
                  <a:srgbClr val="000066"/>
                </a:solidFill>
                <a:effectLst>
                  <a:outerShdw blurRad="38100" dist="38100" dir="2700000" algn="tl">
                    <a:srgbClr val="000000">
                      <a:alpha val="43137"/>
                    </a:srgbClr>
                  </a:outerShdw>
                </a:effectLst>
              </a:rPr>
              <a:t>муниципального округа</a:t>
            </a:r>
            <a:r>
              <a:rPr lang="ru-RU" dirty="0">
                <a:solidFill>
                  <a:srgbClr val="000066"/>
                </a:solidFill>
              </a:rPr>
              <a:t>- </a:t>
            </a:r>
            <a:r>
              <a:rPr lang="ru-RU" dirty="0">
                <a:solidFill>
                  <a:schemeClr val="accent1">
                    <a:lumMod val="25000"/>
                  </a:schemeClr>
                </a:solidFill>
              </a:rPr>
              <a:t>это форма образования и расходования денежных средств, предназначенных для финансового обеспечения задач и функций местного самоуправления.</a:t>
            </a:r>
            <a:endParaRPr lang="ru-RU" sz="800" dirty="0">
              <a:solidFill>
                <a:schemeClr val="accent1">
                  <a:lumMod val="25000"/>
                </a:schemeClr>
              </a:solidFill>
            </a:endParaRPr>
          </a:p>
          <a:p>
            <a:pPr algn="ctr"/>
            <a:endParaRPr lang="ru-RU" dirty="0">
              <a:solidFill>
                <a:srgbClr val="000066"/>
              </a:solidFill>
            </a:endParaRPr>
          </a:p>
        </p:txBody>
      </p:sp>
    </p:spTree>
    <p:extLst>
      <p:ext uri="{BB962C8B-B14F-4D97-AF65-F5344CB8AC3E}">
        <p14:creationId xmlns:p14="http://schemas.microsoft.com/office/powerpoint/2010/main" val="33914594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роцесс 8"/>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a:solidFill>
                  <a:srgbClr val="000066"/>
                </a:solidFill>
              </a:rPr>
              <a:t>I</a:t>
            </a:r>
            <a:r>
              <a:rPr lang="en-US" sz="1800" b="1" i="1" dirty="0" smtClean="0">
                <a:solidFill>
                  <a:srgbClr val="000066"/>
                </a:solidFill>
              </a:rPr>
              <a:t>I</a:t>
            </a:r>
            <a:r>
              <a:rPr lang="ru-RU" sz="1800" b="1" i="1" dirty="0" smtClean="0">
                <a:solidFill>
                  <a:srgbClr val="000066"/>
                </a:solidFill>
              </a:rPr>
              <a:t>. Расходы</a:t>
            </a:r>
            <a:endParaRPr lang="ru-RU" sz="1800" b="1" i="1" dirty="0">
              <a:solidFill>
                <a:srgbClr val="000066"/>
              </a:solidFill>
            </a:endParaRPr>
          </a:p>
        </p:txBody>
      </p:sp>
      <p:sp>
        <p:nvSpPr>
          <p:cNvPr id="5" name="Прямоугольник 4"/>
          <p:cNvSpPr/>
          <p:nvPr/>
        </p:nvSpPr>
        <p:spPr>
          <a:xfrm>
            <a:off x="3059832" y="548680"/>
            <a:ext cx="2996333" cy="338554"/>
          </a:xfrm>
          <a:prstGeom prst="rect">
            <a:avLst/>
          </a:prstGeom>
        </p:spPr>
        <p:txBody>
          <a:bodyPr wrap="none">
            <a:spAutoFit/>
          </a:bodyPr>
          <a:lstStyle/>
          <a:p>
            <a:pPr algn="r" fontAlgn="auto">
              <a:spcBef>
                <a:spcPts val="0"/>
              </a:spcBef>
              <a:spcAft>
                <a:spcPts val="0"/>
              </a:spcAft>
              <a:defRPr/>
            </a:pPr>
            <a:r>
              <a:rPr lang="ru-RU" sz="1600" b="1" dirty="0">
                <a:solidFill>
                  <a:srgbClr val="000066"/>
                </a:solidFill>
                <a:latin typeface="Bad Script" panose="02000000000000000000" pitchFamily="2" charset="0"/>
              </a:rPr>
              <a:t>Реализация национальных </a:t>
            </a:r>
            <a:r>
              <a:rPr lang="ru-RU" sz="1600" b="1" dirty="0" smtClean="0">
                <a:solidFill>
                  <a:srgbClr val="000066"/>
                </a:solidFill>
                <a:latin typeface="Bad Script" panose="02000000000000000000" pitchFamily="2" charset="0"/>
              </a:rPr>
              <a:t>проектов</a:t>
            </a:r>
            <a:endParaRPr lang="ru-RU" sz="1600" b="1" dirty="0">
              <a:solidFill>
                <a:srgbClr val="000066"/>
              </a:solidFill>
              <a:latin typeface="Bad Script" panose="02000000000000000000" pitchFamily="2" charset="0"/>
            </a:endParaRPr>
          </a:p>
        </p:txBody>
      </p:sp>
      <p:sp>
        <p:nvSpPr>
          <p:cNvPr id="6" name="Прямоугольник 5"/>
          <p:cNvSpPr/>
          <p:nvPr/>
        </p:nvSpPr>
        <p:spPr>
          <a:xfrm>
            <a:off x="323528" y="887234"/>
            <a:ext cx="8784976" cy="954107"/>
          </a:xfrm>
          <a:prstGeom prst="rect">
            <a:avLst/>
          </a:prstGeom>
        </p:spPr>
        <p:txBody>
          <a:bodyPr wrap="square">
            <a:spAutoFit/>
          </a:bodyPr>
          <a:lstStyle/>
          <a:p>
            <a:r>
              <a:rPr lang="ru-RU" dirty="0">
                <a:solidFill>
                  <a:srgbClr val="000066"/>
                </a:solidFill>
                <a:effectLst>
                  <a:outerShdw blurRad="38100" dist="38100" dir="2700000" algn="tl">
                    <a:srgbClr val="000000">
                      <a:alpha val="43137"/>
                    </a:srgbClr>
                  </a:outerShdw>
                </a:effectLst>
              </a:rPr>
              <a:t>Сведения о реализации в муниципальном образовании "Демидовский  </a:t>
            </a:r>
            <a:r>
              <a:rPr lang="ru-RU" dirty="0" smtClean="0">
                <a:solidFill>
                  <a:srgbClr val="000066"/>
                </a:solidFill>
                <a:effectLst>
                  <a:outerShdw blurRad="38100" dist="38100" dir="2700000" algn="tl">
                    <a:srgbClr val="000000">
                      <a:alpha val="43137"/>
                    </a:srgbClr>
                  </a:outerShdw>
                </a:effectLst>
              </a:rPr>
              <a:t>муниципальный округ" </a:t>
            </a:r>
            <a:r>
              <a:rPr lang="ru-RU" dirty="0">
                <a:solidFill>
                  <a:srgbClr val="000066"/>
                </a:solidFill>
                <a:effectLst>
                  <a:outerShdw blurRad="38100" dist="38100" dir="2700000" algn="tl">
                    <a:srgbClr val="000000">
                      <a:alpha val="43137"/>
                    </a:srgbClr>
                  </a:outerShdw>
                </a:effectLst>
              </a:rPr>
              <a:t>Смоленской области региональных проектов в рамках национальных проектов «Молодежь и дети», «Туризм и гостеприимство</a:t>
            </a:r>
            <a:r>
              <a:rPr lang="ru-RU" dirty="0" smtClean="0">
                <a:solidFill>
                  <a:srgbClr val="000066"/>
                </a:solidFill>
                <a:effectLst>
                  <a:outerShdw blurRad="38100" dist="38100" dir="2700000" algn="tl">
                    <a:srgbClr val="000000">
                      <a:alpha val="43137"/>
                    </a:srgbClr>
                  </a:outerShdw>
                </a:effectLst>
              </a:rPr>
              <a:t>», «Семья», </a:t>
            </a:r>
            <a:r>
              <a:rPr lang="ru-RU" dirty="0">
                <a:solidFill>
                  <a:srgbClr val="000066"/>
                </a:solidFill>
                <a:effectLst>
                  <a:outerShdw blurRad="38100" dist="38100" dir="2700000" algn="tl">
                    <a:srgbClr val="000000">
                      <a:alpha val="43137"/>
                    </a:srgbClr>
                  </a:outerShdw>
                </a:effectLst>
              </a:rPr>
              <a:t>«Инфраструктура для жизни»</a:t>
            </a:r>
          </a:p>
          <a:p>
            <a:r>
              <a:rPr lang="en-US" dirty="0" smtClean="0">
                <a:solidFill>
                  <a:srgbClr val="000066"/>
                </a:solidFill>
                <a:effectLst>
                  <a:outerShdw blurRad="38100" dist="38100" dir="2700000" algn="tl">
                    <a:srgbClr val="000000">
                      <a:alpha val="43137"/>
                    </a:srgbClr>
                  </a:outerShdw>
                </a:effectLst>
              </a:rPr>
              <a:t> </a:t>
            </a:r>
            <a:r>
              <a:rPr lang="ru-RU" dirty="0" smtClean="0">
                <a:solidFill>
                  <a:srgbClr val="000066"/>
                </a:solidFill>
                <a:effectLst>
                  <a:outerShdw blurRad="38100" dist="38100" dir="2700000" algn="tl">
                    <a:srgbClr val="000000">
                      <a:alpha val="43137"/>
                    </a:srgbClr>
                  </a:outerShdw>
                </a:effectLst>
              </a:rPr>
              <a:t>                     </a:t>
            </a:r>
            <a:r>
              <a:rPr lang="en-US" i="1" dirty="0" smtClean="0">
                <a:solidFill>
                  <a:srgbClr val="000066"/>
                </a:solidFill>
                <a:effectLst>
                  <a:outerShdw blurRad="38100" dist="38100" dir="2700000" algn="tl">
                    <a:srgbClr val="000000">
                      <a:alpha val="43137"/>
                    </a:srgbClr>
                  </a:outerShdw>
                </a:effectLst>
              </a:rPr>
              <a:t>(</a:t>
            </a:r>
            <a:r>
              <a:rPr lang="ru-RU" i="1" dirty="0" smtClean="0">
                <a:solidFill>
                  <a:srgbClr val="000066"/>
                </a:solidFill>
                <a:effectLst>
                  <a:outerShdw blurRad="38100" dist="38100" dir="2700000" algn="tl">
                    <a:srgbClr val="000000">
                      <a:alpha val="43137"/>
                    </a:srgbClr>
                  </a:outerShdw>
                </a:effectLst>
              </a:rPr>
              <a:t>продолжение</a:t>
            </a:r>
            <a:r>
              <a:rPr lang="ru-RU" i="1" dirty="0" smtClean="0">
                <a:solidFill>
                  <a:srgbClr val="000066"/>
                </a:solidFill>
              </a:rPr>
              <a:t>) </a:t>
            </a:r>
            <a:endParaRPr lang="ru-RU" i="1" dirty="0">
              <a:solidFill>
                <a:srgbClr val="000066"/>
              </a:solidFill>
            </a:endParaRPr>
          </a:p>
        </p:txBody>
      </p:sp>
      <p:sp>
        <p:nvSpPr>
          <p:cNvPr id="8" name="Прямоугольник 7"/>
          <p:cNvSpPr/>
          <p:nvPr/>
        </p:nvSpPr>
        <p:spPr>
          <a:xfrm>
            <a:off x="7938065" y="1410454"/>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794566869"/>
              </p:ext>
            </p:extLst>
          </p:nvPr>
        </p:nvGraphicFramePr>
        <p:xfrm>
          <a:off x="237518" y="1852682"/>
          <a:ext cx="8640960" cy="4838633"/>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xmlns="" val="20000"/>
                    </a:ext>
                  </a:extLst>
                </a:gridCol>
                <a:gridCol w="1080120">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936104">
                  <a:extLst>
                    <a:ext uri="{9D8B030D-6E8A-4147-A177-3AD203B41FA5}">
                      <a16:colId xmlns:a16="http://schemas.microsoft.com/office/drawing/2014/main" xmlns="" val="20003"/>
                    </a:ext>
                  </a:extLst>
                </a:gridCol>
              </a:tblGrid>
              <a:tr h="507099">
                <a:tc>
                  <a:txBody>
                    <a:bodyPr/>
                    <a:lstStyle/>
                    <a:p>
                      <a:pPr algn="ctr"/>
                      <a:r>
                        <a:rPr lang="ru-RU" sz="1200" dirty="0" smtClean="0"/>
                        <a:t>Наименование проектов (мероприятий)</a:t>
                      </a:r>
                      <a:endParaRPr lang="ru-RU" sz="1200" dirty="0"/>
                    </a:p>
                  </a:txBody>
                  <a:tcPr anchor="ctr"/>
                </a:tc>
                <a:tc>
                  <a:txBody>
                    <a:bodyPr/>
                    <a:lstStyle/>
                    <a:p>
                      <a:pPr algn="ctr"/>
                      <a:r>
                        <a:rPr lang="ru-RU" sz="1200" dirty="0" smtClean="0"/>
                        <a:t>2026 год</a:t>
                      </a:r>
                    </a:p>
                    <a:p>
                      <a:pPr algn="ctr"/>
                      <a:r>
                        <a:rPr lang="ru-RU" sz="1200" dirty="0" smtClean="0"/>
                        <a:t>(план)</a:t>
                      </a:r>
                      <a:endParaRPr lang="ru-RU" sz="1200" dirty="0"/>
                    </a:p>
                  </a:txBody>
                  <a:tcPr anchor="ctr"/>
                </a:tc>
                <a:tc>
                  <a:txBody>
                    <a:bodyPr/>
                    <a:lstStyle/>
                    <a:p>
                      <a:pPr algn="ctr"/>
                      <a:r>
                        <a:rPr lang="en-US" sz="1200" dirty="0" smtClean="0"/>
                        <a:t>202</a:t>
                      </a:r>
                      <a:r>
                        <a:rPr lang="ru-RU" sz="1200" dirty="0" smtClean="0"/>
                        <a:t>7</a:t>
                      </a:r>
                      <a:r>
                        <a:rPr lang="en-US" sz="1200" dirty="0" smtClean="0"/>
                        <a:t> </a:t>
                      </a:r>
                      <a:r>
                        <a:rPr lang="ru-RU" sz="1200" dirty="0" smtClean="0"/>
                        <a:t>год</a:t>
                      </a:r>
                      <a:r>
                        <a:rPr lang="ru-RU" sz="1200" baseline="0" dirty="0" smtClean="0"/>
                        <a:t> (план)</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202</a:t>
                      </a:r>
                      <a:r>
                        <a:rPr lang="ru-RU" sz="1200" dirty="0" smtClean="0"/>
                        <a:t>8</a:t>
                      </a:r>
                      <a:r>
                        <a:rPr lang="en-US" sz="1200" dirty="0" smtClean="0"/>
                        <a:t> </a:t>
                      </a:r>
                      <a:r>
                        <a:rPr lang="ru-RU" sz="1200" dirty="0" smtClean="0"/>
                        <a:t>год</a:t>
                      </a:r>
                      <a:r>
                        <a:rPr lang="ru-RU" sz="1200" baseline="0" dirty="0" smtClean="0"/>
                        <a:t> (план)</a:t>
                      </a:r>
                    </a:p>
                  </a:txBody>
                  <a:tcPr anchor="ctr"/>
                </a:tc>
                <a:extLst>
                  <a:ext uri="{0D108BD9-81ED-4DB2-BD59-A6C34878D82A}">
                    <a16:rowId xmlns:a16="http://schemas.microsoft.com/office/drawing/2014/main" xmlns="" val="10000"/>
                  </a:ext>
                </a:extLst>
              </a:tr>
              <a:tr h="459960">
                <a:tc>
                  <a:txBody>
                    <a:bodyPr/>
                    <a:lstStyle/>
                    <a:p>
                      <a:pPr>
                        <a:spcAft>
                          <a:spcPts val="0"/>
                        </a:spcAft>
                      </a:pPr>
                      <a:r>
                        <a:rPr lang="ru-RU" sz="1200" b="1" i="1" dirty="0">
                          <a:effectLst/>
                          <a:latin typeface="+mn-lt"/>
                          <a:ea typeface="Calibri"/>
                          <a:cs typeface="Times New Roman"/>
                        </a:rPr>
                        <a:t>Региональный проект «Создание номерного фонда, инфраструктуры и новых точек притяжения»</a:t>
                      </a:r>
                    </a:p>
                  </a:txBody>
                  <a:tcPr marL="68580" marR="68580" marT="0" marB="0" anchor="ctr">
                    <a:solidFill>
                      <a:schemeClr val="accent6">
                        <a:lumMod val="40000"/>
                        <a:lumOff val="60000"/>
                      </a:schemeClr>
                    </a:solidFill>
                  </a:tcPr>
                </a:tc>
                <a:tc>
                  <a:txBody>
                    <a:bodyPr/>
                    <a:lstStyle/>
                    <a:p>
                      <a:pPr algn="ctr"/>
                      <a:r>
                        <a:rPr lang="ru-RU" sz="1200" b="1" i="1" dirty="0" smtClean="0"/>
                        <a:t>0,0</a:t>
                      </a:r>
                      <a:endParaRPr lang="ru-RU" sz="1200" b="1" i="1" dirty="0"/>
                    </a:p>
                  </a:txBody>
                  <a:tcPr anchor="ctr">
                    <a:solidFill>
                      <a:schemeClr val="accent6">
                        <a:lumMod val="40000"/>
                        <a:lumOff val="60000"/>
                      </a:schemeClr>
                    </a:solidFill>
                  </a:tcPr>
                </a:tc>
                <a:tc>
                  <a:txBody>
                    <a:bodyPr/>
                    <a:lstStyle/>
                    <a:p>
                      <a:pPr algn="ctr"/>
                      <a:r>
                        <a:rPr lang="ru-RU" sz="1200" b="1" i="1" dirty="0" smtClean="0"/>
                        <a:t>0,0</a:t>
                      </a:r>
                      <a:endParaRPr lang="ru-RU" sz="1200" b="1" i="1" dirty="0"/>
                    </a:p>
                  </a:txBody>
                  <a:tcPr anchor="ctr">
                    <a:solidFill>
                      <a:schemeClr val="accent6">
                        <a:lumMod val="40000"/>
                        <a:lumOff val="60000"/>
                      </a:schemeClr>
                    </a:solidFill>
                  </a:tcPr>
                </a:tc>
                <a:tc>
                  <a:txBody>
                    <a:bodyPr/>
                    <a:lstStyle/>
                    <a:p>
                      <a:pPr algn="ctr"/>
                      <a:r>
                        <a:rPr lang="ru-RU" sz="1200" b="1" i="1" dirty="0" smtClean="0"/>
                        <a:t>0,0</a:t>
                      </a:r>
                      <a:endParaRPr lang="ru-RU" sz="1200" b="1" i="1" dirty="0"/>
                    </a:p>
                  </a:txBody>
                  <a:tcPr anchor="ctr">
                    <a:solidFill>
                      <a:schemeClr val="accent6">
                        <a:lumMod val="40000"/>
                        <a:lumOff val="60000"/>
                      </a:schemeClr>
                    </a:solidFill>
                  </a:tcPr>
                </a:tc>
              </a:tr>
              <a:tr h="459960">
                <a:tc>
                  <a:txBody>
                    <a:bodyPr/>
                    <a:lstStyle/>
                    <a:p>
                      <a:pPr>
                        <a:spcAft>
                          <a:spcPts val="0"/>
                        </a:spcAft>
                      </a:pPr>
                      <a:r>
                        <a:rPr lang="ru-RU" sz="1200" i="1" dirty="0">
                          <a:effectLst/>
                          <a:latin typeface="+mn-lt"/>
                          <a:ea typeface="Calibri"/>
                          <a:cs typeface="Times New Roman"/>
                        </a:rPr>
                        <a:t>Достижение показателей государственной программы «Развитие туризма»</a:t>
                      </a:r>
                    </a:p>
                  </a:txBody>
                  <a:tcPr marL="68580" marR="68580" marT="0" marB="0" anchor="ctr">
                    <a:solidFill>
                      <a:schemeClr val="accent2">
                        <a:lumMod val="20000"/>
                        <a:lumOff val="80000"/>
                      </a:schemeClr>
                    </a:solidFill>
                  </a:tcPr>
                </a:tc>
                <a:tc>
                  <a:txBody>
                    <a:bodyPr/>
                    <a:lstStyle/>
                    <a:p>
                      <a:pPr algn="ctr"/>
                      <a:r>
                        <a:rPr lang="ru-RU" sz="1200" i="1" dirty="0" smtClean="0"/>
                        <a:t>0,0</a:t>
                      </a:r>
                    </a:p>
                  </a:txBody>
                  <a:tcPr anchor="ctr">
                    <a:solidFill>
                      <a:schemeClr val="accent2">
                        <a:lumMod val="20000"/>
                        <a:lumOff val="80000"/>
                      </a:schemeClr>
                    </a:solidFill>
                  </a:tcPr>
                </a:tc>
                <a:tc>
                  <a:txBody>
                    <a:bodyPr/>
                    <a:lstStyle/>
                    <a:p>
                      <a:pPr algn="ctr"/>
                      <a:r>
                        <a:rPr lang="ru-RU" sz="1200" i="1" dirty="0" smtClean="0"/>
                        <a:t>0,0</a:t>
                      </a:r>
                      <a:endParaRPr lang="ru-RU" sz="1200" i="1" dirty="0"/>
                    </a:p>
                  </a:txBody>
                  <a:tcPr anchor="ctr">
                    <a:solidFill>
                      <a:schemeClr val="accent2">
                        <a:lumMod val="20000"/>
                        <a:lumOff val="80000"/>
                      </a:schemeClr>
                    </a:solidFill>
                  </a:tcPr>
                </a:tc>
                <a:tc>
                  <a:txBody>
                    <a:bodyPr/>
                    <a:lstStyle/>
                    <a:p>
                      <a:pPr algn="ctr"/>
                      <a:r>
                        <a:rPr lang="ru-RU" sz="1200" i="1" dirty="0" smtClean="0"/>
                        <a:t>0,0</a:t>
                      </a:r>
                      <a:endParaRPr lang="ru-RU" sz="1200" i="1" dirty="0"/>
                    </a:p>
                  </a:txBody>
                  <a:tcPr anchor="ctr">
                    <a:solidFill>
                      <a:schemeClr val="accent2">
                        <a:lumMod val="20000"/>
                        <a:lumOff val="80000"/>
                      </a:schemeClr>
                    </a:solidFill>
                  </a:tcPr>
                </a:tc>
              </a:tr>
              <a:tr h="365323">
                <a:tc>
                  <a:txBody>
                    <a:bodyPr/>
                    <a:lstStyle/>
                    <a:p>
                      <a:r>
                        <a:rPr lang="ru-RU" sz="1200" b="1" i="1" dirty="0" smtClean="0"/>
                        <a:t>Региональный проект «</a:t>
                      </a:r>
                      <a:r>
                        <a:rPr lang="ru-RU" sz="1200" b="1" i="1" kern="1200" dirty="0" smtClean="0">
                          <a:solidFill>
                            <a:schemeClr val="dk1"/>
                          </a:solidFill>
                          <a:effectLst/>
                          <a:latin typeface="+mn-lt"/>
                          <a:ea typeface="+mn-ea"/>
                          <a:cs typeface="+mn-cs"/>
                        </a:rPr>
                        <a:t>Региональная и местная дорожная сеть»</a:t>
                      </a:r>
                      <a:endParaRPr lang="ru-RU" sz="1200" b="1" i="1" dirty="0"/>
                    </a:p>
                  </a:txBody>
                  <a:tcP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292 758,75</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tc>
                  <a:txBody>
                    <a:bodyPr/>
                    <a:lstStyle/>
                    <a:p>
                      <a:pPr algn="ctr" fontAlgn="t"/>
                      <a:r>
                        <a:rPr lang="ru-RU" sz="1200" b="1" i="1" u="none" strike="noStrike">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01"/>
                  </a:ext>
                </a:extLst>
              </a:tr>
              <a:tr h="752229">
                <a:tc>
                  <a:txBody>
                    <a:bodyPr/>
                    <a:lstStyle/>
                    <a:p>
                      <a:r>
                        <a:rPr lang="ru-RU" sz="1200" i="1" kern="1200" dirty="0" smtClean="0">
                          <a:solidFill>
                            <a:schemeClr val="dk1"/>
                          </a:solidFill>
                          <a:effectLst/>
                          <a:latin typeface="+mn-lt"/>
                          <a:ea typeface="+mn-ea"/>
                          <a:cs typeface="+mn-cs"/>
                        </a:rPr>
                        <a:t>Развитие и приведение в нормативное состояние автомобильных дорог регионального или межмуниципального, местного значения, включающих искусственные дорожные сооружения (автомобильные дороги общего пользования местного значения)</a:t>
                      </a:r>
                      <a:endParaRPr lang="ru-RU" sz="1200" i="1" dirty="0"/>
                    </a:p>
                  </a:txBody>
                  <a:tcP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292 758,75</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a16="http://schemas.microsoft.com/office/drawing/2014/main" xmlns="" val="10002"/>
                  </a:ext>
                </a:extLst>
              </a:tr>
              <a:tr h="505333">
                <a:tc>
                  <a:txBody>
                    <a:bodyPr/>
                    <a:lstStyle/>
                    <a:p>
                      <a:pPr>
                        <a:spcAft>
                          <a:spcPts val="0"/>
                        </a:spcAft>
                      </a:pPr>
                      <a:r>
                        <a:rPr lang="ru-RU" sz="1200" b="1" i="1" dirty="0">
                          <a:effectLst/>
                          <a:latin typeface="+mn-lt"/>
                          <a:ea typeface="Calibri"/>
                          <a:cs typeface="Times New Roman"/>
                        </a:rPr>
                        <a:t>Региональный проект «Модернизация коммунальной инфраструктуры»</a:t>
                      </a:r>
                    </a:p>
                  </a:txBody>
                  <a:tcPr marL="68580" marR="68580" marT="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48 889,5</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tc>
                  <a:txBody>
                    <a:bodyPr/>
                    <a:lstStyle/>
                    <a:p>
                      <a:pPr algn="ctr" fontAlgn="t"/>
                      <a:r>
                        <a:rPr lang="ru-RU" sz="1200" b="1" i="1" u="none" strike="noStrike" dirty="0">
                          <a:solidFill>
                            <a:srgbClr val="000000"/>
                          </a:solidFill>
                          <a:effectLst/>
                          <a:latin typeface="Arial Cyr" panose="020B0604020202020204" pitchFamily="34" charset="0"/>
                        </a:rPr>
                        <a:t>0,0</a:t>
                      </a: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03"/>
                  </a:ext>
                </a:extLst>
              </a:tr>
              <a:tr h="3052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dirty="0" smtClean="0">
                          <a:effectLst/>
                          <a:latin typeface="+mn-lt"/>
                          <a:ea typeface="Calibri"/>
                          <a:cs typeface="Times New Roman"/>
                        </a:rPr>
                        <a:t>Реализация мероприятий по модернизации коммунальной инфраструктуры</a:t>
                      </a: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48 889,5</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tc>
                  <a:txBody>
                    <a:bodyPr/>
                    <a:lstStyle/>
                    <a:p>
                      <a:pPr algn="ctr" fontAlgn="t"/>
                      <a:r>
                        <a:rPr lang="ru-RU" sz="1200" b="0" i="1" u="none" strike="noStrike" dirty="0">
                          <a:solidFill>
                            <a:srgbClr val="000000"/>
                          </a:solidFill>
                          <a:effectLst/>
                          <a:latin typeface="Arial Cyr" panose="020B0604020202020204" pitchFamily="34" charset="0"/>
                        </a:rPr>
                        <a:t>0,0</a:t>
                      </a:r>
                    </a:p>
                  </a:txBody>
                  <a:tcPr marL="7620" marR="7620" marT="7620" marB="0" anchor="ctr">
                    <a:solidFill>
                      <a:schemeClr val="accent2">
                        <a:lumMod val="20000"/>
                        <a:lumOff val="80000"/>
                      </a:schemeClr>
                    </a:solidFill>
                  </a:tcPr>
                </a:tc>
                <a:extLst>
                  <a:ext uri="{0D108BD9-81ED-4DB2-BD59-A6C34878D82A}">
                    <a16:rowId xmlns:a16="http://schemas.microsoft.com/office/drawing/2014/main" xmlns="" val="1878494521"/>
                  </a:ext>
                </a:extLst>
              </a:tr>
              <a:tr h="432048">
                <a:tc>
                  <a:txBody>
                    <a:bodyPr/>
                    <a:lstStyle/>
                    <a:p>
                      <a:pPr>
                        <a:spcAft>
                          <a:spcPts val="0"/>
                        </a:spcAft>
                      </a:pPr>
                      <a:r>
                        <a:rPr lang="ru-RU" sz="1200" b="1" i="1" dirty="0">
                          <a:effectLst/>
                          <a:latin typeface="+mn-lt"/>
                          <a:ea typeface="Calibri"/>
                          <a:cs typeface="Times New Roman"/>
                        </a:rPr>
                        <a:t>Региональный проект </a:t>
                      </a:r>
                      <a:r>
                        <a:rPr lang="ru-RU" sz="1200" b="1" i="1" dirty="0" smtClean="0">
                          <a:effectLst/>
                          <a:latin typeface="+mn-lt"/>
                          <a:ea typeface="Calibri"/>
                          <a:cs typeface="Times New Roman"/>
                        </a:rPr>
                        <a:t>«Формирование комфортной городской среды»</a:t>
                      </a:r>
                      <a:endParaRPr lang="ru-RU" sz="1200" b="1" i="1" dirty="0">
                        <a:effectLst/>
                        <a:latin typeface="+mn-lt"/>
                        <a:ea typeface="Calibri"/>
                        <a:cs typeface="Times New Roman"/>
                      </a:endParaRPr>
                    </a:p>
                  </a:txBody>
                  <a:tcPr marL="68580" marR="68580" marT="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3 684,3</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17 910,5</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tc>
                  <a:txBody>
                    <a:bodyPr/>
                    <a:lstStyle/>
                    <a:p>
                      <a:pPr algn="ctr" fontAlgn="t"/>
                      <a:r>
                        <a:rPr lang="ru-RU" sz="1200" b="1" i="1" u="none" strike="noStrike" dirty="0" smtClean="0">
                          <a:solidFill>
                            <a:srgbClr val="000000"/>
                          </a:solidFill>
                          <a:effectLst/>
                          <a:latin typeface="Arial Cyr" panose="020B0604020202020204" pitchFamily="34" charset="0"/>
                        </a:rPr>
                        <a:t>3 577,2</a:t>
                      </a:r>
                      <a:endParaRPr lang="ru-RU" sz="1200" b="1" i="1" u="none" strike="noStrike" dirty="0">
                        <a:solidFill>
                          <a:srgbClr val="000000"/>
                        </a:solidFill>
                        <a:effectLst/>
                        <a:latin typeface="Arial Cyr" panose="020B0604020202020204" pitchFamily="34" charset="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04"/>
                  </a:ext>
                </a:extLst>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dirty="0" smtClean="0">
                          <a:effectLst/>
                          <a:latin typeface="+mn-lt"/>
                          <a:ea typeface="Calibri"/>
                          <a:cs typeface="Times New Roman"/>
                        </a:rPr>
                        <a:t> Реализация программ формирования современной городской среды</a:t>
                      </a: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3 684,3</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3 537,5</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3 577,2</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extLst>
                  <a:ext uri="{0D108BD9-81ED-4DB2-BD59-A6C34878D82A}">
                    <a16:rowId xmlns:a16="http://schemas.microsoft.com/office/drawing/2014/main" xmlns="" val="1671363096"/>
                  </a:ext>
                </a:extLst>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dirty="0" smtClean="0">
                          <a:effectLst/>
                          <a:latin typeface="+mn-lt"/>
                          <a:ea typeface="Calibri"/>
                          <a:cs typeface="Times New Roman"/>
                        </a:rPr>
                        <a:t>Создание комфортной городской среды в малых городах и исторических поселениях - победителях Всероссийского конкурса лучших проектов создания комфортной городской среды</a:t>
                      </a:r>
                    </a:p>
                  </a:txBody>
                  <a:tcPr marL="68580" marR="68580" marT="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0,0</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14 373,0</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c>
                  <a:txBody>
                    <a:bodyPr/>
                    <a:lstStyle/>
                    <a:p>
                      <a:pPr algn="ctr" fontAlgn="t"/>
                      <a:r>
                        <a:rPr lang="ru-RU" sz="1200" b="0" i="1" u="none" strike="noStrike" dirty="0" smtClean="0">
                          <a:solidFill>
                            <a:srgbClr val="000000"/>
                          </a:solidFill>
                          <a:effectLst/>
                          <a:latin typeface="Arial Cyr" panose="020B0604020202020204" pitchFamily="34" charset="0"/>
                        </a:rPr>
                        <a:t>0,0</a:t>
                      </a:r>
                      <a:endParaRPr lang="ru-RU" sz="1200" b="0" i="1" u="none" strike="noStrike" dirty="0">
                        <a:solidFill>
                          <a:srgbClr val="000000"/>
                        </a:solidFill>
                        <a:effectLst/>
                        <a:latin typeface="Arial Cyr" panose="020B0604020202020204" pitchFamily="34" charset="0"/>
                      </a:endParaRPr>
                    </a:p>
                  </a:txBody>
                  <a:tcPr marL="7620" marR="7620" marT="7620" marB="0" anchor="ctr">
                    <a:solidFill>
                      <a:schemeClr val="accent2">
                        <a:lumMod val="20000"/>
                        <a:lumOff val="80000"/>
                      </a:schemeClr>
                    </a:solidFill>
                  </a:tcPr>
                </a:tc>
              </a:tr>
            </a:tbl>
          </a:graphicData>
        </a:graphic>
      </p:graphicFrame>
    </p:spTree>
    <p:extLst>
      <p:ext uri="{BB962C8B-B14F-4D97-AF65-F5344CB8AC3E}">
        <p14:creationId xmlns:p14="http://schemas.microsoft.com/office/powerpoint/2010/main" val="35803135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Блок-схема: процесс 6"/>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 name="TextBox 1"/>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3" name="Прямоугольник 2"/>
          <p:cNvSpPr/>
          <p:nvPr/>
        </p:nvSpPr>
        <p:spPr>
          <a:xfrm>
            <a:off x="755576" y="428570"/>
            <a:ext cx="7155503" cy="523220"/>
          </a:xfrm>
          <a:prstGeom prst="rect">
            <a:avLst/>
          </a:prstGeom>
        </p:spPr>
        <p:txBody>
          <a:bodyPr wrap="square">
            <a:spAutoFit/>
          </a:bodyPr>
          <a:lstStyle/>
          <a:p>
            <a:pPr algn="ctr"/>
            <a:r>
              <a:rPr lang="ru-RU" b="1" dirty="0">
                <a:solidFill>
                  <a:srgbClr val="000066"/>
                </a:solidFill>
                <a:latin typeface="Bad Script" panose="02000000000000000000" pitchFamily="2" charset="0"/>
              </a:rPr>
              <a:t>Источники финансирования дефицита </a:t>
            </a:r>
            <a:r>
              <a:rPr lang="ru-RU" b="1" dirty="0" smtClean="0">
                <a:solidFill>
                  <a:srgbClr val="000066"/>
                </a:solidFill>
                <a:latin typeface="Bad Script" panose="02000000000000000000" pitchFamily="2" charset="0"/>
              </a:rPr>
              <a:t>бюджета</a:t>
            </a:r>
          </a:p>
          <a:p>
            <a:pPr algn="ctr"/>
            <a:r>
              <a:rPr lang="ru-RU" b="1" dirty="0" smtClean="0">
                <a:solidFill>
                  <a:srgbClr val="000066"/>
                </a:solidFill>
                <a:latin typeface="Bad Script" panose="02000000000000000000" pitchFamily="2" charset="0"/>
              </a:rPr>
              <a:t> </a:t>
            </a:r>
            <a:r>
              <a:rPr lang="ru-RU" b="1" dirty="0">
                <a:solidFill>
                  <a:srgbClr val="000066"/>
                </a:solidFill>
                <a:latin typeface="Bad Script" panose="02000000000000000000" pitchFamily="2" charset="0"/>
              </a:rPr>
              <a:t>муниципального образования «Демидовский </a:t>
            </a:r>
            <a:r>
              <a:rPr lang="ru-RU" b="1" dirty="0" smtClean="0">
                <a:solidFill>
                  <a:srgbClr val="000066"/>
                </a:solidFill>
                <a:latin typeface="Bad Script" panose="02000000000000000000" pitchFamily="2" charset="0"/>
              </a:rPr>
              <a:t>муниципальный округ» </a:t>
            </a:r>
            <a:r>
              <a:rPr lang="ru-RU" b="1" dirty="0">
                <a:solidFill>
                  <a:srgbClr val="000066"/>
                </a:solidFill>
                <a:latin typeface="Bad Script" panose="02000000000000000000" pitchFamily="2" charset="0"/>
              </a:rPr>
              <a:t>Смоленской области</a:t>
            </a:r>
          </a:p>
        </p:txBody>
      </p:sp>
      <p:graphicFrame>
        <p:nvGraphicFramePr>
          <p:cNvPr id="4" name="Таблица 3"/>
          <p:cNvGraphicFramePr>
            <a:graphicFrameLocks noGrp="1"/>
          </p:cNvGraphicFramePr>
          <p:nvPr>
            <p:extLst>
              <p:ext uri="{D42A27DB-BD31-4B8C-83A1-F6EECF244321}">
                <p14:modId xmlns:p14="http://schemas.microsoft.com/office/powerpoint/2010/main" val="1350167037"/>
              </p:ext>
            </p:extLst>
          </p:nvPr>
        </p:nvGraphicFramePr>
        <p:xfrm>
          <a:off x="179512" y="951791"/>
          <a:ext cx="8964488" cy="3024845"/>
        </p:xfrm>
        <a:graphic>
          <a:graphicData uri="http://schemas.openxmlformats.org/drawingml/2006/table">
            <a:tbl>
              <a:tblPr firstRow="1" bandRow="1">
                <a:tableStyleId>{5C22544A-7EE6-4342-B048-85BDC9FD1C3A}</a:tableStyleId>
              </a:tblPr>
              <a:tblGrid>
                <a:gridCol w="2063843">
                  <a:extLst>
                    <a:ext uri="{9D8B030D-6E8A-4147-A177-3AD203B41FA5}">
                      <a16:colId xmlns:a16="http://schemas.microsoft.com/office/drawing/2014/main" xmlns="" val="20000"/>
                    </a:ext>
                  </a:extLst>
                </a:gridCol>
                <a:gridCol w="705673">
                  <a:extLst>
                    <a:ext uri="{9D8B030D-6E8A-4147-A177-3AD203B41FA5}">
                      <a16:colId xmlns:a16="http://schemas.microsoft.com/office/drawing/2014/main" xmlns="" val="20001"/>
                    </a:ext>
                  </a:extLst>
                </a:gridCol>
                <a:gridCol w="728820">
                  <a:extLst>
                    <a:ext uri="{9D8B030D-6E8A-4147-A177-3AD203B41FA5}">
                      <a16:colId xmlns:a16="http://schemas.microsoft.com/office/drawing/2014/main" xmlns="" val="20002"/>
                    </a:ext>
                  </a:extLst>
                </a:gridCol>
                <a:gridCol w="698144">
                  <a:extLst>
                    <a:ext uri="{9D8B030D-6E8A-4147-A177-3AD203B41FA5}">
                      <a16:colId xmlns:a16="http://schemas.microsoft.com/office/drawing/2014/main" xmlns="" val="20003"/>
                    </a:ext>
                  </a:extLst>
                </a:gridCol>
                <a:gridCol w="687948">
                  <a:extLst>
                    <a:ext uri="{9D8B030D-6E8A-4147-A177-3AD203B41FA5}">
                      <a16:colId xmlns:a16="http://schemas.microsoft.com/office/drawing/2014/main" xmlns="" val="20004"/>
                    </a:ext>
                  </a:extLst>
                </a:gridCol>
                <a:gridCol w="727486">
                  <a:extLst>
                    <a:ext uri="{9D8B030D-6E8A-4147-A177-3AD203B41FA5}">
                      <a16:colId xmlns:a16="http://schemas.microsoft.com/office/drawing/2014/main" xmlns="" val="20005"/>
                    </a:ext>
                  </a:extLst>
                </a:gridCol>
                <a:gridCol w="652782">
                  <a:extLst>
                    <a:ext uri="{9D8B030D-6E8A-4147-A177-3AD203B41FA5}">
                      <a16:colId xmlns:a16="http://schemas.microsoft.com/office/drawing/2014/main" xmlns="" val="20006"/>
                    </a:ext>
                  </a:extLst>
                </a:gridCol>
                <a:gridCol w="773536">
                  <a:extLst>
                    <a:ext uri="{9D8B030D-6E8A-4147-A177-3AD203B41FA5}">
                      <a16:colId xmlns:a16="http://schemas.microsoft.com/office/drawing/2014/main" xmlns="" val="20007"/>
                    </a:ext>
                  </a:extLst>
                </a:gridCol>
                <a:gridCol w="666624">
                  <a:extLst>
                    <a:ext uri="{9D8B030D-6E8A-4147-A177-3AD203B41FA5}">
                      <a16:colId xmlns:a16="http://schemas.microsoft.com/office/drawing/2014/main" xmlns="" val="20008"/>
                    </a:ext>
                  </a:extLst>
                </a:gridCol>
                <a:gridCol w="648072">
                  <a:extLst>
                    <a:ext uri="{9D8B030D-6E8A-4147-A177-3AD203B41FA5}">
                      <a16:colId xmlns:a16="http://schemas.microsoft.com/office/drawing/2014/main" xmlns="" val="20009"/>
                    </a:ext>
                  </a:extLst>
                </a:gridCol>
                <a:gridCol w="611560">
                  <a:extLst>
                    <a:ext uri="{9D8B030D-6E8A-4147-A177-3AD203B41FA5}">
                      <a16:colId xmlns:a16="http://schemas.microsoft.com/office/drawing/2014/main" xmlns="" val="20010"/>
                    </a:ext>
                  </a:extLst>
                </a:gridCol>
              </a:tblGrid>
              <a:tr h="827080">
                <a:tc>
                  <a:txBody>
                    <a:bodyPr/>
                    <a:lstStyle/>
                    <a:p>
                      <a:pPr algn="ctr"/>
                      <a:r>
                        <a:rPr lang="ru-RU" sz="1400" i="1" dirty="0" smtClean="0"/>
                        <a:t>Наименование</a:t>
                      </a:r>
                      <a:endParaRPr lang="ru-RU" sz="1400" i="1" dirty="0"/>
                    </a:p>
                  </a:txBody>
                  <a:tcPr anchor="ctr"/>
                </a:tc>
                <a:tc>
                  <a:txBody>
                    <a:bodyPr/>
                    <a:lstStyle/>
                    <a:p>
                      <a:pPr algn="ctr"/>
                      <a:r>
                        <a:rPr lang="ru-RU" sz="1050" i="1" dirty="0" smtClean="0"/>
                        <a:t>2019 год (факт)</a:t>
                      </a:r>
                      <a:endParaRPr lang="ru-RU" sz="1050" i="1" dirty="0"/>
                    </a:p>
                  </a:txBody>
                  <a:tcPr anchor="ctr"/>
                </a:tc>
                <a:tc>
                  <a:txBody>
                    <a:bodyPr/>
                    <a:lstStyle/>
                    <a:p>
                      <a:pPr algn="ctr"/>
                      <a:r>
                        <a:rPr lang="ru-RU" sz="1050" i="1" dirty="0" smtClean="0"/>
                        <a:t>2020 год (факт)</a:t>
                      </a:r>
                      <a:endParaRPr lang="ru-RU" sz="1050" i="1" dirty="0"/>
                    </a:p>
                  </a:txBody>
                  <a:tcPr anchor="ctr"/>
                </a:tc>
                <a:tc>
                  <a:txBody>
                    <a:bodyPr/>
                    <a:lstStyle/>
                    <a:p>
                      <a:pPr algn="ctr"/>
                      <a:r>
                        <a:rPr lang="ru-RU" sz="1050" i="1" dirty="0" smtClean="0"/>
                        <a:t>2021 год (факт)</a:t>
                      </a:r>
                      <a:endParaRPr lang="ru-RU" sz="1050" i="1" dirty="0"/>
                    </a:p>
                  </a:txBody>
                  <a:tcPr anchor="ctr"/>
                </a:tc>
                <a:tc>
                  <a:txBody>
                    <a:bodyPr/>
                    <a:lstStyle/>
                    <a:p>
                      <a:pPr algn="ctr"/>
                      <a:r>
                        <a:rPr lang="ru-RU" sz="1050" i="1" dirty="0" smtClean="0"/>
                        <a:t>2022 год (факт)</a:t>
                      </a:r>
                      <a:endParaRPr lang="ru-RU" sz="1050" i="1" dirty="0"/>
                    </a:p>
                  </a:txBody>
                  <a:tcPr anchor="ctr"/>
                </a:tc>
                <a:tc>
                  <a:txBody>
                    <a:bodyPr/>
                    <a:lstStyle/>
                    <a:p>
                      <a:pPr algn="ctr"/>
                      <a:r>
                        <a:rPr lang="ru-RU" sz="1050" i="1" dirty="0" smtClean="0"/>
                        <a:t>2023 год (факт)</a:t>
                      </a:r>
                      <a:endParaRPr lang="ru-RU" sz="1050" i="1" dirty="0"/>
                    </a:p>
                  </a:txBody>
                  <a:tcPr anchor="ctr"/>
                </a:tc>
                <a:tc>
                  <a:txBody>
                    <a:bodyPr/>
                    <a:lstStyle/>
                    <a:p>
                      <a:pPr algn="ctr"/>
                      <a:r>
                        <a:rPr lang="ru-RU" sz="1050" i="1" dirty="0" smtClean="0"/>
                        <a:t>2024 </a:t>
                      </a:r>
                    </a:p>
                    <a:p>
                      <a:pPr algn="ctr"/>
                      <a:r>
                        <a:rPr lang="ru-RU" sz="1050" i="1" dirty="0" smtClean="0"/>
                        <a:t>год</a:t>
                      </a:r>
                      <a:r>
                        <a:rPr lang="ru-RU" sz="1050" i="1" baseline="0" dirty="0" smtClean="0"/>
                        <a:t> </a:t>
                      </a:r>
                      <a:r>
                        <a:rPr lang="ru-RU" sz="900" i="1" baseline="0" dirty="0" smtClean="0"/>
                        <a:t>(факт)</a:t>
                      </a:r>
                      <a:endParaRPr lang="ru-RU" sz="900" i="1" dirty="0"/>
                    </a:p>
                  </a:txBody>
                  <a:tcPr anchor="ctr"/>
                </a:tc>
                <a:tc>
                  <a:txBody>
                    <a:bodyPr/>
                    <a:lstStyle/>
                    <a:p>
                      <a:pPr algn="ctr"/>
                      <a:r>
                        <a:rPr lang="ru-RU" sz="1050" i="1" dirty="0" smtClean="0"/>
                        <a:t>2025 год (факт)</a:t>
                      </a:r>
                      <a:endParaRPr lang="ru-RU" sz="1050" i="1" dirty="0"/>
                    </a:p>
                  </a:txBody>
                  <a:tcPr anchor="ctr"/>
                </a:tc>
                <a:tc>
                  <a:txBody>
                    <a:bodyPr/>
                    <a:lstStyle/>
                    <a:p>
                      <a:pPr algn="ctr"/>
                      <a:r>
                        <a:rPr lang="ru-RU" sz="1050" i="1" dirty="0" smtClean="0"/>
                        <a:t>2026 год (план)</a:t>
                      </a:r>
                      <a:endParaRPr lang="ru-RU" sz="1050" i="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50" i="1" dirty="0" smtClean="0"/>
                        <a:t>2027 год (план)</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50" i="1" dirty="0" smtClean="0"/>
                        <a:t>2028 год (план)</a:t>
                      </a:r>
                    </a:p>
                  </a:txBody>
                  <a:tcPr anchor="ctr"/>
                </a:tc>
                <a:extLst>
                  <a:ext uri="{0D108BD9-81ED-4DB2-BD59-A6C34878D82A}">
                    <a16:rowId xmlns:a16="http://schemas.microsoft.com/office/drawing/2014/main" xmlns="" val="10000"/>
                  </a:ext>
                </a:extLst>
              </a:tr>
              <a:tr h="731520">
                <a:tc>
                  <a:txBody>
                    <a:bodyPr/>
                    <a:lstStyle/>
                    <a:p>
                      <a:pPr marL="12700" marR="476884">
                        <a:lnSpc>
                          <a:spcPct val="100000"/>
                        </a:lnSpc>
                        <a:spcBef>
                          <a:spcPts val="95"/>
                        </a:spcBef>
                      </a:pPr>
                      <a:r>
                        <a:rPr lang="ru-RU" sz="1050" b="1" i="1" dirty="0" smtClean="0">
                          <a:solidFill>
                            <a:srgbClr val="001F5F"/>
                          </a:solidFill>
                          <a:latin typeface="Times New Roman"/>
                          <a:cs typeface="Times New Roman"/>
                        </a:rPr>
                        <a:t>Источники </a:t>
                      </a:r>
                      <a:r>
                        <a:rPr lang="ru-RU" sz="1050" b="1" i="1" spc="5" dirty="0" smtClean="0">
                          <a:solidFill>
                            <a:srgbClr val="001F5F"/>
                          </a:solidFill>
                          <a:latin typeface="Times New Roman"/>
                          <a:cs typeface="Times New Roman"/>
                        </a:rPr>
                        <a:t> </a:t>
                      </a:r>
                      <a:r>
                        <a:rPr lang="ru-RU" sz="1050" b="1" i="1" spc="-10" dirty="0" smtClean="0">
                          <a:solidFill>
                            <a:srgbClr val="001F5F"/>
                          </a:solidFill>
                          <a:latin typeface="Times New Roman"/>
                          <a:cs typeface="Times New Roman"/>
                        </a:rPr>
                        <a:t>фи</a:t>
                      </a:r>
                      <a:r>
                        <a:rPr lang="ru-RU" sz="1050" b="1" i="1" spc="-5" dirty="0" smtClean="0">
                          <a:solidFill>
                            <a:srgbClr val="001F5F"/>
                          </a:solidFill>
                          <a:latin typeface="Times New Roman"/>
                          <a:cs typeface="Times New Roman"/>
                        </a:rPr>
                        <a:t>н</a:t>
                      </a:r>
                      <a:r>
                        <a:rPr lang="ru-RU" sz="1050" b="1" i="1" dirty="0" smtClean="0">
                          <a:solidFill>
                            <a:srgbClr val="001F5F"/>
                          </a:solidFill>
                          <a:latin typeface="Times New Roman"/>
                          <a:cs typeface="Times New Roman"/>
                        </a:rPr>
                        <a:t>а</a:t>
                      </a:r>
                      <a:r>
                        <a:rPr lang="ru-RU" sz="1050" b="1" i="1" spc="-10" dirty="0" smtClean="0">
                          <a:solidFill>
                            <a:srgbClr val="001F5F"/>
                          </a:solidFill>
                          <a:latin typeface="Times New Roman"/>
                          <a:cs typeface="Times New Roman"/>
                        </a:rPr>
                        <a:t>н</a:t>
                      </a:r>
                      <a:r>
                        <a:rPr lang="ru-RU" sz="1050" b="1" i="1" spc="-5" dirty="0" smtClean="0">
                          <a:solidFill>
                            <a:srgbClr val="001F5F"/>
                          </a:solidFill>
                          <a:latin typeface="Times New Roman"/>
                          <a:cs typeface="Times New Roman"/>
                        </a:rPr>
                        <a:t>с</a:t>
                      </a:r>
                      <a:r>
                        <a:rPr lang="ru-RU" sz="1050" b="1" i="1" spc="-10" dirty="0" smtClean="0">
                          <a:solidFill>
                            <a:srgbClr val="001F5F"/>
                          </a:solidFill>
                          <a:latin typeface="Times New Roman"/>
                          <a:cs typeface="Times New Roman"/>
                        </a:rPr>
                        <a:t>ир</a:t>
                      </a:r>
                      <a:r>
                        <a:rPr lang="ru-RU" sz="1050" b="1" i="1" dirty="0" smtClean="0">
                          <a:solidFill>
                            <a:srgbClr val="001F5F"/>
                          </a:solidFill>
                          <a:latin typeface="Times New Roman"/>
                          <a:cs typeface="Times New Roman"/>
                        </a:rPr>
                        <a:t>о</a:t>
                      </a:r>
                      <a:r>
                        <a:rPr lang="ru-RU" sz="1050" b="1" i="1" spc="-5" dirty="0" smtClean="0">
                          <a:solidFill>
                            <a:srgbClr val="001F5F"/>
                          </a:solidFill>
                          <a:latin typeface="Times New Roman"/>
                          <a:cs typeface="Times New Roman"/>
                        </a:rPr>
                        <a:t>в</a:t>
                      </a:r>
                      <a:r>
                        <a:rPr lang="ru-RU" sz="1050" b="1" i="1" dirty="0" smtClean="0">
                          <a:solidFill>
                            <a:srgbClr val="001F5F"/>
                          </a:solidFill>
                          <a:latin typeface="Times New Roman"/>
                          <a:cs typeface="Times New Roman"/>
                        </a:rPr>
                        <a:t>а</a:t>
                      </a:r>
                      <a:r>
                        <a:rPr lang="ru-RU" sz="1050" b="1" i="1" spc="-10" dirty="0" smtClean="0">
                          <a:solidFill>
                            <a:srgbClr val="001F5F"/>
                          </a:solidFill>
                          <a:latin typeface="Times New Roman"/>
                          <a:cs typeface="Times New Roman"/>
                        </a:rPr>
                        <a:t>н</a:t>
                      </a:r>
                      <a:r>
                        <a:rPr lang="ru-RU" sz="1050" b="1" i="1" spc="-5" dirty="0" smtClean="0">
                          <a:solidFill>
                            <a:srgbClr val="001F5F"/>
                          </a:solidFill>
                          <a:latin typeface="Times New Roman"/>
                          <a:cs typeface="Times New Roman"/>
                        </a:rPr>
                        <a:t>ия</a:t>
                      </a:r>
                      <a:endParaRPr lang="ru-RU" sz="1050" i="1" dirty="0" smtClean="0">
                        <a:latin typeface="Times New Roman"/>
                        <a:cs typeface="Times New Roman"/>
                      </a:endParaRPr>
                    </a:p>
                    <a:p>
                      <a:pPr marL="12700" marR="47625">
                        <a:lnSpc>
                          <a:spcPct val="100000"/>
                        </a:lnSpc>
                      </a:pPr>
                      <a:r>
                        <a:rPr lang="ru-RU" sz="1050" b="1" i="1" spc="-5" dirty="0" smtClean="0">
                          <a:solidFill>
                            <a:srgbClr val="001F5F"/>
                          </a:solidFill>
                          <a:latin typeface="Times New Roman"/>
                          <a:cs typeface="Times New Roman"/>
                        </a:rPr>
                        <a:t>дефицита бюджета </a:t>
                      </a:r>
                      <a:r>
                        <a:rPr lang="ru-RU" sz="1050" b="1" i="1" dirty="0" smtClean="0">
                          <a:solidFill>
                            <a:srgbClr val="001F5F"/>
                          </a:solidFill>
                          <a:latin typeface="Times New Roman"/>
                          <a:cs typeface="Times New Roman"/>
                        </a:rPr>
                        <a:t> </a:t>
                      </a:r>
                      <a:r>
                        <a:rPr lang="ru-RU" sz="1050" b="1" i="1" spc="-5" dirty="0" smtClean="0">
                          <a:solidFill>
                            <a:srgbClr val="001F5F"/>
                          </a:solidFill>
                          <a:latin typeface="Times New Roman"/>
                          <a:cs typeface="Times New Roman"/>
                        </a:rPr>
                        <a:t>м</a:t>
                      </a:r>
                      <a:r>
                        <a:rPr lang="ru-RU" sz="1050" b="1" i="1" dirty="0" smtClean="0">
                          <a:solidFill>
                            <a:srgbClr val="001F5F"/>
                          </a:solidFill>
                          <a:latin typeface="Times New Roman"/>
                          <a:cs typeface="Times New Roman"/>
                        </a:rPr>
                        <a:t>у</a:t>
                      </a:r>
                      <a:r>
                        <a:rPr lang="ru-RU" sz="1050" b="1" i="1" spc="-10" dirty="0" smtClean="0">
                          <a:solidFill>
                            <a:srgbClr val="001F5F"/>
                          </a:solidFill>
                          <a:latin typeface="Times New Roman"/>
                          <a:cs typeface="Times New Roman"/>
                        </a:rPr>
                        <a:t>н</a:t>
                      </a:r>
                      <a:r>
                        <a:rPr lang="ru-RU" sz="1050" b="1" i="1" spc="-5" dirty="0" smtClean="0">
                          <a:solidFill>
                            <a:srgbClr val="001F5F"/>
                          </a:solidFill>
                          <a:latin typeface="Times New Roman"/>
                          <a:cs typeface="Times New Roman"/>
                        </a:rPr>
                        <a:t>и</a:t>
                      </a:r>
                      <a:r>
                        <a:rPr lang="ru-RU" sz="1050" b="1" i="1" spc="-10" dirty="0" smtClean="0">
                          <a:solidFill>
                            <a:srgbClr val="001F5F"/>
                          </a:solidFill>
                          <a:latin typeface="Times New Roman"/>
                          <a:cs typeface="Times New Roman"/>
                        </a:rPr>
                        <a:t>ц</a:t>
                      </a:r>
                      <a:r>
                        <a:rPr lang="ru-RU" sz="1050" b="1" i="1" spc="-5" dirty="0" smtClean="0">
                          <a:solidFill>
                            <a:srgbClr val="001F5F"/>
                          </a:solidFill>
                          <a:latin typeface="Times New Roman"/>
                          <a:cs typeface="Times New Roman"/>
                        </a:rPr>
                        <a:t>и</a:t>
                      </a:r>
                      <a:r>
                        <a:rPr lang="ru-RU" sz="1050" b="1" i="1" spc="-10" dirty="0" smtClean="0">
                          <a:solidFill>
                            <a:srgbClr val="001F5F"/>
                          </a:solidFill>
                          <a:latin typeface="Times New Roman"/>
                          <a:cs typeface="Times New Roman"/>
                        </a:rPr>
                        <a:t>п</a:t>
                      </a:r>
                      <a:r>
                        <a:rPr lang="ru-RU" sz="1050" b="1" i="1" dirty="0" smtClean="0">
                          <a:solidFill>
                            <a:srgbClr val="001F5F"/>
                          </a:solidFill>
                          <a:latin typeface="Times New Roman"/>
                          <a:cs typeface="Times New Roman"/>
                        </a:rPr>
                        <a:t>а</a:t>
                      </a:r>
                      <a:r>
                        <a:rPr lang="ru-RU" sz="1050" b="1" i="1" spc="-5" dirty="0" smtClean="0">
                          <a:solidFill>
                            <a:srgbClr val="001F5F"/>
                          </a:solidFill>
                          <a:latin typeface="Times New Roman"/>
                          <a:cs typeface="Times New Roman"/>
                        </a:rPr>
                        <a:t>льн</a:t>
                      </a:r>
                      <a:r>
                        <a:rPr lang="ru-RU" sz="1050" b="1" i="1" dirty="0" smtClean="0">
                          <a:solidFill>
                            <a:srgbClr val="001F5F"/>
                          </a:solidFill>
                          <a:latin typeface="Times New Roman"/>
                          <a:cs typeface="Times New Roman"/>
                        </a:rPr>
                        <a:t>о</a:t>
                      </a:r>
                      <a:r>
                        <a:rPr lang="ru-RU" sz="1050" b="1" i="1" spc="-5" dirty="0" smtClean="0">
                          <a:solidFill>
                            <a:srgbClr val="001F5F"/>
                          </a:solidFill>
                          <a:latin typeface="Times New Roman"/>
                          <a:cs typeface="Times New Roman"/>
                        </a:rPr>
                        <a:t>го</a:t>
                      </a:r>
                      <a:r>
                        <a:rPr lang="ru-RU" sz="1050" b="1" i="1" spc="-45" dirty="0" smtClean="0">
                          <a:solidFill>
                            <a:srgbClr val="001F5F"/>
                          </a:solidFill>
                          <a:latin typeface="Times New Roman"/>
                          <a:cs typeface="Times New Roman"/>
                        </a:rPr>
                        <a:t> </a:t>
                      </a:r>
                      <a:r>
                        <a:rPr lang="ru-RU" sz="1050" b="1" i="1" spc="-10" dirty="0" smtClean="0">
                          <a:solidFill>
                            <a:srgbClr val="001F5F"/>
                          </a:solidFill>
                          <a:latin typeface="Times New Roman"/>
                          <a:cs typeface="Times New Roman"/>
                        </a:rPr>
                        <a:t>р</a:t>
                      </a:r>
                      <a:r>
                        <a:rPr lang="ru-RU" sz="1050" b="1" i="1" spc="-5" dirty="0" smtClean="0">
                          <a:solidFill>
                            <a:srgbClr val="001F5F"/>
                          </a:solidFill>
                          <a:latin typeface="Times New Roman"/>
                          <a:cs typeface="Times New Roman"/>
                        </a:rPr>
                        <a:t>а</a:t>
                      </a:r>
                      <a:r>
                        <a:rPr lang="ru-RU" sz="1050" b="1" i="1" spc="-10" dirty="0" smtClean="0">
                          <a:solidFill>
                            <a:srgbClr val="001F5F"/>
                          </a:solidFill>
                          <a:latin typeface="Times New Roman"/>
                          <a:cs typeface="Times New Roman"/>
                        </a:rPr>
                        <a:t>й</a:t>
                      </a:r>
                      <a:r>
                        <a:rPr lang="ru-RU" sz="1050" b="1" i="1" dirty="0" smtClean="0">
                          <a:solidFill>
                            <a:srgbClr val="001F5F"/>
                          </a:solidFill>
                          <a:latin typeface="Times New Roman"/>
                          <a:cs typeface="Times New Roman"/>
                        </a:rPr>
                        <a:t>о</a:t>
                      </a:r>
                      <a:r>
                        <a:rPr lang="ru-RU" sz="1050" b="1" i="1" spc="-10" dirty="0" smtClean="0">
                          <a:solidFill>
                            <a:srgbClr val="001F5F"/>
                          </a:solidFill>
                          <a:latin typeface="Times New Roman"/>
                          <a:cs typeface="Times New Roman"/>
                        </a:rPr>
                        <a:t>на</a:t>
                      </a:r>
                      <a:endParaRPr lang="ru-RU" sz="1050" i="1" dirty="0" smtClean="0">
                        <a:latin typeface="Times New Roman"/>
                        <a:cs typeface="Times New Roman"/>
                      </a:endParaRPr>
                    </a:p>
                  </a:txBody>
                  <a:tcPr/>
                </a:tc>
                <a:tc>
                  <a:txBody>
                    <a:bodyPr/>
                    <a:lstStyle/>
                    <a:p>
                      <a:pPr algn="ctr"/>
                      <a:r>
                        <a:rPr lang="ru-RU" sz="900" i="1" dirty="0" smtClean="0"/>
                        <a:t>-4 4160,7</a:t>
                      </a:r>
                      <a:endParaRPr lang="ru-RU" sz="900" i="1" dirty="0"/>
                    </a:p>
                  </a:txBody>
                  <a:tcPr anchor="ctr"/>
                </a:tc>
                <a:tc>
                  <a:txBody>
                    <a:bodyPr/>
                    <a:lstStyle/>
                    <a:p>
                      <a:pPr algn="ctr"/>
                      <a:r>
                        <a:rPr lang="ru-RU" sz="900" i="1" dirty="0" smtClean="0"/>
                        <a:t>-604,6</a:t>
                      </a:r>
                      <a:endParaRPr lang="ru-RU" sz="900" i="1" dirty="0"/>
                    </a:p>
                  </a:txBody>
                  <a:tcPr anchor="ctr"/>
                </a:tc>
                <a:tc>
                  <a:txBody>
                    <a:bodyPr/>
                    <a:lstStyle/>
                    <a:p>
                      <a:pPr algn="ctr"/>
                      <a:r>
                        <a:rPr lang="ru-RU" sz="900" i="1" dirty="0" smtClean="0"/>
                        <a:t>-1 584,0</a:t>
                      </a:r>
                      <a:endParaRPr lang="ru-RU" sz="900" i="1" dirty="0"/>
                    </a:p>
                  </a:txBody>
                  <a:tcPr anchor="ctr"/>
                </a:tc>
                <a:tc>
                  <a:txBody>
                    <a:bodyPr/>
                    <a:lstStyle/>
                    <a:p>
                      <a:pPr algn="ctr"/>
                      <a:r>
                        <a:rPr lang="ru-RU" sz="900" i="1" dirty="0" smtClean="0"/>
                        <a:t>-10 526,1</a:t>
                      </a:r>
                      <a:endParaRPr lang="ru-RU" sz="900" i="1" dirty="0"/>
                    </a:p>
                  </a:txBody>
                  <a:tcPr anchor="ctr"/>
                </a:tc>
                <a:tc>
                  <a:txBody>
                    <a:bodyPr/>
                    <a:lstStyle/>
                    <a:p>
                      <a:pPr algn="ctr"/>
                      <a:r>
                        <a:rPr lang="ru-RU" sz="900" i="1" dirty="0" smtClean="0"/>
                        <a:t>3 088,4</a:t>
                      </a:r>
                      <a:endParaRPr lang="ru-RU" sz="900" i="1" dirty="0"/>
                    </a:p>
                  </a:txBody>
                  <a:tcPr anchor="ctr"/>
                </a:tc>
                <a:tc>
                  <a:txBody>
                    <a:bodyPr/>
                    <a:lstStyle/>
                    <a:p>
                      <a:pPr algn="ctr"/>
                      <a:r>
                        <a:rPr lang="ru-RU" sz="900" i="1" dirty="0" smtClean="0"/>
                        <a:t>5 377,6</a:t>
                      </a:r>
                      <a:endParaRPr lang="ru-RU" sz="900" i="1" dirty="0"/>
                    </a:p>
                  </a:txBody>
                  <a:tcPr anchor="ctr"/>
                </a:tc>
                <a:tc>
                  <a:txBody>
                    <a:bodyPr/>
                    <a:lstStyle/>
                    <a:p>
                      <a:pPr algn="ctr"/>
                      <a:r>
                        <a:rPr lang="ru-RU" sz="900" i="1" dirty="0" smtClean="0"/>
                        <a:t>4</a:t>
                      </a:r>
                      <a:r>
                        <a:rPr lang="ru-RU" sz="900" i="1" baseline="0" dirty="0" smtClean="0"/>
                        <a:t> 352,5</a:t>
                      </a:r>
                      <a:endParaRPr lang="ru-RU" sz="900" i="1" dirty="0"/>
                    </a:p>
                  </a:txBody>
                  <a:tcPr anchor="ctr"/>
                </a:tc>
                <a:tc>
                  <a:txBody>
                    <a:bodyPr/>
                    <a:lstStyle/>
                    <a:p>
                      <a:pPr algn="ctr"/>
                      <a:r>
                        <a:rPr lang="ru-RU" sz="900" i="1" dirty="0" smtClean="0"/>
                        <a:t>8 525,3</a:t>
                      </a:r>
                      <a:endParaRPr lang="ru-RU" sz="900" i="1" dirty="0"/>
                    </a:p>
                  </a:txBody>
                  <a:tcPr anchor="ctr"/>
                </a:tc>
                <a:tc>
                  <a:txBody>
                    <a:bodyPr/>
                    <a:lstStyle/>
                    <a:p>
                      <a:pPr algn="ctr"/>
                      <a:r>
                        <a:rPr lang="ru-RU" sz="900" i="1" dirty="0" smtClean="0"/>
                        <a:t>-464,3</a:t>
                      </a:r>
                      <a:endParaRPr lang="ru-RU" sz="900" i="1" dirty="0"/>
                    </a:p>
                  </a:txBody>
                  <a:tcPr anchor="ctr"/>
                </a:tc>
                <a:tc>
                  <a:txBody>
                    <a:bodyPr/>
                    <a:lstStyle/>
                    <a:p>
                      <a:pPr algn="ctr"/>
                      <a:r>
                        <a:rPr lang="ru-RU" sz="900" i="1" dirty="0" smtClean="0"/>
                        <a:t>-464,3</a:t>
                      </a:r>
                      <a:endParaRPr lang="ru-RU" sz="900" i="1" dirty="0"/>
                    </a:p>
                  </a:txBody>
                  <a:tcPr anchor="ctr"/>
                </a:tc>
                <a:extLst>
                  <a:ext uri="{0D108BD9-81ED-4DB2-BD59-A6C34878D82A}">
                    <a16:rowId xmlns:a16="http://schemas.microsoft.com/office/drawing/2014/main" xmlns="" val="10001"/>
                  </a:ext>
                </a:extLst>
              </a:tr>
              <a:tr h="571500">
                <a:tc>
                  <a:txBody>
                    <a:bodyPr/>
                    <a:lstStyle/>
                    <a:p>
                      <a:r>
                        <a:rPr lang="ru-RU" sz="1050" i="1" spc="-5" dirty="0" smtClean="0">
                          <a:solidFill>
                            <a:srgbClr val="001F5F"/>
                          </a:solidFill>
                          <a:latin typeface="Times New Roman"/>
                          <a:cs typeface="Times New Roman"/>
                        </a:rPr>
                        <a:t>Кредиты</a:t>
                      </a:r>
                      <a:r>
                        <a:rPr lang="ru-RU" sz="1050" i="1" spc="1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кредитных </a:t>
                      </a:r>
                      <a:r>
                        <a:rPr lang="ru-RU" sz="1050" i="1" dirty="0" smtClean="0">
                          <a:solidFill>
                            <a:srgbClr val="001F5F"/>
                          </a:solidFill>
                          <a:latin typeface="Times New Roman"/>
                          <a:cs typeface="Times New Roman"/>
                        </a:rPr>
                        <a:t> </a:t>
                      </a:r>
                      <a:r>
                        <a:rPr lang="ru-RU" sz="1050" i="1" spc="-10" dirty="0" smtClean="0">
                          <a:solidFill>
                            <a:srgbClr val="001F5F"/>
                          </a:solidFill>
                          <a:latin typeface="Times New Roman"/>
                          <a:cs typeface="Times New Roman"/>
                        </a:rPr>
                        <a:t>организаций</a:t>
                      </a:r>
                      <a:r>
                        <a:rPr lang="ru-RU" sz="1050" i="1" spc="50"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в </a:t>
                      </a:r>
                      <a:r>
                        <a:rPr lang="ru-RU" sz="1050" i="1" spc="-10" dirty="0" smtClean="0">
                          <a:solidFill>
                            <a:srgbClr val="001F5F"/>
                          </a:solidFill>
                          <a:latin typeface="Times New Roman"/>
                          <a:cs typeface="Times New Roman"/>
                        </a:rPr>
                        <a:t>валюте </a:t>
                      </a:r>
                      <a:r>
                        <a:rPr lang="ru-RU" sz="1050" i="1" spc="-5" dirty="0" smtClean="0">
                          <a:solidFill>
                            <a:srgbClr val="001F5F"/>
                          </a:solidFill>
                          <a:latin typeface="Times New Roman"/>
                          <a:cs typeface="Times New Roman"/>
                        </a:rPr>
                        <a:t> Российской</a:t>
                      </a:r>
                      <a:r>
                        <a:rPr lang="ru-RU" sz="1050" i="1" spc="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Федерации </a:t>
                      </a:r>
                      <a:endParaRPr lang="ru-RU" sz="1050" i="1" dirty="0"/>
                    </a:p>
                  </a:txBody>
                  <a:tcP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extLst>
                  <a:ext uri="{0D108BD9-81ED-4DB2-BD59-A6C34878D82A}">
                    <a16:rowId xmlns:a16="http://schemas.microsoft.com/office/drawing/2014/main" xmlns="" val="10002"/>
                  </a:ext>
                </a:extLst>
              </a:tr>
              <a:tr h="251460">
                <a:tc>
                  <a:txBody>
                    <a:bodyPr/>
                    <a:lstStyle/>
                    <a:p>
                      <a:r>
                        <a:rPr lang="ru-RU" sz="1050" i="1" spc="-10" dirty="0" smtClean="0">
                          <a:solidFill>
                            <a:srgbClr val="001F5F"/>
                          </a:solidFill>
                          <a:latin typeface="Times New Roman"/>
                          <a:cs typeface="Times New Roman"/>
                        </a:rPr>
                        <a:t>Бюджетные</a:t>
                      </a:r>
                      <a:r>
                        <a:rPr lang="ru-RU" sz="1050" i="1" spc="40"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кредиты </a:t>
                      </a:r>
                      <a:endParaRPr lang="ru-RU" sz="1050" i="1" dirty="0"/>
                    </a:p>
                  </a:txBody>
                  <a:tcP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-464,3</a:t>
                      </a:r>
                      <a:endParaRPr lang="ru-RU" sz="900" i="1" dirty="0"/>
                    </a:p>
                  </a:txBody>
                  <a:tcPr anchor="ctr">
                    <a:solidFill>
                      <a:schemeClr val="accent2">
                        <a:lumMod val="20000"/>
                        <a:lumOff val="80000"/>
                      </a:schemeClr>
                    </a:solidFill>
                  </a:tcPr>
                </a:tc>
                <a:tc>
                  <a:txBody>
                    <a:bodyPr/>
                    <a:lstStyle/>
                    <a:p>
                      <a:pPr algn="ctr"/>
                      <a:r>
                        <a:rPr lang="ru-RU" sz="900" i="1" dirty="0" smtClean="0"/>
                        <a:t>-464,3</a:t>
                      </a:r>
                      <a:endParaRPr lang="ru-RU" sz="900" i="1" dirty="0"/>
                    </a:p>
                  </a:txBody>
                  <a:tcPr anchor="ctr">
                    <a:solidFill>
                      <a:schemeClr val="accent2">
                        <a:lumMod val="20000"/>
                        <a:lumOff val="80000"/>
                      </a:schemeClr>
                    </a:solidFill>
                  </a:tcPr>
                </a:tc>
                <a:tc>
                  <a:txBody>
                    <a:bodyPr/>
                    <a:lstStyle/>
                    <a:p>
                      <a:pPr algn="ctr"/>
                      <a:r>
                        <a:rPr lang="ru-RU" sz="900" i="1" dirty="0" smtClean="0"/>
                        <a:t>-464,3</a:t>
                      </a:r>
                      <a:endParaRPr lang="ru-RU" sz="900" i="1" dirty="0"/>
                    </a:p>
                  </a:txBody>
                  <a:tcPr anchor="ctr">
                    <a:solidFill>
                      <a:schemeClr val="accent2">
                        <a:lumMod val="20000"/>
                        <a:lumOff val="80000"/>
                      </a:schemeClr>
                    </a:solidFill>
                  </a:tcPr>
                </a:tc>
                <a:extLst>
                  <a:ext uri="{0D108BD9-81ED-4DB2-BD59-A6C34878D82A}">
                    <a16:rowId xmlns:a16="http://schemas.microsoft.com/office/drawing/2014/main" xmlns="" val="10003"/>
                  </a:ext>
                </a:extLst>
              </a:tr>
              <a:tr h="643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50" i="1" spc="-5" dirty="0" smtClean="0">
                          <a:solidFill>
                            <a:srgbClr val="001F5F"/>
                          </a:solidFill>
                          <a:latin typeface="Times New Roman"/>
                          <a:cs typeface="Times New Roman"/>
                        </a:rPr>
                        <a:t>Изменение</a:t>
                      </a:r>
                      <a:r>
                        <a:rPr lang="ru-RU" sz="1050" i="1" spc="50"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остатков </a:t>
                      </a:r>
                      <a:r>
                        <a:rPr lang="ru-RU" sz="1050" i="1"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средств</a:t>
                      </a:r>
                      <a:r>
                        <a:rPr lang="ru-RU" sz="1050" i="1" spc="20" dirty="0" smtClean="0">
                          <a:solidFill>
                            <a:srgbClr val="001F5F"/>
                          </a:solidFill>
                          <a:latin typeface="Times New Roman"/>
                          <a:cs typeface="Times New Roman"/>
                        </a:rPr>
                        <a:t> </a:t>
                      </a:r>
                      <a:r>
                        <a:rPr lang="ru-RU" sz="1050" i="1" spc="-10" dirty="0" smtClean="0">
                          <a:solidFill>
                            <a:srgbClr val="001F5F"/>
                          </a:solidFill>
                          <a:latin typeface="Times New Roman"/>
                          <a:cs typeface="Times New Roman"/>
                        </a:rPr>
                        <a:t>на</a:t>
                      </a:r>
                      <a:r>
                        <a:rPr lang="ru-RU" sz="1050" i="1"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счетах</a:t>
                      </a:r>
                      <a:r>
                        <a:rPr lang="ru-RU" sz="1050" i="1" spc="5" dirty="0" smtClean="0">
                          <a:solidFill>
                            <a:srgbClr val="001F5F"/>
                          </a:solidFill>
                          <a:latin typeface="Times New Roman"/>
                          <a:cs typeface="Times New Roman"/>
                        </a:rPr>
                        <a:t> </a:t>
                      </a:r>
                      <a:r>
                        <a:rPr lang="ru-RU" sz="1050" i="1" spc="-10" dirty="0" smtClean="0">
                          <a:solidFill>
                            <a:srgbClr val="001F5F"/>
                          </a:solidFill>
                          <a:latin typeface="Times New Roman"/>
                          <a:cs typeface="Times New Roman"/>
                        </a:rPr>
                        <a:t>по </a:t>
                      </a:r>
                      <a:r>
                        <a:rPr lang="ru-RU" sz="1050" i="1" spc="-5" dirty="0" smtClean="0">
                          <a:solidFill>
                            <a:srgbClr val="001F5F"/>
                          </a:solidFill>
                          <a:latin typeface="Times New Roman"/>
                          <a:cs typeface="Times New Roman"/>
                        </a:rPr>
                        <a:t>учету </a:t>
                      </a:r>
                      <a:r>
                        <a:rPr lang="ru-RU" sz="1050" i="1" spc="-23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средств</a:t>
                      </a:r>
                      <a:r>
                        <a:rPr lang="ru-RU" sz="1050" i="1" spc="25" dirty="0" smtClean="0">
                          <a:solidFill>
                            <a:srgbClr val="001F5F"/>
                          </a:solidFill>
                          <a:latin typeface="Times New Roman"/>
                          <a:cs typeface="Times New Roman"/>
                        </a:rPr>
                        <a:t> </a:t>
                      </a:r>
                      <a:r>
                        <a:rPr lang="ru-RU" sz="1050" i="1" spc="-5" dirty="0" smtClean="0">
                          <a:solidFill>
                            <a:srgbClr val="001F5F"/>
                          </a:solidFill>
                          <a:latin typeface="Times New Roman"/>
                          <a:cs typeface="Times New Roman"/>
                        </a:rPr>
                        <a:t>бюджета</a:t>
                      </a:r>
                      <a:endParaRPr lang="ru-RU" sz="1050" i="1" dirty="0" smtClean="0">
                        <a:latin typeface="Times New Roman"/>
                        <a:cs typeface="Times New Roman"/>
                      </a:endParaRPr>
                    </a:p>
                  </a:txBody>
                  <a:tcPr>
                    <a:solidFill>
                      <a:schemeClr val="accent2">
                        <a:lumMod val="20000"/>
                        <a:lumOff val="80000"/>
                      </a:schemeClr>
                    </a:solidFill>
                  </a:tcPr>
                </a:tc>
                <a:tc>
                  <a:txBody>
                    <a:bodyPr/>
                    <a:lstStyle/>
                    <a:p>
                      <a:pPr algn="ctr"/>
                      <a:r>
                        <a:rPr lang="ru-RU" sz="900" i="1" dirty="0" smtClean="0"/>
                        <a:t>-4 4160,7</a:t>
                      </a:r>
                      <a:endParaRPr lang="ru-RU" sz="900" i="1" dirty="0"/>
                    </a:p>
                  </a:txBody>
                  <a:tcPr anchor="ctr">
                    <a:solidFill>
                      <a:schemeClr val="accent2">
                        <a:lumMod val="20000"/>
                        <a:lumOff val="80000"/>
                      </a:schemeClr>
                    </a:solidFill>
                  </a:tcPr>
                </a:tc>
                <a:tc>
                  <a:txBody>
                    <a:bodyPr/>
                    <a:lstStyle/>
                    <a:p>
                      <a:pPr algn="ctr"/>
                      <a:r>
                        <a:rPr lang="ru-RU" sz="900" i="1" dirty="0" smtClean="0"/>
                        <a:t>-604,6</a:t>
                      </a:r>
                      <a:endParaRPr lang="ru-RU" sz="900" i="1" dirty="0"/>
                    </a:p>
                  </a:txBody>
                  <a:tcPr anchor="ctr">
                    <a:solidFill>
                      <a:schemeClr val="accent2">
                        <a:lumMod val="20000"/>
                        <a:lumOff val="80000"/>
                      </a:schemeClr>
                    </a:solidFill>
                  </a:tcPr>
                </a:tc>
                <a:tc>
                  <a:txBody>
                    <a:bodyPr/>
                    <a:lstStyle/>
                    <a:p>
                      <a:pPr algn="ctr"/>
                      <a:r>
                        <a:rPr lang="ru-RU" sz="900" i="1" dirty="0" smtClean="0"/>
                        <a:t>-1 584,0</a:t>
                      </a:r>
                      <a:endParaRPr lang="ru-RU" sz="900" i="1" dirty="0"/>
                    </a:p>
                  </a:txBody>
                  <a:tcPr anchor="ctr">
                    <a:solidFill>
                      <a:schemeClr val="accent2">
                        <a:lumMod val="20000"/>
                        <a:lumOff val="80000"/>
                      </a:schemeClr>
                    </a:solidFill>
                  </a:tcPr>
                </a:tc>
                <a:tc>
                  <a:txBody>
                    <a:bodyPr/>
                    <a:lstStyle/>
                    <a:p>
                      <a:pPr algn="ctr"/>
                      <a:r>
                        <a:rPr lang="ru-RU" sz="900" i="1" dirty="0" smtClean="0"/>
                        <a:t>-10 526,1</a:t>
                      </a:r>
                      <a:endParaRPr lang="ru-RU" sz="900" i="1" dirty="0"/>
                    </a:p>
                  </a:txBody>
                  <a:tcPr anchor="ctr">
                    <a:solidFill>
                      <a:schemeClr val="accent2">
                        <a:lumMod val="20000"/>
                        <a:lumOff val="80000"/>
                      </a:schemeClr>
                    </a:solidFill>
                  </a:tcPr>
                </a:tc>
                <a:tc>
                  <a:txBody>
                    <a:bodyPr/>
                    <a:lstStyle/>
                    <a:p>
                      <a:pPr algn="ctr"/>
                      <a:r>
                        <a:rPr lang="ru-RU" sz="900" i="1" dirty="0" smtClean="0"/>
                        <a:t>3 088,4</a:t>
                      </a:r>
                      <a:endParaRPr lang="ru-RU" sz="900" i="1" dirty="0"/>
                    </a:p>
                  </a:txBody>
                  <a:tcPr anchor="ctr">
                    <a:solidFill>
                      <a:schemeClr val="accent2">
                        <a:lumMod val="20000"/>
                        <a:lumOff val="80000"/>
                      </a:schemeClr>
                    </a:solidFill>
                  </a:tcPr>
                </a:tc>
                <a:tc>
                  <a:txBody>
                    <a:bodyPr/>
                    <a:lstStyle/>
                    <a:p>
                      <a:pPr algn="ctr"/>
                      <a:r>
                        <a:rPr lang="ru-RU" sz="900" i="1" dirty="0" smtClean="0"/>
                        <a:t>5 377,6</a:t>
                      </a:r>
                      <a:endParaRPr lang="ru-RU" sz="900" i="1" dirty="0"/>
                    </a:p>
                  </a:txBody>
                  <a:tcPr anchor="ctr">
                    <a:solidFill>
                      <a:schemeClr val="accent2">
                        <a:lumMod val="20000"/>
                        <a:lumOff val="80000"/>
                      </a:schemeClr>
                    </a:solidFill>
                  </a:tcPr>
                </a:tc>
                <a:tc>
                  <a:txBody>
                    <a:bodyPr/>
                    <a:lstStyle/>
                    <a:p>
                      <a:pPr algn="ctr"/>
                      <a:r>
                        <a:rPr lang="ru-RU" sz="900" i="1" dirty="0" smtClean="0"/>
                        <a:t>4 352,5</a:t>
                      </a:r>
                      <a:endParaRPr lang="ru-RU" sz="900" i="1" dirty="0"/>
                    </a:p>
                  </a:txBody>
                  <a:tcPr anchor="ctr">
                    <a:solidFill>
                      <a:schemeClr val="accent2">
                        <a:lumMod val="20000"/>
                        <a:lumOff val="80000"/>
                      </a:schemeClr>
                    </a:solidFill>
                  </a:tcPr>
                </a:tc>
                <a:tc>
                  <a:txBody>
                    <a:bodyPr/>
                    <a:lstStyle/>
                    <a:p>
                      <a:pPr algn="ctr"/>
                      <a:r>
                        <a:rPr lang="ru-RU" sz="900" i="1" dirty="0" smtClean="0"/>
                        <a:t>8 989,6</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tc>
                  <a:txBody>
                    <a:bodyPr/>
                    <a:lstStyle/>
                    <a:p>
                      <a:pPr algn="ctr"/>
                      <a:r>
                        <a:rPr lang="ru-RU" sz="900" i="1" dirty="0" smtClean="0"/>
                        <a:t>0,0</a:t>
                      </a:r>
                      <a:endParaRPr lang="ru-RU" sz="900" i="1" dirty="0"/>
                    </a:p>
                  </a:txBody>
                  <a:tcPr anchor="ctr">
                    <a:solidFill>
                      <a:schemeClr val="accent2">
                        <a:lumMod val="20000"/>
                        <a:lumOff val="80000"/>
                      </a:schemeClr>
                    </a:solidFill>
                  </a:tcPr>
                </a:tc>
                <a:extLst>
                  <a:ext uri="{0D108BD9-81ED-4DB2-BD59-A6C34878D82A}">
                    <a16:rowId xmlns:a16="http://schemas.microsoft.com/office/drawing/2014/main" xmlns="" val="10004"/>
                  </a:ext>
                </a:extLst>
              </a:tr>
            </a:tbl>
          </a:graphicData>
        </a:graphic>
      </p:graphicFrame>
      <p:graphicFrame>
        <p:nvGraphicFramePr>
          <p:cNvPr id="5" name="Диаграмма 4"/>
          <p:cNvGraphicFramePr/>
          <p:nvPr>
            <p:extLst>
              <p:ext uri="{D42A27DB-BD31-4B8C-83A1-F6EECF244321}">
                <p14:modId xmlns:p14="http://schemas.microsoft.com/office/powerpoint/2010/main" val="1215559795"/>
              </p:ext>
            </p:extLst>
          </p:nvPr>
        </p:nvGraphicFramePr>
        <p:xfrm>
          <a:off x="287524" y="3933056"/>
          <a:ext cx="8820980" cy="2924944"/>
        </p:xfrm>
        <a:graphic>
          <a:graphicData uri="http://schemas.openxmlformats.org/drawingml/2006/chart">
            <c:chart xmlns:c="http://schemas.openxmlformats.org/drawingml/2006/chart" xmlns:r="http://schemas.openxmlformats.org/officeDocument/2006/relationships" r:id="rId2"/>
          </a:graphicData>
        </a:graphic>
      </p:graphicFrame>
      <p:sp>
        <p:nvSpPr>
          <p:cNvPr id="6" name="Прямоугольник 5"/>
          <p:cNvSpPr/>
          <p:nvPr/>
        </p:nvSpPr>
        <p:spPr>
          <a:xfrm>
            <a:off x="7911079" y="674791"/>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35321347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5" descr="f20131209102835-82134733_1326220020_vremya_den_gi"/>
          <p:cNvPicPr>
            <a:picLocks noChangeAspect="1" noChangeArrowheads="1"/>
          </p:cNvPicPr>
          <p:nvPr/>
        </p:nvPicPr>
        <p:blipFill>
          <a:blip r:embed="rId2" cstate="print"/>
          <a:srcRect/>
          <a:stretch>
            <a:fillRect/>
          </a:stretch>
        </p:blipFill>
        <p:spPr bwMode="auto">
          <a:xfrm>
            <a:off x="0" y="605880"/>
            <a:ext cx="9145588" cy="6165304"/>
          </a:xfrm>
          <a:prstGeom prst="rect">
            <a:avLst/>
          </a:prstGeom>
          <a:noFill/>
          <a:ln w="9525">
            <a:noFill/>
            <a:miter lim="800000"/>
            <a:headEnd/>
            <a:tailEnd/>
          </a:ln>
        </p:spPr>
      </p:pic>
      <p:sp>
        <p:nvSpPr>
          <p:cNvPr id="71686" name="AutoShape 16"/>
          <p:cNvSpPr>
            <a:spLocks noChangeArrowheads="1"/>
          </p:cNvSpPr>
          <p:nvPr/>
        </p:nvSpPr>
        <p:spPr bwMode="auto">
          <a:xfrm>
            <a:off x="107504" y="836712"/>
            <a:ext cx="9144000" cy="964401"/>
          </a:xfrm>
          <a:prstGeom prst="flowChartAlternateProcess">
            <a:avLst/>
          </a:prstGeom>
          <a:solidFill>
            <a:schemeClr val="accent1"/>
          </a:solidFill>
          <a:ln w="9525">
            <a:solidFill>
              <a:schemeClr val="tx1"/>
            </a:solidFill>
            <a:miter lim="800000"/>
            <a:headEnd/>
            <a:tailEnd/>
          </a:ln>
        </p:spPr>
        <p:txBody>
          <a:bodyPr anchor="ctr"/>
          <a:lstStyle/>
          <a:p>
            <a:pPr algn="ctr"/>
            <a:endParaRPr lang="ru-RU" sz="2000" b="1" dirty="0">
              <a:solidFill>
                <a:schemeClr val="bg1"/>
              </a:solidFill>
            </a:endParaRPr>
          </a:p>
          <a:p>
            <a:pPr algn="ctr"/>
            <a:endParaRPr lang="ru-RU" sz="2000" b="1" dirty="0">
              <a:solidFill>
                <a:schemeClr val="bg1"/>
              </a:solidFill>
            </a:endParaRPr>
          </a:p>
          <a:p>
            <a:pPr algn="ctr"/>
            <a:r>
              <a:rPr lang="ru-RU" sz="1600" b="1" dirty="0">
                <a:solidFill>
                  <a:schemeClr val="bg1"/>
                </a:solidFill>
              </a:rPr>
              <a:t>МУНИЦИПАЛЬНЫЙ ДОЛГ - обязательства, возникающие из муниципальных займов (заимствований), принятых на себя муниципальным образованием гарантий (поручительств), а также принятые на себя муниципальным образованием обязательства третьих лиц.</a:t>
            </a:r>
          </a:p>
          <a:p>
            <a:pPr algn="ctr"/>
            <a:endParaRPr lang="ru-RU" sz="1600" b="1" dirty="0">
              <a:solidFill>
                <a:schemeClr val="bg1"/>
              </a:solidFill>
            </a:endParaRPr>
          </a:p>
          <a:p>
            <a:pPr algn="ctr"/>
            <a:endParaRPr lang="ru-RU" sz="1600" b="1" dirty="0">
              <a:solidFill>
                <a:schemeClr val="bg1"/>
              </a:solidFill>
            </a:endParaRPr>
          </a:p>
        </p:txBody>
      </p:sp>
      <p:sp>
        <p:nvSpPr>
          <p:cNvPr id="71690" name="AutoShape 20" descr="Голубая тисненая бумага"/>
          <p:cNvSpPr>
            <a:spLocks noChangeArrowheads="1"/>
          </p:cNvSpPr>
          <p:nvPr/>
        </p:nvSpPr>
        <p:spPr bwMode="auto">
          <a:xfrm>
            <a:off x="6805613" y="2492896"/>
            <a:ext cx="1295400" cy="432047"/>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lstStyle/>
          <a:p>
            <a:pPr algn="ctr"/>
            <a:r>
              <a:rPr lang="ru-RU" sz="1600" b="1" dirty="0">
                <a:solidFill>
                  <a:schemeClr val="accent2"/>
                </a:solidFill>
              </a:rPr>
              <a:t>тыс. рублей</a:t>
            </a:r>
          </a:p>
        </p:txBody>
      </p:sp>
      <p:sp>
        <p:nvSpPr>
          <p:cNvPr id="71696" name="AutoShape 29" descr="Голубая тисненая бумага"/>
          <p:cNvSpPr>
            <a:spLocks noChangeArrowheads="1"/>
          </p:cNvSpPr>
          <p:nvPr/>
        </p:nvSpPr>
        <p:spPr bwMode="auto">
          <a:xfrm>
            <a:off x="755650" y="3501009"/>
            <a:ext cx="3024188" cy="1872680"/>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anchor="ctr"/>
          <a:lstStyle/>
          <a:p>
            <a:pPr algn="ctr"/>
            <a:r>
              <a:rPr lang="ru-RU" sz="1600" b="1">
                <a:solidFill>
                  <a:schemeClr val="accent1"/>
                </a:solidFill>
              </a:rPr>
              <a:t>Верхний предел</a:t>
            </a:r>
          </a:p>
          <a:p>
            <a:pPr algn="ctr"/>
            <a:r>
              <a:rPr lang="ru-RU" sz="1600" b="1">
                <a:solidFill>
                  <a:schemeClr val="accent1"/>
                </a:solidFill>
              </a:rPr>
              <a:t>муниципального долга</a:t>
            </a:r>
          </a:p>
        </p:txBody>
      </p:sp>
      <p:sp>
        <p:nvSpPr>
          <p:cNvPr id="71697" name="AutoShape 30" descr="Голубая тисненая бумага"/>
          <p:cNvSpPr>
            <a:spLocks noChangeArrowheads="1"/>
          </p:cNvSpPr>
          <p:nvPr/>
        </p:nvSpPr>
        <p:spPr bwMode="auto">
          <a:xfrm>
            <a:off x="5508625" y="3287712"/>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a:solidFill>
                  <a:schemeClr val="accent1"/>
                </a:solidFill>
              </a:rPr>
              <a:t>на </a:t>
            </a:r>
            <a:r>
              <a:rPr lang="ru-RU" sz="1600" b="1" dirty="0" smtClean="0">
                <a:solidFill>
                  <a:schemeClr val="accent1"/>
                </a:solidFill>
              </a:rPr>
              <a:t>01.01.2027</a:t>
            </a:r>
            <a:endParaRPr lang="ru-RU" sz="1600" b="1" dirty="0">
              <a:solidFill>
                <a:schemeClr val="accent1"/>
              </a:solidFill>
            </a:endParaRPr>
          </a:p>
        </p:txBody>
      </p:sp>
      <p:sp>
        <p:nvSpPr>
          <p:cNvPr id="71698" name="AutoShape 31" descr="Голубая тисненая бумага"/>
          <p:cNvSpPr>
            <a:spLocks noChangeArrowheads="1"/>
          </p:cNvSpPr>
          <p:nvPr/>
        </p:nvSpPr>
        <p:spPr bwMode="auto">
          <a:xfrm>
            <a:off x="5520581" y="4221163"/>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a:solidFill>
                  <a:schemeClr val="accent1"/>
                </a:solidFill>
              </a:rPr>
              <a:t>на </a:t>
            </a:r>
            <a:r>
              <a:rPr lang="ru-RU" sz="1600" b="1" dirty="0" smtClean="0">
                <a:solidFill>
                  <a:schemeClr val="accent1"/>
                </a:solidFill>
              </a:rPr>
              <a:t>01.01.2028</a:t>
            </a:r>
            <a:endParaRPr lang="ru-RU" sz="1600" b="1" dirty="0">
              <a:solidFill>
                <a:schemeClr val="accent1"/>
              </a:solidFill>
            </a:endParaRPr>
          </a:p>
        </p:txBody>
      </p:sp>
      <p:sp>
        <p:nvSpPr>
          <p:cNvPr id="71700" name="Line 33"/>
          <p:cNvSpPr>
            <a:spLocks noChangeShapeType="1"/>
          </p:cNvSpPr>
          <p:nvPr/>
        </p:nvSpPr>
        <p:spPr bwMode="auto">
          <a:xfrm>
            <a:off x="3781425" y="4437349"/>
            <a:ext cx="1295400" cy="0"/>
          </a:xfrm>
          <a:prstGeom prst="line">
            <a:avLst/>
          </a:prstGeom>
          <a:noFill/>
          <a:ln w="31750">
            <a:solidFill>
              <a:schemeClr val="tx1"/>
            </a:solidFill>
            <a:round/>
            <a:headEnd/>
            <a:tailEnd/>
          </a:ln>
        </p:spPr>
        <p:txBody>
          <a:bodyPr/>
          <a:lstStyle/>
          <a:p>
            <a:endParaRPr lang="ru-RU"/>
          </a:p>
        </p:txBody>
      </p:sp>
      <p:sp>
        <p:nvSpPr>
          <p:cNvPr id="71701" name="Line 34"/>
          <p:cNvSpPr>
            <a:spLocks noChangeShapeType="1"/>
          </p:cNvSpPr>
          <p:nvPr/>
        </p:nvSpPr>
        <p:spPr bwMode="auto">
          <a:xfrm flipH="1">
            <a:off x="5088781" y="4438650"/>
            <a:ext cx="431800" cy="0"/>
          </a:xfrm>
          <a:prstGeom prst="line">
            <a:avLst/>
          </a:prstGeom>
          <a:noFill/>
          <a:ln w="31750">
            <a:solidFill>
              <a:schemeClr val="tx1"/>
            </a:solidFill>
            <a:round/>
            <a:headEnd/>
            <a:tailEnd/>
          </a:ln>
        </p:spPr>
        <p:txBody>
          <a:bodyPr/>
          <a:lstStyle/>
          <a:p>
            <a:endParaRPr lang="ru-RU"/>
          </a:p>
        </p:txBody>
      </p:sp>
      <p:sp>
        <p:nvSpPr>
          <p:cNvPr id="71702" name="Line 35"/>
          <p:cNvSpPr>
            <a:spLocks noChangeShapeType="1"/>
          </p:cNvSpPr>
          <p:nvPr/>
        </p:nvSpPr>
        <p:spPr bwMode="auto">
          <a:xfrm>
            <a:off x="5067300" y="3501009"/>
            <a:ext cx="9525" cy="1944116"/>
          </a:xfrm>
          <a:prstGeom prst="line">
            <a:avLst/>
          </a:prstGeom>
          <a:noFill/>
          <a:ln w="31750">
            <a:solidFill>
              <a:schemeClr val="tx1"/>
            </a:solidFill>
            <a:round/>
            <a:headEnd/>
            <a:tailEnd/>
          </a:ln>
        </p:spPr>
        <p:txBody>
          <a:bodyPr/>
          <a:lstStyle/>
          <a:p>
            <a:endParaRPr lang="ru-RU"/>
          </a:p>
        </p:txBody>
      </p:sp>
      <p:sp>
        <p:nvSpPr>
          <p:cNvPr id="71703" name="Line 36"/>
          <p:cNvSpPr>
            <a:spLocks noChangeShapeType="1"/>
          </p:cNvSpPr>
          <p:nvPr/>
        </p:nvSpPr>
        <p:spPr bwMode="auto">
          <a:xfrm flipH="1">
            <a:off x="5076825" y="3521075"/>
            <a:ext cx="431800" cy="0"/>
          </a:xfrm>
          <a:prstGeom prst="line">
            <a:avLst/>
          </a:prstGeom>
          <a:noFill/>
          <a:ln w="31750">
            <a:solidFill>
              <a:schemeClr val="tx1"/>
            </a:solidFill>
            <a:round/>
            <a:headEnd/>
            <a:tailEnd/>
          </a:ln>
        </p:spPr>
        <p:txBody>
          <a:bodyPr/>
          <a:lstStyle/>
          <a:p>
            <a:endParaRPr lang="ru-RU"/>
          </a:p>
        </p:txBody>
      </p:sp>
      <p:sp>
        <p:nvSpPr>
          <p:cNvPr id="71704" name="Line 37"/>
          <p:cNvSpPr>
            <a:spLocks noChangeShapeType="1"/>
          </p:cNvSpPr>
          <p:nvPr/>
        </p:nvSpPr>
        <p:spPr bwMode="auto">
          <a:xfrm flipH="1">
            <a:off x="5088781" y="5440363"/>
            <a:ext cx="431800" cy="0"/>
          </a:xfrm>
          <a:prstGeom prst="line">
            <a:avLst/>
          </a:prstGeom>
          <a:noFill/>
          <a:ln w="31750">
            <a:solidFill>
              <a:schemeClr val="tx1"/>
            </a:solidFill>
            <a:round/>
            <a:headEnd/>
            <a:tailEnd/>
          </a:ln>
        </p:spPr>
        <p:txBody>
          <a:bodyPr/>
          <a:lstStyle/>
          <a:p>
            <a:endParaRPr lang="ru-RU"/>
          </a:p>
        </p:txBody>
      </p:sp>
      <p:sp>
        <p:nvSpPr>
          <p:cNvPr id="71705" name="AutoShape 38" descr="Голубая тисненая бумага"/>
          <p:cNvSpPr>
            <a:spLocks noChangeArrowheads="1"/>
          </p:cNvSpPr>
          <p:nvPr/>
        </p:nvSpPr>
        <p:spPr bwMode="auto">
          <a:xfrm>
            <a:off x="6804025" y="3287712"/>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smtClean="0">
                <a:solidFill>
                  <a:schemeClr val="accent2"/>
                </a:solidFill>
              </a:rPr>
              <a:t>4 178,8</a:t>
            </a:r>
            <a:endParaRPr lang="ru-RU" sz="1600" b="1" dirty="0">
              <a:solidFill>
                <a:schemeClr val="accent2"/>
              </a:solidFill>
            </a:endParaRPr>
          </a:p>
        </p:txBody>
      </p:sp>
      <p:sp>
        <p:nvSpPr>
          <p:cNvPr id="71706" name="AutoShape 40" descr="Голубая тисненая бумага"/>
          <p:cNvSpPr>
            <a:spLocks noChangeArrowheads="1"/>
          </p:cNvSpPr>
          <p:nvPr/>
        </p:nvSpPr>
        <p:spPr bwMode="auto">
          <a:xfrm>
            <a:off x="6802462" y="4221163"/>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smtClean="0">
                <a:solidFill>
                  <a:schemeClr val="accent2"/>
                </a:solidFill>
              </a:rPr>
              <a:t>3 714,5</a:t>
            </a:r>
            <a:endParaRPr lang="ru-RU" sz="1600" b="1" dirty="0">
              <a:solidFill>
                <a:schemeClr val="accent2"/>
              </a:solidFill>
            </a:endParaRPr>
          </a:p>
        </p:txBody>
      </p:sp>
      <p:sp>
        <p:nvSpPr>
          <p:cNvPr id="71708" name="Slide Number Placeholder 5"/>
          <p:cNvSpPr txBox="1">
            <a:spLocks noGrp="1"/>
          </p:cNvSpPr>
          <p:nvPr/>
        </p:nvSpPr>
        <p:spPr bwMode="auto">
          <a:xfrm>
            <a:off x="8604250" y="6492875"/>
            <a:ext cx="539750" cy="365125"/>
          </a:xfrm>
          <a:prstGeom prst="rect">
            <a:avLst/>
          </a:prstGeom>
          <a:noFill/>
          <a:ln w="9525">
            <a:noFill/>
            <a:miter lim="800000"/>
            <a:headEnd/>
            <a:tailEnd/>
          </a:ln>
        </p:spPr>
        <p:txBody>
          <a:bodyPr anchor="ctr"/>
          <a:lstStyle/>
          <a:p>
            <a:pPr algn="r"/>
            <a:fld id="{8DF4E747-3389-4759-8933-5AB173AE057F}" type="slidenum">
              <a:rPr lang="en-US" altLang="ru-RU" sz="1200">
                <a:solidFill>
                  <a:srgbClr val="898989"/>
                </a:solidFill>
                <a:latin typeface="Calibri" pitchFamily="34" charset="0"/>
              </a:rPr>
              <a:pPr algn="r"/>
              <a:t>92</a:t>
            </a:fld>
            <a:endParaRPr lang="en-US" altLang="ru-RU" sz="1200">
              <a:solidFill>
                <a:srgbClr val="898989"/>
              </a:solidFill>
              <a:latin typeface="Calibri" pitchFamily="34" charset="0"/>
            </a:endParaRPr>
          </a:p>
        </p:txBody>
      </p:sp>
      <p:sp>
        <p:nvSpPr>
          <p:cNvPr id="28" name="AutoShape 18" descr="Голубая тисненая бумага"/>
          <p:cNvSpPr>
            <a:spLocks noChangeArrowheads="1"/>
          </p:cNvSpPr>
          <p:nvPr/>
        </p:nvSpPr>
        <p:spPr bwMode="auto">
          <a:xfrm>
            <a:off x="6805613" y="5192712"/>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smtClean="0">
                <a:solidFill>
                  <a:schemeClr val="accent2"/>
                </a:solidFill>
              </a:rPr>
              <a:t>3 250,2</a:t>
            </a:r>
            <a:endParaRPr lang="ru-RU" sz="1600" b="1" dirty="0">
              <a:solidFill>
                <a:schemeClr val="accent2"/>
              </a:solidFill>
            </a:endParaRPr>
          </a:p>
        </p:txBody>
      </p:sp>
      <p:sp>
        <p:nvSpPr>
          <p:cNvPr id="29" name="AutoShape 31" descr="Голубая тисненая бумага"/>
          <p:cNvSpPr>
            <a:spLocks noChangeArrowheads="1"/>
          </p:cNvSpPr>
          <p:nvPr/>
        </p:nvSpPr>
        <p:spPr bwMode="auto">
          <a:xfrm>
            <a:off x="5520581" y="5189537"/>
            <a:ext cx="1295400" cy="504825"/>
          </a:xfrm>
          <a:prstGeom prst="flowChartAlternateProcess">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pPr algn="ctr"/>
            <a:r>
              <a:rPr lang="ru-RU" sz="1600" b="1" dirty="0">
                <a:solidFill>
                  <a:schemeClr val="accent1"/>
                </a:solidFill>
              </a:rPr>
              <a:t>на </a:t>
            </a:r>
            <a:r>
              <a:rPr lang="ru-RU" sz="1600" b="1" dirty="0" smtClean="0">
                <a:solidFill>
                  <a:schemeClr val="accent1"/>
                </a:solidFill>
              </a:rPr>
              <a:t>01.01.2029</a:t>
            </a:r>
            <a:endParaRPr lang="ru-RU" sz="1600" b="1" dirty="0">
              <a:solidFill>
                <a:schemeClr val="accent1"/>
              </a:solidFill>
            </a:endParaRPr>
          </a:p>
        </p:txBody>
      </p:sp>
      <p:sp>
        <p:nvSpPr>
          <p:cNvPr id="18" name="TextBox 17"/>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19" name="Прямоугольник 18"/>
          <p:cNvSpPr/>
          <p:nvPr/>
        </p:nvSpPr>
        <p:spPr>
          <a:xfrm>
            <a:off x="755576" y="428570"/>
            <a:ext cx="8208912" cy="307777"/>
          </a:xfrm>
          <a:prstGeom prst="rect">
            <a:avLst/>
          </a:prstGeom>
        </p:spPr>
        <p:txBody>
          <a:bodyPr wrap="square">
            <a:spAutoFit/>
          </a:bodyPr>
          <a:lstStyle/>
          <a:p>
            <a:pPr algn="ctr"/>
            <a:r>
              <a:rPr lang="ru-RU" b="1" dirty="0" smtClean="0">
                <a:solidFill>
                  <a:srgbClr val="000066"/>
                </a:solidFill>
                <a:latin typeface="Bad Script" panose="02000000000000000000" pitchFamily="2" charset="0"/>
              </a:rPr>
              <a:t>Муниципальный долг</a:t>
            </a:r>
            <a:endParaRPr lang="ru-RU" b="1" dirty="0">
              <a:solidFill>
                <a:srgbClr val="000066"/>
              </a:solidFill>
              <a:latin typeface="Bad Script" panose="02000000000000000000" pitchFamily="2" charset="0"/>
            </a:endParaRP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172034" name="Picture 2" descr="https://edu.vgsa.ru/pluginfile.php/58623/course/overviewfiles/man_creating_budget.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67544" y="384240"/>
            <a:ext cx="8064896" cy="53765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4" name="Прямоугольник 3"/>
          <p:cNvSpPr/>
          <p:nvPr/>
        </p:nvSpPr>
        <p:spPr>
          <a:xfrm>
            <a:off x="755576" y="428570"/>
            <a:ext cx="8208912" cy="307777"/>
          </a:xfrm>
          <a:prstGeom prst="rect">
            <a:avLst/>
          </a:prstGeom>
        </p:spPr>
        <p:txBody>
          <a:bodyPr wrap="square">
            <a:spAutoFit/>
          </a:bodyPr>
          <a:lstStyle/>
          <a:p>
            <a:pPr algn="ctr"/>
            <a:r>
              <a:rPr lang="ru-RU" b="1" dirty="0" smtClean="0">
                <a:solidFill>
                  <a:srgbClr val="000066"/>
                </a:solidFill>
                <a:latin typeface="Bad Script" panose="02000000000000000000" pitchFamily="2" charset="0"/>
              </a:rPr>
              <a:t>Муниципальный долг</a:t>
            </a:r>
            <a:endParaRPr lang="ru-RU" b="1" dirty="0">
              <a:solidFill>
                <a:srgbClr val="000066"/>
              </a:solidFill>
              <a:latin typeface="Bad Script" panose="02000000000000000000" pitchFamily="2" charset="0"/>
            </a:endParaRPr>
          </a:p>
        </p:txBody>
      </p:sp>
      <p:sp>
        <p:nvSpPr>
          <p:cNvPr id="6" name="TextBox 5"/>
          <p:cNvSpPr txBox="1"/>
          <p:nvPr/>
        </p:nvSpPr>
        <p:spPr>
          <a:xfrm>
            <a:off x="395536" y="573116"/>
            <a:ext cx="3168352" cy="307777"/>
          </a:xfrm>
          <a:prstGeom prst="rect">
            <a:avLst/>
          </a:prstGeom>
          <a:noFill/>
        </p:spPr>
        <p:txBody>
          <a:bodyPr wrap="square" rtlCol="0">
            <a:spAutoFit/>
          </a:bodyPr>
          <a:lstStyle/>
          <a:p>
            <a:pPr algn="ctr"/>
            <a:r>
              <a:rPr lang="ru-RU" dirty="0" smtClean="0">
                <a:solidFill>
                  <a:srgbClr val="000066"/>
                </a:solidFill>
                <a:effectLst>
                  <a:outerShdw blurRad="38100" dist="38100" dir="2700000" algn="tl">
                    <a:srgbClr val="000000">
                      <a:alpha val="43137"/>
                    </a:srgbClr>
                  </a:outerShdw>
                </a:effectLst>
              </a:rPr>
              <a:t>ДИНАМИКА</a:t>
            </a:r>
            <a:endParaRPr lang="ru-RU" dirty="0">
              <a:solidFill>
                <a:srgbClr val="000066"/>
              </a:solidFill>
              <a:effectLst>
                <a:outerShdw blurRad="38100" dist="38100" dir="2700000" algn="tl">
                  <a:srgbClr val="000000">
                    <a:alpha val="43137"/>
                  </a:srgbClr>
                </a:outerShdw>
              </a:effectLst>
            </a:endParaRPr>
          </a:p>
        </p:txBody>
      </p:sp>
      <p:graphicFrame>
        <p:nvGraphicFramePr>
          <p:cNvPr id="7" name="Диаграмма 6"/>
          <p:cNvGraphicFramePr/>
          <p:nvPr>
            <p:extLst>
              <p:ext uri="{D42A27DB-BD31-4B8C-83A1-F6EECF244321}">
                <p14:modId xmlns:p14="http://schemas.microsoft.com/office/powerpoint/2010/main" val="4000900131"/>
              </p:ext>
            </p:extLst>
          </p:nvPr>
        </p:nvGraphicFramePr>
        <p:xfrm>
          <a:off x="179512" y="1024690"/>
          <a:ext cx="8352928" cy="1728192"/>
        </p:xfrm>
        <a:graphic>
          <a:graphicData uri="http://schemas.openxmlformats.org/drawingml/2006/chart">
            <c:chart xmlns:c="http://schemas.openxmlformats.org/drawingml/2006/chart" xmlns:r="http://schemas.openxmlformats.org/officeDocument/2006/relationships" r:id="rId4"/>
          </a:graphicData>
        </a:graphic>
      </p:graphicFrame>
      <p:sp>
        <p:nvSpPr>
          <p:cNvPr id="8" name="Прямоугольник 7"/>
          <p:cNvSpPr/>
          <p:nvPr/>
        </p:nvSpPr>
        <p:spPr>
          <a:xfrm>
            <a:off x="7996620" y="726596"/>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
        <p:nvSpPr>
          <p:cNvPr id="3" name="Прямоугольник 2"/>
          <p:cNvSpPr/>
          <p:nvPr/>
        </p:nvSpPr>
        <p:spPr>
          <a:xfrm>
            <a:off x="456853" y="5952975"/>
            <a:ext cx="8344448" cy="769441"/>
          </a:xfrm>
          <a:prstGeom prst="rect">
            <a:avLst/>
          </a:prstGeom>
        </p:spPr>
        <p:txBody>
          <a:bodyPr wrap="square">
            <a:spAutoFit/>
          </a:bodyPr>
          <a:lstStyle/>
          <a:p>
            <a:r>
              <a:rPr lang="ru-RU" sz="1100" dirty="0">
                <a:solidFill>
                  <a:srgbClr val="000066"/>
                </a:solidFill>
              </a:rPr>
              <a:t>В соответствии с Бюджетным кодексом РФ объем доходов на обслуживание муниципального долга не должен превышать 15 % объёма расходов </a:t>
            </a:r>
            <a:r>
              <a:rPr lang="ru-RU" sz="1100" dirty="0" smtClean="0">
                <a:solidFill>
                  <a:srgbClr val="000066"/>
                </a:solidFill>
              </a:rPr>
              <a:t>бюджета, </a:t>
            </a:r>
            <a:r>
              <a:rPr lang="ru-RU" sz="1100" dirty="0">
                <a:solidFill>
                  <a:srgbClr val="000066"/>
                </a:solidFill>
              </a:rPr>
              <a:t>за исключением объема расходов, которые осуществляются за счет субвенций, предоставляемых из бюджетов бюджетной системы Российской Федерации. В бюджете муниципального образования «</a:t>
            </a:r>
            <a:r>
              <a:rPr lang="ru-RU" sz="1100" dirty="0" smtClean="0">
                <a:solidFill>
                  <a:srgbClr val="000066"/>
                </a:solidFill>
              </a:rPr>
              <a:t>Демидовский муниципальный округ» </a:t>
            </a:r>
            <a:r>
              <a:rPr lang="ru-RU" sz="1100" dirty="0">
                <a:solidFill>
                  <a:srgbClr val="000066"/>
                </a:solidFill>
              </a:rPr>
              <a:t>Смоленской области указанные ограничения соблюдены. </a:t>
            </a:r>
          </a:p>
        </p:txBody>
      </p:sp>
      <p:graphicFrame>
        <p:nvGraphicFramePr>
          <p:cNvPr id="5" name="Таблица 4"/>
          <p:cNvGraphicFramePr>
            <a:graphicFrameLocks noGrp="1"/>
          </p:cNvGraphicFramePr>
          <p:nvPr>
            <p:extLst>
              <p:ext uri="{D42A27DB-BD31-4B8C-83A1-F6EECF244321}">
                <p14:modId xmlns:p14="http://schemas.microsoft.com/office/powerpoint/2010/main" val="2542954213"/>
              </p:ext>
            </p:extLst>
          </p:nvPr>
        </p:nvGraphicFramePr>
        <p:xfrm>
          <a:off x="179512" y="2828548"/>
          <a:ext cx="4824534" cy="3139440"/>
        </p:xfrm>
        <a:graphic>
          <a:graphicData uri="http://schemas.openxmlformats.org/drawingml/2006/table">
            <a:tbl>
              <a:tblPr firstRow="1" bandRow="1">
                <a:tableStyleId>{5C22544A-7EE6-4342-B048-85BDC9FD1C3A}</a:tableStyleId>
              </a:tblPr>
              <a:tblGrid>
                <a:gridCol w="1369932">
                  <a:extLst>
                    <a:ext uri="{9D8B030D-6E8A-4147-A177-3AD203B41FA5}">
                      <a16:colId xmlns:a16="http://schemas.microsoft.com/office/drawing/2014/main" xmlns="" val="20000"/>
                    </a:ext>
                  </a:extLst>
                </a:gridCol>
                <a:gridCol w="714746">
                  <a:extLst>
                    <a:ext uri="{9D8B030D-6E8A-4147-A177-3AD203B41FA5}">
                      <a16:colId xmlns:a16="http://schemas.microsoft.com/office/drawing/2014/main" xmlns="" val="20001"/>
                    </a:ext>
                  </a:extLst>
                </a:gridCol>
                <a:gridCol w="723634">
                  <a:extLst>
                    <a:ext uri="{9D8B030D-6E8A-4147-A177-3AD203B41FA5}">
                      <a16:colId xmlns:a16="http://schemas.microsoft.com/office/drawing/2014/main" xmlns="" val="20002"/>
                    </a:ext>
                  </a:extLst>
                </a:gridCol>
                <a:gridCol w="586734">
                  <a:extLst>
                    <a:ext uri="{9D8B030D-6E8A-4147-A177-3AD203B41FA5}">
                      <a16:colId xmlns:a16="http://schemas.microsoft.com/office/drawing/2014/main" xmlns="" val="20003"/>
                    </a:ext>
                  </a:extLst>
                </a:gridCol>
                <a:gridCol w="714744">
                  <a:extLst>
                    <a:ext uri="{9D8B030D-6E8A-4147-A177-3AD203B41FA5}">
                      <a16:colId xmlns:a16="http://schemas.microsoft.com/office/drawing/2014/main" xmlns="" val="20004"/>
                    </a:ext>
                  </a:extLst>
                </a:gridCol>
                <a:gridCol w="714744">
                  <a:extLst>
                    <a:ext uri="{9D8B030D-6E8A-4147-A177-3AD203B41FA5}">
                      <a16:colId xmlns:a16="http://schemas.microsoft.com/office/drawing/2014/main" xmlns="" val="20005"/>
                    </a:ext>
                  </a:extLst>
                </a:gridCol>
              </a:tblGrid>
              <a:tr h="517808">
                <a:tc>
                  <a:txBody>
                    <a:bodyPr/>
                    <a:lstStyle/>
                    <a:p>
                      <a:pPr algn="ctr"/>
                      <a:r>
                        <a:rPr lang="ru-RU" sz="1000" dirty="0" smtClean="0"/>
                        <a:t>показатели</a:t>
                      </a:r>
                      <a:endParaRPr lang="ru-RU" sz="1000" dirty="0"/>
                    </a:p>
                  </a:txBody>
                  <a:tcPr anchor="ctr"/>
                </a:tc>
                <a:tc>
                  <a:txBody>
                    <a:bodyPr/>
                    <a:lstStyle/>
                    <a:p>
                      <a:pPr algn="ctr"/>
                      <a:r>
                        <a:rPr lang="ru-RU" sz="1000" dirty="0" smtClean="0"/>
                        <a:t>2024 год (факт)</a:t>
                      </a:r>
                      <a:endParaRPr lang="ru-RU" sz="1000" dirty="0"/>
                    </a:p>
                  </a:txBody>
                  <a:tcPr anchor="ctr"/>
                </a:tc>
                <a:tc>
                  <a:txBody>
                    <a:bodyPr/>
                    <a:lstStyle/>
                    <a:p>
                      <a:pPr algn="ctr"/>
                      <a:r>
                        <a:rPr lang="ru-RU" sz="1000" dirty="0" smtClean="0"/>
                        <a:t>2025 год (факт)</a:t>
                      </a:r>
                      <a:endParaRPr lang="ru-RU" sz="1000" dirty="0"/>
                    </a:p>
                  </a:txBody>
                  <a:tcPr anchor="ctr"/>
                </a:tc>
                <a:tc>
                  <a:txBody>
                    <a:bodyPr/>
                    <a:lstStyle/>
                    <a:p>
                      <a:pPr algn="ctr"/>
                      <a:r>
                        <a:rPr lang="ru-RU" sz="1000" dirty="0" smtClean="0"/>
                        <a:t>2026 год (план)</a:t>
                      </a:r>
                      <a:endParaRPr lang="ru-RU" sz="1000" dirty="0"/>
                    </a:p>
                  </a:txBody>
                  <a:tcPr anchor="ctr"/>
                </a:tc>
                <a:tc>
                  <a:txBody>
                    <a:bodyPr/>
                    <a:lstStyle/>
                    <a:p>
                      <a:pPr algn="ctr"/>
                      <a:r>
                        <a:rPr lang="ru-RU" sz="1000" dirty="0" smtClean="0"/>
                        <a:t>2027 год (план)</a:t>
                      </a:r>
                      <a:endParaRPr lang="ru-RU" sz="1000" dirty="0"/>
                    </a:p>
                  </a:txBody>
                  <a:tcPr anchor="ctr"/>
                </a:tc>
                <a:tc>
                  <a:txBody>
                    <a:bodyPr/>
                    <a:lstStyle/>
                    <a:p>
                      <a:pPr algn="ctr"/>
                      <a:r>
                        <a:rPr lang="ru-RU" sz="1000" dirty="0" smtClean="0"/>
                        <a:t>2028 год (план)</a:t>
                      </a:r>
                      <a:endParaRPr lang="ru-RU" sz="1000" dirty="0"/>
                    </a:p>
                  </a:txBody>
                  <a:tcPr anchor="ctr"/>
                </a:tc>
                <a:extLst>
                  <a:ext uri="{0D108BD9-81ED-4DB2-BD59-A6C34878D82A}">
                    <a16:rowId xmlns:a16="http://schemas.microsoft.com/office/drawing/2014/main" xmlns="" val="10000"/>
                  </a:ext>
                </a:extLst>
              </a:tr>
              <a:tr h="661643">
                <a:tc>
                  <a:txBody>
                    <a:bodyPr/>
                    <a:lstStyle/>
                    <a:p>
                      <a:pPr algn="l"/>
                      <a:r>
                        <a:rPr lang="ru-RU" sz="1000" dirty="0" smtClean="0"/>
                        <a:t>Расходы на обслуживание муниципального долга</a:t>
                      </a:r>
                      <a:endParaRPr lang="ru-RU" sz="1000" dirty="0"/>
                    </a:p>
                  </a:txBody>
                  <a:tcPr anchor="ctr">
                    <a:solidFill>
                      <a:schemeClr val="accent6">
                        <a:lumMod val="20000"/>
                        <a:lumOff val="80000"/>
                      </a:schemeClr>
                    </a:solidFill>
                  </a:tcPr>
                </a:tc>
                <a:tc>
                  <a:txBody>
                    <a:bodyPr/>
                    <a:lstStyle/>
                    <a:p>
                      <a:pPr algn="ctr"/>
                      <a:r>
                        <a:rPr lang="ru-RU" sz="1000" dirty="0" smtClean="0"/>
                        <a:t>4,6</a:t>
                      </a:r>
                      <a:endParaRPr lang="ru-RU" sz="1000" dirty="0"/>
                    </a:p>
                  </a:txBody>
                  <a:tcPr anchor="ctr">
                    <a:solidFill>
                      <a:schemeClr val="accent6">
                        <a:lumMod val="20000"/>
                        <a:lumOff val="80000"/>
                      </a:schemeClr>
                    </a:solidFill>
                  </a:tcPr>
                </a:tc>
                <a:tc>
                  <a:txBody>
                    <a:bodyPr/>
                    <a:lstStyle/>
                    <a:p>
                      <a:pPr algn="ctr"/>
                      <a:r>
                        <a:rPr lang="ru-RU" sz="1000" dirty="0" smtClean="0"/>
                        <a:t>4</a:t>
                      </a:r>
                      <a:r>
                        <a:rPr lang="en-US" sz="1000" dirty="0" smtClean="0"/>
                        <a:t>,</a:t>
                      </a:r>
                      <a:r>
                        <a:rPr lang="ru-RU" sz="1000" dirty="0" smtClean="0"/>
                        <a:t>6</a:t>
                      </a:r>
                      <a:endParaRPr lang="ru-RU" sz="1000" dirty="0"/>
                    </a:p>
                  </a:txBody>
                  <a:tcPr anchor="ctr">
                    <a:solidFill>
                      <a:schemeClr val="accent6">
                        <a:lumMod val="20000"/>
                        <a:lumOff val="80000"/>
                      </a:schemeClr>
                    </a:solidFill>
                  </a:tcPr>
                </a:tc>
                <a:tc>
                  <a:txBody>
                    <a:bodyPr/>
                    <a:lstStyle/>
                    <a:p>
                      <a:pPr algn="ctr"/>
                      <a:r>
                        <a:rPr lang="ru-RU" sz="1000" dirty="0" smtClean="0"/>
                        <a:t>4</a:t>
                      </a:r>
                      <a:r>
                        <a:rPr lang="en-US" sz="1000" dirty="0" smtClean="0"/>
                        <a:t>,</a:t>
                      </a:r>
                      <a:r>
                        <a:rPr lang="ru-RU" sz="1000" dirty="0" smtClean="0"/>
                        <a:t>6</a:t>
                      </a:r>
                      <a:endParaRPr lang="ru-RU" sz="1000" dirty="0"/>
                    </a:p>
                  </a:txBody>
                  <a:tcPr anchor="ctr">
                    <a:solidFill>
                      <a:schemeClr val="accent6">
                        <a:lumMod val="20000"/>
                        <a:lumOff val="80000"/>
                      </a:schemeClr>
                    </a:solidFill>
                  </a:tcPr>
                </a:tc>
                <a:tc>
                  <a:txBody>
                    <a:bodyPr/>
                    <a:lstStyle/>
                    <a:p>
                      <a:pPr algn="ctr"/>
                      <a:r>
                        <a:rPr lang="ru-RU" sz="1000" dirty="0" smtClean="0"/>
                        <a:t>4,6</a:t>
                      </a:r>
                      <a:endParaRPr lang="ru-RU" sz="1000" dirty="0"/>
                    </a:p>
                  </a:txBody>
                  <a:tcPr anchor="ctr">
                    <a:solidFill>
                      <a:schemeClr val="accent6">
                        <a:lumMod val="20000"/>
                        <a:lumOff val="80000"/>
                      </a:schemeClr>
                    </a:solidFill>
                  </a:tcPr>
                </a:tc>
                <a:tc>
                  <a:txBody>
                    <a:bodyPr/>
                    <a:lstStyle/>
                    <a:p>
                      <a:pPr algn="ctr"/>
                      <a:r>
                        <a:rPr lang="ru-RU" sz="1000" dirty="0" smtClean="0"/>
                        <a:t>4,6</a:t>
                      </a:r>
                      <a:endParaRPr lang="ru-RU" sz="1000" dirty="0"/>
                    </a:p>
                  </a:txBody>
                  <a:tcPr anchor="ctr">
                    <a:solidFill>
                      <a:schemeClr val="accent6">
                        <a:lumMod val="20000"/>
                        <a:lumOff val="80000"/>
                      </a:schemeClr>
                    </a:solidFill>
                  </a:tcPr>
                </a:tc>
                <a:extLst>
                  <a:ext uri="{0D108BD9-81ED-4DB2-BD59-A6C34878D82A}">
                    <a16:rowId xmlns:a16="http://schemas.microsoft.com/office/drawing/2014/main" xmlns="" val="10001"/>
                  </a:ext>
                </a:extLst>
              </a:tr>
              <a:tr h="373972">
                <a:tc>
                  <a:txBody>
                    <a:bodyPr/>
                    <a:lstStyle/>
                    <a:p>
                      <a:pPr algn="l"/>
                      <a:r>
                        <a:rPr lang="ru-RU" sz="1000" dirty="0" smtClean="0"/>
                        <a:t>Расходы, всего </a:t>
                      </a:r>
                      <a:endParaRPr lang="ru-RU" sz="1000" dirty="0"/>
                    </a:p>
                  </a:txBody>
                  <a:tcPr anchor="ctr">
                    <a:solidFill>
                      <a:schemeClr val="accent6">
                        <a:lumMod val="20000"/>
                        <a:lumOff val="80000"/>
                      </a:schemeClr>
                    </a:solidFill>
                  </a:tcPr>
                </a:tc>
                <a:tc>
                  <a:txBody>
                    <a:bodyPr/>
                    <a:lstStyle/>
                    <a:p>
                      <a:pPr algn="ctr"/>
                      <a:r>
                        <a:rPr lang="ru-RU" sz="1000" dirty="0" smtClean="0"/>
                        <a:t>915 954,5</a:t>
                      </a:r>
                      <a:endParaRPr lang="ru-RU" sz="1000" dirty="0"/>
                    </a:p>
                  </a:txBody>
                  <a:tcPr anchor="ctr">
                    <a:solidFill>
                      <a:schemeClr val="accent6">
                        <a:lumMod val="20000"/>
                        <a:lumOff val="80000"/>
                      </a:schemeClr>
                    </a:solidFill>
                  </a:tcPr>
                </a:tc>
                <a:tc>
                  <a:txBody>
                    <a:bodyPr/>
                    <a:lstStyle/>
                    <a:p>
                      <a:pPr algn="ctr"/>
                      <a:r>
                        <a:rPr lang="ru-RU" sz="1000" dirty="0" smtClean="0"/>
                        <a:t>993 049,3</a:t>
                      </a:r>
                      <a:endParaRPr lang="ru-RU" sz="1000" dirty="0"/>
                    </a:p>
                  </a:txBody>
                  <a:tcPr anchor="ctr">
                    <a:solidFill>
                      <a:schemeClr val="accent6">
                        <a:lumMod val="20000"/>
                        <a:lumOff val="80000"/>
                      </a:schemeClr>
                    </a:solidFill>
                  </a:tcPr>
                </a:tc>
                <a:tc>
                  <a:txBody>
                    <a:bodyPr/>
                    <a:lstStyle/>
                    <a:p>
                      <a:pPr algn="ctr"/>
                      <a:r>
                        <a:rPr lang="ru-RU" sz="1000" dirty="0" smtClean="0"/>
                        <a:t>1 308 819,1</a:t>
                      </a:r>
                      <a:endParaRPr lang="ru-RU" sz="1000" dirty="0"/>
                    </a:p>
                  </a:txBody>
                  <a:tcPr anchor="ctr">
                    <a:solidFill>
                      <a:schemeClr val="accent6">
                        <a:lumMod val="20000"/>
                        <a:lumOff val="80000"/>
                      </a:schemeClr>
                    </a:solidFill>
                  </a:tcPr>
                </a:tc>
                <a:tc>
                  <a:txBody>
                    <a:bodyPr/>
                    <a:lstStyle/>
                    <a:p>
                      <a:pPr algn="ctr"/>
                      <a:r>
                        <a:rPr lang="ru-RU" sz="1000" dirty="0" smtClean="0"/>
                        <a:t>626 839,8</a:t>
                      </a:r>
                      <a:endParaRPr lang="ru-RU" sz="1000" dirty="0"/>
                    </a:p>
                  </a:txBody>
                  <a:tcPr anchor="ctr">
                    <a:solidFill>
                      <a:schemeClr val="accent6">
                        <a:lumMod val="20000"/>
                        <a:lumOff val="80000"/>
                      </a:schemeClr>
                    </a:solidFill>
                  </a:tcPr>
                </a:tc>
                <a:tc>
                  <a:txBody>
                    <a:bodyPr/>
                    <a:lstStyle/>
                    <a:p>
                      <a:pPr algn="ctr"/>
                      <a:r>
                        <a:rPr lang="ru-RU" sz="1000" dirty="0" smtClean="0"/>
                        <a:t>650 021,3</a:t>
                      </a:r>
                      <a:endParaRPr lang="ru-RU" sz="1000" dirty="0"/>
                    </a:p>
                  </a:txBody>
                  <a:tcPr anchor="ctr">
                    <a:solidFill>
                      <a:schemeClr val="accent6">
                        <a:lumMod val="20000"/>
                        <a:lumOff val="80000"/>
                      </a:schemeClr>
                    </a:solidFill>
                  </a:tcPr>
                </a:tc>
                <a:extLst>
                  <a:ext uri="{0D108BD9-81ED-4DB2-BD59-A6C34878D82A}">
                    <a16:rowId xmlns:a16="http://schemas.microsoft.com/office/drawing/2014/main" xmlns="" val="10002"/>
                  </a:ext>
                </a:extLst>
              </a:tr>
              <a:tr h="373972">
                <a:tc>
                  <a:txBody>
                    <a:bodyPr/>
                    <a:lstStyle/>
                    <a:p>
                      <a:pPr algn="l"/>
                      <a:r>
                        <a:rPr lang="ru-RU" sz="1000" dirty="0" smtClean="0"/>
                        <a:t> и них Субвенции</a:t>
                      </a:r>
                      <a:endParaRPr lang="ru-RU" sz="1000" dirty="0"/>
                    </a:p>
                  </a:txBody>
                  <a:tcPr anchor="ctr">
                    <a:solidFill>
                      <a:schemeClr val="accent6">
                        <a:lumMod val="20000"/>
                        <a:lumOff val="80000"/>
                      </a:schemeClr>
                    </a:solidFill>
                  </a:tcPr>
                </a:tc>
                <a:tc>
                  <a:txBody>
                    <a:bodyPr/>
                    <a:lstStyle/>
                    <a:p>
                      <a:pPr algn="ctr"/>
                      <a:r>
                        <a:rPr lang="ru-RU" sz="1000" dirty="0" smtClean="0"/>
                        <a:t>244 232,7</a:t>
                      </a:r>
                      <a:endParaRPr lang="ru-RU" sz="1000" dirty="0"/>
                    </a:p>
                  </a:txBody>
                  <a:tcPr anchor="ctr">
                    <a:solidFill>
                      <a:schemeClr val="accent6">
                        <a:lumMod val="20000"/>
                        <a:lumOff val="80000"/>
                      </a:schemeClr>
                    </a:solidFill>
                  </a:tcPr>
                </a:tc>
                <a:tc>
                  <a:txBody>
                    <a:bodyPr/>
                    <a:lstStyle/>
                    <a:p>
                      <a:pPr algn="ctr"/>
                      <a:r>
                        <a:rPr lang="en-US" sz="1000" dirty="0" smtClean="0"/>
                        <a:t>268 111,1</a:t>
                      </a:r>
                      <a:endParaRPr lang="ru-RU" sz="1000" dirty="0"/>
                    </a:p>
                  </a:txBody>
                  <a:tcPr anchor="ctr">
                    <a:solidFill>
                      <a:schemeClr val="accent6">
                        <a:lumMod val="20000"/>
                        <a:lumOff val="80000"/>
                      </a:schemeClr>
                    </a:solidFill>
                  </a:tcPr>
                </a:tc>
                <a:tc>
                  <a:txBody>
                    <a:bodyPr/>
                    <a:lstStyle/>
                    <a:p>
                      <a:pPr algn="ctr"/>
                      <a:r>
                        <a:rPr lang="ru-RU" sz="1000" dirty="0" smtClean="0"/>
                        <a:t>276 110,8</a:t>
                      </a:r>
                      <a:endParaRPr lang="ru-RU" sz="1000" dirty="0"/>
                    </a:p>
                  </a:txBody>
                  <a:tcPr anchor="ctr">
                    <a:solidFill>
                      <a:schemeClr val="accent6">
                        <a:lumMod val="20000"/>
                        <a:lumOff val="80000"/>
                      </a:schemeClr>
                    </a:solidFill>
                  </a:tcPr>
                </a:tc>
                <a:tc>
                  <a:txBody>
                    <a:bodyPr/>
                    <a:lstStyle/>
                    <a:p>
                      <a:pPr algn="ctr"/>
                      <a:r>
                        <a:rPr lang="ru-RU" sz="1000" dirty="0" smtClean="0"/>
                        <a:t>294 150,9</a:t>
                      </a:r>
                      <a:endParaRPr lang="ru-RU" sz="1000" dirty="0"/>
                    </a:p>
                  </a:txBody>
                  <a:tcPr anchor="ctr">
                    <a:solidFill>
                      <a:schemeClr val="accent6">
                        <a:lumMod val="20000"/>
                        <a:lumOff val="80000"/>
                      </a:schemeClr>
                    </a:solidFill>
                  </a:tcPr>
                </a:tc>
                <a:tc>
                  <a:txBody>
                    <a:bodyPr/>
                    <a:lstStyle/>
                    <a:p>
                      <a:pPr algn="ctr"/>
                      <a:r>
                        <a:rPr lang="ru-RU" sz="1000" dirty="0" smtClean="0"/>
                        <a:t>312 156,6</a:t>
                      </a:r>
                      <a:endParaRPr lang="ru-RU" sz="1000" dirty="0"/>
                    </a:p>
                  </a:txBody>
                  <a:tcPr anchor="ctr">
                    <a:solidFill>
                      <a:schemeClr val="accent6">
                        <a:lumMod val="20000"/>
                        <a:lumOff val="80000"/>
                      </a:schemeClr>
                    </a:solidFill>
                  </a:tcPr>
                </a:tc>
                <a:extLst>
                  <a:ext uri="{0D108BD9-81ED-4DB2-BD59-A6C34878D82A}">
                    <a16:rowId xmlns:a16="http://schemas.microsoft.com/office/drawing/2014/main" xmlns="" val="10003"/>
                  </a:ext>
                </a:extLst>
              </a:tr>
              <a:tr h="517808">
                <a:tc>
                  <a:txBody>
                    <a:bodyPr/>
                    <a:lstStyle/>
                    <a:p>
                      <a:pPr algn="l"/>
                      <a:r>
                        <a:rPr lang="ru-RU" sz="1000" dirty="0" smtClean="0"/>
                        <a:t>Расходы, за исключением субвенций</a:t>
                      </a:r>
                      <a:endParaRPr lang="ru-RU" sz="1000" dirty="0"/>
                    </a:p>
                  </a:txBody>
                  <a:tcPr anchor="ctr">
                    <a:solidFill>
                      <a:schemeClr val="accent6">
                        <a:lumMod val="20000"/>
                        <a:lumOff val="80000"/>
                      </a:schemeClr>
                    </a:solidFill>
                  </a:tcPr>
                </a:tc>
                <a:tc>
                  <a:txBody>
                    <a:bodyPr/>
                    <a:lstStyle/>
                    <a:p>
                      <a:pPr algn="ctr"/>
                      <a:r>
                        <a:rPr lang="ru-RU" sz="1000" dirty="0" smtClean="0"/>
                        <a:t>671 721,8</a:t>
                      </a:r>
                      <a:endParaRPr lang="ru-RU" sz="1000" dirty="0"/>
                    </a:p>
                  </a:txBody>
                  <a:tcPr anchor="ctr">
                    <a:solidFill>
                      <a:schemeClr val="accent6">
                        <a:lumMod val="20000"/>
                        <a:lumOff val="80000"/>
                      </a:schemeClr>
                    </a:solidFill>
                  </a:tcPr>
                </a:tc>
                <a:tc>
                  <a:txBody>
                    <a:bodyPr/>
                    <a:lstStyle/>
                    <a:p>
                      <a:pPr algn="ctr"/>
                      <a:r>
                        <a:rPr lang="en-US" sz="1000" dirty="0" smtClean="0"/>
                        <a:t>724 938,2</a:t>
                      </a:r>
                      <a:endParaRPr lang="ru-RU" sz="1000" dirty="0"/>
                    </a:p>
                  </a:txBody>
                  <a:tcPr anchor="ctr">
                    <a:solidFill>
                      <a:schemeClr val="accent6">
                        <a:lumMod val="20000"/>
                        <a:lumOff val="80000"/>
                      </a:schemeClr>
                    </a:solidFill>
                  </a:tcPr>
                </a:tc>
                <a:tc>
                  <a:txBody>
                    <a:bodyPr/>
                    <a:lstStyle/>
                    <a:p>
                      <a:pPr algn="ctr"/>
                      <a:r>
                        <a:rPr lang="ru-RU" sz="1000" dirty="0" smtClean="0"/>
                        <a:t>1 032 708,3</a:t>
                      </a:r>
                      <a:endParaRPr lang="ru-RU" sz="1000" dirty="0"/>
                    </a:p>
                  </a:txBody>
                  <a:tcPr anchor="ctr">
                    <a:solidFill>
                      <a:schemeClr val="accent6">
                        <a:lumMod val="20000"/>
                        <a:lumOff val="80000"/>
                      </a:schemeClr>
                    </a:solidFill>
                  </a:tcPr>
                </a:tc>
                <a:tc>
                  <a:txBody>
                    <a:bodyPr/>
                    <a:lstStyle/>
                    <a:p>
                      <a:pPr algn="ctr"/>
                      <a:r>
                        <a:rPr lang="ru-RU" sz="1000" dirty="0" smtClean="0"/>
                        <a:t>332 688,9</a:t>
                      </a:r>
                      <a:endParaRPr lang="ru-RU" sz="1000" dirty="0"/>
                    </a:p>
                  </a:txBody>
                  <a:tcPr anchor="ctr">
                    <a:solidFill>
                      <a:schemeClr val="accent6">
                        <a:lumMod val="20000"/>
                        <a:lumOff val="80000"/>
                      </a:schemeClr>
                    </a:solidFill>
                  </a:tcPr>
                </a:tc>
                <a:tc>
                  <a:txBody>
                    <a:bodyPr/>
                    <a:lstStyle/>
                    <a:p>
                      <a:pPr algn="ctr"/>
                      <a:r>
                        <a:rPr lang="ru-RU" sz="1000" dirty="0" smtClean="0"/>
                        <a:t>337 864,8</a:t>
                      </a:r>
                      <a:endParaRPr lang="ru-RU" sz="1000" dirty="0"/>
                    </a:p>
                  </a:txBody>
                  <a:tcPr anchor="ctr">
                    <a:solidFill>
                      <a:schemeClr val="accent6">
                        <a:lumMod val="20000"/>
                        <a:lumOff val="80000"/>
                      </a:schemeClr>
                    </a:solidFill>
                  </a:tcPr>
                </a:tc>
                <a:extLst>
                  <a:ext uri="{0D108BD9-81ED-4DB2-BD59-A6C34878D82A}">
                    <a16:rowId xmlns:a16="http://schemas.microsoft.com/office/drawing/2014/main" xmlns="" val="10004"/>
                  </a:ext>
                </a:extLst>
              </a:tr>
              <a:tr h="5178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dirty="0" smtClean="0"/>
                        <a:t>Процент от объема расходов бюджета</a:t>
                      </a:r>
                    </a:p>
                    <a:p>
                      <a:pPr algn="l"/>
                      <a:endParaRPr lang="ru-RU" sz="1000" dirty="0"/>
                    </a:p>
                  </a:txBody>
                  <a:tcPr anchor="ctr">
                    <a:solidFill>
                      <a:schemeClr val="accent6">
                        <a:lumMod val="20000"/>
                        <a:lumOff val="80000"/>
                      </a:schemeClr>
                    </a:solidFill>
                  </a:tcPr>
                </a:tc>
                <a:tc>
                  <a:txBody>
                    <a:bodyPr/>
                    <a:lstStyle/>
                    <a:p>
                      <a:pPr algn="ctr"/>
                      <a:r>
                        <a:rPr lang="en-US" sz="1000" dirty="0" smtClean="0"/>
                        <a:t>0,001</a:t>
                      </a:r>
                      <a:endParaRPr lang="ru-RU" sz="1000" dirty="0"/>
                    </a:p>
                  </a:txBody>
                  <a:tcPr anchor="ctr">
                    <a:solidFill>
                      <a:schemeClr val="accent6">
                        <a:lumMod val="20000"/>
                        <a:lumOff val="80000"/>
                      </a:schemeClr>
                    </a:solidFill>
                  </a:tcPr>
                </a:tc>
                <a:tc>
                  <a:txBody>
                    <a:bodyPr/>
                    <a:lstStyle/>
                    <a:p>
                      <a:pPr algn="ctr"/>
                      <a:r>
                        <a:rPr lang="en-US" sz="1000" dirty="0" smtClean="0"/>
                        <a:t>0,00</a:t>
                      </a:r>
                      <a:r>
                        <a:rPr lang="ru-RU" sz="1000" dirty="0" smtClean="0"/>
                        <a:t>1</a:t>
                      </a:r>
                      <a:endParaRPr lang="ru-RU" sz="1000" dirty="0"/>
                    </a:p>
                  </a:txBody>
                  <a:tcPr anchor="ctr">
                    <a:solidFill>
                      <a:schemeClr val="accent6">
                        <a:lumMod val="20000"/>
                        <a:lumOff val="80000"/>
                      </a:schemeClr>
                    </a:solidFill>
                  </a:tcPr>
                </a:tc>
                <a:tc>
                  <a:txBody>
                    <a:bodyPr/>
                    <a:lstStyle/>
                    <a:p>
                      <a:pPr algn="ctr"/>
                      <a:r>
                        <a:rPr lang="en-US" sz="1000" dirty="0" smtClean="0"/>
                        <a:t>0,00</a:t>
                      </a:r>
                      <a:r>
                        <a:rPr lang="ru-RU" sz="1000" dirty="0" smtClean="0"/>
                        <a:t>04</a:t>
                      </a:r>
                      <a:endParaRPr lang="ru-RU" sz="1000" dirty="0"/>
                    </a:p>
                  </a:txBody>
                  <a:tcPr anchor="ctr">
                    <a:solidFill>
                      <a:schemeClr val="accent6">
                        <a:lumMod val="20000"/>
                        <a:lumOff val="80000"/>
                      </a:schemeClr>
                    </a:solidFill>
                  </a:tcPr>
                </a:tc>
                <a:tc>
                  <a:txBody>
                    <a:bodyPr/>
                    <a:lstStyle/>
                    <a:p>
                      <a:pPr algn="ctr"/>
                      <a:r>
                        <a:rPr lang="ru-RU" sz="1000" dirty="0" smtClean="0"/>
                        <a:t>0,00</a:t>
                      </a:r>
                      <a:r>
                        <a:rPr lang="en-US" sz="1000" dirty="0" smtClean="0"/>
                        <a:t>1</a:t>
                      </a:r>
                      <a:r>
                        <a:rPr lang="ru-RU" sz="1000" dirty="0" smtClean="0"/>
                        <a:t>3</a:t>
                      </a:r>
                      <a:endParaRPr lang="ru-RU" sz="1000" dirty="0"/>
                    </a:p>
                  </a:txBody>
                  <a:tcPr anchor="ctr">
                    <a:solidFill>
                      <a:schemeClr val="accent6">
                        <a:lumMod val="20000"/>
                        <a:lumOff val="80000"/>
                      </a:schemeClr>
                    </a:solidFill>
                  </a:tcPr>
                </a:tc>
                <a:tc>
                  <a:txBody>
                    <a:bodyPr/>
                    <a:lstStyle/>
                    <a:p>
                      <a:pPr algn="ctr"/>
                      <a:r>
                        <a:rPr lang="ru-RU" sz="1000" dirty="0" smtClean="0"/>
                        <a:t>0,00</a:t>
                      </a:r>
                      <a:r>
                        <a:rPr lang="en-US" sz="1000" dirty="0" smtClean="0"/>
                        <a:t>1</a:t>
                      </a:r>
                      <a:r>
                        <a:rPr lang="ru-RU" sz="1000" dirty="0" smtClean="0"/>
                        <a:t>2</a:t>
                      </a:r>
                      <a:endParaRPr lang="ru-RU" sz="1000" dirty="0"/>
                    </a:p>
                  </a:txBody>
                  <a:tcPr anchor="ctr">
                    <a:solidFill>
                      <a:schemeClr val="accent6">
                        <a:lumMod val="20000"/>
                        <a:lumOff val="80000"/>
                      </a:schemeClr>
                    </a:solidFill>
                  </a:tcPr>
                </a:tc>
                <a:extLst>
                  <a:ext uri="{0D108BD9-81ED-4DB2-BD59-A6C34878D82A}">
                    <a16:rowId xmlns:a16="http://schemas.microsoft.com/office/drawing/2014/main" xmlns="" val="10005"/>
                  </a:ext>
                </a:extLst>
              </a:tr>
            </a:tbl>
          </a:graphicData>
        </a:graphic>
      </p:graphicFrame>
      <p:graphicFrame>
        <p:nvGraphicFramePr>
          <p:cNvPr id="9" name="Диаграмма 8"/>
          <p:cNvGraphicFramePr/>
          <p:nvPr>
            <p:extLst>
              <p:ext uri="{D42A27DB-BD31-4B8C-83A1-F6EECF244321}">
                <p14:modId xmlns:p14="http://schemas.microsoft.com/office/powerpoint/2010/main" val="2755703665"/>
              </p:ext>
            </p:extLst>
          </p:nvPr>
        </p:nvGraphicFramePr>
        <p:xfrm>
          <a:off x="5208240" y="3072166"/>
          <a:ext cx="3756248" cy="268007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561696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Блок-схема: процесс 9"/>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pic>
        <p:nvPicPr>
          <p:cNvPr id="8" name="Picture 2" descr="https://edu.vgsa.ru/pluginfile.php/58623/course/overviewfiles/man_creating_budget.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3892" y="692696"/>
            <a:ext cx="8850596" cy="59003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83968" y="44624"/>
            <a:ext cx="4824536" cy="369332"/>
          </a:xfrm>
          <a:prstGeom prst="rect">
            <a:avLst/>
          </a:prstGeom>
          <a:noFill/>
        </p:spPr>
        <p:txBody>
          <a:bodyPr wrap="square" rtlCol="0">
            <a:spAutoFit/>
          </a:bodyPr>
          <a:lstStyle/>
          <a:p>
            <a:pPr algn="ctr"/>
            <a:r>
              <a:rPr lang="ru-RU" sz="1800" b="1" i="1" dirty="0" smtClean="0">
                <a:solidFill>
                  <a:srgbClr val="000066"/>
                </a:solidFill>
              </a:rPr>
              <a:t>Раздел </a:t>
            </a:r>
            <a:r>
              <a:rPr lang="en-US" sz="1800" b="1" i="1" dirty="0" smtClean="0">
                <a:solidFill>
                  <a:srgbClr val="000066"/>
                </a:solidFill>
              </a:rPr>
              <a:t>III</a:t>
            </a:r>
            <a:r>
              <a:rPr lang="ru-RU" sz="1800" b="1" i="1" dirty="0" smtClean="0">
                <a:solidFill>
                  <a:srgbClr val="000066"/>
                </a:solidFill>
              </a:rPr>
              <a:t>. Источники финансирования</a:t>
            </a:r>
            <a:endParaRPr lang="ru-RU" sz="1800" b="1" i="1" dirty="0">
              <a:solidFill>
                <a:srgbClr val="000066"/>
              </a:solidFill>
            </a:endParaRPr>
          </a:p>
        </p:txBody>
      </p:sp>
      <p:sp>
        <p:nvSpPr>
          <p:cNvPr id="4" name="Прямоугольник 3"/>
          <p:cNvSpPr/>
          <p:nvPr/>
        </p:nvSpPr>
        <p:spPr>
          <a:xfrm>
            <a:off x="755576" y="428570"/>
            <a:ext cx="8208912" cy="307777"/>
          </a:xfrm>
          <a:prstGeom prst="rect">
            <a:avLst/>
          </a:prstGeom>
        </p:spPr>
        <p:txBody>
          <a:bodyPr wrap="square">
            <a:spAutoFit/>
          </a:bodyPr>
          <a:lstStyle/>
          <a:p>
            <a:pPr algn="ctr"/>
            <a:r>
              <a:rPr lang="ru-RU" b="1" dirty="0" smtClean="0">
                <a:solidFill>
                  <a:srgbClr val="000066"/>
                </a:solidFill>
                <a:latin typeface="Bad Script" panose="02000000000000000000" pitchFamily="2" charset="0"/>
              </a:rPr>
              <a:t>Муниципальный долг</a:t>
            </a:r>
            <a:endParaRPr lang="ru-RU" b="1" dirty="0">
              <a:solidFill>
                <a:srgbClr val="000066"/>
              </a:solidFill>
              <a:latin typeface="Bad Script" panose="02000000000000000000" pitchFamily="2" charset="0"/>
            </a:endParaRPr>
          </a:p>
        </p:txBody>
      </p:sp>
      <p:sp>
        <p:nvSpPr>
          <p:cNvPr id="6" name="TextBox 5"/>
          <p:cNvSpPr txBox="1"/>
          <p:nvPr/>
        </p:nvSpPr>
        <p:spPr>
          <a:xfrm>
            <a:off x="2915816" y="908720"/>
            <a:ext cx="3168352" cy="307777"/>
          </a:xfrm>
          <a:prstGeom prst="rect">
            <a:avLst/>
          </a:prstGeom>
          <a:noFill/>
        </p:spPr>
        <p:txBody>
          <a:bodyPr wrap="square" rtlCol="0">
            <a:spAutoFit/>
          </a:bodyPr>
          <a:lstStyle/>
          <a:p>
            <a:pPr algn="ctr"/>
            <a:r>
              <a:rPr lang="ru-RU" dirty="0" smtClean="0">
                <a:solidFill>
                  <a:srgbClr val="000066"/>
                </a:solidFill>
                <a:effectLst>
                  <a:outerShdw blurRad="38100" dist="38100" dir="2700000" algn="tl">
                    <a:srgbClr val="000000">
                      <a:alpha val="43137"/>
                    </a:srgbClr>
                  </a:outerShdw>
                </a:effectLst>
              </a:rPr>
              <a:t>СТРУКТУРА</a:t>
            </a:r>
            <a:endParaRPr lang="ru-RU" dirty="0">
              <a:solidFill>
                <a:srgbClr val="000066"/>
              </a:solidFill>
              <a:effectLst>
                <a:outerShdw blurRad="38100" dist="38100" dir="2700000" algn="tl">
                  <a:srgbClr val="000000">
                    <a:alpha val="43137"/>
                  </a:srgbClr>
                </a:outerShdw>
              </a:effectLst>
            </a:endParaRPr>
          </a:p>
        </p:txBody>
      </p:sp>
      <p:graphicFrame>
        <p:nvGraphicFramePr>
          <p:cNvPr id="7" name="Диаграмма 6"/>
          <p:cNvGraphicFramePr/>
          <p:nvPr>
            <p:extLst>
              <p:ext uri="{D42A27DB-BD31-4B8C-83A1-F6EECF244321}">
                <p14:modId xmlns:p14="http://schemas.microsoft.com/office/powerpoint/2010/main" val="2443108218"/>
              </p:ext>
            </p:extLst>
          </p:nvPr>
        </p:nvGraphicFramePr>
        <p:xfrm>
          <a:off x="524272" y="1312506"/>
          <a:ext cx="8424936" cy="5184576"/>
        </p:xfrm>
        <a:graphic>
          <a:graphicData uri="http://schemas.openxmlformats.org/drawingml/2006/chart">
            <c:chart xmlns:c="http://schemas.openxmlformats.org/drawingml/2006/chart" xmlns:r="http://schemas.openxmlformats.org/officeDocument/2006/relationships" r:id="rId4"/>
          </a:graphicData>
        </a:graphic>
      </p:graphicFrame>
      <p:sp>
        <p:nvSpPr>
          <p:cNvPr id="9" name="Прямоугольник 8"/>
          <p:cNvSpPr/>
          <p:nvPr/>
        </p:nvSpPr>
        <p:spPr>
          <a:xfrm>
            <a:off x="7927449" y="962813"/>
            <a:ext cx="1071640" cy="276999"/>
          </a:xfrm>
          <a:prstGeom prst="rect">
            <a:avLst/>
          </a:prstGeom>
        </p:spPr>
        <p:txBody>
          <a:bodyPr wrap="none">
            <a:spAutoFit/>
          </a:bodyPr>
          <a:lstStyle/>
          <a:p>
            <a:r>
              <a:rPr lang="ru-RU" sz="1200" b="1" i="1" dirty="0" smtClean="0">
                <a:solidFill>
                  <a:srgbClr val="002060"/>
                </a:solidFill>
                <a:ea typeface="Times New Roman" pitchFamily="18" charset="0"/>
                <a:cs typeface="Times New Roman" pitchFamily="18" charset="0"/>
              </a:rPr>
              <a:t>(тыс.рублей)</a:t>
            </a:r>
            <a:endParaRPr lang="ru-RU" sz="1200" b="1" dirty="0">
              <a:solidFill>
                <a:srgbClr val="002060"/>
              </a:solidFill>
              <a:cs typeface="Times New Roman" pitchFamily="18" charset="0"/>
            </a:endParaRPr>
          </a:p>
        </p:txBody>
      </p:sp>
    </p:spTree>
    <p:extLst>
      <p:ext uri="{BB962C8B-B14F-4D97-AF65-F5344CB8AC3E}">
        <p14:creationId xmlns:p14="http://schemas.microsoft.com/office/powerpoint/2010/main" val="5793394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17353"/>
            <a:ext cx="9144000" cy="6493613"/>
          </a:xfrm>
        </p:spPr>
      </p:pic>
      <p:sp>
        <p:nvSpPr>
          <p:cNvPr id="2" name="Заголовок 1"/>
          <p:cNvSpPr>
            <a:spLocks noGrp="1"/>
          </p:cNvSpPr>
          <p:nvPr>
            <p:ph type="title"/>
          </p:nvPr>
        </p:nvSpPr>
        <p:spPr>
          <a:xfrm>
            <a:off x="3707904" y="2132856"/>
            <a:ext cx="5328592" cy="2664296"/>
          </a:xfrm>
        </p:spPr>
        <p:txBody>
          <a:bodyPr/>
          <a:lstStyle/>
          <a:p>
            <a:pPr marR="5080">
              <a:spcBef>
                <a:spcPts val="105"/>
              </a:spcBef>
            </a:pPr>
            <a:r>
              <a:rPr lang="ru-RU" sz="1600" b="1" i="1" dirty="0">
                <a:solidFill>
                  <a:srgbClr val="001F5F"/>
                </a:solidFill>
                <a:latin typeface="Times New Roman"/>
                <a:cs typeface="Times New Roman"/>
              </a:rPr>
              <a:t>Данный</a:t>
            </a:r>
            <a:r>
              <a:rPr lang="ru-RU" sz="1600" b="1" i="1" spc="455" dirty="0">
                <a:solidFill>
                  <a:srgbClr val="001F5F"/>
                </a:solidFill>
                <a:latin typeface="Times New Roman"/>
                <a:cs typeface="Times New Roman"/>
              </a:rPr>
              <a:t> </a:t>
            </a:r>
            <a:r>
              <a:rPr lang="ru-RU" sz="1600" b="1" i="1" dirty="0">
                <a:solidFill>
                  <a:srgbClr val="001F5F"/>
                </a:solidFill>
                <a:latin typeface="Times New Roman"/>
                <a:cs typeface="Times New Roman"/>
              </a:rPr>
              <a:t>раздел</a:t>
            </a:r>
            <a:r>
              <a:rPr lang="ru-RU" sz="1600" b="1" i="1" spc="445" dirty="0">
                <a:solidFill>
                  <a:srgbClr val="001F5F"/>
                </a:solidFill>
                <a:latin typeface="Times New Roman"/>
                <a:cs typeface="Times New Roman"/>
              </a:rPr>
              <a:t> </a:t>
            </a:r>
            <a:r>
              <a:rPr lang="ru-RU" sz="1600" b="1" i="1" dirty="0">
                <a:solidFill>
                  <a:srgbClr val="001F5F"/>
                </a:solidFill>
                <a:latin typeface="Times New Roman"/>
                <a:cs typeface="Times New Roman"/>
              </a:rPr>
              <a:t>содержит</a:t>
            </a:r>
            <a:r>
              <a:rPr lang="ru-RU" sz="1600" b="1" i="1" spc="450" dirty="0">
                <a:solidFill>
                  <a:srgbClr val="001F5F"/>
                </a:solidFill>
                <a:latin typeface="Times New Roman"/>
                <a:cs typeface="Times New Roman"/>
              </a:rPr>
              <a:t> </a:t>
            </a:r>
            <a:r>
              <a:rPr lang="ru-RU" sz="1600" b="1" i="1" dirty="0" smtClean="0">
                <a:solidFill>
                  <a:srgbClr val="001F5F"/>
                </a:solidFill>
                <a:latin typeface="Times New Roman"/>
                <a:cs typeface="Times New Roman"/>
              </a:rPr>
              <a:t>информацию:</a:t>
            </a:r>
            <a:br>
              <a:rPr lang="ru-RU" sz="1600" b="1" i="1" dirty="0" smtClean="0">
                <a:solidFill>
                  <a:srgbClr val="001F5F"/>
                </a:solidFill>
                <a:latin typeface="Times New Roman"/>
                <a:cs typeface="Times New Roman"/>
              </a:rPr>
            </a:br>
            <a:r>
              <a:rPr lang="ru-RU" sz="1600" b="1" i="1" dirty="0" smtClean="0">
                <a:solidFill>
                  <a:srgbClr val="001F5F"/>
                </a:solidFill>
                <a:latin typeface="Times New Roman"/>
                <a:cs typeface="Times New Roman"/>
              </a:rPr>
              <a:t>*</a:t>
            </a:r>
            <a:r>
              <a:rPr lang="ru-RU" sz="1600" b="1" i="1" spc="455" dirty="0" smtClean="0">
                <a:solidFill>
                  <a:srgbClr val="001F5F"/>
                </a:solidFill>
                <a:latin typeface="Times New Roman"/>
                <a:cs typeface="Times New Roman"/>
              </a:rPr>
              <a:t> </a:t>
            </a:r>
            <a:r>
              <a:rPr lang="ru-RU" sz="1600" b="1" i="1" dirty="0">
                <a:solidFill>
                  <a:srgbClr val="001F5F"/>
                </a:solidFill>
                <a:latin typeface="Times New Roman"/>
                <a:cs typeface="Times New Roman"/>
              </a:rPr>
              <a:t>о</a:t>
            </a:r>
            <a:r>
              <a:rPr lang="ru-RU" sz="1600" b="1" i="1" spc="455" dirty="0">
                <a:solidFill>
                  <a:srgbClr val="001F5F"/>
                </a:solidFill>
                <a:latin typeface="Times New Roman"/>
                <a:cs typeface="Times New Roman"/>
              </a:rPr>
              <a:t> </a:t>
            </a:r>
            <a:r>
              <a:rPr lang="ru-RU" sz="1600" b="1" i="1" spc="-10" dirty="0">
                <a:solidFill>
                  <a:srgbClr val="001F5F"/>
                </a:solidFill>
                <a:latin typeface="Times New Roman"/>
                <a:cs typeface="Times New Roman"/>
              </a:rPr>
              <a:t>показателях </a:t>
            </a:r>
            <a:r>
              <a:rPr lang="ru-RU" sz="1600" b="1" i="1" spc="-10" dirty="0" smtClean="0">
                <a:solidFill>
                  <a:srgbClr val="001F5F"/>
                </a:solidFill>
                <a:latin typeface="Times New Roman"/>
                <a:cs typeface="Times New Roman"/>
              </a:rPr>
              <a:t>проекта изменений </a:t>
            </a:r>
            <a:r>
              <a:rPr lang="ru-RU" sz="1600" b="1" i="1" dirty="0" smtClean="0">
                <a:solidFill>
                  <a:srgbClr val="001F5F"/>
                </a:solidFill>
                <a:latin typeface="Times New Roman"/>
                <a:cs typeface="Times New Roman"/>
              </a:rPr>
              <a:t>бюджета</a:t>
            </a:r>
            <a:r>
              <a:rPr lang="ru-RU" sz="1600" b="1" i="1" spc="75" dirty="0" smtClean="0">
                <a:solidFill>
                  <a:srgbClr val="001F5F"/>
                </a:solidFill>
                <a:latin typeface="Times New Roman"/>
                <a:cs typeface="Times New Roman"/>
              </a:rPr>
              <a:t> </a:t>
            </a:r>
            <a:r>
              <a:rPr lang="ru-RU" sz="1600" b="1" i="1" dirty="0">
                <a:solidFill>
                  <a:srgbClr val="001F5F"/>
                </a:solidFill>
                <a:latin typeface="Times New Roman"/>
                <a:cs typeface="Times New Roman"/>
              </a:rPr>
              <a:t>муниципального</a:t>
            </a:r>
            <a:r>
              <a:rPr lang="ru-RU" sz="1600" b="1" i="1" spc="80" dirty="0">
                <a:solidFill>
                  <a:srgbClr val="001F5F"/>
                </a:solidFill>
                <a:latin typeface="Times New Roman"/>
                <a:cs typeface="Times New Roman"/>
              </a:rPr>
              <a:t> </a:t>
            </a:r>
            <a:r>
              <a:rPr lang="ru-RU" sz="1600" b="1" i="1" dirty="0">
                <a:solidFill>
                  <a:srgbClr val="001F5F"/>
                </a:solidFill>
                <a:latin typeface="Times New Roman"/>
                <a:cs typeface="Times New Roman"/>
              </a:rPr>
              <a:t>образования</a:t>
            </a:r>
            <a:r>
              <a:rPr lang="ru-RU" sz="1600" b="1" i="1" spc="80" dirty="0">
                <a:solidFill>
                  <a:srgbClr val="001F5F"/>
                </a:solidFill>
                <a:latin typeface="Times New Roman"/>
                <a:cs typeface="Times New Roman"/>
              </a:rPr>
              <a:t> </a:t>
            </a:r>
            <a:r>
              <a:rPr lang="ru-RU" sz="1600" b="1" i="1" spc="-10" dirty="0">
                <a:solidFill>
                  <a:srgbClr val="001F5F"/>
                </a:solidFill>
                <a:latin typeface="Times New Roman"/>
                <a:cs typeface="Times New Roman"/>
              </a:rPr>
              <a:t>«</a:t>
            </a:r>
            <a:r>
              <a:rPr lang="ru-RU" sz="1600" b="1" i="1" spc="-10" dirty="0" smtClean="0">
                <a:solidFill>
                  <a:srgbClr val="001F5F"/>
                </a:solidFill>
                <a:latin typeface="Times New Roman"/>
                <a:cs typeface="Times New Roman"/>
              </a:rPr>
              <a:t>Демидовский </a:t>
            </a:r>
            <a:r>
              <a:rPr lang="ru-RU" sz="1600" b="1" i="1" dirty="0" smtClean="0">
                <a:solidFill>
                  <a:srgbClr val="001F5F"/>
                </a:solidFill>
                <a:latin typeface="Times New Roman"/>
                <a:cs typeface="Times New Roman"/>
              </a:rPr>
              <a:t>муниципальный округ»</a:t>
            </a:r>
            <a:r>
              <a:rPr lang="ru-RU" sz="1600" b="1" i="1" spc="320" dirty="0" smtClean="0">
                <a:solidFill>
                  <a:srgbClr val="001F5F"/>
                </a:solidFill>
                <a:latin typeface="Times New Roman"/>
                <a:cs typeface="Times New Roman"/>
              </a:rPr>
              <a:t> </a:t>
            </a:r>
            <a:r>
              <a:rPr lang="ru-RU" sz="1600" b="1" i="1" dirty="0">
                <a:solidFill>
                  <a:srgbClr val="001F5F"/>
                </a:solidFill>
                <a:latin typeface="Times New Roman"/>
                <a:cs typeface="Times New Roman"/>
              </a:rPr>
              <a:t>Смоленской</a:t>
            </a:r>
            <a:r>
              <a:rPr lang="ru-RU" sz="1600" b="1" i="1" spc="350" dirty="0">
                <a:solidFill>
                  <a:srgbClr val="001F5F"/>
                </a:solidFill>
                <a:latin typeface="Times New Roman"/>
                <a:cs typeface="Times New Roman"/>
              </a:rPr>
              <a:t> </a:t>
            </a:r>
            <a:r>
              <a:rPr lang="ru-RU" sz="1600" b="1" i="1" dirty="0" smtClean="0">
                <a:solidFill>
                  <a:srgbClr val="001F5F"/>
                </a:solidFill>
                <a:latin typeface="Times New Roman"/>
                <a:cs typeface="Times New Roman"/>
              </a:rPr>
              <a:t>области на 2026 год и плановый период 2027 и 2028 годов,</a:t>
            </a:r>
            <a:r>
              <a:rPr lang="ru-RU" sz="1600" b="1" i="1" spc="345" dirty="0" smtClean="0">
                <a:solidFill>
                  <a:srgbClr val="001F5F"/>
                </a:solidFill>
                <a:latin typeface="Times New Roman"/>
                <a:cs typeface="Times New Roman"/>
              </a:rPr>
              <a:t> </a:t>
            </a:r>
            <a:r>
              <a:rPr lang="ru-RU" sz="1600" b="1" i="1" dirty="0">
                <a:solidFill>
                  <a:srgbClr val="001F5F"/>
                </a:solidFill>
                <a:latin typeface="Times New Roman"/>
                <a:cs typeface="Times New Roman"/>
              </a:rPr>
              <a:t>утвержденных</a:t>
            </a:r>
            <a:r>
              <a:rPr lang="ru-RU" sz="1600" b="1" i="1" spc="360" dirty="0">
                <a:solidFill>
                  <a:srgbClr val="001F5F"/>
                </a:solidFill>
                <a:latin typeface="Times New Roman"/>
                <a:cs typeface="Times New Roman"/>
              </a:rPr>
              <a:t> </a:t>
            </a:r>
            <a:r>
              <a:rPr lang="ru-RU" sz="1600" b="1" i="1" spc="-10" dirty="0">
                <a:solidFill>
                  <a:srgbClr val="001F5F"/>
                </a:solidFill>
                <a:latin typeface="Times New Roman"/>
                <a:cs typeface="Times New Roman"/>
              </a:rPr>
              <a:t>решением </a:t>
            </a:r>
            <a:r>
              <a:rPr lang="ru-RU" sz="1600" b="1" i="1" dirty="0" smtClean="0">
                <a:solidFill>
                  <a:srgbClr val="001F5F"/>
                </a:solidFill>
                <a:latin typeface="Times New Roman"/>
                <a:cs typeface="Times New Roman"/>
              </a:rPr>
              <a:t>Демидовским</a:t>
            </a:r>
            <a:r>
              <a:rPr lang="ru-RU" sz="1600" b="1" i="1" spc="200"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окружным Советом депутатов</a:t>
            </a:r>
            <a:r>
              <a:rPr lang="ru-RU" sz="1600" b="1" i="1" spc="204"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от</a:t>
            </a:r>
            <a:r>
              <a:rPr lang="ru-RU" sz="1600" b="1" i="1" spc="185"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25.12.2025</a:t>
            </a:r>
            <a:r>
              <a:rPr lang="ru-RU" sz="1600" b="1" i="1" spc="204" dirty="0" smtClean="0">
                <a:solidFill>
                  <a:srgbClr val="001F5F"/>
                </a:solidFill>
                <a:latin typeface="Times New Roman"/>
                <a:cs typeface="Times New Roman"/>
              </a:rPr>
              <a:t> </a:t>
            </a:r>
            <a:r>
              <a:rPr lang="ru-RU" sz="1600" b="1" i="1" dirty="0" smtClean="0">
                <a:solidFill>
                  <a:srgbClr val="001F5F"/>
                </a:solidFill>
                <a:latin typeface="Times New Roman"/>
                <a:cs typeface="Times New Roman"/>
              </a:rPr>
              <a:t>№ 180/74;</a:t>
            </a:r>
            <a:br>
              <a:rPr lang="ru-RU" sz="1600" b="1" i="1" dirty="0" smtClean="0">
                <a:solidFill>
                  <a:srgbClr val="001F5F"/>
                </a:solidFill>
                <a:latin typeface="Times New Roman"/>
                <a:cs typeface="Times New Roman"/>
              </a:rPr>
            </a:br>
            <a:r>
              <a:rPr lang="ru-RU" sz="1600" b="1" i="1" dirty="0" smtClean="0">
                <a:solidFill>
                  <a:srgbClr val="001F5F"/>
                </a:solidFill>
                <a:latin typeface="Times New Roman"/>
                <a:cs typeface="Times New Roman"/>
              </a:rPr>
              <a:t>* о форме участия граждан в публичных слушаниях и механизме взаимодействия местного населения с депутатами Демидовского окружного Совета депутатов;</a:t>
            </a:r>
            <a:br>
              <a:rPr lang="ru-RU" sz="1600" b="1" i="1" dirty="0" smtClean="0">
                <a:solidFill>
                  <a:srgbClr val="001F5F"/>
                </a:solidFill>
                <a:latin typeface="Times New Roman"/>
                <a:cs typeface="Times New Roman"/>
              </a:rPr>
            </a:br>
            <a:r>
              <a:rPr lang="ru-RU" sz="1600" b="1" i="1" spc="-10" dirty="0" smtClean="0">
                <a:solidFill>
                  <a:srgbClr val="001F5F"/>
                </a:solidFill>
                <a:latin typeface="Times New Roman"/>
                <a:cs typeface="Times New Roman"/>
              </a:rPr>
              <a:t>* </a:t>
            </a:r>
            <a:r>
              <a:rPr lang="ru-RU" sz="1600" b="1" i="1" spc="-50" dirty="0" smtClean="0">
                <a:solidFill>
                  <a:srgbClr val="001F5F"/>
                </a:solidFill>
                <a:latin typeface="Times New Roman"/>
                <a:cs typeface="Times New Roman"/>
              </a:rPr>
              <a:t>о</a:t>
            </a:r>
            <a:r>
              <a:rPr lang="ru-RU" sz="1600" b="1" i="1" dirty="0" smtClean="0">
                <a:solidFill>
                  <a:srgbClr val="001F5F"/>
                </a:solidFill>
                <a:latin typeface="Times New Roman"/>
                <a:cs typeface="Times New Roman"/>
              </a:rPr>
              <a:t> </a:t>
            </a:r>
            <a:r>
              <a:rPr lang="ru-RU" sz="1600" b="1" i="1" spc="-10" dirty="0" smtClean="0">
                <a:solidFill>
                  <a:srgbClr val="001F5F"/>
                </a:solidFill>
                <a:latin typeface="Times New Roman"/>
                <a:cs typeface="Times New Roman"/>
              </a:rPr>
              <a:t>разработчике брошюры</a:t>
            </a:r>
            <a:r>
              <a:rPr lang="ru-RU" sz="1600" b="1" i="1" dirty="0" smtClean="0">
                <a:solidFill>
                  <a:srgbClr val="001F5F"/>
                </a:solidFill>
                <a:latin typeface="Times New Roman"/>
                <a:cs typeface="Times New Roman"/>
              </a:rPr>
              <a:t> </a:t>
            </a:r>
            <a:r>
              <a:rPr lang="ru-RU" sz="1600" b="1" i="1" dirty="0">
                <a:solidFill>
                  <a:srgbClr val="001F5F"/>
                </a:solidFill>
                <a:latin typeface="Times New Roman"/>
                <a:cs typeface="Times New Roman"/>
              </a:rPr>
              <a:t>«Бюджет</a:t>
            </a:r>
            <a:r>
              <a:rPr lang="ru-RU" sz="1600" b="1" i="1" spc="-15" dirty="0">
                <a:solidFill>
                  <a:srgbClr val="001F5F"/>
                </a:solidFill>
                <a:latin typeface="Times New Roman"/>
                <a:cs typeface="Times New Roman"/>
              </a:rPr>
              <a:t> </a:t>
            </a:r>
            <a:r>
              <a:rPr lang="ru-RU" sz="1600" b="1" i="1" dirty="0">
                <a:solidFill>
                  <a:srgbClr val="001F5F"/>
                </a:solidFill>
                <a:latin typeface="Times New Roman"/>
                <a:cs typeface="Times New Roman"/>
              </a:rPr>
              <a:t>для</a:t>
            </a:r>
            <a:r>
              <a:rPr lang="ru-RU" sz="1600" b="1" i="1" spc="-25" dirty="0">
                <a:solidFill>
                  <a:srgbClr val="001F5F"/>
                </a:solidFill>
                <a:latin typeface="Times New Roman"/>
                <a:cs typeface="Times New Roman"/>
              </a:rPr>
              <a:t> </a:t>
            </a:r>
            <a:r>
              <a:rPr lang="ru-RU" sz="1600" b="1" i="1" dirty="0">
                <a:solidFill>
                  <a:srgbClr val="001F5F"/>
                </a:solidFill>
                <a:latin typeface="Times New Roman"/>
                <a:cs typeface="Times New Roman"/>
              </a:rPr>
              <a:t>граждан</a:t>
            </a:r>
            <a:r>
              <a:rPr lang="ru-RU" sz="1600" b="1" i="1" dirty="0" smtClean="0">
                <a:solidFill>
                  <a:srgbClr val="001F5F"/>
                </a:solidFill>
                <a:latin typeface="Times New Roman"/>
                <a:cs typeface="Times New Roman"/>
              </a:rPr>
              <a:t>»</a:t>
            </a:r>
            <a:r>
              <a:rPr lang="ru-RU" sz="1600" b="1" i="1" dirty="0">
                <a:latin typeface="Times New Roman"/>
                <a:cs typeface="Times New Roman"/>
              </a:rPr>
              <a:t/>
            </a:r>
            <a:br>
              <a:rPr lang="ru-RU" sz="1600" b="1" i="1" dirty="0">
                <a:latin typeface="Times New Roman"/>
                <a:cs typeface="Times New Roman"/>
              </a:rPr>
            </a:br>
            <a:endParaRPr lang="ru-RU" sz="1600" b="1" i="1" dirty="0"/>
          </a:p>
        </p:txBody>
      </p:sp>
      <p:sp>
        <p:nvSpPr>
          <p:cNvPr id="5" name="TextBox 4"/>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Tree>
    <p:extLst>
      <p:ext uri="{BB962C8B-B14F-4D97-AF65-F5344CB8AC3E}">
        <p14:creationId xmlns:p14="http://schemas.microsoft.com/office/powerpoint/2010/main" val="32816726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Блок-схема: процесс 10"/>
          <p:cNvSpPr/>
          <p:nvPr/>
        </p:nvSpPr>
        <p:spPr>
          <a:xfrm>
            <a:off x="0" y="548680"/>
            <a:ext cx="9144000" cy="6309320"/>
          </a:xfrm>
          <a:prstGeom prst="flowChart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Rectangle 7"/>
          <p:cNvSpPr>
            <a:spLocks noChangeArrowheads="1"/>
          </p:cNvSpPr>
          <p:nvPr/>
        </p:nvSpPr>
        <p:spPr bwMode="auto">
          <a:xfrm>
            <a:off x="155575" y="442142"/>
            <a:ext cx="8846641" cy="6378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75">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Проект решения Демидовского окружного Совета депутатов «О </a:t>
            </a:r>
            <a:r>
              <a:rPr lang="ru-RU" altLang="ru-RU" b="1" i="1" dirty="0" smtClean="0">
                <a:solidFill>
                  <a:schemeClr val="accent5">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внесении изменений в решение Демидовского окружного Совета депутатов от 25.12.2025 № 180/74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 бюджете муниципального образования «Демидовский муниципальный округ» Смоленской области на 2026 год и на плановый период 2027 и 2028 годов» (далее – решение о бюджете)  подготовлен  Финансовым управлением</a:t>
            </a:r>
            <a:r>
              <a:rPr kumimoji="0" lang="ru-RU" altLang="ru-RU" sz="1400" b="1" i="1" u="none" strike="noStrike" cap="none" normalizeH="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Администрации муниципального образования «Демидовский муниципальный округ» Смоленской области </a:t>
            </a:r>
            <a:r>
              <a:rPr kumimoji="0" lang="ru-RU" altLang="ru-RU" sz="1400" b="1" i="1" u="none" strike="noStrike" cap="none" normalizeH="0" baseline="0" dirty="0" smtClean="0">
                <a:ln>
                  <a:noFill/>
                </a:ln>
                <a:solidFill>
                  <a:schemeClr val="accent5">
                    <a:lumMod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 соответствии с требованиями, установленными Бюджетным кодексом Российской Федерации. </a:t>
            </a: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ru-RU" altLang="ru-RU" sz="600" b="1" i="1" u="none" strike="noStrike" cap="none" normalizeH="0" baseline="0" dirty="0" smtClean="0">
              <a:ln>
                <a:noFill/>
              </a:ln>
              <a:solidFill>
                <a:schemeClr val="accent5">
                  <a:lumMod val="25000"/>
                </a:schemeClr>
              </a:solidFill>
              <a:effectLst/>
              <a:latin typeface="Times New Roman" panose="02020603050405020304" pitchFamily="18" charset="0"/>
              <a:cs typeface="Times New Roman" panose="02020603050405020304" pitchFamily="18" charset="0"/>
            </a:endParaRPr>
          </a:p>
          <a:p>
            <a:pPr eaLnBrk="0" hangingPunct="0"/>
            <a:r>
              <a:rPr kumimoji="0" lang="ru-RU" altLang="ru-RU" sz="1400" b="1" i="1" u="none"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Основные</a:t>
            </a:r>
            <a:r>
              <a:rPr lang="ru-RU" b="1" spc="-4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параметры</a:t>
            </a:r>
            <a:r>
              <a:rPr lang="ru-RU" b="1" spc="-2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бюджета</a:t>
            </a:r>
            <a:r>
              <a:rPr lang="ru-RU" b="1" spc="-1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образования</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«Демидовский</a:t>
            </a:r>
            <a:r>
              <a:rPr lang="ru-RU" b="1" spc="2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smtClean="0">
                <a:solidFill>
                  <a:schemeClr val="accent5">
                    <a:lumMod val="25000"/>
                  </a:schemeClr>
                </a:solidFill>
                <a:latin typeface="Times New Roman" panose="02020603050405020304" pitchFamily="18" charset="0"/>
                <a:cs typeface="Times New Roman" panose="02020603050405020304" pitchFamily="18" charset="0"/>
              </a:rPr>
              <a:t>муниципальный округ»</a:t>
            </a:r>
            <a:r>
              <a:rPr lang="ru-RU" b="1" spc="5" dirty="0" smtClean="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Смоленской</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области</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(далее</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бюджет</a:t>
            </a:r>
            <a:r>
              <a:rPr lang="ru-RU" b="1" spc="5" dirty="0">
                <a:solidFill>
                  <a:schemeClr val="accent5">
                    <a:lumMod val="25000"/>
                  </a:schemeClr>
                </a:solidFill>
                <a:latin typeface="Times New Roman" panose="02020603050405020304" pitchFamily="18" charset="0"/>
                <a:cs typeface="Times New Roman" panose="02020603050405020304" pitchFamily="18" charset="0"/>
              </a:rPr>
              <a:t> </a:t>
            </a:r>
            <a:r>
              <a:rPr lang="ru-RU" b="1" dirty="0">
                <a:solidFill>
                  <a:schemeClr val="accent5">
                    <a:lumMod val="25000"/>
                  </a:schemeClr>
                </a:solidFill>
                <a:latin typeface="Times New Roman" panose="02020603050405020304" pitchFamily="18" charset="0"/>
                <a:cs typeface="Times New Roman" panose="02020603050405020304" pitchFamily="18" charset="0"/>
              </a:rPr>
              <a:t>муниципального</a:t>
            </a:r>
            <a:r>
              <a:rPr lang="ru-RU" b="1" spc="10" dirty="0">
                <a:solidFill>
                  <a:schemeClr val="accent5">
                    <a:lumMod val="25000"/>
                  </a:schemeClr>
                </a:solidFill>
                <a:latin typeface="Times New Roman" panose="02020603050405020304" pitchFamily="18" charset="0"/>
                <a:cs typeface="Times New Roman" panose="02020603050405020304" pitchFamily="18" charset="0"/>
              </a:rPr>
              <a:t> </a:t>
            </a:r>
            <a:r>
              <a:rPr lang="ru-RU" b="1" spc="-10" dirty="0" smtClean="0">
                <a:solidFill>
                  <a:schemeClr val="accent5">
                    <a:lumMod val="25000"/>
                  </a:schemeClr>
                </a:solidFill>
                <a:latin typeface="Times New Roman" panose="02020603050405020304" pitchFamily="18" charset="0"/>
                <a:cs typeface="Times New Roman" panose="02020603050405020304" pitchFamily="18" charset="0"/>
              </a:rPr>
              <a:t>округа) </a:t>
            </a:r>
            <a:r>
              <a:rPr lang="ru-RU" b="1" dirty="0" smtClean="0">
                <a:solidFill>
                  <a:schemeClr val="accent5">
                    <a:lumMod val="25000"/>
                  </a:schemeClr>
                </a:solidFill>
                <a:latin typeface="Times New Roman" panose="02020603050405020304" pitchFamily="18" charset="0"/>
                <a:cs typeface="Times New Roman" panose="02020603050405020304" pitchFamily="18" charset="0"/>
              </a:rPr>
              <a:t>,</a:t>
            </a:r>
            <a:r>
              <a:rPr lang="ru-RU" b="1" spc="-20" dirty="0" smtClean="0">
                <a:solidFill>
                  <a:schemeClr val="accent5">
                    <a:lumMod val="25000"/>
                  </a:schemeClr>
                </a:solidFill>
                <a:latin typeface="Times New Roman" panose="02020603050405020304" pitchFamily="18" charset="0"/>
                <a:cs typeface="Times New Roman" panose="02020603050405020304" pitchFamily="18" charset="0"/>
              </a:rPr>
              <a:t> планируются к </a:t>
            </a:r>
            <a:r>
              <a:rPr lang="ru-RU" b="1" dirty="0" smtClean="0">
                <a:solidFill>
                  <a:schemeClr val="accent5">
                    <a:lumMod val="25000"/>
                  </a:schemeClr>
                </a:solidFill>
                <a:latin typeface="Times New Roman" panose="02020603050405020304" pitchFamily="18" charset="0"/>
                <a:cs typeface="Times New Roman" panose="02020603050405020304" pitchFamily="18" charset="0"/>
              </a:rPr>
              <a:t>утверждению </a:t>
            </a:r>
            <a:r>
              <a:rPr kumimoji="0" lang="ru-RU" altLang="ru-RU" sz="1400" b="1" u="none" strike="noStrike" cap="none" normalizeH="0" baseline="0" dirty="0" smtClean="0">
                <a:ln>
                  <a:noFill/>
                </a:ln>
                <a:solidFill>
                  <a:schemeClr val="accent5">
                    <a:lumMod val="25000"/>
                  </a:schemeClr>
                </a:solidFill>
                <a:effectLst/>
                <a:latin typeface="Times New Roman" panose="02020603050405020304" pitchFamily="18" charset="0"/>
                <a:ea typeface="Times New Roman" pitchFamily="18" charset="0"/>
                <a:cs typeface="Times New Roman" panose="02020603050405020304" pitchFamily="18" charset="0"/>
              </a:rPr>
              <a:t> в следующих объемах:</a:t>
            </a:r>
          </a:p>
          <a:p>
            <a:pPr algn="r" eaLnBrk="0" hangingPunct="0"/>
            <a:r>
              <a:rPr lang="ru-RU" altLang="ru-RU" b="1" dirty="0" smtClean="0">
                <a:solidFill>
                  <a:schemeClr val="accent5">
                    <a:lumMod val="25000"/>
                  </a:schemeClr>
                </a:solidFill>
                <a:latin typeface="Times New Roman" panose="02020603050405020304" pitchFamily="18" charset="0"/>
                <a:ea typeface="Times New Roman" pitchFamily="18" charset="0"/>
                <a:cs typeface="Times New Roman" panose="02020603050405020304" pitchFamily="18" charset="0"/>
              </a:rPr>
              <a:t> </a:t>
            </a:r>
            <a:r>
              <a:rPr lang="ru-RU" altLang="ru-RU" sz="1200" b="1" dirty="0">
                <a:solidFill>
                  <a:schemeClr val="accent5">
                    <a:lumMod val="25000"/>
                  </a:schemeClr>
                </a:solidFill>
                <a:latin typeface="Times New Roman" panose="02020603050405020304" pitchFamily="18" charset="0"/>
                <a:ea typeface="Times New Roman" pitchFamily="18" charset="0"/>
                <a:cs typeface="Times New Roman" panose="02020603050405020304" pitchFamily="18" charset="0"/>
              </a:rPr>
              <a:t>(тыс. </a:t>
            </a:r>
            <a:r>
              <a:rPr lang="ru-RU" altLang="ru-RU" sz="1200" b="1" dirty="0" smtClean="0">
                <a:solidFill>
                  <a:schemeClr val="accent5">
                    <a:lumMod val="25000"/>
                  </a:schemeClr>
                </a:solidFill>
                <a:latin typeface="Times New Roman" panose="02020603050405020304" pitchFamily="18" charset="0"/>
                <a:ea typeface="Times New Roman" pitchFamily="18" charset="0"/>
                <a:cs typeface="Times New Roman" panose="02020603050405020304" pitchFamily="18" charset="0"/>
              </a:rPr>
              <a:t>рублей)</a:t>
            </a:r>
          </a:p>
          <a:p>
            <a:pPr lvl="0" algn="r" eaLnBrk="0" hangingPunct="0"/>
            <a:endParaRPr lang="ru-RU" altLang="ru-RU" sz="1200" b="1" dirty="0">
              <a:solidFill>
                <a:schemeClr val="accent5">
                  <a:lumMod val="25000"/>
                </a:schemeClr>
              </a:solidFill>
              <a:latin typeface="Times New Roman" panose="02020603050405020304" pitchFamily="18" charset="0"/>
              <a:cs typeface="Times New Roman" panose="02020603050405020304" pitchFamily="18" charset="0"/>
            </a:endParaRPr>
          </a:p>
          <a:p>
            <a:pPr lvl="0" algn="r" eaLnBrk="0" hangingPunct="0"/>
            <a:endParaRPr lang="ru-RU" altLang="ru-RU" sz="1200" b="1" dirty="0" smtClean="0">
              <a:solidFill>
                <a:schemeClr val="accent5">
                  <a:lumMod val="25000"/>
                </a:schemeClr>
              </a:solidFill>
              <a:latin typeface="Times New Roman" panose="02020603050405020304" pitchFamily="18" charset="0"/>
              <a:cs typeface="Times New Roman" panose="02020603050405020304" pitchFamily="18" charset="0"/>
            </a:endParaRPr>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smtClean="0"/>
          </a:p>
          <a:p>
            <a:pPr marL="0" marR="0" lvl="0" indent="269875" algn="l" defTabSz="914400" rtl="0" eaLnBrk="0" fontAlgn="base" latinLnBrk="0" hangingPunct="0">
              <a:lnSpc>
                <a:spcPct val="100000"/>
              </a:lnSpc>
              <a:spcBef>
                <a:spcPct val="0"/>
              </a:spcBef>
              <a:spcAft>
                <a:spcPct val="0"/>
              </a:spcAft>
              <a:buClrTx/>
              <a:buSzTx/>
              <a:buFontTx/>
              <a:buNone/>
              <a:tabLst/>
            </a:pPr>
            <a:endParaRPr lang="ru-RU" altLang="ru-RU" dirty="0"/>
          </a:p>
          <a:p>
            <a:pPr marL="0" marR="0" lvl="0" indent="269875" algn="l" defTabSz="914400" rtl="0" eaLnBrk="0" fontAlgn="base" latinLnBrk="0" hangingPunct="0">
              <a:lnSpc>
                <a:spcPct val="100000"/>
              </a:lnSpc>
              <a:spcBef>
                <a:spcPct val="0"/>
              </a:spcBef>
              <a:spcAft>
                <a:spcPct val="0"/>
              </a:spcAft>
              <a:buClrTx/>
              <a:buSzTx/>
              <a:buFontTx/>
              <a:buNone/>
              <a:tabLst/>
            </a:pP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12700" marR="6985" indent="251460" algn="just">
              <a:spcBef>
                <a:spcPts val="105"/>
              </a:spcBef>
            </a:pPr>
            <a:r>
              <a:rPr lang="ru-RU" b="1" dirty="0">
                <a:solidFill>
                  <a:schemeClr val="accent5">
                    <a:lumMod val="25000"/>
                  </a:schemeClr>
                </a:solidFill>
                <a:latin typeface="Times New Roman"/>
                <a:cs typeface="Times New Roman"/>
              </a:rPr>
              <a:t>Общие</a:t>
            </a:r>
            <a:r>
              <a:rPr lang="ru-RU" b="1" spc="-5" dirty="0">
                <a:solidFill>
                  <a:schemeClr val="accent5">
                    <a:lumMod val="25000"/>
                  </a:schemeClr>
                </a:solidFill>
                <a:latin typeface="Times New Roman"/>
                <a:cs typeface="Times New Roman"/>
              </a:rPr>
              <a:t> </a:t>
            </a:r>
            <a:r>
              <a:rPr lang="ru-RU" b="1" dirty="0">
                <a:solidFill>
                  <a:schemeClr val="accent5">
                    <a:lumMod val="25000"/>
                  </a:schemeClr>
                </a:solidFill>
                <a:latin typeface="Times New Roman"/>
                <a:cs typeface="Times New Roman"/>
              </a:rPr>
              <a:t>доходы </a:t>
            </a:r>
            <a:r>
              <a:rPr lang="ru-RU" dirty="0">
                <a:solidFill>
                  <a:schemeClr val="accent5">
                    <a:lumMod val="25000"/>
                  </a:schemeClr>
                </a:solidFill>
                <a:latin typeface="Times New Roman"/>
                <a:cs typeface="Times New Roman"/>
              </a:rPr>
              <a:t>бюджета</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муниципального</a:t>
            </a:r>
            <a:r>
              <a:rPr lang="ru-RU" spc="-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округа </a:t>
            </a:r>
            <a:r>
              <a:rPr lang="ru-RU" dirty="0">
                <a:solidFill>
                  <a:schemeClr val="accent5">
                    <a:lumMod val="25000"/>
                  </a:schemeClr>
                </a:solidFill>
                <a:latin typeface="Times New Roman"/>
                <a:cs typeface="Times New Roman"/>
              </a:rPr>
              <a:t>планируются к утверждению на</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2026</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 </a:t>
            </a:r>
            <a:r>
              <a:rPr lang="ru-RU" dirty="0" smtClean="0">
                <a:solidFill>
                  <a:schemeClr val="accent5">
                    <a:lumMod val="25000"/>
                  </a:schemeClr>
                </a:solidFill>
                <a:latin typeface="Times New Roman"/>
                <a:cs typeface="Times New Roman"/>
              </a:rPr>
              <a:t>с</a:t>
            </a:r>
            <a:r>
              <a:rPr lang="ru-RU" spc="-1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увеличением</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48 495,8 тыс</a:t>
            </a:r>
            <a:r>
              <a:rPr lang="ru-RU" dirty="0">
                <a:solidFill>
                  <a:schemeClr val="accent5">
                    <a:lumMod val="25000"/>
                  </a:schemeClr>
                </a:solidFill>
                <a:latin typeface="Times New Roman"/>
                <a:cs typeface="Times New Roman"/>
              </a:rPr>
              <a:t>.</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a:solidFill>
                  <a:schemeClr val="accent5">
                    <a:lumMod val="25000"/>
                  </a:schemeClr>
                </a:solidFill>
                <a:latin typeface="Times New Roman"/>
                <a:cs typeface="Times New Roman"/>
              </a:rPr>
              <a:t> </a:t>
            </a:r>
            <a:r>
              <a:rPr lang="ru-RU" spc="-5" dirty="0" smtClean="0">
                <a:solidFill>
                  <a:schemeClr val="accent5">
                    <a:lumMod val="25000"/>
                  </a:schemeClr>
                </a:solidFill>
                <a:latin typeface="Times New Roman"/>
                <a:cs typeface="Times New Roman"/>
              </a:rPr>
              <a:t>на </a:t>
            </a:r>
            <a:r>
              <a:rPr lang="ru-RU" dirty="0" smtClean="0">
                <a:solidFill>
                  <a:schemeClr val="accent5">
                    <a:lumMod val="25000"/>
                  </a:schemeClr>
                </a:solidFill>
                <a:latin typeface="Times New Roman"/>
                <a:cs typeface="Times New Roman"/>
              </a:rPr>
              <a:t>2027</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a:t>
            </a:r>
            <a:r>
              <a:rPr lang="ru-RU" spc="-1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и</a:t>
            </a:r>
            <a:r>
              <a:rPr lang="ru-RU" spc="-5" dirty="0" smtClean="0">
                <a:solidFill>
                  <a:schemeClr val="accent5">
                    <a:lumMod val="25000"/>
                  </a:schemeClr>
                </a:solidFill>
                <a:latin typeface="Times New Roman"/>
                <a:cs typeface="Times New Roman"/>
              </a:rPr>
              <a:t> </a:t>
            </a:r>
            <a:r>
              <a:rPr lang="ru-RU" spc="-20" dirty="0" smtClean="0">
                <a:solidFill>
                  <a:schemeClr val="accent5">
                    <a:lumMod val="25000"/>
                  </a:schemeClr>
                </a:solidFill>
                <a:latin typeface="Times New Roman"/>
                <a:cs typeface="Times New Roman"/>
              </a:rPr>
              <a:t>2028 </a:t>
            </a:r>
            <a:r>
              <a:rPr lang="ru-RU" dirty="0" smtClean="0">
                <a:solidFill>
                  <a:schemeClr val="accent5">
                    <a:lumMod val="25000"/>
                  </a:schemeClr>
                </a:solidFill>
                <a:latin typeface="Times New Roman"/>
                <a:cs typeface="Times New Roman"/>
              </a:rPr>
              <a:t>год </a:t>
            </a:r>
            <a:r>
              <a:rPr lang="ru-RU" dirty="0">
                <a:solidFill>
                  <a:schemeClr val="accent5">
                    <a:lumMod val="25000"/>
                  </a:schemeClr>
                </a:solidFill>
                <a:latin typeface="Times New Roman"/>
                <a:cs typeface="Times New Roman"/>
              </a:rPr>
              <a:t>с</a:t>
            </a:r>
            <a:r>
              <a:rPr lang="ru-RU" spc="-1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уменьшением</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a:t>
            </a:r>
            <a:r>
              <a:rPr lang="ru-RU" spc="-5" dirty="0" smtClean="0">
                <a:solidFill>
                  <a:schemeClr val="accent5">
                    <a:lumMod val="25000"/>
                  </a:schemeClr>
                </a:solidFill>
                <a:latin typeface="Times New Roman"/>
                <a:cs typeface="Times New Roman"/>
              </a:rPr>
              <a:t>12 690,3</a:t>
            </a:r>
            <a:r>
              <a:rPr lang="en-US"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smtClean="0">
                <a:solidFill>
                  <a:schemeClr val="accent5">
                    <a:lumMod val="25000"/>
                  </a:schemeClr>
                </a:solidFill>
                <a:latin typeface="Times New Roman"/>
                <a:cs typeface="Times New Roman"/>
              </a:rPr>
              <a:t> и 123 652,5</a:t>
            </a:r>
            <a:r>
              <a:rPr lang="en-US"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smtClean="0">
                <a:solidFill>
                  <a:schemeClr val="accent5">
                    <a:lumMod val="25000"/>
                  </a:schemeClr>
                </a:solidFill>
                <a:latin typeface="Times New Roman"/>
                <a:cs typeface="Times New Roman"/>
              </a:rPr>
              <a:t> соответственно</a:t>
            </a:r>
            <a:r>
              <a:rPr lang="ru-RU" spc="-10" dirty="0" smtClean="0">
                <a:solidFill>
                  <a:schemeClr val="accent5">
                    <a:lumMod val="25000"/>
                  </a:schemeClr>
                </a:solidFill>
                <a:latin typeface="Times New Roman"/>
                <a:cs typeface="Times New Roman"/>
              </a:rPr>
              <a:t>.</a:t>
            </a:r>
            <a:endParaRPr lang="ru-RU" spc="-10" dirty="0">
              <a:solidFill>
                <a:schemeClr val="accent5">
                  <a:lumMod val="25000"/>
                </a:schemeClr>
              </a:solidFill>
              <a:latin typeface="Times New Roman"/>
              <a:cs typeface="Times New Roman"/>
            </a:endParaRPr>
          </a:p>
          <a:p>
            <a:pPr marL="12700" marR="6985" indent="251460" algn="just">
              <a:lnSpc>
                <a:spcPct val="100000"/>
              </a:lnSpc>
              <a:spcBef>
                <a:spcPts val="105"/>
              </a:spcBef>
            </a:pPr>
            <a:r>
              <a:rPr lang="ru-RU" b="1" dirty="0" smtClean="0">
                <a:solidFill>
                  <a:schemeClr val="accent5">
                    <a:lumMod val="25000"/>
                  </a:schemeClr>
                </a:solidFill>
                <a:latin typeface="Times New Roman"/>
                <a:cs typeface="Times New Roman"/>
              </a:rPr>
              <a:t>Налоговые</a:t>
            </a:r>
            <a:r>
              <a:rPr lang="ru-RU" b="1" spc="365" dirty="0" smtClean="0">
                <a:solidFill>
                  <a:schemeClr val="accent5">
                    <a:lumMod val="25000"/>
                  </a:schemeClr>
                </a:solidFill>
                <a:latin typeface="Times New Roman"/>
                <a:cs typeface="Times New Roman"/>
              </a:rPr>
              <a:t> </a:t>
            </a:r>
            <a:r>
              <a:rPr lang="ru-RU" b="1" dirty="0" smtClean="0">
                <a:solidFill>
                  <a:schemeClr val="accent5">
                    <a:lumMod val="25000"/>
                  </a:schemeClr>
                </a:solidFill>
                <a:latin typeface="Times New Roman"/>
                <a:cs typeface="Times New Roman"/>
              </a:rPr>
              <a:t>и</a:t>
            </a:r>
            <a:r>
              <a:rPr lang="ru-RU" b="1" spc="370" dirty="0" smtClean="0">
                <a:solidFill>
                  <a:schemeClr val="accent5">
                    <a:lumMod val="25000"/>
                  </a:schemeClr>
                </a:solidFill>
                <a:latin typeface="Times New Roman"/>
                <a:cs typeface="Times New Roman"/>
              </a:rPr>
              <a:t> </a:t>
            </a:r>
            <a:r>
              <a:rPr lang="ru-RU" b="1" dirty="0" smtClean="0">
                <a:solidFill>
                  <a:schemeClr val="accent5">
                    <a:lumMod val="25000"/>
                  </a:schemeClr>
                </a:solidFill>
                <a:latin typeface="Times New Roman"/>
                <a:cs typeface="Times New Roman"/>
              </a:rPr>
              <a:t>неналоговые</a:t>
            </a:r>
            <a:r>
              <a:rPr lang="ru-RU" b="1" spc="365" dirty="0" smtClean="0">
                <a:solidFill>
                  <a:schemeClr val="accent5">
                    <a:lumMod val="25000"/>
                  </a:schemeClr>
                </a:solidFill>
                <a:latin typeface="Times New Roman"/>
                <a:cs typeface="Times New Roman"/>
              </a:rPr>
              <a:t> </a:t>
            </a:r>
            <a:r>
              <a:rPr lang="ru-RU" b="1" dirty="0" smtClean="0">
                <a:solidFill>
                  <a:schemeClr val="accent5">
                    <a:lumMod val="25000"/>
                  </a:schemeClr>
                </a:solidFill>
                <a:latin typeface="Times New Roman"/>
                <a:cs typeface="Times New Roman"/>
              </a:rPr>
              <a:t>доходы</a:t>
            </a:r>
            <a:r>
              <a:rPr lang="ru-RU" b="1" spc="370"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бюджета</a:t>
            </a:r>
            <a:r>
              <a:rPr lang="ru-RU" spc="-40"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муниципального</a:t>
            </a:r>
            <a:r>
              <a:rPr lang="ru-RU" spc="-2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округа на</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2026</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a:t>
            </a:r>
            <a:r>
              <a:rPr lang="en-US"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2028 года </a:t>
            </a:r>
            <a:r>
              <a:rPr lang="ru-RU" dirty="0">
                <a:solidFill>
                  <a:schemeClr val="accent5">
                    <a:lumMod val="25000"/>
                  </a:schemeClr>
                </a:solidFill>
                <a:latin typeface="Times New Roman"/>
                <a:cs typeface="Times New Roman"/>
              </a:rPr>
              <a:t>– остаются</a:t>
            </a:r>
            <a:r>
              <a:rPr lang="ru-RU" spc="-55" dirty="0">
                <a:solidFill>
                  <a:schemeClr val="accent5">
                    <a:lumMod val="25000"/>
                  </a:schemeClr>
                </a:solidFill>
                <a:latin typeface="Times New Roman"/>
                <a:cs typeface="Times New Roman"/>
              </a:rPr>
              <a:t> </a:t>
            </a:r>
            <a:r>
              <a:rPr lang="ru-RU" spc="-10" dirty="0">
                <a:solidFill>
                  <a:schemeClr val="accent5">
                    <a:lumMod val="25000"/>
                  </a:schemeClr>
                </a:solidFill>
                <a:latin typeface="Times New Roman"/>
                <a:cs typeface="Times New Roman"/>
              </a:rPr>
              <a:t>неизменными.</a:t>
            </a:r>
            <a:endParaRPr lang="ru-RU" spc="-10" dirty="0" smtClean="0">
              <a:solidFill>
                <a:schemeClr val="accent5">
                  <a:lumMod val="25000"/>
                </a:schemeClr>
              </a:solidFill>
              <a:latin typeface="Times New Roman"/>
              <a:cs typeface="Times New Roman"/>
            </a:endParaRPr>
          </a:p>
          <a:p>
            <a:pPr marL="12700" marR="6985" indent="251460" algn="just">
              <a:spcBef>
                <a:spcPts val="105"/>
              </a:spcBef>
            </a:pPr>
            <a:r>
              <a:rPr lang="ru-RU" dirty="0">
                <a:solidFill>
                  <a:schemeClr val="accent5">
                    <a:lumMod val="25000"/>
                  </a:schemeClr>
                </a:solidFill>
                <a:latin typeface="Times New Roman"/>
                <a:cs typeface="Times New Roman"/>
              </a:rPr>
              <a:t>Доходная</a:t>
            </a:r>
            <a:r>
              <a:rPr lang="ru-RU" spc="-4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часть</a:t>
            </a:r>
            <a:r>
              <a:rPr lang="ru-RU" spc="-40"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бюджета</a:t>
            </a:r>
            <a:r>
              <a:rPr lang="ru-RU" spc="-40"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муниципального</a:t>
            </a:r>
            <a:r>
              <a:rPr lang="ru-RU" spc="-2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округа </a:t>
            </a:r>
            <a:r>
              <a:rPr lang="ru-RU" b="1" dirty="0" smtClean="0">
                <a:solidFill>
                  <a:schemeClr val="accent5">
                    <a:lumMod val="25000"/>
                  </a:schemeClr>
                </a:solidFill>
                <a:latin typeface="Times New Roman"/>
                <a:cs typeface="Times New Roman"/>
              </a:rPr>
              <a:t>по</a:t>
            </a:r>
            <a:r>
              <a:rPr lang="ru-RU" b="1" spc="-15" dirty="0" smtClean="0">
                <a:solidFill>
                  <a:schemeClr val="accent5">
                    <a:lumMod val="25000"/>
                  </a:schemeClr>
                </a:solidFill>
                <a:latin typeface="Times New Roman"/>
                <a:cs typeface="Times New Roman"/>
              </a:rPr>
              <a:t> </a:t>
            </a:r>
            <a:r>
              <a:rPr lang="ru-RU" b="1" dirty="0">
                <a:solidFill>
                  <a:schemeClr val="accent5">
                    <a:lumMod val="25000"/>
                  </a:schemeClr>
                </a:solidFill>
                <a:latin typeface="Times New Roman"/>
                <a:cs typeface="Times New Roman"/>
              </a:rPr>
              <a:t>безвозмездным</a:t>
            </a:r>
            <a:r>
              <a:rPr lang="ru-RU" b="1" spc="-55" dirty="0">
                <a:solidFill>
                  <a:schemeClr val="accent5">
                    <a:lumMod val="25000"/>
                  </a:schemeClr>
                </a:solidFill>
                <a:latin typeface="Times New Roman"/>
                <a:cs typeface="Times New Roman"/>
              </a:rPr>
              <a:t> </a:t>
            </a:r>
            <a:r>
              <a:rPr lang="ru-RU" b="1" dirty="0">
                <a:solidFill>
                  <a:schemeClr val="accent5">
                    <a:lumMod val="25000"/>
                  </a:schemeClr>
                </a:solidFill>
                <a:latin typeface="Times New Roman"/>
                <a:cs typeface="Times New Roman"/>
              </a:rPr>
              <a:t>поступлениям</a:t>
            </a:r>
            <a:r>
              <a:rPr lang="ru-RU" b="1" spc="-30"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планируются к утверждению на</a:t>
            </a:r>
            <a:r>
              <a:rPr lang="ru-RU" spc="-5" dirty="0" smtClean="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2026</a:t>
            </a:r>
            <a:r>
              <a:rPr lang="ru-RU" spc="-5" dirty="0" smtClean="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 с</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увеличением</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a:t>
            </a:r>
            <a:r>
              <a:rPr lang="ru-RU" dirty="0" smtClean="0">
                <a:solidFill>
                  <a:schemeClr val="accent5">
                    <a:lumMod val="25000"/>
                  </a:schemeClr>
                </a:solidFill>
                <a:latin typeface="Times New Roman"/>
                <a:cs typeface="Times New Roman"/>
              </a:rPr>
              <a:t>48 495,8 тыс</a:t>
            </a:r>
            <a:r>
              <a:rPr lang="ru-RU" dirty="0">
                <a:solidFill>
                  <a:schemeClr val="accent5">
                    <a:lumMod val="25000"/>
                  </a:schemeClr>
                </a:solidFill>
                <a:latin typeface="Times New Roman"/>
                <a:cs typeface="Times New Roman"/>
              </a:rPr>
              <a:t>.</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a:t>
            </a:r>
            <a:r>
              <a:rPr lang="ru-RU" spc="-5" dirty="0">
                <a:solidFill>
                  <a:schemeClr val="accent5">
                    <a:lumMod val="25000"/>
                  </a:schemeClr>
                </a:solidFill>
                <a:latin typeface="Times New Roman"/>
                <a:cs typeface="Times New Roman"/>
              </a:rPr>
              <a:t> на </a:t>
            </a:r>
            <a:r>
              <a:rPr lang="ru-RU" dirty="0">
                <a:solidFill>
                  <a:schemeClr val="accent5">
                    <a:lumMod val="25000"/>
                  </a:schemeClr>
                </a:solidFill>
                <a:latin typeface="Times New Roman"/>
                <a:cs typeface="Times New Roman"/>
              </a:rPr>
              <a:t>2027</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год</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и</a:t>
            </a:r>
            <a:r>
              <a:rPr lang="ru-RU" spc="-5" dirty="0">
                <a:solidFill>
                  <a:schemeClr val="accent5">
                    <a:lumMod val="25000"/>
                  </a:schemeClr>
                </a:solidFill>
                <a:latin typeface="Times New Roman"/>
                <a:cs typeface="Times New Roman"/>
              </a:rPr>
              <a:t> </a:t>
            </a:r>
            <a:r>
              <a:rPr lang="ru-RU" spc="-20" dirty="0">
                <a:solidFill>
                  <a:schemeClr val="accent5">
                    <a:lumMod val="25000"/>
                  </a:schemeClr>
                </a:solidFill>
                <a:latin typeface="Times New Roman"/>
                <a:cs typeface="Times New Roman"/>
              </a:rPr>
              <a:t>2028 </a:t>
            </a:r>
            <a:r>
              <a:rPr lang="ru-RU" dirty="0">
                <a:solidFill>
                  <a:schemeClr val="accent5">
                    <a:lumMod val="25000"/>
                  </a:schemeClr>
                </a:solidFill>
                <a:latin typeface="Times New Roman"/>
                <a:cs typeface="Times New Roman"/>
              </a:rPr>
              <a:t>год с</a:t>
            </a:r>
            <a:r>
              <a:rPr lang="ru-RU" spc="-1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уменьшением</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на</a:t>
            </a:r>
            <a:r>
              <a:rPr lang="ru-RU" spc="-5" dirty="0">
                <a:solidFill>
                  <a:schemeClr val="accent5">
                    <a:lumMod val="25000"/>
                  </a:schemeClr>
                </a:solidFill>
                <a:latin typeface="Times New Roman"/>
                <a:cs typeface="Times New Roman"/>
              </a:rPr>
              <a:t> 12 690,3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 </a:t>
            </a:r>
            <a:r>
              <a:rPr lang="ru-RU" spc="-5" dirty="0" smtClean="0">
                <a:solidFill>
                  <a:schemeClr val="accent5">
                    <a:lumMod val="25000"/>
                  </a:schemeClr>
                </a:solidFill>
                <a:latin typeface="Times New Roman"/>
                <a:cs typeface="Times New Roman"/>
              </a:rPr>
              <a:t>и </a:t>
            </a:r>
            <a:r>
              <a:rPr lang="ru-RU" spc="-5" dirty="0">
                <a:solidFill>
                  <a:schemeClr val="accent5">
                    <a:lumMod val="25000"/>
                  </a:schemeClr>
                </a:solidFill>
                <a:latin typeface="Times New Roman"/>
                <a:cs typeface="Times New Roman"/>
              </a:rPr>
              <a:t>123 652,5 </a:t>
            </a:r>
            <a:r>
              <a:rPr lang="ru-RU" dirty="0">
                <a:solidFill>
                  <a:schemeClr val="accent5">
                    <a:lumMod val="25000"/>
                  </a:schemeClr>
                </a:solidFill>
                <a:latin typeface="Times New Roman"/>
                <a:cs typeface="Times New Roman"/>
              </a:rPr>
              <a:t>тыс.</a:t>
            </a:r>
            <a:r>
              <a:rPr lang="ru-RU" spc="-5" dirty="0">
                <a:solidFill>
                  <a:schemeClr val="accent5">
                    <a:lumMod val="25000"/>
                  </a:schemeClr>
                </a:solidFill>
                <a:latin typeface="Times New Roman"/>
                <a:cs typeface="Times New Roman"/>
              </a:rPr>
              <a:t> </a:t>
            </a:r>
            <a:r>
              <a:rPr lang="ru-RU" dirty="0">
                <a:solidFill>
                  <a:schemeClr val="accent5">
                    <a:lumMod val="25000"/>
                  </a:schemeClr>
                </a:solidFill>
                <a:latin typeface="Times New Roman"/>
                <a:cs typeface="Times New Roman"/>
              </a:rPr>
              <a:t>рублей </a:t>
            </a:r>
            <a:r>
              <a:rPr lang="ru-RU" spc="-5" dirty="0" smtClean="0">
                <a:solidFill>
                  <a:schemeClr val="accent5">
                    <a:lumMod val="25000"/>
                  </a:schemeClr>
                </a:solidFill>
                <a:latin typeface="Times New Roman"/>
                <a:cs typeface="Times New Roman"/>
              </a:rPr>
              <a:t>соответственно</a:t>
            </a:r>
            <a:r>
              <a:rPr lang="ru-RU" spc="-10" dirty="0">
                <a:solidFill>
                  <a:schemeClr val="accent5">
                    <a:lumMod val="25000"/>
                  </a:schemeClr>
                </a:solidFill>
                <a:latin typeface="Times New Roman"/>
                <a:cs typeface="Times New Roman"/>
              </a:rPr>
              <a:t>.</a:t>
            </a:r>
          </a:p>
        </p:txBody>
      </p:sp>
      <p:graphicFrame>
        <p:nvGraphicFramePr>
          <p:cNvPr id="14" name="Таблица 13"/>
          <p:cNvGraphicFramePr>
            <a:graphicFrameLocks noGrp="1"/>
          </p:cNvGraphicFramePr>
          <p:nvPr>
            <p:extLst>
              <p:ext uri="{D42A27DB-BD31-4B8C-83A1-F6EECF244321}">
                <p14:modId xmlns:p14="http://schemas.microsoft.com/office/powerpoint/2010/main" val="1098270858"/>
              </p:ext>
            </p:extLst>
          </p:nvPr>
        </p:nvGraphicFramePr>
        <p:xfrm>
          <a:off x="460375" y="2780928"/>
          <a:ext cx="8541842" cy="2088862"/>
        </p:xfrm>
        <a:graphic>
          <a:graphicData uri="http://schemas.openxmlformats.org/drawingml/2006/table">
            <a:tbl>
              <a:tblPr firstRow="1" firstCol="1" bandRow="1">
                <a:tableStyleId>{21E4AEA4-8DFA-4A89-87EB-49C32662AFE0}</a:tableStyleId>
              </a:tblPr>
              <a:tblGrid>
                <a:gridCol w="1946228"/>
                <a:gridCol w="1151182"/>
                <a:gridCol w="882881"/>
                <a:gridCol w="1177175"/>
                <a:gridCol w="937507"/>
                <a:gridCol w="1122548"/>
                <a:gridCol w="1324321"/>
              </a:tblGrid>
              <a:tr h="218934">
                <a:tc rowSpan="2">
                  <a:txBody>
                    <a:bodyPr/>
                    <a:lstStyle/>
                    <a:p>
                      <a:pPr>
                        <a:spcAft>
                          <a:spcPts val="0"/>
                        </a:spcAft>
                      </a:pPr>
                      <a:r>
                        <a:rPr lang="ru-RU" sz="1400" dirty="0">
                          <a:effectLst/>
                        </a:rPr>
                        <a:t> </a:t>
                      </a:r>
                      <a:endParaRPr lang="ru-RU" sz="1200" dirty="0">
                        <a:effectLst/>
                        <a:latin typeface="Times New Roman"/>
                        <a:ea typeface="Times New Roman"/>
                      </a:endParaRPr>
                    </a:p>
                  </a:txBody>
                  <a:tcPr marL="68580" marR="68580" marT="0" marB="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effectLst/>
                        </a:rPr>
                        <a:t>2026 год</a:t>
                      </a:r>
                      <a:endParaRPr lang="ru-RU" sz="1100" dirty="0" smtClean="0">
                        <a:effectLst/>
                        <a:latin typeface="Times New Roman"/>
                        <a:ea typeface="Times New Roman"/>
                      </a:endParaRPr>
                    </a:p>
                  </a:txBody>
                  <a:tcPr marL="68580" marR="68580" marT="0" marB="0"/>
                </a:tc>
                <a:tc hMerge="1">
                  <a:txBody>
                    <a:bodyPr/>
                    <a:lstStyle/>
                    <a:p>
                      <a:pPr algn="ctr">
                        <a:spcAft>
                          <a:spcPts val="0"/>
                        </a:spcAft>
                      </a:pPr>
                      <a:endParaRPr lang="ru-RU" sz="1200" dirty="0">
                        <a:effectLst/>
                        <a:latin typeface="Times New Roman"/>
                        <a:ea typeface="Times New Roman"/>
                      </a:endParaRPr>
                    </a:p>
                  </a:txBody>
                  <a:tcPr marL="68580" marR="68580" marT="0" marB="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effectLst/>
                        </a:rPr>
                        <a:t>2027 год</a:t>
                      </a:r>
                      <a:endParaRPr lang="ru-RU" sz="1100" dirty="0" smtClean="0">
                        <a:effectLst/>
                        <a:latin typeface="Times New Roman"/>
                        <a:ea typeface="Times New Roman"/>
                      </a:endParaRPr>
                    </a:p>
                  </a:txBody>
                  <a:tcPr marL="68580" marR="68580" marT="0" marB="0"/>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100" dirty="0" smtClean="0">
                        <a:effectLst/>
                        <a:latin typeface="Times New Roman"/>
                        <a:ea typeface="Times New Roman"/>
                      </a:endParaRPr>
                    </a:p>
                  </a:txBody>
                  <a:tcPr marL="68580" marR="68580" marT="0" marB="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effectLst/>
                        </a:rPr>
                        <a:t>2028 год</a:t>
                      </a:r>
                      <a:endParaRPr lang="ru-RU" sz="1100" dirty="0" smtClean="0">
                        <a:effectLst/>
                        <a:latin typeface="Times New Roman"/>
                        <a:ea typeface="Times New Roman"/>
                      </a:endParaRPr>
                    </a:p>
                  </a:txBody>
                  <a:tcPr marL="68580" marR="68580" marT="0" marB="0"/>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100" dirty="0" smtClean="0">
                        <a:effectLst/>
                        <a:latin typeface="Times New Roman"/>
                        <a:ea typeface="Times New Roman"/>
                      </a:endParaRPr>
                    </a:p>
                  </a:txBody>
                  <a:tcPr marL="68580" marR="68580" marT="0" marB="0"/>
                </a:tc>
              </a:tr>
              <a:tr h="355241">
                <a:tc vMerge="1">
                  <a:txBody>
                    <a:bodyPr/>
                    <a:lstStyle/>
                    <a:p>
                      <a:pPr>
                        <a:spcAft>
                          <a:spcPts val="0"/>
                        </a:spcAft>
                      </a:pP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планируется к утверждению</a:t>
                      </a:r>
                      <a:endParaRPr lang="ru-RU" sz="1100" dirty="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в том числе изменения</a:t>
                      </a:r>
                      <a:r>
                        <a:rPr lang="ru-RU" sz="1200" dirty="0" smtClean="0">
                          <a:solidFill>
                            <a:schemeClr val="accent5">
                              <a:lumMod val="50000"/>
                            </a:schemeClr>
                          </a:solidFill>
                          <a:effectLst/>
                          <a:latin typeface="Times New Roman"/>
                          <a:ea typeface="Times New Roman"/>
                        </a:rPr>
                        <a:t>:</a:t>
                      </a:r>
                      <a:endParaRPr lang="ru-RU" sz="1200" dirty="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планируется к утверждению</a:t>
                      </a:r>
                      <a:endParaRPr lang="ru-RU" sz="1100" dirty="0">
                        <a:solidFill>
                          <a:schemeClr val="accent5">
                            <a:lumMod val="50000"/>
                          </a:schemeClr>
                        </a:solidFill>
                        <a:effectLst/>
                        <a:latin typeface="Times New Roman"/>
                        <a:ea typeface="Times New Roman"/>
                      </a:endParaRP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в том числе изменения</a:t>
                      </a:r>
                      <a:r>
                        <a:rPr lang="ru-RU" sz="1200" dirty="0" smtClean="0">
                          <a:solidFill>
                            <a:schemeClr val="accent5">
                              <a:lumMod val="50000"/>
                            </a:schemeClr>
                          </a:solidFill>
                          <a:effectLst/>
                          <a:latin typeface="Times New Roman"/>
                          <a:ea typeface="Times New Roman"/>
                        </a:rPr>
                        <a:t>:</a:t>
                      </a:r>
                      <a:endParaRPr lang="ru-RU" sz="1200" dirty="0">
                        <a:solidFill>
                          <a:schemeClr val="accent5">
                            <a:lumMod val="50000"/>
                          </a:schemeClr>
                        </a:solidFill>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smtClean="0">
                          <a:solidFill>
                            <a:schemeClr val="accent5">
                              <a:lumMod val="50000"/>
                            </a:schemeClr>
                          </a:solidFill>
                          <a:effectLst/>
                          <a:latin typeface="Times New Roman"/>
                          <a:ea typeface="Times New Roman"/>
                        </a:rPr>
                        <a:t>планируется к утверждению</a:t>
                      </a:r>
                    </a:p>
                  </a:txBody>
                  <a:tcPr marL="68580" marR="68580" marT="0" marB="0"/>
                </a:tc>
                <a:tc>
                  <a:txBody>
                    <a:bodyPr/>
                    <a:lstStyle/>
                    <a:p>
                      <a:pPr algn="ctr">
                        <a:spcAft>
                          <a:spcPts val="0"/>
                        </a:spcAft>
                      </a:pPr>
                      <a:r>
                        <a:rPr lang="ru-RU" sz="1100" dirty="0" smtClean="0">
                          <a:solidFill>
                            <a:schemeClr val="accent5">
                              <a:lumMod val="50000"/>
                            </a:schemeClr>
                          </a:solidFill>
                          <a:effectLst/>
                          <a:latin typeface="Times New Roman"/>
                          <a:ea typeface="Times New Roman"/>
                        </a:rPr>
                        <a:t>в том числе изменения</a:t>
                      </a:r>
                      <a:r>
                        <a:rPr lang="ru-RU" sz="1200" dirty="0" smtClean="0">
                          <a:solidFill>
                            <a:schemeClr val="accent5">
                              <a:lumMod val="50000"/>
                            </a:schemeClr>
                          </a:solidFill>
                          <a:effectLst/>
                          <a:latin typeface="Times New Roman"/>
                          <a:ea typeface="Times New Roman"/>
                        </a:rPr>
                        <a:t>:</a:t>
                      </a:r>
                      <a:endParaRPr lang="ru-RU" sz="1200" dirty="0">
                        <a:solidFill>
                          <a:schemeClr val="accent5">
                            <a:lumMod val="50000"/>
                          </a:schemeClr>
                        </a:solidFill>
                        <a:effectLst/>
                        <a:latin typeface="Times New Roman"/>
                        <a:ea typeface="Times New Roman"/>
                      </a:endParaRPr>
                    </a:p>
                  </a:txBody>
                  <a:tcPr marL="68580" marR="68580" marT="0" marB="0"/>
                </a:tc>
              </a:tr>
              <a:tr h="433937">
                <a:tc>
                  <a:txBody>
                    <a:bodyPr/>
                    <a:lstStyle/>
                    <a:p>
                      <a:pPr>
                        <a:spcAft>
                          <a:spcPts val="0"/>
                        </a:spcAft>
                      </a:pPr>
                      <a:r>
                        <a:rPr lang="ru-RU" sz="1200" dirty="0">
                          <a:effectLst/>
                        </a:rPr>
                        <a:t>общий объем доходов  местного  бюджета</a:t>
                      </a: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effectLst/>
                        </a:rPr>
                        <a:t>1 357 739,2</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+ 48 495,8</a:t>
                      </a:r>
                      <a:endParaRPr lang="ru-RU" sz="1100" b="1" u="sng" dirty="0">
                        <a:solidFill>
                          <a:schemeClr val="accent5">
                            <a:lumMod val="50000"/>
                          </a:schemeClr>
                        </a:solidFill>
                        <a:effectLst/>
                        <a:latin typeface="Times New Roman"/>
                        <a:ea typeface="Times New Roman"/>
                      </a:endParaRPr>
                    </a:p>
                  </a:txBody>
                  <a:tcPr marL="68580" marR="68580" marT="0" marB="0" anchor="ctr"/>
                </a:tc>
                <a:tc>
                  <a:txBody>
                    <a:bodyPr/>
                    <a:lstStyle/>
                    <a:p>
                      <a:pPr algn="ctr">
                        <a:spcAft>
                          <a:spcPts val="0"/>
                        </a:spcAft>
                      </a:pPr>
                      <a:r>
                        <a:rPr lang="ru-RU" sz="1100" dirty="0" smtClean="0">
                          <a:effectLst/>
                        </a:rPr>
                        <a:t>614 613,8</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-12 690,3</a:t>
                      </a:r>
                      <a:endParaRPr lang="ru-RU" sz="1100" b="1" u="sng" dirty="0">
                        <a:solidFill>
                          <a:schemeClr val="accent5">
                            <a:lumMod val="50000"/>
                          </a:schemeClr>
                        </a:solidFill>
                        <a:effectLst/>
                        <a:latin typeface="Times New Roman"/>
                        <a:ea typeface="Times New Roman"/>
                      </a:endParaRPr>
                    </a:p>
                  </a:txBody>
                  <a:tcPr marL="68580" marR="68580" marT="0" marB="0" anchor="ctr"/>
                </a:tc>
                <a:tc>
                  <a:txBody>
                    <a:bodyPr/>
                    <a:lstStyle/>
                    <a:p>
                      <a:pPr algn="ctr">
                        <a:spcAft>
                          <a:spcPts val="0"/>
                        </a:spcAft>
                      </a:pPr>
                      <a:r>
                        <a:rPr lang="ru-RU" sz="1100" dirty="0" smtClean="0">
                          <a:effectLst/>
                        </a:rPr>
                        <a:t>636 833,1</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- 13 652,5</a:t>
                      </a:r>
                      <a:endParaRPr lang="ru-RU" sz="1100" b="1" u="sng" dirty="0">
                        <a:solidFill>
                          <a:schemeClr val="accent5">
                            <a:lumMod val="50000"/>
                          </a:schemeClr>
                        </a:solidFill>
                        <a:effectLst/>
                        <a:latin typeface="Times New Roman"/>
                        <a:ea typeface="Times New Roman"/>
                      </a:endParaRPr>
                    </a:p>
                  </a:txBody>
                  <a:tcPr marL="68580" marR="68580" marT="0" marB="0" anchor="ctr"/>
                </a:tc>
              </a:tr>
              <a:tr h="432048">
                <a:tc>
                  <a:txBody>
                    <a:bodyPr/>
                    <a:lstStyle/>
                    <a:p>
                      <a:pPr>
                        <a:spcAft>
                          <a:spcPts val="0"/>
                        </a:spcAft>
                      </a:pPr>
                      <a:r>
                        <a:rPr lang="ru-RU" sz="1200" dirty="0">
                          <a:effectLst/>
                        </a:rPr>
                        <a:t>общий объем расходов местного бюджета</a:t>
                      </a: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effectLst/>
                        </a:rPr>
                        <a:t>1 366 264,5</a:t>
                      </a:r>
                      <a:endParaRPr lang="ru-RU" sz="1100" dirty="0">
                        <a:effectLst/>
                        <a:latin typeface="Times New Roman"/>
                        <a:ea typeface="Times New Roman"/>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u="sng" dirty="0" smtClean="0">
                          <a:solidFill>
                            <a:schemeClr val="accent5">
                              <a:lumMod val="50000"/>
                            </a:schemeClr>
                          </a:solidFill>
                          <a:effectLst/>
                          <a:latin typeface="Times New Roman"/>
                          <a:ea typeface="Times New Roman"/>
                        </a:rPr>
                        <a:t>+ 57 445,4</a:t>
                      </a:r>
                    </a:p>
                  </a:txBody>
                  <a:tcPr marL="68580" marR="68580" marT="0" marB="0" anchor="ctr"/>
                </a:tc>
                <a:tc>
                  <a:txBody>
                    <a:bodyPr/>
                    <a:lstStyle/>
                    <a:p>
                      <a:pPr algn="ctr">
                        <a:spcAft>
                          <a:spcPts val="0"/>
                        </a:spcAft>
                      </a:pPr>
                      <a:r>
                        <a:rPr lang="ru-RU" sz="1100" dirty="0" smtClean="0">
                          <a:effectLst/>
                        </a:rPr>
                        <a:t>614 149,5</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-12 690,3</a:t>
                      </a:r>
                      <a:endParaRPr lang="ru-RU" sz="1100" b="1" u="sng" dirty="0">
                        <a:solidFill>
                          <a:schemeClr val="accent5">
                            <a:lumMod val="50000"/>
                          </a:schemeClr>
                        </a:solidFill>
                        <a:effectLst/>
                        <a:latin typeface="Times New Roman"/>
                        <a:ea typeface="Times New Roman"/>
                      </a:endParaRPr>
                    </a:p>
                  </a:txBody>
                  <a:tcPr marL="68580" marR="68580" marT="0" marB="0" anchor="ctr"/>
                </a:tc>
                <a:tc>
                  <a:txBody>
                    <a:bodyPr/>
                    <a:lstStyle/>
                    <a:p>
                      <a:pPr algn="ctr">
                        <a:spcAft>
                          <a:spcPts val="0"/>
                        </a:spcAft>
                      </a:pPr>
                      <a:r>
                        <a:rPr lang="ru-RU" sz="1100" dirty="0" smtClean="0">
                          <a:effectLst/>
                        </a:rPr>
                        <a:t>636 368,7</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- 13 652,5</a:t>
                      </a:r>
                      <a:endParaRPr lang="ru-RU" sz="1100" b="1" u="sng" dirty="0">
                        <a:solidFill>
                          <a:schemeClr val="accent5">
                            <a:lumMod val="50000"/>
                          </a:schemeClr>
                        </a:solidFill>
                        <a:effectLst/>
                        <a:latin typeface="Times New Roman"/>
                        <a:ea typeface="Times New Roman"/>
                      </a:endParaRPr>
                    </a:p>
                  </a:txBody>
                  <a:tcPr marL="68580" marR="68580" marT="0" marB="0" anchor="ctr"/>
                </a:tc>
              </a:tr>
              <a:tr h="648702">
                <a:tc>
                  <a:txBody>
                    <a:bodyPr/>
                    <a:lstStyle/>
                    <a:p>
                      <a:pPr>
                        <a:spcAft>
                          <a:spcPts val="0"/>
                        </a:spcAft>
                      </a:pPr>
                      <a:r>
                        <a:rPr lang="ru-RU" sz="1200" dirty="0">
                          <a:effectLst/>
                        </a:rPr>
                        <a:t>Дефицит </a:t>
                      </a:r>
                      <a:r>
                        <a:rPr lang="ru-RU" sz="1200" dirty="0" smtClean="0">
                          <a:effectLst/>
                        </a:rPr>
                        <a:t>– </a:t>
                      </a:r>
                    </a:p>
                    <a:p>
                      <a:pPr>
                        <a:spcAft>
                          <a:spcPts val="0"/>
                        </a:spcAft>
                      </a:pPr>
                      <a:r>
                        <a:rPr lang="ru-RU" sz="1200" dirty="0" smtClean="0">
                          <a:effectLst/>
                        </a:rPr>
                        <a:t>(</a:t>
                      </a:r>
                      <a:r>
                        <a:rPr lang="ru-RU" sz="1200" dirty="0">
                          <a:effectLst/>
                        </a:rPr>
                        <a:t>профицит +) </a:t>
                      </a:r>
                      <a:endParaRPr lang="ru-RU" sz="1200" dirty="0" smtClean="0">
                        <a:effectLst/>
                      </a:endParaRPr>
                    </a:p>
                    <a:p>
                      <a:pPr>
                        <a:spcAft>
                          <a:spcPts val="0"/>
                        </a:spcAft>
                      </a:pPr>
                      <a:r>
                        <a:rPr lang="ru-RU" sz="1200" dirty="0" smtClean="0">
                          <a:effectLst/>
                        </a:rPr>
                        <a:t>местного </a:t>
                      </a:r>
                      <a:r>
                        <a:rPr lang="ru-RU" sz="1200" dirty="0">
                          <a:effectLst/>
                        </a:rPr>
                        <a:t>бюджета</a:t>
                      </a:r>
                      <a:endParaRPr lang="ru-RU" sz="1200" dirty="0">
                        <a:effectLst/>
                        <a:latin typeface="Times New Roman"/>
                        <a:ea typeface="Times New Roman"/>
                      </a:endParaRPr>
                    </a:p>
                  </a:txBody>
                  <a:tcPr marL="68580" marR="68580" marT="0" marB="0"/>
                </a:tc>
                <a:tc>
                  <a:txBody>
                    <a:bodyPr/>
                    <a:lstStyle/>
                    <a:p>
                      <a:pPr algn="ctr">
                        <a:spcAft>
                          <a:spcPts val="0"/>
                        </a:spcAft>
                      </a:pPr>
                      <a:r>
                        <a:rPr lang="ru-RU" sz="1100" dirty="0" smtClean="0">
                          <a:effectLst/>
                        </a:rPr>
                        <a:t>- 8 525,3</a:t>
                      </a:r>
                      <a:endParaRPr lang="ru-RU" sz="1100" dirty="0">
                        <a:effectLst/>
                        <a:latin typeface="Times New Roman"/>
                        <a:ea typeface="Times New Roman"/>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u="sng" dirty="0" smtClean="0">
                          <a:solidFill>
                            <a:schemeClr val="accent5">
                              <a:lumMod val="50000"/>
                            </a:schemeClr>
                          </a:solidFill>
                          <a:effectLst/>
                          <a:latin typeface="Times New Roman"/>
                          <a:ea typeface="Times New Roman"/>
                        </a:rPr>
                        <a:t>-8 989,6</a:t>
                      </a:r>
                    </a:p>
                  </a:txBody>
                  <a:tcPr marL="68580" marR="68580" marT="0" marB="0" anchor="ctr"/>
                </a:tc>
                <a:tc>
                  <a:txBody>
                    <a:bodyPr/>
                    <a:lstStyle/>
                    <a:p>
                      <a:pPr algn="ctr">
                        <a:spcAft>
                          <a:spcPts val="0"/>
                        </a:spcAft>
                      </a:pPr>
                      <a:r>
                        <a:rPr lang="ru-RU" sz="1100" dirty="0" smtClean="0">
                          <a:effectLst/>
                        </a:rPr>
                        <a:t>464,3</a:t>
                      </a:r>
                      <a:endParaRPr lang="ru-RU" sz="1100" dirty="0">
                        <a:effectLst/>
                        <a:latin typeface="Times New Roman"/>
                        <a:ea typeface="Times New Roman"/>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u="sng" dirty="0" smtClean="0">
                          <a:solidFill>
                            <a:schemeClr val="accent5">
                              <a:lumMod val="50000"/>
                            </a:schemeClr>
                          </a:solidFill>
                          <a:effectLst/>
                          <a:latin typeface="Times New Roman"/>
                          <a:ea typeface="Times New Roman"/>
                        </a:rPr>
                        <a:t>0,0</a:t>
                      </a:r>
                    </a:p>
                  </a:txBody>
                  <a:tcPr marL="68580" marR="68580" marT="0" marB="0" anchor="ctr"/>
                </a:tc>
                <a:tc>
                  <a:txBody>
                    <a:bodyPr/>
                    <a:lstStyle/>
                    <a:p>
                      <a:pPr algn="ctr">
                        <a:spcAft>
                          <a:spcPts val="0"/>
                        </a:spcAft>
                      </a:pPr>
                      <a:r>
                        <a:rPr lang="ru-RU" sz="1100" dirty="0" smtClean="0">
                          <a:effectLst/>
                        </a:rPr>
                        <a:t>464,3</a:t>
                      </a:r>
                      <a:endParaRPr lang="ru-RU" sz="1100" dirty="0">
                        <a:effectLst/>
                        <a:latin typeface="Times New Roman"/>
                        <a:ea typeface="Times New Roman"/>
                      </a:endParaRPr>
                    </a:p>
                  </a:txBody>
                  <a:tcPr marL="68580" marR="68580" marT="0" marB="0" anchor="ctr"/>
                </a:tc>
                <a:tc>
                  <a:txBody>
                    <a:bodyPr/>
                    <a:lstStyle/>
                    <a:p>
                      <a:pPr algn="ctr">
                        <a:spcAft>
                          <a:spcPts val="0"/>
                        </a:spcAft>
                      </a:pPr>
                      <a:r>
                        <a:rPr lang="ru-RU" sz="1100" b="1" u="sng" dirty="0" smtClean="0">
                          <a:solidFill>
                            <a:schemeClr val="accent5">
                              <a:lumMod val="50000"/>
                            </a:schemeClr>
                          </a:solidFill>
                          <a:effectLst/>
                          <a:latin typeface="Times New Roman"/>
                          <a:ea typeface="Times New Roman"/>
                        </a:rPr>
                        <a:t>0,0</a:t>
                      </a:r>
                      <a:endParaRPr lang="ru-RU" sz="1100" b="1" u="sng" dirty="0">
                        <a:solidFill>
                          <a:schemeClr val="accent5">
                            <a:lumMod val="50000"/>
                          </a:schemeClr>
                        </a:solidFill>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40928234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21894"/>
            <a:ext cx="9181020" cy="6444044"/>
          </a:xfrm>
          <a:effectLst>
            <a:softEdge rad="317500"/>
          </a:effectLst>
        </p:spPr>
      </p:pic>
      <p:sp>
        <p:nvSpPr>
          <p:cNvPr id="5" name="Rectangle 1"/>
          <p:cNvSpPr>
            <a:spLocks noChangeArrowheads="1"/>
          </p:cNvSpPr>
          <p:nvPr/>
        </p:nvSpPr>
        <p:spPr bwMode="auto">
          <a:xfrm>
            <a:off x="1403647"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729731523"/>
              </p:ext>
            </p:extLst>
          </p:nvPr>
        </p:nvGraphicFramePr>
        <p:xfrm>
          <a:off x="307974" y="1052732"/>
          <a:ext cx="8664238" cy="5575786"/>
        </p:xfrm>
        <a:graphic>
          <a:graphicData uri="http://schemas.openxmlformats.org/drawingml/2006/table">
            <a:tbl>
              <a:tblPr firstRow="1" firstCol="1" bandRow="1">
                <a:tableStyleId>{5C22544A-7EE6-4342-B048-85BDC9FD1C3A}</a:tableStyleId>
              </a:tblPr>
              <a:tblGrid>
                <a:gridCol w="5488162"/>
                <a:gridCol w="1080120"/>
                <a:gridCol w="1080120"/>
                <a:gridCol w="1015836"/>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78363">
                <a:tc>
                  <a:txBody>
                    <a:bodyPr/>
                    <a:lstStyle/>
                    <a:p>
                      <a:pPr marL="21590">
                        <a:lnSpc>
                          <a:spcPct val="115000"/>
                        </a:lnSpc>
                        <a:spcAft>
                          <a:spcPts val="0"/>
                        </a:spcAft>
                      </a:pPr>
                      <a:r>
                        <a:rPr lang="ru-RU" sz="1000" b="1" i="1" dirty="0">
                          <a:effectLst/>
                          <a:latin typeface="Times New Roman"/>
                          <a:ea typeface="Times New Roman"/>
                          <a:cs typeface="Times New Roman"/>
                        </a:rPr>
                        <a:t>НАЛОГОВЫЕ И НЕНАЛОГОВЫЕ ДОХОДЫ</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114 143 700,00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114 143 700,00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r>
              <a:tr h="213344">
                <a:tc>
                  <a:txBody>
                    <a:bodyPr/>
                    <a:lstStyle/>
                    <a:p>
                      <a:pPr marL="21590">
                        <a:lnSpc>
                          <a:spcPct val="115000"/>
                        </a:lnSpc>
                        <a:spcAft>
                          <a:spcPts val="0"/>
                        </a:spcAft>
                      </a:pPr>
                      <a:r>
                        <a:rPr lang="ru-RU" sz="1000" b="1" i="1">
                          <a:effectLst/>
                          <a:latin typeface="Times New Roman"/>
                          <a:ea typeface="Times New Roman"/>
                          <a:cs typeface="Times New Roman"/>
                        </a:rPr>
                        <a:t>МЕЖБЮДЖЕТНЫЕ ТРАНСФЕРТЫ</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1 195 139 699,47</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1 243 642 606,54</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dirty="0">
                          <a:solidFill>
                            <a:srgbClr val="000000"/>
                          </a:solidFill>
                          <a:effectLst/>
                          <a:latin typeface="Times New Roman"/>
                          <a:ea typeface="Times New Roman"/>
                          <a:cs typeface="Times New Roman"/>
                        </a:rPr>
                        <a:t>+ 48 502 907,07</a:t>
                      </a:r>
                      <a:endParaRPr lang="ru-RU" sz="1000" dirty="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Дотации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301 042 000,00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301 042 000,00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Субсидии,</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617 986 869,97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676 333 379,04</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+ 58 346 509,07</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000">
                          <a:effectLst/>
                          <a:latin typeface="Times New Roman"/>
                          <a:ea typeface="Times New Roman"/>
                          <a:cs typeface="Times New Roman"/>
                        </a:rPr>
                        <a:t>Реализация мероприятий по модернизации коммунальной инфраструктуры</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47 790 210,00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47 788 970,00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- 1 240,00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000">
                          <a:effectLst/>
                          <a:latin typeface="Times New Roman"/>
                          <a:ea typeface="Times New Roman"/>
                          <a:cs typeface="Times New Roman"/>
                        </a:rPr>
                        <a:t>Обеспечение развития и укрепления материально-технической базы домов культуры </a:t>
                      </a:r>
                    </a:p>
                  </a:txBody>
                  <a:tcPr marL="68580" marR="68580" marT="0" marB="0">
                    <a:solidFill>
                      <a:schemeClr val="accent6"/>
                    </a:solidFill>
                  </a:tcPr>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0,00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14 500 000,00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+ 14 500 000,00</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Поддержка отрасли культуры</a:t>
                      </a:r>
                    </a:p>
                  </a:txBody>
                  <a:tcPr marL="68580" marR="68580" marT="0" marB="0">
                    <a:solidFill>
                      <a:schemeClr val="accent6"/>
                    </a:solidFill>
                  </a:tcPr>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19 629,00</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143 085,75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+ 123 456,75</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Обеспечение комплексного развития сельских территорий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3 000 000,00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+ 3 000 000,00</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Подготовка проектов межевания земельных участков и на проведение кадастровых работ</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190 825,82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+ 190 825,82</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Создание "умных" спортивных площадок</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60 000 000,00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73 000 000,00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+ 13 000 000,00</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Установка автоматизированных насосных станций на источниках водоснабжения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2 560 600,00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+ 2 560 600,00</a:t>
                      </a:r>
                      <a:endParaRPr lang="ru-RU" sz="1000">
                        <a:effectLst/>
                        <a:latin typeface="Times New Roman"/>
                        <a:ea typeface="Times New Roman"/>
                        <a:cs typeface="Times New Roman"/>
                      </a:endParaRPr>
                    </a:p>
                  </a:txBody>
                  <a:tcPr marL="68580" marR="68580" marT="0" marB="0"/>
                </a:tc>
              </a:tr>
              <a:tr h="210449">
                <a:tc>
                  <a:txBody>
                    <a:bodyPr/>
                    <a:lstStyle/>
                    <a:p>
                      <a:pPr marL="21590">
                        <a:lnSpc>
                          <a:spcPct val="115000"/>
                        </a:lnSpc>
                        <a:spcAft>
                          <a:spcPts val="0"/>
                        </a:spcAft>
                      </a:pPr>
                      <a:r>
                        <a:rPr lang="ru-RU" sz="1000">
                          <a:effectLst/>
                          <a:latin typeface="Times New Roman"/>
                          <a:ea typeface="Times New Roman"/>
                          <a:cs typeface="Times New Roman"/>
                        </a:rPr>
                        <a:t>Разработка генеральных планов, правил землепользования и застройки</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5 560 000,00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+5 560 000,00</a:t>
                      </a:r>
                      <a:endParaRPr lang="ru-RU" sz="1000">
                        <a:effectLst/>
                        <a:latin typeface="Times New Roman"/>
                        <a:ea typeface="Times New Roman"/>
                        <a:cs typeface="Times New Roman"/>
                      </a:endParaRPr>
                    </a:p>
                  </a:txBody>
                  <a:tcPr marL="68580" marR="68580" marT="0" marB="0"/>
                </a:tc>
              </a:tr>
              <a:tr h="235089">
                <a:tc>
                  <a:txBody>
                    <a:bodyPr/>
                    <a:lstStyle/>
                    <a:p>
                      <a:pPr>
                        <a:lnSpc>
                          <a:spcPct val="115000"/>
                        </a:lnSpc>
                        <a:spcAft>
                          <a:spcPts val="0"/>
                        </a:spcAft>
                      </a:pPr>
                      <a:r>
                        <a:rPr lang="ru-RU" sz="1000">
                          <a:effectLst/>
                          <a:latin typeface="Times New Roman"/>
                          <a:ea typeface="Times New Roman"/>
                          <a:cs typeface="Times New Roman"/>
                        </a:rPr>
                        <a:t>Расходы за счет средств резервного фонда Правительства Смоленской области на капитальный ремонт крыши здания отдела ЗАГС Администрации МО</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3 254 576,50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+ 3 254 576,50</a:t>
                      </a:r>
                      <a:endParaRPr lang="ru-RU" sz="1000">
                        <a:effectLst/>
                        <a:latin typeface="Times New Roman"/>
                        <a:ea typeface="Times New Roman"/>
                        <a:cs typeface="Times New Roman"/>
                      </a:endParaRPr>
                    </a:p>
                  </a:txBody>
                  <a:tcPr marL="68580" marR="68580" marT="0" marB="0"/>
                </a:tc>
              </a:tr>
              <a:tr h="210449">
                <a:tc>
                  <a:txBody>
                    <a:bodyPr/>
                    <a:lstStyle/>
                    <a:p>
                      <a:pPr>
                        <a:lnSpc>
                          <a:spcPct val="115000"/>
                        </a:lnSpc>
                        <a:spcAft>
                          <a:spcPts val="0"/>
                        </a:spcAft>
                      </a:pPr>
                      <a:r>
                        <a:rPr lang="ru-RU" sz="1000">
                          <a:effectLst/>
                          <a:latin typeface="Times New Roman"/>
                          <a:ea typeface="Times New Roman"/>
                          <a:cs typeface="Times New Roman"/>
                        </a:rPr>
                        <a:t>Ремонт и восстановление воинских захоронений и мемориальных сооружений, находящихся вне воинских захоронений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4 820 000,00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18 603 290,00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+ 13 783 290,00</a:t>
                      </a:r>
                      <a:endParaRPr lang="ru-RU" sz="1000">
                        <a:effectLst/>
                        <a:latin typeface="Times New Roman"/>
                        <a:ea typeface="Times New Roman"/>
                        <a:cs typeface="Times New Roman"/>
                      </a:endParaRPr>
                    </a:p>
                  </a:txBody>
                  <a:tcPr marL="68580" marR="68580" marT="0" marB="0"/>
                </a:tc>
              </a:tr>
              <a:tr h="407487">
                <a:tc>
                  <a:txBody>
                    <a:bodyPr/>
                    <a:lstStyle/>
                    <a:p>
                      <a:pPr>
                        <a:lnSpc>
                          <a:spcPct val="115000"/>
                        </a:lnSpc>
                        <a:spcAft>
                          <a:spcPts val="0"/>
                        </a:spcAft>
                      </a:pPr>
                      <a:r>
                        <a:rPr lang="ru-RU" sz="1000">
                          <a:effectLst/>
                          <a:latin typeface="Times New Roman"/>
                          <a:ea typeface="Times New Roman"/>
                          <a:cs typeface="Times New Roman"/>
                        </a:rPr>
                        <a:t>Предоставление грантов субъектам малого и среднего предпринимательства на реализацию проектов в сфере предпринимательства</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2 375 000,00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+ 2 375 000,00</a:t>
                      </a:r>
                      <a:endParaRPr lang="ru-RU" sz="1000" dirty="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200" i="1" u="sng" dirty="0">
                          <a:effectLst/>
                          <a:latin typeface="Times New Roman"/>
                          <a:ea typeface="Times New Roman"/>
                          <a:cs typeface="Times New Roman"/>
                        </a:rPr>
                        <a:t>Субвенции,</a:t>
                      </a:r>
                      <a:endParaRPr lang="ru-RU" sz="1000" dirty="0">
                        <a:effectLst/>
                        <a:latin typeface="Times New Roman"/>
                        <a:ea typeface="Times New Roman"/>
                        <a:cs typeface="Times New Roman"/>
                      </a:endParaRPr>
                    </a:p>
                    <a:p>
                      <a:pPr marL="21590">
                        <a:lnSpc>
                          <a:spcPct val="115000"/>
                        </a:lnSpc>
                        <a:spcAft>
                          <a:spcPts val="0"/>
                        </a:spcAft>
                      </a:pPr>
                      <a:r>
                        <a:rPr lang="ru-RU" sz="1000" i="1" dirty="0">
                          <a:effectLst/>
                          <a:latin typeface="Times New Roman"/>
                          <a:ea typeface="Times New Roman"/>
                          <a:cs typeface="Times New Roman"/>
                        </a:rPr>
                        <a:t>из них по которым вносятся изменения:</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276 110 829,50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265 023 229,50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dirty="0">
                          <a:solidFill>
                            <a:srgbClr val="000000"/>
                          </a:solidFill>
                          <a:effectLst/>
                          <a:latin typeface="Times New Roman"/>
                          <a:ea typeface="Times New Roman"/>
                          <a:cs typeface="Times New Roman"/>
                        </a:rPr>
                        <a:t>-11 087 600,00</a:t>
                      </a:r>
                      <a:endParaRPr lang="ru-RU" sz="1000" dirty="0">
                        <a:effectLst/>
                        <a:latin typeface="Times New Roman"/>
                        <a:ea typeface="Times New Roman"/>
                        <a:cs typeface="Times New Roman"/>
                      </a:endParaRPr>
                    </a:p>
                  </a:txBody>
                  <a:tcPr marL="68580" marR="68580" marT="0" marB="0"/>
                </a:tc>
              </a:tr>
              <a:tr h="156726">
                <a:tc>
                  <a:txBody>
                    <a:bodyPr/>
                    <a:lstStyle/>
                    <a:p>
                      <a:pPr>
                        <a:lnSpc>
                          <a:spcPct val="115000"/>
                        </a:lnSpc>
                        <a:spcAft>
                          <a:spcPts val="0"/>
                        </a:spcAft>
                      </a:pPr>
                      <a:r>
                        <a:rPr lang="ru-RU" sz="1000" dirty="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дошкольного образования</a:t>
                      </a:r>
                    </a:p>
                  </a:txBody>
                  <a:tcPr marL="68580" marR="68580" marT="0" marB="0">
                    <a:solidFill>
                      <a:schemeClr val="accent6"/>
                    </a:solidFill>
                  </a:tcPr>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23 138 200,00</a:t>
                      </a:r>
                      <a:endParaRPr lang="ru-RU" sz="1000" dirty="0">
                        <a:effectLst/>
                        <a:latin typeface="Times New Roman"/>
                        <a:ea typeface="Times New Roman"/>
                        <a:cs typeface="Times New Roman"/>
                      </a:endParaRPr>
                    </a:p>
                    <a:p>
                      <a:pPr algn="r">
                        <a:lnSpc>
                          <a:spcPct val="115000"/>
                        </a:lnSpc>
                        <a:spcAft>
                          <a:spcPts val="0"/>
                        </a:spcAft>
                      </a:pPr>
                      <a:r>
                        <a:rPr lang="ru-RU" sz="1000" dirty="0">
                          <a:solidFill>
                            <a:srgbClr val="000000"/>
                          </a:solidFill>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21 758 000,00</a:t>
                      </a:r>
                      <a:endParaRPr lang="ru-RU" sz="1000" dirty="0">
                        <a:effectLst/>
                        <a:latin typeface="Times New Roman"/>
                        <a:ea typeface="Times New Roman"/>
                        <a:cs typeface="Times New Roman"/>
                      </a:endParaRPr>
                    </a:p>
                    <a:p>
                      <a:pPr algn="r">
                        <a:lnSpc>
                          <a:spcPct val="115000"/>
                        </a:lnSpc>
                        <a:spcAft>
                          <a:spcPts val="0"/>
                        </a:spcAft>
                      </a:pPr>
                      <a:r>
                        <a:rPr lang="ru-RU" sz="1000" dirty="0">
                          <a:solidFill>
                            <a:srgbClr val="000000"/>
                          </a:solidFill>
                          <a:effectLst/>
                          <a:latin typeface="Times New Roman"/>
                          <a:ea typeface="Times New Roman"/>
                          <a:cs typeface="Times New Roman"/>
                        </a:rPr>
                        <a:t> </a:t>
                      </a:r>
                      <a:endParaRPr lang="ru-RU" sz="10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dirty="0">
                          <a:solidFill>
                            <a:srgbClr val="000000"/>
                          </a:solidFill>
                          <a:effectLst/>
                          <a:latin typeface="Times New Roman"/>
                          <a:ea typeface="Times New Roman"/>
                          <a:cs typeface="Times New Roman"/>
                        </a:rPr>
                        <a:t>-1 380 200,00</a:t>
                      </a:r>
                      <a:endParaRPr lang="ru-RU" sz="1000" dirty="0">
                        <a:effectLst/>
                        <a:latin typeface="Times New Roman"/>
                        <a:ea typeface="Times New Roman"/>
                        <a:cs typeface="Times New Roman"/>
                      </a:endParaRPr>
                    </a:p>
                  </a:txBody>
                  <a:tcPr marL="68580" marR="68580" marT="0" marB="0"/>
                </a:tc>
              </a:tr>
            </a:tbl>
          </a:graphicData>
        </a:graphic>
      </p:graphicFrame>
      <p:sp>
        <p:nvSpPr>
          <p:cNvPr id="16" name="TextBox 15"/>
          <p:cNvSpPr txBox="1"/>
          <p:nvPr/>
        </p:nvSpPr>
        <p:spPr>
          <a:xfrm>
            <a:off x="7596336" y="870187"/>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(рублей)</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11516250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13956"/>
            <a:ext cx="9181020" cy="6444044"/>
          </a:xfrm>
          <a:effectLst>
            <a:softEdge rad="317500"/>
          </a:effectLst>
        </p:spPr>
      </p:pic>
      <p:sp>
        <p:nvSpPr>
          <p:cNvPr id="5" name="Rectangle 1"/>
          <p:cNvSpPr>
            <a:spLocks noChangeArrowheads="1"/>
          </p:cNvSpPr>
          <p:nvPr/>
        </p:nvSpPr>
        <p:spPr bwMode="auto">
          <a:xfrm>
            <a:off x="1259632"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(2026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067844476"/>
              </p:ext>
            </p:extLst>
          </p:nvPr>
        </p:nvGraphicFramePr>
        <p:xfrm>
          <a:off x="155575" y="1052732"/>
          <a:ext cx="8816637" cy="5422370"/>
        </p:xfrm>
        <a:graphic>
          <a:graphicData uri="http://schemas.openxmlformats.org/drawingml/2006/table">
            <a:tbl>
              <a:tblPr firstRow="1" firstCol="1" bandRow="1">
                <a:tableStyleId>{5C22544A-7EE6-4342-B048-85BDC9FD1C3A}</a:tableStyleId>
              </a:tblPr>
              <a:tblGrid>
                <a:gridCol w="5496545"/>
                <a:gridCol w="1152128"/>
                <a:gridCol w="1134260"/>
                <a:gridCol w="1033704"/>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282543">
                <a:tc>
                  <a:txBody>
                    <a:bodyPr/>
                    <a:lstStyle/>
                    <a:p>
                      <a:pPr marL="21590">
                        <a:lnSpc>
                          <a:spcPct val="115000"/>
                        </a:lnSpc>
                        <a:spcAft>
                          <a:spcPts val="0"/>
                        </a:spcAft>
                      </a:pPr>
                      <a:r>
                        <a:rPr lang="ru-RU" sz="1000" dirty="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начального общего, основного общего, среднего общего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208 884 600,00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199 177 200,00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-9 707 400,00</a:t>
                      </a:r>
                      <a:endParaRPr lang="ru-RU" sz="1000">
                        <a:effectLst/>
                        <a:latin typeface="Times New Roman"/>
                        <a:ea typeface="Times New Roman"/>
                        <a:cs typeface="Times New Roman"/>
                      </a:endParaRPr>
                    </a:p>
                  </a:txBody>
                  <a:tcPr marL="68580" marR="68580" marT="0" marB="0"/>
                </a:tc>
              </a:tr>
              <a:tr h="282543">
                <a:tc>
                  <a:txBody>
                    <a:bodyPr/>
                    <a:lstStyle/>
                    <a:p>
                      <a:pPr marL="21590">
                        <a:lnSpc>
                          <a:spcPct val="115000"/>
                        </a:lnSpc>
                        <a:spcAft>
                          <a:spcPts val="0"/>
                        </a:spcAft>
                      </a:pPr>
                      <a:r>
                        <a:rPr lang="ru-RU" sz="1200" i="1" u="sng">
                          <a:effectLst/>
                          <a:latin typeface="Times New Roman"/>
                          <a:ea typeface="Times New Roman"/>
                          <a:cs typeface="Times New Roman"/>
                        </a:rPr>
                        <a:t>Иные межбюджетные трансферты,</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1 243 998,00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effectLst/>
                          <a:latin typeface="Times New Roman"/>
                          <a:ea typeface="Times New Roman"/>
                          <a:cs typeface="Times New Roman"/>
                        </a:rPr>
                        <a:t>+ 1 243 998,00</a:t>
                      </a:r>
                      <a:endParaRPr lang="ru-RU" sz="1000">
                        <a:effectLst/>
                        <a:latin typeface="Times New Roman"/>
                        <a:ea typeface="Times New Roman"/>
                        <a:cs typeface="Times New Roman"/>
                      </a:endParaRPr>
                    </a:p>
                  </a:txBody>
                  <a:tcPr marL="68580" marR="68580" marT="0" marB="0"/>
                </a:tc>
              </a:tr>
              <a:tr h="282543">
                <a:tc>
                  <a:txBody>
                    <a:bodyPr/>
                    <a:lstStyle/>
                    <a:p>
                      <a:pPr marL="21590">
                        <a:lnSpc>
                          <a:spcPct val="115000"/>
                        </a:lnSpc>
                        <a:spcAft>
                          <a:spcPts val="0"/>
                        </a:spcAft>
                      </a:pPr>
                      <a:r>
                        <a:rPr lang="ru-RU" sz="1000">
                          <a:effectLst/>
                          <a:latin typeface="Times New Roman"/>
                          <a:ea typeface="Times New Roman"/>
                          <a:cs typeface="Times New Roman"/>
                        </a:rPr>
                        <a:t>Ежемесячное денежное вознаграждение советникам директоров по воспитанию и взаимодействию с детскими общественными объединениями образовательных организаций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312 480,00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effectLst/>
                          <a:latin typeface="Times New Roman"/>
                          <a:ea typeface="Times New Roman"/>
                          <a:cs typeface="Times New Roman"/>
                        </a:rPr>
                        <a:t>+ 312 480,00</a:t>
                      </a:r>
                    </a:p>
                  </a:txBody>
                  <a:tcPr marL="68580" marR="68580" marT="0" marB="0"/>
                </a:tc>
              </a:tr>
              <a:tr h="282543">
                <a:tc>
                  <a:txBody>
                    <a:bodyPr/>
                    <a:lstStyle/>
                    <a:p>
                      <a:pPr marL="21590">
                        <a:lnSpc>
                          <a:spcPct val="115000"/>
                        </a:lnSpc>
                        <a:spcAft>
                          <a:spcPts val="0"/>
                        </a:spcAft>
                      </a:pPr>
                      <a:r>
                        <a:rPr lang="ru-RU" sz="1000">
                          <a:effectLst/>
                          <a:latin typeface="Times New Roman"/>
                          <a:ea typeface="Times New Roman"/>
                          <a:cs typeface="Times New Roman"/>
                        </a:rPr>
                        <a:t>Мероприятия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effectLst/>
                          <a:latin typeface="Times New Roman"/>
                          <a:ea typeface="Times New Roman"/>
                          <a:cs typeface="Times New Roman"/>
                        </a:rPr>
                        <a:t>0,00</a:t>
                      </a:r>
                    </a:p>
                  </a:txBody>
                  <a:tcPr marL="68580" marR="68580" marT="0" marB="0"/>
                </a:tc>
                <a:tc>
                  <a:txBody>
                    <a:bodyPr/>
                    <a:lstStyle/>
                    <a:p>
                      <a:pPr algn="r">
                        <a:lnSpc>
                          <a:spcPct val="115000"/>
                        </a:lnSpc>
                        <a:spcAft>
                          <a:spcPts val="0"/>
                        </a:spcAft>
                      </a:pPr>
                      <a:r>
                        <a:rPr lang="ru-RU" sz="1000">
                          <a:effectLst/>
                          <a:latin typeface="Times New Roman"/>
                          <a:ea typeface="Times New Roman"/>
                          <a:cs typeface="Times New Roman"/>
                        </a:rPr>
                        <a:t>931 518,00</a:t>
                      </a:r>
                    </a:p>
                  </a:txBody>
                  <a:tcPr marL="68580" marR="68580" marT="0" marB="0"/>
                </a:tc>
                <a:tc>
                  <a:txBody>
                    <a:bodyPr/>
                    <a:lstStyle/>
                    <a:p>
                      <a:pPr algn="r">
                        <a:lnSpc>
                          <a:spcPct val="115000"/>
                        </a:lnSpc>
                        <a:spcAft>
                          <a:spcPts val="0"/>
                        </a:spcAft>
                      </a:pPr>
                      <a:r>
                        <a:rPr lang="ru-RU" sz="1000">
                          <a:effectLst/>
                          <a:latin typeface="Times New Roman"/>
                          <a:ea typeface="Times New Roman"/>
                          <a:cs typeface="Times New Roman"/>
                        </a:rPr>
                        <a:t>+ 931 518,00</a:t>
                      </a:r>
                    </a:p>
                  </a:txBody>
                  <a:tcPr marL="68580" marR="68580" marT="0" marB="0"/>
                </a:tc>
              </a:tr>
              <a:tr h="282543">
                <a:tc>
                  <a:txBody>
                    <a:bodyPr/>
                    <a:lstStyle/>
                    <a:p>
                      <a:pPr marL="21590">
                        <a:lnSpc>
                          <a:spcPct val="115000"/>
                        </a:lnSpc>
                        <a:spcAft>
                          <a:spcPts val="0"/>
                        </a:spcAft>
                      </a:pPr>
                      <a:r>
                        <a:rPr lang="ru-RU" sz="900" b="1" i="1">
                          <a:effectLst/>
                          <a:latin typeface="Times New Roman"/>
                          <a:ea typeface="Times New Roman"/>
                          <a:cs typeface="Times New Roman"/>
                        </a:rPr>
                        <a:t>ДОХОДЫ БЮДЖЕТОВ БЮДЖЕТНОЙ СИСТЕМЫ РОССИЙСКОЙ ФЕДЕРАЦИИ ОТ ВОЗВРАТА ОСТАТКОВ СУБСИДИЙ, СУБВЕНЦИЙ И ИНЫХ МЕЖБЮДЖЕТНЫХ ТРАНСФЕРТОВ, ИМЕЮЩИХ ЦЕЛЕВОЕ НАЗНАЧЕНИЕ, ПРОШЛЫХ ЛЕТ </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+ 197 968,96</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+ 197 968,96</a:t>
                      </a:r>
                      <a:endParaRPr lang="ru-RU" sz="1000">
                        <a:effectLst/>
                        <a:latin typeface="Times New Roman"/>
                        <a:ea typeface="Times New Roman"/>
                        <a:cs typeface="Times New Roman"/>
                      </a:endParaRPr>
                    </a:p>
                  </a:txBody>
                  <a:tcPr marL="68580" marR="68580" marT="0" marB="0"/>
                </a:tc>
              </a:tr>
              <a:tr h="282543">
                <a:tc>
                  <a:txBody>
                    <a:bodyPr/>
                    <a:lstStyle/>
                    <a:p>
                      <a:pPr marL="21590">
                        <a:lnSpc>
                          <a:spcPct val="115000"/>
                        </a:lnSpc>
                        <a:spcAft>
                          <a:spcPts val="0"/>
                        </a:spcAft>
                      </a:pPr>
                      <a:r>
                        <a:rPr lang="ru-RU" sz="1000" dirty="0">
                          <a:effectLst/>
                          <a:latin typeface="Times New Roman"/>
                          <a:ea typeface="Times New Roman"/>
                          <a:cs typeface="Times New Roman"/>
                        </a:rPr>
                        <a:t>Организация бесплатного горячего питания обучающихся, получающих начальное общее образование в государственных и муниципальных 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+134 742,68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+134 742,68</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Выплата вознаграждения за выполнение функций классного руководителя за счет федеральных средств</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+ 63 226,28</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+ 63 226,28</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b="1" i="1">
                          <a:effectLst/>
                          <a:latin typeface="Times New Roman"/>
                          <a:ea typeface="Times New Roman"/>
                          <a:cs typeface="Times New Roman"/>
                        </a:rPr>
                        <a:t>ВОЗВРАТ ПРОЧИХ ОСТАТКОВ субсидий, субвенций и иных межбюджетных трансфертов, имеющих целевое назначение, прошлых лет из бюджетов муниципальных округов </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- 245 030,47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- 245 030,47</a:t>
                      </a:r>
                      <a:endParaRPr lang="ru-RU" sz="1000">
                        <a:effectLst/>
                        <a:latin typeface="Times New Roman"/>
                        <a:ea typeface="Times New Roman"/>
                        <a:cs typeface="Times New Roman"/>
                      </a:endParaRPr>
                    </a:p>
                  </a:txBody>
                  <a:tcPr marL="68580" marR="68580" marT="0" marB="0"/>
                </a:tc>
              </a:tr>
              <a:tr h="217421">
                <a:tc>
                  <a:txBody>
                    <a:bodyPr/>
                    <a:lstStyle/>
                    <a:p>
                      <a:pPr marL="21590">
                        <a:lnSpc>
                          <a:spcPct val="115000"/>
                        </a:lnSpc>
                        <a:spcAft>
                          <a:spcPts val="0"/>
                        </a:spcAft>
                      </a:pPr>
                      <a:r>
                        <a:rPr lang="ru-RU" sz="1000">
                          <a:effectLst/>
                          <a:latin typeface="Times New Roman"/>
                          <a:ea typeface="Times New Roman"/>
                          <a:cs typeface="Times New Roman"/>
                        </a:rPr>
                        <a:t>Предоставление грантов субъектам малого и среднего предпринимательства на реализацию проектов в сфере предпринимательства</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- 38 000,00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- 38 000,00</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Организация бесплатного горячего питания обучающихся, получающих начальное общее образование в государственных и муниципальных 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- 133 395,22</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- 133 395,22</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000">
                          <a:effectLst/>
                          <a:latin typeface="Times New Roman"/>
                          <a:ea typeface="Times New Roman"/>
                          <a:cs typeface="Times New Roman"/>
                        </a:rPr>
                        <a:t>Выплата вознаграждения за выполнение функций классного руководителя за счет федеральных и областных средств</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-73 635,25</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-73 635,25</a:t>
                      </a:r>
                      <a:endParaRPr lang="ru-RU" sz="1000">
                        <a:effectLst/>
                        <a:latin typeface="Times New Roman"/>
                        <a:ea typeface="Times New Roman"/>
                        <a:cs typeface="Times New Roman"/>
                      </a:endParaRPr>
                    </a:p>
                  </a:txBody>
                  <a:tcPr marL="68580" marR="68580" marT="0" marB="0"/>
                </a:tc>
              </a:tr>
              <a:tr h="182096">
                <a:tc>
                  <a:txBody>
                    <a:bodyPr/>
                    <a:lstStyle/>
                    <a:p>
                      <a:pPr algn="just">
                        <a:lnSpc>
                          <a:spcPct val="115000"/>
                        </a:lnSpc>
                        <a:spcAft>
                          <a:spcPts val="0"/>
                        </a:spcAft>
                        <a:tabLst>
                          <a:tab pos="2969895" algn="ctr"/>
                          <a:tab pos="5940425" algn="r"/>
                        </a:tabLst>
                      </a:pPr>
                      <a:r>
                        <a:rPr lang="ru-RU" sz="1000" b="1">
                          <a:effectLst/>
                          <a:latin typeface="Times New Roman"/>
                          <a:ea typeface="Times New Roman"/>
                          <a:cs typeface="Times New Roman"/>
                        </a:rPr>
                        <a:t>ИТОГО изменения по доходам</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ctr">
                        <a:lnSpc>
                          <a:spcPct val="115000"/>
                        </a:lnSpc>
                        <a:spcAft>
                          <a:spcPts val="0"/>
                        </a:spcAft>
                      </a:pPr>
                      <a:r>
                        <a:rPr lang="ru-RU" sz="1000" b="1">
                          <a:solidFill>
                            <a:srgbClr val="000000"/>
                          </a:solidFill>
                          <a:effectLst/>
                          <a:latin typeface="Times New Roman"/>
                          <a:ea typeface="Times New Roman"/>
                          <a:cs typeface="Times New Roman"/>
                        </a:rPr>
                        <a:t>1 309 283 399,47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a:solidFill>
                            <a:srgbClr val="000000"/>
                          </a:solidFill>
                          <a:effectLst/>
                          <a:latin typeface="Times New Roman"/>
                          <a:ea typeface="Times New Roman"/>
                          <a:cs typeface="Times New Roman"/>
                        </a:rPr>
                        <a:t>1 357 739 245,03</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dirty="0">
                          <a:solidFill>
                            <a:srgbClr val="000000"/>
                          </a:solidFill>
                          <a:effectLst/>
                          <a:latin typeface="Times New Roman"/>
                          <a:ea typeface="Times New Roman"/>
                          <a:cs typeface="Times New Roman"/>
                        </a:rPr>
                        <a:t>+ 48 455 845,56</a:t>
                      </a:r>
                      <a:endParaRPr lang="ru-RU" sz="1000" dirty="0">
                        <a:effectLst/>
                        <a:latin typeface="Times New Roman"/>
                        <a:ea typeface="Times New Roman"/>
                        <a:cs typeface="Times New Roman"/>
                      </a:endParaRPr>
                    </a:p>
                  </a:txBody>
                  <a:tcPr marL="68580" marR="68580" marT="0" marB="0"/>
                </a:tc>
              </a:tr>
            </a:tbl>
          </a:graphicData>
        </a:graphic>
      </p:graphicFrame>
      <p:sp>
        <p:nvSpPr>
          <p:cNvPr id="6" name="TextBox 5"/>
          <p:cNvSpPr txBox="1"/>
          <p:nvPr/>
        </p:nvSpPr>
        <p:spPr>
          <a:xfrm>
            <a:off x="7596336" y="847519"/>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(продолжение)</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10714152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24128" y="44624"/>
            <a:ext cx="3384376" cy="369332"/>
          </a:xfrm>
          <a:prstGeom prst="rect">
            <a:avLst/>
          </a:prstGeom>
          <a:noFill/>
        </p:spPr>
        <p:txBody>
          <a:bodyPr wrap="square" rtlCol="0">
            <a:spAutoFit/>
          </a:bodyPr>
          <a:lstStyle/>
          <a:p>
            <a:pPr algn="ctr"/>
            <a:r>
              <a:rPr lang="ru-RU" sz="1800" b="1" i="1" dirty="0" smtClean="0">
                <a:solidFill>
                  <a:srgbClr val="000066"/>
                </a:solidFill>
              </a:rPr>
              <a:t>Дополнительная информация</a:t>
            </a:r>
            <a:endParaRPr lang="ru-RU" sz="1800" b="1" i="1" dirty="0">
              <a:solidFill>
                <a:srgbClr val="000066"/>
              </a:solidFill>
            </a:endParaRPr>
          </a:p>
        </p:txBody>
      </p:sp>
      <p:sp>
        <p:nvSpPr>
          <p:cNvPr id="7" name="AutoShape 2" descr="https://klike.net/uploads/posts/2023-02/1675493977_3-4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https://klike.net/uploads/posts/2023-02/1675493989_3-77.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klike.net/uploads/posts/2023-02/1675493989_3-77.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Объект 11"/>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421894"/>
            <a:ext cx="9181020" cy="6444044"/>
          </a:xfrm>
          <a:effectLst>
            <a:softEdge rad="317500"/>
          </a:effectLst>
        </p:spPr>
      </p:pic>
      <p:sp>
        <p:nvSpPr>
          <p:cNvPr id="5" name="Rectangle 1"/>
          <p:cNvSpPr>
            <a:spLocks noChangeArrowheads="1"/>
          </p:cNvSpPr>
          <p:nvPr/>
        </p:nvSpPr>
        <p:spPr bwMode="auto">
          <a:xfrm>
            <a:off x="1403647" y="413956"/>
            <a:ext cx="75685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970213" algn="ctr"/>
                <a:tab pos="5940425" algn="r"/>
              </a:tabLst>
              <a:defRPr>
                <a:solidFill>
                  <a:schemeClr val="tx1"/>
                </a:solidFill>
                <a:latin typeface="Arial" pitchFamily="34" charset="0"/>
                <a:cs typeface="Arial" pitchFamily="34" charset="0"/>
              </a:defRPr>
            </a:lvl1pPr>
            <a:lvl2pPr>
              <a:tabLst>
                <a:tab pos="2970213" algn="ctr"/>
                <a:tab pos="5940425" algn="r"/>
              </a:tabLst>
              <a:defRPr>
                <a:solidFill>
                  <a:schemeClr val="tx1"/>
                </a:solidFill>
                <a:latin typeface="Arial" pitchFamily="34" charset="0"/>
                <a:cs typeface="Arial" pitchFamily="34" charset="0"/>
              </a:defRPr>
            </a:lvl2pPr>
            <a:lvl3pPr>
              <a:tabLst>
                <a:tab pos="2970213" algn="ctr"/>
                <a:tab pos="5940425" algn="r"/>
              </a:tabLst>
              <a:defRPr>
                <a:solidFill>
                  <a:schemeClr val="tx1"/>
                </a:solidFill>
                <a:latin typeface="Arial" pitchFamily="34" charset="0"/>
                <a:cs typeface="Arial" pitchFamily="34" charset="0"/>
              </a:defRPr>
            </a:lvl3pPr>
            <a:lvl4pPr>
              <a:tabLst>
                <a:tab pos="2970213" algn="ctr"/>
                <a:tab pos="5940425" algn="r"/>
              </a:tabLst>
              <a:defRPr>
                <a:solidFill>
                  <a:schemeClr val="tx1"/>
                </a:solidFill>
                <a:latin typeface="Arial" pitchFamily="34" charset="0"/>
                <a:cs typeface="Arial" pitchFamily="34" charset="0"/>
              </a:defRPr>
            </a:lvl4pPr>
            <a:lvl5pPr>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lvl="8" algn="r"/>
            <a:r>
              <a:rPr lang="ru-RU" altLang="ru-RU" b="1" u="sng" dirty="0">
                <a:solidFill>
                  <a:schemeClr val="accent5">
                    <a:lumMod val="25000"/>
                  </a:schemeClr>
                </a:solidFill>
                <a:ea typeface="Times New Roman" pitchFamily="18" charset="0"/>
              </a:rPr>
              <a:t>Планируемые изменения </a:t>
            </a:r>
            <a:r>
              <a:rPr kumimoji="0" lang="ru-RU" altLang="ru-RU" b="1" i="0"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по доходам</a:t>
            </a:r>
          </a:p>
          <a:p>
            <a:pPr marL="0" marR="0" lvl="0" indent="0" algn="r" defTabSz="914400" rtl="0" eaLnBrk="1" fontAlgn="base" latinLnBrk="0" hangingPunct="1">
              <a:lnSpc>
                <a:spcPct val="100000"/>
              </a:lnSpc>
              <a:spcBef>
                <a:spcPct val="0"/>
              </a:spcBef>
              <a:spcAft>
                <a:spcPct val="0"/>
              </a:spcAft>
              <a:buClrTx/>
              <a:buSzTx/>
              <a:tabLst>
                <a:tab pos="2970213" algn="ctr"/>
                <a:tab pos="5940425" algn="r"/>
              </a:tabLst>
            </a:pP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(202</a:t>
            </a:r>
            <a:r>
              <a:rPr kumimoji="0" lang="en-US"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7</a:t>
            </a:r>
            <a:r>
              <a:rPr kumimoji="0" lang="ru-RU" altLang="ru-RU" sz="1200" b="1" i="1" u="sng" strike="noStrike" cap="none" normalizeH="0" baseline="0" dirty="0" smtClean="0">
                <a:ln>
                  <a:noFill/>
                </a:ln>
                <a:solidFill>
                  <a:schemeClr val="accent5">
                    <a:lumMod val="25000"/>
                  </a:schemeClr>
                </a:solidFill>
                <a:effectLst/>
                <a:latin typeface="Arial" pitchFamily="34" charset="0"/>
                <a:ea typeface="Times New Roman" pitchFamily="18" charset="0"/>
                <a:cs typeface="Arial" pitchFamily="34" charset="0"/>
              </a:rPr>
              <a:t> год):</a:t>
            </a:r>
            <a:endParaRPr kumimoji="0" lang="ru-RU" altLang="ru-RU" sz="1200" b="0" i="1" u="none" strike="noStrike" cap="none" normalizeH="0" baseline="0" dirty="0" smtClean="0">
              <a:ln>
                <a:noFill/>
              </a:ln>
              <a:solidFill>
                <a:schemeClr val="accent5">
                  <a:lumMod val="25000"/>
                </a:schemeClr>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87493080"/>
              </p:ext>
            </p:extLst>
          </p:nvPr>
        </p:nvGraphicFramePr>
        <p:xfrm>
          <a:off x="307974" y="1052732"/>
          <a:ext cx="8664238" cy="4524740"/>
        </p:xfrm>
        <a:graphic>
          <a:graphicData uri="http://schemas.openxmlformats.org/drawingml/2006/table">
            <a:tbl>
              <a:tblPr firstRow="1" firstCol="1" bandRow="1">
                <a:tableStyleId>{5C22544A-7EE6-4342-B048-85BDC9FD1C3A}</a:tableStyleId>
              </a:tblPr>
              <a:tblGrid>
                <a:gridCol w="5488162"/>
                <a:gridCol w="1080120"/>
                <a:gridCol w="1080120"/>
                <a:gridCol w="1015836"/>
              </a:tblGrid>
              <a:tr h="498824">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Наименование дохода</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 </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Показатели, утв. решением ДОСД от 25.12.2025 №180/74</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c>
                  <a:txBody>
                    <a:bodyPr/>
                    <a:lstStyle/>
                    <a:p>
                      <a:pPr algn="ctr">
                        <a:lnSpc>
                          <a:spcPct val="115000"/>
                        </a:lnSpc>
                        <a:spcAft>
                          <a:spcPts val="0"/>
                        </a:spcAft>
                      </a:pPr>
                      <a:r>
                        <a:rPr lang="ru-RU" sz="1000" dirty="0" smtClean="0">
                          <a:effectLst/>
                          <a:latin typeface="Times New Roman" panose="02020603050405020304" pitchFamily="18" charset="0"/>
                          <a:cs typeface="Times New Roman" panose="02020603050405020304" pitchFamily="18" charset="0"/>
                        </a:rPr>
                        <a:t>Показатели с учетом проекта решения «О внесении изменений в бюджет»</a:t>
                      </a:r>
                    </a:p>
                  </a:txBody>
                  <a:tcPr marL="22363" marR="22363" marT="0" marB="0" anchor="ctr">
                    <a:solidFill>
                      <a:schemeClr val="accent6"/>
                    </a:solidFill>
                  </a:tcPr>
                </a:tc>
                <a:tc>
                  <a:txBody>
                    <a:bodyPr/>
                    <a:lstStyle/>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Изменения</a:t>
                      </a:r>
                    </a:p>
                    <a:p>
                      <a:pPr algn="ctr">
                        <a:lnSpc>
                          <a:spcPct val="115000"/>
                        </a:lnSpc>
                        <a:spcAft>
                          <a:spcPts val="0"/>
                        </a:spcAft>
                      </a:pPr>
                      <a:r>
                        <a:rPr lang="ru-RU" sz="1000" dirty="0">
                          <a:solidFill>
                            <a:schemeClr val="bg1"/>
                          </a:solidFill>
                          <a:effectLst/>
                          <a:latin typeface="Times New Roman" panose="02020603050405020304" pitchFamily="18" charset="0"/>
                          <a:cs typeface="Times New Roman" panose="02020603050405020304" pitchFamily="18" charset="0"/>
                        </a:rPr>
                        <a:t>(</a:t>
                      </a:r>
                      <a:r>
                        <a:rPr lang="en-US" sz="1000" dirty="0">
                          <a:solidFill>
                            <a:schemeClr val="bg1"/>
                          </a:solidFill>
                          <a:effectLst/>
                          <a:latin typeface="Times New Roman" panose="02020603050405020304" pitchFamily="18" charset="0"/>
                          <a:cs typeface="Times New Roman" panose="02020603050405020304" pitchFamily="18" charset="0"/>
                        </a:rPr>
                        <a:t>“+”, “-”</a:t>
                      </a:r>
                      <a:r>
                        <a:rPr lang="ru-RU" sz="1000" dirty="0">
                          <a:solidFill>
                            <a:schemeClr val="bg1"/>
                          </a:solidFill>
                          <a:effectLst/>
                          <a:latin typeface="Times New Roman" panose="02020603050405020304" pitchFamily="18" charset="0"/>
                          <a:cs typeface="Times New Roman" panose="02020603050405020304" pitchFamily="18" charset="0"/>
                        </a:rPr>
                        <a:t>)</a:t>
                      </a:r>
                      <a:endParaRPr lang="ru-RU" sz="1000" dirty="0">
                        <a:solidFill>
                          <a:schemeClr val="bg1"/>
                        </a:solidFill>
                        <a:effectLst/>
                        <a:latin typeface="Times New Roman" panose="02020603050405020304" pitchFamily="18" charset="0"/>
                        <a:ea typeface="Times New Roman"/>
                        <a:cs typeface="Times New Roman" panose="02020603050405020304" pitchFamily="18" charset="0"/>
                      </a:endParaRPr>
                    </a:p>
                  </a:txBody>
                  <a:tcPr marL="22363" marR="22363" marT="0" marB="0" anchor="ctr">
                    <a:solidFill>
                      <a:schemeClr val="accent6"/>
                    </a:solidFill>
                  </a:tcPr>
                </a:tc>
              </a:tr>
              <a:tr h="78363">
                <a:tc>
                  <a:txBody>
                    <a:bodyPr/>
                    <a:lstStyle/>
                    <a:p>
                      <a:pPr marL="21590">
                        <a:lnSpc>
                          <a:spcPct val="115000"/>
                        </a:lnSpc>
                        <a:spcAft>
                          <a:spcPts val="0"/>
                        </a:spcAft>
                      </a:pPr>
                      <a:r>
                        <a:rPr lang="ru-RU" sz="1000" b="1" i="1" dirty="0">
                          <a:effectLst/>
                          <a:latin typeface="Times New Roman"/>
                          <a:ea typeface="Times New Roman"/>
                          <a:cs typeface="Times New Roman"/>
                        </a:rPr>
                        <a:t>НАЛОГОВЫЕ И НЕНАЛОГОВЫЕ ДОХОДЫ</a:t>
                      </a:r>
                      <a:endParaRPr lang="ru-RU" sz="1000" dirty="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129 240 900,00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129 240 900,00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213344">
                <a:tc>
                  <a:txBody>
                    <a:bodyPr/>
                    <a:lstStyle/>
                    <a:p>
                      <a:pPr marL="21590">
                        <a:lnSpc>
                          <a:spcPct val="115000"/>
                        </a:lnSpc>
                        <a:spcAft>
                          <a:spcPts val="0"/>
                        </a:spcAft>
                      </a:pPr>
                      <a:r>
                        <a:rPr lang="ru-RU" sz="1000" b="1" i="1">
                          <a:effectLst/>
                          <a:latin typeface="Times New Roman"/>
                          <a:ea typeface="Times New Roman"/>
                          <a:cs typeface="Times New Roman"/>
                        </a:rPr>
                        <a:t>МЕЖБЮДЖЕТНЫЕ ТРАНСФЕРТЫ</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498 063 216,07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485 372 949,07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b="1" i="1">
                          <a:solidFill>
                            <a:srgbClr val="000000"/>
                          </a:solidFill>
                          <a:effectLst/>
                          <a:latin typeface="Times New Roman"/>
                          <a:ea typeface="Times New Roman"/>
                          <a:cs typeface="Times New Roman"/>
                        </a:rPr>
                        <a:t>-12 690 267,00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Дотации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183 095 000,00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183 095 000,00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Субсидии</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20 817 295,67</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20 817 295,67</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78363">
                <a:tc>
                  <a:txBody>
                    <a:bodyPr/>
                    <a:lstStyle/>
                    <a:p>
                      <a:pPr marL="21590">
                        <a:lnSpc>
                          <a:spcPct val="115000"/>
                        </a:lnSpc>
                        <a:spcAft>
                          <a:spcPts val="0"/>
                        </a:spcAft>
                      </a:pPr>
                      <a:r>
                        <a:rPr lang="ru-RU" sz="1200" i="1" u="sng">
                          <a:effectLst/>
                          <a:latin typeface="Times New Roman"/>
                          <a:ea typeface="Times New Roman"/>
                          <a:cs typeface="Times New Roman"/>
                        </a:rPr>
                        <a:t>Субвенции,</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294 150 920,40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280 440 320,40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-13 710 600,00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78363">
                <a:tc>
                  <a:txBody>
                    <a:bodyPr/>
                    <a:lstStyle/>
                    <a:p>
                      <a:pPr>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дошкольного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24 979 300,00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23 242 800,00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-1 736 500,00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000">
                          <a:effectLst/>
                          <a:latin typeface="Times New Roman"/>
                          <a:ea typeface="Times New Roman"/>
                          <a:cs typeface="Times New Roman"/>
                        </a:rPr>
                        <a:t>Обеспечение государственных гарантий реализации прав на получение общедоступного и бесплатного начального общего, основного общего, среднего общего образования</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223 971 300,00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211 997 200,00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-11 974 100,00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235089">
                <a:tc>
                  <a:txBody>
                    <a:bodyPr/>
                    <a:lstStyle/>
                    <a:p>
                      <a:pPr marL="21590">
                        <a:lnSpc>
                          <a:spcPct val="115000"/>
                        </a:lnSpc>
                        <a:spcAft>
                          <a:spcPts val="0"/>
                        </a:spcAft>
                      </a:pPr>
                      <a:r>
                        <a:rPr lang="ru-RU" sz="1200" i="1" u="sng">
                          <a:effectLst/>
                          <a:latin typeface="Times New Roman"/>
                          <a:ea typeface="Times New Roman"/>
                          <a:cs typeface="Times New Roman"/>
                        </a:rPr>
                        <a:t>Иные межбюджетные трансферты,</a:t>
                      </a:r>
                      <a:endParaRPr lang="ru-RU" sz="1000">
                        <a:effectLst/>
                        <a:latin typeface="Times New Roman"/>
                        <a:ea typeface="Times New Roman"/>
                        <a:cs typeface="Times New Roman"/>
                      </a:endParaRPr>
                    </a:p>
                    <a:p>
                      <a:pPr marL="21590">
                        <a:lnSpc>
                          <a:spcPct val="115000"/>
                        </a:lnSpc>
                        <a:spcAft>
                          <a:spcPts val="0"/>
                        </a:spcAft>
                      </a:pPr>
                      <a:r>
                        <a:rPr lang="ru-RU" sz="1000" i="1">
                          <a:effectLst/>
                          <a:latin typeface="Times New Roman"/>
                          <a:ea typeface="Times New Roman"/>
                          <a:cs typeface="Times New Roman"/>
                        </a:rPr>
                        <a:t>из них по которым вносятся изменения:</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1 020 333,00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i="1" u="sng">
                          <a:solidFill>
                            <a:srgbClr val="000000"/>
                          </a:solidFill>
                          <a:effectLst/>
                          <a:latin typeface="Times New Roman"/>
                          <a:ea typeface="Times New Roman"/>
                          <a:cs typeface="Times New Roman"/>
                        </a:rPr>
                        <a:t>+1 020 333,00</a:t>
                      </a:r>
                      <a:endParaRPr lang="ru-RU" sz="1000">
                        <a:effectLst/>
                        <a:latin typeface="Times New Roman"/>
                        <a:ea typeface="Times New Roman"/>
                        <a:cs typeface="Times New Roman"/>
                      </a:endParaRPr>
                    </a:p>
                    <a:p>
                      <a:pPr algn="r">
                        <a:lnSpc>
                          <a:spcPct val="115000"/>
                        </a:lnSpc>
                        <a:spcAft>
                          <a:spcPts val="0"/>
                        </a:spcAft>
                      </a:pPr>
                      <a:r>
                        <a:rPr lang="ru-RU" sz="1000" i="1" u="none" strike="noStrike">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313452">
                <a:tc>
                  <a:txBody>
                    <a:bodyPr/>
                    <a:lstStyle/>
                    <a:p>
                      <a:pPr marL="21590">
                        <a:lnSpc>
                          <a:spcPct val="115000"/>
                        </a:lnSpc>
                        <a:spcAft>
                          <a:spcPts val="0"/>
                        </a:spcAft>
                      </a:pPr>
                      <a:r>
                        <a:rPr lang="ru-RU" sz="1000">
                          <a:effectLst/>
                          <a:latin typeface="Times New Roman"/>
                          <a:ea typeface="Times New Roman"/>
                          <a:cs typeface="Times New Roman"/>
                        </a:rPr>
                        <a:t>Ежемесячное денежное вознаграждение советникам директоров по воспитанию и взаимодействию с детскими общественными объединениями образовательных организаций</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+234 360,00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marL="21590">
                        <a:lnSpc>
                          <a:spcPct val="115000"/>
                        </a:lnSpc>
                        <a:spcAft>
                          <a:spcPts val="0"/>
                        </a:spcAft>
                      </a:pPr>
                      <a:r>
                        <a:rPr lang="ru-RU" sz="1000">
                          <a:effectLst/>
                          <a:latin typeface="Times New Roman"/>
                          <a:ea typeface="Times New Roman"/>
                          <a:cs typeface="Times New Roman"/>
                        </a:rPr>
                        <a:t>Мероприятия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a:t>
                      </a:r>
                    </a:p>
                  </a:txBody>
                  <a:tcPr marL="68580" marR="68580" marT="0" marB="0">
                    <a:solidFill>
                      <a:schemeClr val="accent6"/>
                    </a:solidFill>
                  </a:tcPr>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0,00</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785 973,00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1000">
                          <a:solidFill>
                            <a:srgbClr val="000000"/>
                          </a:solidFill>
                          <a:effectLst/>
                          <a:latin typeface="Times New Roman"/>
                          <a:ea typeface="Times New Roman"/>
                          <a:cs typeface="Times New Roman"/>
                        </a:rPr>
                        <a:t>+785 973,00</a:t>
                      </a:r>
                      <a:endParaRPr lang="ru-RU" sz="1000">
                        <a:effectLst/>
                        <a:latin typeface="Times New Roman"/>
                        <a:ea typeface="Times New Roman"/>
                        <a:cs typeface="Times New Roman"/>
                      </a:endParaRPr>
                    </a:p>
                    <a:p>
                      <a:pPr algn="r">
                        <a:lnSpc>
                          <a:spcPct val="115000"/>
                        </a:lnSpc>
                        <a:spcAft>
                          <a:spcPts val="0"/>
                        </a:spcAft>
                      </a:pPr>
                      <a:r>
                        <a:rPr lang="ru-RU" sz="1000">
                          <a:solidFill>
                            <a:srgbClr val="000000"/>
                          </a:solidFill>
                          <a:effectLst/>
                          <a:latin typeface="Times New Roman"/>
                          <a:ea typeface="Times New Roman"/>
                          <a:cs typeface="Times New Roman"/>
                        </a:rPr>
                        <a:t> </a:t>
                      </a:r>
                      <a:endParaRPr lang="ru-RU" sz="1000">
                        <a:effectLst/>
                        <a:latin typeface="Times New Roman"/>
                        <a:ea typeface="Times New Roman"/>
                        <a:cs typeface="Times New Roman"/>
                      </a:endParaRPr>
                    </a:p>
                  </a:txBody>
                  <a:tcPr marL="68580" marR="68580" marT="0" marB="0"/>
                </a:tc>
              </a:tr>
              <a:tr h="156726">
                <a:tc>
                  <a:txBody>
                    <a:bodyPr/>
                    <a:lstStyle/>
                    <a:p>
                      <a:pPr algn="just">
                        <a:lnSpc>
                          <a:spcPct val="115000"/>
                        </a:lnSpc>
                        <a:spcAft>
                          <a:spcPts val="0"/>
                        </a:spcAft>
                        <a:tabLst>
                          <a:tab pos="2969895" algn="ctr"/>
                          <a:tab pos="5940425" algn="r"/>
                        </a:tabLst>
                      </a:pPr>
                      <a:r>
                        <a:rPr lang="ru-RU" sz="1000" b="1">
                          <a:effectLst/>
                          <a:latin typeface="Times New Roman"/>
                          <a:ea typeface="Times New Roman"/>
                          <a:cs typeface="Times New Roman"/>
                        </a:rPr>
                        <a:t>ИТОГО изменения по доходам</a:t>
                      </a:r>
                      <a:endParaRPr lang="ru-RU" sz="1000">
                        <a:effectLst/>
                        <a:latin typeface="Times New Roman"/>
                        <a:ea typeface="Times New Roman"/>
                        <a:cs typeface="Times New Roman"/>
                      </a:endParaRPr>
                    </a:p>
                  </a:txBody>
                  <a:tcPr marL="68580" marR="68580" marT="0" marB="0">
                    <a:solidFill>
                      <a:schemeClr val="accent6"/>
                    </a:solidFill>
                  </a:tcPr>
                </a:tc>
                <a:tc>
                  <a:txBody>
                    <a:bodyPr/>
                    <a:lstStyle/>
                    <a:p>
                      <a:pPr algn="r">
                        <a:lnSpc>
                          <a:spcPct val="115000"/>
                        </a:lnSpc>
                        <a:spcAft>
                          <a:spcPts val="0"/>
                        </a:spcAft>
                      </a:pPr>
                      <a:r>
                        <a:rPr lang="ru-RU" sz="900" b="1">
                          <a:solidFill>
                            <a:srgbClr val="000000"/>
                          </a:solidFill>
                          <a:effectLst/>
                          <a:latin typeface="Times New Roman"/>
                          <a:ea typeface="Times New Roman"/>
                          <a:cs typeface="Times New Roman"/>
                        </a:rPr>
                        <a:t>627 304 116,07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900" b="1">
                          <a:solidFill>
                            <a:srgbClr val="000000"/>
                          </a:solidFill>
                          <a:effectLst/>
                          <a:latin typeface="Times New Roman"/>
                          <a:ea typeface="Times New Roman"/>
                          <a:cs typeface="Times New Roman"/>
                        </a:rPr>
                        <a:t>614 613 849,07</a:t>
                      </a:r>
                      <a:endParaRPr lang="ru-RU" sz="10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ru-RU" sz="900" b="1" dirty="0">
                          <a:solidFill>
                            <a:srgbClr val="000000"/>
                          </a:solidFill>
                          <a:effectLst/>
                          <a:latin typeface="Times New Roman"/>
                          <a:ea typeface="Times New Roman"/>
                          <a:cs typeface="Times New Roman"/>
                        </a:rPr>
                        <a:t>-12 690 267,00</a:t>
                      </a:r>
                      <a:endParaRPr lang="ru-RU" sz="1000" dirty="0">
                        <a:effectLst/>
                        <a:latin typeface="Times New Roman"/>
                        <a:ea typeface="Times New Roman"/>
                        <a:cs typeface="Times New Roman"/>
                      </a:endParaRPr>
                    </a:p>
                  </a:txBody>
                  <a:tcPr marL="68580" marR="68580" marT="0" marB="0"/>
                </a:tc>
              </a:tr>
            </a:tbl>
          </a:graphicData>
        </a:graphic>
      </p:graphicFrame>
      <p:sp>
        <p:nvSpPr>
          <p:cNvPr id="16" name="TextBox 15"/>
          <p:cNvSpPr txBox="1"/>
          <p:nvPr/>
        </p:nvSpPr>
        <p:spPr>
          <a:xfrm>
            <a:off x="7596336" y="870187"/>
            <a:ext cx="1231859" cy="253916"/>
          </a:xfrm>
          <a:prstGeom prst="rect">
            <a:avLst/>
          </a:prstGeom>
          <a:noFill/>
        </p:spPr>
        <p:txBody>
          <a:bodyPr wrap="square" rtlCol="0">
            <a:spAutoFit/>
          </a:bodyPr>
          <a:lstStyle/>
          <a:p>
            <a:pPr lvl="0" algn="r">
              <a:tabLst>
                <a:tab pos="2970213" algn="ctr"/>
                <a:tab pos="5940425" algn="r"/>
              </a:tabLst>
            </a:pPr>
            <a:r>
              <a:rPr lang="ru-RU" altLang="ru-RU" sz="1050" b="1" i="1" dirty="0" smtClean="0">
                <a:solidFill>
                  <a:schemeClr val="accent5">
                    <a:lumMod val="25000"/>
                  </a:schemeClr>
                </a:solidFill>
                <a:latin typeface="Arial" pitchFamily="34" charset="0"/>
                <a:ea typeface="Times New Roman" pitchFamily="18" charset="0"/>
                <a:cs typeface="Arial" pitchFamily="34" charset="0"/>
              </a:rPr>
              <a:t>(рублей)</a:t>
            </a:r>
            <a:endParaRPr lang="ru-RU" altLang="ru-RU" sz="1050" b="1" i="1" dirty="0">
              <a:solidFill>
                <a:schemeClr val="accent5">
                  <a:lumMod val="25000"/>
                </a:schemeClr>
              </a:solidFill>
              <a:latin typeface="Arial" pitchFamily="34" charset="0"/>
              <a:cs typeface="Arial" pitchFamily="34" charset="0"/>
            </a:endParaRPr>
          </a:p>
        </p:txBody>
      </p:sp>
    </p:spTree>
    <p:extLst>
      <p:ext uri="{BB962C8B-B14F-4D97-AF65-F5344CB8AC3E}">
        <p14:creationId xmlns:p14="http://schemas.microsoft.com/office/powerpoint/2010/main" val="3166195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Пиксел">
  <a:themeElements>
    <a:clrScheme name="1_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Пиксел">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44393</TotalTime>
  <Words>16720</Words>
  <Application>Microsoft Office PowerPoint</Application>
  <PresentationFormat>Экран (4:3)</PresentationFormat>
  <Paragraphs>3336</Paragraphs>
  <Slides>115</Slides>
  <Notes>10</Notes>
  <HiddenSlides>0</HiddenSlides>
  <MMClips>0</MMClips>
  <ScaleCrop>false</ScaleCrop>
  <HeadingPairs>
    <vt:vector size="6" baseType="variant">
      <vt:variant>
        <vt:lpstr>Тема</vt:lpstr>
      </vt:variant>
      <vt:variant>
        <vt:i4>3</vt:i4>
      </vt:variant>
      <vt:variant>
        <vt:lpstr>Внедренные серверы OLE</vt:lpstr>
      </vt:variant>
      <vt:variant>
        <vt:i4>3</vt:i4>
      </vt:variant>
      <vt:variant>
        <vt:lpstr>Заголовки слайдов</vt:lpstr>
      </vt:variant>
      <vt:variant>
        <vt:i4>115</vt:i4>
      </vt:variant>
    </vt:vector>
  </HeadingPairs>
  <TitlesOfParts>
    <vt:vector size="121" baseType="lpstr">
      <vt:lpstr>Office Theme</vt:lpstr>
      <vt:lpstr>Пиксел</vt:lpstr>
      <vt:lpstr>1_Пиксел</vt:lpstr>
      <vt:lpstr>Microsoft Excel 97-2003 Worksheet</vt:lpstr>
      <vt:lpstr>Лист</vt:lpstr>
      <vt:lpstr>Worksheet</vt:lpstr>
      <vt:lpstr>БЮДЖЕТ  ДЛЯ ГРАЖДАН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Структура налоговых и неналоговых доходов бюджета  муниципального образования «Демидовский муниципальный округ» Смоленской области на 2027 год  всего налоговых и неналоговых доходов – 129 240,9 тыс. рублей</vt:lpstr>
      <vt:lpstr>Структура налоговых и неналоговых доходов бюджета  муниципального образования «Демидовский муниципальный округ» Смоленской области на 2028 год  всего налоговых и неналоговых доходов – 134 619,4 тыс. рублей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 2026 году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Реализация  национальных проектов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Данный раздел содержит информацию: * о показателях проекта изменений бюджета муниципального образования «Демидовский муниципальный округ» Смоленской области на 2026 год и плановый период 2027 и 2028 годов, утвержденных решением Демидовским окружным Советом депутатов от 25.12.2025 № 180/74; * о форме участия граждан в публичных слушаниях и механизме взаимодействия местного населения с депутатами Демидовского окружного Совета депутатов; * о разработчике брошюры «Бюджет для граждан»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Форма участия граждан в публичных слушаниях, проводимых в муниципальном образовании «Демидовский мууниципальный округ» Смоленской области и механизм взаимодействия местного населения с депутатами Демидовского окружного Совета депутатов   Важной  частью  бюджетного  процесса  является  рассмотрение  на  публичных слушаниях   проекта  бюджета  муниципального  образования  «Демидовский  муниципальный округ» Смоленской области на следующий финансовый год и плановый период (далее – бюджет округа),  а также отчета об исполнении бюджета округа за прошедший финансовый год.  Публичные слушания являются одной из форм непосредственного участия населения муниципального образования «Демидовский муниципальный округ» Смоленской области в обсуждении проектов муниципальных правовых актов по вопросам местного значения. </vt:lpstr>
      <vt:lpstr>О времени и месте проведения публичных слушаний, вопросах, подлежащих обсуждению, местные  жители  оповещаются  заблаговременно  (на  сайте  муниципального образования «Демидовский  муниципальный округ» Смоленской области  в  информационно-телекоммуникационной  сети «Интернет»,  в газете «ПОРЕЧАНКА», в социальных сетях «VK» и «ОK»).   Проекты  муниципальных  правовых  актов,  подлежащих  рассмотрению  на  публичных слушаниях, итоги их обсуждения также публикуются на страницах газеты «ПОРЕЧАНКА» и на официальном сайте муниципального образования.  Публичные  слушания  проводятся  открыто.  Граждане  муниципального  образования «Демидовский муниципальный округ» Смоленской области принимают в них непосредственное участие. Все решения на публичных слушаниях принимаются открытым голосованием большинством голосов участников публичных слушаний.  Результатом обсуждения проектов решений Демидовского окружного Совета депутатов является одобрение или отклонение проекта бюджета округа, проекта отчета об исполнении бюджета округа.  Такая  форма  участия  местного  населения  в  административной  деятельности  оказывает непосредственное влияние на содержание актов, которые принимаются депутатами Демидовского окружного Совета депутатов, и является проявлением непосредственной демократии.     Участниками публичных слушаний, состоявшихся 07.05.2025, одобрен проект отчета об исполнении бюджета муниципального образования «Демидовский район» Смоленской области за 2024 год.  Участниками публичных слушаний, состоявшихся 16.12.2025, одобрен проект бюджета округа на 2026 год и плановый период 2027 и 2028 годов. </vt:lpstr>
      <vt:lpstr>Взаимодействие  населения  муниципального  образования  «Демидовский  муниципальный округ» Смоленской области с депутатами Демидовского окружного Совета депутатов происходит и по другим вопросам местного значения.  На публичные слушания также выносятся:  * проект Устава муниципального  образования  «Демидовский  муниципальный округ» Смоленской области (далее – Устав), проект решения о внесении изменений и (или) дополнений в Устав, кроме случаев, когда изменения вносятся в форме точного воспроизведения положений Конституции Российской Федерации, федеральных законов, Устава Смоленской области или областных законов в целях приведения Устава в соответствие с этими нормативными правовыми актами; * проект стратегии социально-экономического развития муниципального образования; * вопросы о преобразовании муниципального образования; * другие муниципальные правовые акты, касающиеся решения вопросов местного значения, а также муниципальные правовые акты, требующие учета интересов населения муниципального образования.   Население округа может выступать инициатором проведения публичных слушаний. В этом случае инициативная группа должна обратиться в Демидовский окружной Совет депутатов с ходатайством о проведении публичных слушаний. Данная инициатива реализуется в соответствии с Положением о порядке  организации и проведения публичных слушаний и общественных обсуждений в  муниципальном образовании «Демидовский муниципальный округ» Смоленской области (утверждено решением Демидовского окружного Совета депутатов  от 24 октября 2024 г. № 20/11) </vt:lpstr>
      <vt:lpstr>До  2025 года в  муниципальном образовании «Демидовский муниципальный округ» Смоленской области органом, осуществляющим составление и организацию исполнения бюджета муниципального образования «Демидовский район» Смоленской области, является Финансовое управление Администрации муниципального образования «Демидовский район» Смоленской области  (сокращенное наименование – Финансовое управление МО «Демидовский  район»).  По итогам оценки платежеспособности бюджетов муниципальных районов и качества управления муниципальными финансами муниципальное образование «Демидовский район» Смоленской области находится в десятке лучших муниципальных образований Смоленской области за 2019 -  2024 годы ему присвоена I степень (соответствует высокому качеству управления муниципальными финансами).   В областном конкурсе среди муниципальных образований Смоленской области на лучшую брошюру «Бюджет для граждан» Финансовое управление МО «Демидовский район» находится в числе победителей:    в 2019 году – III место; в 2020 году – I место;  в 2021 году – II место; в 2022 году – I место;    в 2023 году – III место; в 2024 году – I место  В областном конкурсе среди муниципальных образований Смоленской области на лучшую брошюру «Бюджет для граждан» Финансовое управление МО «Демидовский муниципальный округ» находится в числе победителей: в 2025 году – I место </vt:lpstr>
      <vt:lpstr>Контактная информация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Olga</dc:creator>
  <cp:lastModifiedBy>Пользователь Windows</cp:lastModifiedBy>
  <cp:revision>2885</cp:revision>
  <cp:lastPrinted>2026-06-03T12:19:11Z</cp:lastPrinted>
  <dcterms:modified xsi:type="dcterms:W3CDTF">2026-06-29T07:20:44Z</dcterms:modified>
</cp:coreProperties>
</file>