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  <p:sldMasterId id="214748369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30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308" r:id="rId27"/>
    <p:sldId id="278" r:id="rId28"/>
    <p:sldId id="279" r:id="rId29"/>
    <p:sldId id="298" r:id="rId30"/>
    <p:sldId id="280" r:id="rId31"/>
    <p:sldId id="281" r:id="rId32"/>
    <p:sldId id="304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305" r:id="rId43"/>
    <p:sldId id="292" r:id="rId44"/>
    <p:sldId id="293" r:id="rId45"/>
    <p:sldId id="294" r:id="rId46"/>
    <p:sldId id="309" r:id="rId47"/>
    <p:sldId id="310" r:id="rId48"/>
    <p:sldId id="295" r:id="rId49"/>
    <p:sldId id="299" r:id="rId50"/>
    <p:sldId id="300" r:id="rId51"/>
    <p:sldId id="302" r:id="rId52"/>
    <p:sldId id="303" r:id="rId53"/>
    <p:sldId id="306" r:id="rId54"/>
    <p:sldId id="311" r:id="rId55"/>
    <p:sldId id="312" r:id="rId56"/>
    <p:sldId id="297" r:id="rId57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EFF"/>
    <a:srgbClr val="FFCCFF"/>
    <a:srgbClr val="DCD1FB"/>
    <a:srgbClr val="FFFFFF"/>
    <a:srgbClr val="CCECFF"/>
    <a:srgbClr val="EFF9FF"/>
    <a:srgbClr val="D5D5FF"/>
    <a:srgbClr val="CCCCFF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7" autoAdjust="0"/>
    <p:restoredTop sz="95538" autoAdjust="0"/>
  </p:normalViewPr>
  <p:slideViewPr>
    <p:cSldViewPr>
      <p:cViewPr>
        <p:scale>
          <a:sx n="90" d="100"/>
          <a:sy n="90" d="100"/>
        </p:scale>
        <p:origin x="-2844" y="-48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(108 875,7  тыс.руб)</c:v>
                </c:pt>
                <c:pt idx="1">
                  <c:v>Неналоговые (5 843,2 тыс.руб.)</c:v>
                </c:pt>
                <c:pt idx="2">
                  <c:v>Безвозмездные (871 173,1 тыс.руб.)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108875.7</c:v>
                </c:pt>
                <c:pt idx="1">
                  <c:v>5843.2</c:v>
                </c:pt>
                <c:pt idx="2">
                  <c:v>871173.1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#,##0.00</c:formatCode>
                <c:ptCount val="1"/>
                <c:pt idx="0">
                  <c:v>994745.5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#,##0.00</c:formatCode>
                <c:ptCount val="1"/>
                <c:pt idx="0">
                  <c:v>990224.4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5396480"/>
        <c:axId val="105398272"/>
        <c:axId val="0"/>
      </c:bar3DChart>
      <c:catAx>
        <c:axId val="10539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5398272"/>
        <c:crosses val="autoZero"/>
        <c:auto val="1"/>
        <c:lblAlgn val="ctr"/>
        <c:lblOffset val="100"/>
        <c:noMultiLvlLbl val="0"/>
      </c:catAx>
      <c:valAx>
        <c:axId val="105398272"/>
        <c:scaling>
          <c:orientation val="minMax"/>
          <c:min val="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05396480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67</a:t>
                    </a:r>
                    <a:r>
                      <a:rPr lang="ru-RU" sz="800" baseline="0" dirty="0" smtClean="0"/>
                      <a:t> 069,6</a:t>
                    </a:r>
                    <a:r>
                      <a:rPr lang="ru-RU" sz="800" dirty="0" smtClean="0"/>
                      <a:t>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51 612,8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10320309449068944"/>
                  <c:y val="-2.0926837270341208E-2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41 945,5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107 494,1 тыс.руб.</c:v>
                </c:pt>
                <c:pt idx="1">
                  <c:v>НАЦИОНАЛЬНАЯ ОБОРОНА 418,6 тыс. руб.</c:v>
                </c:pt>
                <c:pt idx="2">
                  <c:v>НАЦИОНАЛЬНАЯ БЕЗОПАСНОСТЬ И ПРАВООХРАНИТЕЛЬНАЯ ДЕЯТЕЛЬНОСТЬ 167,8 тыс.руб.</c:v>
                </c:pt>
                <c:pt idx="3">
                  <c:v>НАЦИОНАЛЬНАЯ ЭКОНОМИКА 265 524,2 тыс.руб.</c:v>
                </c:pt>
                <c:pt idx="4">
                  <c:v>ЖИЛИЩНО-КОММУНАЛЬНОЕ ХОЗЯЙСТВО 110 227,8 тыс.руб.</c:v>
                </c:pt>
                <c:pt idx="5">
                  <c:v>ОБРАЗОВАНИЕ   360 129,5 тыс.руб.</c:v>
                </c:pt>
                <c:pt idx="6">
                  <c:v>КУЛЬТУРА, КИНЕМАТОГРАФИЯ  67 269,6 тыс.руб.</c:v>
                </c:pt>
                <c:pt idx="7">
                  <c:v>СОЦИАЛЬНАЯ ПОЛИТИКА 43 280,5 тыс.руб.</c:v>
                </c:pt>
                <c:pt idx="8">
                  <c:v>ФИЗИЧЕСКАЯ КУЛЬТУРА И СПОРТ 15 727,7 тыс.руб.</c:v>
                </c:pt>
                <c:pt idx="9">
                  <c:v>ОБСЛУЖИВАНИЕ ГОСУДАРСТВЕННОГО И МУНИЦИПАЛЬНОГО ДОЛГА  4,6  тыс. руб.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107494.1</c:v>
                </c:pt>
                <c:pt idx="1">
                  <c:v>418.6</c:v>
                </c:pt>
                <c:pt idx="2" formatCode="0.00">
                  <c:v>167.8</c:v>
                </c:pt>
                <c:pt idx="3">
                  <c:v>265524.2</c:v>
                </c:pt>
                <c:pt idx="4">
                  <c:v>110227.8</c:v>
                </c:pt>
                <c:pt idx="5">
                  <c:v>360129.5</c:v>
                </c:pt>
                <c:pt idx="6">
                  <c:v>87269.6</c:v>
                </c:pt>
                <c:pt idx="7">
                  <c:v>43280.5</c:v>
                </c:pt>
                <c:pt idx="8">
                  <c:v>15727.7</c:v>
                </c:pt>
                <c:pt idx="9" formatCode="General">
                  <c:v>4.5999999999999996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9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9.0768078854971471E-2"/>
                  <c:y val="-3.6945902595508892E-4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4.5570537750286612E-3"/>
                  <c:y val="0.2959268372703413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3.1379680922510353E-2"/>
                  <c:y val="0.1365740740740741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275975057008025"/>
                  <c:y val="0.10849573490813648"/>
                </c:manualLayout>
              </c:layout>
              <c:tx>
                <c:rich>
                  <a:bodyPr/>
                  <a:lstStyle/>
                  <a:p>
                    <a:pPr>
                      <a:defRPr sz="900"/>
                    </a:pPr>
                    <a:r>
                      <a:rPr lang="ru-RU" sz="900" dirty="0"/>
                      <a:t>КУЛЬТУРА, КИНЕМАТОГРАФИЯ  </a:t>
                    </a:r>
                    <a:endParaRPr lang="ru-RU" sz="900" dirty="0" smtClean="0"/>
                  </a:p>
                  <a:p>
                    <a:pPr>
                      <a:defRPr sz="900"/>
                    </a:pPr>
                    <a:r>
                      <a:rPr lang="ru-RU" sz="900" dirty="0" smtClean="0"/>
                      <a:t>87 2</a:t>
                    </a:r>
                    <a:r>
                      <a:rPr lang="ru-RU" sz="900" baseline="0" dirty="0" smtClean="0"/>
                      <a:t>69,6</a:t>
                    </a:r>
                    <a:r>
                      <a:rPr lang="ru-RU" sz="900" dirty="0" smtClean="0"/>
                      <a:t>  тыс. руб</a:t>
                    </a:r>
                    <a:r>
                      <a:rPr lang="ru-RU" sz="900" dirty="0"/>
                      <a:t>.
</a:t>
                    </a:r>
                    <a:r>
                      <a:rPr lang="ru-RU" sz="900" dirty="0" smtClean="0"/>
                      <a:t>8%</a:t>
                    </a:r>
                    <a:endParaRPr lang="ru-RU" sz="9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22507049379445296"/>
                  <c:y val="2.0524205307669876E-2"/>
                </c:manualLayout>
              </c:layout>
              <c:tx>
                <c:rich>
                  <a:bodyPr/>
                  <a:lstStyle/>
                  <a:p>
                    <a:pPr>
                      <a:defRPr sz="1000"/>
                    </a:pPr>
                    <a:endParaRPr lang="ru-RU" sz="1000" dirty="0" smtClean="0"/>
                  </a:p>
                  <a:p>
                    <a:pPr>
                      <a:defRPr sz="1000"/>
                    </a:pPr>
                    <a:r>
                      <a:rPr lang="ru-RU" sz="1000" dirty="0" smtClean="0"/>
                      <a:t>СОЦИАЛЬНАЯ </a:t>
                    </a:r>
                    <a:r>
                      <a:rPr lang="ru-RU" sz="1000" dirty="0"/>
                      <a:t>ПОЛИТИКА </a:t>
                    </a:r>
                    <a:endParaRPr lang="ru-RU" sz="1000" dirty="0" smtClean="0"/>
                  </a:p>
                  <a:p>
                    <a:pPr>
                      <a:defRPr sz="1000"/>
                    </a:pPr>
                    <a:r>
                      <a:rPr lang="ru-RU" sz="1000" dirty="0" smtClean="0"/>
                      <a:t>43 280,5 тыс. руб</a:t>
                    </a:r>
                    <a:r>
                      <a:rPr lang="ru-RU" sz="1000" dirty="0"/>
                      <a:t>.
</a:t>
                    </a:r>
                    <a:r>
                      <a:rPr lang="ru-RU" sz="1000" dirty="0" smtClean="0"/>
                      <a:t>4%</a:t>
                    </a:r>
                    <a:endParaRPr lang="ru-RU" sz="10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1886383439594817"/>
                  <c:y val="-5.0452391367745701E-2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8.6914258614595855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900"/>
                    </a:pPr>
                    <a:endParaRPr lang="ru-RU" sz="900" dirty="0" smtClean="0"/>
                  </a:p>
                  <a:p>
                    <a:pPr>
                      <a:defRPr sz="900"/>
                    </a:pPr>
                    <a:r>
                      <a:rPr lang="ru-RU" sz="900" dirty="0" smtClean="0"/>
                      <a:t>ОБСЛУЖИВАНИЕ </a:t>
                    </a:r>
                    <a:r>
                      <a:rPr lang="ru-RU" sz="900" dirty="0"/>
                      <a:t>ГОСУДАРСТВЕННОГО И МУНИЦИПАЛЬНОГО ДОЛГА  </a:t>
                    </a:r>
                    <a:endParaRPr lang="ru-RU" sz="900" dirty="0" smtClean="0"/>
                  </a:p>
                  <a:p>
                    <a:pPr>
                      <a:defRPr sz="900"/>
                    </a:pPr>
                    <a:r>
                      <a:rPr lang="ru-RU" sz="900" dirty="0" smtClean="0"/>
                      <a:t>4,6  </a:t>
                    </a:r>
                    <a:r>
                      <a:rPr lang="ru-RU" sz="900" dirty="0"/>
                      <a:t>тыс</a:t>
                    </a:r>
                    <a:r>
                      <a:rPr lang="ru-RU" sz="900" dirty="0" smtClean="0"/>
                      <a:t>. руб</a:t>
                    </a:r>
                    <a:r>
                      <a:rPr lang="ru-RU" sz="900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delete val="1"/>
            </c:dLbl>
            <c:dLbl>
              <c:idx val="10"/>
              <c:layout>
                <c:manualLayout>
                  <c:x val="8.3112288316778624E-2"/>
                  <c:y val="-6.5093139399241759E-2"/>
                </c:manualLayout>
              </c:layout>
              <c:spPr/>
              <c:txPr>
                <a:bodyPr/>
                <a:lstStyle/>
                <a:p>
                  <a:pPr>
                    <a:defRPr sz="9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  107 494,1 тыс.руб.</c:v>
                </c:pt>
                <c:pt idx="1">
                  <c:v>НАЦИОНАЛЬНАЯ БЕЗОПАСНОСТЬ И ПРАВООХРАНИТЕЛЬНАЯ ДЕЯТЕЛЬНОСТЬ 167,8 тыс.руб.</c:v>
                </c:pt>
                <c:pt idx="2">
                  <c:v>НАЦИОНАЛЬНАЯ ЭКОНОМИКА 265 524,2 тыс.руб.</c:v>
                </c:pt>
                <c:pt idx="3">
                  <c:v>ЖИЛИЩНО-КОММУНАЛЬНОЕ ХОЗЯЙСТВО 110 227,8тыс.руб.</c:v>
                </c:pt>
                <c:pt idx="4">
                  <c:v>ОБРАЗОВАНИЕ   360 129,5 тыс.руб.</c:v>
                </c:pt>
                <c:pt idx="5">
                  <c:v>КУЛЬТУРА, КИНЕМАТОГРАФИЯ  87 269,6 тыс.руб.</c:v>
                </c:pt>
                <c:pt idx="6">
                  <c:v>СОЦИАЛЬНАЯ ПОЛИТИКА  43 280,5 тыс.руб.</c:v>
                </c:pt>
                <c:pt idx="7">
                  <c:v>ФИЗИЧЕСКАЯ КУЛЬТУРА И СПОРТ 15 727,7 тыс.руб.</c:v>
                </c:pt>
                <c:pt idx="8">
                  <c:v>ОБСЛУЖИВАНИЕ ГОСУДАРСТВЕННОГО И МУНИЦИПАЛЬНОГО ДОЛГА  4,6  тыс. руб.</c:v>
                </c:pt>
                <c:pt idx="10">
                  <c:v>НАЦИОНАЛЬНАЯ ОБОРОНА 418,6 тыс. руб.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107494.1</c:v>
                </c:pt>
                <c:pt idx="1">
                  <c:v>167.8</c:v>
                </c:pt>
                <c:pt idx="2">
                  <c:v>265524.2</c:v>
                </c:pt>
                <c:pt idx="3">
                  <c:v>110227.8</c:v>
                </c:pt>
                <c:pt idx="4">
                  <c:v>360129.5</c:v>
                </c:pt>
                <c:pt idx="5">
                  <c:v>87269.6</c:v>
                </c:pt>
                <c:pt idx="6">
                  <c:v>43280.5</c:v>
                </c:pt>
                <c:pt idx="7">
                  <c:v>15727.7</c:v>
                </c:pt>
                <c:pt idx="8">
                  <c:v>4.5999999999999996</c:v>
                </c:pt>
                <c:pt idx="10">
                  <c:v>418.6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559076.1</c:v>
                </c:pt>
                <c:pt idx="1">
                  <c:v>990244.4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4599296"/>
        <c:axId val="164600832"/>
        <c:axId val="0"/>
      </c:bar3DChart>
      <c:catAx>
        <c:axId val="164599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4600832"/>
        <c:crosses val="autoZero"/>
        <c:auto val="1"/>
        <c:lblAlgn val="ctr"/>
        <c:lblOffset val="100"/>
        <c:noMultiLvlLbl val="0"/>
      </c:catAx>
      <c:valAx>
        <c:axId val="164600832"/>
        <c:scaling>
          <c:orientation val="minMax"/>
          <c:max val="600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64599296"/>
        <c:crosses val="autoZero"/>
        <c:crossBetween val="between"/>
        <c:majorUnit val="10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0.43927</cdr:x>
      <cdr:y>0.10118</cdr:y>
    </cdr:from>
    <cdr:to>
      <cdr:x>0.69052</cdr:x>
      <cdr:y>0.17636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524001" y="411209"/>
          <a:ext cx="871683" cy="305531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559 076,1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0.7584</cdr:x>
      <cdr:y>0.00466</cdr:y>
    </cdr:from>
    <cdr:to>
      <cdr:x>1</cdr:x>
      <cdr:y>0.07535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31182" y="18919"/>
          <a:ext cx="838203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990 244,4</a:t>
          </a:r>
        </a:p>
        <a:p xmlns:a="http://schemas.openxmlformats.org/drawingml/2006/main"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66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5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75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39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4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5/28/2026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44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8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9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2.png"/><Relationship Id="rId4" Type="http://schemas.openxmlformats.org/officeDocument/2006/relationships/image" Target="../media/image11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2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ОКРУЖНОГО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r>
              <a:rPr sz="2000" b="1" spc="-13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r>
              <a:rPr lang="ru-RU" sz="2000" b="1" spc="-5" smtClean="0">
                <a:solidFill>
                  <a:srgbClr val="3B3B77"/>
                </a:solidFill>
                <a:latin typeface="Times New Roman"/>
                <a:cs typeface="Times New Roman"/>
              </a:rPr>
              <a:t> ОТ 28.05.2026 № 56/21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0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474092"/>
              </p:ext>
            </p:extLst>
          </p:nvPr>
        </p:nvGraphicFramePr>
        <p:xfrm>
          <a:off x="143256" y="1287363"/>
          <a:ext cx="8924544" cy="54673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108 993,7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107 494,1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3 255,3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3 255,3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4 026,1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2 962,3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57 087,8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56 855,6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30922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11 866,7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11 854,8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37272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4044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32 599,3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32 566,1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84368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НАЦИОНАЛЬНАЯ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ОБОРОНА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418,6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418,6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55158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Мобилизационная и вневойсковая подготовка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170,5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167,8</a:t>
                      </a: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170,5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167,8</a:t>
                      </a: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98,5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266 171,1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265 524,2</a:t>
                      </a: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Сельское хозяйство и рыболовство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355,0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355,0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Водное 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724,9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724,9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1 817,6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1 817,6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260 120,1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259 973,2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3 153,5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2 653,5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84,1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111 606,5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110 227,8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067576"/>
              </p:ext>
            </p:extLst>
          </p:nvPr>
        </p:nvGraphicFramePr>
        <p:xfrm>
          <a:off x="317182" y="830325"/>
          <a:ext cx="8496933" cy="5416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4 144,5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4 142,1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70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740,4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69 614,1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98,4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 Благоустройство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35</a:t>
                      </a:r>
                      <a:r>
                        <a:rPr lang="ru-RU" sz="1000" b="0" baseline="0" dirty="0" smtClean="0">
                          <a:latin typeface="Times New Roman"/>
                          <a:cs typeface="Times New Roman"/>
                        </a:rPr>
                        <a:t> 452,7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35 202,7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99,3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Другие вопросы в области жилищно-коммунального хозяйства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1 268,9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1 268,9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360 490,4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360 129,5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Дошкольное 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50 530,1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50 501,5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268 912,4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268 744,2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21 105,3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20 968,2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440,7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436,3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 err="1">
                          <a:latin typeface="Times New Roman"/>
                          <a:cs typeface="Times New Roman"/>
                        </a:rPr>
                        <a:t>Молодежная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 err="1" smtClean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348,2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348,2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19 153,7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19 131,1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87 710,8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87 269,6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9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75 147,2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74 745,1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12 563,6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12 524,5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43 422,7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43 280,5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396,5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7 378,9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019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2 853,5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2 847,7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019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30 544,4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30 425,6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019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2 628,3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2 628,3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15 756,5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15 727,7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8 141,8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8 120,4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5 863,8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5 860,2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Спорт высших достижений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ru-RU" sz="1000" b="0" baseline="0" dirty="0" smtClean="0">
                          <a:latin typeface="Times New Roman"/>
                          <a:cs typeface="Times New Roman"/>
                        </a:rPr>
                        <a:t> 750,9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1 747,1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994 745,5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990 244,4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99,5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0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160513177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0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15954653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241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0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</a:t>
            </a:r>
            <a:r>
              <a:rPr sz="2000" b="1" i="1" spc="-10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моленской</a:t>
            </a:r>
            <a:r>
              <a:rPr sz="2000" b="1" i="1" spc="-14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муниципальный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округ»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25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990 244,4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4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lang="ru-RU"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lang="ru-RU"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99,5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lang="ru-RU"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lang="ru-RU"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lang="ru-RU"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lang="ru-RU"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lang="ru-RU"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lang="ru-RU"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44116" y="3218556"/>
            <a:ext cx="442658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994 745,5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расходам</a:t>
            </a:r>
            <a:r>
              <a:rPr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24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году</a:t>
            </a:r>
            <a:r>
              <a:rPr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97,2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Смоленской области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37711" y="4710103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36,0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национальная экономика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26,8%,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жилищно-коммунальное хозяйство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– 11,1%,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10,8%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endParaRPr lang="ru-RU" sz="1600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108349344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25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313199"/>
              </p:ext>
            </p:extLst>
          </p:nvPr>
        </p:nvGraphicFramePr>
        <p:xfrm>
          <a:off x="533196" y="920965"/>
          <a:ext cx="8229804" cy="5805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72404"/>
                <a:gridCol w="990600"/>
                <a:gridCol w="1066800"/>
              </a:tblGrid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        </a:t>
                      </a:r>
                      <a:r>
                        <a:rPr sz="1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b="1" spc="-35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2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7 378,9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71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spc="-5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        </a:t>
                      </a:r>
                      <a:r>
                        <a:rPr sz="1000" b="1" spc="-5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000" b="1" spc="-75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2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lang="ru-RU" sz="1000" b="1" spc="-2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населения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2 847,7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895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Социальная поддержка семьям, а также родителям военнослужащих, участвующих в специальной военной операции (в том числе погибших), в виде обеспечения и доставки твердого топлива (дров колотых</a:t>
                      </a:r>
                      <a:r>
                        <a:rPr lang="ru-RU" sz="1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725,5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52</a:t>
                      </a:r>
                      <a:endParaRPr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260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2 122,2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145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000" b="1" spc="-5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6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30 425,5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925,1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53515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379,2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48021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5 333,9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1 734,9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738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1 593,5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024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ежемесячной компенсационной денежной выплаты на питание учащихся с ограниченными возможностями здоровья, детей-инвалидов для которых общеобразовательными организациями организованно обучение на дому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131,9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92789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20 327,0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0317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Другие вопросы в области социальной политики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2 628,4</a:t>
                      </a:r>
                      <a:endParaRPr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Субсидии на возмещение затрат, связанных с уставной деятельностью общественных некоммерческих организаций направленной на поддержку инвалидов и ветеранов на территории района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549,4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5555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Организация и осуществление деятельности по опеке и попечительству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2 079,0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2025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0696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52 167,2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34 376,6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25 345,9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 err="1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spc="-15" dirty="0" smtClean="0">
                          <a:latin typeface="Arial"/>
                          <a:cs typeface="Arial"/>
                        </a:rPr>
                        <a:t>национальную экономику </a:t>
                      </a:r>
                      <a:r>
                        <a:rPr sz="1800" spc="-15" dirty="0" err="1" smtClean="0">
                          <a:latin typeface="Arial"/>
                          <a:cs typeface="Arial"/>
                        </a:rPr>
                        <a:t>приходится</a:t>
                      </a:r>
                      <a:r>
                        <a:rPr sz="1800" spc="-1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10 521,9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 err="1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spc="-30" dirty="0" smtClean="0">
                          <a:latin typeface="Arial"/>
                          <a:cs typeface="Arial"/>
                        </a:rPr>
                        <a:t>жилищно-коммунальное хозяйство</a:t>
                      </a:r>
                      <a:r>
                        <a:rPr sz="1800" spc="-3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 err="1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 </a:t>
                      </a:r>
                      <a:r>
                        <a:rPr lang="ru-RU" sz="1800" spc="-15" dirty="0" smtClean="0">
                          <a:latin typeface="Arial"/>
                          <a:cs typeface="Arial"/>
                        </a:rPr>
                        <a:t>г</a:t>
                      </a:r>
                      <a:r>
                        <a:rPr sz="1800" spc="-5" dirty="0" err="1" smtClean="0">
                          <a:latin typeface="Arial"/>
                          <a:cs typeface="Arial"/>
                        </a:rPr>
                        <a:t>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10 261,0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 err="1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общегосударственные вопросы </a:t>
                      </a:r>
                      <a:r>
                        <a:rPr sz="1800" spc="-15" dirty="0" err="1" smtClean="0">
                          <a:latin typeface="Arial"/>
                          <a:cs typeface="Arial"/>
                        </a:rPr>
                        <a:t>приходится</a:t>
                      </a:r>
                      <a:r>
                        <a:rPr sz="1800" spc="-1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26328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990 244,4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965 054,3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97,5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25 190,1</a:t>
                      </a:r>
                      <a:r>
                        <a:rPr lang="ru-RU" sz="1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2,5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</a:t>
            </a:r>
            <a:r>
              <a:rPr sz="2000" i="1" spc="-10" dirty="0" err="1">
                <a:latin typeface="Arial"/>
                <a:cs typeface="Arial"/>
              </a:rPr>
              <a:t>Демидовский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муниципальный округ</a:t>
            </a:r>
            <a:r>
              <a:rPr sz="2000" i="1" spc="-5" dirty="0" smtClean="0">
                <a:latin typeface="Arial"/>
                <a:cs typeface="Arial"/>
              </a:rPr>
              <a:t>» </a:t>
            </a:r>
            <a:r>
              <a:rPr sz="2000" i="1" spc="-5" dirty="0">
                <a:latin typeface="Arial"/>
                <a:cs typeface="Arial"/>
              </a:rPr>
              <a:t>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2025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43356" y="667257"/>
            <a:ext cx="7129272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2025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 err="1">
                <a:latin typeface="Times New Roman"/>
                <a:cs typeface="Times New Roman"/>
              </a:rPr>
              <a:t>муниципального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образования</a:t>
            </a:r>
            <a:r>
              <a:rPr sz="1400" b="1" i="1" spc="-10" dirty="0" smtClean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965 054,3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97,5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ru-RU" sz="1400" b="1" i="1" dirty="0" smtClean="0">
                <a:latin typeface="Times New Roman"/>
                <a:cs typeface="Times New Roman"/>
              </a:rPr>
              <a:t>990 244,4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47976"/>
              </p:ext>
            </p:extLst>
          </p:nvPr>
        </p:nvGraphicFramePr>
        <p:xfrm>
          <a:off x="245173" y="1407794"/>
          <a:ext cx="8641079" cy="52647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6100382"/>
                <a:gridCol w="762000"/>
                <a:gridCol w="838200"/>
                <a:gridCol w="580452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жильем молодых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семей»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1 304,3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1 304,3</a:t>
                      </a: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дорожно-транспортного комплекса муниципального образования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«Демидовский муниципальный округ»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Смоленской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259 802,7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259 585,1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«Развитие водохозяйственного комплекса на территории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952,8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952,8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«Развитие физической культуры и спорта в муниципальном образовании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6 203,8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6 199,6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«Развитие образования в муниципальном образовании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388 193,7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387 710,8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22579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культуры в муниципальном образовании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98 304,5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97 844,2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«Гражданско-патриотическое воспитание граждан в муниципальном образовании «Демидовский муниципальный округ» Смоленской области»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малого и среднего предпринимательства в муниципальном образовании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2 530,0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2 030,0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Муниципальная программа «Создание условий для обеспечения безопасности жизнедеятельности населения муниципального образования «Демидовский муниципальный округ» Смоленской области»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Муниципальная программа «Модернизация объектов коммунального назначения на территории муниципального образования «Демидовский муниципальный округ» Смоленской области»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64 399,2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63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271,1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 в муниципальном образовании «Демидовский муниципальный округ» Смоленской области»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Муниципальная программа «Демографическое развитие муниципального образования «Демидовский муниципальный округ» Смоленской области»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«Доступная среда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796880"/>
              </p:ext>
            </p:extLst>
          </p:nvPr>
        </p:nvGraphicFramePr>
        <p:xfrm>
          <a:off x="202183" y="563566"/>
          <a:ext cx="8641079" cy="62002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6143372"/>
                <a:gridCol w="762000"/>
                <a:gridCol w="653110"/>
                <a:gridCol w="722552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 Муниципальная программа "Создание условий для эффективного управления муниципальными финансами в муниципальном образовании "Демидовский муниципальный округ"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11 572,6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11 404,2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329692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«Поддержка общественных некоммерческих организаций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549,3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549,3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8660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396,5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7 378,9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«Обеспечение деятельности Администрации и содержание аппарата Администрации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59 929,6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59 711,1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«Противодействие экстремизму и профилактика терроризма на территории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«Повышение эффективности управления муниципальным имуществом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2 212,3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2 209,9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«Организация автотранспортного обслуживания органов местного самоуправления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23 324,0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23 291,4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«Обеспечение финансовых расходов отдела жилищно-коммунального хозяйства Администрации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6 092,9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6 077,8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«Энергосбережение и повышение энергетической эффективности на территории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2 259,6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2 257,0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21107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«Разработка проектов генеральных планов и правил землепользования и застройки территорий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21107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«Создание мест (площадок) накопления ТКО и приобретение контейнеров (бункеров) для накопления ТКО на территории муниципального образования «Демидовский муниципальный округ»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2 251,3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2 251,3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221107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Муниципальная программа "Формирование современной городской среды"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30 642,6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30 487,3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40145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2025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</a:t>
            </a:r>
            <a:r>
              <a:rPr sz="2000" i="1" spc="-5" dirty="0" err="1">
                <a:solidFill>
                  <a:srgbClr val="3B3B77"/>
                </a:solidFill>
                <a:latin typeface="Arial"/>
                <a:cs typeface="Arial"/>
              </a:rPr>
              <a:t>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муниципальный округ</a:t>
            </a:r>
            <a:r>
              <a:rPr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»</a:t>
            </a:r>
            <a:r>
              <a:rPr lang="ru-RU"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 err="1" smtClean="0">
                <a:solidFill>
                  <a:srgbClr val="3B3B77"/>
                </a:solidFill>
                <a:latin typeface="Arial"/>
                <a:cs typeface="Arial"/>
              </a:rPr>
              <a:t>Смоленской</a:t>
            </a:r>
            <a:r>
              <a:rPr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области,	</a:t>
            </a:r>
            <a:r>
              <a:rPr sz="2000" i="1" spc="-10" dirty="0" err="1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 err="1" smtClean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r>
              <a:rPr lang="ru-RU" sz="2000" i="1" spc="-1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 err="1" smtClean="0">
                <a:solidFill>
                  <a:srgbClr val="3B3B77"/>
                </a:solidFill>
                <a:latin typeface="Arial"/>
                <a:cs typeface="Arial"/>
              </a:rPr>
              <a:t>бюджетных</a:t>
            </a:r>
            <a:r>
              <a:rPr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2025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 err="1" smtClean="0">
                <a:solidFill>
                  <a:srgbClr val="3B3B77"/>
                </a:solidFill>
                <a:latin typeface="Arial"/>
                <a:cs typeface="Arial"/>
              </a:rPr>
              <a:t>сделать</a:t>
            </a:r>
            <a:r>
              <a:rPr lang="ru-RU"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 err="1" smtClean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 err="1" smtClean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r>
              <a:rPr lang="ru-RU"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 err="1" smtClean="0">
                <a:solidFill>
                  <a:srgbClr val="3B3B77"/>
                </a:solidFill>
                <a:latin typeface="Arial"/>
                <a:cs typeface="Arial"/>
              </a:rPr>
              <a:t>эффективности</a:t>
            </a:r>
            <a:r>
              <a:rPr sz="2000" i="1" spc="-5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1 304,3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1 304,3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134736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en-US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1 304,3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1 304,3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органами местного самоуправления муниципального образования «Демидовский муниципальный округ» Смоленской области молодых семей, проживающих на территории муниципального образования «Демидовский муниципальный округ» Смоленской области, признанных в установленном порядке, нуждающимися в улучшении жилищных условий, в решении жилищной проблемы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1 304,3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063" y="358266"/>
            <a:ext cx="8860537" cy="508088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954169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259 802,7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259 585,1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891948"/>
              </p:ext>
            </p:extLst>
          </p:nvPr>
        </p:nvGraphicFramePr>
        <p:xfrm>
          <a:off x="131063" y="3581400"/>
          <a:ext cx="8855072" cy="30670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59963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«Региональная и местная дорожная сеть»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153 924,8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153 924,8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</a:t>
                      </a:r>
                      <a:r>
                        <a:rPr sz="1000" b="1" spc="-5" dirty="0" err="1">
                          <a:latin typeface="Times New Roman"/>
                          <a:cs typeface="Times New Roman"/>
                        </a:rPr>
                        <a:t>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муниципально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образовани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муниципальный</a:t>
                      </a:r>
                      <a:r>
                        <a:rPr lang="ru-RU" sz="1000" b="1" spc="-5" baseline="0" dirty="0" smtClean="0">
                          <a:latin typeface="Times New Roman"/>
                          <a:cs typeface="Times New Roman"/>
                        </a:rPr>
                        <a:t>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sz="1000" b="1" spc="5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области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93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107,5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93</a:t>
                      </a:r>
                      <a:r>
                        <a:rPr lang="ru-RU" sz="1000" b="1" spc="-5" baseline="0" dirty="0" smtClean="0">
                          <a:latin typeface="Times New Roman"/>
                          <a:cs typeface="Times New Roman"/>
                        </a:rPr>
                        <a:t>  103,5</a:t>
                      </a:r>
                      <a:endParaRPr lang="ru-RU" sz="1000" b="1" spc="-5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муниципальный округ»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73,9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73,9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муниципальный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1 817,6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817,6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Комплекс процессных мероприятий «Уличное освещение»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10 878,9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10 665,3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сохранности автомобильных дорог общего пользования муниципального образования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срока службы дорожных покрытий,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улучшение технического состояния автомобильных дорог общего пользования муниципального образования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количества погибших в результате дорожно-транспортных происшествий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;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количества ДТП и пострадавших в них;</a:t>
            </a:r>
          </a:p>
          <a:p>
            <a:pPr marL="12700" algn="just">
              <a:lnSpc>
                <a:spcPts val="1385"/>
              </a:lnSpc>
            </a:pP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транспортного обслуживания населения автомобильным транспортом на пригородных  маршрутах в границах муниципального образования «Демидовский муниципальный округ» Смоленской области.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259 585,1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666236" cy="272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636910"/>
              </p:ext>
            </p:extLst>
          </p:nvPr>
        </p:nvGraphicFramePr>
        <p:xfrm>
          <a:off x="396242" y="2566416"/>
          <a:ext cx="3947158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3830"/>
                <a:gridCol w="788444"/>
                <a:gridCol w="867288"/>
                <a:gridCol w="759396"/>
                <a:gridCol w="83820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ru-RU" sz="1200" b="1" spc="-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952,8  </a:t>
                      </a:r>
                      <a:r>
                        <a:rPr sz="12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</a:t>
                      </a:r>
                      <a:r>
                        <a:rPr sz="1200" b="1" spc="-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200" b="1" spc="-1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00812" y="358266"/>
            <a:ext cx="84383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Муниципальная программа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водохозяйственного комплекса на территории муниципального образования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округ»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952,8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952,8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638760"/>
              </p:ext>
            </p:extLst>
          </p:nvPr>
        </p:nvGraphicFramePr>
        <p:xfrm>
          <a:off x="143256" y="3962400"/>
          <a:ext cx="8619744" cy="1496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05144"/>
                <a:gridCol w="838200"/>
                <a:gridCol w="914400"/>
                <a:gridCol w="762000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Комплекс процессных мероприятий «Гарантированное обеспечение водными ресурсами»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«Улучшение условий проживания населения муниципального образования «Демидовский муниципальный округ» Смоленской области»»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524241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Восстановление  объектов до состояния, обеспечивающего </a:t>
            </a:r>
            <a:r>
              <a:rPr lang="ru-RU" sz="1600" b="1" spc="-2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экологически благоприятные </a:t>
            </a:r>
            <a:r>
              <a:rPr lang="ru-RU"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условия жизни населения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8"/>
          <p:cNvSpPr/>
          <p:nvPr/>
        </p:nvSpPr>
        <p:spPr>
          <a:xfrm>
            <a:off x="413004" y="2770495"/>
            <a:ext cx="3954169" cy="2631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952,8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тыс. руб. (100%)</a:t>
            </a:r>
            <a:endParaRPr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0" y="2766060"/>
            <a:ext cx="3883153" cy="272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6 203,8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6 199,6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099137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0944"/>
                <a:gridCol w="8382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«Внедрение Всероссийского физкультурно-спортивного комплекса «Готов к труду и обороне» (ГТО)»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инфраструктуры физической культуры и спорта, в том числе для лиц с ограниченными возможностями здоровья и инвалидов»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5 863,8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5 806,2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295641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числа людей, занимающихся физической культурой и спортом, до 17 процентов от общей численности населения  Демидовского муниципального округа Смоленской области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0" y="2592451"/>
            <a:ext cx="3968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071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31242" y="-354301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02766" y="346024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5625" y="347473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457143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5" y="345714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1494" y="3457143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80372" y="2868414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ru-RU" sz="1000" b="1" spc="-5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388 193,7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000" b="1" spc="-10" dirty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387 710,8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3923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endParaRPr lang="ru-RU" sz="1600" b="1" spc="-5" dirty="0" smtClean="0">
              <a:solidFill>
                <a:srgbClr val="964607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дошкольного образования в муниципальном образовании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развитие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начального, основного общего, среднего общего образования в муниципальном образовании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развитие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образования детей в муниципальном образовании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организация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Муниципального казенного учреждения «Централизованная бухгалтерия образовательных учреждений» муниципального образования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организация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и оздоровления детей в каникулярное время муниципального образования «Демидовский муниципальный округ» Смоленской области;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молодежной политики в муниципальном образовании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улучшение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и охраны труда в образовательных учреждениях муниципального образования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образованию Администрации муниципального образования «Демидовский муниципальный округ» Смоленской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области; выплата </a:t>
            </a:r>
            <a:r>
              <a:rPr lang="ru-RU"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пособий, вознаграждений и другие расходы социального </a:t>
            </a:r>
            <a:r>
              <a:rPr lang="ru-RU" sz="11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характера.</a:t>
            </a:r>
            <a:endParaRPr lang="ru-RU" sz="1100" b="1" spc="-5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99"/>
              </a:lnSpc>
              <a:spcBef>
                <a:spcPts val="95"/>
              </a:spcBef>
            </a:pP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95080"/>
              </p:ext>
            </p:extLst>
          </p:nvPr>
        </p:nvGraphicFramePr>
        <p:xfrm>
          <a:off x="481583" y="2900739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693523"/>
              </p:ext>
            </p:extLst>
          </p:nvPr>
        </p:nvGraphicFramePr>
        <p:xfrm>
          <a:off x="202183" y="3571576"/>
          <a:ext cx="8783954" cy="31982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08217"/>
                <a:gridCol w="752092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«Все</a:t>
                      </a:r>
                      <a:r>
                        <a:rPr lang="ru-RU" sz="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лучшее детям»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2 316,5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2 316,5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«Педагоги и наставники»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16 548,6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16 548,6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85725" indent="100013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r>
                        <a:rPr lang="ru-RU" sz="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751,1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40 733,7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r>
                        <a:rPr lang="ru-RU" sz="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иципальный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260 199,4</a:t>
                      </a: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260 017,8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</a:t>
                      </a:r>
                      <a:r>
                        <a:rPr lang="ru-RU" sz="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19 988,7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19 846,2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spc="8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8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бласти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13 582,8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13 571,9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«Улучшение условий и охраны труда в образовательных учреждениях муниципального образования «Демидовский муниципальный округ» Смоленской области»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sz="800" b="1" spc="-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8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тдела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5 211,3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5 199,6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29 108,2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28 989,4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513586" y="3035825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387 710,8 тыс. руб.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95080"/>
              </p:ext>
            </p:extLst>
          </p:nvPr>
        </p:nvGraphicFramePr>
        <p:xfrm>
          <a:off x="490730" y="2868414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36263" y="460179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98777" y="763313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5205" y="1793259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6019" y="228600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36263" y="228599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16246" y="228599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6" y="2284932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8093" y="228386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01287" y="2283865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31273" y="1707602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98 304,5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97 844,2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566124"/>
              </p:ext>
            </p:extLst>
          </p:nvPr>
        </p:nvGraphicFramePr>
        <p:xfrm>
          <a:off x="201696" y="2971800"/>
          <a:ext cx="8714102" cy="3298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муниципальный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3 939,7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3 936,1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 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муниципальный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10 570,7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551,5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</a:t>
                      </a:r>
                      <a:r>
                        <a:rPr sz="1000" b="1" spc="-5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муниципальный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25 853,9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25 772,6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муниципальный</a:t>
                      </a:r>
                      <a:r>
                        <a:rPr lang="ru-RU" sz="1000" b="1" spc="-5" baseline="0" dirty="0" smtClean="0">
                          <a:latin typeface="Times New Roman"/>
                          <a:cs typeface="Times New Roman"/>
                        </a:rPr>
                        <a:t>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44 930,0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44 612,7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Демидовский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муниципальный</a:t>
                      </a:r>
                      <a:r>
                        <a:rPr lang="ru-RU" sz="1000" b="1" spc="-10" baseline="0" dirty="0" smtClean="0">
                          <a:latin typeface="Times New Roman"/>
                          <a:cs typeface="Times New Roman"/>
                        </a:rPr>
                        <a:t> округ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10 554,5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10 517,7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4075">
                <a:tc>
                  <a:txBody>
                    <a:bodyPr/>
                    <a:lstStyle/>
                    <a:p>
                      <a:pPr marL="15875" marR="242570" indent="228600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spc="-15" dirty="0" smtClean="0">
                          <a:latin typeface="Times New Roman"/>
                          <a:cs typeface="Times New Roman"/>
                        </a:rPr>
                        <a:t>«Государственная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lang="ru-RU" sz="1000" b="1" spc="6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20" dirty="0" smtClean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lang="ru-RU" sz="10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20675" marR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«Обеспечение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spc="-25" dirty="0" smtClean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муниципальный</a:t>
                      </a:r>
                      <a:r>
                        <a:rPr lang="ru-RU" sz="1000" b="1" spc="-5" baseline="0" dirty="0" smtClean="0">
                          <a:latin typeface="Times New Roman"/>
                          <a:cs typeface="Times New Roman"/>
                        </a:rPr>
                        <a:t> округ»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2 034,0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031,9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7014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endParaRPr lang="ru-RU" sz="1600" b="1" spc="-5" dirty="0" smtClean="0">
              <a:solidFill>
                <a:srgbClr val="964607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lang="ru-RU"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 - экономических условий для развития культуры в муниципальном образовании «Демидовский муниципальный округ» Смоленской области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638554"/>
              </p:ext>
            </p:extLst>
          </p:nvPr>
        </p:nvGraphicFramePr>
        <p:xfrm>
          <a:off x="643864" y="1588896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7451" y="1813940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97 844,2 тыс. руб. (99,5%)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Гражданско – патриотическое воспитание граждан в муниципальном образовании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муниципальный округ»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2" y="3388207"/>
            <a:ext cx="3832098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2715107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103,2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103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29627" y="2988527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212202"/>
              </p:ext>
            </p:extLst>
          </p:nvPr>
        </p:nvGraphicFramePr>
        <p:xfrm>
          <a:off x="143256" y="4176741"/>
          <a:ext cx="8793479" cy="26007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05144"/>
                <a:gridCol w="990600"/>
                <a:gridCol w="838200"/>
                <a:gridCol w="859535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2543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66,2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66,1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1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38518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«Укрепление материально-технической базы для реализации программных мероприятий»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муниципальный округ» Смоленской области и повышение уровня консолидации общества для решения задач обеспечения национальной безопасности и устойчивого развития Российской Федерации, укрепления чувства сопричастности граждан к истории и культуре России.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103,1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484" y="571677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 flipH="1">
            <a:off x="2234182" y="3147060"/>
            <a:ext cx="45719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7451" y="266700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4805" y="2667000"/>
            <a:ext cx="3310128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76631" y="3147060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147060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30028" y="3147060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266" y="3147060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34642" y="3147060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147060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91147" y="2521068"/>
            <a:ext cx="312801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2 530,0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80,2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2 030,0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68191" y="278018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462500"/>
              </p:ext>
            </p:extLst>
          </p:nvPr>
        </p:nvGraphicFramePr>
        <p:xfrm>
          <a:off x="197549" y="3333376"/>
          <a:ext cx="8904603" cy="34991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36651"/>
                <a:gridCol w="762000"/>
                <a:gridCol w="685800"/>
                <a:gridCol w="720152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0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0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0448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2909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50519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«Консультативная, организационная и информационная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437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нормативно-правовой базы и мониторинга деятельности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437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«Содействие росту конкурентоспособности и продвижению продукции субъектов малого и среднего предпринимательства на товарные рынки»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437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«Содействие в подготовке, переподготовке и повышении квалификации кадров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437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«Организация работы координационных (совещательных) органов по малому и среднему предпринимательству»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4374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«Содействие деятельности некоммерческих организаций, выражающих интересы субъектов малого и среднего предпринимательства, Аппарату Уполномоченного по защите прав предпринимателей Смоленской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5201" y="1524000"/>
            <a:ext cx="817435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благоприятных условий для развития малого и среднего предпринимательства и повышение его роли в социально-экономическом развитии муниципального образования «Демидовский муниципальный округ» Смоленской области.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266700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2 030,0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80,2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3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459423"/>
              </p:ext>
            </p:extLst>
          </p:nvPr>
        </p:nvGraphicFramePr>
        <p:xfrm>
          <a:off x="727310" y="2577972"/>
          <a:ext cx="3922541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4810"/>
                <a:gridCol w="784810"/>
                <a:gridCol w="783303"/>
                <a:gridCol w="784809"/>
                <a:gridCol w="78480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600" b="1" spc="-5" dirty="0" err="1">
                <a:solidFill>
                  <a:srgbClr val="996633"/>
                </a:solidFill>
                <a:latin typeface="Times New Roman"/>
                <a:cs typeface="Times New Roman"/>
              </a:rPr>
              <a:t>Демидовский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100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78536" y="358266"/>
            <a:ext cx="836066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619861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5463"/>
                <a:gridCol w="771232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447952"/>
            <a:ext cx="8809355" cy="15177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lang="ru-RU"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lang="ru-RU" sz="14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lang="ru-RU" sz="1400" b="1" dirty="0">
                <a:solidFill>
                  <a:srgbClr val="C00000"/>
                </a:solidFill>
                <a:latin typeface="Arial"/>
                <a:cs typeface="Arial"/>
              </a:rPr>
              <a:t>в 2025</a:t>
            </a:r>
            <a:r>
              <a:rPr lang="ru-RU" sz="14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4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lang="ru-RU" sz="14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lang="ru-RU" sz="1400" b="1" spc="-5" dirty="0">
                <a:solidFill>
                  <a:srgbClr val="C00000"/>
                </a:solidFill>
                <a:latin typeface="Arial"/>
                <a:cs typeface="Arial"/>
              </a:rPr>
              <a:t>при плане 64 399</a:t>
            </a:r>
            <a:r>
              <a:rPr lang="ru-RU" sz="1400" b="1" dirty="0">
                <a:solidFill>
                  <a:srgbClr val="C00000"/>
                </a:solidFill>
                <a:latin typeface="Arial"/>
                <a:cs typeface="Arial"/>
              </a:rPr>
              <a:t>,2</a:t>
            </a:r>
            <a:r>
              <a:rPr lang="ru-RU" sz="14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400" b="1" spc="-15" dirty="0" err="1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lang="ru-RU" sz="14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lang="ru-RU" sz="14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98,2</a:t>
            </a:r>
            <a:r>
              <a:rPr lang="ru-RU" sz="1400" b="1" dirty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lang="ru-RU" sz="1400" b="1" spc="-5" dirty="0">
                <a:solidFill>
                  <a:srgbClr val="C00000"/>
                </a:solidFill>
                <a:latin typeface="Arial"/>
                <a:cs typeface="Arial"/>
              </a:rPr>
              <a:t>или 63 271,1</a:t>
            </a:r>
            <a:r>
              <a:rPr lang="ru-RU" sz="14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400" b="1" spc="-15" dirty="0" err="1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lang="ru-RU" sz="14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2012" y="358266"/>
            <a:ext cx="892604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муниципальный округ»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1480" y="2206813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74390" y="28427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85144" y="2861102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2874961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9004" y="286883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25783" y="2874962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56163" y="2874962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433642"/>
              </p:ext>
            </p:extLst>
          </p:nvPr>
        </p:nvGraphicFramePr>
        <p:xfrm>
          <a:off x="190983" y="3163402"/>
          <a:ext cx="8862988" cy="26984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62588"/>
                <a:gridCol w="1219200"/>
                <a:gridCol w="990600"/>
                <a:gridCol w="990600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2512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«Модернизация коммунальной инфраструктуры»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56 863,4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56 863,3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"Модернизация систем теплоснабжения"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"Снижение аварийности на объектах коммунального назначения"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"Развитие и модернизация систем водоснабжения и водоотведения"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"Развитие и модернизация системы газоснабжения населенных пунктов"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68,3</a:t>
                      </a:r>
                    </a:p>
                    <a:p>
                      <a:pPr marL="210185"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13388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"Создание условий для повышения качества оказания общегигиенических услуг населению"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6 851,5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6 065,5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463421"/>
              </p:ext>
            </p:extLst>
          </p:nvPr>
        </p:nvGraphicFramePr>
        <p:xfrm>
          <a:off x="422757" y="2000825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411480" y="2206813"/>
            <a:ext cx="3845053" cy="2705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63 271,1,0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(98,2%)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406359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</a:t>
                      </a: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988 577,9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985 892,0</a:t>
                      </a:r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994 745,5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990 244,4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99,5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-15 552,0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-4 352,5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87452" y="479805"/>
            <a:ext cx="799934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400" b="1" i="1" spc="-15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муниципальный округ»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736168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«Проведение значимых событий на территории Смоленской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Вовлечение в добровольческую (волонтерскую) деятельность граждан всех возрастов, проживающих на территории муниципального образования «Демидовский муниципальный округ»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954843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319430"/>
              </p:ext>
            </p:extLst>
          </p:nvPr>
        </p:nvGraphicFramePr>
        <p:xfrm>
          <a:off x="101154" y="3350640"/>
          <a:ext cx="5183504" cy="1683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687960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демографической ситуации, поддержка материнства, детства и формирование предпосылок к последующему демографическому росту.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836503"/>
              </p:ext>
            </p:extLst>
          </p:nvPr>
        </p:nvGraphicFramePr>
        <p:xfrm>
          <a:off x="173164" y="4142740"/>
          <a:ext cx="5185409" cy="1184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доступности социально значимых объектов»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Создание условий для улучшения качества жизни инвалидов, повышение доступности социально значимых объектов 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71846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</a:t>
                      </a:r>
                      <a:r>
                        <a:rPr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11 572,6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11 404,2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87439"/>
              </p:ext>
            </p:extLst>
          </p:nvPr>
        </p:nvGraphicFramePr>
        <p:xfrm>
          <a:off x="260095" y="4574794"/>
          <a:ext cx="8676640" cy="1360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spc="-5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11 567,9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11 399,6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Демидовский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lang="ru-RU" sz="14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 Обеспечение долгосрочной сбалансированности и устойчивости бюджетной системы муниципального образования «Демидовский муниципальный округ» Смоленской области </a:t>
            </a:r>
            <a:r>
              <a:rPr lang="ru-RU"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; эффективное </a:t>
            </a:r>
            <a:r>
              <a:rPr lang="ru-RU" sz="14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управление муниципальным долгом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11 404,2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,5%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549,3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549,3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720469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Оказание финансовой поддержки общественным социально ориентированным некоммерческим организациям, осуществляющим уставную деятельность, направленную на поддержку инвалидов и ветеранов на территории муниципального образования «Демидовский муниципальный округ» Смоленской области.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549,3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7 396,5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99,8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7 378,9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414890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7 396,5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7 378,9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Стабильное  повышение качества  и уровня жизни  отдельных категорий граждан  из числа лиц, замещавших муниципальные должности, должности  муниципальной службы (муниципальные должности муниципальной службы) в органах  местного  самоуправления  муниципального образования «Демидовский муниципальный округ» Смоленской области 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7 378,9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169543"/>
              </p:ext>
            </p:extLst>
          </p:nvPr>
        </p:nvGraphicFramePr>
        <p:xfrm>
          <a:off x="202183" y="3621469"/>
          <a:ext cx="8713217" cy="317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37986"/>
                <a:gridCol w="838200"/>
                <a:gridCol w="914400"/>
                <a:gridCol w="722631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55 948,8</a:t>
                      </a: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55 730,3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22198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«Повышение доступности и качества оказания государственных и муниципальных услуг»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«Соответствие муниципальных правовых актов действующему законодательству по результатам проверки контрольно-надзорных органов»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68616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«Обеспечение деятельности Главы  муниципального образования «Демидовский муниципальный округ»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3 255,3</a:t>
                      </a: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3 255,3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«Обучение по заочной форме работников органов местного самоуправления в образовательных учреждениях высшего и среднего профессионального образования»</a:t>
                      </a: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«Организация и проведение выборов»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8532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«Проведение Всероссийской переписи населения»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«Оказание мер социальной поддержки отдельным категориям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725,6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692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lang="ru-RU" spc="-5" dirty="0"/>
              <a:t>Решение вопросов местного значения и повышение эффективности деятельности Администрации муниципального образования «Демидовский муниципальный округ» Смоленской области, а также обеспечение организационных, информационных, научно-методических условий для реализации муниципальной </a:t>
            </a:r>
            <a:r>
              <a:rPr lang="ru-RU" spc="-5" dirty="0" smtClean="0"/>
              <a:t>программы.</a:t>
            </a: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59 929,6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9,6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59 711,1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59 711,1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19627"/>
              </p:ext>
            </p:extLst>
          </p:nvPr>
        </p:nvGraphicFramePr>
        <p:xfrm>
          <a:off x="133730" y="4560189"/>
          <a:ext cx="8784589" cy="15398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«Обеспечение организационных условий для реализации муниципальной программы«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«Укрепление материально-технической базы для реализации программных мероприятий»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02183" y="1219200"/>
            <a:ext cx="8332217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в молодежной среде мировоззрения и духовно-нравственной атмосферы этнокультурного взаимоуважения, основанных на принципах уважения прав и свобод человека, стремления к межэтническому миру и согласию, готовности к диалогу. Общественное осуждение и пресечение на основе действующего законодательства любых проявлений дискриминации, насилия, расизма и экстремизма на  национальной и конфессиональной почве. 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34464"/>
              </p:ext>
            </p:extLst>
          </p:nvPr>
        </p:nvGraphicFramePr>
        <p:xfrm>
          <a:off x="649528" y="2824664"/>
          <a:ext cx="3954286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17"/>
                <a:gridCol w="718831"/>
                <a:gridCol w="718830"/>
                <a:gridCol w="717677"/>
                <a:gridCol w="718831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70,0 </a:t>
            </a:r>
            <a:r>
              <a:rPr sz="1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тыс</a:t>
            </a:r>
            <a:r>
              <a:rPr sz="1200" b="1" spc="-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руб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r>
              <a:rPr sz="1200" b="1" spc="-1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2 212,3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2 209,9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573917"/>
              </p:ext>
            </p:extLst>
          </p:nvPr>
        </p:nvGraphicFramePr>
        <p:xfrm>
          <a:off x="228396" y="5383529"/>
          <a:ext cx="8793479" cy="942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«Повышение эффективности управления муниципальным имуществом муниципального образования «Демидовский муниципальный округ» Смоленской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Обеспечение доходности и рационального использования  земельно - имущественного комплекса и его развитие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2 209,9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автотранспортного обслуживания органов местного самоуправления муниципального образования «Демидовский муниципальный округ» Смоленской области. 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2025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23 324,0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23 291,4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«Демидовский муниципальный округ» Смоленской области» </a:t>
            </a:r>
            <a:endParaRPr lang="ru-RU" sz="1800" b="1" i="1" spc="-5" dirty="0">
              <a:solidFill>
                <a:srgbClr val="001F5F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70537"/>
              </p:ext>
            </p:extLst>
          </p:nvPr>
        </p:nvGraphicFramePr>
        <p:xfrm>
          <a:off x="235826" y="3106367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0174"/>
                <a:gridCol w="762000"/>
                <a:gridCol w="762000"/>
                <a:gridCol w="567044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«Материально-техническое обеспечение деятельности МКУ АТ муниципального образования «Демидовский муниципальный округ» Смоленской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1 946,1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1 946,1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«Обеспечение организационных условий для реализации муниципальной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21 377,9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21 345,3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23 291,4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7451" y="685800"/>
            <a:ext cx="778653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400" b="1" i="1" spc="-15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20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400" b="1" i="1" spc="-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700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600 000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500</a:t>
            </a:r>
            <a:r>
              <a:rPr sz="1200" spc="-10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400</a:t>
            </a:r>
            <a:r>
              <a:rPr sz="1200" spc="-10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300</a:t>
            </a:r>
            <a:r>
              <a:rPr sz="1200" spc="-10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ru-RU" sz="1200" spc="-10" dirty="0">
                <a:solidFill>
                  <a:srgbClr val="575757"/>
                </a:solidFill>
                <a:latin typeface="Arial"/>
                <a:cs typeface="Arial"/>
              </a:rPr>
              <a:t>2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9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sz="1200" spc="-10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3505200"/>
            <a:ext cx="757427" cy="16077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3505200"/>
            <a:ext cx="757427" cy="1615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51726"/>
            <a:ext cx="758952" cy="2561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488802"/>
            <a:ext cx="758951" cy="2616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63814" y="2242479"/>
            <a:ext cx="73837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560 075,5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23887" y="2401278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559 076,1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999,4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6045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24 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25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06777"/>
            <a:ext cx="682689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985 892,0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289153"/>
            <a:ext cx="638491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990 244,4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88349" y="519763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- 4 352,5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6 092,9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en-US" sz="1200" b="1" dirty="0">
                <a:solidFill>
                  <a:srgbClr val="C00000"/>
                </a:solidFill>
                <a:latin typeface="Arial"/>
                <a:cs typeface="Arial"/>
              </a:rPr>
              <a:t>8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6 077,8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101418"/>
              </p:ext>
            </p:extLst>
          </p:nvPr>
        </p:nvGraphicFramePr>
        <p:xfrm>
          <a:off x="202183" y="5105400"/>
          <a:ext cx="8793479" cy="14210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4 555,0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«Обеспечение деятельности заместителя Главы муниципального образования «Демидовский муниципальный округ» Смоленской области - начальника отдела»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и повышение эффективности деятельности отдела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жилищно</a:t>
            </a:r>
            <a:r>
              <a:rPr lang="en-US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-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коммунального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Администрации муниципального образования «Демидовский муниципальный округ» Смоленской области (далее – отдел жилищно-коммунального хозяйства Администрации), а также обеспечение организационных, информационных, научно-методических условий для реализации муниципальной программы. </a:t>
            </a: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6 077,8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2 259,6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2 257,0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470888"/>
              </p:ext>
            </p:extLst>
          </p:nvPr>
        </p:nvGraphicFramePr>
        <p:xfrm>
          <a:off x="191715" y="4953000"/>
          <a:ext cx="8793479" cy="1633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образования«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"Приобретение электротехнической продукции для систем улично-наружного освещения"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586115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lang="ru-RU"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установленных Федеральным законом Российской Федерации от 23 ноября 2009 года № 261-ФЗ «Об энергосбережении и о повышении энергетической эффективности и о внесении изменений в отдельные законодательные акты Российской Федерации». Повышение энергетической эффективности экономики муниципального образования «Демидовский муниципальный округ» Смоленской области. Обеспечение системности и комплексности при проведении мероприятий по энергосбережению. 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8389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2 257,0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dirty="0" err="1">
                <a:solidFill>
                  <a:srgbClr val="001F5F"/>
                </a:solidFill>
                <a:latin typeface="Times New Roman"/>
                <a:cs typeface="Times New Roman"/>
              </a:rPr>
              <a:t>застройки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территорий муниципального образования 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</a:t>
            </a:r>
            <a:r>
              <a:rPr lang="ru-RU"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ий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муниципальный округ»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300,0 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1776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«Разработка генерального плана, правил землепользования и застройки территорий муниципального образования «Демидовский муниципальный округ» Смоленской области и их актуализация»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50991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пунктов Демидовского муниципального округа Смоленской области предпосылками для устойчивого развития, формирования благоприятной среды жизнедеятельности, экологической безопасности, надежности транспортной и инженерной инфраструктур, комплексности решений жилищной программы, эффективности использования производственных территорий, культурной преемственности градостроительных решений, эстетической выразительности.</a:t>
            </a: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300,0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программа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мест (площадок) накопления ТКО и приобретение контейнеров (бункеров) для накопления ТКО на территории муниципального образования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округ»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2 251,3 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2 251,3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054342"/>
              </p:ext>
            </p:extLst>
          </p:nvPr>
        </p:nvGraphicFramePr>
        <p:xfrm>
          <a:off x="228396" y="5456301"/>
          <a:ext cx="8793479" cy="11214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«Создание мест (площадок) накопления ТКО и приобретение контейнеров (бункеров) для накопления ТКО на территории муниципального образования «Демидовский муниципальный округ «Смоленской области"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50991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жителей муниципального образования «Демидовский муниципальный округ» Смоленской области благоприятными условиями проживания, в части упорядочивания отношений в сфере обращения с твердыми коммунальными отходами, создание максимальной комфортности среды обитания человека путем оборудования контейнерных площадок для бесперебойной работы Регионального оператора в области обращения с отходами. </a:t>
            </a: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438295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2 251,3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3801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2140" y="430148"/>
            <a:ext cx="782591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программа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«Формирование </a:t>
            </a:r>
            <a:r>
              <a:rPr lang="ru-RU"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современной городской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среды»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0985" y="2503547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0500" y="3109738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0270" y="3109738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65422" y="3109738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90800" y="3109738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29000" y="3109738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59426" y="3109738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09691" y="2438400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30 642,6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99,5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30 487,3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184751"/>
              </p:ext>
            </p:extLst>
          </p:nvPr>
        </p:nvGraphicFramePr>
        <p:xfrm>
          <a:off x="173830" y="3962400"/>
          <a:ext cx="8793479" cy="2339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91404"/>
                <a:gridCol w="1066800"/>
                <a:gridCol w="990600"/>
                <a:gridCol w="944675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232665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«Формирование комфортной городской среды»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50901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«Благоустройство дворовых территорий многоквартирных домов»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98881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«Обустройство мест массового отдыха населения»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17 148,6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17 112,9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062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«Ремонт и восстановление воинских захоронений, памятников»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4 802,9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4 802,9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062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«Благоустройство территорий общего пользования»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3 684,1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062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«Организация деятельности Муниципального бюджетного учреждения «Благоустройство»»</a:t>
                      </a: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2900" y="1214929"/>
            <a:ext cx="850991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уровня благоустройства территорий  муниципального образования «Демидовский муниципальный округ»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533362"/>
              </p:ext>
            </p:extLst>
          </p:nvPr>
        </p:nvGraphicFramePr>
        <p:xfrm>
          <a:off x="477919" y="2306068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7009" y="2713490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4484" y="2503547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139341" y="254006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30 487,3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99,5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4101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восьми строящихся квартир 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20 291,8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343400"/>
            <a:ext cx="8524056" cy="2209800"/>
          </a:xfrm>
        </p:spPr>
        <p:txBody>
          <a:bodyPr/>
          <a:lstStyle/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обеспечения устойчивого экономического и социального развития Российской Федерации, укрепления государственного, культурно-ценностного и экономического суверенитета, увеличения численности населения страны и повышения уровня жизни граждан, основываясь на традиционных российских духовно-нравственных ценностях и принципах патриотизма, приоритета человека, социальной справедливости и равенства возможностей, обеспечения безопасности государства и общественной безопасности, открытости внешнему миру, экономического развития, основанного на честной конкуренции, предпринимательстве и частной инициативе, высокой эффективности 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технологичности, 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07.05.2024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309 «О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целях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Российской Федерации на период до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2030 года и на перспективу до 2036 года».</a:t>
            </a:r>
          </a:p>
        </p:txBody>
      </p:sp>
      <p:pic>
        <p:nvPicPr>
          <p:cNvPr id="1026" name="Picture 2" descr="Михаил Развожаев: По моему поручению Правительством Севастопо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0"/>
            <a:ext cx="388442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580543"/>
              </p:ext>
            </p:extLst>
          </p:nvPr>
        </p:nvGraphicFramePr>
        <p:xfrm>
          <a:off x="457200" y="5410200"/>
          <a:ext cx="844088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222"/>
                <a:gridCol w="2110222"/>
                <a:gridCol w="2110222"/>
                <a:gridCol w="2110222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18 865 091,71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17 679 910,65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1 128 472,14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56 708,92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Национальный проект &quot;Молодежь и дети&quot; создает равные возможности д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7450288" cy="350908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" y="952061"/>
            <a:ext cx="2762137" cy="2286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876800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«МОЛОДЕЖЬ И ДЕТИ»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«Все лучшее детям»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65563"/>
              </p:ext>
            </p:extLst>
          </p:nvPr>
        </p:nvGraphicFramePr>
        <p:xfrm>
          <a:off x="3779456" y="5486400"/>
          <a:ext cx="513594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260017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92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4445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 smtClean="0">
                          <a:effectLst/>
                          <a:latin typeface="Times New Roman"/>
                          <a:ea typeface="Times New Roman"/>
                        </a:rPr>
                        <a:t>2 316 540,71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1 169 128,18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1 090 703,61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56 708,92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541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десяти школах муниципального образования «Демидовский муниципальный округ» Смоленской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оснащению общеобразовательных организаций средствами обучения 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учебных предметов «Основы безопасности и защиты Родины» и </a:t>
            </a: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«Труд (Технология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64" y="1080599"/>
            <a:ext cx="3492749" cy="302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3428999" cy="264105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59436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</a:rPr>
              <a:t>«Педагоги и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наставники»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290730"/>
              </p:ext>
            </p:extLst>
          </p:nvPr>
        </p:nvGraphicFramePr>
        <p:xfrm>
          <a:off x="609600" y="5486400"/>
          <a:ext cx="759142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856"/>
                <a:gridCol w="1897856"/>
                <a:gridCol w="1897856"/>
                <a:gridCol w="189785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16 548 551,00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16 510 782,47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37 768,53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5943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 и наставники»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«Молодежь и дети» направлен на повышение престижа профессии, привлечение кадров в школы и развитие системы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4231" y="3429000"/>
            <a:ext cx="2687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наставничества. Проект стремится улучшить качество образования через поддержку учителей, развитие их компетенций и внедрение инновационных методик.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332898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2330038"/>
            <a:ext cx="5943601" cy="29148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69060"/>
          </a:xfrm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75,7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устойчивость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lang="en-US" sz="15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муниципального образования</a:t>
            </a:r>
            <a:r>
              <a:rPr sz="15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9,6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Обеспечено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исполнени</a:t>
            </a:r>
            <a:r>
              <a:rPr lang="ru-RU"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4953000" cy="262775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46" y="802758"/>
            <a:ext cx="3373524" cy="21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«Модернизация коммунальной инфраструктуры»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734869"/>
              </p:ext>
            </p:extLst>
          </p:nvPr>
        </p:nvGraphicFramePr>
        <p:xfrm>
          <a:off x="293504" y="553223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 smtClean="0">
                          <a:effectLst/>
                          <a:latin typeface="Times New Roman"/>
                          <a:ea typeface="Times New Roman"/>
                        </a:rPr>
                        <a:t>56 863 268,86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36 679 549,62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20 178 032,91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5 686,33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0502" y="1142762"/>
            <a:ext cx="5867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«Модернизация коммунальной инфраструктуры»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для жизни» направлен на улучшение условий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людей и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связности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России. В наших городах и селах возводят новые дома, обустраивают дворы и парки, развивают сеть маршрутов общественного транспорта, на которые выводят комфортные автобусы, трамваи, поезда.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1154" y="2943691"/>
            <a:ext cx="37811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опорную сеть автодорог, включающую 140 тысяч километров федеральных и региональных трасс, формируют по принципу «бесшовной логистики» — поездки между регионами становятся быстрыми и комфортными. За это отвечает нацпроект «Инфраструктура для жизни». </a:t>
            </a:r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Демидове на ул. Комсомольская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павильон для размещения оборудования, предназначенного для очистки воды, подготовлены основания для других павильонов; доставлена цистерна для воды; установлено ограждение территории водозабора; пробурена артезианская скважина, выполнена прокладка и подключение дюкера через реку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Гобза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Произведена реконструкция напорной канализации.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36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46" y="802758"/>
            <a:ext cx="3373524" cy="21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</a:rPr>
              <a:t>«Формирование комфортной городской среды»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925638"/>
              </p:ext>
            </p:extLst>
          </p:nvPr>
        </p:nvGraphicFramePr>
        <p:xfrm>
          <a:off x="293504" y="553223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 smtClean="0">
                          <a:effectLst/>
                          <a:latin typeface="Times New Roman"/>
                          <a:ea typeface="Times New Roman"/>
                        </a:rPr>
                        <a:t>3 156 334,97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3 061 338,72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94 680,62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315,63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0502" y="1142762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 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для жизни» направлен на создание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облика городов, обновление общественных пространств, чтобы помочь регионам, сохранив свой колорит и неповторимую архитектуру, создать атмосферу комфорта и безопасности, как для местных жителей, так и для гостей.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1154" y="2943691"/>
            <a:ext cx="37811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Демидове завершены работы по благоустройству дворов по адресу: Суворовский проезд, дома 8, 10 и 12.</a:t>
            </a:r>
          </a:p>
          <a:p>
            <a:pPr algn="just"/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отметить, что проект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в городе Демидове с 2018 года. За это время было благоустроено 25 дворовых территорий. На них были оборудованы тротуары, установлены скамейки, проведено освещение и заасфальтированы подъезды к домам.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48566"/>
            <a:ext cx="4267200" cy="28448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170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46" y="802758"/>
            <a:ext cx="3373524" cy="21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</a:rPr>
              <a:t>«Региональная и местная дорожная сеть»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212958"/>
              </p:ext>
            </p:extLst>
          </p:nvPr>
        </p:nvGraphicFramePr>
        <p:xfrm>
          <a:off x="293504" y="5532238"/>
          <a:ext cx="4507096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774"/>
                <a:gridCol w="1126774"/>
                <a:gridCol w="1126774"/>
                <a:gridCol w="1126774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 smtClean="0">
                          <a:effectLst/>
                          <a:latin typeface="Times New Roman"/>
                          <a:ea typeface="Times New Roman"/>
                        </a:rPr>
                        <a:t>153 924 776,37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149 157 726,03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4 613 125,55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 smtClean="0">
                          <a:effectLst/>
                          <a:latin typeface="Times New Roman"/>
                          <a:ea typeface="Times New Roman"/>
                        </a:rPr>
                        <a:t>153 924,79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0502" y="1142762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«Региональная и местная дорожная сеть»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«Инфраструктура для жизни» направлен на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повышении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и доступности автомобильных дорог в России. В г. Демидов отремонтировано 4,22 километра дорог. И это не просто цифры, это комфорт и безопасность для каждого жителя. Ремонтные работы охватили следующие улицы: ул.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Гуреевская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2943691"/>
            <a:ext cx="413552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д. 12 до д. 42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Пролетарская (два участка: от перекрестка с ул. Октябрьская до д. 24 и от д. 76 до д. 94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Мелиоративная (от д. 3 до перекрестка с ул.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Нахаевская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37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Нахаевская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д. 34 до перекрестка ул. Кузнецова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Руднянская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д. 158 до д. 182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Советская (два участка: от д. 66 до д. 74 и от д. 27 до д. 69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Кутузова (от д. 32А до д. 48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);пер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Гуреевский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д. 40 до д. 52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Кузнецова (от д. 45 до д. 53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);ул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Матюшова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д. 20 до д. 38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);перекресток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Мира и ул.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Матюшова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обустроены парковочные площадки у магазина «Лаваш», «Почты России» и первой средней школы на ул.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Вакарина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Также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в Смоленской области проводится капитальный ремонт региональных и местных мостов и мостовых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сооружений.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7" y="2527757"/>
            <a:ext cx="4579155" cy="304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1910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58266"/>
            <a:ext cx="8763000" cy="1243546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400" b="1" i="1" spc="-15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25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</a:t>
            </a:r>
            <a:r>
              <a:rPr sz="1600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i="1" spc="5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r>
              <a:rPr lang="ru-RU" sz="1600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10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985 892,0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99,7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57558119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953073"/>
              </p:ext>
            </p:extLst>
          </p:nvPr>
        </p:nvGraphicFramePr>
        <p:xfrm>
          <a:off x="965250" y="1190371"/>
          <a:ext cx="7343139" cy="5000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106 433,1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114 718,9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107,8</a:t>
                      </a:r>
                    </a:p>
                    <a:p>
                      <a:pPr marL="14604" algn="ctr">
                        <a:lnSpc>
                          <a:spcPts val="116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61 033,5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64 538,6</a:t>
                      </a:r>
                      <a:endParaRPr sz="1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105,7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25 932,1</a:t>
                      </a: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25 601,5</a:t>
                      </a:r>
                    </a:p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98,7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5 198,3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6 429,6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123,7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8 258,1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8 580,9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2 500,0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3 725,1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149,0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2 274,2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3 518,6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35,4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38,7</a:t>
                      </a:r>
                    </a:p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109,3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681,5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1 490,3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218,7</a:t>
                      </a:r>
                    </a:p>
                    <a:p>
                      <a:pPr marL="14604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765,3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477067"/>
              </p:ext>
            </p:extLst>
          </p:nvPr>
        </p:nvGraphicFramePr>
        <p:xfrm>
          <a:off x="3733546" y="1438021"/>
          <a:ext cx="5327649" cy="3166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882 144,8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871 173,1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4444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smtClean="0">
                          <a:latin typeface="Times New Roman"/>
                          <a:cs typeface="Times New Roman"/>
                        </a:rPr>
                        <a:t>253 776,4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253 776,4</a:t>
                      </a:r>
                      <a:endParaRPr lang="en-US" sz="1000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357 551,3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346 704,6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268 246,5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268 121,5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2 574,5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2 574,5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1243546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</a:t>
            </a:r>
            <a:r>
              <a:rPr sz="2400" b="1" i="1" spc="-15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2025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</a:t>
            </a:r>
            <a:r>
              <a:rPr sz="1600" i="1" spc="-30" dirty="0" err="1">
                <a:solidFill>
                  <a:srgbClr val="3B3B77"/>
                </a:solidFill>
                <a:latin typeface="Times New Roman"/>
                <a:cs typeface="Times New Roman"/>
              </a:rPr>
              <a:t>Демидовский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i="1" spc="-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муниципальный округ</a:t>
            </a:r>
            <a:r>
              <a:rPr sz="1600" i="1" spc="-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990 244,4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9,5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160431647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994 745,5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990 244,4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8329</TotalTime>
  <Words>7847</Words>
  <Application>Microsoft Office PowerPoint</Application>
  <PresentationFormat>Экран (4:3)</PresentationFormat>
  <Paragraphs>1680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Office Theme</vt:lpstr>
      <vt:lpstr>1_Пиксел</vt:lpstr>
      <vt:lpstr>2_Пиксел</vt:lpstr>
      <vt:lpstr>1_Office Theme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муниципальный округ»  Смоленской области за 2025 год</vt:lpstr>
      <vt:lpstr>Динамика исполнения основных параметров бюджета  муниципального образования «Демидовский муниципальный округ» Смоленской области за 2025 год</vt:lpstr>
      <vt:lpstr>Достигнутые результаты исполнения бюджетной политики муниципального образования «Демидовский муниципальный округ» Смоленской области</vt:lpstr>
      <vt:lpstr>Доходы бюджета муниципального образования «Демидовский муниципальный округ» Смоленской области за 2025 год</vt:lpstr>
      <vt:lpstr>Налоговые и неналоговые доходы за 2025 год, тыс.руб.</vt:lpstr>
      <vt:lpstr>Безвозмездные поступления в 2025 году, тыс.руб.</vt:lpstr>
      <vt:lpstr>Расходы бюджета муниципального образования «Демидовский муниципальный округ» Смоленской области за 2025 год</vt:lpstr>
      <vt:lpstr>Показатели расходов бюджета муниципального образования «Демидовский муниципальный округ» Смоленской области за 2025 год</vt:lpstr>
      <vt:lpstr>Презентация PowerPoint</vt:lpstr>
      <vt:lpstr>Структура расходов бюджета муниципального образования «Демидовский муниципальный округ» Смоленской области за 2025 год</vt:lpstr>
      <vt:lpstr>Структура расходов бюджета муниципального образования «Демидовский муниципальный округ» Смоленской области за 2025 год</vt:lpstr>
      <vt:lpstr>Динамика расходов бюджета муниципального образования «Демидовский муниципальный округ» Смоленской области  (тыс.рублей)</vt:lpstr>
      <vt:lpstr>Расходы по разделу «Социальная политика»  за 2025 год  </vt:lpstr>
      <vt:lpstr>Исполнение расходов в расчете на душу населения  в 2025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муниципальный округ» Смоленской области»</vt:lpstr>
      <vt:lpstr> Муниципальная программа «Развитие водохозяйственного комплекса на территории муниципального образования «Демидовский муниципальный округ» Смоленской области»</vt:lpstr>
      <vt:lpstr>Муниципальная программа «Развитие физической культуры и спорта в  муниципальном образовании «Демидовский муниципальный округ»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муниципальный округ»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муниципальный округ»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муниципальный округ»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муниципальный округ» Смоленской области»</vt:lpstr>
      <vt:lpstr>Муниципальная программа «Развитие добровольчества (волонтерства) в муниципальном образовании «Демидовский муниципальный округ» Смоленской области»</vt:lpstr>
      <vt:lpstr>Муниципальная программа «Демографическое развитие муниципального  образования «Демидовский муниципальный округ» Смоленской области»</vt:lpstr>
      <vt:lpstr>Муниципальная программа «Доступная среда муниципального образования «Демидовский муниципальный округ»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муниципальный округ»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муниципальный округ»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муниципальный округ»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муниципальный округ»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муниципальный округ»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муниципальный округ»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муниципальный округ»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муниципальный округ» Смоленской области»</vt:lpstr>
      <vt:lpstr>Муниципальная программа «Разработка проектов генеральных планов и  правил землепользования и застройки территорий муниципального образования «Демидовский муниципальный округ» Смоленской области»</vt:lpstr>
      <vt:lpstr>Муниципальная программа «Создание мест (площадок) накопления ТКО и приобретение контейнеров (бункеров) для накопления ТКО на территории муниципального образования «Демидовский муниципальный округ» Смоленской области»</vt:lpstr>
      <vt:lpstr>Муниципальная программа «Формирование современной городской среды»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Пользователь Windows</cp:lastModifiedBy>
  <cp:revision>611</cp:revision>
  <cp:lastPrinted>2026-03-20T05:29:13Z</cp:lastPrinted>
  <dcterms:created xsi:type="dcterms:W3CDTF">2018-10-24T05:05:19Z</dcterms:created>
  <dcterms:modified xsi:type="dcterms:W3CDTF">2026-05-28T06:25:47Z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