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  <p:sldMasterId id="214748369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30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6"/>
    <p:sldId id="308" r:id="rId27"/>
    <p:sldId id="278" r:id="rId28"/>
    <p:sldId id="279" r:id="rId29"/>
    <p:sldId id="298" r:id="rId30"/>
    <p:sldId id="280" r:id="rId31"/>
    <p:sldId id="281" r:id="rId32"/>
    <p:sldId id="304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305" r:id="rId43"/>
    <p:sldId id="292" r:id="rId44"/>
    <p:sldId id="293" r:id="rId45"/>
    <p:sldId id="294" r:id="rId46"/>
    <p:sldId id="309" r:id="rId47"/>
    <p:sldId id="310" r:id="rId48"/>
    <p:sldId id="295" r:id="rId49"/>
    <p:sldId id="299" r:id="rId50"/>
    <p:sldId id="300" r:id="rId51"/>
    <p:sldId id="302" r:id="rId52"/>
    <p:sldId id="303" r:id="rId53"/>
    <p:sldId id="306" r:id="rId54"/>
    <p:sldId id="311" r:id="rId55"/>
    <p:sldId id="312" r:id="rId56"/>
    <p:sldId id="297" r:id="rId57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EFF"/>
    <a:srgbClr val="FFCCFF"/>
    <a:srgbClr val="DCD1FB"/>
    <a:srgbClr val="FFFFFF"/>
    <a:srgbClr val="CCECFF"/>
    <a:srgbClr val="EFF9FF"/>
    <a:srgbClr val="D5D5FF"/>
    <a:srgbClr val="CCCCFF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34587" autoAdjust="0"/>
    <p:restoredTop sz="95538" autoAdjust="0"/>
  </p:normalViewPr>
  <p:slideViewPr>
    <p:cSldViewPr>
      <p:cViewPr>
        <p:scale>
          <a:sx n="90" d="100"/>
          <a:sy n="90" d="100"/>
        </p:scale>
        <p:origin x="-2844" y="-48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899716743327876E-2"/>
          <c:y val="4.4043960036330612E-2"/>
          <c:w val="0.56222122605961389"/>
          <c:h val="0.868079200726612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explosion val="26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(108 875,7  тыс.руб)</c:v>
                </c:pt>
                <c:pt idx="1">
                  <c:v>Неналоговые (5 843,2 тыс.руб.)</c:v>
                </c:pt>
                <c:pt idx="2">
                  <c:v>Безвозмездные (871 173,1 тыс.руб.)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108875.7</c:v>
                </c:pt>
                <c:pt idx="1">
                  <c:v>5843.2</c:v>
                </c:pt>
                <c:pt idx="2">
                  <c:v>871173.1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5173202359605827E-4"/>
          <c:y val="0.76279436875567663"/>
          <c:w val="0.75409836065573765"/>
          <c:h val="0.22292450520930432"/>
        </c:manualLayout>
      </c:layout>
      <c:overlay val="0"/>
      <c:txPr>
        <a:bodyPr/>
        <a:lstStyle/>
        <a:p>
          <a:pPr>
            <a:defRPr kern="100" spc="-1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#,##0.00</c:formatCode>
                <c:ptCount val="1"/>
                <c:pt idx="0">
                  <c:v>994745.5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#,##0.00</c:formatCode>
                <c:ptCount val="1"/>
                <c:pt idx="0">
                  <c:v>990224.4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9531392"/>
        <c:axId val="99533184"/>
        <c:axId val="0"/>
      </c:bar3DChart>
      <c:catAx>
        <c:axId val="99531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9533184"/>
        <c:crosses val="autoZero"/>
        <c:auto val="1"/>
        <c:lblAlgn val="ctr"/>
        <c:lblOffset val="100"/>
        <c:noMultiLvlLbl val="0"/>
      </c:catAx>
      <c:valAx>
        <c:axId val="99533184"/>
        <c:scaling>
          <c:orientation val="minMax"/>
          <c:min val="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99531392"/>
        <c:crosses val="autoZero"/>
        <c:crossBetween val="between"/>
        <c:majorUnit val="50000"/>
        <c:min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285201595806076E-2"/>
          <c:y val="8.3333333333333329E-2"/>
          <c:w val="0.84158174020846432"/>
          <c:h val="0.82407407407407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4"/>
            <c:bubble3D val="0"/>
            <c:explosion val="3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3590139061904758E-2"/>
                  <c:y val="0.10445100612423447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3531824322586669E-2"/>
                  <c:y val="4.6296296296296294E-3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2.516240157480315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sz="800" dirty="0"/>
                      <a:t>КУЛЬТУРА, КИНЕМАТОГРАФИЯ  </a:t>
                    </a:r>
                    <a:endParaRPr lang="ru-RU" sz="800" dirty="0" smtClean="0"/>
                  </a:p>
                  <a:p>
                    <a:pPr>
                      <a:defRPr sz="800"/>
                    </a:pPr>
                    <a:r>
                      <a:rPr lang="ru-RU" sz="800" dirty="0" smtClean="0"/>
                      <a:t>67</a:t>
                    </a:r>
                    <a:r>
                      <a:rPr lang="ru-RU" sz="800" baseline="0" dirty="0" smtClean="0"/>
                      <a:t> 069,6</a:t>
                    </a:r>
                    <a:r>
                      <a:rPr lang="ru-RU" sz="800" dirty="0" smtClean="0"/>
                      <a:t>  тыс. руб</a:t>
                    </a:r>
                    <a:r>
                      <a:rPr lang="ru-RU" sz="800" dirty="0"/>
                      <a:t>.
</a:t>
                    </a:r>
                    <a:r>
                      <a:rPr lang="ru-RU" sz="800" dirty="0" smtClean="0"/>
                      <a:t>11%</a:t>
                    </a:r>
                    <a:endParaRPr lang="ru-RU" sz="8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8.2282868647410218E-2"/>
                  <c:y val="3.2098279381743949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СОЦИАЛЬНАЯ </a:t>
                    </a:r>
                    <a:r>
                      <a:rPr lang="ru-RU" dirty="0"/>
                      <a:t>ПОЛИТИКА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51 612,8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6%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0.10320309449068944"/>
                  <c:y val="-2.0926837270341208E-2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2.4634523689204147E-2"/>
                  <c:y val="-5.6195683872849227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ОБСЛУЖИВАНИЕ </a:t>
                    </a:r>
                    <a:r>
                      <a:rPr lang="ru-RU" dirty="0"/>
                      <a:t>ГОСУДАРСТВЕННОГО И МУНИЦИПАЛЬНОГО ДОЛГА 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3,6  </a:t>
                    </a:r>
                    <a:r>
                      <a:rPr lang="ru-RU" dirty="0"/>
                      <a:t>тыс</a:t>
                    </a:r>
                    <a:r>
                      <a:rPr lang="ru-RU" dirty="0" smtClean="0"/>
                      <a:t>. руб</a:t>
                    </a:r>
                    <a:r>
                      <a:rPr lang="ru-RU" dirty="0"/>
                      <a:t>.
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МЕЖБЮДЖЕТНЫЕ ТРАНСФЕРТЫ ОБЩЕГО ХАРАКТЕРА БЮДЖЕТАМ БЮДЖЕТНОЙ СИСТЕМЫ РОССИЙСКОЙ ФЕДЕРАЦИИ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41 945,5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7%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 107 494,1 тыс.руб.</c:v>
                </c:pt>
                <c:pt idx="1">
                  <c:v>НАЦИОНАЛЬНАЯ ОБОРОНА 418,6 тыс. руб.</c:v>
                </c:pt>
                <c:pt idx="2">
                  <c:v>НАЦИОНАЛЬНАЯ БЕЗОПАСНОСТЬ И ПРАВООХРАНИТЕЛЬНАЯ ДЕЯТЕЛЬНОСТЬ 167,8 тыс.руб.</c:v>
                </c:pt>
                <c:pt idx="3">
                  <c:v>НАЦИОНАЛЬНАЯ ЭКОНОМИКА 265 524,2 тыс.руб.</c:v>
                </c:pt>
                <c:pt idx="4">
                  <c:v>ЖИЛИЩНО-КОММУНАЛЬНОЕ ХОЗЯЙСТВО 110 227,8 тыс.руб.</c:v>
                </c:pt>
                <c:pt idx="5">
                  <c:v>ОБРАЗОВАНИЕ   360 129,5 тыс.руб.</c:v>
                </c:pt>
                <c:pt idx="6">
                  <c:v>КУЛЬТУРА, КИНЕМАТОГРАФИЯ  67 269,6 тыс.руб.</c:v>
                </c:pt>
                <c:pt idx="7">
                  <c:v>СОЦИАЛЬНАЯ ПОЛИТИКА 43 280,5 тыс.руб.</c:v>
                </c:pt>
                <c:pt idx="8">
                  <c:v>ФИЗИЧЕСКАЯ КУЛЬТУРА И СПОРТ 15 727,7 тыс.руб.</c:v>
                </c:pt>
                <c:pt idx="9">
                  <c:v>ОБСЛУЖИВАНИЕ ГОСУДАРСТВЕННОГО И МУНИЦИПАЛЬНОГО ДОЛГА  4,6  тыс. руб.</c:v>
                </c:pt>
              </c:strCache>
            </c:strRef>
          </c:cat>
          <c:val>
            <c:numRef>
              <c:f>Лист1!$B$2:$B$11</c:f>
              <c:numCache>
                <c:formatCode>#,##0.00</c:formatCode>
                <c:ptCount val="10"/>
                <c:pt idx="0">
                  <c:v>107494.1</c:v>
                </c:pt>
                <c:pt idx="1">
                  <c:v>418.6</c:v>
                </c:pt>
                <c:pt idx="2" formatCode="0.00">
                  <c:v>167.8</c:v>
                </c:pt>
                <c:pt idx="3">
                  <c:v>265524.2</c:v>
                </c:pt>
                <c:pt idx="4">
                  <c:v>110227.8</c:v>
                </c:pt>
                <c:pt idx="5">
                  <c:v>360129.5</c:v>
                </c:pt>
                <c:pt idx="6">
                  <c:v>87269.6</c:v>
                </c:pt>
                <c:pt idx="7">
                  <c:v>43280.5</c:v>
                </c:pt>
                <c:pt idx="8">
                  <c:v>15727.7</c:v>
                </c:pt>
                <c:pt idx="9" formatCode="General">
                  <c:v>4.5999999999999996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285201595806076E-2"/>
          <c:y val="8.3333333333333329E-2"/>
          <c:w val="0.84158174020846432"/>
          <c:h val="0.82407407407407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4"/>
            <c:bubble3D val="0"/>
            <c:explosion val="3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9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9.0768078854971471E-2"/>
                  <c:y val="-3.6945902595508892E-4"/>
                </c:manualLayout>
              </c:layout>
              <c:spPr/>
              <c:txPr>
                <a:bodyPr/>
                <a:lstStyle/>
                <a:p>
                  <a:pPr>
                    <a:defRPr sz="9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4.5570537750286612E-3"/>
                  <c:y val="0.2959268372703413"/>
                </c:manualLayout>
              </c:layout>
              <c:spPr/>
              <c:txPr>
                <a:bodyPr/>
                <a:lstStyle/>
                <a:p>
                  <a:pPr>
                    <a:defRPr sz="9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3590139061904758E-2"/>
                  <c:y val="0.1044510061242344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3.1379680922510353E-2"/>
                  <c:y val="0.1365740740740741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1275975057008025"/>
                  <c:y val="0.10849573490813648"/>
                </c:manualLayout>
              </c:layout>
              <c:tx>
                <c:rich>
                  <a:bodyPr/>
                  <a:lstStyle/>
                  <a:p>
                    <a:pPr>
                      <a:defRPr sz="900"/>
                    </a:pPr>
                    <a:r>
                      <a:rPr lang="ru-RU" sz="900" dirty="0"/>
                      <a:t>КУЛЬТУРА, КИНЕМАТОГРАФИЯ  </a:t>
                    </a:r>
                    <a:endParaRPr lang="ru-RU" sz="900" dirty="0" smtClean="0"/>
                  </a:p>
                  <a:p>
                    <a:pPr>
                      <a:defRPr sz="900"/>
                    </a:pPr>
                    <a:r>
                      <a:rPr lang="ru-RU" sz="900" dirty="0" smtClean="0"/>
                      <a:t>87 2</a:t>
                    </a:r>
                    <a:r>
                      <a:rPr lang="ru-RU" sz="900" baseline="0" dirty="0" smtClean="0"/>
                      <a:t>69,6</a:t>
                    </a:r>
                    <a:r>
                      <a:rPr lang="ru-RU" sz="900" dirty="0" smtClean="0"/>
                      <a:t>  тыс. руб</a:t>
                    </a:r>
                    <a:r>
                      <a:rPr lang="ru-RU" sz="900" dirty="0"/>
                      <a:t>.
</a:t>
                    </a:r>
                    <a:r>
                      <a:rPr lang="ru-RU" sz="900" dirty="0" smtClean="0"/>
                      <a:t>8%</a:t>
                    </a:r>
                    <a:endParaRPr lang="ru-RU" sz="9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22507049379445296"/>
                  <c:y val="2.0524205307669876E-2"/>
                </c:manualLayout>
              </c:layout>
              <c:tx>
                <c:rich>
                  <a:bodyPr/>
                  <a:lstStyle/>
                  <a:p>
                    <a:pPr>
                      <a:defRPr sz="1000"/>
                    </a:pPr>
                    <a:endParaRPr lang="ru-RU" sz="1000" dirty="0" smtClean="0"/>
                  </a:p>
                  <a:p>
                    <a:pPr>
                      <a:defRPr sz="1000"/>
                    </a:pPr>
                    <a:r>
                      <a:rPr lang="ru-RU" sz="1000" dirty="0" smtClean="0"/>
                      <a:t>СОЦИАЛЬНАЯ </a:t>
                    </a:r>
                    <a:r>
                      <a:rPr lang="ru-RU" sz="1000" dirty="0"/>
                      <a:t>ПОЛИТИКА </a:t>
                    </a:r>
                    <a:endParaRPr lang="ru-RU" sz="1000" dirty="0" smtClean="0"/>
                  </a:p>
                  <a:p>
                    <a:pPr>
                      <a:defRPr sz="1000"/>
                    </a:pPr>
                    <a:r>
                      <a:rPr lang="ru-RU" sz="1000" dirty="0" smtClean="0"/>
                      <a:t>43 280,5 тыс. руб</a:t>
                    </a:r>
                    <a:r>
                      <a:rPr lang="ru-RU" sz="1000" dirty="0"/>
                      <a:t>.
</a:t>
                    </a:r>
                    <a:r>
                      <a:rPr lang="ru-RU" sz="1000" dirty="0" smtClean="0"/>
                      <a:t>4%</a:t>
                    </a:r>
                    <a:endParaRPr lang="ru-RU" sz="10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0.1886383439594817"/>
                  <c:y val="-5.0452391367745701E-2"/>
                </c:manualLayout>
              </c:layout>
              <c:spPr/>
              <c:txPr>
                <a:bodyPr/>
                <a:lstStyle/>
                <a:p>
                  <a:pPr>
                    <a:defRPr sz="9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8.6914258614595855E-2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900"/>
                    </a:pPr>
                    <a:endParaRPr lang="ru-RU" sz="900" dirty="0" smtClean="0"/>
                  </a:p>
                  <a:p>
                    <a:pPr>
                      <a:defRPr sz="900"/>
                    </a:pPr>
                    <a:r>
                      <a:rPr lang="ru-RU" sz="900" dirty="0" smtClean="0"/>
                      <a:t>ОБСЛУЖИВАНИЕ </a:t>
                    </a:r>
                    <a:r>
                      <a:rPr lang="ru-RU" sz="900" dirty="0"/>
                      <a:t>ГОСУДАРСТВЕННОГО И МУНИЦИПАЛЬНОГО ДОЛГА  </a:t>
                    </a:r>
                    <a:endParaRPr lang="ru-RU" sz="900" dirty="0" smtClean="0"/>
                  </a:p>
                  <a:p>
                    <a:pPr>
                      <a:defRPr sz="900"/>
                    </a:pPr>
                    <a:r>
                      <a:rPr lang="ru-RU" sz="900" dirty="0" smtClean="0"/>
                      <a:t>4,6  </a:t>
                    </a:r>
                    <a:r>
                      <a:rPr lang="ru-RU" sz="900" dirty="0"/>
                      <a:t>тыс</a:t>
                    </a:r>
                    <a:r>
                      <a:rPr lang="ru-RU" sz="900" dirty="0" smtClean="0"/>
                      <a:t>. руб</a:t>
                    </a:r>
                    <a:r>
                      <a:rPr lang="ru-RU" sz="900" dirty="0"/>
                      <a:t>.
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delete val="1"/>
            </c:dLbl>
            <c:dLbl>
              <c:idx val="10"/>
              <c:layout>
                <c:manualLayout>
                  <c:x val="8.3112288316778624E-2"/>
                  <c:y val="-6.5093139399241759E-2"/>
                </c:manualLayout>
              </c:layout>
              <c:spPr/>
              <c:txPr>
                <a:bodyPr/>
                <a:lstStyle/>
                <a:p>
                  <a:pPr>
                    <a:defRPr sz="9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  107 494,1 тыс.руб.</c:v>
                </c:pt>
                <c:pt idx="1">
                  <c:v>НАЦИОНАЛЬНАЯ БЕЗОПАСНОСТЬ И ПРАВООХРАНИТЕЛЬНАЯ ДЕЯТЕЛЬНОСТЬ 167,8 тыс.руб.</c:v>
                </c:pt>
                <c:pt idx="2">
                  <c:v>НАЦИОНАЛЬНАЯ ЭКОНОМИКА 265 524,2 тыс.руб.</c:v>
                </c:pt>
                <c:pt idx="3">
                  <c:v>ЖИЛИЩНО-КОММУНАЛЬНОЕ ХОЗЯЙСТВО 110 227,8тыс.руб.</c:v>
                </c:pt>
                <c:pt idx="4">
                  <c:v>ОБРАЗОВАНИЕ   360 129,5 тыс.руб.</c:v>
                </c:pt>
                <c:pt idx="5">
                  <c:v>КУЛЬТУРА, КИНЕМАТОГРАФИЯ  87 269,6 тыс.руб.</c:v>
                </c:pt>
                <c:pt idx="6">
                  <c:v>СОЦИАЛЬНАЯ ПОЛИТИКА  43 280,5 тыс.руб.</c:v>
                </c:pt>
                <c:pt idx="7">
                  <c:v>ФИЗИЧЕСКАЯ КУЛЬТУРА И СПОРТ 15 727,7 тыс.руб.</c:v>
                </c:pt>
                <c:pt idx="8">
                  <c:v>ОБСЛУЖИВАНИЕ ГОСУДАРСТВЕННОГО И МУНИЦИПАЛЬНОГО ДОЛГА  4,6  тыс. руб.</c:v>
                </c:pt>
                <c:pt idx="10">
                  <c:v>НАЦИОНАЛЬНАЯ ОБОРОНА 418,6 тыс. руб.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11"/>
                <c:pt idx="0">
                  <c:v>107494.1</c:v>
                </c:pt>
                <c:pt idx="1">
                  <c:v>167.8</c:v>
                </c:pt>
                <c:pt idx="2">
                  <c:v>265524.2</c:v>
                </c:pt>
                <c:pt idx="3">
                  <c:v>110227.8</c:v>
                </c:pt>
                <c:pt idx="4">
                  <c:v>360129.5</c:v>
                </c:pt>
                <c:pt idx="5">
                  <c:v>87269.6</c:v>
                </c:pt>
                <c:pt idx="6">
                  <c:v>43280.5</c:v>
                </c:pt>
                <c:pt idx="7">
                  <c:v>15727.7</c:v>
                </c:pt>
                <c:pt idx="8">
                  <c:v>4.5999999999999996</c:v>
                </c:pt>
                <c:pt idx="10">
                  <c:v>418.6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559076.1</c:v>
                </c:pt>
                <c:pt idx="1">
                  <c:v>990244.4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359552"/>
        <c:axId val="160361088"/>
        <c:axId val="0"/>
      </c:bar3DChart>
      <c:catAx>
        <c:axId val="160359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0361088"/>
        <c:crosses val="autoZero"/>
        <c:auto val="1"/>
        <c:lblAlgn val="ctr"/>
        <c:lblOffset val="100"/>
        <c:noMultiLvlLbl val="0"/>
      </c:catAx>
      <c:valAx>
        <c:axId val="160361088"/>
        <c:scaling>
          <c:orientation val="minMax"/>
          <c:max val="600000"/>
          <c:min val="32900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60359552"/>
        <c:crosses val="autoZero"/>
        <c:crossBetween val="between"/>
        <c:majorUnit val="10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0.43927</cdr:x>
      <cdr:y>0.10118</cdr:y>
    </cdr:from>
    <cdr:to>
      <cdr:x>0.69052</cdr:x>
      <cdr:y>0.17636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1524001" y="411209"/>
          <a:ext cx="871683" cy="305531"/>
        </a:xfrm>
        <a:prstGeom xmlns:a="http://schemas.openxmlformats.org/drawingml/2006/main" prst="wedgeRoundRectCallout">
          <a:avLst>
            <a:gd name="adj1" fmla="val -28625"/>
            <a:gd name="adj2" fmla="val 108743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559 076,1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0.7584</cdr:x>
      <cdr:y>0.00466</cdr:y>
    </cdr:from>
    <cdr:to>
      <cdr:x>1</cdr:x>
      <cdr:y>0.07535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2631182" y="18919"/>
          <a:ext cx="838203" cy="287284"/>
        </a:xfrm>
        <a:prstGeom xmlns:a="http://schemas.openxmlformats.org/drawingml/2006/main" prst="wedgeRoundRectCallout">
          <a:avLst>
            <a:gd name="adj1" fmla="val -26053"/>
            <a:gd name="adj2" fmla="val 132762"/>
            <a:gd name="adj3" fmla="val 16667"/>
          </a:avLst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990 244,4</a:t>
          </a:r>
        </a:p>
        <a:p xmlns:a="http://schemas.openxmlformats.org/drawingml/2006/main"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6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4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3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0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23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36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68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23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2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30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94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58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00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73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94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66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5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75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39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4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5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5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1512" y="358266"/>
            <a:ext cx="8300974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827" y="1478406"/>
            <a:ext cx="8629015" cy="191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4/22/2026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1512" y="358266"/>
            <a:ext cx="8300974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827" y="1478406"/>
            <a:ext cx="8629015" cy="191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3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53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5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44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8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9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2.png"/><Relationship Id="rId4" Type="http://schemas.openxmlformats.org/officeDocument/2006/relationships/image" Target="../media/image11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2.png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30.png"/><Relationship Id="rId4" Type="http://schemas.openxmlformats.org/officeDocument/2006/relationships/image" Target="../media/image12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30.png"/><Relationship Id="rId4" Type="http://schemas.openxmlformats.org/officeDocument/2006/relationships/image" Target="../media/image12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30.png"/><Relationship Id="rId4" Type="http://schemas.openxmlformats.org/officeDocument/2006/relationships/image" Target="../media/image129.jp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3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fdm03@fin.s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dm03fin@yandex.r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51175" y="2251075"/>
            <a:ext cx="5782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БЮДЖЕТ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ДЛЯ</a:t>
            </a:r>
            <a:r>
              <a:rPr b="1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ГРАЖДАН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03477" y="4291965"/>
            <a:ext cx="7395209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  <a:tabLst>
                <a:tab pos="1214120" algn="l"/>
              </a:tabLst>
            </a:pP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НА ОСНОВЕ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ПРОЕКТА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РЕШЕНИЯ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ДЕМИДОВСКОГО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ОКРУЖНОГО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 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СОВЕТА</a:t>
            </a:r>
            <a:r>
              <a:rPr lang="ru-RU"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ДЕПУТАТОВ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«ОБ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У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ТВЕРЖДЕНИИ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ОТЧЕТА ОБ 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r>
              <a:rPr sz="2000" b="1" spc="-13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 ОБЛАСТИ ЗА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28955"/>
            <a:ext cx="2700528" cy="1455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955" y="84553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2900" y="246633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Показатели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10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</a:t>
            </a:r>
            <a:r>
              <a:rPr sz="20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4533" y="979330"/>
            <a:ext cx="7259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разделам,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подразделам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классификации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бюджета, </a:t>
            </a:r>
            <a:r>
              <a:rPr sz="18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тыс.</a:t>
            </a:r>
            <a:r>
              <a:rPr sz="1800" b="1" i="1" spc="-2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руб.</a:t>
            </a:r>
            <a:endParaRPr sz="1800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474092"/>
              </p:ext>
            </p:extLst>
          </p:nvPr>
        </p:nvGraphicFramePr>
        <p:xfrm>
          <a:off x="143256" y="1287363"/>
          <a:ext cx="8924544" cy="54673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2770"/>
                <a:gridCol w="351130"/>
                <a:gridCol w="377621"/>
                <a:gridCol w="832329"/>
                <a:gridCol w="680347"/>
                <a:gridCol w="680347"/>
              </a:tblGrid>
              <a:tr h="24495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ru-RU" sz="1000" b="1" spc="-5" dirty="0" smtClean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715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6520" marR="7620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нения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108 993,7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107 494,1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905510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высшего должностного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лица субъекта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3 255,3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3 255,3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426084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законодательных (представительных) органов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 представительных органов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4 026,1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2 962,3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73,6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38671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Правительства Российской Федерации,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высших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исполнительных органов 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субъектов Российской Федерации, местных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администраций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57 087,8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56 855,6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30922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Судебная система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 деятельности финансовых, налоговых и таможенных органов и органов финансового  (финансово-бюджетного)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надзора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11 866,7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11 854,8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37272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Резервные фонды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157,9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40447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32 599,3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32 566,1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84368">
                <a:tc>
                  <a:txBody>
                    <a:bodyPr/>
                    <a:lstStyle/>
                    <a:p>
                      <a:pPr marL="74930" marR="426084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НАЦИОНАЛЬНАЯ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ОБОРОНА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00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418,6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418,6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55158">
                <a:tc>
                  <a:txBody>
                    <a:bodyPr/>
                    <a:lstStyle/>
                    <a:p>
                      <a:pPr marL="74930" marR="38671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Мобилизационная и вневойсковая подготовка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418,6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418,6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6303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БЕЗОПАСНОСТЬ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ПРАВООХРАНИТЕЛЬНАЯ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ДЕЯТЕЛЬНОСТЬ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170,5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167,8</a:t>
                      </a: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74930" marR="104139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Защита населения и территории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чрезвычайных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ситуаций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природного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техногенного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характера,  </a:t>
                      </a:r>
                      <a:r>
                        <a:rPr lang="ru-RU" sz="1000" spc="-5" dirty="0" smtClean="0">
                          <a:latin typeface="Times New Roman"/>
                          <a:cs typeface="Times New Roman"/>
                        </a:rPr>
                        <a:t>пожарная безопасность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170,5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167,8</a:t>
                      </a: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98,5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83057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ЭКОНОМИКА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266 171,1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265 524,2</a:t>
                      </a:r>
                    </a:p>
                  </a:txBody>
                  <a:tcPr marL="0" marR="0" marT="889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Сельское хозяйство и рыболовство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355,0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355,0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Водное хозяйство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724,9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724,9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Транспорт</a:t>
                      </a: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1 817,6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1 817,6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Дорожное хозяйство (дорожные</a:t>
                      </a:r>
                      <a:r>
                        <a:rPr sz="10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фонды)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260 120,1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259 973,2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национальной</a:t>
                      </a:r>
                      <a:r>
                        <a:rPr sz="10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экономики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3 153,5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2 653,5</a:t>
                      </a: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84,1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ЖИЛИЩНО-КОММУНАЛЬНОЕ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ХОЗЯЙСТВО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111 606,5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110 227,8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172070" y="575818"/>
            <a:ext cx="10890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продолжение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067576"/>
              </p:ext>
            </p:extLst>
          </p:nvPr>
        </p:nvGraphicFramePr>
        <p:xfrm>
          <a:off x="317182" y="830325"/>
          <a:ext cx="8496933" cy="5416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6418"/>
                <a:gridCol w="422591"/>
                <a:gridCol w="360045"/>
                <a:gridCol w="791844"/>
                <a:gridCol w="720090"/>
                <a:gridCol w="575945"/>
              </a:tblGrid>
              <a:tr h="525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6515" algn="ctr">
                        <a:lnSpc>
                          <a:spcPct val="114999"/>
                        </a:lnSpc>
                      </a:pP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170" marR="67310" algn="ctr">
                        <a:lnSpc>
                          <a:spcPct val="114999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лн 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Жилищное хозяйство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4 144,5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4 142,1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Коммунальное хозяйство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70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740,4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69 614,1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98,4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 Благоустройство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35</a:t>
                      </a:r>
                      <a:r>
                        <a:rPr lang="ru-RU" sz="1000" b="0" baseline="0" dirty="0" smtClean="0">
                          <a:latin typeface="Times New Roman"/>
                          <a:cs typeface="Times New Roman"/>
                        </a:rPr>
                        <a:t> 452,7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35 202,7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99,3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Другие вопросы в области жилищно-коммунального хозяйства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1 268,9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1 268,9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360 490,4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360 129,5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Дошкольное 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50 530,1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50 501,5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Общее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02</a:t>
                      </a: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268 912,4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268 744,2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21 105,3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20 968,2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Профессиональная подготовка, переподготовка и повышение квалификации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440,7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436,3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 err="1">
                          <a:latin typeface="Times New Roman"/>
                          <a:cs typeface="Times New Roman"/>
                        </a:rPr>
                        <a:t>Молодежная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 err="1" smtClean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348,2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348,2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397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09</a:t>
                      </a:r>
                    </a:p>
                  </a:txBody>
                  <a:tcPr marL="0" marR="0" marT="1397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19 153,7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19 131,1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КУЛЬТУРА,</a:t>
                      </a:r>
                      <a:r>
                        <a:rPr sz="10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КИНЕМАТОГРАФИЯ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87 710,8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87 269,6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99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75 147,2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74 745,1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1653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культуры,</a:t>
                      </a:r>
                      <a:r>
                        <a:rPr sz="10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кинематографии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08</a:t>
                      </a: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12 563,6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12 524,5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СОЦИАЛЬНАЯ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43 422,7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43 280,5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396,5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7 378,9</a:t>
                      </a: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019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Социальное обеспечение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населения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2 853,5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2 847,7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019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Охрана семьи и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30 544,4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30 425,6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019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социальной</a:t>
                      </a:r>
                      <a:r>
                        <a:rPr sz="10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2 628,3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2 628,3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ФИЗИЧЕСКАЯ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15 756,5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15 727,7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Физическая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8 141,8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8 120,4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Массовый 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5 863,8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5 860,2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Спорт высших достижений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ru-RU" sz="1000" b="0" baseline="0" dirty="0" smtClean="0">
                          <a:latin typeface="Times New Roman"/>
                          <a:cs typeface="Times New Roman"/>
                        </a:rPr>
                        <a:t> 750,9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1 747,1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ГОСУДАРСТВЕННОГО И МУНИЦИПАЛЬНОГО 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97,9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государственного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внутреннего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92405">
                <a:tc gridSpan="3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ВСЕГО 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РАСХОДОВ: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994 745,5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990 244,4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99,5</a:t>
                      </a:r>
                      <a:endParaRPr sz="11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Структура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</a:t>
            </a:r>
            <a:r>
              <a:rPr sz="20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4160513177"/>
              </p:ext>
            </p:extLst>
          </p:nvPr>
        </p:nvGraphicFramePr>
        <p:xfrm>
          <a:off x="426026" y="1295400"/>
          <a:ext cx="8360665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Структура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</a:t>
            </a:r>
            <a:r>
              <a:rPr sz="20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15954653"/>
              </p:ext>
            </p:extLst>
          </p:nvPr>
        </p:nvGraphicFramePr>
        <p:xfrm>
          <a:off x="426026" y="1295400"/>
          <a:ext cx="8360665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241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297687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82064" y="481330"/>
            <a:ext cx="674497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922019" marR="915669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</a:t>
            </a:r>
            <a:r>
              <a:rPr sz="20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С</a:t>
            </a:r>
            <a:r>
              <a:rPr sz="2000" b="1" i="1" spc="-10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моленской</a:t>
            </a:r>
            <a:r>
              <a:rPr sz="2000" b="1" i="1" spc="-14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 (тыс.рублей)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63267" y="3573779"/>
            <a:ext cx="978535" cy="287020"/>
          </a:xfrm>
          <a:custGeom>
            <a:avLst/>
            <a:gdLst/>
            <a:ahLst/>
            <a:cxnLst/>
            <a:rect l="l" t="t" r="r" b="b"/>
            <a:pathLst>
              <a:path w="978535" h="287020">
                <a:moveTo>
                  <a:pt x="489204" y="0"/>
                </a:moveTo>
                <a:lnTo>
                  <a:pt x="422782" y="1270"/>
                </a:lnTo>
                <a:lnTo>
                  <a:pt x="359156" y="5080"/>
                </a:lnTo>
                <a:lnTo>
                  <a:pt x="298704" y="11303"/>
                </a:lnTo>
                <a:lnTo>
                  <a:pt x="242315" y="19558"/>
                </a:lnTo>
                <a:lnTo>
                  <a:pt x="190245" y="29845"/>
                </a:lnTo>
                <a:lnTo>
                  <a:pt x="143256" y="41910"/>
                </a:lnTo>
                <a:lnTo>
                  <a:pt x="101981" y="55753"/>
                </a:lnTo>
                <a:lnTo>
                  <a:pt x="66801" y="70993"/>
                </a:lnTo>
                <a:lnTo>
                  <a:pt x="17525" y="105156"/>
                </a:lnTo>
                <a:lnTo>
                  <a:pt x="0" y="143256"/>
                </a:lnTo>
                <a:lnTo>
                  <a:pt x="4444" y="162687"/>
                </a:lnTo>
                <a:lnTo>
                  <a:pt x="38481" y="199009"/>
                </a:lnTo>
                <a:lnTo>
                  <a:pt x="101981" y="230759"/>
                </a:lnTo>
                <a:lnTo>
                  <a:pt x="143256" y="244602"/>
                </a:lnTo>
                <a:lnTo>
                  <a:pt x="190245" y="256667"/>
                </a:lnTo>
                <a:lnTo>
                  <a:pt x="242315" y="266954"/>
                </a:lnTo>
                <a:lnTo>
                  <a:pt x="298704" y="275209"/>
                </a:lnTo>
                <a:lnTo>
                  <a:pt x="359156" y="281432"/>
                </a:lnTo>
                <a:lnTo>
                  <a:pt x="422782" y="285242"/>
                </a:lnTo>
                <a:lnTo>
                  <a:pt x="489204" y="286512"/>
                </a:lnTo>
                <a:lnTo>
                  <a:pt x="555498" y="285242"/>
                </a:lnTo>
                <a:lnTo>
                  <a:pt x="619125" y="281432"/>
                </a:lnTo>
                <a:lnTo>
                  <a:pt x="679576" y="275209"/>
                </a:lnTo>
                <a:lnTo>
                  <a:pt x="735964" y="266954"/>
                </a:lnTo>
                <a:lnTo>
                  <a:pt x="788034" y="256667"/>
                </a:lnTo>
                <a:lnTo>
                  <a:pt x="835025" y="244602"/>
                </a:lnTo>
                <a:lnTo>
                  <a:pt x="876300" y="230759"/>
                </a:lnTo>
                <a:lnTo>
                  <a:pt x="911479" y="215519"/>
                </a:lnTo>
                <a:lnTo>
                  <a:pt x="960755" y="181356"/>
                </a:lnTo>
                <a:lnTo>
                  <a:pt x="978281" y="143256"/>
                </a:lnTo>
                <a:lnTo>
                  <a:pt x="973836" y="123825"/>
                </a:lnTo>
                <a:lnTo>
                  <a:pt x="939800" y="87503"/>
                </a:lnTo>
                <a:lnTo>
                  <a:pt x="876300" y="55753"/>
                </a:lnTo>
                <a:lnTo>
                  <a:pt x="835025" y="41910"/>
                </a:lnTo>
                <a:lnTo>
                  <a:pt x="788034" y="29845"/>
                </a:lnTo>
                <a:lnTo>
                  <a:pt x="735964" y="19558"/>
                </a:lnTo>
                <a:lnTo>
                  <a:pt x="679576" y="11303"/>
                </a:lnTo>
                <a:lnTo>
                  <a:pt x="619125" y="5080"/>
                </a:lnTo>
                <a:lnTo>
                  <a:pt x="555498" y="1270"/>
                </a:lnTo>
                <a:lnTo>
                  <a:pt x="489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88564" y="2348483"/>
            <a:ext cx="978535" cy="216535"/>
          </a:xfrm>
          <a:custGeom>
            <a:avLst/>
            <a:gdLst/>
            <a:ahLst/>
            <a:cxnLst/>
            <a:rect l="l" t="t" r="r" b="b"/>
            <a:pathLst>
              <a:path w="978535" h="216535">
                <a:moveTo>
                  <a:pt x="489076" y="0"/>
                </a:moveTo>
                <a:lnTo>
                  <a:pt x="422783" y="1015"/>
                </a:lnTo>
                <a:lnTo>
                  <a:pt x="359156" y="3810"/>
                </a:lnTo>
                <a:lnTo>
                  <a:pt x="298703" y="8508"/>
                </a:lnTo>
                <a:lnTo>
                  <a:pt x="242316" y="14731"/>
                </a:lnTo>
                <a:lnTo>
                  <a:pt x="190246" y="22605"/>
                </a:lnTo>
                <a:lnTo>
                  <a:pt x="143256" y="31750"/>
                </a:lnTo>
                <a:lnTo>
                  <a:pt x="101981" y="42037"/>
                </a:lnTo>
                <a:lnTo>
                  <a:pt x="17525" y="79501"/>
                </a:lnTo>
                <a:lnTo>
                  <a:pt x="0" y="108203"/>
                </a:lnTo>
                <a:lnTo>
                  <a:pt x="4444" y="122936"/>
                </a:lnTo>
                <a:lnTo>
                  <a:pt x="38481" y="150367"/>
                </a:lnTo>
                <a:lnTo>
                  <a:pt x="101981" y="174370"/>
                </a:lnTo>
                <a:lnTo>
                  <a:pt x="143256" y="184657"/>
                </a:lnTo>
                <a:lnTo>
                  <a:pt x="190246" y="193801"/>
                </a:lnTo>
                <a:lnTo>
                  <a:pt x="242316" y="201675"/>
                </a:lnTo>
                <a:lnTo>
                  <a:pt x="298703" y="207899"/>
                </a:lnTo>
                <a:lnTo>
                  <a:pt x="359156" y="212598"/>
                </a:lnTo>
                <a:lnTo>
                  <a:pt x="422783" y="215391"/>
                </a:lnTo>
                <a:lnTo>
                  <a:pt x="489076" y="216407"/>
                </a:lnTo>
                <a:lnTo>
                  <a:pt x="555498" y="215391"/>
                </a:lnTo>
                <a:lnTo>
                  <a:pt x="619125" y="212598"/>
                </a:lnTo>
                <a:lnTo>
                  <a:pt x="679576" y="207899"/>
                </a:lnTo>
                <a:lnTo>
                  <a:pt x="735964" y="201675"/>
                </a:lnTo>
                <a:lnTo>
                  <a:pt x="788035" y="193801"/>
                </a:lnTo>
                <a:lnTo>
                  <a:pt x="835025" y="184657"/>
                </a:lnTo>
                <a:lnTo>
                  <a:pt x="876300" y="174370"/>
                </a:lnTo>
                <a:lnTo>
                  <a:pt x="960755" y="136905"/>
                </a:lnTo>
                <a:lnTo>
                  <a:pt x="978281" y="108203"/>
                </a:lnTo>
                <a:lnTo>
                  <a:pt x="973836" y="93471"/>
                </a:lnTo>
                <a:lnTo>
                  <a:pt x="939800" y="66039"/>
                </a:lnTo>
                <a:lnTo>
                  <a:pt x="876300" y="42037"/>
                </a:lnTo>
                <a:lnTo>
                  <a:pt x="835025" y="31750"/>
                </a:lnTo>
                <a:lnTo>
                  <a:pt x="788035" y="22605"/>
                </a:lnTo>
                <a:lnTo>
                  <a:pt x="735964" y="14731"/>
                </a:lnTo>
                <a:lnTo>
                  <a:pt x="679576" y="8508"/>
                </a:lnTo>
                <a:lnTo>
                  <a:pt x="619125" y="3810"/>
                </a:lnTo>
                <a:lnTo>
                  <a:pt x="555498" y="1015"/>
                </a:lnTo>
                <a:lnTo>
                  <a:pt x="489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55972" y="1991360"/>
            <a:ext cx="4427855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847725" algn="l"/>
                <a:tab pos="1308100" algn="l"/>
                <a:tab pos="1616075" algn="l"/>
                <a:tab pos="2070100" algn="l"/>
                <a:tab pos="2273300" algn="l"/>
                <a:tab pos="2620645" algn="l"/>
                <a:tab pos="2643505" algn="l"/>
                <a:tab pos="3129280" algn="l"/>
                <a:tab pos="3601720" algn="l"/>
                <a:tab pos="4314190" algn="l"/>
              </a:tabLst>
            </a:pP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Финансирование	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расходов		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бюджета  </a:t>
            </a:r>
            <a:r>
              <a:rPr sz="1600" spc="-10" dirty="0" err="1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spc="204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муниципальный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округ»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за</a:t>
            </a:r>
            <a:r>
              <a:rPr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25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год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исполнено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 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990 244,4 </a:t>
            </a:r>
            <a:r>
              <a:rPr sz="1600" b="1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b="1" spc="-4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4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1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lang="ru-RU"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1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ли</a:t>
            </a:r>
            <a:r>
              <a:rPr lang="ru-RU" sz="160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99,5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lang="ru-RU"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lang="ru-RU"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денн</a:t>
            </a:r>
            <a:r>
              <a:rPr lang="ru-RU"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lang="ru-RU" sz="1600" spc="135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</a:t>
            </a:r>
            <a:r>
              <a:rPr lang="ru-RU" sz="1600" spc="-7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lang="ru-RU"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lang="ru-RU"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10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lang="ru-RU"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lang="ru-RU"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lang="ru-RU"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lang="ru-RU"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тн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ым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44116" y="3218556"/>
            <a:ext cx="442658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537210" algn="l"/>
                <a:tab pos="1146810" algn="l"/>
                <a:tab pos="2143125" algn="l"/>
                <a:tab pos="3039745" algn="l"/>
                <a:tab pos="3319779" algn="l"/>
                <a:tab pos="4203700" algn="l"/>
              </a:tabLst>
            </a:pPr>
            <a:r>
              <a:rPr sz="1600" spc="-1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2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sz="1600" spc="-2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8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чен</a:t>
            </a:r>
            <a:r>
              <a:rPr sz="1600" spc="-2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ям</a:t>
            </a:r>
            <a:r>
              <a:rPr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 </a:t>
            </a:r>
            <a:r>
              <a:rPr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(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994 745,5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5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30" dirty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3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spc="-5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6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2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.)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ро</a:t>
            </a:r>
            <a:r>
              <a:rPr sz="1600" spc="-1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цен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1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ис</a:t>
            </a:r>
            <a:r>
              <a:rPr sz="1600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ения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2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4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расходам</a:t>
            </a:r>
            <a:r>
              <a:rPr sz="1600" spc="-4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 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24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4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году</a:t>
            </a:r>
            <a:r>
              <a:rPr sz="1600" spc="-4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sz="1600" spc="34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97,2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07585" y="3961638"/>
            <a:ext cx="2002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36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иб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ьш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лю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65721" y="3961638"/>
            <a:ext cx="1112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2125" algn="l"/>
              </a:tabLst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6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ъ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33333" y="3961638"/>
            <a:ext cx="769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10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07585" y="4205478"/>
            <a:ext cx="459422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«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Демидовский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»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Смоленской области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37711" y="4710103"/>
            <a:ext cx="4474972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ав</a:t>
            </a:r>
            <a:r>
              <a:rPr lang="ru-RU" sz="1600" spc="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8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х</a:t>
            </a:r>
            <a:r>
              <a:rPr lang="ru-RU" sz="1600" spc="-7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на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4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ан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е – 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36,0</a:t>
            </a:r>
            <a:r>
              <a:rPr lang="ru-RU" sz="1600" b="1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 национальная экономика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26,8%,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жилищно-коммунальное хозяйство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– 11,1%,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общегосударственные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пр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10,8%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endParaRPr lang="ru-RU" sz="1600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95"/>
              </a:spcBef>
            </a:pPr>
            <a:endParaRPr lang="ru-RU" sz="1600" dirty="0">
              <a:latin typeface="Times New Roman"/>
              <a:cs typeface="Times New Roman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3108349344"/>
              </p:ext>
            </p:extLst>
          </p:nvPr>
        </p:nvGraphicFramePr>
        <p:xfrm>
          <a:off x="838199" y="1828799"/>
          <a:ext cx="346938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19811" y="1219200"/>
            <a:ext cx="9124189" cy="5638800"/>
          </a:xfrm>
          <a:prstGeom prst="rect">
            <a:avLst/>
          </a:pr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16635" y="454123"/>
            <a:ext cx="845654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9560" marR="5080" indent="-1547495" algn="ctr">
              <a:lnSpc>
                <a:spcPct val="100000"/>
              </a:lnSpc>
              <a:spcBef>
                <a:spcPts val="100"/>
              </a:spcBef>
              <a:tabLst>
                <a:tab pos="2814955" algn="l"/>
              </a:tabLst>
            </a:pPr>
            <a:r>
              <a:rPr sz="2400" b="1" i="1" spc="-65" dirty="0">
                <a:solidFill>
                  <a:srgbClr val="001F5F"/>
                </a:solidFill>
                <a:latin typeface="Times New Roman"/>
                <a:cs typeface="Times New Roman"/>
              </a:rPr>
              <a:t>Расходы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24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разделу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24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Социальная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400" b="1" i="1" spc="-2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олитика</a:t>
            </a:r>
            <a:r>
              <a:rPr sz="2400" b="1" i="1" spc="-25" dirty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lang="ru-RU" sz="2400" b="1" i="1" spc="-2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25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i="1" spc="-8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год</a:t>
            </a:r>
            <a: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  <a:t/>
            </a:r>
            <a:b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sz="2400" b="1" i="1" spc="-8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endParaRPr sz="1800" b="1" i="1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313199"/>
              </p:ext>
            </p:extLst>
          </p:nvPr>
        </p:nvGraphicFramePr>
        <p:xfrm>
          <a:off x="533196" y="920965"/>
          <a:ext cx="8229804" cy="5805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72404"/>
                <a:gridCol w="990600"/>
                <a:gridCol w="1066800"/>
              </a:tblGrid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40398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подраздела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01600" algn="ctr">
                        <a:lnSpc>
                          <a:spcPct val="100000"/>
                        </a:lnSpc>
                      </a:pPr>
                      <a:r>
                        <a:rPr sz="12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spc="-3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оды</a:t>
                      </a:r>
                      <a:endParaRPr lang="ru-RU" sz="1200" b="1" dirty="0" smtClean="0">
                        <a:solidFill>
                          <a:srgbClr val="1F477B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100" b="1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110489" indent="-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Количество  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льгот  </a:t>
                      </a: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олучате</a:t>
                      </a:r>
                      <a:r>
                        <a:rPr sz="11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ей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9814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        </a:t>
                      </a:r>
                      <a:r>
                        <a:rPr sz="10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000" b="1" spc="-35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2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7 378,9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71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9691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spc="-5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        </a:t>
                      </a:r>
                      <a:r>
                        <a:rPr sz="1000" b="1" spc="-5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Социальное</a:t>
                      </a:r>
                      <a:r>
                        <a:rPr sz="1000" b="1" spc="-75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2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r>
                        <a:rPr lang="ru-RU" sz="1000" b="1" spc="-2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населения</a:t>
                      </a:r>
                      <a:endParaRPr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2 847,7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54895">
                <a:tc>
                  <a:txBody>
                    <a:bodyPr/>
                    <a:lstStyle/>
                    <a:p>
                      <a:pPr marL="15875" marR="4445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Социальная поддержка семьям, а также родителям военнослужащих, участвующих в специальной военной операции (в том числе погибших), в виде обеспечения и доставки твердого топлива (дров колотых</a:t>
                      </a:r>
                      <a:r>
                        <a:rPr lang="ru-RU" sz="1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38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725,5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52</a:t>
                      </a:r>
                      <a:endParaRPr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54260">
                <a:tc>
                  <a:txBody>
                    <a:bodyPr/>
                    <a:lstStyle/>
                    <a:p>
                      <a:pPr marL="15875" marR="21590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Осуществление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мер социальной поддержки по предоставлению компенсации расходов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оплату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помещений,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отопления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освещения педагогическим работникам образовательных  организаций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76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2 122,2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145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5657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Охрана </a:t>
                      </a:r>
                      <a:r>
                        <a:rPr sz="1000" b="1" spc="-5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семьи </a:t>
                      </a:r>
                      <a:r>
                        <a:rPr sz="1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6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04139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30 425,5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86494">
                <a:tc>
                  <a:txBody>
                    <a:bodyPr/>
                    <a:lstStyle/>
                    <a:p>
                      <a:pPr marL="15875" marR="317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Субсидии на предоставление молодым семьям социальных выплат на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 строительство индивидуального жилого</a:t>
                      </a:r>
                      <a:r>
                        <a:rPr sz="1000" b="1" spc="-5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925,1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26034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53515">
                <a:tc>
                  <a:txBody>
                    <a:bodyPr/>
                    <a:lstStyle/>
                    <a:p>
                      <a:pPr marL="15875" marR="2730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Софинансирование к субсидии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молодым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семьям социальных выплат на 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строительство индивидуального жилого</a:t>
                      </a:r>
                      <a:r>
                        <a:rPr sz="1000" b="1" spc="-4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ts val="1425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379,2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48021">
                <a:tc>
                  <a:txBody>
                    <a:bodyPr/>
                    <a:lstStyle/>
                    <a:p>
                      <a:pPr marL="15875" marR="246379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переданного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воспитание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приемную  семью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5 333,9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6306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вознаграждения, причитающегося приемным</a:t>
                      </a:r>
                      <a:r>
                        <a:rPr sz="1000" b="1" spc="-9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родителям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1 734,9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73873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ежемесячных 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находящегося под</a:t>
                      </a:r>
                      <a:r>
                        <a:rPr sz="1000" b="1" spc="2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опекой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(попечительством)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1 593,5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502473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ежемесячной компенсационной денежной выплаты на питание учащихся с ограниченными возможностями здоровья, детей-инвалидов для которых общеобразовательными организациями организованно обучение на дому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131,9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92789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Субвенция на предоставление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детям-сиротам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детям, оставшимся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 попечения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лицам из их числа по договорам найма специализированных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20 327,0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0317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Другие вопросы в области социальной политики</a:t>
                      </a:r>
                      <a:endParaRPr sz="1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2 628,4</a:t>
                      </a:r>
                      <a:endParaRPr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Субсидии на возмещение затрат, связанных с уставной деятельностью общественных некоммерческих организаций направленной на поддержку инвалидов и ветеранов на территории района</a:t>
                      </a:r>
                      <a:endParaRPr sz="1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549,4</a:t>
                      </a: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5555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Организация и осуществление деятельности по опеке и попечительству</a:t>
                      </a:r>
                      <a:endParaRPr sz="1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2 079,0</a:t>
                      </a: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922817"/>
          </a:xfrm>
          <a:prstGeom prst="rect">
            <a:avLst/>
          </a:prstGeom>
        </p:spPr>
        <p:txBody>
          <a:bodyPr vert="horz" wrap="square" lIns="0" tIns="60452" rIns="0" bIns="0" rtlCol="0">
            <a:spAutoFit/>
          </a:bodyPr>
          <a:lstStyle/>
          <a:p>
            <a:pPr marL="3517265" marR="5080" indent="-338455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latin typeface="Times New Roman"/>
                <a:cs typeface="Times New Roman"/>
              </a:rPr>
              <a:t>Исполнение </a:t>
            </a:r>
            <a:r>
              <a:rPr sz="2800" b="1" i="1" dirty="0">
                <a:latin typeface="Times New Roman"/>
                <a:cs typeface="Times New Roman"/>
              </a:rPr>
              <a:t>расходов </a:t>
            </a:r>
            <a:r>
              <a:rPr sz="2800" b="1" i="1" spc="-5" dirty="0">
                <a:latin typeface="Times New Roman"/>
                <a:cs typeface="Times New Roman"/>
              </a:rPr>
              <a:t>в расчете на </a:t>
            </a:r>
            <a:r>
              <a:rPr sz="2800" b="1" i="1" spc="-10" dirty="0">
                <a:latin typeface="Times New Roman"/>
                <a:cs typeface="Times New Roman"/>
              </a:rPr>
              <a:t>душу </a:t>
            </a:r>
            <a:r>
              <a:rPr sz="2800" b="1" i="1" spc="-5" dirty="0">
                <a:latin typeface="Times New Roman"/>
                <a:cs typeface="Times New Roman"/>
              </a:rPr>
              <a:t>населения  в </a:t>
            </a:r>
            <a:r>
              <a:rPr lang="ru-RU" sz="2800" b="1" i="1" spc="-5" dirty="0" smtClean="0">
                <a:latin typeface="Times New Roman"/>
                <a:cs typeface="Times New Roman"/>
              </a:rPr>
              <a:t>2025</a:t>
            </a:r>
            <a:r>
              <a:rPr sz="2800" b="1" i="1" spc="-10" dirty="0" smtClean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г.</a:t>
            </a:r>
            <a:endParaRPr sz="28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0696"/>
              </p:ext>
            </p:extLst>
          </p:nvPr>
        </p:nvGraphicFramePr>
        <p:xfrm>
          <a:off x="493687" y="1636648"/>
          <a:ext cx="8229600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3125"/>
                <a:gridCol w="6086475"/>
              </a:tblGrid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b="1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52 167,2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64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местного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бюджета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(всего) приходится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34 376,6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образование 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25 345,9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2401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 err="1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800" spc="-15" dirty="0" smtClean="0">
                          <a:latin typeface="Arial"/>
                          <a:cs typeface="Arial"/>
                        </a:rPr>
                        <a:t>национальную экономику </a:t>
                      </a:r>
                      <a:r>
                        <a:rPr sz="1800" spc="-15" dirty="0" err="1" smtClean="0">
                          <a:latin typeface="Arial"/>
                          <a:cs typeface="Arial"/>
                        </a:rPr>
                        <a:t>приходится</a:t>
                      </a:r>
                      <a:r>
                        <a:rPr sz="1800" spc="-1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10 521,9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3233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 err="1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800" spc="-30" dirty="0" smtClean="0">
                          <a:latin typeface="Arial"/>
                          <a:cs typeface="Arial"/>
                        </a:rPr>
                        <a:t>жилищно-коммунальное хозяйство</a:t>
                      </a:r>
                      <a:r>
                        <a:rPr sz="1800" spc="-3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 err="1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 </a:t>
                      </a:r>
                      <a:r>
                        <a:rPr lang="ru-RU" sz="1800" spc="-15" dirty="0" smtClean="0">
                          <a:latin typeface="Arial"/>
                          <a:cs typeface="Arial"/>
                        </a:rPr>
                        <a:t>г</a:t>
                      </a:r>
                      <a:r>
                        <a:rPr sz="1800" spc="-5" dirty="0" err="1" smtClean="0">
                          <a:latin typeface="Arial"/>
                          <a:cs typeface="Arial"/>
                        </a:rPr>
                        <a:t>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10 261,0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3025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6959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 err="1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общегосударственные вопросы </a:t>
                      </a:r>
                      <a:r>
                        <a:rPr sz="1800" spc="-15" dirty="0" err="1" smtClean="0">
                          <a:latin typeface="Arial"/>
                          <a:cs typeface="Arial"/>
                        </a:rPr>
                        <a:t>приходится</a:t>
                      </a:r>
                      <a:r>
                        <a:rPr sz="1800" spc="-1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  <p:sp>
        <p:nvSpPr>
          <p:cNvPr id="13" name="object 7"/>
          <p:cNvSpPr/>
          <p:nvPr/>
        </p:nvSpPr>
        <p:spPr>
          <a:xfrm>
            <a:off x="426720" y="4267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26328"/>
              </p:ext>
            </p:extLst>
          </p:nvPr>
        </p:nvGraphicFramePr>
        <p:xfrm>
          <a:off x="1043609" y="3356952"/>
          <a:ext cx="7056754" cy="2376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8785"/>
                <a:gridCol w="817244"/>
                <a:gridCol w="1769110"/>
                <a:gridCol w="904875"/>
                <a:gridCol w="1856740"/>
              </a:tblGrid>
              <a:tr h="2376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405765" marR="400685" indent="42545" algn="just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4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о 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бюджета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990 244,4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%</a:t>
                      </a: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=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396875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</a:t>
                      </a:r>
                    </a:p>
                    <a:p>
                      <a:pPr marL="54165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рамках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92075" marR="8572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2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spc="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ых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программ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965 054,3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97,5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4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+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Непрограммные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25 190,1</a:t>
                      </a:r>
                      <a:r>
                        <a:rPr lang="ru-RU" sz="1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1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2,5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89302" y="1351533"/>
            <a:ext cx="534670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731010">
              <a:lnSpc>
                <a:spcPct val="100000"/>
              </a:lnSpc>
              <a:spcBef>
                <a:spcPts val="105"/>
              </a:spcBef>
              <a:tabLst>
                <a:tab pos="3468370" algn="l"/>
              </a:tabLst>
            </a:pPr>
            <a:r>
              <a:rPr sz="2600" i="1" spc="-10" dirty="0">
                <a:solidFill>
                  <a:srgbClr val="001F5F"/>
                </a:solidFill>
                <a:latin typeface="Arial"/>
                <a:cs typeface="Arial"/>
              </a:rPr>
              <a:t>Исполнение  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МУ</a:t>
            </a:r>
            <a:r>
              <a:rPr sz="2600" i="1" spc="5" dirty="0">
                <a:solidFill>
                  <a:srgbClr val="001F5F"/>
                </a:solidFill>
                <a:latin typeface="Arial"/>
                <a:cs typeface="Arial"/>
              </a:rPr>
              <a:t>Н</a:t>
            </a:r>
            <a:r>
              <a:rPr sz="2600" i="1" spc="-5" dirty="0">
                <a:solidFill>
                  <a:srgbClr val="001F5F"/>
                </a:solidFill>
                <a:latin typeface="Arial"/>
                <a:cs typeface="Arial"/>
              </a:rPr>
              <a:t>ИЦИПАЛЬН</a:t>
            </a:r>
            <a:r>
              <a:rPr sz="2600" i="1" spc="-20" dirty="0">
                <a:solidFill>
                  <a:srgbClr val="001F5F"/>
                </a:solidFill>
                <a:latin typeface="Arial"/>
                <a:cs typeface="Arial"/>
              </a:rPr>
              <a:t>Ы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Х	ПРОГ</a:t>
            </a:r>
            <a:r>
              <a:rPr sz="2600" i="1" spc="-200" dirty="0">
                <a:solidFill>
                  <a:srgbClr val="001F5F"/>
                </a:solidFill>
                <a:latin typeface="Arial"/>
                <a:cs typeface="Arial"/>
              </a:rPr>
              <a:t>Р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АММ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9782" y="2283079"/>
            <a:ext cx="528637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105"/>
              </a:spcBef>
            </a:pPr>
            <a:r>
              <a:rPr sz="2000" i="1" spc="-5" dirty="0">
                <a:latin typeface="Arial"/>
                <a:cs typeface="Arial"/>
              </a:rPr>
              <a:t>Бюджета муниципального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образования</a:t>
            </a:r>
            <a:endParaRPr sz="20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2000" i="1" spc="-10" dirty="0">
                <a:latin typeface="Arial"/>
                <a:cs typeface="Arial"/>
              </a:rPr>
              <a:t>«</a:t>
            </a:r>
            <a:r>
              <a:rPr sz="2000" i="1" spc="-10" dirty="0" err="1">
                <a:latin typeface="Arial"/>
                <a:cs typeface="Arial"/>
              </a:rPr>
              <a:t>Демидовский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lang="ru-RU" sz="2000" i="1" spc="-5" dirty="0" smtClean="0">
                <a:latin typeface="Arial"/>
                <a:cs typeface="Arial"/>
              </a:rPr>
              <a:t>муниципальный округ</a:t>
            </a:r>
            <a:r>
              <a:rPr sz="2000" i="1" spc="-5" dirty="0" smtClean="0">
                <a:latin typeface="Arial"/>
                <a:cs typeface="Arial"/>
              </a:rPr>
              <a:t>» </a:t>
            </a:r>
            <a:r>
              <a:rPr sz="2000" i="1" spc="-5" dirty="0">
                <a:latin typeface="Arial"/>
                <a:cs typeface="Arial"/>
              </a:rPr>
              <a:t>Смоленской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области  </a:t>
            </a:r>
            <a:r>
              <a:rPr sz="2000" i="1" spc="-10" dirty="0" err="1">
                <a:latin typeface="Arial"/>
                <a:cs typeface="Arial"/>
              </a:rPr>
              <a:t>за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lang="ru-RU" sz="2000" i="1" spc="-5" dirty="0" smtClean="0">
                <a:latin typeface="Arial"/>
                <a:cs typeface="Arial"/>
              </a:rPr>
              <a:t>2025</a:t>
            </a:r>
            <a:r>
              <a:rPr sz="2000" i="1" spc="-40" dirty="0" smtClean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год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3355" y="605027"/>
            <a:ext cx="7129272" cy="792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43356" y="667257"/>
            <a:ext cx="7129272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lang="ru-RU" sz="1400" b="1" i="1" spc="5" dirty="0" smtClean="0">
                <a:latin typeface="Times New Roman"/>
                <a:cs typeface="Times New Roman"/>
              </a:rPr>
              <a:t>2025 </a:t>
            </a:r>
            <a:r>
              <a:rPr sz="1400" b="1" i="1" spc="-30" dirty="0" err="1" smtClean="0">
                <a:latin typeface="Times New Roman"/>
                <a:cs typeface="Times New Roman"/>
              </a:rPr>
              <a:t>году</a:t>
            </a:r>
            <a:r>
              <a:rPr sz="1400" b="1" i="1" spc="-30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sz="1400" b="1" i="1" spc="-20" dirty="0" err="1" smtClean="0">
                <a:latin typeface="Times New Roman"/>
                <a:cs typeface="Times New Roman"/>
              </a:rPr>
              <a:t>бюджет</a:t>
            </a:r>
            <a:r>
              <a:rPr sz="1400" b="1" i="1" spc="-20" dirty="0" smtClean="0">
                <a:latin typeface="Times New Roman"/>
                <a:cs typeface="Times New Roman"/>
              </a:rPr>
              <a:t> </a:t>
            </a:r>
            <a:r>
              <a:rPr sz="1400" b="1" i="1" spc="-15" dirty="0" err="1">
                <a:latin typeface="Times New Roman"/>
                <a:cs typeface="Times New Roman"/>
              </a:rPr>
              <a:t>муниципального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lang="ru-RU" sz="1400" b="1" i="1" spc="-10" dirty="0" smtClean="0">
                <a:latin typeface="Times New Roman"/>
                <a:cs typeface="Times New Roman"/>
              </a:rPr>
              <a:t>образования</a:t>
            </a:r>
            <a:r>
              <a:rPr sz="1400" b="1" i="1" spc="-10" dirty="0" smtClean="0">
                <a:latin typeface="Times New Roman"/>
                <a:cs typeface="Times New Roman"/>
              </a:rPr>
              <a:t> </a:t>
            </a:r>
            <a:r>
              <a:rPr lang="ru-RU" sz="1400" b="1" i="1" spc="-10" dirty="0" smtClean="0">
                <a:latin typeface="Times New Roman"/>
                <a:cs typeface="Times New Roman"/>
              </a:rPr>
              <a:t> </a:t>
            </a:r>
            <a:r>
              <a:rPr sz="1400" b="1" i="1" spc="-5" dirty="0" err="1" smtClean="0">
                <a:latin typeface="Times New Roman"/>
                <a:cs typeface="Times New Roman"/>
              </a:rPr>
              <a:t>включен</a:t>
            </a:r>
            <a:r>
              <a:rPr lang="ru-RU" sz="1400" b="1" i="1" spc="-5" dirty="0" smtClean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 </a:t>
            </a:r>
            <a:r>
              <a:rPr sz="1400" b="1" i="1" spc="-10" dirty="0" err="1" smtClean="0">
                <a:latin typeface="Times New Roman"/>
                <a:cs typeface="Times New Roman"/>
              </a:rPr>
              <a:t>муниципальн</a:t>
            </a:r>
            <a:r>
              <a:rPr lang="ru-RU" sz="1400" b="1" i="1" spc="-10" dirty="0" err="1" smtClean="0">
                <a:latin typeface="Times New Roman"/>
                <a:cs typeface="Times New Roman"/>
              </a:rPr>
              <a:t>ые</a:t>
            </a:r>
            <a:r>
              <a:rPr sz="1400" b="1" i="1" spc="-10" dirty="0" smtClean="0">
                <a:latin typeface="Times New Roman"/>
                <a:cs typeface="Times New Roman"/>
              </a:rPr>
              <a:t>  </a:t>
            </a:r>
            <a:r>
              <a:rPr sz="1400" b="1" i="1" spc="-5" dirty="0" err="1" smtClean="0">
                <a:latin typeface="Times New Roman"/>
                <a:cs typeface="Times New Roman"/>
              </a:rPr>
              <a:t>программ</a:t>
            </a:r>
            <a:r>
              <a:rPr lang="ru-RU" sz="1400" b="1" i="1" spc="-5" dirty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, </a:t>
            </a:r>
            <a:r>
              <a:rPr sz="1400" b="1" i="1" spc="-5" dirty="0">
                <a:latin typeface="Times New Roman"/>
                <a:cs typeface="Times New Roman"/>
              </a:rPr>
              <a:t>на </a:t>
            </a:r>
            <a:r>
              <a:rPr sz="1400" b="1" i="1" spc="-10" dirty="0">
                <a:latin typeface="Times New Roman"/>
                <a:cs typeface="Times New Roman"/>
              </a:rPr>
              <a:t>реализацию которых </a:t>
            </a:r>
            <a:r>
              <a:rPr sz="1400" b="1" i="1" spc="-5" dirty="0" err="1">
                <a:latin typeface="Times New Roman"/>
                <a:cs typeface="Times New Roman"/>
              </a:rPr>
              <a:t>направлено</a:t>
            </a:r>
            <a:r>
              <a:rPr sz="1400" b="1" i="1" spc="-5" dirty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965 054,3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 </a:t>
            </a:r>
            <a:r>
              <a:rPr sz="1400" b="1" i="1" spc="-20" dirty="0">
                <a:latin typeface="Times New Roman"/>
                <a:cs typeface="Times New Roman"/>
              </a:rPr>
              <a:t>руб., </a:t>
            </a:r>
            <a:r>
              <a:rPr sz="1400" b="1" i="1" spc="-5" dirty="0">
                <a:latin typeface="Times New Roman"/>
                <a:cs typeface="Times New Roman"/>
              </a:rPr>
              <a:t>что  </a:t>
            </a:r>
            <a:r>
              <a:rPr sz="1400" b="1" i="1" spc="-15" dirty="0" err="1">
                <a:latin typeface="Times New Roman"/>
                <a:cs typeface="Times New Roman"/>
              </a:rPr>
              <a:t>составляет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lang="ru-RU" sz="1400" b="1" i="1" spc="-15" dirty="0" smtClean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97,5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% от </a:t>
            </a:r>
            <a:r>
              <a:rPr sz="1400" b="1" i="1" spc="-5" dirty="0">
                <a:latin typeface="Times New Roman"/>
                <a:cs typeface="Times New Roman"/>
              </a:rPr>
              <a:t>общих </a:t>
            </a:r>
            <a:r>
              <a:rPr sz="1400" b="1" i="1" spc="-20" dirty="0">
                <a:latin typeface="Times New Roman"/>
                <a:cs typeface="Times New Roman"/>
              </a:rPr>
              <a:t>расходов </a:t>
            </a:r>
            <a:r>
              <a:rPr sz="1400" b="1" i="1" spc="-15" dirty="0">
                <a:latin typeface="Times New Roman"/>
                <a:cs typeface="Times New Roman"/>
              </a:rPr>
              <a:t>бюджета </a:t>
            </a:r>
            <a:r>
              <a:rPr sz="1400" b="1" i="1" dirty="0">
                <a:latin typeface="Times New Roman"/>
                <a:cs typeface="Times New Roman"/>
              </a:rPr>
              <a:t>( </a:t>
            </a:r>
            <a:r>
              <a:rPr lang="ru-RU" sz="1400" b="1" i="1" dirty="0" smtClean="0">
                <a:latin typeface="Times New Roman"/>
                <a:cs typeface="Times New Roman"/>
              </a:rPr>
              <a:t>990 244,4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</a:t>
            </a:r>
            <a:r>
              <a:rPr sz="1400" b="1" i="1" spc="-150" dirty="0">
                <a:latin typeface="Times New Roman"/>
                <a:cs typeface="Times New Roman"/>
              </a:rPr>
              <a:t> </a:t>
            </a:r>
            <a:r>
              <a:rPr sz="1400" b="1" i="1" spc="-20" dirty="0">
                <a:latin typeface="Times New Roman"/>
                <a:cs typeface="Times New Roman"/>
              </a:rPr>
              <a:t>руб.).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647976"/>
              </p:ext>
            </p:extLst>
          </p:nvPr>
        </p:nvGraphicFramePr>
        <p:xfrm>
          <a:off x="245173" y="1407794"/>
          <a:ext cx="8641079" cy="52647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6100382"/>
                <a:gridCol w="762000"/>
                <a:gridCol w="838200"/>
                <a:gridCol w="580452"/>
              </a:tblGrid>
              <a:tr h="5734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программы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254001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«Обеспечение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жильем молодых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семей»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1 304,3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1 304,3</a:t>
                      </a: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дорожно-транспортного комплекса муниципального образования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«Демидовский муниципальный округ»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Смоленской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259 802,7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259 585,1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«Развитие водохозяйственного комплекса на территории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952,8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952,8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«Развитие физической культуры и спорта в муниципальном образовании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6 203,8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6 199,6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«Развитие образования в муниципальном образовании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388 193,7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387 710,8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22579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«Развитие культуры в муниципальном образовании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98 304,5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97 844,2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Муниципальная программа «Гражданско-патриотическое воспитание граждан в муниципальном образовании «Демидовский муниципальный округ» Смоленской области»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103,2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103,1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«Развитие малого и среднего предпринимательства в муниципальном образовании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2 530,0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2 030,0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80,2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Муниципальная программа «Создание условий для обеспечения безопасности жизнедеятельности населения муниципального образования «Демидовский муниципальный округ» Смоленской области»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Муниципальная программа «Модернизация объектов коммунального назначения на территории муниципального образования «Демидовский муниципальный округ» Смоленской области»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64 399,2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63</a:t>
                      </a:r>
                      <a:r>
                        <a:rPr lang="ru-RU" sz="11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271,1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Муниципальная программа «Развитие добровольчества (</a:t>
                      </a: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 в муниципальном образовании «Демидовский муниципальный округ» Смоленской области»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Муниципальная программа «Демографическое развитие муниципального образования «Демидовский муниципальный округ» Смоленской области»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«Доступная среда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796880"/>
              </p:ext>
            </p:extLst>
          </p:nvPr>
        </p:nvGraphicFramePr>
        <p:xfrm>
          <a:off x="202183" y="563566"/>
          <a:ext cx="8641079" cy="62002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6143372"/>
                <a:gridCol w="762000"/>
                <a:gridCol w="653110"/>
                <a:gridCol w="722552"/>
              </a:tblGrid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программы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 Муниципальная программа "Создание условий для эффективного управления муниципальными финансами в муниципальном образовании "Демидовский муниципальный округ" Смоленской области"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11 572,6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11 404,2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329692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«Поддержка общественных некоммерческих организаций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549,3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549,3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8660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«Создание условий для предоставления гарантий по выплате пенсий за выслугу лет муниципальным служащим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1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396,5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7 378,9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«Обеспечение деятельности Администрации и содержание аппарата Администрации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59 929,6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59 711,1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«Противодействие экстремизму и профилактика терроризма на территории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«Повышение эффективности управления муниципальным имуществом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2 212,3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2 209,9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«Организация автотранспортного обслуживания органов местного самоуправления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23 324,0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23 291,4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«Обеспечение финансовых расходов отдела жилищно-коммунального хозяйства Администрации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6 092,9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6 077,8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«Энергосбережение и повышение энергетической эффективности на территории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2 259,6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2 257,0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221107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«Разработка проектов генеральных планов и правил землепользования и застройки территорий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21107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«Создание мест (площадок) накопления ТКО и приобретение контейнеров (бункеров) для накопления ТКО на территории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2 251,3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2 251,3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221107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"Формирование современной городской среды"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30 642,6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30 487,3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41267" y="672465"/>
            <a:ext cx="2372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Вводная</a:t>
            </a:r>
            <a:r>
              <a:rPr sz="2800" b="1" i="1" spc="-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часть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0312" y="1510664"/>
            <a:ext cx="7152640" cy="40145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  <a:tabLst>
                <a:tab pos="1499870" algn="l"/>
              </a:tabLst>
            </a:pP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целях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реализации принципа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прозрачности,</a:t>
            </a:r>
            <a:r>
              <a:rPr sz="2000" i="1" spc="-1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открытости  бюджета</a:t>
            </a:r>
            <a:r>
              <a:rPr sz="2000" i="1" spc="-6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	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информирования жителей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о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расходовании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средств бюджета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разработан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«Бюджет для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граждан»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по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исполнению бюджета </a:t>
            </a:r>
            <a:r>
              <a:rPr sz="2000" i="1" dirty="0" err="1">
                <a:solidFill>
                  <a:srgbClr val="3B3B77"/>
                </a:solidFill>
                <a:latin typeface="Arial"/>
                <a:cs typeface="Arial"/>
              </a:rPr>
              <a:t>за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2025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год. Данная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информация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позволит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гражданам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составить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представление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источниках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формирования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доходов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  муниципального образования «</a:t>
            </a:r>
            <a:r>
              <a:rPr sz="2000" i="1" spc="-5" dirty="0" err="1">
                <a:solidFill>
                  <a:srgbClr val="3B3B77"/>
                </a:solidFill>
                <a:latin typeface="Arial"/>
                <a:cs typeface="Arial"/>
              </a:rPr>
              <a:t>Демидовский</a:t>
            </a:r>
            <a:r>
              <a:rPr sz="2000" i="1" spc="-10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lang="ru-RU" sz="2000" i="1" spc="-5" dirty="0" smtClean="0">
                <a:solidFill>
                  <a:srgbClr val="3B3B77"/>
                </a:solidFill>
                <a:latin typeface="Arial"/>
                <a:cs typeface="Arial"/>
              </a:rPr>
              <a:t>муниципальный округ</a:t>
            </a:r>
            <a:r>
              <a:rPr sz="2000" i="1" spc="-5" dirty="0" smtClean="0">
                <a:solidFill>
                  <a:srgbClr val="3B3B77"/>
                </a:solidFill>
                <a:latin typeface="Arial"/>
                <a:cs typeface="Arial"/>
              </a:rPr>
              <a:t>»</a:t>
            </a:r>
            <a:r>
              <a:rPr lang="ru-RU" sz="2000" i="1" spc="-5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 err="1" smtClean="0">
                <a:solidFill>
                  <a:srgbClr val="3B3B77"/>
                </a:solidFill>
                <a:latin typeface="Arial"/>
                <a:cs typeface="Arial"/>
              </a:rPr>
              <a:t>Смоленской</a:t>
            </a:r>
            <a:r>
              <a:rPr sz="2000" i="1" spc="-5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области,	</a:t>
            </a:r>
            <a:r>
              <a:rPr sz="2000" i="1" spc="-10" dirty="0" err="1">
                <a:solidFill>
                  <a:srgbClr val="3B3B77"/>
                </a:solidFill>
                <a:latin typeface="Arial"/>
                <a:cs typeface="Arial"/>
              </a:rPr>
              <a:t>направлениях</a:t>
            </a:r>
            <a:r>
              <a:rPr sz="2000" i="1" spc="-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15" dirty="0" err="1" smtClean="0">
                <a:solidFill>
                  <a:srgbClr val="3B3B77"/>
                </a:solidFill>
                <a:latin typeface="Arial"/>
                <a:cs typeface="Arial"/>
              </a:rPr>
              <a:t>расходования</a:t>
            </a:r>
            <a:r>
              <a:rPr lang="ru-RU" sz="2000" i="1" spc="-15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 err="1" smtClean="0">
                <a:solidFill>
                  <a:srgbClr val="3B3B77"/>
                </a:solidFill>
                <a:latin typeface="Arial"/>
                <a:cs typeface="Arial"/>
              </a:rPr>
              <a:t>бюджетных</a:t>
            </a:r>
            <a:r>
              <a:rPr sz="2000" i="1" spc="-5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средств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2025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году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 </a:t>
            </a:r>
            <a:r>
              <a:rPr sz="2000" i="1" spc="-5" dirty="0" err="1" smtClean="0">
                <a:solidFill>
                  <a:srgbClr val="3B3B77"/>
                </a:solidFill>
                <a:latin typeface="Arial"/>
                <a:cs typeface="Arial"/>
              </a:rPr>
              <a:t>сделать</a:t>
            </a:r>
            <a:r>
              <a:rPr lang="ru-RU" sz="2000" i="1" spc="-5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 err="1" smtClean="0">
                <a:solidFill>
                  <a:srgbClr val="3B3B77"/>
                </a:solidFill>
                <a:latin typeface="Arial"/>
                <a:cs typeface="Arial"/>
              </a:rPr>
              <a:t>выводы</a:t>
            </a:r>
            <a:r>
              <a:rPr sz="2000" i="1" spc="-180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 err="1" smtClean="0">
                <a:solidFill>
                  <a:srgbClr val="3B3B77"/>
                </a:solidFill>
                <a:latin typeface="Arial"/>
                <a:cs typeface="Arial"/>
              </a:rPr>
              <a:t>об</a:t>
            </a:r>
            <a:r>
              <a:rPr lang="ru-RU" sz="2000" i="1" spc="-5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 err="1" smtClean="0">
                <a:solidFill>
                  <a:srgbClr val="3B3B77"/>
                </a:solidFill>
                <a:latin typeface="Arial"/>
                <a:cs typeface="Arial"/>
              </a:rPr>
              <a:t>эффективности</a:t>
            </a:r>
            <a:r>
              <a:rPr sz="2000" i="1" spc="-5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использования бюджетных средств.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Мы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надеемся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на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заинтересованное внимание жителей</a:t>
            </a:r>
            <a:r>
              <a:rPr sz="2000" i="1" spc="-229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города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Демидова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к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процессу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исполнения</a:t>
            </a:r>
            <a:r>
              <a:rPr sz="2000" i="1" spc="-9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2504" y="573023"/>
            <a:ext cx="8865108" cy="5910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84808" y="358266"/>
            <a:ext cx="68605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6820" marR="5080" indent="-248475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Обеспечение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жильем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молодых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семей</a:t>
            </a:r>
            <a:r>
              <a:rPr lang="ru-RU"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6924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87879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7311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59223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444" y="4134599"/>
            <a:ext cx="3957065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5968" y="4604003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5968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20614" y="3922521"/>
            <a:ext cx="341858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1 304,3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составило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100,00%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1 304,3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134736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lang="en-US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15176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социальных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жилья</a:t>
                      </a:r>
                      <a:r>
                        <a:rPr sz="1000" b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экономкласса»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1 304,3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1 304,3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50952" y="1190371"/>
            <a:ext cx="83038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Поддержка органами местного самоуправления муниципального образования «Демидовский муниципальный округ» Смоленской области молодых семей, проживающих на территории муниципального образования «Демидовский муниципальный округ» Смоленской области, признанных в установленном порядке, нуждающимися в улучшении жилищных условий, в решении жилищной проблемы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59205" y="4145407"/>
            <a:ext cx="25507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1 304,3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(100,00%)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1063" y="358266"/>
            <a:ext cx="8860537" cy="508088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14680" marR="5080" indent="400685">
              <a:lnSpc>
                <a:spcPct val="102499"/>
              </a:lnSpc>
              <a:spcBef>
                <a:spcPts val="4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дорожно-транспортного </a:t>
            </a:r>
            <a:r>
              <a:rPr sz="1600" b="1" i="1" spc="-35" dirty="0">
                <a:solidFill>
                  <a:srgbClr val="001F5F"/>
                </a:solidFill>
                <a:latin typeface="Times New Roman"/>
                <a:cs typeface="Times New Roman"/>
              </a:rPr>
              <a:t>комплекса 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6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47216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38172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29127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20084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11040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6869" y="2760451"/>
            <a:ext cx="3954169" cy="263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6259" y="3162300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6259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6049" y="3220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70528" y="3220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2496" y="3220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28424" y="2686747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259 802,7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259 585,1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04103" y="2691383"/>
            <a:ext cx="121158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891948"/>
              </p:ext>
            </p:extLst>
          </p:nvPr>
        </p:nvGraphicFramePr>
        <p:xfrm>
          <a:off x="131063" y="3581400"/>
          <a:ext cx="8855072" cy="30670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52528"/>
                <a:gridCol w="714626"/>
                <a:gridCol w="575309"/>
              </a:tblGrid>
              <a:tr h="478237">
                <a:tc>
                  <a:txBody>
                    <a:bodyPr/>
                    <a:lstStyle/>
                    <a:p>
                      <a:pPr marL="2717800" marR="2689225" algn="ctr">
                        <a:lnSpc>
                          <a:spcPts val="1380"/>
                        </a:lnSpc>
                        <a:spcBef>
                          <a:spcPts val="9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 marR="249554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ts val="1010"/>
                        </a:lnSpc>
                      </a:pP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 marR="282575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</a:t>
                      </a: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215900">
                        <a:lnSpc>
                          <a:spcPts val="1010"/>
                        </a:lnSpc>
                      </a:pPr>
                      <a:r>
                        <a:rPr sz="900" b="1" spc="-5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95885" marR="10477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  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59963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 Региональный проект «Региональная и местная дорожная сеть»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153 924,8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70"/>
                        </a:lnSpc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153 924,8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«Содержание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ремонт автомобильных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дорог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общего </a:t>
                      </a:r>
                      <a:r>
                        <a:rPr sz="1000" b="1" spc="-5" dirty="0" err="1">
                          <a:latin typeface="Times New Roman"/>
                          <a:cs typeface="Times New Roman"/>
                        </a:rPr>
                        <a:t>пользования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муниципально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образовани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5" dirty="0" err="1">
                          <a:latin typeface="Times New Roman"/>
                          <a:cs typeface="Times New Roman"/>
                        </a:rPr>
                        <a:t>Демидовский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муниципальный</a:t>
                      </a:r>
                      <a:r>
                        <a:rPr lang="ru-RU" sz="1000" b="1" spc="-5" baseline="0" dirty="0" smtClean="0">
                          <a:latin typeface="Times New Roman"/>
                          <a:cs typeface="Times New Roman"/>
                        </a:rPr>
                        <a:t> округ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sz="1000" b="1" spc="5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области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93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107,5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70"/>
                        </a:lnSpc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93</a:t>
                      </a:r>
                      <a:r>
                        <a:rPr lang="ru-RU" sz="1000" b="1" spc="-5" baseline="0" dirty="0" smtClean="0">
                          <a:latin typeface="Times New Roman"/>
                          <a:cs typeface="Times New Roman"/>
                        </a:rPr>
                        <a:t>  103,5</a:t>
                      </a:r>
                      <a:endParaRPr lang="ru-RU" sz="1000" b="1" spc="-5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62139">
                <a:tc>
                  <a:txBody>
                    <a:bodyPr/>
                    <a:lstStyle/>
                    <a:p>
                      <a:pPr marL="15875" marR="2495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«Обеспечение безопасности дорожного движения на территории муниципального образования «Демидовский муниципальный округ» Смоленской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73,9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73,9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«Создание условий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обеспечения транспортного 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обслуживания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населения</a:t>
                      </a:r>
                      <a:r>
                        <a:rPr sz="1000" b="1" spc="1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err="1" smtClean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пригородных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маршрутах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Демидовский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муниципальный округ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1 817,6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817,6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Комплекс процессных мероприятий «Уличное освещение»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10 878,9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10 665,3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203708" y="877950"/>
            <a:ext cx="8880475" cy="10894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ts val="1385"/>
              </a:lnSpc>
            </a:pPr>
            <a:r>
              <a:rPr sz="1400" b="1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400" b="1" dirty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сохранности автомобильных дорог общего пользования муниципального образования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увеличение срока службы дорожных покрытий,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сооружений;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улучшение технического состояния автомобильных дорог общего пользования муниципального образования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сокращение количества погибших в результате дорожно-транспортных происшествий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;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сокращение количества ДТП и пострадавших в них;</a:t>
            </a:r>
          </a:p>
          <a:p>
            <a:pPr marL="12700" algn="just">
              <a:lnSpc>
                <a:spcPts val="1385"/>
              </a:lnSpc>
            </a:pP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 транспортного обслуживания населения автомобильным транспортом на пригородных  маршрутах в границах муниципального образования «Демидовский муниципальный округ» Смоленской области.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203708" y="2434844"/>
            <a:ext cx="28225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100" b="1" spc="-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7991" y="2776854"/>
            <a:ext cx="2081530" cy="63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259 585,1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803275" algn="l"/>
                <a:tab pos="1594485" algn="l"/>
              </a:tabLst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666236" cy="2720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636910"/>
              </p:ext>
            </p:extLst>
          </p:nvPr>
        </p:nvGraphicFramePr>
        <p:xfrm>
          <a:off x="396242" y="2566416"/>
          <a:ext cx="3947158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3830"/>
                <a:gridCol w="788444"/>
                <a:gridCol w="867288"/>
                <a:gridCol w="759396"/>
                <a:gridCol w="83820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lang="ru-RU" sz="1200" b="1" spc="-8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952,8  </a:t>
                      </a:r>
                      <a:r>
                        <a:rPr sz="12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</a:t>
                      </a:r>
                      <a:r>
                        <a:rPr sz="1200" b="1" spc="-10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200" b="1" spc="-18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100,0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10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00812" y="358266"/>
            <a:ext cx="843838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Муниципальная программа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водохозяйственного комплекса на территории муниципального образования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округ» </a:t>
            </a: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4950" y="2553665"/>
            <a:ext cx="312801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spc="3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381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952,8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952,8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638760"/>
              </p:ext>
            </p:extLst>
          </p:nvPr>
        </p:nvGraphicFramePr>
        <p:xfrm>
          <a:off x="143256" y="3962400"/>
          <a:ext cx="8619744" cy="1496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05144"/>
                <a:gridCol w="838200"/>
                <a:gridCol w="914400"/>
                <a:gridCol w="762000"/>
              </a:tblGrid>
              <a:tr h="685800"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мероприятий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25383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 Комплекс процессных мероприятий «Гарантированное обеспечение водными ресурсами»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«Улучшение условий проживания населения муниципального образования «Демидовский муниципальный округ» Смоленской области»»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62253"/>
            <a:ext cx="8524241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Восстановление  объектов до состояния, обеспечивающего </a:t>
            </a:r>
            <a:r>
              <a:rPr lang="ru-RU" sz="1600" b="1" spc="-20" dirty="0" smtClean="0">
                <a:solidFill>
                  <a:srgbClr val="996633"/>
                </a:solidFill>
                <a:latin typeface="Times New Roman"/>
                <a:cs typeface="Times New Roman"/>
              </a:rPr>
              <a:t>экологически благоприятные </a:t>
            </a:r>
            <a:r>
              <a:rPr lang="ru-RU"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условия жизни населения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8"/>
          <p:cNvSpPr/>
          <p:nvPr/>
        </p:nvSpPr>
        <p:spPr>
          <a:xfrm>
            <a:off x="413004" y="2770495"/>
            <a:ext cx="3954169" cy="2631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952,8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тыс. руб. (100%)</a:t>
            </a:r>
            <a:endParaRPr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0" y="2766060"/>
            <a:ext cx="3883153" cy="2720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3964" y="3212592"/>
            <a:ext cx="4738116" cy="3343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2744" y="358266"/>
            <a:ext cx="782891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физической культуры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спорта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4950" y="2553665"/>
            <a:ext cx="312801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5</a:t>
            </a:r>
            <a:r>
              <a:rPr sz="1200" b="1" spc="3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381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6 203,8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6 199,6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099137"/>
              </p:ext>
            </p:extLst>
          </p:nvPr>
        </p:nvGraphicFramePr>
        <p:xfrm>
          <a:off x="143256" y="3657600"/>
          <a:ext cx="5185409" cy="30857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0944"/>
                <a:gridCol w="838200"/>
                <a:gridCol w="762000"/>
                <a:gridCol w="604265"/>
              </a:tblGrid>
              <a:tr h="685800"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мероприятий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25383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спортивно-массовых</a:t>
                      </a:r>
                      <a:r>
                        <a:rPr sz="1000" b="1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мероприятий»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оказания услуг (работ) муниципальными учреждениями»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46089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«Внедрение Всероссийского физкультурно-спортивного комплекса «Готов к труду и обороне» (ГТО)»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806442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инфраструктуры физической культуры и спорта, в том числе для лиц с ограниченными возможностями здоровья и инвалидов»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5 863,8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5 806,2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62253"/>
            <a:ext cx="8295641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Увеличение числа людей, занимающихся физической культурой и спортом, до 17 процентов от общей численности населения  Демидовского муниципального округа Смоленской области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0" y="2592451"/>
            <a:ext cx="39687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071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31242" y="-354301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80008" y="384174"/>
            <a:ext cx="74682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34972" y="634111"/>
            <a:ext cx="57086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6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1583" y="3319221"/>
            <a:ext cx="3316224" cy="303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02766" y="346024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5625" y="3474739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5750" y="3457143"/>
            <a:ext cx="5003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17165" y="345714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71494" y="3457143"/>
            <a:ext cx="11995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5000" algn="l"/>
              </a:tabLst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80.00%	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80372" y="2868414"/>
            <a:ext cx="2865755" cy="609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75"/>
              </a:lnSpc>
              <a:spcBef>
                <a:spcPts val="95"/>
              </a:spcBef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в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202</a:t>
            </a:r>
            <a:r>
              <a:rPr lang="ru-RU" sz="1000" b="1" spc="-5" dirty="0">
                <a:solidFill>
                  <a:srgbClr val="C00000"/>
                </a:solidFill>
                <a:latin typeface="Arial"/>
                <a:cs typeface="Arial"/>
              </a:rPr>
              <a:t>5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000" dirty="0">
              <a:latin typeface="Arial"/>
              <a:cs typeface="Arial"/>
            </a:endParaRPr>
          </a:p>
          <a:p>
            <a:pPr marL="31750" algn="ctr">
              <a:lnSpc>
                <a:spcPts val="1175"/>
              </a:lnSpc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388 193,7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ru-RU" sz="1000" b="1" spc="-10" dirty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387 710,8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4363" y="758190"/>
            <a:ext cx="8505190" cy="23923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endParaRPr lang="ru-RU" sz="1600" b="1" spc="-5" dirty="0" smtClean="0">
              <a:solidFill>
                <a:srgbClr val="964607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600" b="1" spc="-5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 дошкольного образования в муниципальном образовании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развитие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начального, основного общего, среднего общего образования в муниципальном образовании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развитие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дополнительного образования детей в муниципальном образовании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организация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Муниципального казенного учреждения «Централизованная бухгалтерия образовательных учреждений» муниципального образования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организация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отдыха и оздоровления детей в каникулярное время муниципального образования «Демидовский муниципальный округ» Смоленской области;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развитие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молодежной политики в муниципальном образовании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улучшение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и охраны труда в образовательных учреждениях муниципального образования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обеспечение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отдела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образованию Администрации муниципального образования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выплата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пособий, вознаграждений и другие расходы социального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характера.</a:t>
            </a:r>
            <a:endParaRPr lang="ru-RU" sz="1100" b="1" spc="-5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99"/>
              </a:lnSpc>
              <a:spcBef>
                <a:spcPts val="95"/>
              </a:spcBef>
            </a:pPr>
            <a:endParaRPr sz="1100" dirty="0">
              <a:latin typeface="Times New Roman"/>
              <a:cs typeface="Times New Roman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495080"/>
              </p:ext>
            </p:extLst>
          </p:nvPr>
        </p:nvGraphicFramePr>
        <p:xfrm>
          <a:off x="481583" y="2900739"/>
          <a:ext cx="3307077" cy="55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670"/>
                <a:gridCol w="661670"/>
                <a:gridCol w="660399"/>
                <a:gridCol w="661669"/>
                <a:gridCol w="661669"/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555235" y="3339084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693523"/>
              </p:ext>
            </p:extLst>
          </p:nvPr>
        </p:nvGraphicFramePr>
        <p:xfrm>
          <a:off x="202183" y="3571576"/>
          <a:ext cx="8783954" cy="31982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08217"/>
                <a:gridCol w="752092"/>
                <a:gridCol w="647700"/>
                <a:gridCol w="575945"/>
              </a:tblGrid>
              <a:tr h="497079">
                <a:tc>
                  <a:txBody>
                    <a:bodyPr/>
                    <a:lstStyle/>
                    <a:p>
                      <a:pPr marL="2633980" marR="2602865" algn="ctr">
                        <a:lnSpc>
                          <a:spcPts val="1500"/>
                        </a:lnSpc>
                        <a:spcBef>
                          <a:spcPts val="90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060" marR="23241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081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 marR="23431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29539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6680" marR="116839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Региональный проект «Все</a:t>
                      </a:r>
                      <a:r>
                        <a:rPr lang="ru-RU" sz="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лучшее детям»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2 316,5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2 316,5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«Педагоги и наставники»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16 548,6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16 548,6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85725" indent="100013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дошкольного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Демидовский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r>
                        <a:rPr lang="ru-RU" sz="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округ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800" b="1" spc="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ru-RU" sz="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751,1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40 733,7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52729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начального,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основного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 среднего общего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</a:t>
                      </a:r>
                      <a:r>
                        <a:rPr sz="800" b="1" spc="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>
                        <a:lnSpc>
                          <a:spcPts val="919"/>
                        </a:lnSpc>
                      </a:pP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Демидовски</a:t>
                      </a: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r>
                        <a:rPr lang="ru-RU" sz="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иципальный</a:t>
                      </a: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округ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260 199,4</a:t>
                      </a: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260 017,8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27510">
                <a:tc>
                  <a:txBody>
                    <a:bodyPr/>
                    <a:lstStyle/>
                    <a:p>
                      <a:pPr marL="15875" marR="20955" indent="170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дополнительного образования 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Демидовский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</a:t>
                      </a:r>
                      <a:r>
                        <a:rPr lang="ru-RU" sz="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округ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 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19 988,7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19 846,2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72136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деятельности Муниципального казенного учреждения «Централизованная бухгалтерия  образовательных учреждений» 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Демидовский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800" b="1" spc="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spc="8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8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бласти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13 582,8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13 571,9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5310">
                <a:tc>
                  <a:txBody>
                    <a:bodyPr/>
                    <a:lstStyle/>
                    <a:p>
                      <a:pPr marL="15875" marR="133985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отдыха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оздоровления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каникулярное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Демидовский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4097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«Молодежная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Демидовский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96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4097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«Улучшение условий и охраны труда в образовательных учреждениях муниципального образования «Демидовский муниципальный округ» Смоленской области»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96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1651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</a:t>
                      </a:r>
                      <a:r>
                        <a:rPr sz="800" b="1" spc="-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8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тдела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образованию </a:t>
                      </a:r>
                      <a:r>
                        <a:rPr sz="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5 211,3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5 199,6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пособий, вознаграждений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социального</a:t>
                      </a:r>
                      <a:r>
                        <a:rPr sz="800" b="1" spc="1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29 108,2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28 989,4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513586" y="3035825"/>
            <a:ext cx="3252217" cy="229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387 710,8 тыс. руб. (99,9%)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495080"/>
              </p:ext>
            </p:extLst>
          </p:nvPr>
        </p:nvGraphicFramePr>
        <p:xfrm>
          <a:off x="490730" y="2868414"/>
          <a:ext cx="3307077" cy="55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670"/>
                <a:gridCol w="661670"/>
                <a:gridCol w="660399"/>
                <a:gridCol w="661669"/>
                <a:gridCol w="661669"/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36263" y="460179"/>
            <a:ext cx="7233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культуры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98777" y="763313"/>
            <a:ext cx="57594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6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области»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5205" y="1793259"/>
            <a:ext cx="3962400" cy="330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96019" y="228600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36263" y="228599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16246" y="2285998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5996" y="2284932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8093" y="228386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01287" y="2283865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31273" y="1707602"/>
            <a:ext cx="333946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98 304,5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97 844,2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566124"/>
              </p:ext>
            </p:extLst>
          </p:nvPr>
        </p:nvGraphicFramePr>
        <p:xfrm>
          <a:off x="201696" y="2971800"/>
          <a:ext cx="8714102" cy="3298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0855"/>
                <a:gridCol w="648334"/>
                <a:gridCol w="648334"/>
                <a:gridCol w="576579"/>
              </a:tblGrid>
              <a:tr h="602633">
                <a:tc>
                  <a:txBody>
                    <a:bodyPr/>
                    <a:lstStyle/>
                    <a:p>
                      <a:pPr marL="2599055" marR="2566670" algn="ctr">
                        <a:lnSpc>
                          <a:spcPts val="15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2343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 marR="23622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4775" marR="118745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01046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«Музейное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Демидовский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муниципальный округ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3 939,7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3 936,1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R="396240" algn="l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        Комплекс процессных мероприятий 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дополнительного образования детей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области </a:t>
                      </a:r>
                      <a:r>
                        <a:rPr sz="1000" b="1" spc="-25" dirty="0" err="1">
                          <a:latin typeface="Times New Roman"/>
                          <a:cs typeface="Times New Roman"/>
                        </a:rPr>
                        <a:t>культуры</a:t>
                      </a:r>
                      <a:r>
                        <a:rPr sz="1000" b="1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искусства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Демидовский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муниципальный округ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10 570,7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551,5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библиотечного обслуживания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000" b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«</a:t>
                      </a:r>
                      <a:r>
                        <a:rPr sz="1000" b="1" spc="-5" dirty="0" err="1">
                          <a:latin typeface="Times New Roman"/>
                          <a:cs typeface="Times New Roman"/>
                        </a:rPr>
                        <a:t>Демидовский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муниципальный округ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25 853,9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25 772,6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L="15875" marR="560705" indent="228600">
                        <a:lnSpc>
                          <a:spcPts val="144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культурно-досугового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обслуживания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населения на территории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Демидовский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муниципальный</a:t>
                      </a:r>
                      <a:r>
                        <a:rPr lang="ru-RU" sz="1000" b="1" spc="-5" baseline="0" dirty="0" smtClean="0">
                          <a:latin typeface="Times New Roman"/>
                          <a:cs typeface="Times New Roman"/>
                        </a:rPr>
                        <a:t> округ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44 930,0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44 612,7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Организация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казенного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учреждения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«Централизованная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бухгалтерия учреждений 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культуры»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Демидовский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муниципальный</a:t>
                      </a:r>
                      <a:r>
                        <a:rPr lang="ru-RU" sz="1000" b="1" spc="-10" baseline="0" dirty="0" smtClean="0">
                          <a:latin typeface="Times New Roman"/>
                          <a:cs typeface="Times New Roman"/>
                        </a:rPr>
                        <a:t> округ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10 554,5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10 517,7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04075">
                <a:tc>
                  <a:txBody>
                    <a:bodyPr/>
                    <a:lstStyle/>
                    <a:p>
                      <a:pPr marL="15875" marR="242570" indent="228600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spc="-15" dirty="0" smtClean="0">
                          <a:latin typeface="Times New Roman"/>
                          <a:cs typeface="Times New Roman"/>
                        </a:rPr>
                        <a:t>«Государственная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поддержка учреждений</a:t>
                      </a:r>
                      <a:r>
                        <a:rPr lang="ru-RU" sz="1000" b="1" spc="6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20" dirty="0" smtClean="0">
                          <a:latin typeface="Times New Roman"/>
                          <a:cs typeface="Times New Roman"/>
                        </a:rPr>
                        <a:t>культуры»</a:t>
                      </a:r>
                      <a:endParaRPr lang="ru-RU" sz="10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421,7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421,7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20675" marR="0" indent="0" defTabSz="91440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«Обеспечение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Отдела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lang="ru-RU" sz="1000" b="1" spc="-25" dirty="0" smtClean="0">
                          <a:latin typeface="Times New Roman"/>
                          <a:cs typeface="Times New Roman"/>
                        </a:rPr>
                        <a:t>культуре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Администрации муниципального  образования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муниципальный</a:t>
                      </a:r>
                      <a:r>
                        <a:rPr lang="ru-RU" sz="1000" b="1" spc="-5" baseline="0" dirty="0" smtClean="0">
                          <a:latin typeface="Times New Roman"/>
                          <a:cs typeface="Times New Roman"/>
                        </a:rPr>
                        <a:t> округ»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lang="ru-RU" sz="1000" b="1" spc="2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2 034,0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031,9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49123" y="770381"/>
            <a:ext cx="8736965" cy="7014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endParaRPr lang="ru-RU" sz="1600" b="1" spc="-5" dirty="0" smtClean="0">
              <a:solidFill>
                <a:srgbClr val="964607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sz="1600" b="1" spc="-5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lang="ru-RU"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социально - экономических условий для развития культуры в муниципальном образовании «Демидовский муниципальный округ» Смоленской области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638554"/>
              </p:ext>
            </p:extLst>
          </p:nvPr>
        </p:nvGraphicFramePr>
        <p:xfrm>
          <a:off x="643864" y="1588896"/>
          <a:ext cx="3954778" cy="621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9259" y="2007107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7451" y="1813940"/>
            <a:ext cx="3832859" cy="253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97 844,2 тыс. руб. (99,5%)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" y="430920"/>
            <a:ext cx="9064935" cy="598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0922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Гражданско – патриотическое воспитание граждан в муниципальном образовании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муниципальный округ»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7100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57400" y="3113263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0106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8368" y="3124199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6252" y="33497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1302" y="3388207"/>
            <a:ext cx="3832098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4858" y="3779379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303" y="3124200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0031" y="3902900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227" y="3902899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07527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93" y="391252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8" y="391252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13629" y="2715107"/>
            <a:ext cx="321183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103,2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103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29627" y="2988527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212202"/>
              </p:ext>
            </p:extLst>
          </p:nvPr>
        </p:nvGraphicFramePr>
        <p:xfrm>
          <a:off x="143256" y="4176741"/>
          <a:ext cx="8793479" cy="26007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05144"/>
                <a:gridCol w="990600"/>
                <a:gridCol w="838200"/>
                <a:gridCol w="859535"/>
              </a:tblGrid>
              <a:tr h="393308">
                <a:tc>
                  <a:txBody>
                    <a:bodyPr/>
                    <a:lstStyle/>
                    <a:p>
                      <a:pPr marL="112077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25434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«Совершенствование системы патриотического воспитания граждан в Смоленской области, форм и методов работы, организация и проведение мероприятий по гражданско-патриотическому воспитанию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66,2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66,1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1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46676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«Поддержка Районного поискового объединения им. Героя Советского Союза П.Д. Хренова»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«Повышение престижа военной службы в молодежной среде и реализация комплекса воспитательных и развивающих мероприятий для допризывной молодежи»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38518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«Укрепление материально-технической базы для реализации программных мероприятий»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6809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«Мероприятия, направленные на развитие системы духовно-нравственного воспитания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342900" y="1371600"/>
            <a:ext cx="850991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совершенствование системы гражданско-патриотического воспитания граждан в муниципальном образовании «Демидовский муниципальный округ» Смоленской области и повышение уровня консолидации общества для решения задач обеспечения национальной безопасности и устойчивого развития Российской Федерации, укрепления чувства сопричастности граждан к истории и культуре России.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4400" y="3424723"/>
            <a:ext cx="266014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103,1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6254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484" y="571677"/>
            <a:ext cx="8977884" cy="6167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81278" y="501853"/>
            <a:ext cx="77724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малого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среднего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предпринимательства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43227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 flipH="1">
            <a:off x="2234182" y="3147060"/>
            <a:ext cx="45719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25139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16096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705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7451" y="266700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4805" y="2667000"/>
            <a:ext cx="3310128" cy="272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272" y="3811523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227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76631" y="3147060"/>
            <a:ext cx="4216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94003" y="3147060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30028" y="3147060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75266" y="3147060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34642" y="3147060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18508" y="3147060"/>
            <a:ext cx="57721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91147" y="2521068"/>
            <a:ext cx="3128010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2 530,0</a:t>
            </a:r>
            <a:r>
              <a:rPr sz="1200" b="1" spc="-4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80,2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2 030,0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68191" y="2780188"/>
            <a:ext cx="121158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462500"/>
              </p:ext>
            </p:extLst>
          </p:nvPr>
        </p:nvGraphicFramePr>
        <p:xfrm>
          <a:off x="197549" y="3333376"/>
          <a:ext cx="8904603" cy="34991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36651"/>
                <a:gridCol w="762000"/>
                <a:gridCol w="685800"/>
                <a:gridCol w="720152"/>
              </a:tblGrid>
              <a:tr h="407034">
                <a:tc>
                  <a:txBody>
                    <a:bodyPr/>
                    <a:lstStyle/>
                    <a:p>
                      <a:pPr marL="101155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0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0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4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04484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«Финансовая и имущественная поддержка субъектов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2 530,0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2909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«Организация и проведение информационной кампании по формированию положительного образа предпринимателя, популяризации предпринимательства в обществе»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50519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«Консультативная, организационная и информационная поддержка субъектов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94374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«Совершенствование нормативно-правовой базы и мониторинга деятельности субъектов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94374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«Содействие росту конкурентоспособности и продвижению продукции субъектов малого и среднего предпринимательства на товарные рынки»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94374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«Содействие в подготовке, переподготовке и повышении квалификации кадров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94374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«Организация работы координационных (совещательных) органов по малому и среднему предпринимательству»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94374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«Содействие деятельности некоммерческих организаций, выражающих интересы субъектов малого и среднего предпринимательства, Аппарату Уполномоченного по защите прав предпринимателей Смоленской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45201" y="1524000"/>
            <a:ext cx="817435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153410" algn="l"/>
                <a:tab pos="4417060" algn="l"/>
                <a:tab pos="6770370" algn="l"/>
                <a:tab pos="7184390" algn="l"/>
              </a:tabLst>
            </a:pPr>
            <a:r>
              <a:rPr sz="1600" b="1" spc="-15" dirty="0">
                <a:solidFill>
                  <a:srgbClr val="964607"/>
                </a:solidFill>
                <a:latin typeface="Times New Roman"/>
                <a:cs typeface="Times New Roman"/>
              </a:rPr>
              <a:t>Ц</a:t>
            </a: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ел</a:t>
            </a:r>
            <a:r>
              <a:rPr sz="1600" b="1" spc="5" dirty="0">
                <a:solidFill>
                  <a:srgbClr val="964607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благоприятных условий для развития малого и среднего предпринимательства и повышение его роли в социально-экономическом развитии муниципального образования «Демидовский муниципальный округ» Смоленской области.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03350" y="2667000"/>
            <a:ext cx="17532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2 030,0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тыс.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80,2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3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459423"/>
              </p:ext>
            </p:extLst>
          </p:nvPr>
        </p:nvGraphicFramePr>
        <p:xfrm>
          <a:off x="727310" y="2577972"/>
          <a:ext cx="3922541" cy="55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4810"/>
                <a:gridCol w="784810"/>
                <a:gridCol w="783303"/>
                <a:gridCol w="784809"/>
                <a:gridCol w="784809"/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228701" y="1235710"/>
            <a:ext cx="8809355" cy="219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безопасности граждан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криминогенных угроз и защита личности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преступных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посягательств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</a:t>
            </a:r>
            <a:r>
              <a:rPr sz="1600" b="1" spc="-5" dirty="0" err="1">
                <a:solidFill>
                  <a:srgbClr val="996633"/>
                </a:solidFill>
                <a:latin typeface="Times New Roman"/>
                <a:cs typeface="Times New Roman"/>
              </a:rPr>
              <a:t>Демидовский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снижение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темпов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роста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заболеваемости наркоманией,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алкоголизмом,  токсикоманией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детей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путем координации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всех муниципальных  учреждений, организаций и общественных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объединений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профилактики,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табакокурения;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правонарушений.</a:t>
            </a:r>
            <a:endParaRPr sz="1600" dirty="0"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100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1479" y="3572254"/>
            <a:ext cx="4922519" cy="3285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78536" y="358266"/>
            <a:ext cx="836066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Создание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обеспечения  безопасности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жизнедеятельности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населения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округ»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619861"/>
              </p:ext>
            </p:extLst>
          </p:nvPr>
        </p:nvGraphicFramePr>
        <p:xfrm>
          <a:off x="128612" y="3854703"/>
          <a:ext cx="4681220" cy="26342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5463"/>
                <a:gridCol w="771232"/>
              </a:tblGrid>
              <a:tr h="488141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061959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незаконным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оборотом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употреблением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наркотиков</a:t>
                      </a:r>
                      <a:r>
                        <a:rPr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также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других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зависимостей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пропаганда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здорового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жизни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среди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9119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«Профилактика правонарушений»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81215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2147" y="2973311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(100,0%)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" y="4908550"/>
            <a:ext cx="8926044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447952"/>
            <a:ext cx="8809355" cy="15177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lang="ru-RU"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надежности и эффективности работы объектов коммунального назначения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.</a:t>
            </a: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 smtClean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lang="ru-RU" sz="14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lang="ru-RU" sz="1400" b="1" dirty="0">
                <a:solidFill>
                  <a:srgbClr val="C00000"/>
                </a:solidFill>
                <a:latin typeface="Arial"/>
                <a:cs typeface="Arial"/>
              </a:rPr>
              <a:t>в 2025</a:t>
            </a:r>
            <a:r>
              <a:rPr lang="ru-RU" sz="1400" b="1" spc="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4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lang="ru-RU" sz="14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lang="ru-RU" sz="1400" b="1" spc="-5" dirty="0">
                <a:solidFill>
                  <a:srgbClr val="C00000"/>
                </a:solidFill>
                <a:latin typeface="Arial"/>
                <a:cs typeface="Arial"/>
              </a:rPr>
              <a:t>при плане 64 399</a:t>
            </a:r>
            <a:r>
              <a:rPr lang="ru-RU" sz="1400" b="1" dirty="0">
                <a:solidFill>
                  <a:srgbClr val="C00000"/>
                </a:solidFill>
                <a:latin typeface="Arial"/>
                <a:cs typeface="Arial"/>
              </a:rPr>
              <a:t>,2</a:t>
            </a:r>
            <a:r>
              <a:rPr lang="ru-RU" sz="14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400" b="1" spc="-15" dirty="0" err="1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lang="ru-RU" sz="14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lang="ru-RU" sz="1400" b="1" spc="-10" dirty="0">
                <a:solidFill>
                  <a:srgbClr val="C00000"/>
                </a:solidFill>
                <a:latin typeface="Arial"/>
                <a:cs typeface="Arial"/>
              </a:rPr>
              <a:t>составило 98,2</a:t>
            </a:r>
            <a:r>
              <a:rPr lang="ru-RU" sz="1400" b="1" dirty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lang="ru-RU" sz="1400" b="1" spc="-5" dirty="0">
                <a:solidFill>
                  <a:srgbClr val="C00000"/>
                </a:solidFill>
                <a:latin typeface="Arial"/>
                <a:cs typeface="Arial"/>
              </a:rPr>
              <a:t>или 63 271,1</a:t>
            </a:r>
            <a:r>
              <a:rPr lang="ru-RU" sz="14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400" b="1" spc="-15" dirty="0" err="1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lang="ru-RU" sz="14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2012" y="358266"/>
            <a:ext cx="892604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«Модернизация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объектов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коммунального назначения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муниципальный округ»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1480" y="2206813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74390" y="284273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85144" y="2861102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2874961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9004" y="2868837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25783" y="2874962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56163" y="2874962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433642"/>
              </p:ext>
            </p:extLst>
          </p:nvPr>
        </p:nvGraphicFramePr>
        <p:xfrm>
          <a:off x="190983" y="3163402"/>
          <a:ext cx="8862988" cy="26984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62588"/>
                <a:gridCol w="1219200"/>
                <a:gridCol w="990600"/>
                <a:gridCol w="990600"/>
              </a:tblGrid>
              <a:tr h="542293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251204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«Модернизация коммунальной инфраструктуры»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56 863,4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56 863,3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"Модернизация систем теплоснабжения"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"Снижение аварийности на объектах коммунального назначения"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"Развитие и модернизация систем водоснабжения и водоотведения"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"Развитие и модернизация системы газоснабжения населенных пунктов"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68,3</a:t>
                      </a:r>
                    </a:p>
                    <a:p>
                      <a:pPr marL="210185"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13388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"Создание условий для повышения качества оказания общегигиенических услуг населению"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6 851,5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6 065,5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463421"/>
              </p:ext>
            </p:extLst>
          </p:nvPr>
        </p:nvGraphicFramePr>
        <p:xfrm>
          <a:off x="422757" y="2000825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411480" y="2206813"/>
            <a:ext cx="3845053" cy="2705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63 271,1,0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(98,2%)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23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406359"/>
              </p:ext>
            </p:extLst>
          </p:nvPr>
        </p:nvGraphicFramePr>
        <p:xfrm>
          <a:off x="1758569" y="1620646"/>
          <a:ext cx="5546089" cy="2001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035"/>
                <a:gridCol w="1403350"/>
                <a:gridCol w="1283969"/>
                <a:gridCol w="1054735"/>
              </a:tblGrid>
              <a:tr h="890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58750" algn="ctr">
                        <a:lnSpc>
                          <a:spcPct val="100000"/>
                        </a:lnSpc>
                      </a:pP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Показатель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ru-RU" sz="1200" b="1" spc="-65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sz="1200" b="1" spc="-65" dirty="0" err="1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План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96215" algn="ctr">
                        <a:lnSpc>
                          <a:spcPct val="100000"/>
                        </a:lnSpc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Исполнение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1968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</a:t>
                      </a: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6256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10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Доходы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405"/>
                        </a:lnSpc>
                      </a:pPr>
                      <a:r>
                        <a:rPr lang="ru-RU" sz="1200" b="1" spc="-5" dirty="0" smtClean="0">
                          <a:latin typeface="Times New Roman"/>
                          <a:cs typeface="Times New Roman"/>
                        </a:rPr>
                        <a:t>988 577,9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985 892,0</a:t>
                      </a:r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85445" algn="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spc="-9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Расходы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70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994 745,5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984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990 244,4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99,5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95" dirty="0" err="1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Дефицит</a:t>
                      </a:r>
                      <a:r>
                        <a:rPr lang="en-US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 (-)</a:t>
                      </a:r>
                    </a:p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Профицит (+)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-15 552,0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-4 352,5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6957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R="3695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baseline="0" dirty="0" smtClean="0">
                          <a:latin typeface="Times New Roman"/>
                          <a:cs typeface="Times New Roman"/>
                        </a:rPr>
                        <a:t>          </a:t>
                      </a: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87452" y="479805"/>
            <a:ext cx="7999348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Основные параметры исполнения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</a:t>
            </a:r>
            <a:r>
              <a:rPr sz="2400" b="1" i="1" spc="-15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 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4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719" y="3639311"/>
            <a:ext cx="3092196" cy="2061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0904" y="3622547"/>
            <a:ext cx="3741420" cy="2078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01996" y="3622547"/>
            <a:ext cx="3695700" cy="207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o.culture.ru/uploads/a05c09f81dcb10ff754d4f16fd448107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81" y="203582"/>
            <a:ext cx="9296882" cy="6456168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358266"/>
            <a:ext cx="77171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14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 добровольчества (</a:t>
            </a:r>
            <a:r>
              <a:rPr lang="ru-RU"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волонтерства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) в муниципальном образовании «Демидовский муниципальный округ»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04586" y="2553665"/>
            <a:ext cx="334010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spc="26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736168"/>
              </p:ext>
            </p:extLst>
          </p:nvPr>
        </p:nvGraphicFramePr>
        <p:xfrm>
          <a:off x="245173" y="3886199"/>
          <a:ext cx="8784589" cy="712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230722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7694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«Проведение значимых событий на территории Смоленской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624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49425"/>
            <a:ext cx="88423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Вовлечение в добровольческую (волонтерскую) деятельность граждан всех возрастов, проживающих на территории муниципального образования «Демидовский муниципальный округ» Смоленской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r>
              <a:rPr sz="1600" b="1" spc="-25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73700"/>
              </p:ext>
            </p:extLst>
          </p:nvPr>
        </p:nvGraphicFramePr>
        <p:xfrm>
          <a:off x="399605" y="256382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00%)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954843" cy="272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2178" y="2727958"/>
            <a:ext cx="3843426" cy="4130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 marR="5080" indent="1689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«Демографическое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развитие муниципального 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29508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2839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2839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6664" y="2099817"/>
            <a:ext cx="327253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6520" marR="8509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319430"/>
              </p:ext>
            </p:extLst>
          </p:nvPr>
        </p:nvGraphicFramePr>
        <p:xfrm>
          <a:off x="101154" y="3350640"/>
          <a:ext cx="5183504" cy="1683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49630"/>
                <a:gridCol w="796289"/>
                <a:gridCol w="647700"/>
              </a:tblGrid>
              <a:tr h="687960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00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75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6680" marR="117475" indent="-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995680">
                <a:tc>
                  <a:txBody>
                    <a:bodyPr/>
                    <a:lstStyle/>
                    <a:p>
                      <a:pPr marL="91440">
                        <a:lnSpc>
                          <a:spcPts val="141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значимых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r>
                        <a:rPr sz="1000" b="1" spc="-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000" b="1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968121"/>
            <a:ext cx="834834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Стабилизация демографической ситуации, поддержка материнства, детства и формирование предпосылок к последующему демографическому росту.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099994"/>
              </p:ext>
            </p:extLst>
          </p:nvPr>
        </p:nvGraphicFramePr>
        <p:xfrm>
          <a:off x="644398" y="2136742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0115" y="2310383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659131" y="2332830"/>
            <a:ext cx="394798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19700" y="3368039"/>
            <a:ext cx="3759707" cy="3489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31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«Доступная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488315" marR="45720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6092" y="2553665"/>
            <a:ext cx="321183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254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836503"/>
              </p:ext>
            </p:extLst>
          </p:nvPr>
        </p:nvGraphicFramePr>
        <p:xfrm>
          <a:off x="173164" y="4142740"/>
          <a:ext cx="5185409" cy="1184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50264"/>
                <a:gridCol w="796925"/>
                <a:gridCol w="648335"/>
              </a:tblGrid>
              <a:tr h="647700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03555">
                <a:tc>
                  <a:txBody>
                    <a:bodyPr/>
                    <a:lstStyle/>
                    <a:p>
                      <a:pPr marL="91440" marR="311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«Повышение доступности социально значимых объектов»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52729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968121"/>
            <a:ext cx="836485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>
                <a:solidFill>
                  <a:srgbClr val="964607"/>
                </a:solidFill>
                <a:latin typeface="Times New Roman"/>
                <a:cs typeface="Times New Roman"/>
              </a:rPr>
              <a:t>Создание условий для улучшения качества жизни инвалидов, повышение доступности социально значимых объектов 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718460"/>
              </p:ext>
            </p:extLst>
          </p:nvPr>
        </p:nvGraphicFramePr>
        <p:xfrm>
          <a:off x="399605" y="255874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105,50</a:t>
                      </a: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</a:t>
                      </a:r>
                      <a:r>
                        <a:rPr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(100,0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531" y="539494"/>
            <a:ext cx="9078468" cy="63185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704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эффективного</a:t>
            </a:r>
            <a:endParaRPr sz="1800">
              <a:latin typeface="Times New Roman"/>
              <a:cs typeface="Times New Roman"/>
            </a:endParaRPr>
          </a:p>
          <a:p>
            <a:pPr marL="431165" algn="ctr">
              <a:lnSpc>
                <a:spcPct val="100000"/>
              </a:lnSpc>
            </a:pP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управления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финансами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573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48255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39211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30167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196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6344" y="314852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6344" y="3165335"/>
            <a:ext cx="3877056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6344" y="3634740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6344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8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5828" y="369303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7770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98701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89657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59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32326" y="369303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70119" y="2952699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11 572,6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98,5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11 404,2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12664" y="3163823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87439"/>
              </p:ext>
            </p:extLst>
          </p:nvPr>
        </p:nvGraphicFramePr>
        <p:xfrm>
          <a:off x="260095" y="4574794"/>
          <a:ext cx="8676640" cy="1360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17415"/>
                <a:gridCol w="1365250"/>
                <a:gridCol w="1501775"/>
                <a:gridCol w="1092200"/>
              </a:tblGrid>
              <a:tr h="503555">
                <a:tc>
                  <a:txBody>
                    <a:bodyPr/>
                    <a:lstStyle/>
                    <a:p>
                      <a:pPr marL="13887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8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lang="ru-RU" sz="1200" b="1" spc="-5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3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333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15875" marR="23495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Нормативно-методическое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 организация  </a:t>
                      </a:r>
                      <a:r>
                        <a:rPr sz="1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бюджетного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2595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11 567,9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11809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11 399,6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7355">
                <a:tc>
                  <a:txBody>
                    <a:bodyPr/>
                    <a:lstStyle/>
                    <a:p>
                      <a:pPr marL="15875" marR="26416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Демидовский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1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145795" y="906907"/>
            <a:ext cx="8905875" cy="1197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922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  <a:endParaRPr sz="18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sz="1600" b="1" spc="-5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lang="ru-RU" sz="14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 Обеспечение долгосрочной сбалансированности и устойчивости бюджетной системы муниципального образования «Демидовский муниципальный округ» Смоленской области </a:t>
            </a:r>
            <a:r>
              <a:rPr lang="ru-RU" sz="14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; эффективное </a:t>
            </a:r>
            <a:r>
              <a:rPr lang="ru-RU" sz="14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управление муниципальным долгом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71142" y="32090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11 404,2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,5%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69391"/>
            <a:ext cx="9125712" cy="63886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7503" y="358266"/>
            <a:ext cx="78600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«Поддержка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общественных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некоммерческих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организаций 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9891" y="3814508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0595" y="43594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2537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3138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4094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5050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7016" y="435940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74918" y="3619245"/>
            <a:ext cx="326428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549,3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549,3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720469"/>
              </p:ext>
            </p:extLst>
          </p:nvPr>
        </p:nvGraphicFramePr>
        <p:xfrm>
          <a:off x="316623" y="5366892"/>
          <a:ext cx="8712198" cy="1062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8515"/>
                <a:gridCol w="1227062"/>
                <a:gridCol w="1447800"/>
                <a:gridCol w="1408821"/>
              </a:tblGrid>
              <a:tr h="406400">
                <a:tc>
                  <a:txBody>
                    <a:bodyPr/>
                    <a:lstStyle/>
                    <a:p>
                      <a:pPr marL="98361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9420" marR="300355" indent="-273050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1438275" algn="l"/>
                        </a:tabLst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55955">
                <a:tc>
                  <a:txBody>
                    <a:bodyPr/>
                    <a:lstStyle/>
                    <a:p>
                      <a:pPr marL="91440" marR="5137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деятельности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некоммерческих</a:t>
                      </a:r>
                      <a:r>
                        <a:rPr sz="1000" b="1" spc="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549,3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549,3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2663" y="1694433"/>
            <a:ext cx="8387080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Оказание финансовой поддержки общественным социально ориентированным некоммерческим организациям, осуществляющим уставную деятельность, направленную на поддержку инвалидов и ветеранов на территории муниципального образования «Демидовский муниципальный округ» Смоленской области.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07735" y="3829811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50058"/>
              </p:ext>
            </p:extLst>
          </p:nvPr>
        </p:nvGraphicFramePr>
        <p:xfrm>
          <a:off x="659128" y="3625103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659891" y="3831323"/>
            <a:ext cx="3954017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02206" y="3852223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549,3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395" y="1269491"/>
            <a:ext cx="8962644" cy="535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2932" y="358266"/>
            <a:ext cx="786955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205740" indent="11176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предоставления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гарантий по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выплате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пенсий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выслугу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лет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служащим</a:t>
            </a:r>
            <a:endParaRPr sz="18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2919" y="37124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3014" y="4257294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4955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5911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6867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7570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69409" y="4257294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69229" y="3669538"/>
            <a:ext cx="349377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7 396,5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99,8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7 378,9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414890"/>
              </p:ext>
            </p:extLst>
          </p:nvPr>
        </p:nvGraphicFramePr>
        <p:xfrm>
          <a:off x="136550" y="5222875"/>
          <a:ext cx="8892538" cy="1070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8205"/>
                <a:gridCol w="1611629"/>
                <a:gridCol w="1480820"/>
                <a:gridCol w="1111884"/>
              </a:tblGrid>
              <a:tr h="406400">
                <a:tc>
                  <a:txBody>
                    <a:bodyPr/>
                    <a:lstStyle/>
                    <a:p>
                      <a:pPr marL="10134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16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5207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гарантий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пенсии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выслугу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7 396,5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7 378,9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120192" y="1777060"/>
            <a:ext cx="8503920" cy="10013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Стабильное  повышение качества  и уровня жизни  отдельных категорий граждан  из числа лиц, замещавших муниципальные должности, должности  муниципальной службы (муниципальные должности муниципальной службы) в органах  местного  самоуправления  муниципального образования «Демидовский муниципальный округ» Смоленской области 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26270"/>
              </p:ext>
            </p:extLst>
          </p:nvPr>
        </p:nvGraphicFramePr>
        <p:xfrm>
          <a:off x="502919" y="3516120"/>
          <a:ext cx="3951604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9305"/>
                <a:gridCol w="790575"/>
                <a:gridCol w="790575"/>
                <a:gridCol w="790575"/>
                <a:gridCol w="790574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0764" y="3727703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919" y="3729177"/>
            <a:ext cx="3955097" cy="270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37671" y="3765712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7 378,9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631" y="1560602"/>
            <a:ext cx="9040367" cy="52973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деятельности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содержание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аппарата Администрации муниципального</a:t>
            </a:r>
            <a:r>
              <a:rPr sz="1800" b="1" i="1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45465" marR="103505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916974"/>
            <a:ext cx="3907536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346075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346075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169543"/>
              </p:ext>
            </p:extLst>
          </p:nvPr>
        </p:nvGraphicFramePr>
        <p:xfrm>
          <a:off x="202183" y="3621469"/>
          <a:ext cx="8713217" cy="3175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37986"/>
                <a:gridCol w="838200"/>
                <a:gridCol w="914400"/>
                <a:gridCol w="722631"/>
              </a:tblGrid>
              <a:tr h="503555">
                <a:tc>
                  <a:txBody>
                    <a:bodyPr/>
                    <a:lstStyle/>
                    <a:p>
                      <a:pPr marL="100838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87097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55 948,8</a:t>
                      </a: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55 730,3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22198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«Повышение доступности и качества оказания государственных и муниципальных услуг»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«Соответствие муниципальных правовых актов действующему законодательству по результатам проверки контрольно-надзорных органов»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68616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«Обеспечение деятельности Главы  муниципального образования «Демидовский муниципальный округ»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3 255,3</a:t>
                      </a: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3 255,3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15875" marR="129539" indent="304800" algn="l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«Обучение по заочной форме работников органов местного самоуправления в образовательных учреждениях высшего и среднего профессионального образования»</a:t>
                      </a: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15875" marR="129539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«Организация и проведение выборов»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88532">
                <a:tc>
                  <a:txBody>
                    <a:bodyPr/>
                    <a:lstStyle/>
                    <a:p>
                      <a:pPr marL="15875" marR="129539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«Проведение Всероссийской переписи населения»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15875" marR="129539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«Оказание мер социальной поддержки отдельным категориям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725,6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725,5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xfrm>
            <a:off x="342900" y="1544955"/>
            <a:ext cx="8629015" cy="1692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47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964607"/>
                </a:solidFill>
              </a:rPr>
              <a:t>Цель: </a:t>
            </a:r>
            <a:r>
              <a:rPr lang="ru-RU" spc="-5" dirty="0"/>
              <a:t>Решение вопросов местного значения и повышение эффективности деятельности Администрации муниципального образования «Демидовский муниципальный округ» Смоленской области, а также обеспечение организационных, информационных, научно-методических условий для реализации муниципальной </a:t>
            </a:r>
            <a:r>
              <a:rPr lang="ru-RU" spc="-5" dirty="0" smtClean="0"/>
              <a:t>программы.</a:t>
            </a:r>
            <a:endParaRPr sz="1500" dirty="0">
              <a:latin typeface="Times New Roman"/>
              <a:cs typeface="Times New Roman"/>
            </a:endParaRPr>
          </a:p>
          <a:p>
            <a:pPr marL="5290820" algn="ctr">
              <a:lnSpc>
                <a:spcPts val="1410"/>
              </a:lnSpc>
              <a:spcBef>
                <a:spcPts val="1100"/>
              </a:spcBef>
            </a:pP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R="439420" algn="r">
              <a:lnSpc>
                <a:spcPts val="1410"/>
              </a:lnSpc>
            </a:pP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59 929,6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5288915" algn="ctr">
              <a:lnSpc>
                <a:spcPct val="100000"/>
              </a:lnSpc>
              <a:spcBef>
                <a:spcPts val="844"/>
              </a:spcBef>
            </a:pPr>
            <a:r>
              <a:rPr sz="1200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9,6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spc="-5" dirty="0" smtClean="0">
                <a:solidFill>
                  <a:srgbClr val="C00000"/>
                </a:solidFill>
                <a:latin typeface="Arial"/>
                <a:cs typeface="Arial"/>
              </a:rPr>
              <a:t>59 711,1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157254"/>
              </p:ext>
            </p:extLst>
          </p:nvPr>
        </p:nvGraphicFramePr>
        <p:xfrm>
          <a:off x="652881" y="2743200"/>
          <a:ext cx="3906929" cy="6788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386"/>
                <a:gridCol w="781386"/>
                <a:gridCol w="781385"/>
                <a:gridCol w="781386"/>
                <a:gridCol w="781386"/>
              </a:tblGrid>
              <a:tr h="6788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500115" y="2930651"/>
            <a:ext cx="121158" cy="122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2272" y="2932137"/>
            <a:ext cx="3871722" cy="272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2"/>
          <p:cNvSpPr txBox="1"/>
          <p:nvPr/>
        </p:nvSpPr>
        <p:spPr>
          <a:xfrm>
            <a:off x="1358611" y="296942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59 711,1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</a:t>
            </a: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205227"/>
            <a:ext cx="9078467" cy="4652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41908" y="358266"/>
            <a:ext cx="74923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«Противодействие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экстремизму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профилактика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терроризма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муниципального</a:t>
            </a:r>
            <a:r>
              <a:rPr sz="1800" b="1" i="1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518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9223" y="3052610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8708" y="3596385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065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158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2282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3239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5205" y="3596385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2980" y="2856357"/>
            <a:ext cx="3128010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619627"/>
              </p:ext>
            </p:extLst>
          </p:nvPr>
        </p:nvGraphicFramePr>
        <p:xfrm>
          <a:off x="133730" y="4560189"/>
          <a:ext cx="8784589" cy="15398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407034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795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66420">
                <a:tc>
                  <a:txBody>
                    <a:bodyPr/>
                    <a:lstStyle/>
                    <a:p>
                      <a:pPr marL="91440" marR="6540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«Обеспечение организационных условий для реализации муниципальной программы«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66420">
                <a:tc>
                  <a:txBody>
                    <a:bodyPr/>
                    <a:lstStyle/>
                    <a:p>
                      <a:pPr marL="91440" marR="6540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«Укрепление материально-технической базы для реализации программных мероприятий»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02183" y="1219200"/>
            <a:ext cx="8332217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в молодежной среде мировоззрения и духовно-нравственной атмосферы этнокультурного взаимоуважения, основанных на принципах уважения прав и свобод человека, стремления к межэтническому миру и согласию, готовности к диалогу. Общественное осуждение и пресечение на основе действующего законодательства любых проявлений дискриминации, насилия, расизма и экстремизма на  национальной и конфессиональной почве. 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34464"/>
              </p:ext>
            </p:extLst>
          </p:nvPr>
        </p:nvGraphicFramePr>
        <p:xfrm>
          <a:off x="649528" y="2824664"/>
          <a:ext cx="3954286" cy="6654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17"/>
                <a:gridCol w="718831"/>
                <a:gridCol w="718830"/>
                <a:gridCol w="717677"/>
                <a:gridCol w="718831"/>
              </a:tblGrid>
              <a:tr h="66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57444" y="3118104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40521" y="307993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70,0 </a:t>
            </a:r>
            <a:r>
              <a:rPr sz="1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тыс</a:t>
            </a:r>
            <a:r>
              <a:rPr sz="1200" b="1" spc="-1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руб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r>
              <a:rPr sz="1200" b="1" spc="-19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%)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459" y="376427"/>
            <a:ext cx="8712708" cy="6481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87044" y="680720"/>
            <a:ext cx="76022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«Повышение эффективности управления  муниципальным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имуществом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5863" y="3901376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5653" y="444652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7595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8601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59176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50133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02100" y="444652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51145" y="3706495"/>
            <a:ext cx="3211195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18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2 212,3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2 209,9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573917"/>
              </p:ext>
            </p:extLst>
          </p:nvPr>
        </p:nvGraphicFramePr>
        <p:xfrm>
          <a:off x="228396" y="5383529"/>
          <a:ext cx="8793479" cy="9429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6400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39420">
                <a:tc>
                  <a:txBody>
                    <a:bodyPr/>
                    <a:lstStyle/>
                    <a:p>
                      <a:pPr marL="91440" marR="330200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«Повышение эффективности управления муниципальным имуществом муниципального образования «Демидовский муниципальный округ» Смоленской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2 212,3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41477" y="1766442"/>
            <a:ext cx="8401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 Обеспечение доходности и рационального использования  земельно - имущественного комплекса и его развитие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2156"/>
              </p:ext>
            </p:extLst>
          </p:nvPr>
        </p:nvGraphicFramePr>
        <p:xfrm>
          <a:off x="429351" y="3731261"/>
          <a:ext cx="3956049" cy="648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489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83708" y="3916679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863" y="3918203"/>
            <a:ext cx="395484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27467" y="395547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2 209,9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677746" cy="385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автотранспортного обслуживания органов местного самоуправления муниципального образования «Демидовский муниципальный округ» Смоленской области. 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</a:t>
            </a: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23 324,0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23 291,4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«Организация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автотранспортного обслуживания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органов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«Демидовский муниципальный округ» Смоленской области» </a:t>
            </a:r>
            <a:endParaRPr lang="ru-RU" sz="1800" b="1" i="1" spc="-5" dirty="0">
              <a:solidFill>
                <a:srgbClr val="001F5F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1950" y="1943014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65811" y="277393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8" y="2760218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4438" y="2778125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59" y="2760217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76600" y="2769743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8185" y="27560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70537"/>
              </p:ext>
            </p:extLst>
          </p:nvPr>
        </p:nvGraphicFramePr>
        <p:xfrm>
          <a:off x="235826" y="3106367"/>
          <a:ext cx="4141218" cy="3581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0174"/>
                <a:gridCol w="762000"/>
                <a:gridCol w="762000"/>
                <a:gridCol w="567044"/>
              </a:tblGrid>
              <a:tr h="1184944">
                <a:tc>
                  <a:txBody>
                    <a:bodyPr/>
                    <a:lstStyle/>
                    <a:p>
                      <a:pPr marL="421005" marR="391795" indent="313690" algn="ctr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44787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«Материально-техническое обеспечение деятельности МКУ АТ муниципального образования «Демидовский муниципальный округ» Смоленской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1 946,1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1 946,1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94858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«Обеспечение организационных условий для реализации муниципальной 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21 377,9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21 345,3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83539"/>
              </p:ext>
            </p:extLst>
          </p:nvPr>
        </p:nvGraphicFramePr>
        <p:xfrm>
          <a:off x="362015" y="187574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953000" y="2313028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1950" y="1946476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23 291,4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(99,9%)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17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87451" y="685800"/>
            <a:ext cx="778653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исполнения основных параметров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</a:t>
            </a:r>
            <a:r>
              <a:rPr sz="2400" b="1" i="1" spc="-15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2400" b="1" i="1" spc="4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20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Смоленской</a:t>
            </a:r>
            <a:r>
              <a:rPr sz="2400" b="1" i="1" spc="-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400" b="1" i="1" spc="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5986" y="2133600"/>
            <a:ext cx="8663940" cy="385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6068" y="5105400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1391" y="313943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9783" y="3645408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5567" y="422147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6398" y="2926422"/>
            <a:ext cx="8133080" cy="2496196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700</a:t>
            </a:r>
            <a:r>
              <a:rPr sz="1200" spc="-15" dirty="0" smtClean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lang="ru-RU" sz="1200" spc="-15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lang="ru-RU" sz="1200" spc="-15" dirty="0" smtClean="0">
                <a:solidFill>
                  <a:srgbClr val="575757"/>
                </a:solidFill>
                <a:latin typeface="Arial"/>
                <a:cs typeface="Arial"/>
              </a:rPr>
              <a:t>600 000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785495" algn="l"/>
                <a:tab pos="8119109" algn="l"/>
              </a:tabLst>
            </a:pP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500</a:t>
            </a:r>
            <a:r>
              <a:rPr sz="1200" spc="-10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00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400</a:t>
            </a:r>
            <a:r>
              <a:rPr sz="1200" spc="-10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300</a:t>
            </a:r>
            <a:r>
              <a:rPr sz="1200" spc="-10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lang="ru-RU" sz="1200" spc="-10" dirty="0">
                <a:solidFill>
                  <a:srgbClr val="575757"/>
                </a:solidFill>
                <a:latin typeface="Arial"/>
                <a:cs typeface="Arial"/>
              </a:rPr>
              <a:t>2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00</a:t>
            </a:r>
            <a:r>
              <a:rPr sz="1200" spc="-9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R="7471409" algn="ctr">
              <a:lnSpc>
                <a:spcPct val="100000"/>
              </a:lnSpc>
              <a:spcBef>
                <a:spcPts val="695"/>
              </a:spcBef>
            </a:pP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10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r>
              <a:rPr sz="1200" spc="-10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L="466725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710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100</a:t>
            </a:r>
            <a:r>
              <a:rPr sz="1200" spc="-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63814" y="3505200"/>
            <a:ext cx="757427" cy="16077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5968" y="3505200"/>
            <a:ext cx="757427" cy="16159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72386" y="5377811"/>
            <a:ext cx="3456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1950" algn="l"/>
              </a:tabLst>
            </a:pPr>
            <a:r>
              <a:rPr sz="1200" spc="-80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r>
              <a:rPr sz="1200" dirty="0">
                <a:solidFill>
                  <a:srgbClr val="575757"/>
                </a:solidFill>
                <a:latin typeface="Trebuchet MS"/>
                <a:cs typeface="Trebuchet MS"/>
              </a:rPr>
              <a:t>	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Ра</a:t>
            </a:r>
            <a:r>
              <a:rPr sz="1200" spc="-95" dirty="0">
                <a:solidFill>
                  <a:srgbClr val="575757"/>
                </a:solidFill>
                <a:latin typeface="Trebuchet MS"/>
                <a:cs typeface="Trebuchet MS"/>
              </a:rPr>
              <a:t>с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03064" y="2551726"/>
            <a:ext cx="758952" cy="25611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08866" y="2488802"/>
            <a:ext cx="758951" cy="26165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663814" y="2242479"/>
            <a:ext cx="738377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560 075,5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23887" y="2401278"/>
            <a:ext cx="700458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35275" algn="l"/>
              </a:tabLst>
            </a:pPr>
            <a:r>
              <a:rPr lang="ru-RU" sz="1050" dirty="0" smtClean="0">
                <a:latin typeface="Arial"/>
                <a:cs typeface="Arial"/>
              </a:rPr>
              <a:t>559 076,1</a:t>
            </a:r>
            <a:endParaRPr lang="ru-RU" sz="105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 flipV="1">
            <a:off x="6781800" y="5053759"/>
            <a:ext cx="757427" cy="67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28088" y="5053759"/>
            <a:ext cx="726948" cy="516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803469" y="4795709"/>
            <a:ext cx="697356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757670" algn="l"/>
                <a:tab pos="7307580" algn="l"/>
              </a:tabLst>
            </a:pPr>
            <a:r>
              <a:rPr sz="1050" u="sng" spc="-5" dirty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lang="ru-RU" sz="1050" u="sng" spc="-5" dirty="0" smtClean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999,4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93176" y="5372685"/>
            <a:ext cx="596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100" dirty="0">
                <a:solidFill>
                  <a:srgbClr val="575757"/>
                </a:solidFill>
                <a:latin typeface="Trebuchet MS"/>
                <a:cs typeface="Trebuchet MS"/>
              </a:rPr>
              <a:t>еф</a:t>
            </a:r>
            <a:r>
              <a:rPr sz="1200" spc="-90" dirty="0">
                <a:solidFill>
                  <a:srgbClr val="575757"/>
                </a:solidFill>
                <a:latin typeface="Trebuchet MS"/>
                <a:cs typeface="Trebuchet MS"/>
              </a:rPr>
              <a:t>и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ц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33801" y="5775960"/>
            <a:ext cx="134110" cy="1447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010400" y="3750945"/>
            <a:ext cx="681226" cy="234038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5806440" algn="l"/>
                <a:tab pos="7307580" algn="l"/>
              </a:tabLst>
            </a:pPr>
            <a:r>
              <a:rPr sz="1200" u="sng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	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 flipH="1" flipV="1">
            <a:off x="5243395" y="5802315"/>
            <a:ext cx="142430" cy="144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938418" y="5749605"/>
            <a:ext cx="6045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24 </a:t>
            </a:r>
            <a:r>
              <a:rPr sz="1200" spc="-65" dirty="0" err="1" smtClean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01321" y="5775960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25</a:t>
            </a:r>
            <a:r>
              <a:rPr sz="1200" spc="-220" dirty="0" smtClean="0">
                <a:solidFill>
                  <a:srgbClr val="575757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5" name="object 29"/>
          <p:cNvSpPr txBox="1"/>
          <p:nvPr/>
        </p:nvSpPr>
        <p:spPr>
          <a:xfrm>
            <a:off x="7208511" y="4278945"/>
            <a:ext cx="9662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75" dirty="0" smtClean="0">
                <a:solidFill>
                  <a:srgbClr val="575757"/>
                </a:solidFill>
                <a:latin typeface="Trebuchet MS"/>
                <a:cs typeface="Trebuchet MS"/>
              </a:rPr>
              <a:t>Профицит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6" name="object 23"/>
          <p:cNvSpPr txBox="1"/>
          <p:nvPr/>
        </p:nvSpPr>
        <p:spPr>
          <a:xfrm>
            <a:off x="2679327" y="2306777"/>
            <a:ext cx="682689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985 892,0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7" name="object 23"/>
          <p:cNvSpPr txBox="1"/>
          <p:nvPr/>
        </p:nvSpPr>
        <p:spPr>
          <a:xfrm>
            <a:off x="5529326" y="2289153"/>
            <a:ext cx="638491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990 244,4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8" name="object 23"/>
          <p:cNvSpPr txBox="1"/>
          <p:nvPr/>
        </p:nvSpPr>
        <p:spPr>
          <a:xfrm>
            <a:off x="7888349" y="5197637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- 4 352,5</a:t>
            </a:r>
            <a:endParaRPr sz="10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0" y="548638"/>
            <a:ext cx="9101328" cy="6192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03452" y="430148"/>
            <a:ext cx="73386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финансовых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Отдела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городского хозяйства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муниципального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3613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4452" y="3897248"/>
            <a:ext cx="325437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6 092,9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en-US" sz="1200" b="1" dirty="0">
                <a:solidFill>
                  <a:srgbClr val="C00000"/>
                </a:solidFill>
                <a:latin typeface="Arial"/>
                <a:cs typeface="Arial"/>
              </a:rPr>
              <a:t>8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6 077,8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101418"/>
              </p:ext>
            </p:extLst>
          </p:nvPr>
        </p:nvGraphicFramePr>
        <p:xfrm>
          <a:off x="202183" y="5105400"/>
          <a:ext cx="8793479" cy="14210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22717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86342">
                <a:tc>
                  <a:txBody>
                    <a:bodyPr/>
                    <a:lstStyle/>
                    <a:p>
                      <a:pPr marL="91440" marR="23431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муницапальной 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4 555,0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86342">
                <a:tc>
                  <a:txBody>
                    <a:bodyPr/>
                    <a:lstStyle/>
                    <a:p>
                      <a:pPr marL="91440" marR="23431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«Обеспечение деятельности заместителя Главы муниципального образования «Демидовский муниципальный округ» Смоленской области - начальника отдела»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4455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Решение вопросов местного значения и повышение эффективности деятельности отдела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жилищно</a:t>
            </a:r>
            <a:r>
              <a:rPr lang="en-US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-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коммунального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хозяйства Администрации муниципального образования «Демидовский муниципальный округ» Смоленской области (далее – отдел жилищно-коммунального хозяйства Администрации), а также обеспечение организационных, информационных, научно-методических условий для реализации муниципальной программы. </a:t>
            </a: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62092"/>
              </p:ext>
            </p:extLst>
          </p:nvPr>
        </p:nvGraphicFramePr>
        <p:xfrm>
          <a:off x="503681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9151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96961" y="4155500"/>
            <a:ext cx="237251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6 077,8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</a:t>
            </a:r>
            <a:r>
              <a:rPr lang="en-US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44000" cy="6336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 marR="496570" indent="3213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«Энергосбережение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повышение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энергетической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эффективности на территории</a:t>
            </a:r>
            <a:r>
              <a:rPr sz="1800" b="1" i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5340" y="3897248"/>
            <a:ext cx="3211830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2 259,6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2 257,0</a:t>
            </a:r>
            <a:r>
              <a:rPr sz="1200" b="1" spc="-4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470888"/>
              </p:ext>
            </p:extLst>
          </p:nvPr>
        </p:nvGraphicFramePr>
        <p:xfrm>
          <a:off x="191715" y="4953000"/>
          <a:ext cx="8793479" cy="16338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56324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«Энергосбережение и повышение энергетической эффективности в муниципальных учреждениях и иных организациях с участием муниципального образования«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56324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"Приобретение электротехнической продукции для систем улично-наружного освещения"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727,1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586115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Выполнение </a:t>
            </a:r>
            <a:r>
              <a:rPr lang="ru-RU"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требований, установленных Федеральным законом Российской Федерации от 23 ноября 2009 года № 261-ФЗ «Об энергосбережении и о повышении энергетической эффективности и о внесении изменений в отдельные законодательные акты Российской Федерации». Повышение энергетической эффективности экономики муниципального образования «Демидовский муниципальный округ» Смоленской области. Обеспечение системности и комплексности при проведении мероприятий по энергосбережению. 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76977"/>
              </p:ext>
            </p:extLst>
          </p:nvPr>
        </p:nvGraphicFramePr>
        <p:xfrm>
          <a:off x="509016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8389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2 257,0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44" y="545845"/>
            <a:ext cx="8880348" cy="619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9819" y="430148"/>
            <a:ext cx="750824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Разработка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проектов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генеральных планов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землепользования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dirty="0" err="1">
                <a:solidFill>
                  <a:srgbClr val="001F5F"/>
                </a:solidFill>
                <a:latin typeface="Times New Roman"/>
                <a:cs typeface="Times New Roman"/>
              </a:rPr>
              <a:t>застройки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территорий муниципального образования «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</a:t>
            </a:r>
            <a:r>
              <a:rPr lang="ru-RU"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ий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муниципальный округ»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5883" y="4108640"/>
            <a:ext cx="386486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588" y="465315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529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9510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0085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1041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3009" y="465315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5891" y="3887851"/>
            <a:ext cx="3429509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300,0 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300,0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91776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«Разработка генерального плана, правил землепользования и застройки территорий муниципального образования «Демидовский муниципальный округ» Смоленской области и их актуализация»</a:t>
                      </a: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50991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пунктов Демидовского муниципального округа Смоленской области предпосылками для устойчивого развития, формирования благоприятной среды жизнедеятельности, экологической безопасности, надежности транспортной и инженерной инфраструктур, комплексности решений жилищной программы, эффективности использования производственных территорий, культурной преемственности градостроительных решений, эстетической выразительности.</a:t>
            </a: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435262"/>
              </p:ext>
            </p:extLst>
          </p:nvPr>
        </p:nvGraphicFramePr>
        <p:xfrm>
          <a:off x="533400" y="3927976"/>
          <a:ext cx="401649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926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43728" y="4123944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685" y="4125455"/>
            <a:ext cx="399993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300,0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44" y="545845"/>
            <a:ext cx="8880348" cy="619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9819" y="430148"/>
            <a:ext cx="750824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программа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мест (площадок) накопления ТКО и приобретение контейнеров (бункеров) для накопления ТКО на территории муниципального образования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округ» </a:t>
            </a: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5883" y="4108640"/>
            <a:ext cx="386486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588" y="465315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529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9510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0085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1041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3009" y="465315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5891" y="3887851"/>
            <a:ext cx="3429509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2 251,3 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2 251,3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054342"/>
              </p:ext>
            </p:extLst>
          </p:nvPr>
        </p:nvGraphicFramePr>
        <p:xfrm>
          <a:off x="228396" y="5456301"/>
          <a:ext cx="8793479" cy="11214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«Создание мест (площадок) накопления ТКО и приобретение контейнеров (бункеров) для накопления ТКО на территории муниципального образования «Демидовский муниципальный округ «Смоленской области"</a:t>
                      </a: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2 251,3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2 251,3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50991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жителей муниципального образования «Демидовский муниципальный округ» Смоленской области благоприятными условиями проживания, в части упорядочивания отношений в сфере обращения с твердыми коммунальными отходами, создание максимальной комфортности среды обитания человека путем оборудования контейнерных площадок для бесперебойной работы Регионального оператора в области обращения с отходами. </a:t>
            </a: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438295"/>
              </p:ext>
            </p:extLst>
          </p:nvPr>
        </p:nvGraphicFramePr>
        <p:xfrm>
          <a:off x="533400" y="3927976"/>
          <a:ext cx="401649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926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43728" y="4123944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685" y="4125455"/>
            <a:ext cx="399993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2 251,3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3801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44" y="545845"/>
            <a:ext cx="8880348" cy="619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82140" y="430148"/>
            <a:ext cx="782591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программа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«Формирование </a:t>
            </a: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современной городской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среды»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0985" y="2503547"/>
            <a:ext cx="386486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60500" y="3109738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0270" y="3109738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65422" y="3109738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90800" y="3109738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29000" y="3109738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59426" y="3109738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09691" y="2438400"/>
            <a:ext cx="3429509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30 642,6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99,5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30 487,3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184751"/>
              </p:ext>
            </p:extLst>
          </p:nvPr>
        </p:nvGraphicFramePr>
        <p:xfrm>
          <a:off x="173830" y="3962400"/>
          <a:ext cx="8793479" cy="2339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91404"/>
                <a:gridCol w="1066800"/>
                <a:gridCol w="990600"/>
                <a:gridCol w="944675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232665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«Формирование комфортной городской среды»</a:t>
                      </a: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3 156,3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3 156,3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50901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«Благоустройство дворовых территорий многоквартирных домов»</a:t>
                      </a: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98881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«Обустройство мест массового отдыха населения»</a:t>
                      </a: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17 148,6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17 112,9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062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«Ремонт и восстановление воинских захоронений, памятников»</a:t>
                      </a: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4 802,9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4 802,9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062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«Благоустройство территорий общего пользования»</a:t>
                      </a: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3 803,7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3 684,1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062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«Организация деятельности Муниципального бюджетного учреждения «Благоустройство»»</a:t>
                      </a: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1 731,0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1 731,0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42900" y="1214929"/>
            <a:ext cx="850991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уровня благоустройства территорий  муниципального образования «Демидовский муниципальный округ» Смоленской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533362"/>
              </p:ext>
            </p:extLst>
          </p:nvPr>
        </p:nvGraphicFramePr>
        <p:xfrm>
          <a:off x="477919" y="2306068"/>
          <a:ext cx="401649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926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87009" y="2713490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4484" y="2503547"/>
            <a:ext cx="399993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2"/>
          <p:cNvSpPr txBox="1"/>
          <p:nvPr/>
        </p:nvSpPr>
        <p:spPr>
          <a:xfrm>
            <a:off x="1139341" y="2540063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30 487,3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99,5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41017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yd.su/wp-content/uploads/2020/12/valovyj-doho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638800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1054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4320" y="88709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1000" y="1219200"/>
            <a:ext cx="8382000" cy="242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программы развития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sz="2000" b="1" spc="1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</a:t>
            </a:r>
            <a:r>
              <a:rPr sz="2000" b="1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восьми строящихся квартир 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сиротам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оставшимся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 родителей,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лицам </a:t>
            </a:r>
            <a:r>
              <a:rPr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sz="2000" b="1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tabLst>
                <a:tab pos="355600" algn="l"/>
                <a:tab pos="35623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из бюджета Смоленской области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3957638">
              <a:lnSpc>
                <a:spcPct val="100000"/>
              </a:lnSpc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80963"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2400" b="1" u="heavy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20 291,8 </a:t>
            </a:r>
            <a:r>
              <a:rPr sz="2400" b="1" i="1" u="sng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sz="2400" b="1" i="1" u="sng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b="1" i="1" u="sng" spc="-10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400" i="1" u="sng" spc="-5" dirty="0" smtClean="0">
              <a:solidFill>
                <a:srgbClr val="5B5B97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1725" y="469214"/>
            <a:ext cx="79133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800" b="1" i="1" spc="-5" dirty="0">
                <a:solidFill>
                  <a:srgbClr val="002060"/>
                </a:solidFill>
              </a:rPr>
              <a:t>Бюджетные инвестиции </a:t>
            </a:r>
            <a:r>
              <a:rPr sz="1800" b="1" i="1" dirty="0">
                <a:solidFill>
                  <a:srgbClr val="002060"/>
                </a:solidFill>
              </a:rPr>
              <a:t>на</a:t>
            </a:r>
            <a:r>
              <a:rPr sz="1800" b="1" i="1" spc="-105" dirty="0">
                <a:solidFill>
                  <a:srgbClr val="002060"/>
                </a:solidFill>
              </a:rPr>
              <a:t> </a:t>
            </a:r>
            <a:r>
              <a:rPr sz="1800" b="1" i="1" spc="-5" dirty="0">
                <a:solidFill>
                  <a:srgbClr val="002060"/>
                </a:solidFill>
              </a:rPr>
              <a:t>приобретение  объектов недвижимого </a:t>
            </a:r>
            <a:r>
              <a:rPr sz="1800" b="1" i="1" dirty="0" err="1">
                <a:solidFill>
                  <a:srgbClr val="002060"/>
                </a:solidFill>
              </a:rPr>
              <a:t>имущества</a:t>
            </a:r>
            <a:r>
              <a:rPr sz="1800" b="1" i="1" spc="-130" dirty="0">
                <a:solidFill>
                  <a:srgbClr val="002060"/>
                </a:solidFill>
              </a:rPr>
              <a:t> </a:t>
            </a:r>
            <a:r>
              <a:rPr sz="1800" b="1" i="1" dirty="0" smtClean="0">
                <a:solidFill>
                  <a:srgbClr val="002060"/>
                </a:solidFill>
              </a:rPr>
              <a:t>в</a:t>
            </a: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sz="1800" b="1" i="1" spc="-5" dirty="0" err="1" smtClean="0">
                <a:solidFill>
                  <a:srgbClr val="002060"/>
                </a:solidFill>
              </a:rPr>
              <a:t>муниципальную</a:t>
            </a:r>
            <a:r>
              <a:rPr sz="1800" b="1" i="1" spc="-45" dirty="0" smtClean="0">
                <a:solidFill>
                  <a:srgbClr val="002060"/>
                </a:solidFill>
              </a:rPr>
              <a:t> </a:t>
            </a:r>
            <a:r>
              <a:rPr sz="1800" b="1" i="1" dirty="0">
                <a:solidFill>
                  <a:srgbClr val="002060"/>
                </a:solidFill>
              </a:rPr>
              <a:t>собственность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i="1" dirty="0" smtClean="0"/>
              <a:t>Реализация </a:t>
            </a:r>
            <a:br>
              <a:rPr lang="ru-RU" i="1" dirty="0" smtClean="0"/>
            </a:br>
            <a:r>
              <a:rPr lang="ru-RU" i="1" dirty="0" smtClean="0"/>
              <a:t>национальных проектов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343400"/>
            <a:ext cx="8524056" cy="2209800"/>
          </a:xfrm>
        </p:spPr>
        <p:txBody>
          <a:bodyPr/>
          <a:lstStyle/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обеспечения устойчивого экономического и социального развития Российской Федерации, укрепления государственного, культурно-ценностного и экономического суверенитета, увеличения численности населения страны и повышения уровня жизни граждан, основываясь на традиционных российских духовно-нравственных ценностях и принципах патриотизма, приоритета человека, социальной справедливости и равенства возможностей, обеспечения безопасности государства и общественной безопасности, открытости внешнему миру, экономического развития, основанного на честной конкуренции, предпринимательстве и частной инициативе, высокой эффективности 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технологичности, Президентом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 Указ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07.05.2024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309 «О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целях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Российской Федерации на период до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2030 года и на перспективу до 2036 года».</a:t>
            </a:r>
          </a:p>
        </p:txBody>
      </p:sp>
      <p:pic>
        <p:nvPicPr>
          <p:cNvPr id="1026" name="Picture 2" descr="Михаил Развожаев: По моему поручению Правительством Севастопол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" y="0"/>
            <a:ext cx="388442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990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580543"/>
              </p:ext>
            </p:extLst>
          </p:nvPr>
        </p:nvGraphicFramePr>
        <p:xfrm>
          <a:off x="457200" y="5410200"/>
          <a:ext cx="844088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222"/>
                <a:gridCol w="2110222"/>
                <a:gridCol w="2110222"/>
                <a:gridCol w="2110222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18 865 091,71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17 679 910,65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1 128 472,14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56 708,92</a:t>
                      </a:r>
                      <a:endParaRPr lang="en-US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57200"/>
            <a:ext cx="8229600" cy="109959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800" b="1" i="1" kern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ОБ   ИСПОЛНЕНИИ  НАЦИОНАЛЬНЫХ   ПРОЕКТОВ</a:t>
            </a:r>
            <a:endParaRPr lang="ru-RU" sz="1800" b="1" i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1219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 descr="Национальный проект &quot;Молодежь и дети&quot; создает равные возможности дл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7450288" cy="350908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" y="952061"/>
            <a:ext cx="2762137" cy="2286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887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926711"/>
            <a:ext cx="4876800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>
                    <a:lumMod val="95000"/>
                  </a:srgbClr>
                </a:solidFill>
                <a:latin typeface="Times New Roman" pitchFamily="18" charset="0"/>
              </a:rPr>
              <a:t>НАЦИОНАЛЬНЫЙ ПРОЕКТ </a:t>
            </a:r>
            <a:r>
              <a:rPr lang="ru-RU" sz="1400" b="1" dirty="0" smtClean="0">
                <a:solidFill>
                  <a:srgbClr val="FFFFFF">
                    <a:lumMod val="95000"/>
                  </a:srgbClr>
                </a:solidFill>
                <a:latin typeface="Times New Roman" pitchFamily="18" charset="0"/>
              </a:rPr>
              <a:t>«МОЛОДЕЖЬ И ДЕТИ»</a:t>
            </a:r>
            <a:endParaRPr lang="ru-RU" sz="1400" b="1" dirty="0">
              <a:solidFill>
                <a:srgbClr val="FFFFFF">
                  <a:lumMod val="9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419153"/>
            <a:ext cx="4176464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Все лучшее детям»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365563"/>
              </p:ext>
            </p:extLst>
          </p:nvPr>
        </p:nvGraphicFramePr>
        <p:xfrm>
          <a:off x="3779456" y="5486400"/>
          <a:ext cx="513594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86"/>
                <a:gridCol w="1283986"/>
                <a:gridCol w="1283986"/>
                <a:gridCol w="1283986"/>
              </a:tblGrid>
              <a:tr h="260017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992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24445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u="none" dirty="0" smtClean="0">
                          <a:effectLst/>
                          <a:latin typeface="Times New Roman"/>
                          <a:ea typeface="Times New Roman"/>
                        </a:rPr>
                        <a:t>2 316 540,71</a:t>
                      </a:r>
                      <a:endParaRPr lang="ru-RU" sz="12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1 169 128,18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1 090 703,61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56 708,92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123448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Из них:</a:t>
            </a:r>
            <a:endParaRPr lang="ru-RU" sz="1600" b="1" dirty="0">
              <a:solidFill>
                <a:srgbClr val="CACAFF">
                  <a:lumMod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859340"/>
            <a:ext cx="541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десяти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школах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«Демидовский муниципальный округ»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оснащению общеобразовательных организаций средствами обучения и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учебных предметов «Основы безопасности и защиты Родины» и </a:t>
            </a:r>
          </a:p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«Труд (Технология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64" y="1080599"/>
            <a:ext cx="3492749" cy="302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3428999" cy="264105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6876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594360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</a:rPr>
              <a:t>«Педагоги и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наставники»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290730"/>
              </p:ext>
            </p:extLst>
          </p:nvPr>
        </p:nvGraphicFramePr>
        <p:xfrm>
          <a:off x="609600" y="5486400"/>
          <a:ext cx="759142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7856"/>
                <a:gridCol w="1897856"/>
                <a:gridCol w="1897856"/>
                <a:gridCol w="189785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16 548 551,00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16 510 782,47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37 768,53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5943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 и наставники»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«Молодежь и дети»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престижа профессии, привлечение кадров в школы и развитие системы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4231" y="3429000"/>
            <a:ext cx="26877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н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аставничества. Проект стремится улучшить качество образования через поддержку учителей, развитие их компетенций и внедрение инновационных методик.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332898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2330038"/>
            <a:ext cx="5943601" cy="291484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593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48638"/>
            <a:ext cx="9144000" cy="6309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969060"/>
          </a:xfrm>
          <a:prstGeom prst="rect">
            <a:avLst/>
          </a:prstGeom>
        </p:spPr>
        <p:txBody>
          <a:bodyPr vert="horz" wrap="square" lIns="0" tIns="136728" rIns="0" bIns="0" rtlCol="0">
            <a:spAutoFit/>
          </a:bodyPr>
          <a:lstStyle/>
          <a:p>
            <a:pPr marL="16383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Достигнутые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результаты исполнения бюджетной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политики</a:t>
            </a:r>
            <a:endParaRPr sz="1800" dirty="0">
              <a:latin typeface="Times New Roman"/>
              <a:cs typeface="Times New Roman"/>
            </a:endParaRPr>
          </a:p>
          <a:p>
            <a:pPr marL="163830" algn="ctr">
              <a:lnSpc>
                <a:spcPct val="100000"/>
              </a:lnSpc>
              <a:spcBef>
                <a:spcPts val="5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4518" y="1668017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8133587" y="0"/>
                </a:moveTo>
                <a:lnTo>
                  <a:pt x="94488" y="0"/>
                </a:lnTo>
                <a:lnTo>
                  <a:pt x="57708" y="7423"/>
                </a:lnTo>
                <a:lnTo>
                  <a:pt x="27674" y="27670"/>
                </a:lnTo>
                <a:lnTo>
                  <a:pt x="7425" y="57703"/>
                </a:lnTo>
                <a:lnTo>
                  <a:pt x="0" y="94487"/>
                </a:lnTo>
                <a:lnTo>
                  <a:pt x="0" y="472439"/>
                </a:lnTo>
                <a:lnTo>
                  <a:pt x="7425" y="509224"/>
                </a:lnTo>
                <a:lnTo>
                  <a:pt x="27674" y="539257"/>
                </a:lnTo>
                <a:lnTo>
                  <a:pt x="57708" y="559504"/>
                </a:lnTo>
                <a:lnTo>
                  <a:pt x="94488" y="566927"/>
                </a:lnTo>
                <a:lnTo>
                  <a:pt x="8133587" y="566927"/>
                </a:lnTo>
                <a:lnTo>
                  <a:pt x="8170372" y="559504"/>
                </a:lnTo>
                <a:lnTo>
                  <a:pt x="8200405" y="539257"/>
                </a:lnTo>
                <a:lnTo>
                  <a:pt x="8220652" y="509224"/>
                </a:lnTo>
                <a:lnTo>
                  <a:pt x="8228076" y="472439"/>
                </a:lnTo>
                <a:lnTo>
                  <a:pt x="8228076" y="94487"/>
                </a:lnTo>
                <a:lnTo>
                  <a:pt x="8220652" y="57703"/>
                </a:lnTo>
                <a:lnTo>
                  <a:pt x="8200405" y="27670"/>
                </a:lnTo>
                <a:lnTo>
                  <a:pt x="8170372" y="7423"/>
                </a:lnTo>
                <a:lnTo>
                  <a:pt x="8133587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0" y="94487"/>
                </a:moveTo>
                <a:lnTo>
                  <a:pt x="7425" y="57703"/>
                </a:lnTo>
                <a:lnTo>
                  <a:pt x="27674" y="27670"/>
                </a:lnTo>
                <a:lnTo>
                  <a:pt x="57708" y="7423"/>
                </a:lnTo>
                <a:lnTo>
                  <a:pt x="94488" y="0"/>
                </a:lnTo>
                <a:lnTo>
                  <a:pt x="8133587" y="0"/>
                </a:lnTo>
                <a:lnTo>
                  <a:pt x="8170372" y="7423"/>
                </a:lnTo>
                <a:lnTo>
                  <a:pt x="8200405" y="27670"/>
                </a:lnTo>
                <a:lnTo>
                  <a:pt x="8220652" y="57703"/>
                </a:lnTo>
                <a:lnTo>
                  <a:pt x="8228076" y="94487"/>
                </a:lnTo>
                <a:lnTo>
                  <a:pt x="8228076" y="472439"/>
                </a:lnTo>
                <a:lnTo>
                  <a:pt x="8220652" y="509224"/>
                </a:lnTo>
                <a:lnTo>
                  <a:pt x="8200405" y="539257"/>
                </a:lnTo>
                <a:lnTo>
                  <a:pt x="8170372" y="559504"/>
                </a:lnTo>
                <a:lnTo>
                  <a:pt x="8133587" y="566927"/>
                </a:lnTo>
                <a:lnTo>
                  <a:pt x="94488" y="566927"/>
                </a:lnTo>
                <a:lnTo>
                  <a:pt x="57708" y="559504"/>
                </a:lnTo>
                <a:lnTo>
                  <a:pt x="27674" y="539257"/>
                </a:lnTo>
                <a:lnTo>
                  <a:pt x="7425" y="509224"/>
                </a:lnTo>
                <a:lnTo>
                  <a:pt x="0" y="472439"/>
                </a:lnTo>
                <a:lnTo>
                  <a:pt x="0" y="94487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8163306" y="0"/>
                </a:moveTo>
                <a:lnTo>
                  <a:pt x="64769" y="0"/>
                </a:lnTo>
                <a:lnTo>
                  <a:pt x="39556" y="5083"/>
                </a:lnTo>
                <a:lnTo>
                  <a:pt x="18969" y="18954"/>
                </a:lnTo>
                <a:lnTo>
                  <a:pt x="5089" y="39540"/>
                </a:lnTo>
                <a:lnTo>
                  <a:pt x="0" y="64769"/>
                </a:lnTo>
                <a:lnTo>
                  <a:pt x="0" y="323850"/>
                </a:lnTo>
                <a:lnTo>
                  <a:pt x="5089" y="349079"/>
                </a:lnTo>
                <a:lnTo>
                  <a:pt x="18969" y="369665"/>
                </a:lnTo>
                <a:lnTo>
                  <a:pt x="39556" y="383536"/>
                </a:lnTo>
                <a:lnTo>
                  <a:pt x="64769" y="388619"/>
                </a:lnTo>
                <a:lnTo>
                  <a:pt x="8163306" y="388619"/>
                </a:lnTo>
                <a:lnTo>
                  <a:pt x="8188535" y="383536"/>
                </a:lnTo>
                <a:lnTo>
                  <a:pt x="8209121" y="369665"/>
                </a:lnTo>
                <a:lnTo>
                  <a:pt x="8222992" y="349079"/>
                </a:lnTo>
                <a:lnTo>
                  <a:pt x="8228076" y="323850"/>
                </a:lnTo>
                <a:lnTo>
                  <a:pt x="8228076" y="64769"/>
                </a:lnTo>
                <a:lnTo>
                  <a:pt x="8222992" y="39540"/>
                </a:lnTo>
                <a:lnTo>
                  <a:pt x="8209121" y="18954"/>
                </a:lnTo>
                <a:lnTo>
                  <a:pt x="8188535" y="5083"/>
                </a:lnTo>
                <a:lnTo>
                  <a:pt x="8163306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0" y="64769"/>
                </a:moveTo>
                <a:lnTo>
                  <a:pt x="5089" y="39540"/>
                </a:lnTo>
                <a:lnTo>
                  <a:pt x="18969" y="18954"/>
                </a:lnTo>
                <a:lnTo>
                  <a:pt x="39556" y="5083"/>
                </a:lnTo>
                <a:lnTo>
                  <a:pt x="64769" y="0"/>
                </a:lnTo>
                <a:lnTo>
                  <a:pt x="8163306" y="0"/>
                </a:lnTo>
                <a:lnTo>
                  <a:pt x="8188535" y="5083"/>
                </a:lnTo>
                <a:lnTo>
                  <a:pt x="8209121" y="18954"/>
                </a:lnTo>
                <a:lnTo>
                  <a:pt x="8222992" y="39540"/>
                </a:lnTo>
                <a:lnTo>
                  <a:pt x="8228076" y="64769"/>
                </a:lnTo>
                <a:lnTo>
                  <a:pt x="8228076" y="323850"/>
                </a:lnTo>
                <a:lnTo>
                  <a:pt x="8222992" y="349079"/>
                </a:lnTo>
                <a:lnTo>
                  <a:pt x="8209121" y="369665"/>
                </a:lnTo>
                <a:lnTo>
                  <a:pt x="8188535" y="383536"/>
                </a:lnTo>
                <a:lnTo>
                  <a:pt x="8163306" y="388619"/>
                </a:lnTo>
                <a:lnTo>
                  <a:pt x="64769" y="388619"/>
                </a:lnTo>
                <a:lnTo>
                  <a:pt x="39556" y="383536"/>
                </a:lnTo>
                <a:lnTo>
                  <a:pt x="18969" y="369665"/>
                </a:lnTo>
                <a:lnTo>
                  <a:pt x="5089" y="349079"/>
                </a:lnTo>
                <a:lnTo>
                  <a:pt x="0" y="323850"/>
                </a:lnTo>
                <a:lnTo>
                  <a:pt x="0" y="64769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8122665" y="0"/>
                </a:moveTo>
                <a:lnTo>
                  <a:pt x="105410" y="0"/>
                </a:lnTo>
                <a:lnTo>
                  <a:pt x="64379" y="8290"/>
                </a:lnTo>
                <a:lnTo>
                  <a:pt x="30873" y="30892"/>
                </a:lnTo>
                <a:lnTo>
                  <a:pt x="8283" y="64400"/>
                </a:lnTo>
                <a:lnTo>
                  <a:pt x="0" y="105410"/>
                </a:lnTo>
                <a:lnTo>
                  <a:pt x="0" y="527050"/>
                </a:lnTo>
                <a:lnTo>
                  <a:pt x="8283" y="568059"/>
                </a:lnTo>
                <a:lnTo>
                  <a:pt x="30873" y="601567"/>
                </a:lnTo>
                <a:lnTo>
                  <a:pt x="64379" y="624169"/>
                </a:lnTo>
                <a:lnTo>
                  <a:pt x="105410" y="632460"/>
                </a:lnTo>
                <a:lnTo>
                  <a:pt x="8122665" y="632460"/>
                </a:lnTo>
                <a:lnTo>
                  <a:pt x="8163675" y="624169"/>
                </a:lnTo>
                <a:lnTo>
                  <a:pt x="8197183" y="601567"/>
                </a:lnTo>
                <a:lnTo>
                  <a:pt x="8219785" y="568059"/>
                </a:lnTo>
                <a:lnTo>
                  <a:pt x="8228076" y="527050"/>
                </a:lnTo>
                <a:lnTo>
                  <a:pt x="8228076" y="105410"/>
                </a:lnTo>
                <a:lnTo>
                  <a:pt x="8219785" y="64400"/>
                </a:lnTo>
                <a:lnTo>
                  <a:pt x="8197183" y="30892"/>
                </a:lnTo>
                <a:lnTo>
                  <a:pt x="8163675" y="8290"/>
                </a:lnTo>
                <a:lnTo>
                  <a:pt x="8122665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0" y="105410"/>
                </a:moveTo>
                <a:lnTo>
                  <a:pt x="8283" y="64400"/>
                </a:lnTo>
                <a:lnTo>
                  <a:pt x="30873" y="30892"/>
                </a:lnTo>
                <a:lnTo>
                  <a:pt x="64379" y="8290"/>
                </a:lnTo>
                <a:lnTo>
                  <a:pt x="105410" y="0"/>
                </a:lnTo>
                <a:lnTo>
                  <a:pt x="8122665" y="0"/>
                </a:lnTo>
                <a:lnTo>
                  <a:pt x="8163675" y="8290"/>
                </a:lnTo>
                <a:lnTo>
                  <a:pt x="8197183" y="30892"/>
                </a:lnTo>
                <a:lnTo>
                  <a:pt x="8219785" y="64400"/>
                </a:lnTo>
                <a:lnTo>
                  <a:pt x="8228076" y="105410"/>
                </a:lnTo>
                <a:lnTo>
                  <a:pt x="8228076" y="527050"/>
                </a:lnTo>
                <a:lnTo>
                  <a:pt x="8219785" y="568059"/>
                </a:lnTo>
                <a:lnTo>
                  <a:pt x="8197183" y="601567"/>
                </a:lnTo>
                <a:lnTo>
                  <a:pt x="8163675" y="624169"/>
                </a:lnTo>
                <a:lnTo>
                  <a:pt x="8122665" y="632460"/>
                </a:lnTo>
                <a:lnTo>
                  <a:pt x="105410" y="632460"/>
                </a:lnTo>
                <a:lnTo>
                  <a:pt x="64379" y="624169"/>
                </a:lnTo>
                <a:lnTo>
                  <a:pt x="30873" y="601567"/>
                </a:lnTo>
                <a:lnTo>
                  <a:pt x="8283" y="568059"/>
                </a:lnTo>
                <a:lnTo>
                  <a:pt x="0" y="527050"/>
                </a:lnTo>
                <a:lnTo>
                  <a:pt x="0" y="10541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8109711" y="0"/>
                </a:moveTo>
                <a:lnTo>
                  <a:pt x="145796" y="0"/>
                </a:lnTo>
                <a:lnTo>
                  <a:pt x="99714" y="7433"/>
                </a:lnTo>
                <a:lnTo>
                  <a:pt x="59692" y="28131"/>
                </a:lnTo>
                <a:lnTo>
                  <a:pt x="28131" y="59692"/>
                </a:lnTo>
                <a:lnTo>
                  <a:pt x="7433" y="99714"/>
                </a:lnTo>
                <a:lnTo>
                  <a:pt x="0" y="145796"/>
                </a:lnTo>
                <a:lnTo>
                  <a:pt x="0" y="728980"/>
                </a:lnTo>
                <a:lnTo>
                  <a:pt x="7433" y="775061"/>
                </a:lnTo>
                <a:lnTo>
                  <a:pt x="28131" y="815083"/>
                </a:lnTo>
                <a:lnTo>
                  <a:pt x="59692" y="846644"/>
                </a:lnTo>
                <a:lnTo>
                  <a:pt x="99714" y="867342"/>
                </a:lnTo>
                <a:lnTo>
                  <a:pt x="145796" y="874776"/>
                </a:lnTo>
                <a:lnTo>
                  <a:pt x="8109711" y="874776"/>
                </a:lnTo>
                <a:lnTo>
                  <a:pt x="8155793" y="867342"/>
                </a:lnTo>
                <a:lnTo>
                  <a:pt x="8195815" y="846644"/>
                </a:lnTo>
                <a:lnTo>
                  <a:pt x="8227376" y="815083"/>
                </a:lnTo>
                <a:lnTo>
                  <a:pt x="8248074" y="775061"/>
                </a:lnTo>
                <a:lnTo>
                  <a:pt x="8255508" y="728980"/>
                </a:lnTo>
                <a:lnTo>
                  <a:pt x="8255508" y="145796"/>
                </a:lnTo>
                <a:lnTo>
                  <a:pt x="8248074" y="99714"/>
                </a:lnTo>
                <a:lnTo>
                  <a:pt x="8227376" y="59692"/>
                </a:lnTo>
                <a:lnTo>
                  <a:pt x="8195815" y="28131"/>
                </a:lnTo>
                <a:lnTo>
                  <a:pt x="8155793" y="7433"/>
                </a:lnTo>
                <a:lnTo>
                  <a:pt x="8109711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0" y="145796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6" y="0"/>
                </a:lnTo>
                <a:lnTo>
                  <a:pt x="8109711" y="0"/>
                </a:lnTo>
                <a:lnTo>
                  <a:pt x="8155793" y="7433"/>
                </a:lnTo>
                <a:lnTo>
                  <a:pt x="8195815" y="28131"/>
                </a:lnTo>
                <a:lnTo>
                  <a:pt x="8227376" y="59692"/>
                </a:lnTo>
                <a:lnTo>
                  <a:pt x="8248074" y="99714"/>
                </a:lnTo>
                <a:lnTo>
                  <a:pt x="8255508" y="145796"/>
                </a:lnTo>
                <a:lnTo>
                  <a:pt x="8255508" y="728980"/>
                </a:lnTo>
                <a:lnTo>
                  <a:pt x="8248074" y="775061"/>
                </a:lnTo>
                <a:lnTo>
                  <a:pt x="8227376" y="815083"/>
                </a:lnTo>
                <a:lnTo>
                  <a:pt x="8195815" y="846644"/>
                </a:lnTo>
                <a:lnTo>
                  <a:pt x="8155793" y="867342"/>
                </a:lnTo>
                <a:lnTo>
                  <a:pt x="8109711" y="874776"/>
                </a:lnTo>
                <a:lnTo>
                  <a:pt x="145796" y="874776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80"/>
                </a:lnTo>
                <a:lnTo>
                  <a:pt x="0" y="14579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8075930" y="0"/>
                </a:moveTo>
                <a:lnTo>
                  <a:pt x="152158" y="0"/>
                </a:lnTo>
                <a:lnTo>
                  <a:pt x="104064" y="7752"/>
                </a:lnTo>
                <a:lnTo>
                  <a:pt x="62295" y="29342"/>
                </a:lnTo>
                <a:lnTo>
                  <a:pt x="29357" y="62270"/>
                </a:lnTo>
                <a:lnTo>
                  <a:pt x="7757" y="104038"/>
                </a:lnTo>
                <a:lnTo>
                  <a:pt x="0" y="152146"/>
                </a:lnTo>
                <a:lnTo>
                  <a:pt x="0" y="760730"/>
                </a:lnTo>
                <a:lnTo>
                  <a:pt x="7757" y="808837"/>
                </a:lnTo>
                <a:lnTo>
                  <a:pt x="29357" y="850605"/>
                </a:lnTo>
                <a:lnTo>
                  <a:pt x="62295" y="883533"/>
                </a:lnTo>
                <a:lnTo>
                  <a:pt x="104064" y="905123"/>
                </a:lnTo>
                <a:lnTo>
                  <a:pt x="152158" y="912876"/>
                </a:lnTo>
                <a:lnTo>
                  <a:pt x="8075930" y="912876"/>
                </a:lnTo>
                <a:lnTo>
                  <a:pt x="8124037" y="905123"/>
                </a:lnTo>
                <a:lnTo>
                  <a:pt x="8165805" y="883533"/>
                </a:lnTo>
                <a:lnTo>
                  <a:pt x="8198733" y="850605"/>
                </a:lnTo>
                <a:lnTo>
                  <a:pt x="8220323" y="808837"/>
                </a:lnTo>
                <a:lnTo>
                  <a:pt x="8228076" y="760730"/>
                </a:lnTo>
                <a:lnTo>
                  <a:pt x="8228076" y="152146"/>
                </a:lnTo>
                <a:lnTo>
                  <a:pt x="8220323" y="104038"/>
                </a:lnTo>
                <a:lnTo>
                  <a:pt x="8198733" y="62270"/>
                </a:lnTo>
                <a:lnTo>
                  <a:pt x="8165805" y="29342"/>
                </a:lnTo>
                <a:lnTo>
                  <a:pt x="8124037" y="7752"/>
                </a:lnTo>
                <a:lnTo>
                  <a:pt x="8075930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0" y="152146"/>
                </a:moveTo>
                <a:lnTo>
                  <a:pt x="7757" y="104038"/>
                </a:lnTo>
                <a:lnTo>
                  <a:pt x="29357" y="62270"/>
                </a:lnTo>
                <a:lnTo>
                  <a:pt x="62295" y="29342"/>
                </a:lnTo>
                <a:lnTo>
                  <a:pt x="104064" y="7752"/>
                </a:lnTo>
                <a:lnTo>
                  <a:pt x="152158" y="0"/>
                </a:lnTo>
                <a:lnTo>
                  <a:pt x="8075930" y="0"/>
                </a:lnTo>
                <a:lnTo>
                  <a:pt x="8124037" y="7752"/>
                </a:lnTo>
                <a:lnTo>
                  <a:pt x="8165805" y="29342"/>
                </a:lnTo>
                <a:lnTo>
                  <a:pt x="8198733" y="62270"/>
                </a:lnTo>
                <a:lnTo>
                  <a:pt x="8220323" y="104038"/>
                </a:lnTo>
                <a:lnTo>
                  <a:pt x="8228076" y="152146"/>
                </a:lnTo>
                <a:lnTo>
                  <a:pt x="8228076" y="760730"/>
                </a:lnTo>
                <a:lnTo>
                  <a:pt x="8220323" y="808837"/>
                </a:lnTo>
                <a:lnTo>
                  <a:pt x="8198733" y="850605"/>
                </a:lnTo>
                <a:lnTo>
                  <a:pt x="8165805" y="883533"/>
                </a:lnTo>
                <a:lnTo>
                  <a:pt x="8124037" y="905123"/>
                </a:lnTo>
                <a:lnTo>
                  <a:pt x="8075930" y="912876"/>
                </a:lnTo>
                <a:lnTo>
                  <a:pt x="152158" y="912876"/>
                </a:lnTo>
                <a:lnTo>
                  <a:pt x="104064" y="905123"/>
                </a:lnTo>
                <a:lnTo>
                  <a:pt x="62295" y="883533"/>
                </a:lnTo>
                <a:lnTo>
                  <a:pt x="29357" y="850605"/>
                </a:lnTo>
                <a:lnTo>
                  <a:pt x="7757" y="808837"/>
                </a:lnTo>
                <a:lnTo>
                  <a:pt x="0" y="760730"/>
                </a:lnTo>
                <a:lnTo>
                  <a:pt x="0" y="15214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8091424" y="0"/>
                </a:moveTo>
                <a:lnTo>
                  <a:pt x="136652" y="0"/>
                </a:lnTo>
                <a:lnTo>
                  <a:pt x="93462" y="6969"/>
                </a:lnTo>
                <a:lnTo>
                  <a:pt x="55950" y="26375"/>
                </a:lnTo>
                <a:lnTo>
                  <a:pt x="26368" y="55961"/>
                </a:lnTo>
                <a:lnTo>
                  <a:pt x="6967" y="93472"/>
                </a:lnTo>
                <a:lnTo>
                  <a:pt x="0" y="136652"/>
                </a:lnTo>
                <a:lnTo>
                  <a:pt x="0" y="683260"/>
                </a:lnTo>
                <a:lnTo>
                  <a:pt x="6967" y="726449"/>
                </a:lnTo>
                <a:lnTo>
                  <a:pt x="26368" y="763961"/>
                </a:lnTo>
                <a:lnTo>
                  <a:pt x="55950" y="793543"/>
                </a:lnTo>
                <a:lnTo>
                  <a:pt x="93462" y="812944"/>
                </a:lnTo>
                <a:lnTo>
                  <a:pt x="136652" y="819912"/>
                </a:lnTo>
                <a:lnTo>
                  <a:pt x="8091424" y="819912"/>
                </a:lnTo>
                <a:lnTo>
                  <a:pt x="8134603" y="812944"/>
                </a:lnTo>
                <a:lnTo>
                  <a:pt x="8172114" y="793543"/>
                </a:lnTo>
                <a:lnTo>
                  <a:pt x="8201700" y="763961"/>
                </a:lnTo>
                <a:lnTo>
                  <a:pt x="8221106" y="726449"/>
                </a:lnTo>
                <a:lnTo>
                  <a:pt x="8228076" y="683260"/>
                </a:lnTo>
                <a:lnTo>
                  <a:pt x="8228076" y="136652"/>
                </a:lnTo>
                <a:lnTo>
                  <a:pt x="8221106" y="93472"/>
                </a:lnTo>
                <a:lnTo>
                  <a:pt x="8201700" y="55961"/>
                </a:lnTo>
                <a:lnTo>
                  <a:pt x="8172114" y="26375"/>
                </a:lnTo>
                <a:lnTo>
                  <a:pt x="8134604" y="6969"/>
                </a:lnTo>
                <a:lnTo>
                  <a:pt x="8091424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0" y="136652"/>
                </a:moveTo>
                <a:lnTo>
                  <a:pt x="6967" y="93472"/>
                </a:lnTo>
                <a:lnTo>
                  <a:pt x="26368" y="55961"/>
                </a:lnTo>
                <a:lnTo>
                  <a:pt x="55950" y="26375"/>
                </a:lnTo>
                <a:lnTo>
                  <a:pt x="93462" y="6969"/>
                </a:lnTo>
                <a:lnTo>
                  <a:pt x="136652" y="0"/>
                </a:lnTo>
                <a:lnTo>
                  <a:pt x="8091424" y="0"/>
                </a:lnTo>
                <a:lnTo>
                  <a:pt x="8134604" y="6969"/>
                </a:lnTo>
                <a:lnTo>
                  <a:pt x="8172114" y="26375"/>
                </a:lnTo>
                <a:lnTo>
                  <a:pt x="8201700" y="55961"/>
                </a:lnTo>
                <a:lnTo>
                  <a:pt x="8221106" y="93472"/>
                </a:lnTo>
                <a:lnTo>
                  <a:pt x="8228076" y="136652"/>
                </a:lnTo>
                <a:lnTo>
                  <a:pt x="8228076" y="683260"/>
                </a:lnTo>
                <a:lnTo>
                  <a:pt x="8221106" y="726449"/>
                </a:lnTo>
                <a:lnTo>
                  <a:pt x="8201700" y="763961"/>
                </a:lnTo>
                <a:lnTo>
                  <a:pt x="8172114" y="793543"/>
                </a:lnTo>
                <a:lnTo>
                  <a:pt x="8134603" y="812944"/>
                </a:lnTo>
                <a:lnTo>
                  <a:pt x="8091424" y="819912"/>
                </a:lnTo>
                <a:lnTo>
                  <a:pt x="136652" y="819912"/>
                </a:lnTo>
                <a:lnTo>
                  <a:pt x="93462" y="812944"/>
                </a:lnTo>
                <a:lnTo>
                  <a:pt x="55950" y="793543"/>
                </a:lnTo>
                <a:lnTo>
                  <a:pt x="26368" y="763961"/>
                </a:lnTo>
                <a:lnTo>
                  <a:pt x="6967" y="726449"/>
                </a:lnTo>
                <a:lnTo>
                  <a:pt x="0" y="683260"/>
                </a:lnTo>
                <a:lnTo>
                  <a:pt x="0" y="13665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40791" y="1379677"/>
            <a:ext cx="7703184" cy="488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ts val="168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Сохранена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социальная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направленность </a:t>
            </a:r>
            <a:r>
              <a:rPr sz="15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бюджета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en-US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75,7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приходится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социально</a:t>
            </a:r>
            <a:endParaRPr sz="1500" dirty="0">
              <a:latin typeface="Times New Roman"/>
              <a:cs typeface="Times New Roman"/>
            </a:endParaRPr>
          </a:p>
          <a:p>
            <a:pPr marL="20955">
              <a:lnSpc>
                <a:spcPts val="168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значимые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расходы);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сбалансированность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устойчивость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бюджета</a:t>
            </a:r>
            <a:r>
              <a:rPr lang="en-US" sz="15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5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муниципального образования</a:t>
            </a:r>
            <a:r>
              <a:rPr sz="15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24130" marR="109220">
              <a:lnSpc>
                <a:spcPct val="864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прозрачность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открытость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бюджетного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процесса для общества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(Представление на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сайте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«Бюджета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граждан»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нормативно-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правовых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актов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бюджету 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бюджетному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процессу,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публикация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газете</a:t>
            </a: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«Поречанка»);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36195" marR="574040" algn="just">
              <a:lnSpc>
                <a:spcPct val="86300"/>
              </a:lnSpc>
              <a:spcBef>
                <a:spcPts val="994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достижения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конкретных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результатов,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применяется программно-целевой принцип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планирования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местного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9,6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исполнено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рамках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 программ);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50" dirty="0">
              <a:latin typeface="Times New Roman"/>
              <a:cs typeface="Times New Roman"/>
            </a:endParaRPr>
          </a:p>
          <a:p>
            <a:pPr marL="38100" marR="5080">
              <a:lnSpc>
                <a:spcPct val="86300"/>
              </a:lnSpc>
            </a:pPr>
            <a:r>
              <a:rPr sz="150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Обеспечено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исполнени</a:t>
            </a:r>
            <a:r>
              <a:rPr lang="ru-RU"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15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Times New Roman"/>
                <a:cs typeface="Times New Roman"/>
              </a:rPr>
              <a:t>Указов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Президента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Российской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Федерации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(Оплата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труда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отдельных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категорий работников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сферы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образования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культуры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соответствует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показателям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предусмотренным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«дорожных картах»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данных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отраслей);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33655" marR="147955">
              <a:lnSpc>
                <a:spcPct val="86400"/>
              </a:lnSpc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2025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году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соблюдалось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своевременное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финансирование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учреждений, при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одновременном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соблюдении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режима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экономии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отсутствие просроченной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кредиторской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задолженности.</a:t>
            </a:r>
            <a:endParaRPr sz="1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4953000" cy="262775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46" y="802758"/>
            <a:ext cx="3373524" cy="21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624840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«Модернизация коммунальной инфраструктуры»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734869"/>
              </p:ext>
            </p:extLst>
          </p:nvPr>
        </p:nvGraphicFramePr>
        <p:xfrm>
          <a:off x="293504" y="553223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u="none" dirty="0" smtClean="0">
                          <a:effectLst/>
                          <a:latin typeface="Times New Roman"/>
                          <a:ea typeface="Times New Roman"/>
                        </a:rPr>
                        <a:t>56 863 268,86</a:t>
                      </a:r>
                      <a:endParaRPr lang="ru-RU" sz="12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36 679 549,62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20 178 032,91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5 686,33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0502" y="1142762"/>
            <a:ext cx="5867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«Модернизация коммунальной инфраструктуры»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«Инфраструктура для жизни»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условий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людей и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связности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России. В наших городах и селах возводят новые дома, обустраивают дворы и парки, развивают сеть маршрутов общественного транспорта, на которые выводят комфортные автобусы, трамваи, поезда. 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1154" y="2943691"/>
            <a:ext cx="37811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опорную сеть автодорог, включающую 140 тысяч километров федеральных и региональных трасс, формируют по принципу «бесшовной логистики» — поездки между регионами становятся быстрыми и комфортными. За это отвечает нацпроект «Инфраструктура для жизни». </a:t>
            </a:r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Демидове на ул. Комсомольская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павильон для размещения оборудования, предназначенного для очистки воды, подготовлены основания для других павильонов; доставлена цистерна для воды; установлено ограждение территории водозабора; пробурена артезианская скважина, выполнена прокладка и подключение дюкера через реку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Гобза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Произведена реконструкция напорной канализации.</a:t>
            </a:r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7360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46" y="802758"/>
            <a:ext cx="3373524" cy="21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624840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</a:rPr>
              <a:t>«Формирование комфортной городской среды»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925638"/>
              </p:ext>
            </p:extLst>
          </p:nvPr>
        </p:nvGraphicFramePr>
        <p:xfrm>
          <a:off x="293504" y="553223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u="none" dirty="0" smtClean="0">
                          <a:effectLst/>
                          <a:latin typeface="Times New Roman"/>
                          <a:ea typeface="Times New Roman"/>
                        </a:rPr>
                        <a:t>3 156 334,97</a:t>
                      </a:r>
                      <a:endParaRPr lang="ru-RU" sz="12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3 061 338,72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94 680,62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315,63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0502" y="1142762"/>
            <a:ext cx="586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городской среды»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«Инфраструктура для жизни»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облика городов, обновление общественных пространств, чтобы помочь регионам, сохранив свой колорит и неповторимую архитектуру, создать атмосферу комфорта и безопасности, как для местных жителей, так и для гостей.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1154" y="2943691"/>
            <a:ext cx="37811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городской среды»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Демидове завершены работы по благоустройству дворов по адресу: Суворовский проезд, дома 8, 10 и 12.</a:t>
            </a:r>
          </a:p>
          <a:p>
            <a:pPr algn="just"/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 отметить, что проект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городской среды»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в городе Демидове с 2018 года. За это время было благоустроено 25 дворовых территорий. На них были оборудованы тротуары, установлены скамейки, проведено освещение и заасфальтированы подъезды к домам.</a:t>
            </a:r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48566"/>
            <a:ext cx="4267200" cy="28448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1706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46" y="802758"/>
            <a:ext cx="3373524" cy="21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624840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</a:rPr>
              <a:t>«Региональная и местная дорожная сеть»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212958"/>
              </p:ext>
            </p:extLst>
          </p:nvPr>
        </p:nvGraphicFramePr>
        <p:xfrm>
          <a:off x="293504" y="5532238"/>
          <a:ext cx="4507096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774"/>
                <a:gridCol w="1126774"/>
                <a:gridCol w="1126774"/>
                <a:gridCol w="1126774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u="none" dirty="0" smtClean="0">
                          <a:effectLst/>
                          <a:latin typeface="Times New Roman"/>
                          <a:ea typeface="Times New Roman"/>
                        </a:rPr>
                        <a:t>153 924 776,37</a:t>
                      </a:r>
                      <a:endParaRPr lang="ru-RU" sz="12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149 157 726,03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4 613 125,55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153 924,79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0502" y="1142762"/>
            <a:ext cx="586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«Региональная и местная дорожная сеть»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«Инфраструктура для жизни» направлен на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повышении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и доступности автомобильных дорог в России. В г. Демидов отремонтировано 4,22 километра дорог. И это не просто цифры, это комфорт и безопасность для каждого жителя. Ремонтные работы охватили следующие улицы: ул.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Гуреевская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2943691"/>
            <a:ext cx="413552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д. 12 до д. 42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;ул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Пролетарская (два участка: от перекрестка с ул. Октябрьская до д. 24 и от д. 76 до д. 94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);ул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Мелиоративная (от д. 3 до перекрестка с ул.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Нахаевская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 37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);ул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Нахаевская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(от д. 34 до перекрестка ул. Кузнецова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);ул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Руднянская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(от д. 158 до д. 182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);ул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Советская (два участка: от д. 66 до д. 74 и от д. 27 до д. 69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);ул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Кутузова (от д. 32А до д. 48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);пер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Гуреевский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(от д. 40 до д. 52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);ул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Кузнецова (от д. 45 до д. 53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);ул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Матюшова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(от д. 20 до д. 38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);перекресток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Мира и ул.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Матюшова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 обустроены парковочные площадки у магазина «Лаваш», «Почты России» и первой средней школы на ул.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Вакарина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Также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в Смоленской области проводится капитальный ремонт региональных и местных мостов и мостовых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сооружений.</a:t>
            </a:r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7" y="2527757"/>
            <a:ext cx="4579155" cy="3048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1910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294759" y="1907489"/>
            <a:ext cx="33743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heavy" spc="-5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Контактная</a:t>
            </a:r>
            <a:r>
              <a:rPr sz="2000" b="1" i="1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информация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30117" y="2517775"/>
            <a:ext cx="550418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Финансовое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управление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Администрации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муниципального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«Демидовский район» Смоленской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области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63239" y="4543044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4">
                <a:moveTo>
                  <a:pt x="0" y="0"/>
                </a:moveTo>
                <a:lnTo>
                  <a:pt x="687324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63239" y="5372100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1340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63239" y="5664708"/>
            <a:ext cx="967740" cy="0"/>
          </a:xfrm>
          <a:custGeom>
            <a:avLst/>
            <a:gdLst/>
            <a:ahLst/>
            <a:cxnLst/>
            <a:rect l="l" t="t" r="r" b="b"/>
            <a:pathLst>
              <a:path w="967739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63239" y="6249923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15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3239" y="6542531"/>
            <a:ext cx="608330" cy="0"/>
          </a:xfrm>
          <a:custGeom>
            <a:avLst/>
            <a:gdLst/>
            <a:ahLst/>
            <a:cxnLst/>
            <a:rect l="l" t="t" r="r" b="b"/>
            <a:pathLst>
              <a:path w="608329">
                <a:moveTo>
                  <a:pt x="0" y="0"/>
                </a:moveTo>
                <a:lnTo>
                  <a:pt x="60807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051175" y="4296536"/>
            <a:ext cx="5281295" cy="2268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Адрес: </a:t>
            </a:r>
            <a:r>
              <a:rPr sz="1600" spc="-5" dirty="0">
                <a:latin typeface="Arial"/>
                <a:cs typeface="Arial"/>
              </a:rPr>
              <a:t>216240, ул.Коммунистическая, д.10, г.Демидов,  </a:t>
            </a:r>
            <a:r>
              <a:rPr sz="1600" spc="-10" dirty="0">
                <a:latin typeface="Arial"/>
                <a:cs typeface="Arial"/>
              </a:rPr>
              <a:t>Смоленской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области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Для обратной </a:t>
            </a:r>
            <a:r>
              <a:rPr sz="1600" b="1" i="1" spc="-10" dirty="0">
                <a:latin typeface="Arial"/>
                <a:cs typeface="Arial"/>
              </a:rPr>
              <a:t>связи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граждан: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b="1" i="1" spc="-5" dirty="0">
                <a:latin typeface="Arial"/>
                <a:cs typeface="Arial"/>
              </a:rPr>
              <a:t>Телефон: </a:t>
            </a:r>
            <a:r>
              <a:rPr sz="1600" spc="-5" dirty="0">
                <a:latin typeface="Arial"/>
                <a:cs typeface="Arial"/>
              </a:rPr>
              <a:t>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4-11-41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Факс</a:t>
            </a:r>
            <a:r>
              <a:rPr sz="1600" spc="-5" dirty="0">
                <a:latin typeface="Arial"/>
                <a:cs typeface="Arial"/>
              </a:rPr>
              <a:t>: 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4-17-61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  <a:tabLst>
                <a:tab pos="852169" algn="l"/>
              </a:tabLst>
            </a:pPr>
            <a:r>
              <a:rPr sz="1600" b="1" i="1" spc="-5" dirty="0">
                <a:latin typeface="Arial"/>
                <a:cs typeface="Arial"/>
              </a:rPr>
              <a:t>E-mail</a:t>
            </a:r>
            <a:r>
              <a:rPr sz="1600" spc="-5" dirty="0">
                <a:latin typeface="Arial"/>
                <a:cs typeface="Arial"/>
              </a:rPr>
              <a:t>:	</a:t>
            </a:r>
            <a:r>
              <a:rPr sz="1600" u="heavy" spc="-5" dirty="0">
                <a:solidFill>
                  <a:srgbClr val="666699"/>
                </a:solidFill>
                <a:uFill>
                  <a:solidFill>
                    <a:srgbClr val="666699"/>
                  </a:solidFill>
                </a:uFill>
                <a:latin typeface="Arial"/>
                <a:cs typeface="Arial"/>
                <a:hlinkClick r:id="rId3"/>
              </a:rPr>
              <a:t>fdm03@fin.sml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  <a:hlinkClick r:id="rId4"/>
              </a:rPr>
              <a:t>fdm03fin@yandex.ru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358266"/>
            <a:ext cx="8763000" cy="1243546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319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Доходы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</a:t>
            </a:r>
            <a:r>
              <a:rPr sz="2400" b="1" i="1" spc="-15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25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495" y="3448811"/>
            <a:ext cx="3014472" cy="2779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3189" y="2198623"/>
            <a:ext cx="378079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3721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году бюджет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</a:t>
            </a:r>
            <a:r>
              <a:rPr sz="1600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1600" i="1" spc="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i="1" spc="5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600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r>
              <a:rPr lang="ru-RU" sz="1600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10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Смоленской</a:t>
            </a:r>
            <a:r>
              <a:rPr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40" dirty="0">
                <a:solidFill>
                  <a:srgbClr val="3B3B77"/>
                </a:solidFill>
                <a:latin typeface="Times New Roman"/>
                <a:cs typeface="Times New Roman"/>
              </a:rPr>
              <a:t>доходам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985 892,0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99,7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657558119"/>
              </p:ext>
            </p:extLst>
          </p:nvPr>
        </p:nvGraphicFramePr>
        <p:xfrm>
          <a:off x="3672000" y="972000"/>
          <a:ext cx="7696200" cy="55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98626" y="479805"/>
            <a:ext cx="73145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Налоговые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и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неналоговые доходы </a:t>
            </a:r>
            <a:r>
              <a:rPr sz="24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год,</a:t>
            </a:r>
            <a:r>
              <a:rPr sz="2400" b="1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953073"/>
              </p:ext>
            </p:extLst>
          </p:nvPr>
        </p:nvGraphicFramePr>
        <p:xfrm>
          <a:off x="965250" y="1190371"/>
          <a:ext cx="7343139" cy="5000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204"/>
                <a:gridCol w="1223645"/>
                <a:gridCol w="1223645"/>
                <a:gridCol w="1223645"/>
              </a:tblGrid>
              <a:tr h="27368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291465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НАЛОГОВЫЕ И НЕНАЛОГОВЫЕ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106 433,1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114 718,9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107,8</a:t>
                      </a:r>
                    </a:p>
                    <a:p>
                      <a:pPr marL="14604" algn="ctr">
                        <a:lnSpc>
                          <a:spcPts val="116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НАЛОГИ НА ПРИБЫЛЬ,</a:t>
                      </a:r>
                      <a:r>
                        <a:rPr sz="1000" b="1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61 033,5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64 538,6</a:t>
                      </a:r>
                      <a:endParaRPr sz="1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105,7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80645" marR="461009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НАЛОГИ НА ТОВАРЫ (РАБОТЫ, УСЛУГИ),  РЕАЛИЗУЕМЫЕ НА ТЕРРИТОРИИ РОССИЙСКОЙ 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25 932,1</a:t>
                      </a:r>
                    </a:p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25 601,5</a:t>
                      </a:r>
                    </a:p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98,7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СОВОКУПНЫЙ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5 198,3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6 429,6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123,7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41554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НАЛОГИ НА ИМУЩЕСТВО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8 258,1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8 580,9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103,9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ГОСУДАРСТВЕННАЯ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ПОШЛИНА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2 500,0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3 725,1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149,0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25400" marR="68580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ЗАДОЛЖЕННОСТЬ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ПЕРЕРАСЧЕТЫ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  ОТМЕНЕННЫМ НАЛОГАМ, СБОРАМ И ИНЫМ  ОБЯЗАТЕЛЬНЫМ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ПЛАТЕЖАМ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25400" marR="6248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ИСПОЛЬЗОВАНИЯ ИМУЩЕСТВА,  НАХОДЯЩЕГОСЯ В ГОСУДАРСТВЕННОЙ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МУНИЦИПАЛЬНОЙ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СОБСТВЕННОСТИ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2 274,2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3 518,6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154,7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424180">
                <a:tc>
                  <a:txBody>
                    <a:bodyPr/>
                    <a:lstStyle/>
                    <a:p>
                      <a:pPr marL="25400" marR="56515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ПРИ ПОЛЬЗОВАНИИ ПРИРОДНЫМИ  РЕСУРСАМИ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35,4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38,7</a:t>
                      </a:r>
                    </a:p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109,3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70534">
                <a:tc>
                  <a:txBody>
                    <a:bodyPr/>
                    <a:lstStyle/>
                    <a:p>
                      <a:pPr marL="25400" marR="154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ОКАЗАНИЯ ПЛАТНЫХ УСЛУГ (РАБОТ) И  КОМПЕНСАЦИИ ЗАТРАТ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19,2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339090">
                <a:tc>
                  <a:txBody>
                    <a:bodyPr/>
                    <a:lstStyle/>
                    <a:p>
                      <a:pPr marL="25400" marR="789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ПРОДАЖИ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МАТЕРИАЛЬНЫХ И  НЕМАТЕРИАЛЬНЫХ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АКТИВОВ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681,5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1 490,3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218,7</a:t>
                      </a:r>
                    </a:p>
                    <a:p>
                      <a:pPr marL="14604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ШТРАФЫ,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САНКЦИИ, ВОЗМЕЩЕНИЕ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УЩЕРБА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765,3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ПРОЧИЕ НЕНАЛОГОВЫЕ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18641" y="479805"/>
            <a:ext cx="6672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Безвозмездные поступления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году,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051" y="1420367"/>
            <a:ext cx="3672840" cy="3332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477067"/>
              </p:ext>
            </p:extLst>
          </p:nvPr>
        </p:nvGraphicFramePr>
        <p:xfrm>
          <a:off x="3733546" y="1438021"/>
          <a:ext cx="5327649" cy="31663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165"/>
                <a:gridCol w="912494"/>
                <a:gridCol w="912495"/>
                <a:gridCol w="912495"/>
              </a:tblGrid>
              <a:tr h="25209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БЕЗВОЗМЕЗДНЫЕ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ПОСТУПЛЕНИЯ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882 144,8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871 173,1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4444">
                <a:tc>
                  <a:txBody>
                    <a:bodyPr/>
                    <a:lstStyle/>
                    <a:p>
                      <a:pPr marL="25400" marR="21780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smtClean="0">
                          <a:latin typeface="Times New Roman"/>
                          <a:cs typeface="Times New Roman"/>
                        </a:rPr>
                        <a:t>253 776,4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253 776,4</a:t>
                      </a:r>
                      <a:endParaRPr lang="en-US" sz="1000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650240">
                <a:tc>
                  <a:txBody>
                    <a:bodyPr/>
                    <a:lstStyle/>
                    <a:p>
                      <a:pPr marL="25400" marR="1460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  (межбюджетные</a:t>
                      </a:r>
                      <a:r>
                        <a:rPr sz="1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357 551,3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346 704,6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25400" marR="11366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268 246,5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268 121,5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Иные межбюджетные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трансферты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2 574,5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2 574,5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25400" marR="6413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Возврат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остатков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субсидий,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субвенций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межбюджетных трансфертов, имеющих  целевое назначение, прошлых лет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из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районов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-3,9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-3,9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1243546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Расходы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</a:t>
            </a:r>
            <a:r>
              <a:rPr sz="2400" b="1" i="1" spc="-15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283" y="3017266"/>
            <a:ext cx="388112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 </a:t>
            </a:r>
            <a:r>
              <a:rPr sz="1600" i="1" spc="-3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году</a:t>
            </a:r>
            <a:r>
              <a:rPr sz="1600" i="1" spc="-3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бюджет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</a:t>
            </a:r>
            <a:r>
              <a:rPr sz="1600" i="1" spc="-30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i="1" spc="-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600" i="1" spc="-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990 244,4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9,5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spc="3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69580" y="3322320"/>
            <a:ext cx="122681" cy="122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69580" y="3651503"/>
            <a:ext cx="122681" cy="1226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229981" y="3168840"/>
            <a:ext cx="547370" cy="6845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800" dirty="0">
                <a:latin typeface="Arial"/>
                <a:cs typeface="Arial"/>
              </a:rPr>
              <a:t>план</a:t>
            </a: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Arial"/>
                <a:cs typeface="Arial"/>
              </a:rPr>
              <a:t>фа</a:t>
            </a:r>
            <a:r>
              <a:rPr sz="1800" spc="20" dirty="0">
                <a:latin typeface="Arial"/>
                <a:cs typeface="Arial"/>
              </a:rPr>
              <a:t>к</a:t>
            </a:r>
            <a:r>
              <a:rPr sz="1800" dirty="0">
                <a:latin typeface="Arial"/>
                <a:cs typeface="Arial"/>
              </a:rPr>
              <a:t>т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512622" y="1489075"/>
            <a:ext cx="225806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4770">
              <a:lnSpc>
                <a:spcPts val="1500"/>
              </a:lnSpc>
              <a:spcBef>
                <a:spcPts val="105"/>
              </a:spcBef>
            </a:pPr>
            <a:r>
              <a:rPr sz="14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тыс.рублей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160431647"/>
              </p:ext>
            </p:extLst>
          </p:nvPr>
        </p:nvGraphicFramePr>
        <p:xfrm>
          <a:off x="4286799" y="1981200"/>
          <a:ext cx="4024722" cy="403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Скругленная прямоугольная выноска 28"/>
          <p:cNvSpPr/>
          <p:nvPr/>
        </p:nvSpPr>
        <p:spPr>
          <a:xfrm>
            <a:off x="6324600" y="2205298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994 745,5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6918267" y="3774184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990 244,4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8329</TotalTime>
  <Words>7844</Words>
  <Application>Microsoft Office PowerPoint</Application>
  <PresentationFormat>Экран (4:3)</PresentationFormat>
  <Paragraphs>1680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53</vt:i4>
      </vt:variant>
    </vt:vector>
  </HeadingPairs>
  <TitlesOfParts>
    <vt:vector size="57" baseType="lpstr">
      <vt:lpstr>Office Theme</vt:lpstr>
      <vt:lpstr>1_Пиксел</vt:lpstr>
      <vt:lpstr>2_Пиксел</vt:lpstr>
      <vt:lpstr>1_Office Theme</vt:lpstr>
      <vt:lpstr>БЮДЖЕТ ДЛЯ ГРАЖДАН</vt:lpstr>
      <vt:lpstr>Вводная часть</vt:lpstr>
      <vt:lpstr>Основные параметры исполнения бюджета  муниципального образования «Демидовский муниципальный округ»  Смоленской области за 2025 год</vt:lpstr>
      <vt:lpstr>Динамика исполнения основных параметров бюджета  муниципального образования «Демидовский муниципальный округ» Смоленской области за 2025 год</vt:lpstr>
      <vt:lpstr>Достигнутые результаты исполнения бюджетной политики муниципального образования «Демидовский муниципальный округ» Смоленской области</vt:lpstr>
      <vt:lpstr>Доходы бюджета муниципального образования «Демидовский муниципальный округ» Смоленской области за 2025 год</vt:lpstr>
      <vt:lpstr>Налоговые и неналоговые доходы за 2025 год, тыс.руб.</vt:lpstr>
      <vt:lpstr>Безвозмездные поступления в 2025 году, тыс.руб.</vt:lpstr>
      <vt:lpstr>Расходы бюджета муниципального образования «Демидовский муниципальный округ» Смоленской области за 2025 год</vt:lpstr>
      <vt:lpstr>Показатели расходов бюджета муниципального образования «Демидовский муниципальный округ» Смоленской области за 2025 год</vt:lpstr>
      <vt:lpstr>Презентация PowerPoint</vt:lpstr>
      <vt:lpstr>Структура расходов бюджета муниципального образования «Демидовский муниципальный округ» Смоленской области за 2025 год</vt:lpstr>
      <vt:lpstr>Структура расходов бюджета муниципального образования «Демидовский муниципальный округ» Смоленской области за 2025 год</vt:lpstr>
      <vt:lpstr>Динамика расходов бюджета муниципального образования «Демидовский муниципальный округ» Смоленской области  (тыс.рублей)</vt:lpstr>
      <vt:lpstr>Расходы по разделу «Социальная политика»  за 2025 год  </vt:lpstr>
      <vt:lpstr>Исполнение расходов в расчете на душу населения  в 2025 г.</vt:lpstr>
      <vt:lpstr>Исполнение  МУНИЦИПАЛЬНЫХ ПРОГРАММ</vt:lpstr>
      <vt:lpstr>Презентация PowerPoint</vt:lpstr>
      <vt:lpstr>Презентация PowerPoint</vt:lpstr>
      <vt:lpstr>Муниципальная программа «Обеспечение жильем молодых семей»</vt:lpstr>
      <vt:lpstr>Муниципальная программа «Развитие дорожно-транспортного комплекса  муниципального образования «Демидовский муниципальный округ» Смоленской области»</vt:lpstr>
      <vt:lpstr> Муниципальная программа «Развитие водохозяйственного комплекса на территории муниципального образования «Демидовский муниципальный округ» Смоленской области»</vt:lpstr>
      <vt:lpstr>Муниципальная программа «Развитие физической культуры и спорта в  муниципальном образовании «Демидовский муниципальный округ» Смоленской области»</vt:lpstr>
      <vt:lpstr>Муниципальная программа «Развитие образования в муниципальном образовании</vt:lpstr>
      <vt:lpstr>Муниципальная программа «Развитие культуры в муниципальном образовании</vt:lpstr>
      <vt:lpstr>Муниципальная программа «Гражданско – патриотическое воспитание граждан в муниципальном образовании «Демидовский муниципальный округ» Смоленской области»</vt:lpstr>
      <vt:lpstr>Муниципальная программа «Развитие малого и среднего  предпринимательства в муниципальном образовании «Демидовский муниципальный округ»  Смоленской области»</vt:lpstr>
      <vt:lpstr>Муниципальная программа «Создание условий для обеспечения  безопасности жизнедеятельности населения муниципального образования  «Демидовский муниципальный округ» Смоленской области»</vt:lpstr>
      <vt:lpstr>Муниципальная программа «Модернизация объектов  коммунального назначения муниципальных учреждений на территории  муниципального образования «Демидовский муниципальный округ» Смоленской области»</vt:lpstr>
      <vt:lpstr>Муниципальная программа «Развитие добровольчества (волонтерства) в муниципальном образовании «Демидовский муниципальный округ» Смоленской области»</vt:lpstr>
      <vt:lpstr>Муниципальная программа «Демографическое развитие муниципального  образования «Демидовский муниципальный округ» Смоленской области»</vt:lpstr>
      <vt:lpstr>Муниципальная программа «Доступная среда муниципального образования «Демидовский муниципальный округ» Смоленской области»</vt:lpstr>
      <vt:lpstr>Муниципальная программа «Создание условий для эффективного управления муниципальными финансами в муниципальном образовании</vt:lpstr>
      <vt:lpstr>Муниципальная программа «Поддержка общественных некоммерческих  организаций муниципального образования «Демидовский муниципальный округ» Смоленской  области»</vt:lpstr>
      <vt:lpstr>Муниципальная программа «Создание условий для предоставления  гарантий по выплате пенсий за выслугу лет муниципальным служащим муниципального образования «Демидовский муниципальный округ» Смоленской области»</vt:lpstr>
      <vt:lpstr>Муниципальная программа «Обеспечение деятельности Администрации и  содержание аппарата Администрации муниципального образования «Демидовский муниципальный округ» Смоленской области»</vt:lpstr>
      <vt:lpstr>Муниципальная программа «Противодействие экстремизму и  профилактика терроризма на территории муниципального образования «Демидовский муниципальный округ» Смоленской области»</vt:lpstr>
      <vt:lpstr>Муниципальная программа «Повышение эффективности управления  муниципальным имуществом муниципального образования «Демидовский  муниципальный округ» Смоленской области»</vt:lpstr>
      <vt:lpstr>Муниципальная программа «Организация автотранспортного обслуживания органов местного самоуправления муниципального образования «Демидовский муниципальный округ» Смоленской области» </vt:lpstr>
      <vt:lpstr>Муниципальная программа «Обеспечение финансовых расходов Отдела  городского хозяйства Администрации муниципального образования «Демидовский муниципальный округ» Смоленской области»</vt:lpstr>
      <vt:lpstr>Муниципальная программа «Энергосбережение и повышение  энергетической эффективности на территории муниципального образования «Демидовский муниципальный округ» Смоленской области»</vt:lpstr>
      <vt:lpstr>Муниципальная программа «Разработка проектов генеральных планов и  правил землепользования и застройки территорий муниципального образования «Демидовский муниципальный округ» Смоленской области»</vt:lpstr>
      <vt:lpstr>Муниципальная программа «Создание мест (площадок) накопления ТКО и приобретение контейнеров (бункеров) для накопления ТКО на территории муниципального образования «Демидовский муниципальный округ» Смоленской области»</vt:lpstr>
      <vt:lpstr>Муниципальная программа «Формирование современной городской среды»</vt:lpstr>
      <vt:lpstr>Бюджетные инвестиции на приобретение  объектов недвижимого имущества в муниципальную собственность</vt:lpstr>
      <vt:lpstr>Реализация  национальных проектов</vt:lpstr>
      <vt:lpstr>Презентация PowerPoint</vt:lpstr>
      <vt:lpstr>ИНФОРМАЦИЯ   ОБ   ИСПОЛНЕНИИ  НАЦИОНАЛЬНЫХ   ПРОЕКТОВ</vt:lpstr>
      <vt:lpstr>ИНФОРМАЦИЯ   ОБ   ИСПОЛНЕНИИ  НАЦИОНАЛЬНЫХ   ПРОЕКТОВ</vt:lpstr>
      <vt:lpstr>ИНФОРМАЦИЯ   ОБ   ИСПОЛНЕНИИ  НАЦИОНАЛЬНЫХ   ПРОЕКТОВ</vt:lpstr>
      <vt:lpstr>ИНФОРМАЦИЯ   ОБ   ИСПОЛНЕНИИ  НАЦИОНАЛЬНЫХ   ПРОЕКТОВ</vt:lpstr>
      <vt:lpstr>ИНФОРМАЦИЯ   ОБ   ИСПОЛНЕНИИ  НАЦИОНАЛЬНЫХ   ПРОЕКТОВ</vt:lpstr>
      <vt:lpstr> 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Пользователь Windows</cp:lastModifiedBy>
  <cp:revision>609</cp:revision>
  <cp:lastPrinted>2026-03-20T05:29:13Z</cp:lastPrinted>
  <dcterms:created xsi:type="dcterms:W3CDTF">2018-10-24T05:05:19Z</dcterms:created>
  <dcterms:modified xsi:type="dcterms:W3CDTF">2026-04-22T12:41:24Z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2018-10-24T00:00:00Z</vt:filetime>
  </property>
</Properties>
</file>