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296" r:id="rId1"/>
  </p:sldMasterIdLst>
  <p:notesMasterIdLst>
    <p:notesMasterId r:id="rId34"/>
  </p:notesMasterIdLst>
  <p:sldIdLst>
    <p:sldId id="749" r:id="rId2"/>
    <p:sldId id="713" r:id="rId3"/>
    <p:sldId id="754" r:id="rId4"/>
    <p:sldId id="759" r:id="rId5"/>
    <p:sldId id="755" r:id="rId6"/>
    <p:sldId id="756" r:id="rId7"/>
    <p:sldId id="757" r:id="rId8"/>
    <p:sldId id="761" r:id="rId9"/>
    <p:sldId id="758" r:id="rId10"/>
    <p:sldId id="760" r:id="rId11"/>
    <p:sldId id="762" r:id="rId12"/>
    <p:sldId id="763" r:id="rId13"/>
    <p:sldId id="764" r:id="rId14"/>
    <p:sldId id="765" r:id="rId15"/>
    <p:sldId id="766" r:id="rId16"/>
    <p:sldId id="767" r:id="rId17"/>
    <p:sldId id="768" r:id="rId18"/>
    <p:sldId id="769" r:id="rId19"/>
    <p:sldId id="770" r:id="rId20"/>
    <p:sldId id="771" r:id="rId21"/>
    <p:sldId id="772" r:id="rId22"/>
    <p:sldId id="773" r:id="rId23"/>
    <p:sldId id="774" r:id="rId24"/>
    <p:sldId id="775" r:id="rId25"/>
    <p:sldId id="776" r:id="rId26"/>
    <p:sldId id="777" r:id="rId27"/>
    <p:sldId id="778" r:id="rId28"/>
    <p:sldId id="779" r:id="rId29"/>
    <p:sldId id="780" r:id="rId30"/>
    <p:sldId id="781" r:id="rId31"/>
    <p:sldId id="782" r:id="rId32"/>
    <p:sldId id="783" r:id="rId33"/>
  </p:sldIdLst>
  <p:sldSz cx="12192000" cy="6858000"/>
  <p:notesSz cx="6805613" cy="99441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9"/>
    <a:srgbClr val="0000FF"/>
    <a:srgbClr val="FF0000"/>
    <a:srgbClr val="87C1F5"/>
    <a:srgbClr val="66A5F2"/>
    <a:srgbClr val="AF2121"/>
    <a:srgbClr val="F5F0DE"/>
    <a:srgbClr val="FFFFCC"/>
    <a:srgbClr val="8FB3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97" autoAdjust="0"/>
    <p:restoredTop sz="94364" autoAdjust="0"/>
  </p:normalViewPr>
  <p:slideViewPr>
    <p:cSldViewPr>
      <p:cViewPr varScale="1">
        <p:scale>
          <a:sx n="71" d="100"/>
          <a:sy n="71" d="100"/>
        </p:scale>
        <p:origin x="54" y="6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47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252" cy="497682"/>
          </a:xfrm>
          <a:prstGeom prst="rect">
            <a:avLst/>
          </a:prstGeom>
        </p:spPr>
        <p:txBody>
          <a:bodyPr vert="horz" lIns="90254" tIns="45127" rIns="90254" bIns="45127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773" y="0"/>
            <a:ext cx="2948252" cy="497682"/>
          </a:xfrm>
          <a:prstGeom prst="rect">
            <a:avLst/>
          </a:prstGeom>
        </p:spPr>
        <p:txBody>
          <a:bodyPr vert="horz" lIns="90254" tIns="45127" rIns="90254" bIns="45127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270514-B002-40B9-A1CB-8BBF58D4E780}" type="datetimeFigureOut">
              <a:rPr lang="ru-RU"/>
              <a:pPr>
                <a:defRPr/>
              </a:pPr>
              <a:t>15.02.2019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54" tIns="45127" rIns="90254" bIns="45127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86016"/>
            <a:ext cx="5445127" cy="3916265"/>
          </a:xfrm>
          <a:prstGeom prst="rect">
            <a:avLst/>
          </a:prstGeom>
        </p:spPr>
        <p:txBody>
          <a:bodyPr vert="horz" lIns="90254" tIns="45127" rIns="90254" bIns="4512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419"/>
            <a:ext cx="2948252" cy="497681"/>
          </a:xfrm>
          <a:prstGeom prst="rect">
            <a:avLst/>
          </a:prstGeom>
        </p:spPr>
        <p:txBody>
          <a:bodyPr vert="horz" lIns="90254" tIns="45127" rIns="90254" bIns="45127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773" y="9446419"/>
            <a:ext cx="2948252" cy="497681"/>
          </a:xfrm>
          <a:prstGeom prst="rect">
            <a:avLst/>
          </a:prstGeom>
        </p:spPr>
        <p:txBody>
          <a:bodyPr vert="horz" wrap="square" lIns="90254" tIns="45127" rIns="90254" bIns="4512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9DE7D9-BECB-4C90-AE20-893830A25D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9529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DE7D9-BECB-4C90-AE20-893830A25D1E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81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198FE-A4C8-4213-9E46-95BB2FC437A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2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2987E-C467-4AF4-AA06-F688B391353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40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49FAD-FF10-4673-8313-6A59BA2F606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CE2A7-FD50-4549-B01D-2A6E51DF6062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1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BEFDA-AFC0-47CD-A3D2-F5F8AE688D20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2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8647E-EDCF-4A7A-B7E6-E690012A366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6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55DF0-F04F-4CC6-9EB4-22E2AB56D6B6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6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CFA7-7C96-49C4-8E3D-C3C3599A457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A2E42-A2B7-4426-8D35-64835184C02E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3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FCFC1-CC2E-4BCF-9133-7FCAB1ADE050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5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C7C9D-5D29-4728-ADBD-7ABD2D899C5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203DC6-C48A-47C4-AA44-97D17470234E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7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7" r:id="rId1"/>
    <p:sldLayoutId id="2147485298" r:id="rId2"/>
    <p:sldLayoutId id="2147485299" r:id="rId3"/>
    <p:sldLayoutId id="2147485300" r:id="rId4"/>
    <p:sldLayoutId id="2147485301" r:id="rId5"/>
    <p:sldLayoutId id="2147485302" r:id="rId6"/>
    <p:sldLayoutId id="2147485303" r:id="rId7"/>
    <p:sldLayoutId id="2147485304" r:id="rId8"/>
    <p:sldLayoutId id="2147485305" r:id="rId9"/>
    <p:sldLayoutId id="2147485306" r:id="rId10"/>
    <p:sldLayoutId id="2147485307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jpe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2.jpeg"/><Relationship Id="rId12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4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6.jpe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0.jpe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4.jpe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61.jpeg"/><Relationship Id="rId4" Type="http://schemas.openxmlformats.org/officeDocument/2006/relationships/image" Target="../media/image1.png"/><Relationship Id="rId9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65.jpeg"/><Relationship Id="rId4" Type="http://schemas.openxmlformats.org/officeDocument/2006/relationships/image" Target="../media/image1.png"/><Relationship Id="rId9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6.jpe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0.jpe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4.jpe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8.jpeg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1.jpe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8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5.jpe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8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9.jpe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9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3.jpe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9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7.jpe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0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1.jpeg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4.jpe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0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8.jpe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1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2.jpe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13.jpeg"/><Relationship Id="rId4" Type="http://schemas.openxmlformats.org/officeDocument/2006/relationships/image" Target="../media/image1.pn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6.jpe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8.jpe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e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jpe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4.jpeg"/><Relationship Id="rId11" Type="http://schemas.openxmlformats.org/officeDocument/2006/relationships/image" Target="../media/image3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79376" y="349512"/>
            <a:ext cx="12024356" cy="395701"/>
          </a:xfrm>
          <a:prstGeom prst="rect">
            <a:avLst/>
          </a:prstGeom>
          <a:noFill/>
        </p:spPr>
        <p:txBody>
          <a:bodyPr wrap="square"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ГЛАВНОЕ ВОЕННО-ПОЛИТИЧЕСКОЕ УПРАВЛЕНИЕ</a:t>
            </a:r>
            <a:endParaRPr lang="ru-RU" sz="20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14239" y="767748"/>
            <a:ext cx="12024354" cy="395701"/>
          </a:xfrm>
          <a:prstGeom prst="rect">
            <a:avLst/>
          </a:prstGeom>
          <a:noFill/>
        </p:spPr>
        <p:txBody>
          <a:bodyPr wrap="square"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ВООРУЖЕННЫХ СИЛ РОССИЙСКОЙ ФЕДЕРАЦИИ</a:t>
            </a:r>
            <a:endParaRPr lang="ru-RU" sz="20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270974" y="2256723"/>
            <a:ext cx="10441160" cy="1919195"/>
          </a:xfrm>
          <a:prstGeom prst="rect">
            <a:avLst/>
          </a:prstGeom>
          <a:noFill/>
        </p:spPr>
        <p:txBody>
          <a:bodyPr wrap="square" lIns="87074" tIns="43537" rIns="87074" bIns="43537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диктант</a:t>
            </a:r>
            <a:endParaRPr lang="ru-RU" sz="5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100" dirty="0">
              <a:solidFill>
                <a:srgbClr val="C00000"/>
              </a:solidFill>
            </a:endParaRP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607" y="4005064"/>
            <a:ext cx="2897732" cy="24910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5360" y="4692486"/>
            <a:ext cx="8784976" cy="1365197"/>
          </a:xfrm>
          <a:prstGeom prst="rect">
            <a:avLst/>
          </a:prstGeom>
          <a:noFill/>
        </p:spPr>
        <p:txBody>
          <a:bodyPr wrap="square" lIns="87074" tIns="43537" rIns="87074" bIns="43537">
            <a:spAutoFit/>
          </a:bodyPr>
          <a:lstStyle/>
          <a:p>
            <a:pPr indent="631825" algn="just"/>
            <a:r>
              <a:rPr lang="ru-RU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Вопросы диктанта подготовлены профессорско-преподавательским составом Военного университета совместно с Научно-исследовательским институтом (военной истории) Военной академии Генерального штаба Вооруженных Сил Российской Федерации</a:t>
            </a:r>
            <a:endParaRPr lang="ru-RU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1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7023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135560" y="263096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1551082" y="1277013"/>
            <a:ext cx="9743933" cy="13280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latin typeface="+mn-lt"/>
              </a:rPr>
              <a:t>Вопрос 9. В каком году произошел «Карибский кризис» в котором, </a:t>
            </a:r>
          </a:p>
          <a:p>
            <a:pPr algn="ctr"/>
            <a:r>
              <a:rPr lang="ru-RU" sz="2400" b="1" dirty="0">
                <a:latin typeface="+mn-lt"/>
              </a:rPr>
              <a:t>в ходе проведения операции «Анадырь», приняли участие советские военнослужащие?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628818"/>
              </p:ext>
            </p:extLst>
          </p:nvPr>
        </p:nvGraphicFramePr>
        <p:xfrm>
          <a:off x="1215266" y="6277429"/>
          <a:ext cx="9818885" cy="350520"/>
        </p:xfrm>
        <a:graphic>
          <a:graphicData uri="http://schemas.openxmlformats.org/drawingml/2006/table">
            <a:tbl>
              <a:tblPr/>
              <a:tblGrid>
                <a:gridCol w="2293605"/>
                <a:gridCol w="2763614"/>
                <a:gridCol w="2324391"/>
                <a:gridCol w="2437275"/>
              </a:tblGrid>
              <a:tr h="232568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1. в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1960 г. 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2. в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1961 г.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3. в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1962 г.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9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4. в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1963 г.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8" name="Рисунок 15" descr="d264feee6727c918b78e01c98b9d1f1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0" y="2750241"/>
            <a:ext cx="2590714" cy="308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Рисунок 16" descr="Анадыр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98" y="2745677"/>
            <a:ext cx="3069394" cy="309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Рисунок 17" descr="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56" y="2745677"/>
            <a:ext cx="2821069" cy="309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Рисунок 18" descr="imgprevie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989" y="2753376"/>
            <a:ext cx="2852208" cy="308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26" y="-560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1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246721" y="349413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1304956" y="1524704"/>
            <a:ext cx="9215437" cy="5107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latin typeface="+mn-lt"/>
              </a:rPr>
              <a:t>Вопрос 10. Кто из русских ученых изобрел противогаз? </a:t>
            </a: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698508"/>
              </p:ext>
            </p:extLst>
          </p:nvPr>
        </p:nvGraphicFramePr>
        <p:xfrm>
          <a:off x="1246980" y="6077350"/>
          <a:ext cx="9429751" cy="400157"/>
        </p:xfrm>
        <a:graphic>
          <a:graphicData uri="http://schemas.openxmlformats.org/drawingml/2006/table">
            <a:tbl>
              <a:tblPr/>
              <a:tblGrid>
                <a:gridCol w="2202706"/>
                <a:gridCol w="2232273"/>
                <a:gridCol w="2514141"/>
                <a:gridCol w="2480631"/>
              </a:tblGrid>
              <a:tr h="4001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1. Н.М. </a:t>
                      </a:r>
                      <a:r>
                        <a:rPr lang="ru-RU" sz="2000" b="1" dirty="0" err="1" smtClean="0">
                          <a:latin typeface="+mn-lt"/>
                          <a:ea typeface="Calibri"/>
                          <a:cs typeface="Times New Roman"/>
                        </a:rPr>
                        <a:t>Кижнер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2. А.Е.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Арбузов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3. Н.Д.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Зелинский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4. И.А.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Каблуков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8" name="Рисунок 15" descr="Nikolai_Kischn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5" y="2532130"/>
            <a:ext cx="2268419" cy="308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Рисунок 16" descr="332=Arbuzov_A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044" y="2532130"/>
            <a:ext cx="2472576" cy="311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Рисунок 17" descr="333=Зелинский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56" y="2532130"/>
            <a:ext cx="2275037" cy="318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Рисунок 18" descr="Kablukov_I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460" y="2482128"/>
            <a:ext cx="2435629" cy="318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8" y="40022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9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243121" y="174016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1593716" y="1086396"/>
            <a:ext cx="9110662" cy="13280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latin typeface="+mn-lt"/>
              </a:rPr>
              <a:t>Вопрос 11. Какое неофициальное название имело  подразделение ГРУ ГШ ВС СССР, которое комплектовалось из представителей среднеазиатских республик?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908942"/>
              </p:ext>
            </p:extLst>
          </p:nvPr>
        </p:nvGraphicFramePr>
        <p:xfrm>
          <a:off x="1415480" y="5751966"/>
          <a:ext cx="9286874" cy="765883"/>
        </p:xfrm>
        <a:graphic>
          <a:graphicData uri="http://schemas.openxmlformats.org/drawingml/2006/table">
            <a:tbl>
              <a:tblPr/>
              <a:tblGrid>
                <a:gridCol w="2483768"/>
                <a:gridCol w="2071816"/>
                <a:gridCol w="2365645"/>
                <a:gridCol w="2365645"/>
              </a:tblGrid>
              <a:tr h="765883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Мусульманский</a:t>
                      </a:r>
                      <a:r>
                        <a:rPr lang="ru-RU" sz="2000" b="1" baseline="0" dirty="0" smtClean="0">
                          <a:latin typeface="+mn-lt"/>
                          <a:ea typeface="Calibri"/>
                          <a:cs typeface="Times New Roman"/>
                        </a:rPr>
                        <a:t> батальон  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2)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Афганский батальон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3)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Кабульская рота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4)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Средне-азиатский</a:t>
                      </a:r>
                      <a:r>
                        <a:rPr lang="ru-RU" sz="2000" b="1" baseline="0" dirty="0" smtClean="0">
                          <a:latin typeface="+mn-lt"/>
                          <a:ea typeface="Calibri"/>
                          <a:cs typeface="Times New Roman"/>
                        </a:rPr>
                        <a:t> батальон 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8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t="3560" r="3078" b="3766"/>
          <a:stretch>
            <a:fillRect/>
          </a:stretch>
        </p:blipFill>
        <p:spPr bwMode="auto">
          <a:xfrm>
            <a:off x="2671104" y="2377078"/>
            <a:ext cx="2873899" cy="321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95" y="2377078"/>
            <a:ext cx="1953939" cy="319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029" y="2381650"/>
            <a:ext cx="2361802" cy="3289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90" y="2381650"/>
            <a:ext cx="3318537" cy="324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5" y="27829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246721" y="163504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727893" y="1160547"/>
            <a:ext cx="10848951" cy="13280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latin typeface="+mn-lt"/>
              </a:rPr>
              <a:t>Вопрос 12. Кто первым был удостоен звания Героя Российской Федерации  в ходе боевых действий против террористических формирований в Сирийской Арабской Республике?</a:t>
            </a: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593414"/>
              </p:ext>
            </p:extLst>
          </p:nvPr>
        </p:nvGraphicFramePr>
        <p:xfrm>
          <a:off x="708928" y="5475288"/>
          <a:ext cx="10252199" cy="1005840"/>
        </p:xfrm>
        <a:graphic>
          <a:graphicData uri="http://schemas.openxmlformats.org/drawingml/2006/table">
            <a:tbl>
              <a:tblPr/>
              <a:tblGrid>
                <a:gridCol w="2908970"/>
                <a:gridCol w="1935184"/>
                <a:gridCol w="2820781"/>
                <a:gridCol w="2587264"/>
              </a:tblGrid>
              <a:tr h="862015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Старший лейтенант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 А.А. Прохоренко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Майор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Р.Н. </a:t>
                      </a:r>
                      <a:r>
                        <a:rPr lang="ru-RU" sz="2000" b="1" dirty="0" err="1" smtClean="0">
                          <a:latin typeface="+mn-lt"/>
                          <a:ea typeface="Calibri"/>
                          <a:cs typeface="Times New Roman"/>
                        </a:rPr>
                        <a:t>Филипов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Подполковник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О.А. Пешков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4. Полковник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Р.М. Хабибуллин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8" name="Picture 21" descr="https://news-factor.ru/img/news/news/news_100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35" y="2326345"/>
            <a:ext cx="2153730" cy="286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35" descr="http://vrnschool85.ucoz.ru/2018-2019/glavno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62" y="2315788"/>
            <a:ext cx="2125574" cy="300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36" descr="C:\Users\Дмитрий\Desktop\1102228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377" y="2315788"/>
            <a:ext cx="2713038" cy="287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Рисунок 19" descr="Рисунок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68" y="2261346"/>
            <a:ext cx="2273084" cy="305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4" y="-10178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7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246721" y="306826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1533439" y="1580469"/>
            <a:ext cx="9514680" cy="9194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latin typeface="+mn-lt"/>
              </a:rPr>
              <a:t>Вопрос 13. Сколько лет исполняется со дня создания </a:t>
            </a:r>
          </a:p>
          <a:p>
            <a:pPr algn="ctr"/>
            <a:r>
              <a:rPr lang="ru-RU" sz="2400" b="1" dirty="0">
                <a:latin typeface="+mn-lt"/>
              </a:rPr>
              <a:t>Рабоче-Крестьянской Красной Армии (Красной Армии) в 2019 году?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157206"/>
              </p:ext>
            </p:extLst>
          </p:nvPr>
        </p:nvGraphicFramePr>
        <p:xfrm>
          <a:off x="1147428" y="5722499"/>
          <a:ext cx="9429749" cy="487920"/>
        </p:xfrm>
        <a:graphic>
          <a:graphicData uri="http://schemas.openxmlformats.org/drawingml/2006/table">
            <a:tbl>
              <a:tblPr/>
              <a:tblGrid>
                <a:gridCol w="2340935"/>
                <a:gridCol w="2514337"/>
                <a:gridCol w="2216793"/>
                <a:gridCol w="2357684"/>
              </a:tblGrid>
              <a:tr h="487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98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2. 99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3. 100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4. 101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8" name="Рисунок 13" descr="28-500x3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7" y="2783407"/>
            <a:ext cx="2253044" cy="251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Рисунок 15" descr="ea247d63b1eb70ad53d3ff8e0a7a465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420" y="2913581"/>
            <a:ext cx="2638142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Рисунок 16" descr="382=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7" y="2913581"/>
            <a:ext cx="2797627" cy="244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Рисунок 17" descr="383=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413" y="2903350"/>
            <a:ext cx="2749282" cy="248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2" y="40022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8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sp>
        <p:nvSpPr>
          <p:cNvPr id="126" name="TextBox 125"/>
          <p:cNvSpPr txBox="1"/>
          <p:nvPr/>
        </p:nvSpPr>
        <p:spPr bwMode="auto">
          <a:xfrm>
            <a:off x="2246721" y="279291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1565275" y="1427862"/>
            <a:ext cx="9037637" cy="9194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latin typeface="+mn-lt"/>
              </a:rPr>
              <a:t>Вопрос 14. С какого года Красная армия</a:t>
            </a:r>
          </a:p>
          <a:p>
            <a:pPr algn="ctr"/>
            <a:r>
              <a:rPr lang="ru-RU" sz="2400" b="1" dirty="0">
                <a:latin typeface="+mn-lt"/>
              </a:rPr>
              <a:t> стала называться Советской армией? 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929131"/>
              </p:ext>
            </p:extLst>
          </p:nvPr>
        </p:nvGraphicFramePr>
        <p:xfrm>
          <a:off x="1168400" y="5973210"/>
          <a:ext cx="9215438" cy="350838"/>
        </p:xfrm>
        <a:graphic>
          <a:graphicData uri="http://schemas.openxmlformats.org/drawingml/2006/table">
            <a:tbl>
              <a:tblPr/>
              <a:tblGrid>
                <a:gridCol w="2071655"/>
                <a:gridCol w="2643188"/>
                <a:gridCol w="2196495"/>
                <a:gridCol w="2304100"/>
              </a:tblGrid>
              <a:tr h="35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1. с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1940 г.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2. с 22 июня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1941 г. 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3. с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1945 г.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4. с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1946 г.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8" name="Рисунок 15" descr="rk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1" y="2706038"/>
            <a:ext cx="2600690" cy="304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Рисунок 16" descr="l-1504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59" y="2706038"/>
            <a:ext cx="2929731" cy="292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Рисунок 17" descr="original - копи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14" y="2732539"/>
            <a:ext cx="2748756" cy="285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Рисунок 18" descr="3=2=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694" y="2697813"/>
            <a:ext cx="2491685" cy="29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2" y="40022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sp>
        <p:nvSpPr>
          <p:cNvPr id="126" name="TextBox 125"/>
          <p:cNvSpPr txBox="1"/>
          <p:nvPr/>
        </p:nvSpPr>
        <p:spPr bwMode="auto">
          <a:xfrm>
            <a:off x="2246312" y="285391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1540260" y="1367259"/>
            <a:ext cx="9110662" cy="9194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latin typeface="+mn-lt"/>
              </a:rPr>
              <a:t>Вопрос 15. Русский конструктор, создавший в годы Первой мировой войны первый в мире автомат?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628086"/>
              </p:ext>
            </p:extLst>
          </p:nvPr>
        </p:nvGraphicFramePr>
        <p:xfrm>
          <a:off x="1416435" y="5848139"/>
          <a:ext cx="9358312" cy="350838"/>
        </p:xfrm>
        <a:graphic>
          <a:graphicData uri="http://schemas.openxmlformats.org/drawingml/2006/table">
            <a:tbl>
              <a:tblPr/>
              <a:tblGrid>
                <a:gridCol w="2323200"/>
                <a:gridCol w="2634134"/>
                <a:gridCol w="2078756"/>
                <a:gridCol w="2322222"/>
              </a:tblGrid>
              <a:tr h="35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1. Ф.В. Токарев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2. С.И. </a:t>
                      </a:r>
                      <a:r>
                        <a:rPr lang="ru-RU" sz="2000" b="1" dirty="0" err="1">
                          <a:latin typeface="+mn-lt"/>
                          <a:ea typeface="Calibri"/>
                          <a:cs typeface="Times New Roman"/>
                        </a:rPr>
                        <a:t>Мосин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3. В.Г. Федоров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4. В.А. Дегтярев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8" name="Рисунок 13" descr="431=ТокаревФ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64" y="2495019"/>
            <a:ext cx="2659268" cy="293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Рисунок 15" descr="432=Мосин С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18" y="2480621"/>
            <a:ext cx="2750966" cy="293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Рисунок 16" descr="433=ВГ Федоров=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637" y="2495585"/>
            <a:ext cx="2812233" cy="299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Рисунок 17" descr="434=В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960" y="2495019"/>
            <a:ext cx="2460823" cy="314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2" y="40022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8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238182" y="325905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670185" y="1279526"/>
            <a:ext cx="10584929" cy="24857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000" b="1" dirty="0"/>
              <a:t>Вопрос 16. Слова из песни «Варяг» о бессмертном подвиге моряков русского крейсера «Варяг» и канонерской лодки «Кореец»:</a:t>
            </a:r>
          </a:p>
          <a:p>
            <a:pPr algn="ctr"/>
            <a:r>
              <a:rPr lang="ru-RU" sz="2000" b="1" dirty="0"/>
              <a:t>«Наверх вы, товарищи, все по местам,</a:t>
            </a:r>
          </a:p>
          <a:p>
            <a:pPr algn="ctr"/>
            <a:r>
              <a:rPr lang="ru-RU" sz="2000" b="1" dirty="0"/>
              <a:t>Последний парад наступает,</a:t>
            </a:r>
          </a:p>
          <a:p>
            <a:pPr algn="ctr"/>
            <a:r>
              <a:rPr lang="ru-RU" sz="2000" b="1" dirty="0"/>
              <a:t>Врагу не сдается наш гордый «Варяг»,</a:t>
            </a:r>
          </a:p>
          <a:p>
            <a:pPr algn="ctr"/>
            <a:r>
              <a:rPr lang="ru-RU" sz="2000" b="1" dirty="0"/>
              <a:t>Пощады никто не желает. …»</a:t>
            </a:r>
          </a:p>
          <a:p>
            <a:pPr algn="ctr"/>
            <a:r>
              <a:rPr lang="ru-RU" sz="2000" b="1" dirty="0"/>
              <a:t>Во время какой войны был совершен этот подвиг?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555281"/>
              </p:ext>
            </p:extLst>
          </p:nvPr>
        </p:nvGraphicFramePr>
        <p:xfrm>
          <a:off x="611898" y="5733255"/>
          <a:ext cx="10933646" cy="741056"/>
        </p:xfrm>
        <a:graphic>
          <a:graphicData uri="http://schemas.openxmlformats.org/drawingml/2006/table">
            <a:tbl>
              <a:tblPr/>
              <a:tblGrid>
                <a:gridCol w="2715128"/>
                <a:gridCol w="2585996"/>
                <a:gridCol w="2650581"/>
                <a:gridCol w="2981941"/>
              </a:tblGrid>
              <a:tr h="741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Русско-турецкой </a:t>
                      </a: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войне (1877-1878 гг.)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Русско-японской </a:t>
                      </a: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войне (1904–1905 гг.)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Первой </a:t>
                      </a: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мировой войне (1914–1918 гг.)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Советско-финляндской </a:t>
                      </a: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войне (1939-1940 гг.)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8" name="Рисунок 17" descr="B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3" y="3727292"/>
            <a:ext cx="2672519" cy="195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Рисунок 18" descr="РЯВ - коп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505" y="3765313"/>
            <a:ext cx="2672264" cy="19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Рисунок 19" descr="ПМВ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802" y="3765313"/>
            <a:ext cx="2524829" cy="19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Рисунок 20" descr="454СФВ - копи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664" y="3765313"/>
            <a:ext cx="2764411" cy="19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7" y="-10178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172903" y="238902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1586706" y="1188601"/>
            <a:ext cx="9110662" cy="13280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latin typeface="+mn-lt"/>
              </a:rPr>
              <a:t>Вопрос 17. В июле 2018 года исполнилось 65  лет со времени окончания войны в Корее, в которой принимали участие советские военные советники. Ее хронологические рамки 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895642"/>
              </p:ext>
            </p:extLst>
          </p:nvPr>
        </p:nvGraphicFramePr>
        <p:xfrm>
          <a:off x="1145129" y="6102010"/>
          <a:ext cx="9358314" cy="350838"/>
        </p:xfrm>
        <a:graphic>
          <a:graphicData uri="http://schemas.openxmlformats.org/drawingml/2006/table">
            <a:tbl>
              <a:tblPr/>
              <a:tblGrid>
                <a:gridCol w="2323201"/>
                <a:gridCol w="2772001"/>
                <a:gridCol w="2079734"/>
                <a:gridCol w="2183378"/>
              </a:tblGrid>
              <a:tr h="350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1. 1945-1953 гг.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1948-1953 </a:t>
                      </a: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гг.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3. 1950-1953 гг.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4. 1951-1953 гг.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8" name="Рисунок 13" descr="4101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97" y="2565449"/>
            <a:ext cx="2774283" cy="342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Рисунок 15" descr="4104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19" y="2571750"/>
            <a:ext cx="2786063" cy="342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Рисунок 16" descr="4103= - копи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93" y="2584046"/>
            <a:ext cx="2603402" cy="338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Рисунок 17" descr="4104=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24" y="2600325"/>
            <a:ext cx="2482775" cy="331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2" y="40022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7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246721" y="268780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1482384" y="1293853"/>
            <a:ext cx="9110662" cy="70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000" b="1" dirty="0"/>
              <a:t>Вопрос 18. Кто из великих русских флотоводцев был причислен </a:t>
            </a:r>
          </a:p>
          <a:p>
            <a:pPr algn="ctr"/>
            <a:r>
              <a:rPr lang="ru-RU" sz="2000" b="1" dirty="0"/>
              <a:t>к лику святых?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212165"/>
              </p:ext>
            </p:extLst>
          </p:nvPr>
        </p:nvGraphicFramePr>
        <p:xfrm>
          <a:off x="1255547" y="5972629"/>
          <a:ext cx="9358313" cy="609600"/>
        </p:xfrm>
        <a:graphic>
          <a:graphicData uri="http://schemas.openxmlformats.org/drawingml/2006/table">
            <a:tbl>
              <a:tblPr/>
              <a:tblGrid>
                <a:gridCol w="2322513"/>
                <a:gridCol w="2773362"/>
                <a:gridCol w="2079625"/>
                <a:gridCol w="218281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Адмирал </a:t>
                      </a:r>
                    </a:p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П.С. Нахимов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 Адмирал </a:t>
                      </a:r>
                    </a:p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Ф.Ф. Ушаков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 Адмирал </a:t>
                      </a:r>
                    </a:p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В.А. Корнилов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 Адмирал </a:t>
                      </a:r>
                    </a:p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С.О. Макаров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8" name="Picture 2" descr="Нахимов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5" y="2286177"/>
            <a:ext cx="2703241" cy="32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3" descr="Ушаков - коп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309" y="2292446"/>
            <a:ext cx="2971847" cy="31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4" descr="Корнилов - копи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42" y="2065191"/>
            <a:ext cx="2969166" cy="36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5" descr="Макаров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2237563"/>
            <a:ext cx="2577433" cy="334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0" y="40022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3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0" name="TextBox 9"/>
          <p:cNvSpPr txBox="1"/>
          <p:nvPr/>
        </p:nvSpPr>
        <p:spPr bwMode="auto">
          <a:xfrm>
            <a:off x="2373416" y="347501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sp>
        <p:nvSpPr>
          <p:cNvPr id="127" name="TextBox 10"/>
          <p:cNvSpPr txBox="1">
            <a:spLocks noChangeArrowheads="1"/>
          </p:cNvSpPr>
          <p:nvPr/>
        </p:nvSpPr>
        <p:spPr bwMode="auto">
          <a:xfrm>
            <a:off x="1168400" y="1546438"/>
            <a:ext cx="9777558" cy="8962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70748" tIns="35374" rIns="70748" bIns="3537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+mn-lt"/>
              </a:rPr>
              <a:t>Вопрос 1. Когда были созданы Вооруженные Силы </a:t>
            </a:r>
          </a:p>
          <a:p>
            <a:pPr algn="ctr" eaLnBrk="1" hangingPunct="1"/>
            <a:r>
              <a:rPr lang="ru-RU" sz="2400" b="1" dirty="0">
                <a:latin typeface="+mn-lt"/>
              </a:rPr>
              <a:t>Российской Федерации</a:t>
            </a:r>
            <a:r>
              <a:rPr lang="ru-RU" sz="2400" b="1" dirty="0" smtClean="0">
                <a:latin typeface="+mn-lt"/>
              </a:rPr>
              <a:t>?</a:t>
            </a:r>
            <a:endParaRPr lang="ru-RU" sz="2400" dirty="0">
              <a:latin typeface="+mn-lt"/>
            </a:endParaRPr>
          </a:p>
        </p:txBody>
      </p:sp>
      <p:pic>
        <p:nvPicPr>
          <p:cNvPr id="128" name="Рисунок 15" descr="знамя-ВС-РФ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93" y="2521127"/>
            <a:ext cx="2432113" cy="21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Рисунок 16" descr="30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95" y="2522739"/>
            <a:ext cx="2351042" cy="21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Рисунок 17" descr="1484638454_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7" y="2547274"/>
            <a:ext cx="2351043" cy="21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Рисунок 18" descr="emblem_VS_R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458" y="2636912"/>
            <a:ext cx="2432113" cy="226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5" name="Таблица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397011"/>
              </p:ext>
            </p:extLst>
          </p:nvPr>
        </p:nvGraphicFramePr>
        <p:xfrm>
          <a:off x="839416" y="5473931"/>
          <a:ext cx="9818885" cy="803498"/>
        </p:xfrm>
        <a:graphic>
          <a:graphicData uri="http://schemas.openxmlformats.org/drawingml/2006/table">
            <a:tbl>
              <a:tblPr/>
              <a:tblGrid>
                <a:gridCol w="2157180"/>
                <a:gridCol w="2835874"/>
                <a:gridCol w="2543204"/>
                <a:gridCol w="2282627"/>
              </a:tblGrid>
              <a:tr h="803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1. 7 мая 1992 г.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2. 7 мая 1993 г.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3. 7 мая 1994 г.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4. 7 мая 1995 г.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6" name="Рисунок 12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9" y="30163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6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106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292758" y="488248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4" name="TextBox 2"/>
          <p:cNvSpPr txBox="1">
            <a:spLocks noChangeArrowheads="1"/>
          </p:cNvSpPr>
          <p:nvPr/>
        </p:nvSpPr>
        <p:spPr bwMode="auto">
          <a:xfrm>
            <a:off x="1540260" y="1560357"/>
            <a:ext cx="9110662" cy="5107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latin typeface="+mn-lt"/>
              </a:rPr>
              <a:t>Вопрос 19. В каком году в Красной Армии были введены погоны?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45" name="Таблица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186117"/>
              </p:ext>
            </p:extLst>
          </p:nvPr>
        </p:nvGraphicFramePr>
        <p:xfrm>
          <a:off x="1183608" y="5934868"/>
          <a:ext cx="9358313" cy="519113"/>
        </p:xfrm>
        <a:graphic>
          <a:graphicData uri="http://schemas.openxmlformats.org/drawingml/2006/table">
            <a:tbl>
              <a:tblPr/>
              <a:tblGrid>
                <a:gridCol w="2322513"/>
                <a:gridCol w="2773362"/>
                <a:gridCol w="2079625"/>
                <a:gridCol w="2182813"/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в 1923 г.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2860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 в 1933 г.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 в 1943 г.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 в 1953 г.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6" name="Picture 2" descr="300px-RIAN_archive_2415_Before_the_defense_of_Smolens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5" y="2357438"/>
            <a:ext cx="2543825" cy="336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Picture 3" descr="2016-01-06-21-29-39-d181d0bad180d0b8d0bdd188d0bed182-d18dd0bad180d0b0d0bdd0b0 - коп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17" y="2417763"/>
            <a:ext cx="6235518" cy="330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4" descr="ef95d0d76b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645" y="2382483"/>
            <a:ext cx="2409649" cy="333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2" y="40022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5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4269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292758" y="318822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1445816" y="1526575"/>
            <a:ext cx="9514680" cy="5107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latin typeface="+mn-lt"/>
              </a:rPr>
              <a:t>Вопрос 20.</a:t>
            </a:r>
            <a:r>
              <a:rPr lang="ru-RU" sz="2400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Когда началась военная операция ВКС России в Сирии?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070225"/>
              </p:ext>
            </p:extLst>
          </p:nvPr>
        </p:nvGraphicFramePr>
        <p:xfrm>
          <a:off x="730751" y="6092952"/>
          <a:ext cx="9778182" cy="429079"/>
        </p:xfrm>
        <a:graphic>
          <a:graphicData uri="http://schemas.openxmlformats.org/drawingml/2006/table">
            <a:tbl>
              <a:tblPr/>
              <a:tblGrid>
                <a:gridCol w="2426714"/>
                <a:gridCol w="2897793"/>
                <a:gridCol w="2172929"/>
                <a:gridCol w="2280746"/>
              </a:tblGrid>
              <a:tr h="429079"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 в 2013 году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 в 2014 году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в 2015 году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 в 2016 году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28" name="Picture 2" descr="391 Sir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500313"/>
            <a:ext cx="3046802" cy="333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3" descr="392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51" y="2500313"/>
            <a:ext cx="3031786" cy="336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4" descr="393=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598" y="2556908"/>
            <a:ext cx="2664296" cy="330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5" descr="394=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39" y="2500314"/>
            <a:ext cx="2725885" cy="335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2" y="40022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246721" y="261820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1495300" y="1211519"/>
            <a:ext cx="9110662" cy="9194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latin typeface="+mn-lt"/>
              </a:rPr>
              <a:t>Вопрос 21. Первой женщиной, удостоенной звания Героя Советского Союза в годы Великой Отечественной войны, была: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621284"/>
              </p:ext>
            </p:extLst>
          </p:nvPr>
        </p:nvGraphicFramePr>
        <p:xfrm>
          <a:off x="624904" y="6088851"/>
          <a:ext cx="10538396" cy="377155"/>
        </p:xfrm>
        <a:graphic>
          <a:graphicData uri="http://schemas.openxmlformats.org/drawingml/2006/table">
            <a:tbl>
              <a:tblPr/>
              <a:tblGrid>
                <a:gridCol w="2663063"/>
                <a:gridCol w="2863829"/>
                <a:gridCol w="1909100"/>
                <a:gridCol w="3102404"/>
              </a:tblGrid>
              <a:tr h="377155"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З.М. Портнова</a:t>
                      </a:r>
                    </a:p>
                  </a:txBody>
                  <a:tcPr marL="68578" marR="685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638" marR="0" lvl="0" indent="0" algn="just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 В.Д. Волошина</a:t>
                      </a:r>
                    </a:p>
                  </a:txBody>
                  <a:tcPr marL="68578" marR="685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925" marR="0" lvl="0" indent="0" algn="just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 В.З.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Хоружая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78" marR="685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 З.А. Космодемьянская</a:t>
                      </a:r>
                    </a:p>
                  </a:txBody>
                  <a:tcPr marL="68578" marR="6857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8" name="Picture 21" descr="https://img-fotki.yandex.ru/get/6516/14576209.7a/0_bda3b_4bfbb62f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2227461"/>
            <a:ext cx="2484015" cy="37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23" descr="https://img-fotki.yandex.ru/get/4128/14576209.9a/0_c71a8_6a5e82b0_or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12" y="2217960"/>
            <a:ext cx="2762448" cy="371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25" descr="http://www.evitebsk.com/w/images/a/ad/VZ_Khoruzhay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2227461"/>
            <a:ext cx="2571750" cy="370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27" descr="https://i.mycdn.me/image?id=858554687658&amp;t=3&amp;plc=WEB&amp;tkn=*h_xsWaW8mBOqS3nd1FBJ3Ysg-R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26" y="2209012"/>
            <a:ext cx="2799377" cy="374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05349" y="6274085"/>
            <a:ext cx="609600" cy="6096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2" y="40022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8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246721" y="235556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911424" y="1152993"/>
            <a:ext cx="9870372" cy="13280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latin typeface="+mn-lt"/>
              </a:rPr>
              <a:t>Вопрос 22.</a:t>
            </a:r>
            <a:r>
              <a:rPr lang="ru-RU" sz="2400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Древнерусский князь, совершивший в 907 году успешный поход в Византию, в ходе которого прибил свой щит к вратам города Константинополя (Царьграда)?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224667"/>
              </p:ext>
            </p:extLst>
          </p:nvPr>
        </p:nvGraphicFramePr>
        <p:xfrm>
          <a:off x="836337" y="5460116"/>
          <a:ext cx="10441160" cy="1219200"/>
        </p:xfrm>
        <a:graphic>
          <a:graphicData uri="http://schemas.openxmlformats.org/drawingml/2006/table">
            <a:tbl>
              <a:tblPr/>
              <a:tblGrid>
                <a:gridCol w="2591250"/>
                <a:gridCol w="3094267"/>
                <a:gridCol w="2205131"/>
                <a:gridCol w="2550512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Князь Владимир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Святославич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(Святой, Великий, Креститель, Красное Солнышко)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 Князь Игорь Рюрикович (Старый)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 Князь Олег (Вещий)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 Князь Святослав Игоревич (Храбрый)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8" name="Picture 2" descr="4=1=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5" y="2481015"/>
            <a:ext cx="2711438" cy="289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3" descr="4=1=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84" y="2481015"/>
            <a:ext cx="2412816" cy="280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4" descr="2=1=1=Олег Вещи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917" y="2481016"/>
            <a:ext cx="2537878" cy="280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5" descr="3=Святослав - 0033 - копи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515" y="2481015"/>
            <a:ext cx="2650794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6" y="23813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7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246721" y="310363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1586706" y="1316752"/>
            <a:ext cx="9110662" cy="13280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latin typeface="+mn-lt"/>
              </a:rPr>
              <a:t>Вопрос 23.</a:t>
            </a:r>
            <a:r>
              <a:rPr lang="ru-RU" sz="2400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Маршал Советского Союза, участник Русско-японской и Первой мировой войн, награжденный четырьмя </a:t>
            </a:r>
          </a:p>
          <a:p>
            <a:pPr algn="ctr"/>
            <a:r>
              <a:rPr lang="ru-RU" sz="2400" b="1" dirty="0">
                <a:latin typeface="+mn-lt"/>
              </a:rPr>
              <a:t>Георгиевскими крестами («Георгиевский бант»)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061624"/>
              </p:ext>
            </p:extLst>
          </p:nvPr>
        </p:nvGraphicFramePr>
        <p:xfrm>
          <a:off x="1168400" y="5978312"/>
          <a:ext cx="9358313" cy="609600"/>
        </p:xfrm>
        <a:graphic>
          <a:graphicData uri="http://schemas.openxmlformats.org/drawingml/2006/table">
            <a:tbl>
              <a:tblPr/>
              <a:tblGrid>
                <a:gridCol w="2322513"/>
                <a:gridCol w="2773362"/>
                <a:gridCol w="1976438"/>
                <a:gridCol w="2286000"/>
              </a:tblGrid>
              <a:tr h="254541">
                <a:tc>
                  <a:txBody>
                    <a:bodyPr/>
                    <a:lstStyle/>
                    <a:p>
                      <a:pPr marL="457200" marR="0" lvl="0" indent="-45720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Маршал </a:t>
                      </a:r>
                    </a:p>
                    <a:p>
                      <a:pPr marL="457200" marR="0" lvl="0" indent="-45720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В.К. Блюхер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 Маршал </a:t>
                      </a:r>
                    </a:p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М.Н. Тухачевский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 Маршал </a:t>
                      </a:r>
                    </a:p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А.И. Егоров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 Маршал </a:t>
                      </a:r>
                    </a:p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С.М. Буденный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8" name="Picture 2" descr="451 Блюхер - коп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786063"/>
            <a:ext cx="2627812" cy="306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3" descr="452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86" y="2777756"/>
            <a:ext cx="2878751" cy="314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4" descr="453=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7" y="2777756"/>
            <a:ext cx="2726605" cy="299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5" descr="454=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744" y="2786063"/>
            <a:ext cx="2705100" cy="306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2" y="40022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9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6545" y="3356992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245264" y="292535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1775520" y="1245315"/>
            <a:ext cx="9110662" cy="13280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latin typeface="+mn-lt"/>
              </a:rPr>
              <a:t>Вопрос 24.</a:t>
            </a:r>
            <a:r>
              <a:rPr lang="ru-RU" sz="2400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Успешное наступление Юго-Западного фронта русской армии в 1916 г.  еще называют по имени его командующего </a:t>
            </a:r>
          </a:p>
          <a:p>
            <a:pPr algn="ctr"/>
            <a:r>
              <a:rPr lang="ru-RU" sz="2400" b="1" dirty="0">
                <a:latin typeface="+mn-lt"/>
              </a:rPr>
              <a:t>А.А. Брусилова – «Брусиловский …»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006502"/>
              </p:ext>
            </p:extLst>
          </p:nvPr>
        </p:nvGraphicFramePr>
        <p:xfrm>
          <a:off x="1168656" y="6125029"/>
          <a:ext cx="9358313" cy="304800"/>
        </p:xfrm>
        <a:graphic>
          <a:graphicData uri="http://schemas.openxmlformats.org/drawingml/2006/table">
            <a:tbl>
              <a:tblPr/>
              <a:tblGrid>
                <a:gridCol w="2357438"/>
                <a:gridCol w="2428875"/>
                <a:gridCol w="2286000"/>
                <a:gridCol w="2286000"/>
              </a:tblGrid>
              <a:tr h="244475">
                <a:tc>
                  <a:txBody>
                    <a:bodyPr/>
                    <a:lstStyle/>
                    <a:p>
                      <a:pPr marL="8890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Удар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just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2. Натиск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 Прорыв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 Рейд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8" name="Picture 2" descr="0_971c5_473fb95b_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786063"/>
            <a:ext cx="2853732" cy="323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3" descr="origin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72" y="2772183"/>
            <a:ext cx="2961513" cy="324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4" descr="473=брусилов прорыв - копи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543" y="2802279"/>
            <a:ext cx="2898087" cy="321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5" descr="1351244604_0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545" y="2812178"/>
            <a:ext cx="2768202" cy="320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2" y="40022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246721" y="196644"/>
            <a:ext cx="7698557" cy="580367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1425574" y="1046679"/>
            <a:ext cx="9432925" cy="21452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2400" b="1" dirty="0">
                <a:latin typeface="+mn-lt"/>
              </a:rPr>
              <a:t>Вопрос 25.</a:t>
            </a:r>
            <a:r>
              <a:rPr lang="ru-RU" sz="2400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В 1911 г. в Петербурге был открыт памятник на котором изображены два матроса, открывающие иллюминатор из которого льётся вода. Памятник посвящён подвигу экипажа миноносца принявшего неравный бой с превосходящими силами японского флота и затопленного экипажем. Назовите имя этого миноносца</a:t>
            </a:r>
            <a:r>
              <a:rPr lang="en-US" sz="2400" b="1" dirty="0">
                <a:latin typeface="+mn-lt"/>
              </a:rPr>
              <a:t>?</a:t>
            </a:r>
            <a:endParaRPr lang="ru-RU" sz="2400" b="1" dirty="0">
              <a:latin typeface="+mn-lt"/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790612"/>
              </p:ext>
            </p:extLst>
          </p:nvPr>
        </p:nvGraphicFramePr>
        <p:xfrm>
          <a:off x="533775" y="5966093"/>
          <a:ext cx="10513167" cy="609600"/>
        </p:xfrm>
        <a:graphic>
          <a:graphicData uri="http://schemas.openxmlformats.org/drawingml/2006/table">
            <a:tbl>
              <a:tblPr/>
              <a:tblGrid>
                <a:gridCol w="2648849"/>
                <a:gridCol w="2535727"/>
                <a:gridCol w="2760222"/>
                <a:gridCol w="2568369"/>
              </a:tblGrid>
              <a:tr h="572935">
                <a:tc>
                  <a:txBody>
                    <a:bodyPr/>
                    <a:lstStyle>
                      <a:lvl1pPr marL="88900" defTabSz="989013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889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8890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Сметливый.</a:t>
                      </a:r>
                    </a:p>
                    <a:p>
                      <a:pPr marL="8890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28600" indent="-228600" defTabSz="989013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2286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28600" marR="0" lvl="0" indent="-228600" algn="just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  2. С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терегущий.</a:t>
                      </a:r>
                    </a:p>
                    <a:p>
                      <a:pPr marL="228600" marR="0" lvl="0" indent="-228600" algn="just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89013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Бурный.</a:t>
                      </a:r>
                    </a:p>
                  </a:txBody>
                  <a:tcPr marL="68579" marR="6857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4300" defTabSz="989013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Смелый.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8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93" y="3146206"/>
            <a:ext cx="173672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222252"/>
            <a:ext cx="4155886" cy="259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3227849"/>
            <a:ext cx="4254077" cy="247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2" y="40022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0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246721" y="356957"/>
            <a:ext cx="7698557" cy="580367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1586706" y="1375149"/>
            <a:ext cx="9110662" cy="9194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latin typeface="+mn-lt"/>
              </a:rPr>
              <a:t>Вопрос 26.</a:t>
            </a:r>
            <a:r>
              <a:rPr lang="ru-RU" sz="2400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В период правления какой российской императрицы </a:t>
            </a:r>
          </a:p>
          <a:p>
            <a:pPr algn="ctr"/>
            <a:r>
              <a:rPr lang="ru-RU" sz="2400" b="1" dirty="0">
                <a:latin typeface="+mn-lt"/>
              </a:rPr>
              <a:t>в состав Российской империи вошел Крымский полуостров?</a:t>
            </a: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079861"/>
              </p:ext>
            </p:extLst>
          </p:nvPr>
        </p:nvGraphicFramePr>
        <p:xfrm>
          <a:off x="1067593" y="5852364"/>
          <a:ext cx="9539288" cy="609600"/>
        </p:xfrm>
        <a:graphic>
          <a:graphicData uri="http://schemas.openxmlformats.org/drawingml/2006/table">
            <a:tbl>
              <a:tblPr/>
              <a:tblGrid>
                <a:gridCol w="2554635"/>
                <a:gridCol w="2232248"/>
                <a:gridCol w="2422197"/>
                <a:gridCol w="2330208"/>
              </a:tblGrid>
              <a:tr h="487363"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Екатерина 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 2</a:t>
                      </a:r>
                      <a:r>
                        <a:rPr lang="ru-RU" sz="2000" b="1" dirty="0"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Екатерина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Елизавета Петровна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93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Анна </a:t>
                      </a:r>
                    </a:p>
                    <a:p>
                      <a:pPr marL="114935"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Иоанновна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8" name="Picture 2" descr="http://iknigi.net/books_files/online_html/134024/i0000003800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39" y="2464548"/>
            <a:ext cx="2469062" cy="325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8" descr="http://xn-----7kcbgld8ar8aphgi7e0de.xn--p1ai/wp-content/uploads/2018/02/%D0%95%D0%BA%D0%B0%D1%82%D0%B5%D1%80%D0%B8%D0%BD%D0%B0-%D0%92%D0%B5%D0%BB%D0%B8%D0%BA%D0%B0%D1%8F-%D0%A4%D0%BE%D1%82%D0%BE-%D0%92%D0%BB%D0%B0%D0%B4%D0%B8%D0%BC%D0%B8%D1%80%D0%B0-%D0%96%D0%B5%D0%BB%D1%82%D0%BE%D0%B2%D0%B0-DSC00712-768x115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66" y="2453919"/>
            <a:ext cx="2338167" cy="319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0" descr="https://cs-msk-fd-4.ykt2.ru/media/upload/photo/2018/01/04/mini/79bfae15-c1d6-463f-91ed-85dc96329cab.jpeg?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79" y="2443537"/>
            <a:ext cx="2625005" cy="318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2" descr="https://www.wikireading.ru/img/406117_14__8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707" y="2430050"/>
            <a:ext cx="2504257" cy="316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2" y="40022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0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292758" y="306585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1542458" y="1301390"/>
            <a:ext cx="9517062" cy="9194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latin typeface="+mn-lt"/>
              </a:rPr>
              <a:t>Вопрос 27.</a:t>
            </a:r>
            <a:r>
              <a:rPr lang="ru-RU" sz="2400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Кому из руководителей обороны Севастополя </a:t>
            </a:r>
            <a:r>
              <a:rPr lang="ru-RU" sz="2400" b="1" dirty="0" smtClean="0">
                <a:latin typeface="+mn-lt"/>
              </a:rPr>
              <a:t>                                в 1854-1855 </a:t>
            </a:r>
            <a:r>
              <a:rPr lang="ru-RU" sz="2400" b="1" dirty="0">
                <a:latin typeface="+mn-lt"/>
              </a:rPr>
              <a:t>гг. принадлежат слова «Отстаивайте-же Севастополь!»? </a:t>
            </a: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864259"/>
              </p:ext>
            </p:extLst>
          </p:nvPr>
        </p:nvGraphicFramePr>
        <p:xfrm>
          <a:off x="1067593" y="5846763"/>
          <a:ext cx="9539288" cy="609600"/>
        </p:xfrm>
        <a:graphic>
          <a:graphicData uri="http://schemas.openxmlformats.org/drawingml/2006/table">
            <a:tbl>
              <a:tblPr/>
              <a:tblGrid>
                <a:gridCol w="2554288"/>
                <a:gridCol w="2232025"/>
                <a:gridCol w="2422525"/>
                <a:gridCol w="2330450"/>
              </a:tblGrid>
              <a:tr h="487363">
                <a:tc>
                  <a:txBody>
                    <a:bodyPr/>
                    <a:lstStyle>
                      <a:lvl1pPr marL="88900" defTabSz="989013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8890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 П.С.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Нахимов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89013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2. В.И. Истомин</a:t>
                      </a:r>
                    </a:p>
                    <a:p>
                      <a:pPr marL="0" marR="0" lvl="0" indent="0" algn="l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89013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 В.А.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Корнилов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4300" defTabSz="989013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Э.И.Тотлебен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8" name="Picture 2" descr="http://nastianet.ru/wp-content/uploads/2017/12/002-3-768x10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8" y="2304782"/>
            <a:ext cx="2466702" cy="338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4" descr="http://www.pavelin.ru/images/stories/Kornil/kor_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93" y="2284984"/>
            <a:ext cx="2797609" cy="34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8" descr="https://img0.liveinternet.ru/images/attach/c/0/118/674/118674736_1869Totlebe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48" y="2341221"/>
            <a:ext cx="3062288" cy="342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6" descr="http://itd2.mycdn.me/image?id=853087063680&amp;t=20&amp;plc=WEB&amp;tkn=*Ex8dc0BaEmC6IWkxc67GXuO3iw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71" y="2260773"/>
            <a:ext cx="2700477" cy="354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2" y="40022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9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246721" y="160666"/>
            <a:ext cx="7698557" cy="580367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1309118" y="958017"/>
            <a:ext cx="9110662" cy="21452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2400" b="1" dirty="0">
                <a:latin typeface="+mn-lt"/>
              </a:rPr>
              <a:t>Вопрос 28.</a:t>
            </a:r>
            <a:r>
              <a:rPr lang="ru-RU" sz="2400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Маршал Советского Союза К.К. Рокоссовский в мемуарах вспоминал о своем сокурснике по Высшей кавалерийской школе: «Он, как никто, отдавался изучению военной науки. Заглянем в его комнату – все ползает по карте, разложенной на полу». О ком идет речь?</a:t>
            </a: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058532"/>
              </p:ext>
            </p:extLst>
          </p:nvPr>
        </p:nvGraphicFramePr>
        <p:xfrm>
          <a:off x="258737" y="5625941"/>
          <a:ext cx="11233246" cy="1097280"/>
        </p:xfrm>
        <a:graphic>
          <a:graphicData uri="http://schemas.openxmlformats.org/drawingml/2006/table">
            <a:tbl>
              <a:tblPr/>
              <a:tblGrid>
                <a:gridCol w="2923484"/>
                <a:gridCol w="2967008"/>
                <a:gridCol w="2598470"/>
                <a:gridCol w="2744284"/>
              </a:tblGrid>
              <a:tr h="731838">
                <a:tc>
                  <a:txBody>
                    <a:bodyPr/>
                    <a:lstStyle>
                      <a:lvl1pPr marL="88900" defTabSz="989013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Маршал </a:t>
                      </a:r>
                    </a:p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Советского Союза </a:t>
                      </a:r>
                    </a:p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И.С. Конев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89013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2. Маршал </a:t>
                      </a:r>
                    </a:p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Советского Союза </a:t>
                      </a:r>
                    </a:p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А.М. Василевский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89013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 Маршал Советского Союза </a:t>
                      </a:r>
                    </a:p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Г.К. Жуков</a:t>
                      </a:r>
                    </a:p>
                  </a:txBody>
                  <a:tcPr marL="68579" marR="6857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4300" defTabSz="989013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430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Маршал Советского Союза </a:t>
                      </a:r>
                    </a:p>
                    <a:p>
                      <a:pPr marL="11430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Л.А. Говоров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8" name="Picture 2" descr="https://lentachel.ru/netcat_files/multifile/2592/2010/09/20c1cee7811a23712daa597b829ba93b_-__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41" y="3103285"/>
            <a:ext cx="1851025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4" descr="https://1.bp.blogspot.com/-vlIQkKdRHWo/WQ4sI1xafxI/AAAAAAAASMQ/P5L0UpXpv_49wt-ajZtxGuJVj1v6r5jIgCLcB/s1600/%25D0%25BA%25D0%25BE%25D0%25BD%25D0%25B5%25D0%25B2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55" y="3139797"/>
            <a:ext cx="1817687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6" descr="http://itd2.mycdn.me/image?id=839100834490&amp;t=20&amp;plc=WEB&amp;tkn=*yZy0NTTQY-8tTM7OOBKzOOtLOx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740" y="3098522"/>
            <a:ext cx="17780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8" descr="https://tunnel.ru/tmp/0RMx4L5k2l8wpUCaKGyb/22-fevralya-1897-god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364" y="3103285"/>
            <a:ext cx="1716087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87990" y="6273800"/>
            <a:ext cx="609600" cy="6096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3" y="-6247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8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sp>
        <p:nvSpPr>
          <p:cNvPr id="125" name="Прямоугольник 1"/>
          <p:cNvSpPr>
            <a:spLocks noChangeArrowheads="1"/>
          </p:cNvSpPr>
          <p:nvPr/>
        </p:nvSpPr>
        <p:spPr bwMode="auto">
          <a:xfrm>
            <a:off x="1297804" y="1537509"/>
            <a:ext cx="9906000" cy="9194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+mn-lt"/>
              </a:rPr>
              <a:t>Вопрос 2. В каком году был создан и кто является конструктором первого в истории авиации России ранцевого парашюта?</a:t>
            </a:r>
            <a:endParaRPr lang="ru-RU" altLang="ru-RU" sz="2400" b="1" dirty="0">
              <a:latin typeface="+mn-lt"/>
            </a:endParaRPr>
          </a:p>
        </p:txBody>
      </p:sp>
      <p:pic>
        <p:nvPicPr>
          <p:cNvPr id="127" name="Рисунок 13" descr="Gakk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18" y="2796718"/>
            <a:ext cx="2532260" cy="253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Рисунок 15" descr="20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90" y="2816549"/>
            <a:ext cx="2532260" cy="253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Рисунок 16" descr="Николай_Егорович_Жуковский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7" y="2802721"/>
            <a:ext cx="2532260" cy="253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Рисунок 17" descr="Sikorsky,_Igo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984" y="2760999"/>
            <a:ext cx="2507264" cy="260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4" name="Таблица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294369"/>
              </p:ext>
            </p:extLst>
          </p:nvPr>
        </p:nvGraphicFramePr>
        <p:xfrm>
          <a:off x="1086643" y="5575754"/>
          <a:ext cx="9501187" cy="701675"/>
        </p:xfrm>
        <a:graphic>
          <a:graphicData uri="http://schemas.openxmlformats.org/drawingml/2006/table">
            <a:tbl>
              <a:tblPr/>
              <a:tblGrid>
                <a:gridCol w="2219394"/>
                <a:gridCol w="2674194"/>
                <a:gridCol w="2249183"/>
                <a:gridCol w="2358416"/>
              </a:tblGrid>
              <a:tr h="701675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1. в 1910 году – Я.М. Гаккель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   2</a:t>
                      </a: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. в 1911 году – </a:t>
                      </a:r>
                      <a:endParaRPr lang="ru-RU" sz="20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   Г.Е</a:t>
                      </a: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. Котельников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3. в 1913 году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Н.Е. Жуковский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9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4. в 1914 году – </a:t>
                      </a:r>
                      <a:endParaRPr lang="ru-RU" sz="20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149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И.И</a:t>
                      </a: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. Сикорский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5" name="TextBox 134"/>
          <p:cNvSpPr txBox="1"/>
          <p:nvPr/>
        </p:nvSpPr>
        <p:spPr bwMode="auto">
          <a:xfrm>
            <a:off x="2352139" y="438150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03" y="47081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246721" y="335481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1693069" y="1514594"/>
            <a:ext cx="9110662" cy="9194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latin typeface="+mn-lt"/>
              </a:rPr>
              <a:t>Вопрос 29. Русские моряки под командованием адмирала </a:t>
            </a:r>
          </a:p>
          <a:p>
            <a:pPr algn="ctr"/>
            <a:r>
              <a:rPr lang="ru-RU" sz="2400" b="1" dirty="0">
                <a:latin typeface="+mn-lt"/>
              </a:rPr>
              <a:t>Фёдора Ушакова штурмом взяли крепость</a:t>
            </a:r>
            <a:r>
              <a:rPr lang="en-US" sz="2400" b="1" dirty="0" smtClean="0">
                <a:latin typeface="+mn-lt"/>
              </a:rPr>
              <a:t>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426637"/>
              </p:ext>
            </p:extLst>
          </p:nvPr>
        </p:nvGraphicFramePr>
        <p:xfrm>
          <a:off x="1297804" y="5982957"/>
          <a:ext cx="9358313" cy="599272"/>
        </p:xfrm>
        <a:graphic>
          <a:graphicData uri="http://schemas.openxmlformats.org/drawingml/2006/table">
            <a:tbl>
              <a:tblPr/>
              <a:tblGrid>
                <a:gridCol w="2322513"/>
                <a:gridCol w="2773362"/>
                <a:gridCol w="1976438"/>
                <a:gridCol w="2286000"/>
              </a:tblGrid>
              <a:tr h="599272"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Кинбурн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Табарка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 Корфу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 Измаил 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8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09" y="2575127"/>
            <a:ext cx="6130925" cy="314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582517"/>
            <a:ext cx="2200378" cy="311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2" y="40022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3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23125" y="35258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309788" y="317253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778270" y="1406595"/>
            <a:ext cx="10513168" cy="7831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000" b="1" dirty="0"/>
              <a:t>Вопрос 30.</a:t>
            </a:r>
            <a:r>
              <a:rPr lang="ru-RU" sz="2000" dirty="0"/>
              <a:t> </a:t>
            </a:r>
            <a:r>
              <a:rPr lang="ru-RU" sz="2000" b="1" dirty="0"/>
              <a:t>Кто из перечисленных русских художников-маринистов погиб на броненосце «Петропавловск» во время русско-японской войны 1904-1905 гг.?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87997"/>
              </p:ext>
            </p:extLst>
          </p:nvPr>
        </p:nvGraphicFramePr>
        <p:xfrm>
          <a:off x="466353" y="6029302"/>
          <a:ext cx="11258475" cy="593180"/>
        </p:xfrm>
        <a:graphic>
          <a:graphicData uri="http://schemas.openxmlformats.org/drawingml/2006/table">
            <a:tbl>
              <a:tblPr/>
              <a:tblGrid>
                <a:gridCol w="2794088"/>
                <a:gridCol w="2878120"/>
                <a:gridCol w="2836105"/>
                <a:gridCol w="2750162"/>
              </a:tblGrid>
              <a:tr h="593180"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В.В. Верещагин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 И.К. Айвазовский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В.К. Станюкович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А.П. Боголюбов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8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36" y="2424033"/>
            <a:ext cx="5016231" cy="354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40"/>
          <a:stretch>
            <a:fillRect/>
          </a:stretch>
        </p:blipFill>
        <p:spPr bwMode="auto">
          <a:xfrm>
            <a:off x="6446837" y="2409826"/>
            <a:ext cx="4582756" cy="355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2" y="40022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79376" y="349512"/>
            <a:ext cx="12024356" cy="395701"/>
          </a:xfrm>
          <a:prstGeom prst="rect">
            <a:avLst/>
          </a:prstGeom>
          <a:noFill/>
        </p:spPr>
        <p:txBody>
          <a:bodyPr wrap="square"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ГЛАВНОЕ ВОЕННО-ПОЛИТИЧЕСКОЕ УПРАВЛЕНИЕ</a:t>
            </a:r>
            <a:endParaRPr lang="ru-RU" sz="20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14239" y="767748"/>
            <a:ext cx="12024354" cy="395701"/>
          </a:xfrm>
          <a:prstGeom prst="rect">
            <a:avLst/>
          </a:prstGeom>
          <a:noFill/>
        </p:spPr>
        <p:txBody>
          <a:bodyPr wrap="square"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ВООРУЖЕННЫХ СИЛ РОССИЙСКОЙ ФЕДЕРАЦИИ</a:t>
            </a:r>
            <a:endParaRPr lang="ru-RU" sz="20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270974" y="2256723"/>
            <a:ext cx="10441160" cy="1919195"/>
          </a:xfrm>
          <a:prstGeom prst="rect">
            <a:avLst/>
          </a:prstGeom>
          <a:noFill/>
        </p:spPr>
        <p:txBody>
          <a:bodyPr wrap="square" lIns="87074" tIns="43537" rIns="87074" bIns="43537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диктант</a:t>
            </a:r>
            <a:endParaRPr lang="ru-RU" sz="5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100" dirty="0">
              <a:solidFill>
                <a:srgbClr val="C00000"/>
              </a:solidFill>
            </a:endParaRP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607" y="4005064"/>
            <a:ext cx="2897732" cy="24910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5360" y="4692486"/>
            <a:ext cx="8784976" cy="1365197"/>
          </a:xfrm>
          <a:prstGeom prst="rect">
            <a:avLst/>
          </a:prstGeom>
          <a:noFill/>
        </p:spPr>
        <p:txBody>
          <a:bodyPr wrap="square" lIns="87074" tIns="43537" rIns="87074" bIns="43537">
            <a:spAutoFit/>
          </a:bodyPr>
          <a:lstStyle/>
          <a:p>
            <a:pPr indent="631825" algn="just"/>
            <a:r>
              <a:rPr lang="ru-RU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Вопросы диктанта подготовлены профессорско-преподавательским составом Военного университета совместно с Научно-исследовательским институтом (военной истории) Военной академии Генерального штаба Вооруженных Сил Российской Федерации</a:t>
            </a:r>
            <a:endParaRPr lang="ru-RU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1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7023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556541" y="1097108"/>
            <a:ext cx="9037637" cy="173664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+mn-lt"/>
              </a:rPr>
              <a:t>Вопрос 3. Об этом сражении спустя много лет великий русский полководец А.В. Суворов в порыве откровенности не раз признавался, что на подобное «… можно было решиться только один раз в жизни …». О каком сражении идет речь?</a:t>
            </a:r>
            <a:r>
              <a:rPr lang="ru-RU" sz="2400" b="1" dirty="0">
                <a:latin typeface="+mn-lt"/>
                <a:cs typeface="Times New Roman" pitchFamily="18" charset="0"/>
              </a:rPr>
              <a:t> </a:t>
            </a:r>
          </a:p>
        </p:txBody>
      </p:sp>
      <p:pic>
        <p:nvPicPr>
          <p:cNvPr id="127" name="Рисунок 13" descr="Rymnik-178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25" y="2990477"/>
            <a:ext cx="2336924" cy="233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8" name="Таблица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298285"/>
              </p:ext>
            </p:extLst>
          </p:nvPr>
        </p:nvGraphicFramePr>
        <p:xfrm>
          <a:off x="944132" y="5445224"/>
          <a:ext cx="9651480" cy="1261872"/>
        </p:xfrm>
        <a:graphic>
          <a:graphicData uri="http://schemas.openxmlformats.org/drawingml/2006/table">
            <a:tbl>
              <a:tblPr/>
              <a:tblGrid>
                <a:gridCol w="2395980"/>
                <a:gridCol w="2429760"/>
                <a:gridCol w="2689756"/>
                <a:gridCol w="2135984"/>
              </a:tblGrid>
              <a:tr h="1122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1. Сражение при </a:t>
                      </a:r>
                      <a:r>
                        <a:rPr lang="ru-RU" sz="1800" b="1" dirty="0" err="1">
                          <a:latin typeface="+mn-lt"/>
                          <a:ea typeface="Calibri"/>
                          <a:cs typeface="Times New Roman"/>
                        </a:rPr>
                        <a:t>Рымнике</a:t>
                      </a: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 (11(22).9.1789 г.)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2. Сражение при Нови (4(15).8.1799 г. (Итальянский поход)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3. Штурм крепости Измаил </a:t>
                      </a:r>
                      <a:endParaRPr lang="ru-RU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11 (22).12.1790 г</a:t>
                      </a:r>
                      <a:r>
                        <a:rPr lang="ru-RU" sz="1800" b="1" dirty="0" smtClean="0">
                          <a:latin typeface="+mn-lt"/>
                          <a:ea typeface="Calibri"/>
                          <a:cs typeface="Times New Roman"/>
                        </a:rPr>
                        <a:t>.)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Calibri"/>
                          <a:cs typeface="Times New Roman"/>
                        </a:rPr>
                        <a:t>4. Переход через Альпы (Швейцарский поход, 1799 г.)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9" name="Рисунок 16" descr="1280px-Battle_of_Nov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396" y="2972233"/>
            <a:ext cx="2698261" cy="237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Рисунок 17" descr="_Izmai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59" y="2963118"/>
            <a:ext cx="2848094" cy="237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Рисунок 18" descr="800px-Suvorov_crossing_the_alp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223" y="2990477"/>
            <a:ext cx="2273090" cy="236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 bwMode="auto">
          <a:xfrm>
            <a:off x="2207900" y="185546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4" y="17463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5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246721" y="253912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1301454" y="1166008"/>
            <a:ext cx="9323387" cy="13280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7800" algn="just">
              <a:defRPr/>
            </a:pPr>
            <a:r>
              <a:rPr lang="ru-RU" sz="2400" b="1" dirty="0">
                <a:latin typeface="+mn-lt"/>
              </a:rPr>
              <a:t>Вопрос 4. Кто из советских летчиков–истребителей послужил прототипом для командира эскадрильи майора Титаренко </a:t>
            </a:r>
            <a:r>
              <a:rPr lang="ru-RU" sz="2400" b="1" dirty="0" smtClean="0">
                <a:latin typeface="+mn-lt"/>
              </a:rPr>
              <a:t>                              из </a:t>
            </a:r>
            <a:r>
              <a:rPr lang="ru-RU" sz="2400" b="1" dirty="0">
                <a:latin typeface="+mn-lt"/>
              </a:rPr>
              <a:t>художественного фильма «В бой идут одни старики</a:t>
            </a:r>
            <a:r>
              <a:rPr lang="ru-RU" sz="2400" b="1" dirty="0" smtClean="0">
                <a:latin typeface="+mn-lt"/>
              </a:rPr>
              <a:t>»?</a:t>
            </a:r>
            <a:endParaRPr lang="ru-RU" sz="24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769557"/>
              </p:ext>
            </p:extLst>
          </p:nvPr>
        </p:nvGraphicFramePr>
        <p:xfrm>
          <a:off x="1290923" y="5215736"/>
          <a:ext cx="9486900" cy="1524000"/>
        </p:xfrm>
        <a:graphic>
          <a:graphicData uri="http://schemas.openxmlformats.org/drawingml/2006/table">
            <a:tbl>
              <a:tblPr/>
              <a:tblGrid>
                <a:gridCol w="2671762"/>
                <a:gridCol w="2635250"/>
                <a:gridCol w="2409825"/>
                <a:gridCol w="1770063"/>
              </a:tblGrid>
              <a:tr h="1143000">
                <a:tc>
                  <a:txBody>
                    <a:bodyPr/>
                    <a:lstStyle>
                      <a:lvl1pPr defTabSz="989013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Дважды Герой Советского Союза капитан В.И. Попков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89013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2.Трижды Герой Советского Союза полковник</a:t>
                      </a:r>
                    </a:p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А.И.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Покрышкин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89013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Трижды Герой Советского Союза полковник</a:t>
                      </a:r>
                    </a:p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И.Н.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Кожедуб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89013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989013"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989013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989013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9890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Герой Советского Союза подполковник</a:t>
                      </a:r>
                    </a:p>
                    <a:p>
                      <a:pPr marL="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Б.Ф. Сафонов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8" name="Picture 21" descr="https://im0-tub-ru.yandex.net/i?id=69c66e79cdaee44ca6e0b44145c58e3b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352" y="2552575"/>
            <a:ext cx="2168525" cy="260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25" descr="http://www.sovsibir.ru/upload/media/up/2013/041/041-01-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2552575"/>
            <a:ext cx="2424600" cy="260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27" descr="http://itd2.mycdn.me/image?id=867631932842&amp;t=20&amp;plc=WEB&amp;tkn=*DnK-OxMRHa-m0T3STnX60rAt_g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87" y="2616075"/>
            <a:ext cx="2251075" cy="254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29" descr="http://lexicon.dobrohot.org/images/9/9d/0000526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312" y="2616075"/>
            <a:ext cx="1894988" cy="254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52675" y="6248400"/>
            <a:ext cx="609600" cy="6096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5" y="16903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0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292758" y="308240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1177544" y="1704011"/>
            <a:ext cx="9394825" cy="9194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400" b="1" dirty="0">
                <a:latin typeface="+mn-lt"/>
              </a:rPr>
              <a:t>Вопрос 5. Назовите годы нахождения советских войск </a:t>
            </a:r>
          </a:p>
          <a:p>
            <a:pPr algn="ctr"/>
            <a:r>
              <a:rPr lang="ru-RU" sz="2400" b="1" dirty="0">
                <a:latin typeface="+mn-lt"/>
              </a:rPr>
              <a:t>в Демократической Республике Афганистан?</a:t>
            </a:r>
          </a:p>
        </p:txBody>
      </p:sp>
      <p:pic>
        <p:nvPicPr>
          <p:cNvPr id="127" name="Рисунок 10" descr="Афган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9" y="2887678"/>
            <a:ext cx="2639838" cy="289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Рисунок 13" descr="Афган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271" y="2921227"/>
            <a:ext cx="2772135" cy="285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Рисунок 15" descr="Знак Афган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7" y="2949468"/>
            <a:ext cx="1939131" cy="282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Рисунок 16" descr="Афган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2" y="2949468"/>
            <a:ext cx="2738767" cy="282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4" name="Таблица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609005"/>
              </p:ext>
            </p:extLst>
          </p:nvPr>
        </p:nvGraphicFramePr>
        <p:xfrm>
          <a:off x="1297804" y="6014440"/>
          <a:ext cx="9286874" cy="510904"/>
        </p:xfrm>
        <a:graphic>
          <a:graphicData uri="http://schemas.openxmlformats.org/drawingml/2006/table">
            <a:tbl>
              <a:tblPr/>
              <a:tblGrid>
                <a:gridCol w="2305466"/>
                <a:gridCol w="2476241"/>
                <a:gridCol w="2183206"/>
                <a:gridCol w="2321961"/>
              </a:tblGrid>
              <a:tr h="5109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1977-1987 гг.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1979-1988 гг.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1978-1989 гг.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1979-1989 гг.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62347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5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292757" y="321401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7" name="TextBox 2"/>
          <p:cNvSpPr txBox="1">
            <a:spLocks noChangeArrowheads="1"/>
          </p:cNvSpPr>
          <p:nvPr/>
        </p:nvSpPr>
        <p:spPr bwMode="auto">
          <a:xfrm>
            <a:off x="1533524" y="1484618"/>
            <a:ext cx="9217025" cy="7831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Вопрос 6. Кому из политруков принадлежат слова «Велика Россия,                    а отступать некуда, позади Москва!»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8" name="Таблица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21409"/>
              </p:ext>
            </p:extLst>
          </p:nvPr>
        </p:nvGraphicFramePr>
        <p:xfrm>
          <a:off x="1297804" y="5445224"/>
          <a:ext cx="9358313" cy="1219200"/>
        </p:xfrm>
        <a:graphic>
          <a:graphicData uri="http://schemas.openxmlformats.org/drawingml/2006/table">
            <a:tbl>
              <a:tblPr/>
              <a:tblGrid>
                <a:gridCol w="2322513"/>
                <a:gridCol w="2464370"/>
                <a:gridCol w="2285430"/>
                <a:gridCol w="2286000"/>
              </a:tblGrid>
              <a:tr h="1116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8890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 </a:t>
                      </a:r>
                    </a:p>
                    <a:p>
                      <a:pPr marL="8890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Политрук</a:t>
                      </a:r>
                    </a:p>
                    <a:p>
                      <a:pPr marL="88900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В.Г. Клочков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20638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 </a:t>
                      </a:r>
                    </a:p>
                    <a:p>
                      <a:pPr marL="20638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Полковой комиссар</a:t>
                      </a:r>
                    </a:p>
                    <a:p>
                      <a:pPr marL="20638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Е.М. Фомин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34925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3. </a:t>
                      </a:r>
                    </a:p>
                    <a:p>
                      <a:pPr marL="34925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Младший политрук</a:t>
                      </a:r>
                    </a:p>
                    <a:p>
                      <a:pPr marL="34925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А.К. Панкратов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119063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4. </a:t>
                      </a:r>
                    </a:p>
                    <a:p>
                      <a:pPr marL="119063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Заместитель политрука</a:t>
                      </a:r>
                    </a:p>
                    <a:p>
                      <a:pPr marL="119063" marR="0" lvl="0" indent="0" algn="ctr" defTabSz="9890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А.К. Мэри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9" name="Picture 2" descr="http://geroi-altay.ru/files/Persons/Klochkov/Klochko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95" y="2299800"/>
            <a:ext cx="2116138" cy="293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4" descr="https://im0-tub-ru.yandex.net/i?id=776ca93dbdbb3883eb168468376aa8e6-sr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533" y="2299800"/>
            <a:ext cx="2257425" cy="293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2" descr="https://www.booksite.ru/war1941-1945/images/pankratov_1-lightbo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20" y="2299800"/>
            <a:ext cx="2017713" cy="293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14" descr="https://cdn1.img.sputnik-news.ee/images/1288/38/1288388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345" y="2299800"/>
            <a:ext cx="1944688" cy="293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3" y="56497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6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-34988" y="-27004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211733" y="332829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1421103" y="1539859"/>
            <a:ext cx="9110662" cy="13280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Вопрос 7. В годы Северной войны (1700-1721 гг.) победу в этом сражении русский император Петр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I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(Великий) назвал «… матерью Полтавской баталии …». О каком сражении идет речь?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37377"/>
              </p:ext>
            </p:extLst>
          </p:nvPr>
        </p:nvGraphicFramePr>
        <p:xfrm>
          <a:off x="1168400" y="5517232"/>
          <a:ext cx="9215439" cy="1050925"/>
        </p:xfrm>
        <a:graphic>
          <a:graphicData uri="http://schemas.openxmlformats.org/drawingml/2006/table">
            <a:tbl>
              <a:tblPr/>
              <a:tblGrid>
                <a:gridCol w="2287732"/>
                <a:gridCol w="2593918"/>
                <a:gridCol w="2047020"/>
                <a:gridCol w="2286769"/>
              </a:tblGrid>
              <a:tr h="1050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1. Сражение при </a:t>
                      </a:r>
                      <a:r>
                        <a:rPr lang="ru-RU" sz="2000" b="1" dirty="0" err="1">
                          <a:latin typeface="+mn-lt"/>
                          <a:ea typeface="Calibri"/>
                          <a:cs typeface="Times New Roman"/>
                        </a:rPr>
                        <a:t>Гуммельсгофе</a:t>
                      </a: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 (18.07.1702 г.)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indent="-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u-RU" sz="2000" b="1" dirty="0" err="1">
                          <a:latin typeface="+mn-lt"/>
                          <a:ea typeface="Calibri"/>
                          <a:cs typeface="Times New Roman"/>
                        </a:rPr>
                        <a:t>Шурм</a:t>
                      </a: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 крепости </a:t>
                      </a:r>
                      <a:r>
                        <a:rPr lang="ru-RU" sz="2000" b="1" dirty="0" err="1">
                          <a:latin typeface="+mn-lt"/>
                          <a:ea typeface="Calibri"/>
                          <a:cs typeface="Times New Roman"/>
                        </a:rPr>
                        <a:t>Нотебург</a:t>
                      </a: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indent="-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(11.10.1702 г.)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3. Сражение при </a:t>
                      </a:r>
                      <a:r>
                        <a:rPr lang="ru-RU" sz="2000" b="1" dirty="0" err="1">
                          <a:latin typeface="+mn-lt"/>
                          <a:ea typeface="Calibri"/>
                          <a:cs typeface="Times New Roman"/>
                        </a:rPr>
                        <a:t>Калише</a:t>
                      </a: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(18.10.1706 г.)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4. Сражение при Лесной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(28.09.1708 г.)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8" name="Рисунок 13" descr="Battle_of_Hummelshof_17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009900"/>
            <a:ext cx="2379508" cy="229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Рисунок 15" descr="Нотебур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37" y="3009900"/>
            <a:ext cx="2574582" cy="231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Рисунок 16" descr="Калиш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34" y="3060701"/>
            <a:ext cx="2317123" cy="231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Рисунок 17" descr="1708lesnay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433" y="2987302"/>
            <a:ext cx="2256160" cy="233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12" y="40022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Эдик\Мои документы\Downloads\fonovuy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38798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-73025"/>
            <a:ext cx="12192000" cy="1566863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5F0DE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74" tIns="43537" rIns="87074" bIns="43537" anchor="ctr"/>
          <a:lstStyle/>
          <a:p>
            <a:pPr algn="ctr" eaLnBrk="1" hangingPunct="1">
              <a:defRPr/>
            </a:pPr>
            <a:endParaRPr lang="ru-RU" sz="3333" dirty="0">
              <a:solidFill>
                <a:srgbClr val="333399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 r="44421" b="21170"/>
          <a:stretch>
            <a:fillRect/>
          </a:stretch>
        </p:blipFill>
        <p:spPr bwMode="auto">
          <a:xfrm>
            <a:off x="9013825" y="3551238"/>
            <a:ext cx="3178175" cy="333216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16" name="Овал 1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1:30</a:t>
            </a:r>
          </a:p>
        </p:txBody>
      </p:sp>
      <p:sp>
        <p:nvSpPr>
          <p:cNvPr id="35" name="Овал 34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1:29</a:t>
            </a:r>
          </a:p>
        </p:txBody>
      </p:sp>
      <p:sp>
        <p:nvSpPr>
          <p:cNvPr id="36" name="Овал 35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1:28</a:t>
            </a:r>
          </a:p>
        </p:txBody>
      </p:sp>
      <p:sp>
        <p:nvSpPr>
          <p:cNvPr id="37" name="Овал 36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1:26</a:t>
            </a:r>
          </a:p>
        </p:txBody>
      </p:sp>
      <p:sp>
        <p:nvSpPr>
          <p:cNvPr id="39" name="Овал 38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1:25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1:23</a:t>
            </a:r>
          </a:p>
        </p:txBody>
      </p:sp>
      <p:sp>
        <p:nvSpPr>
          <p:cNvPr id="42" name="Овал 41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1:22</a:t>
            </a:r>
          </a:p>
        </p:txBody>
      </p:sp>
      <p:sp>
        <p:nvSpPr>
          <p:cNvPr id="43" name="Овал 4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1:21</a:t>
            </a:r>
          </a:p>
        </p:txBody>
      </p:sp>
      <p:sp>
        <p:nvSpPr>
          <p:cNvPr id="44" name="Овал 4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1:20</a:t>
            </a:r>
          </a:p>
        </p:txBody>
      </p:sp>
      <p:sp>
        <p:nvSpPr>
          <p:cNvPr id="45" name="Овал 4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1:19</a:t>
            </a:r>
          </a:p>
        </p:txBody>
      </p:sp>
      <p:sp>
        <p:nvSpPr>
          <p:cNvPr id="46" name="Овал 4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1:18</a:t>
            </a:r>
          </a:p>
        </p:txBody>
      </p:sp>
      <p:sp>
        <p:nvSpPr>
          <p:cNvPr id="47" name="Овал 4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1:17</a:t>
            </a:r>
          </a:p>
        </p:txBody>
      </p:sp>
      <p:sp>
        <p:nvSpPr>
          <p:cNvPr id="48" name="Овал 47"/>
          <p:cNvSpPr/>
          <p:nvPr/>
        </p:nvSpPr>
        <p:spPr>
          <a:xfrm>
            <a:off x="111363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1:16</a:t>
            </a:r>
          </a:p>
        </p:txBody>
      </p:sp>
      <p:sp>
        <p:nvSpPr>
          <p:cNvPr id="49" name="Овал 48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1:15</a:t>
            </a:r>
          </a:p>
        </p:txBody>
      </p:sp>
      <p:sp>
        <p:nvSpPr>
          <p:cNvPr id="50" name="Овал 4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1:14</a:t>
            </a:r>
          </a:p>
        </p:txBody>
      </p:sp>
      <p:sp>
        <p:nvSpPr>
          <p:cNvPr id="51" name="Овал 50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1:13</a:t>
            </a:r>
          </a:p>
        </p:txBody>
      </p:sp>
      <p:sp>
        <p:nvSpPr>
          <p:cNvPr id="52" name="Овал 51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1:12</a:t>
            </a:r>
          </a:p>
        </p:txBody>
      </p:sp>
      <p:sp>
        <p:nvSpPr>
          <p:cNvPr id="53" name="Овал 5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1:11</a:t>
            </a:r>
          </a:p>
        </p:txBody>
      </p:sp>
      <p:sp>
        <p:nvSpPr>
          <p:cNvPr id="54" name="Овал 53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1:10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1:09</a:t>
            </a:r>
          </a:p>
        </p:txBody>
      </p:sp>
      <p:sp>
        <p:nvSpPr>
          <p:cNvPr id="56" name="Овал 55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1:08</a:t>
            </a:r>
          </a:p>
        </p:txBody>
      </p:sp>
      <p:sp>
        <p:nvSpPr>
          <p:cNvPr id="57" name="Овал 56"/>
          <p:cNvSpPr/>
          <p:nvPr/>
        </p:nvSpPr>
        <p:spPr>
          <a:xfrm>
            <a:off x="11136313" y="20638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1:07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1:06</a:t>
            </a:r>
          </a:p>
        </p:txBody>
      </p:sp>
      <p:sp>
        <p:nvSpPr>
          <p:cNvPr id="59" name="Овал 58"/>
          <p:cNvSpPr/>
          <p:nvPr/>
        </p:nvSpPr>
        <p:spPr>
          <a:xfrm>
            <a:off x="11136313" y="174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1:05</a:t>
            </a:r>
          </a:p>
        </p:txBody>
      </p:sp>
      <p:sp>
        <p:nvSpPr>
          <p:cNvPr id="60" name="Овал 59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1:04</a:t>
            </a:r>
          </a:p>
        </p:txBody>
      </p:sp>
      <p:sp>
        <p:nvSpPr>
          <p:cNvPr id="61" name="Овал 60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1:03</a:t>
            </a:r>
          </a:p>
        </p:txBody>
      </p:sp>
      <p:sp>
        <p:nvSpPr>
          <p:cNvPr id="62" name="Овал 61"/>
          <p:cNvSpPr/>
          <p:nvPr/>
        </p:nvSpPr>
        <p:spPr>
          <a:xfrm>
            <a:off x="11136313" y="14288"/>
            <a:ext cx="881062" cy="836612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1:02</a:t>
            </a:r>
          </a:p>
        </p:txBody>
      </p:sp>
      <p:sp>
        <p:nvSpPr>
          <p:cNvPr id="63" name="Овал 62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1:01</a:t>
            </a:r>
          </a:p>
        </p:txBody>
      </p:sp>
      <p:sp>
        <p:nvSpPr>
          <p:cNvPr id="64" name="Овал 63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1:00</a:t>
            </a:r>
          </a:p>
        </p:txBody>
      </p:sp>
      <p:sp>
        <p:nvSpPr>
          <p:cNvPr id="65" name="Овал 64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0:59</a:t>
            </a:r>
          </a:p>
        </p:txBody>
      </p:sp>
      <p:sp>
        <p:nvSpPr>
          <p:cNvPr id="66" name="Овал 65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0:58</a:t>
            </a:r>
          </a:p>
        </p:txBody>
      </p:sp>
      <p:sp>
        <p:nvSpPr>
          <p:cNvPr id="67" name="Овал 66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0:57</a:t>
            </a:r>
          </a:p>
        </p:txBody>
      </p:sp>
      <p:sp>
        <p:nvSpPr>
          <p:cNvPr id="68" name="Овал 67"/>
          <p:cNvSpPr/>
          <p:nvPr/>
        </p:nvSpPr>
        <p:spPr>
          <a:xfrm>
            <a:off x="111363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0:56</a:t>
            </a:r>
          </a:p>
        </p:txBody>
      </p:sp>
      <p:sp>
        <p:nvSpPr>
          <p:cNvPr id="69" name="Овал 68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0:55</a:t>
            </a:r>
          </a:p>
        </p:txBody>
      </p:sp>
      <p:sp>
        <p:nvSpPr>
          <p:cNvPr id="70" name="Овал 69"/>
          <p:cNvSpPr/>
          <p:nvPr/>
        </p:nvSpPr>
        <p:spPr>
          <a:xfrm>
            <a:off x="111363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0:54</a:t>
            </a:r>
          </a:p>
        </p:txBody>
      </p:sp>
      <p:sp>
        <p:nvSpPr>
          <p:cNvPr id="71" name="Овал 70"/>
          <p:cNvSpPr/>
          <p:nvPr/>
        </p:nvSpPr>
        <p:spPr>
          <a:xfrm>
            <a:off x="1114266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0:53</a:t>
            </a:r>
          </a:p>
        </p:txBody>
      </p:sp>
      <p:sp>
        <p:nvSpPr>
          <p:cNvPr id="72" name="Овал 71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0:52</a:t>
            </a:r>
          </a:p>
        </p:txBody>
      </p:sp>
      <p:sp>
        <p:nvSpPr>
          <p:cNvPr id="73" name="Овал 72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0:51</a:t>
            </a:r>
          </a:p>
        </p:txBody>
      </p:sp>
      <p:sp>
        <p:nvSpPr>
          <p:cNvPr id="74" name="Овал 73"/>
          <p:cNvSpPr/>
          <p:nvPr/>
        </p:nvSpPr>
        <p:spPr>
          <a:xfrm>
            <a:off x="11141075" y="22225"/>
            <a:ext cx="881063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0:50</a:t>
            </a:r>
          </a:p>
        </p:txBody>
      </p:sp>
      <p:sp>
        <p:nvSpPr>
          <p:cNvPr id="75" name="Овал 74"/>
          <p:cNvSpPr/>
          <p:nvPr/>
        </p:nvSpPr>
        <p:spPr>
          <a:xfrm>
            <a:off x="11149013" y="22225"/>
            <a:ext cx="881062" cy="836613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0:49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137900" y="222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0:48</a:t>
            </a:r>
          </a:p>
        </p:txBody>
      </p:sp>
      <p:sp>
        <p:nvSpPr>
          <p:cNvPr id="77" name="Овал 76"/>
          <p:cNvSpPr/>
          <p:nvPr/>
        </p:nvSpPr>
        <p:spPr>
          <a:xfrm>
            <a:off x="111363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0:47</a:t>
            </a:r>
          </a:p>
        </p:txBody>
      </p:sp>
      <p:sp>
        <p:nvSpPr>
          <p:cNvPr id="78" name="Овал 77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0:46</a:t>
            </a:r>
          </a:p>
        </p:txBody>
      </p:sp>
      <p:sp>
        <p:nvSpPr>
          <p:cNvPr id="79" name="Овал 78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0:45</a:t>
            </a:r>
          </a:p>
        </p:txBody>
      </p:sp>
      <p:sp>
        <p:nvSpPr>
          <p:cNvPr id="80" name="Овал 79"/>
          <p:cNvSpPr/>
          <p:nvPr/>
        </p:nvSpPr>
        <p:spPr>
          <a:xfrm>
            <a:off x="11149013" y="254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0:44</a:t>
            </a:r>
          </a:p>
        </p:txBody>
      </p:sp>
      <p:sp>
        <p:nvSpPr>
          <p:cNvPr id="81" name="Овал 80"/>
          <p:cNvSpPr/>
          <p:nvPr/>
        </p:nvSpPr>
        <p:spPr>
          <a:xfrm>
            <a:off x="11158538" y="635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0:43</a:t>
            </a:r>
          </a:p>
        </p:txBody>
      </p:sp>
      <p:sp>
        <p:nvSpPr>
          <p:cNvPr id="82" name="Овал 81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0:42</a:t>
            </a:r>
          </a:p>
        </p:txBody>
      </p:sp>
      <p:sp>
        <p:nvSpPr>
          <p:cNvPr id="83" name="Овал 82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0:41</a:t>
            </a:r>
          </a:p>
        </p:txBody>
      </p:sp>
      <p:sp>
        <p:nvSpPr>
          <p:cNvPr id="84" name="Овал 83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0:40</a:t>
            </a:r>
          </a:p>
        </p:txBody>
      </p:sp>
      <p:sp>
        <p:nvSpPr>
          <p:cNvPr id="85" name="Овал 84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0:39</a:t>
            </a:r>
          </a:p>
        </p:txBody>
      </p:sp>
      <p:sp>
        <p:nvSpPr>
          <p:cNvPr id="86" name="Овал 85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0:38</a:t>
            </a:r>
          </a:p>
        </p:txBody>
      </p:sp>
      <p:sp>
        <p:nvSpPr>
          <p:cNvPr id="87" name="Овал 86"/>
          <p:cNvSpPr/>
          <p:nvPr/>
        </p:nvSpPr>
        <p:spPr>
          <a:xfrm>
            <a:off x="111363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0:37</a:t>
            </a:r>
          </a:p>
        </p:txBody>
      </p:sp>
      <p:sp>
        <p:nvSpPr>
          <p:cNvPr id="88" name="Овал 87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0:36</a:t>
            </a:r>
          </a:p>
        </p:txBody>
      </p:sp>
      <p:sp>
        <p:nvSpPr>
          <p:cNvPr id="89" name="Овал 88"/>
          <p:cNvSpPr/>
          <p:nvPr/>
        </p:nvSpPr>
        <p:spPr>
          <a:xfrm>
            <a:off x="1115695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0:35</a:t>
            </a:r>
          </a:p>
        </p:txBody>
      </p:sp>
      <p:sp>
        <p:nvSpPr>
          <p:cNvPr id="90" name="Овал 89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0:34</a:t>
            </a:r>
          </a:p>
        </p:txBody>
      </p:sp>
      <p:sp>
        <p:nvSpPr>
          <p:cNvPr id="91" name="Овал 90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0:33</a:t>
            </a:r>
          </a:p>
        </p:txBody>
      </p:sp>
      <p:sp>
        <p:nvSpPr>
          <p:cNvPr id="92" name="Овал 91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0:32</a:t>
            </a:r>
          </a:p>
        </p:txBody>
      </p:sp>
      <p:sp>
        <p:nvSpPr>
          <p:cNvPr id="93" name="Овал 92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0:31</a:t>
            </a:r>
          </a:p>
        </p:txBody>
      </p:sp>
      <p:sp>
        <p:nvSpPr>
          <p:cNvPr id="94" name="Овал 93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0:30</a:t>
            </a:r>
          </a:p>
        </p:txBody>
      </p:sp>
      <p:sp>
        <p:nvSpPr>
          <p:cNvPr id="95" name="Овал 94"/>
          <p:cNvSpPr/>
          <p:nvPr/>
        </p:nvSpPr>
        <p:spPr>
          <a:xfrm>
            <a:off x="111490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dirty="0">
                <a:solidFill>
                  <a:prstClr val="white"/>
                </a:solidFill>
                <a:cs typeface="Adobe Devanagari" panose="02040503050201020203" pitchFamily="18" charset="0"/>
              </a:rPr>
              <a:t>0:29</a:t>
            </a:r>
          </a:p>
        </p:txBody>
      </p:sp>
      <p:sp>
        <p:nvSpPr>
          <p:cNvPr id="96" name="Овал 95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0:28</a:t>
            </a:r>
          </a:p>
        </p:txBody>
      </p:sp>
      <p:sp>
        <p:nvSpPr>
          <p:cNvPr id="97" name="Овал 96"/>
          <p:cNvSpPr/>
          <p:nvPr/>
        </p:nvSpPr>
        <p:spPr>
          <a:xfrm>
            <a:off x="111490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0:27</a:t>
            </a:r>
          </a:p>
        </p:txBody>
      </p:sp>
      <p:sp>
        <p:nvSpPr>
          <p:cNvPr id="98" name="Овал 97"/>
          <p:cNvSpPr/>
          <p:nvPr/>
        </p:nvSpPr>
        <p:spPr>
          <a:xfrm>
            <a:off x="11145838" y="301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0:26</a:t>
            </a:r>
          </a:p>
        </p:txBody>
      </p:sp>
      <p:sp>
        <p:nvSpPr>
          <p:cNvPr id="99" name="Овал 98"/>
          <p:cNvSpPr/>
          <p:nvPr/>
        </p:nvSpPr>
        <p:spPr>
          <a:xfrm>
            <a:off x="11147425" y="30163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56950" y="95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0:24</a:t>
            </a:r>
          </a:p>
        </p:txBody>
      </p:sp>
      <p:sp>
        <p:nvSpPr>
          <p:cNvPr id="101" name="Овал 100"/>
          <p:cNvSpPr/>
          <p:nvPr/>
        </p:nvSpPr>
        <p:spPr>
          <a:xfrm>
            <a:off x="11147425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11156950" y="15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0:22</a:t>
            </a:r>
          </a:p>
        </p:txBody>
      </p:sp>
      <p:sp>
        <p:nvSpPr>
          <p:cNvPr id="103" name="Овал 102"/>
          <p:cNvSpPr/>
          <p:nvPr/>
        </p:nvSpPr>
        <p:spPr>
          <a:xfrm>
            <a:off x="11156950" y="11113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0:21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11147425" y="2063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0:20</a:t>
            </a:r>
          </a:p>
        </p:txBody>
      </p:sp>
      <p:sp>
        <p:nvSpPr>
          <p:cNvPr id="105" name="Овал 104"/>
          <p:cNvSpPr/>
          <p:nvPr/>
        </p:nvSpPr>
        <p:spPr>
          <a:xfrm>
            <a:off x="11156950" y="26988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11156950" y="12700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0:18</a:t>
            </a:r>
          </a:p>
        </p:txBody>
      </p:sp>
      <p:sp>
        <p:nvSpPr>
          <p:cNvPr id="107" name="Овал 106"/>
          <p:cNvSpPr/>
          <p:nvPr/>
        </p:nvSpPr>
        <p:spPr>
          <a:xfrm>
            <a:off x="11149013" y="12700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0:17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cs typeface="Adobe Devanagari" panose="02040503050201020203" pitchFamily="18" charset="0"/>
              </a:rPr>
              <a:t>0:16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11149013" y="2381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0:15</a:t>
            </a:r>
          </a:p>
        </p:txBody>
      </p:sp>
      <p:sp>
        <p:nvSpPr>
          <p:cNvPr id="110" name="Овал 109"/>
          <p:cNvSpPr/>
          <p:nvPr/>
        </p:nvSpPr>
        <p:spPr>
          <a:xfrm>
            <a:off x="11161713" y="4763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0:14</a:t>
            </a:r>
          </a:p>
        </p:txBody>
      </p:sp>
      <p:sp>
        <p:nvSpPr>
          <p:cNvPr id="111" name="Овал 110"/>
          <p:cNvSpPr/>
          <p:nvPr/>
        </p:nvSpPr>
        <p:spPr>
          <a:xfrm>
            <a:off x="11163300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0:13</a:t>
            </a:r>
          </a:p>
        </p:txBody>
      </p:sp>
      <p:sp>
        <p:nvSpPr>
          <p:cNvPr id="112" name="Овал 111"/>
          <p:cNvSpPr/>
          <p:nvPr/>
        </p:nvSpPr>
        <p:spPr>
          <a:xfrm>
            <a:off x="1114266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0:12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0:11</a:t>
            </a:r>
          </a:p>
        </p:txBody>
      </p:sp>
      <p:sp>
        <p:nvSpPr>
          <p:cNvPr id="114" name="Овал 113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0:10</a:t>
            </a:r>
          </a:p>
        </p:txBody>
      </p:sp>
      <p:sp>
        <p:nvSpPr>
          <p:cNvPr id="115" name="Овал 114"/>
          <p:cNvSpPr/>
          <p:nvPr/>
        </p:nvSpPr>
        <p:spPr>
          <a:xfrm>
            <a:off x="11139488" y="9525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0:09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0:08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0:07</a:t>
            </a:r>
          </a:p>
        </p:txBody>
      </p:sp>
      <p:sp>
        <p:nvSpPr>
          <p:cNvPr id="118" name="Овал 117"/>
          <p:cNvSpPr/>
          <p:nvPr/>
        </p:nvSpPr>
        <p:spPr>
          <a:xfrm>
            <a:off x="11161713" y="317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CC6600"/>
                </a:solidFill>
                <a:cs typeface="Adobe Devanagari" panose="02040503050201020203" pitchFamily="18" charset="0"/>
              </a:rPr>
              <a:t>0:06</a:t>
            </a:r>
          </a:p>
        </p:txBody>
      </p:sp>
      <p:sp>
        <p:nvSpPr>
          <p:cNvPr id="119" name="Овал 118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0:05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1152188" y="1428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0:04</a:t>
            </a:r>
          </a:p>
        </p:txBody>
      </p:sp>
      <p:sp>
        <p:nvSpPr>
          <p:cNvPr id="121" name="Овал 120"/>
          <p:cNvSpPr/>
          <p:nvPr/>
        </p:nvSpPr>
        <p:spPr>
          <a:xfrm>
            <a:off x="11152188" y="33338"/>
            <a:ext cx="882650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0:03</a:t>
            </a:r>
          </a:p>
        </p:txBody>
      </p:sp>
      <p:sp>
        <p:nvSpPr>
          <p:cNvPr id="122" name="Овал 121"/>
          <p:cNvSpPr/>
          <p:nvPr/>
        </p:nvSpPr>
        <p:spPr>
          <a:xfrm>
            <a:off x="11153775" y="2222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0:02</a:t>
            </a:r>
          </a:p>
        </p:txBody>
      </p:sp>
      <p:sp>
        <p:nvSpPr>
          <p:cNvPr id="123" name="Овал 122"/>
          <p:cNvSpPr/>
          <p:nvPr/>
        </p:nvSpPr>
        <p:spPr>
          <a:xfrm>
            <a:off x="11153775" y="3175"/>
            <a:ext cx="881063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0:01</a:t>
            </a:r>
          </a:p>
        </p:txBody>
      </p:sp>
      <p:sp>
        <p:nvSpPr>
          <p:cNvPr id="124" name="Овал 123"/>
          <p:cNvSpPr/>
          <p:nvPr/>
        </p:nvSpPr>
        <p:spPr>
          <a:xfrm>
            <a:off x="11161713" y="22225"/>
            <a:ext cx="881062" cy="835025"/>
          </a:xfrm>
          <a:prstGeom prst="ellipse">
            <a:avLst/>
          </a:prstGeom>
          <a:solidFill>
            <a:srgbClr val="0066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360000">
              <a:spcBef>
                <a:spcPts val="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cs typeface="Adobe Devanagari" panose="02040503050201020203" pitchFamily="18" charset="0"/>
              </a:rPr>
              <a:t>0:00</a:t>
            </a:r>
          </a:p>
        </p:txBody>
      </p:sp>
      <p:sp>
        <p:nvSpPr>
          <p:cNvPr id="126" name="TextBox 125"/>
          <p:cNvSpPr txBox="1"/>
          <p:nvPr/>
        </p:nvSpPr>
        <p:spPr bwMode="auto">
          <a:xfrm>
            <a:off x="2246721" y="333277"/>
            <a:ext cx="7698557" cy="949699"/>
          </a:xfrm>
          <a:prstGeom prst="rect">
            <a:avLst/>
          </a:prstGeom>
          <a:noFill/>
        </p:spPr>
        <p:txBody>
          <a:bodyPr lIns="87074" tIns="43537" rIns="87074" bIns="43537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Военно-исторический </a:t>
            </a:r>
            <a:r>
              <a:rPr lang="ru-RU" sz="3200" b="1" dirty="0" smtClean="0">
                <a:ln>
                  <a:solidFill>
                    <a:srgbClr val="FFFFFF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Tahoma" pitchFamily="34" charset="0"/>
                <a:cs typeface="Tahoma" pitchFamily="34" charset="0"/>
              </a:rPr>
              <a:t>диктант</a:t>
            </a:r>
          </a:p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ln>
                <a:solidFill>
                  <a:srgbClr val="FFFFFF">
                    <a:lumMod val="50000"/>
                  </a:srgbClr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5" name="TextBox 2"/>
          <p:cNvSpPr txBox="1">
            <a:spLocks noChangeArrowheads="1"/>
          </p:cNvSpPr>
          <p:nvPr/>
        </p:nvSpPr>
        <p:spPr bwMode="auto">
          <a:xfrm>
            <a:off x="1461838" y="1514213"/>
            <a:ext cx="9109075" cy="78319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000" b="1" dirty="0"/>
              <a:t>Вопрос 8. Русский полководец, ставший первым полным кавалером ордена Святого Георгия?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7" name="Таблица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247957"/>
              </p:ext>
            </p:extLst>
          </p:nvPr>
        </p:nvGraphicFramePr>
        <p:xfrm>
          <a:off x="1229774" y="5190562"/>
          <a:ext cx="9358311" cy="1401762"/>
        </p:xfrm>
        <a:graphic>
          <a:graphicData uri="http://schemas.openxmlformats.org/drawingml/2006/table">
            <a:tbl>
              <a:tblPr/>
              <a:tblGrid>
                <a:gridCol w="2382487"/>
                <a:gridCol w="2381286"/>
                <a:gridCol w="2382487"/>
                <a:gridCol w="2212051"/>
              </a:tblGrid>
              <a:tr h="1401762">
                <a:tc>
                  <a:txBody>
                    <a:bodyPr/>
                    <a:lstStyle/>
                    <a:p>
                      <a:pPr mar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Генерал-фельдмаршал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И.И</a:t>
                      </a: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Дибич-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Забалканский</a:t>
                      </a:r>
                      <a:endParaRPr lang="ru-RU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2. Генерал-фельдмаршал </a:t>
                      </a:r>
                      <a:endParaRPr lang="ru-RU" sz="20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М.И</a:t>
                      </a: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. Кутузов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-Смоленский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3. Генерал-фельдмаршал </a:t>
                      </a:r>
                      <a:endParaRPr lang="ru-RU" sz="20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П.А</a:t>
                      </a: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. Румянцев-Задунайский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4. Генерал-фельдмаршал </a:t>
                      </a:r>
                      <a:endParaRPr lang="ru-RU" sz="20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+mn-lt"/>
                          <a:ea typeface="Calibri"/>
                          <a:cs typeface="Times New Roman"/>
                        </a:rPr>
                        <a:t>И.Ф</a:t>
                      </a: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. Паскевич-Эриванский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8" name="Рисунок 15" descr="2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29" y="2491571"/>
            <a:ext cx="2594285" cy="2504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129" name="Рисунок 16" descr="800px-Kutuzov_by_Volko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92" y="2491571"/>
            <a:ext cx="2504826" cy="2504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130" name="Рисунок 17" descr="250px-Rumjanzew-sadunaisk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91571"/>
            <a:ext cx="2683742" cy="2504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134" name="Рисунок 18" descr="25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521" y="2491571"/>
            <a:ext cx="2415369" cy="25048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2" name="Таймер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6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37237" y="6277429"/>
            <a:ext cx="609600" cy="60960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3" y="27275"/>
            <a:ext cx="982012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1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EFDA8E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7597</TotalTime>
  <Words>4264</Words>
  <Application>Microsoft Office PowerPoint</Application>
  <PresentationFormat>Широкоэкранный</PresentationFormat>
  <Paragraphs>3004</Paragraphs>
  <Slides>32</Slides>
  <Notes>1</Notes>
  <HiddenSlides>0</HiddenSlides>
  <MMClips>30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Adobe Devanagari</vt:lpstr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 ФЕДЕРАЛЬНОЕ ГОСУДАРСТВЕННОЕ  ВОЕННОЕ БЮДЖЕТНОЕ ОБРАЗОВАТЕЛЬНОЕ УЧРЕЖДЕНИЕ ВЫСШЕГО ПРОФЕССИОНАЛЬНОГО ОБРАЗОВАНИЯ – ВОЕННЫЙ УНИВЕРСИТЕТ  МИНИСТЕРСТВА ОБОРОНЫ  РОССИЙСКОЙ ФЕДЕРАЦИИ</dc:title>
  <dc:creator>Admin</dc:creator>
  <cp:lastModifiedBy>GURLS-113-1</cp:lastModifiedBy>
  <cp:revision>722</cp:revision>
  <cp:lastPrinted>2018-11-11T08:56:36Z</cp:lastPrinted>
  <dcterms:created xsi:type="dcterms:W3CDTF">2012-03-03T07:31:15Z</dcterms:created>
  <dcterms:modified xsi:type="dcterms:W3CDTF">2019-02-15T10:47:08Z</dcterms:modified>
</cp:coreProperties>
</file>