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(60523,2  тыс.руб)</c:v>
                </c:pt>
                <c:pt idx="1">
                  <c:v>Неналоговые (5388,5 тыс.руб.)</c:v>
                </c:pt>
                <c:pt idx="2">
                  <c:v>Безвозмездные (494 163,8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60523.199999999997</c:v>
                </c:pt>
                <c:pt idx="1">
                  <c:v>5388.5</c:v>
                </c:pt>
                <c:pt idx="2" formatCode="#,##0.00">
                  <c:v>494163.8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575006.69999999995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884864"/>
        <c:axId val="104903040"/>
        <c:axId val="0"/>
      </c:bar3DChart>
      <c:catAx>
        <c:axId val="10488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903040"/>
        <c:crosses val="autoZero"/>
        <c:auto val="1"/>
        <c:lblAlgn val="ctr"/>
        <c:lblOffset val="100"/>
        <c:noMultiLvlLbl val="0"/>
      </c:catAx>
      <c:valAx>
        <c:axId val="10490304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884864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56 197,7 тыс.руб.</c:v>
                </c:pt>
                <c:pt idx="1">
                  <c:v>НАЦИОНАЛЬНАЯ БЕЗОПАСНОСТЬ И ПРАВООХРАНИТЕЛЬНАЯ ДЕЯТЕЛЬНОСТЬ 70,0 тыс.руб.</c:v>
                </c:pt>
                <c:pt idx="2">
                  <c:v>НАЦИОНАЛЬНАЯ ЭКОНОМИКА 16 081,6 тыс.руб.</c:v>
                </c:pt>
                <c:pt idx="3">
                  <c:v>ЖИЛИЩНО-КОММУНАЛЬНОЕ ХОЗЯЙСТВО 226,8 тыс.руб.</c:v>
                </c:pt>
                <c:pt idx="4">
                  <c:v>ОБРАЗОВАНИЕ   317 944,7 тыс.руб.</c:v>
                </c:pt>
                <c:pt idx="5">
                  <c:v>КУЛЬТУРА, КИНЕМАТОГРАФИЯ  67 069,6 тыс.руб.</c:v>
                </c:pt>
                <c:pt idx="6">
                  <c:v>СОЦИАЛЬНАЯ ПОЛИТИКА 51 612,8 тыс.руб.</c:v>
                </c:pt>
                <c:pt idx="7">
                  <c:v>ФИЗИЧЕСКАЯ КУЛЬТУРА И СПОРТ 7 923,8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41 945,5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56197.7</c:v>
                </c:pt>
                <c:pt idx="1">
                  <c:v>70</c:v>
                </c:pt>
                <c:pt idx="2" formatCode="#,##0.00">
                  <c:v>16081.6</c:v>
                </c:pt>
                <c:pt idx="3" formatCode="General">
                  <c:v>226.8</c:v>
                </c:pt>
                <c:pt idx="4" formatCode="#,##0.00">
                  <c:v>317944.7</c:v>
                </c:pt>
                <c:pt idx="5" formatCode="#,##0.00">
                  <c:v>67069.600000000006</c:v>
                </c:pt>
                <c:pt idx="6" formatCode="#,##0.00">
                  <c:v>51612.800000000003</c:v>
                </c:pt>
                <c:pt idx="7" formatCode="General">
                  <c:v>7923.8</c:v>
                </c:pt>
                <c:pt idx="8" formatCode="General">
                  <c:v>3.6</c:v>
                </c:pt>
                <c:pt idx="9" formatCode="#,##0.00">
                  <c:v>41945.5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441604.9</c:v>
                </c:pt>
                <c:pt idx="1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822016"/>
        <c:axId val="165171968"/>
        <c:axId val="0"/>
      </c:bar3DChart>
      <c:catAx>
        <c:axId val="16482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171968"/>
        <c:crosses val="autoZero"/>
        <c:auto val="1"/>
        <c:lblAlgn val="ctr"/>
        <c:lblOffset val="100"/>
        <c:noMultiLvlLbl val="0"/>
      </c:catAx>
      <c:valAx>
        <c:axId val="165171968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64822016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0.42359</cdr:y>
    </cdr:from>
    <cdr:to>
      <cdr:x>0.74544</cdr:x>
      <cdr:y>0.49877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1721454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0.0668</cdr:y>
    </cdr:from>
    <cdr:to>
      <cdr:x>1</cdr:x>
      <cdr:y>0.13749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1" y="271458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4/16/2025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56176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56 515,6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861,3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31 186,1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266,3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9 091,0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9 088,8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28 503,2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16 081,6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23 360,6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10 939,0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46,8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226,8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93,0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68,2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73,3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320 296,3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317 944,7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48 598,9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47 789,4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5168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236 984,1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235 839,2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17 602,3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17 368,4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16 396,7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16 333,9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67 734,0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67 069,6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56 976,5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10 757,5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10 209,7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51 671,5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51 612,8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5 253,1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5 249,0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41 188,7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8 004,5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7 923,8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6 890,8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6 833,5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575 006,7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559 076,1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97,2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87193327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559 076,1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575 006,7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56,9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,2%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10,1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2219775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24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63110"/>
              </p:ext>
            </p:extLst>
          </p:nvPr>
        </p:nvGraphicFramePr>
        <p:xfrm>
          <a:off x="533196" y="920965"/>
          <a:ext cx="8153604" cy="5860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9906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5 249,0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54</a:t>
                      </a: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200" b="1" spc="-2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930,6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781,3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2 149,3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41 140,0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428,9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129,5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5 865,0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1 910,1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1 408,5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31 306,7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2 293,2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468,3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1 824,9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2024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11943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29 667,3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5 243,8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6 258,2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4 816,0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8183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559 076,1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553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419,7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5 656,4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4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2024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553 419,7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559 076,1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93243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12 242,3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12 234,1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480,7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361 191,9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358 929,2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74 684,1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73 899,7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7357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50 545,9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50 274,8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5 253,1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5 248,9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34 061,7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33 986,9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4 094,4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641,0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1714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558,4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12 242,3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12 234,1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78190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10 812,3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10 804,1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12 234,1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58097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457,4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480,7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457,4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7393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1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5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361 191,9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358 929,2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42285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41 234,5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40 459,1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237 109,1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235 928,8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16 698,2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11 617,7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4 256,4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4 204,2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40 539,0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40 490,3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358 929,2тыс. руб. (99,4%)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74 684,1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73 899,7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72942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3 109,5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3 097,4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8 372,8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8 276,7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20 533,5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20 447,7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31 068,2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9 102,3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8 786,6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1 709,2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1 440,1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73 899,7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298697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5555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8560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17725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2 846,0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77080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70964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76,7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23,0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56699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028189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(76,7%)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3592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07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552 894,5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560 075,5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575 006,7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559 076,1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9 698,9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999,4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931940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50 545,9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50 274,8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1143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8 596,7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8 325,7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50 274,8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1981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5 253,1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5 248,9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0012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5 253,1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5 248,9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29456"/>
              </p:ext>
            </p:extLst>
          </p:nvPr>
        </p:nvGraphicFramePr>
        <p:xfrm>
          <a:off x="239014" y="3886200"/>
          <a:ext cx="8569959" cy="2453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30 172,5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30 097,7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5714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  Смоленской области»</a:t>
                      </a:r>
                    </a:p>
                    <a:p>
                      <a:pPr marL="15875" marR="104775" indent="304800">
                        <a:lnSpc>
                          <a:spcPts val="144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513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34 061,7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9,8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33 986,9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33 986,9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95055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367,9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365,1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25588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947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7 782,3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4 094,4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32054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4 094,4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4 083,4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641,0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627,9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12677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98,0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441 604,9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559 076,1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927,0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927,0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83378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927,0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десяти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31 306,7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53719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9 252 101,12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2 477 435,65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6 759 653,73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15 011,74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3649"/>
            <a:ext cx="3045296" cy="26553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72406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7 997 173,12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1 260 155,50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6 722 005,88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15 011,74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школах Демидовского района Смоленской области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обновле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материально-техническая база.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1" y="2444115"/>
            <a:ext cx="3776117" cy="34232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65649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182 55</a:t>
                      </a:r>
                      <a:r>
                        <a:rPr lang="en-US" sz="1150" u="none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149 999,84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30 726,16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1 82</a:t>
                      </a:r>
                      <a:r>
                        <a:rPr lang="en-US" sz="115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 ЦБС были приобретены книги, проекторы, МФУ и стеллажи.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9088"/>
            <a:ext cx="3781170" cy="29579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81,5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560 075,5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101,3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0892516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69754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494 403,7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494 163,8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18 766,9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18 585,0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243 862,8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243 804,9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559 076,1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7,2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4737425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575 006,7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559 076,1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5533</TotalTime>
  <Words>6245</Words>
  <Application>Microsoft Office PowerPoint</Application>
  <PresentationFormat>Экран (4:3)</PresentationFormat>
  <Paragraphs>1446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2024 год</vt:lpstr>
      <vt:lpstr>Динамика исполнения основных параметров бюджета  муниципального образования «Демидовский район» Смоленской области за 2024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2024 год</vt:lpstr>
      <vt:lpstr>Налоговые и неналоговые доходы за 2023  год, тыс.руб.</vt:lpstr>
      <vt:lpstr>Безвозмездные поступления в 2024 году, тыс.руб.</vt:lpstr>
      <vt:lpstr>Расходы бюджета муниципального образования «Демидовский район» Смоленской области за 2024 год</vt:lpstr>
      <vt:lpstr>Показатели расходов бюджета муниципального образования «Демидовский район» Смоленской области за 2024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2024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2024 год  </vt:lpstr>
      <vt:lpstr>Исполнение расходов в расчете на душу населения  в 2024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491</cp:revision>
  <cp:lastPrinted>2025-04-10T12:08:41Z</cp:lastPrinted>
  <dcterms:created xsi:type="dcterms:W3CDTF">2018-10-24T05:05:19Z</dcterms:created>
  <dcterms:modified xsi:type="dcterms:W3CDTF">2025-04-16T13:39:45Z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