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271" r:id="rId3"/>
    <p:sldId id="303" r:id="rId4"/>
    <p:sldId id="272" r:id="rId5"/>
    <p:sldId id="275" r:id="rId6"/>
    <p:sldId id="276" r:id="rId7"/>
    <p:sldId id="277" r:id="rId8"/>
    <p:sldId id="278" r:id="rId9"/>
    <p:sldId id="279" r:id="rId10"/>
    <p:sldId id="311" r:id="rId11"/>
    <p:sldId id="308" r:id="rId12"/>
    <p:sldId id="314" r:id="rId13"/>
    <p:sldId id="315" r:id="rId14"/>
    <p:sldId id="285" r:id="rId15"/>
    <p:sldId id="281" r:id="rId16"/>
    <p:sldId id="283" r:id="rId17"/>
    <p:sldId id="284" r:id="rId18"/>
    <p:sldId id="286" r:id="rId19"/>
    <p:sldId id="287" r:id="rId20"/>
    <p:sldId id="288" r:id="rId21"/>
    <p:sldId id="289" r:id="rId22"/>
    <p:sldId id="319" r:id="rId23"/>
    <p:sldId id="300" r:id="rId24"/>
    <p:sldId id="290" r:id="rId25"/>
    <p:sldId id="291" r:id="rId26"/>
    <p:sldId id="292" r:id="rId27"/>
    <p:sldId id="304" r:id="rId28"/>
    <p:sldId id="293" r:id="rId29"/>
    <p:sldId id="294" r:id="rId30"/>
    <p:sldId id="306" r:id="rId31"/>
    <p:sldId id="307" r:id="rId32"/>
    <p:sldId id="295" r:id="rId33"/>
    <p:sldId id="317" r:id="rId34"/>
    <p:sldId id="318" r:id="rId35"/>
    <p:sldId id="296" r:id="rId36"/>
    <p:sldId id="297" r:id="rId37"/>
    <p:sldId id="320" r:id="rId38"/>
    <p:sldId id="298" r:id="rId39"/>
    <p:sldId id="299" r:id="rId4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7" autoAdjust="0"/>
  </p:normalViewPr>
  <p:slideViewPr>
    <p:cSldViewPr snapToGrid="0">
      <p:cViewPr varScale="1">
        <p:scale>
          <a:sx n="60" d="100"/>
          <a:sy n="60" d="100"/>
        </p:scale>
        <p:origin x="78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36" y="-90"/>
      </p:cViewPr>
      <p:guideLst>
        <p:guide orient="horz" pos="3127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AA7D-77C3-4D81-880A-C5DF5D6B1AD9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065E-2D30-4914-87C2-39B46CF8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9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9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ACED8-D59A-4431-B862-8EB9F1625A9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coko67.ru/" TargetMode="External"/><Relationship Id="rId4" Type="http://schemas.openxmlformats.org/officeDocument/2006/relationships/hyperlink" Target="http://www.fipi.ru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1" y="905436"/>
            <a:ext cx="11277600" cy="2249301"/>
          </a:xfrm>
        </p:spPr>
        <p:txBody>
          <a:bodyPr>
            <a:normAutofit/>
          </a:bodyPr>
          <a:lstStyle/>
          <a:p>
            <a:r>
              <a:rPr lang="ru-RU" sz="4000" b="1" dirty="0"/>
              <a:t>Организация и проведение итогового сочинения</a:t>
            </a:r>
            <a:r>
              <a:rPr lang="en-US" sz="4000" b="1" dirty="0"/>
              <a:t> </a:t>
            </a:r>
            <a:r>
              <a:rPr lang="ru-RU" sz="4000" b="1" dirty="0"/>
              <a:t>(изложения)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7126942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2022/2023 учебный год</a:t>
            </a:r>
            <a:endParaRPr lang="ru-RU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3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804" y="844653"/>
            <a:ext cx="11430000" cy="5582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endParaRPr lang="ru-RU" sz="4400" b="1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4400" b="1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(изложения)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РИС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«Планирование ГИА(ЕГЭ) 2023»</a:t>
            </a:r>
            <a:r>
              <a:rPr lang="ru-RU" sz="4400" b="1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36802"/>
            <a:ext cx="1057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(изложения) при нехватке распечатанных бланков в местах проведения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</a:t>
            </a:r>
            <a:r>
              <a:rPr lang="ru-RU" sz="32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код работы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распечатываются посредством специализированного программного обеспечения.</a:t>
            </a:r>
          </a:p>
        </p:txBody>
      </p:sp>
      <p:pic>
        <p:nvPicPr>
          <p:cNvPr id="1026" name="Picture 2" descr="C:\Users\Татьяна\Desktop\Без назва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4" y="3567672"/>
            <a:ext cx="2626659" cy="2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8897470" y="3692897"/>
            <a:ext cx="2554941" cy="2501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8861610" y="3692897"/>
            <a:ext cx="2868706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5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" y="530524"/>
            <a:ext cx="4857457" cy="60169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664559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</a:t>
            </a:r>
            <a:r>
              <a:rPr lang="ru-RU" sz="440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414729"/>
            <a:ext cx="6942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Формируем отчет ИС-10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Выбираем: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этап – основной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вид работы – сочинение / 	изложение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дата – 07.12.2022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бланков основного комплекта, ДБО, </a:t>
            </a:r>
          </a:p>
          <a:p>
            <a:pPr algn="just">
              <a:defRPr/>
            </a:pP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изменяем количество бланков записи до 2 !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898" y="3096882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150" y="9304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0431" y="257366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5621" y="329377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21834" y="2946680"/>
            <a:ext cx="319177" cy="3004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9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2" y="1000548"/>
            <a:ext cx="4591691" cy="557290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1009621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785665"/>
            <a:ext cx="6942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Убрать отметку «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основного    комплекта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Поставить отметку «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экземпляров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</a:p>
          <a:p>
            <a:pPr algn="just">
              <a:defRPr/>
            </a:pP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09" y="387326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309" y="42017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041" y="41613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35" y="532509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286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7860" y="1363799"/>
            <a:ext cx="10927976" cy="24819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итогового сочинения (изложения)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0" y="1"/>
            <a:ext cx="45092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56" y="1"/>
            <a:ext cx="4229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88" y="0"/>
            <a:ext cx="37751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3" y="899086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398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44455" y="401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2875" y="653259"/>
            <a:ext cx="10941947" cy="201822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Категорически запрещается:</a:t>
            </a:r>
            <a:b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- делать в полях бланков, вне полей бланков какие-либо записи и (или) пометки, не относящиеся к содержанию полей бланков; </a:t>
            </a:r>
            <a:b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- использовать для заполнения бланков цветные ручки вместо </a:t>
            </a:r>
            <a:r>
              <a:rPr lang="ru-RU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гелевой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капиллярной ручки с чернилами ярко-черного цвета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  карандаш (даже для черновых записей на бланках), средства для исправления внесенной в бланки информации (корректирующую жидкость,  «ластик» и др.).</a:t>
            </a:r>
          </a:p>
        </p:txBody>
      </p:sp>
      <p:pic>
        <p:nvPicPr>
          <p:cNvPr id="1026" name="Picture 2" descr="D:\с рабочего стола ТВ\ТВ\маг\1035839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9" y="3737189"/>
            <a:ext cx="2271059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46" y="394447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1" y="3944471"/>
            <a:ext cx="2263669" cy="20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4072849"/>
            <a:ext cx="3563469" cy="23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1144145" y="407284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2"/>
          <p:cNvSpPr/>
          <p:nvPr/>
        </p:nvSpPr>
        <p:spPr>
          <a:xfrm>
            <a:off x="4246841" y="424292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2"/>
          <p:cNvSpPr/>
          <p:nvPr/>
        </p:nvSpPr>
        <p:spPr>
          <a:xfrm>
            <a:off x="6863627" y="4036990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2"/>
          <p:cNvSpPr/>
          <p:nvPr/>
        </p:nvSpPr>
        <p:spPr>
          <a:xfrm>
            <a:off x="9483212" y="3738532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1274" y="3301341"/>
            <a:ext cx="10670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Поле «Количество бланков записи»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заполняется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итогового сочинения (изложения)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завершении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итогового сочинения (изложения)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присутствии участника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не учитывается!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0" y="0"/>
            <a:ext cx="12191999" cy="3194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1734" y="1924989"/>
            <a:ext cx="3288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12563215478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4769" y="133728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8376" y="1366398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17946" y="132986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2666" y="1329865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20635" y="1300692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376211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43775" y="1337285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71529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0 7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87875" y="206395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92504" y="2056254"/>
            <a:ext cx="3079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6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ОЧ И Н Е Н И 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68989" y="2048099"/>
            <a:ext cx="43030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9152" y="1326175"/>
            <a:ext cx="32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2667" y="2065042"/>
            <a:ext cx="105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1 1 1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363118"/>
            <a:ext cx="6412675" cy="314696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6977"/>
            <a:ext cx="6460177" cy="314102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28186" y="1471376"/>
            <a:ext cx="483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Поля средней части бланка регистрации заполняются участником самостоятельно (согласно документу, удостоверяющему личность)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36327" y="5186840"/>
            <a:ext cx="4927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отказа от подписи участником сочинения (изложения) в бланке подпись ставит член комиссии по проведению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0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75169" y="487025"/>
            <a:ext cx="50826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участника содержит 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и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(два)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односторонних</a:t>
            </a:r>
            <a:r>
              <a:rPr 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бланка записи.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бланк записи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выдается членом комиссии по проведению итогового сочинения (изложения) по запросу участника в случае нехватки места.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Поле «Лист №»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дополнительного бланка заполняется членом комиссии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по проведению итогового сочинения (изложения) в случае выдачи дополнительного бланка участнику. В первый бланк записи ставится цифра 1, далее – 2, далее (если выдавали дополнительный бланк записи) – 3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9099" y="1009403"/>
            <a:ext cx="172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12563215478</a:t>
            </a:r>
          </a:p>
        </p:txBody>
      </p:sp>
      <p:sp>
        <p:nvSpPr>
          <p:cNvPr id="6" name="Овал 5"/>
          <p:cNvSpPr/>
          <p:nvPr/>
        </p:nvSpPr>
        <p:spPr>
          <a:xfrm>
            <a:off x="3681351" y="950026"/>
            <a:ext cx="1828800" cy="54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3" y="515968"/>
            <a:ext cx="9601196" cy="1217058"/>
          </a:xfrm>
        </p:spPr>
        <p:txBody>
          <a:bodyPr/>
          <a:lstStyle/>
          <a:p>
            <a:r>
              <a:rPr lang="ru-RU" dirty="0"/>
              <a:t>Нормативная документация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376" y="1488142"/>
            <a:ext cx="11170024" cy="35231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от 29.12.2012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273-ФЗ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образовании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Федерации»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Постановление Правительства РФ от 29.11.2021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2085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Минпросвещения РФ и Федеральной службой по надзору в сфере образования и науки от 07.11.2018     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190/1512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рекомендации по организации и проведению итогового сочинения (изложения) в 2022/23 учебном году (Письмо Рособрнадзора от 28.10.2022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04-411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3288" y="1537231"/>
            <a:ext cx="550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заполнено поле </a:t>
            </a:r>
          </a:p>
          <a:p>
            <a:pPr algn="ctr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(код работы не заполнен автоматически)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3027" y="611452"/>
            <a:ext cx="558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бланк записи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5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776354" y="736271"/>
            <a:ext cx="1733797" cy="819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513202" y="1154957"/>
            <a:ext cx="155623" cy="7645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61411" y="2677519"/>
            <a:ext cx="58451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для проведения итогового сочинения (изложения) печатаются в ОГАУ СРЦОКО и передаются в образовательные организации  не позднее чем за день до проведения итогового сочинения (изложения).</a:t>
            </a:r>
          </a:p>
          <a:p>
            <a:pPr algn="just"/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 бланков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при нехватке распечатанных бланков в местах проведения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уникальный код работы и распечатываются посредством специализирован-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ного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программного обеспечения.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" y="577850"/>
            <a:ext cx="12192001" cy="8223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63844"/>
              </p:ext>
            </p:extLst>
          </p:nvPr>
        </p:nvGraphicFramePr>
        <p:xfrm>
          <a:off x="376518" y="2474259"/>
          <a:ext cx="11053482" cy="42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Учебный кабинет №1</a:t>
                      </a:r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	 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Учебный кабинет №2</a:t>
                      </a:r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 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 бланк регистрации участника 1</a:t>
                      </a:r>
                    </a:p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 бланк записи Лист № 2 участника 1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 дополнительный бланк записи Лист</a:t>
                      </a:r>
                      <a:r>
                        <a:rPr lang="ru-RU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1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 бланк регистрации участника 1</a:t>
                      </a:r>
                    </a:p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 бланк записи Лист № 2 участника 1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 дополнительный бланк записи Лист</a:t>
                      </a:r>
                      <a:r>
                        <a:rPr lang="ru-RU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1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бланк регистрации участника 2</a:t>
                      </a:r>
                    </a:p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 бланк записи Лист № 2 участника 2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 дополнительный бланк записи Лист</a:t>
                      </a:r>
                      <a:r>
                        <a:rPr lang="ru-RU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2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бланк регистрации участника 2</a:t>
                      </a:r>
                    </a:p>
                    <a:p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 бланк записи Лист № 2 участника 2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 дополнительный бланк записи Лист</a:t>
                      </a:r>
                      <a:r>
                        <a:rPr lang="ru-RU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2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635" y="1465293"/>
            <a:ext cx="11358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участников собираются 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 учебным кабинетам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следующем порядке: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37838"/>
              </p:ext>
            </p:extLst>
          </p:nvPr>
        </p:nvGraphicFramePr>
        <p:xfrm>
          <a:off x="1452282" y="1147481"/>
          <a:ext cx="10130117" cy="546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84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92" marR="3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ОО 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 ОО _____________________________________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Аудитория № 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 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листов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всех бланков 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организатор в ОО___________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                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за заполнение критериев в оригиналах бланков 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                                           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992" marR="3099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0776" y="564777"/>
            <a:ext cx="613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Упаковка бланков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18607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8236" y="658532"/>
            <a:ext cx="10663238" cy="8223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ОГАУ СРЦОКО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23595" y="2904564"/>
            <a:ext cx="10663237" cy="7495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endParaRPr lang="ru-RU" sz="8000" u="sng" dirty="0"/>
          </a:p>
          <a:p>
            <a:pPr algn="ctr"/>
            <a:endParaRPr lang="ru-RU" sz="8000" u="sng" dirty="0"/>
          </a:p>
          <a:p>
            <a:pPr algn="just"/>
            <a:r>
              <a:rPr lang="ru-RU" sz="8000" dirty="0"/>
              <a:t>       </a:t>
            </a:r>
          </a:p>
          <a:p>
            <a:pPr algn="just"/>
            <a:r>
              <a:rPr lang="ru-RU" sz="8000" u="sng" dirty="0"/>
              <a:t> </a:t>
            </a:r>
          </a:p>
          <a:p>
            <a:pPr algn="just"/>
            <a:endParaRPr lang="ru-RU" sz="8000" u="sng" dirty="0"/>
          </a:p>
          <a:p>
            <a:pPr algn="just"/>
            <a:endParaRPr lang="ru-RU" sz="8000" u="sng" dirty="0"/>
          </a:p>
          <a:p>
            <a:pPr algn="ctr"/>
            <a:r>
              <a:rPr lang="ru-RU" sz="11200" b="1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Комплекты оригиналов бланков из ОО </a:t>
            </a:r>
          </a:p>
          <a:p>
            <a:pPr algn="ctr"/>
            <a:r>
              <a:rPr lang="ru-RU" sz="11200" b="1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ОГАУ СРЦОКО передаются </a:t>
            </a:r>
          </a:p>
          <a:p>
            <a:pPr algn="ctr"/>
            <a:r>
              <a:rPr lang="ru-RU" sz="11200" b="1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12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запечатанном виде </a:t>
            </a:r>
            <a:r>
              <a:rPr lang="ru-RU" sz="11200" b="1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(после проверки в ОО)</a:t>
            </a: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участника содержит </a:t>
            </a:r>
          </a:p>
          <a:p>
            <a:pPr algn="ctr"/>
            <a:r>
              <a:rPr lang="ru-RU" sz="14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и </a:t>
            </a:r>
          </a:p>
          <a:p>
            <a:pPr algn="ctr"/>
            <a:r>
              <a:rPr lang="ru-RU" sz="14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два</a:t>
            </a:r>
            <a:r>
              <a:rPr lang="ru-RU" sz="14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односторонних бланка записи </a:t>
            </a:r>
          </a:p>
          <a:p>
            <a:pPr algn="ctr"/>
            <a:r>
              <a:rPr lang="ru-RU" sz="11200" dirty="0">
                <a:latin typeface="Verdana" pitchFamily="34" charset="0"/>
                <a:ea typeface="Verdana" pitchFamily="34" charset="0"/>
                <a:cs typeface="Verdana" pitchFamily="34" charset="0"/>
              </a:rPr>
              <a:t>(дополнительный бланк записи при наличии)</a:t>
            </a: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200" b="1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 в ОГАУ СРЦОКО передаются </a:t>
            </a:r>
          </a:p>
          <a:p>
            <a:pPr algn="ctr"/>
            <a:r>
              <a:rPr lang="ru-RU" sz="11200" b="1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 ответственным лицом!</a:t>
            </a:r>
          </a:p>
        </p:txBody>
      </p:sp>
    </p:spTree>
    <p:extLst>
      <p:ext uri="{BB962C8B-B14F-4D97-AF65-F5344CB8AC3E}">
        <p14:creationId xmlns:p14="http://schemas.microsoft.com/office/powerpoint/2010/main" val="410700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77" y="608012"/>
            <a:ext cx="972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Проверка итогового сочинения (изложения)</a:t>
            </a:r>
            <a:endParaRPr lang="ru-RU" sz="28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58517" y="1403984"/>
            <a:ext cx="10551226" cy="208561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Каждое сочинение (изложение) участников проверяется одним экспертом один раз 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КОПИИ БЛАНКОВ ЗАПИСИ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defRPr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бланке регистрации отмечаются «Х» клетки, соответствующие результатам оценивания работы.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«Х» должен быть поставлен четко внутри квадрата.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Результатом итогового сочинения (изложения) является «зачет»/«незачет».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6" y="3299012"/>
            <a:ext cx="5917755" cy="2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994565" y="3492395"/>
            <a:ext cx="4955388" cy="24463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получения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«зачета»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 итоговое сочинение (изложение) необходимо получить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двум требованиям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критериям № 1 и № 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обязательном порядке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 также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одному из критериев  № 3 - №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kumimoji="0" lang="ru-RU" sz="2000" b="0" i="1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88" y="1066800"/>
            <a:ext cx="11052900" cy="37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41840" y="5023039"/>
            <a:ext cx="10901547" cy="1422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каждого критерия должно быть помечено только одно поле: либо «зачет», либо «незачет».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3035" y="1420905"/>
            <a:ext cx="143435" cy="627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63035" y="1420905"/>
            <a:ext cx="143435" cy="62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4" y="766533"/>
            <a:ext cx="105211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 всех остальных случаях итоговое сочинение (изложение) проверяется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всем пяти критериям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оценивается по системе «зачет»/«незачет» (например, </a:t>
            </a:r>
            <a:r>
              <a:rPr lang="ru-RU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нельзя не проверять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работу по критериям К4 и К5, если выпускник получил зачет на основании зачетов по критериям К1, К2, К3).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137647"/>
            <a:ext cx="10129652" cy="31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0" t="20769" r="1282" b="39487"/>
          <a:stretch/>
        </p:blipFill>
        <p:spPr bwMode="auto">
          <a:xfrm>
            <a:off x="1215221" y="762001"/>
            <a:ext cx="9076261" cy="285974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494" y="3729317"/>
            <a:ext cx="10533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эксперт комиссии выставляет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 за невыполнение требования №1    (или №2)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-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за сочинение (изложение) по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критерию №1 выставлен «незачет»,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то сочинение (изложение) по критериям №2-№5 не проверяется.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за сочинение (изложение) по критерию №1 выставлен «зачет», а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критерию №2 выставлен «незачет»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то итоговое сочинение (изложение) по критериям №3-№5 не проверяется. В клетки по критериям оценивания №3- №5 выставляется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60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00033" y="4156364"/>
            <a:ext cx="11102159" cy="2130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 ОВЗ, детей-инвалидов и инвалидов итоговое сочинение (изложение) может по их желанию и при наличии соответствующих медицинских показаний проводиться 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устной форме.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сочинение (изложение) в устной форме по критерию № 5 не проверяется и отметки в соответствующие поля «Критерия 5» не вносятся (остаются пустыми).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58718" r="35098" b="10024"/>
          <a:stretch/>
        </p:blipFill>
        <p:spPr bwMode="auto">
          <a:xfrm>
            <a:off x="2259106" y="914400"/>
            <a:ext cx="7171765" cy="29493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19" y="359211"/>
            <a:ext cx="109510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итогового сочинения (изложения) по объективным причинам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может завершить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итогового сочинения (изложения), он может покинуть место проведения итогового сочинения (изложения). Составляется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(форма ИС-08).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Если участник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удален за нарушения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установленного Порядка проведения итогового сочинения (изложения), составляется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«Акт об удалении участника итогового сочинения (изложения)»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(форма ИС-09).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бланке регистрации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выставляется соответствующая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отметка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поле «Удален» или «Не закончил» и подпись организатора в аудитории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Проверка таких работ не осуществляется!</a:t>
            </a:r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14918" y="3899646"/>
            <a:ext cx="6714564" cy="272415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21" y="453215"/>
            <a:ext cx="9601196" cy="1217058"/>
          </a:xfrm>
        </p:spPr>
        <p:txBody>
          <a:bodyPr/>
          <a:lstStyle/>
          <a:p>
            <a:r>
              <a:rPr lang="ru-RU" dirty="0"/>
              <a:t>Нормативная документация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882" y="1388811"/>
            <a:ext cx="11214847" cy="525403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07.10.2022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829-ОД   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сроках и местах регистрации для участия в написании итогового сочинения (изложения) в Смоленской области в 2022/2023 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02.11.2022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922-ОД               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порядка проведения и проверки итогового сочинения (изложения) в Смоленской области в 2022/2023 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08.11.2022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935-ОД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 проведении итогового сочинения (изложения) в 2022/2023 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02.11.2022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920-ОД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инструкций для лиц, участвующих в организации и проведении итогового сочинения (изложения) на территории Смоленской области в 2022/2023 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02.11.2022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921-ОД</a:t>
            </a:r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Положения об организации общественного наблюдения при проведении итогового сочинения (изложения) на территории Смоленской области в 2022/2023 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28.10.2022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893-ОД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2022/2023 учебный год»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182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318" y="699247"/>
            <a:ext cx="10901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если участник итогового сочинения 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(изложения) по состоянию здоровья или другим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объективным причинам не может завершить 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итогового сочинения (изложения), </a:t>
            </a: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он может покинуть место проведения итогового сочинения (изложения).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Члены комиссии по проведению итогового сочинения (изложения) составляют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вносят соответствующую отметку в форму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«Ведомость проведения итогового сочинения (изложения) в учебном кабинете образовательной организации (месте проведения)»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итогового сочинения (изложения) должен поставить свою подпись в указанной форме. </a:t>
            </a:r>
          </a:p>
        </p:txBody>
      </p:sp>
      <p:pic>
        <p:nvPicPr>
          <p:cNvPr id="2050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59" y="6992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8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38841" y="770965"/>
            <a:ext cx="5892782" cy="30031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588" y="3594847"/>
            <a:ext cx="11456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бланке регистрации указанного участника итогового сочинения (изложения) необходимо внести отметку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«Х» в поле                   «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закончил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учета при организации проверки, а также для последующего допуска указанных участников к повторной сдаче итогового сочинения (изложения) в дополнительные сроки. </a:t>
            </a:r>
          </a:p>
          <a:p>
            <a:pPr indent="457200" algn="just"/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Внесение отметки в поле «</a:t>
            </a:r>
            <a:r>
              <a:rPr 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закончил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» подтверждается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подписью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члена комиссии по проведению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3663955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1901" y="619022"/>
            <a:ext cx="9725891" cy="924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Отчётные формы для сдачи в ОГАУ СРЦОКО 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9389"/>
              </p:ext>
            </p:extLst>
          </p:nvPr>
        </p:nvGraphicFramePr>
        <p:xfrm>
          <a:off x="985652" y="1420311"/>
          <a:ext cx="10260279" cy="50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ИС-04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Список участников итогового сочинения (изложения) в образовательной организации (месте проведения)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ИС-05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ИС-06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Протокол проверки итогового сочинения (изложения)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ИС-07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ИС-08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 досрочном завершении написания итогового сочинения (изложения) по уважительным причинам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ИС-09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об удалении участника итогового сочинения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(изложения)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689238" y="563969"/>
            <a:ext cx="10793507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/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</a:t>
            </a: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несоответствия персональных данных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, указанных в форме   ИС-05 «Ведомость проведения итогового сочинения (изложения) в учебном кабинете ОО (месте проведения)», </a:t>
            </a:r>
            <a:r>
              <a:rPr lang="ru-RU" sz="23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данным в документе, удостоверяющем личность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участника итогового сочинения (изложения), член комиссии по проведению итогового сочинения (изложения) заполняет </a:t>
            </a:r>
            <a:r>
              <a:rPr lang="ru-RU" sz="2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 ИС-07 «Ведомость коррекции персональных данных участников итогового сочинения (изложения)»</a:t>
            </a:r>
            <a:r>
              <a:rPr lang="ru-RU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дальнейшей передачи руководителю ОО по завершении написания итогового сочинения (изложения). </a:t>
            </a:r>
          </a:p>
          <a:p>
            <a:pPr marL="0" indent="0" algn="just"/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К форме ИС-07 необходимо </a:t>
            </a:r>
            <a:r>
              <a:rPr lang="ru-RU" sz="23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приложить</a:t>
            </a: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копии </a:t>
            </a:r>
          </a:p>
          <a:p>
            <a:pPr marL="0" indent="0" algn="just">
              <a:buNone/>
            </a:pPr>
            <a:r>
              <a:rPr lang="ru-RU" sz="23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подтверждающих документов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 algn="just"/>
            <a:r>
              <a:rPr lang="ru-RU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смене паспорта</a:t>
            </a:r>
            <a:r>
              <a:rPr lang="ru-RU" sz="2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приложить </a:t>
            </a:r>
          </a:p>
          <a:p>
            <a:pPr marL="0" indent="0" algn="just">
              <a:buNone/>
            </a:pP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страницы с данными ранее выданных </a:t>
            </a:r>
          </a:p>
          <a:p>
            <a:pPr marL="0" indent="0" algn="just">
              <a:buNone/>
            </a:pP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паспортов</a:t>
            </a:r>
            <a:r>
              <a:rPr lang="ru-RU" sz="23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65" y="4335846"/>
            <a:ext cx="1503736" cy="21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17" y="385482"/>
            <a:ext cx="8036671" cy="62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4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652" y="2517569"/>
            <a:ext cx="10272156" cy="36813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1. Где скачать темы сочинений?</a:t>
            </a:r>
            <a:endParaRPr lang="en-US" b="1" dirty="0"/>
          </a:p>
          <a:p>
            <a:pPr marL="0" indent="-457200" algn="just">
              <a:buFontTx/>
              <a:buChar char="-"/>
            </a:pPr>
            <a:r>
              <a:rPr lang="ru-RU" dirty="0"/>
              <a:t>Комплекты тем итогового сочинения за 15 минут до проведения итогового сочинения по местному времени размещаются на портале по адресу </a:t>
            </a:r>
            <a:r>
              <a:rPr lang="ru-RU" b="1" dirty="0">
                <a:solidFill>
                  <a:srgbClr val="FF0000"/>
                </a:solidFill>
              </a:rPr>
              <a:t>topic.rustest.ru</a:t>
            </a:r>
            <a:r>
              <a:rPr lang="ru-RU" dirty="0"/>
              <a:t>, ссылка на данный ресурс также размещается на официальном сайте ФГБУ «ФЦТ» (</a:t>
            </a:r>
            <a:r>
              <a:rPr lang="ru-RU" b="1" dirty="0">
                <a:solidFill>
                  <a:srgbClr val="FF0000"/>
                </a:solidFill>
              </a:rPr>
              <a:t>rustest.ru</a:t>
            </a:r>
            <a:r>
              <a:rPr lang="ru-RU" dirty="0"/>
              <a:t>). </a:t>
            </a:r>
          </a:p>
          <a:p>
            <a:pPr marL="171450" indent="-171450" algn="just">
              <a:buFontTx/>
              <a:buChar char="-"/>
            </a:pPr>
            <a:endParaRPr lang="ru-RU" sz="1200" dirty="0"/>
          </a:p>
          <a:p>
            <a:pPr marL="457200" indent="-457200" algn="just">
              <a:buNone/>
            </a:pPr>
            <a:r>
              <a:rPr lang="ru-RU" b="1" dirty="0"/>
              <a:t>2.</a:t>
            </a:r>
            <a:r>
              <a:rPr lang="ru-RU" dirty="0"/>
              <a:t> </a:t>
            </a:r>
            <a:r>
              <a:rPr lang="ru-RU" b="1" dirty="0"/>
              <a:t>Во сколько и когда можно начинать скачивать темы?</a:t>
            </a:r>
          </a:p>
          <a:p>
            <a:pPr marL="0" indent="0" algn="just">
              <a:buFontTx/>
              <a:buChar char="-"/>
            </a:pPr>
            <a:r>
              <a:rPr lang="ru-RU" dirty="0"/>
              <a:t> Темы итогового сочинения становятся общедоступными за 15 минут до начала проведения сочинения, т.е. в 9:45 в день проведения итогового сочинения. </a:t>
            </a:r>
          </a:p>
          <a:p>
            <a:pPr marL="0" indent="0"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3.</a:t>
            </a:r>
            <a:r>
              <a:rPr lang="ru-RU" dirty="0"/>
              <a:t> </a:t>
            </a:r>
            <a:r>
              <a:rPr lang="ru-RU" b="1" dirty="0"/>
              <a:t>Г</a:t>
            </a:r>
            <a:r>
              <a:rPr lang="ru-RU" b="1" dirty="0">
                <a:solidFill>
                  <a:schemeClr val="tx1"/>
                </a:solidFill>
              </a:rPr>
              <a:t>де </a:t>
            </a:r>
            <a:r>
              <a:rPr lang="ru-RU" b="1" dirty="0"/>
              <a:t>взять критерии для </a:t>
            </a:r>
            <a:r>
              <a:rPr lang="ru-RU" b="1" dirty="0">
                <a:solidFill>
                  <a:schemeClr val="tx1"/>
                </a:solidFill>
              </a:rPr>
              <a:t>проверки итогового сочинения (изложения)?</a:t>
            </a:r>
          </a:p>
          <a:p>
            <a:pPr marL="457200" indent="-457200" algn="just">
              <a:buNone/>
            </a:pPr>
            <a:r>
              <a:rPr lang="ru-RU" dirty="0">
                <a:solidFill>
                  <a:schemeClr val="tx1"/>
                </a:solidFill>
              </a:rPr>
              <a:t>-  На сайте ФИПИ, в методических рекомендациях, в приказе Департамента Смоленской области по образованию и науке.</a:t>
            </a:r>
          </a:p>
          <a:p>
            <a:pPr marL="457200" indent="-457200"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30" y="2556932"/>
            <a:ext cx="10248404" cy="33189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4. Где взять отчетные формы для сдачи в ОГАУ СРЦОКО?</a:t>
            </a:r>
          </a:p>
          <a:p>
            <a:pPr marL="457200" indent="-457200" algn="just">
              <a:buFontTx/>
              <a:buChar char="-"/>
            </a:pPr>
            <a:r>
              <a:rPr lang="ru-RU" dirty="0"/>
              <a:t>отчетные формы распечатываются в ОО из базы данных «Планирование ГИА (ЕГЭ) 2023» (</a:t>
            </a:r>
            <a:r>
              <a:rPr lang="ru-RU" b="1" dirty="0">
                <a:solidFill>
                  <a:srgbClr val="FF0000"/>
                </a:solidFill>
              </a:rPr>
              <a:t>не брать отчетные формы в методических рекомендациях!!!</a:t>
            </a:r>
            <a:r>
              <a:rPr lang="ru-RU" dirty="0"/>
              <a:t>).</a:t>
            </a:r>
          </a:p>
          <a:p>
            <a:pPr marL="457200" indent="-457200" algn="just">
              <a:buFontTx/>
              <a:buChar char="-"/>
            </a:pPr>
            <a:endParaRPr lang="ru-RU" dirty="0"/>
          </a:p>
          <a:p>
            <a:pPr>
              <a:buNone/>
            </a:pPr>
            <a:r>
              <a:rPr lang="ru-RU" b="1" dirty="0"/>
              <a:t>5. Когда передавать материалы в ОГАУ СРЦОКО?</a:t>
            </a:r>
          </a:p>
          <a:p>
            <a:pPr marL="0" indent="0" algn="just">
              <a:buFontTx/>
              <a:buChar char="-"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оригиналы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бланков</a:t>
            </a:r>
            <a:r>
              <a:rPr lang="ru-RU" dirty="0"/>
              <a:t> итогового сочинения (изложения) с внесенными в них результатами проверки </a:t>
            </a:r>
            <a:r>
              <a:rPr lang="ru-RU" b="1" dirty="0">
                <a:solidFill>
                  <a:srgbClr val="FF0000"/>
                </a:solidFill>
              </a:rPr>
              <a:t>и отчетных форм </a:t>
            </a:r>
            <a:r>
              <a:rPr lang="ru-RU" dirty="0"/>
              <a:t>передаются </a:t>
            </a:r>
            <a:r>
              <a:rPr lang="ru-RU" b="1" u="sng" dirty="0"/>
              <a:t>ответственным лицом</a:t>
            </a:r>
            <a:r>
              <a:rPr lang="ru-RU" dirty="0"/>
              <a:t> в ОГАУ СРЦОКО </a:t>
            </a:r>
            <a:r>
              <a:rPr lang="ru-RU" b="1" dirty="0">
                <a:solidFill>
                  <a:srgbClr val="FF0000"/>
                </a:solidFill>
              </a:rPr>
              <a:t>не позднее 09.12.2022 до 16:30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  <a:p>
            <a:pPr marL="457200" indent="-457200" algn="just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0" y="605117"/>
            <a:ext cx="10972800" cy="1066800"/>
          </a:xfrm>
        </p:spPr>
        <p:txBody>
          <a:bodyPr/>
          <a:lstStyle/>
          <a:p>
            <a:r>
              <a:rPr lang="ru-RU" dirty="0"/>
              <a:t>Памятка по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5" y="1443318"/>
            <a:ext cx="8328210" cy="52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61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00" y="2556932"/>
            <a:ext cx="10880476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edu.gov.ru</a:t>
            </a:r>
            <a:r>
              <a:rPr lang="ru-RU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Министерство просвещения России</a:t>
            </a:r>
          </a:p>
          <a:p>
            <a:pPr algn="just"/>
            <a:r>
              <a:rPr lang="en-US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obrnadzor.gov.ru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– Федеральная служба в сфере образования и науки (Рособрнадзор)</a:t>
            </a:r>
          </a:p>
          <a:p>
            <a:pPr algn="just"/>
            <a:r>
              <a:rPr lang="en-US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fipi.ru</a:t>
            </a:r>
            <a:r>
              <a:rPr lang="ru-RU" dirty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Федеральный институт педагогических измерений (ФИПИ)</a:t>
            </a:r>
          </a:p>
          <a:p>
            <a:pPr algn="just"/>
            <a:r>
              <a:rPr lang="en-US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gia.gov67.ru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– официальный информационный портал государственной итоговой аттестации в Смоленской области</a:t>
            </a:r>
          </a:p>
          <a:p>
            <a:pPr algn="just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rcoko67.ru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– ОГАУ СРЦОКО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18939" y="2599029"/>
            <a:ext cx="8229600" cy="107157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28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124" y="2043953"/>
            <a:ext cx="10785676" cy="3831915"/>
          </a:xfrm>
        </p:spPr>
        <p:txBody>
          <a:bodyPr anchor="ctr">
            <a:normAutofit/>
          </a:bodyPr>
          <a:lstStyle/>
          <a:p>
            <a:pPr marL="624078" indent="-514350" algn="just">
              <a:buAutoNum type="arabicPeriod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рекомендации по организации и проведению итогового сочинения (изложения) в 2022/2023 учебном 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бланков итогового сочинения (изложения) в 2022/2023 учебном 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Сборник отчетных форм для проведения итогового сочинения (изложения) в 2022/2023 учебном году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890649" y="1056904"/>
            <a:ext cx="10414660" cy="5035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Изложение вправе писать следующие категории лиц:</a:t>
            </a:r>
          </a:p>
          <a:p>
            <a:endParaRPr lang="ru-RU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обучающиеся с ограниченными возможностями здоровья, дети-инвалиды и инвалиды (обучающиеся с ОВЗ при подаче заявления 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предъявляют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рекомендаций </a:t>
            </a:r>
            <a:r>
              <a:rPr lang="ru-RU" b="1" u="sng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психолого-медико-педагогической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комиссии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а обучающиеся дети-инвалиды и инвалиды -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оригинал или заверенную в установленном порядке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справки, подтверждающей факт установления инвалидности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выданной федеральным государственным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учреждением медико-социальной экспертизы);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             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основании заключения медицинской организации.</a:t>
            </a:r>
            <a:endParaRPr kumimoji="0" lang="ru-RU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982132"/>
            <a:ext cx="10723417" cy="7279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Участники итогового сочинения (изложения)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7 декабря 2022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39416"/>
            <a:ext cx="9601196" cy="64940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Всего в РИС зарегистрирован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3712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54997"/>
              </p:ext>
            </p:extLst>
          </p:nvPr>
        </p:nvGraphicFramePr>
        <p:xfrm>
          <a:off x="806824" y="2483223"/>
          <a:ext cx="10309411" cy="354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7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сочинение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изложение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общего образования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3586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профессионального образования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Выпускники прошлых лет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общего образования в иностранных государствах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Итого: 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3586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регистрации и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91193"/>
              </p:ext>
            </p:extLst>
          </p:nvPr>
        </p:nvGraphicFramePr>
        <p:xfrm>
          <a:off x="2471850" y="1814103"/>
          <a:ext cx="7174173" cy="2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Даты проведения итогового сочинения (изложения)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246" marR="6824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07.12.2022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01.02.2023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03.05.2023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6447" y="4234127"/>
            <a:ext cx="10587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написания итогового сочинения (изложения) – 3 ч 55 мин (235 мин).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с ОВЗ, детей-инвалидов и инвалидов продолжительность написания работы может быть увеличена на 1,5 часа.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129" y="781050"/>
            <a:ext cx="11430000" cy="84613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в текущем учебном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5789" y="1929933"/>
            <a:ext cx="10391775" cy="4156075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Повторно к написанию итогового сочинения (изложения) в текущем учебном году в дополнительные сроки (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01.02.2023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03.05.2023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 допускаются: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получившие по итоговому сочинению (изложению) неудовлетворительный результат («незачет»);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удаленные с итогового сочинения (изложения) за нарушение установленных требований (использование средств связи, справочных материалов, письменных заметок и т.д.);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 категории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не явившиеся по уважительным причинам (болезнь или иные обстоятельства, подтвержденные документально);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 категории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5" y="1745673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сочинение (изложение) как допуск к ГИА – БЕССРОЧНО.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Итоговое сочинение в случае представления его при приеме на обучение по программам бакалавриата и программам специалитета действительно в течение </a:t>
            </a:r>
            <a:r>
              <a:rPr lang="ru-RU" sz="32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четырех лет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следующих за годом написания такого сочинения.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166" y="844654"/>
            <a:ext cx="890649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Срок действия результатов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1757</TotalTime>
  <Words>2736</Words>
  <Application>Microsoft Office PowerPoint</Application>
  <PresentationFormat>Широкоэкранный</PresentationFormat>
  <Paragraphs>274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Georgia</vt:lpstr>
      <vt:lpstr>Times New Roman</vt:lpstr>
      <vt:lpstr>Trebuchet MS</vt:lpstr>
      <vt:lpstr>Verdana</vt:lpstr>
      <vt:lpstr>Wingdings</vt:lpstr>
      <vt:lpstr>Wingdings 2</vt:lpstr>
      <vt:lpstr>Городская</vt:lpstr>
      <vt:lpstr>Организация и проведение итогового сочинения (изложения)</vt:lpstr>
      <vt:lpstr>Нормативная документация</vt:lpstr>
      <vt:lpstr>Нормативная документация</vt:lpstr>
      <vt:lpstr>Методические рекомендации</vt:lpstr>
      <vt:lpstr>Презентация PowerPoint</vt:lpstr>
      <vt:lpstr>Участники итогового сочинения (изложения)  7 декабря 2022 года</vt:lpstr>
      <vt:lpstr>Сроки регистрации и проведения</vt:lpstr>
      <vt:lpstr>Повторный допуск в текущем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Комплектация бланков для передачи в ОГАУ СРЦОКО</vt:lpstr>
      <vt:lpstr>Презентация PowerPoint</vt:lpstr>
      <vt:lpstr>Комплектация бланков для передачи в ОГАУ СРЦОКО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– ответ!</vt:lpstr>
      <vt:lpstr>Вопрос – ответ!</vt:lpstr>
      <vt:lpstr>Памятка по ИС</vt:lpstr>
      <vt:lpstr>Полезные сайты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Пользователь</dc:creator>
  <cp:lastModifiedBy>Екатерина Степанова</cp:lastModifiedBy>
  <cp:revision>154</cp:revision>
  <cp:lastPrinted>2021-11-22T09:12:55Z</cp:lastPrinted>
  <dcterms:created xsi:type="dcterms:W3CDTF">2017-09-02T07:59:35Z</dcterms:created>
  <dcterms:modified xsi:type="dcterms:W3CDTF">2023-05-26T06:07:56Z</dcterms:modified>
</cp:coreProperties>
</file>