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111"/>
  </p:notesMasterIdLst>
  <p:sldIdLst>
    <p:sldId id="625" r:id="rId4"/>
    <p:sldId id="760" r:id="rId5"/>
    <p:sldId id="759" r:id="rId6"/>
    <p:sldId id="785" r:id="rId7"/>
    <p:sldId id="762" r:id="rId8"/>
    <p:sldId id="763" r:id="rId9"/>
    <p:sldId id="626" r:id="rId10"/>
    <p:sldId id="630" r:id="rId11"/>
    <p:sldId id="764" r:id="rId12"/>
    <p:sldId id="765" r:id="rId13"/>
    <p:sldId id="651" r:id="rId14"/>
    <p:sldId id="766" r:id="rId15"/>
    <p:sldId id="652" r:id="rId16"/>
    <p:sldId id="767" r:id="rId17"/>
    <p:sldId id="768" r:id="rId18"/>
    <p:sldId id="769" r:id="rId19"/>
    <p:sldId id="629" r:id="rId20"/>
    <p:sldId id="653" r:id="rId21"/>
    <p:sldId id="632" r:id="rId22"/>
    <p:sldId id="770" r:id="rId23"/>
    <p:sldId id="655" r:id="rId24"/>
    <p:sldId id="656" r:id="rId25"/>
    <p:sldId id="784" r:id="rId26"/>
    <p:sldId id="623" r:id="rId27"/>
    <p:sldId id="677" r:id="rId28"/>
    <p:sldId id="751" r:id="rId29"/>
    <p:sldId id="624" r:id="rId30"/>
    <p:sldId id="621" r:id="rId31"/>
    <p:sldId id="672" r:id="rId32"/>
    <p:sldId id="742" r:id="rId33"/>
    <p:sldId id="657" r:id="rId34"/>
    <p:sldId id="771" r:id="rId35"/>
    <p:sldId id="671" r:id="rId36"/>
    <p:sldId id="783" r:id="rId37"/>
    <p:sldId id="636" r:id="rId38"/>
    <p:sldId id="637" r:id="rId39"/>
    <p:sldId id="638" r:id="rId40"/>
    <p:sldId id="696" r:id="rId41"/>
    <p:sldId id="697" r:id="rId42"/>
    <p:sldId id="641" r:id="rId43"/>
    <p:sldId id="642" r:id="rId44"/>
    <p:sldId id="753" r:id="rId45"/>
    <p:sldId id="686" r:id="rId46"/>
    <p:sldId id="643" r:id="rId47"/>
    <p:sldId id="654" r:id="rId48"/>
    <p:sldId id="645" r:id="rId49"/>
    <p:sldId id="646" r:id="rId50"/>
    <p:sldId id="695" r:id="rId51"/>
    <p:sldId id="692" r:id="rId52"/>
    <p:sldId id="649" r:id="rId53"/>
    <p:sldId id="736" r:id="rId54"/>
    <p:sldId id="737" r:id="rId55"/>
    <p:sldId id="688" r:id="rId56"/>
    <p:sldId id="682" r:id="rId57"/>
    <p:sldId id="773" r:id="rId58"/>
    <p:sldId id="676" r:id="rId59"/>
    <p:sldId id="680" r:id="rId60"/>
    <p:sldId id="698" r:id="rId61"/>
    <p:sldId id="739" r:id="rId62"/>
    <p:sldId id="700" r:id="rId63"/>
    <p:sldId id="702" r:id="rId64"/>
    <p:sldId id="704" r:id="rId65"/>
    <p:sldId id="706" r:id="rId66"/>
    <p:sldId id="708" r:id="rId67"/>
    <p:sldId id="710" r:id="rId68"/>
    <p:sldId id="712" r:id="rId69"/>
    <p:sldId id="749" r:id="rId70"/>
    <p:sldId id="714" r:id="rId71"/>
    <p:sldId id="716" r:id="rId72"/>
    <p:sldId id="718" r:id="rId73"/>
    <p:sldId id="720" r:id="rId74"/>
    <p:sldId id="722" r:id="rId75"/>
    <p:sldId id="724" r:id="rId76"/>
    <p:sldId id="726" r:id="rId77"/>
    <p:sldId id="728" r:id="rId78"/>
    <p:sldId id="730" r:id="rId79"/>
    <p:sldId id="756" r:id="rId80"/>
    <p:sldId id="732" r:id="rId81"/>
    <p:sldId id="748" r:id="rId82"/>
    <p:sldId id="738" r:id="rId83"/>
    <p:sldId id="690" r:id="rId84"/>
    <p:sldId id="754" r:id="rId85"/>
    <p:sldId id="755" r:id="rId86"/>
    <p:sldId id="774" r:id="rId87"/>
    <p:sldId id="775" r:id="rId88"/>
    <p:sldId id="776" r:id="rId89"/>
    <p:sldId id="779" r:id="rId90"/>
    <p:sldId id="658" r:id="rId91"/>
    <p:sldId id="782" r:id="rId92"/>
    <p:sldId id="778" r:id="rId93"/>
    <p:sldId id="786" r:id="rId94"/>
    <p:sldId id="787" r:id="rId95"/>
    <p:sldId id="788" r:id="rId96"/>
    <p:sldId id="789" r:id="rId97"/>
    <p:sldId id="790" r:id="rId98"/>
    <p:sldId id="791" r:id="rId99"/>
    <p:sldId id="792" r:id="rId100"/>
    <p:sldId id="793" r:id="rId101"/>
    <p:sldId id="794" r:id="rId102"/>
    <p:sldId id="795" r:id="rId103"/>
    <p:sldId id="796" r:id="rId104"/>
    <p:sldId id="797" r:id="rId105"/>
    <p:sldId id="798" r:id="rId106"/>
    <p:sldId id="799" r:id="rId107"/>
    <p:sldId id="800" r:id="rId108"/>
    <p:sldId id="801" r:id="rId109"/>
    <p:sldId id="802" r:id="rId110"/>
  </p:sldIdLst>
  <p:sldSz cx="9144000" cy="6858000" type="screen4x3"/>
  <p:notesSz cx="6797675" cy="9874250"/>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0C0C0"/>
    <a:srgbClr val="00FFCC"/>
    <a:srgbClr val="7D5CDA"/>
    <a:srgbClr val="9276E0"/>
    <a:srgbClr val="EFAF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78" autoAdjust="0"/>
    <p:restoredTop sz="97558" autoAdjust="0"/>
  </p:normalViewPr>
  <p:slideViewPr>
    <p:cSldViewPr>
      <p:cViewPr>
        <p:scale>
          <a:sx n="100" d="100"/>
          <a:sy n="100" d="100"/>
        </p:scale>
        <p:origin x="-2604" y="-396"/>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openxmlformats.org/officeDocument/2006/relationships/image" Target="../media/image60.jpeg"/><Relationship Id="rId1" Type="http://schemas.openxmlformats.org/officeDocument/2006/relationships/image" Target="../media/image59.jpeg"/></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image" Target="../media/image64.jpeg"/></Relationships>
</file>

<file path=ppt/charts/_rels/chart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jpeg"/><Relationship Id="rId1" Type="http://schemas.openxmlformats.org/officeDocument/2006/relationships/image" Target="../media/image64.jpeg"/><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194.5</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712.4</c:v>
                </c:pt>
                <c:pt idx="1">
                  <c:v>801.1</c:v>
                </c:pt>
                <c:pt idx="2">
                  <c:v>195.2</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740.9</c:v>
                </c:pt>
                <c:pt idx="1">
                  <c:v>839.1</c:v>
                </c:pt>
                <c:pt idx="2">
                  <c:v>101.3</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770.5</c:v>
                </c:pt>
                <c:pt idx="1">
                  <c:v>856.3</c:v>
                </c:pt>
                <c:pt idx="2" formatCode="General">
                  <c:v>85.9</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801.3</c:v>
                </c:pt>
                <c:pt idx="1">
                  <c:v>871.9</c:v>
                </c:pt>
                <c:pt idx="2" formatCode="General">
                  <c:v>89.6</c:v>
                </c:pt>
              </c:numCache>
            </c:numRef>
          </c:val>
        </c:ser>
        <c:dLbls>
          <c:showLegendKey val="0"/>
          <c:showVal val="1"/>
          <c:showCatName val="0"/>
          <c:showSerName val="0"/>
          <c:showPercent val="0"/>
          <c:showBubbleSize val="0"/>
        </c:dLbls>
        <c:gapWidth val="75"/>
        <c:axId val="100280192"/>
        <c:axId val="100299520"/>
      </c:barChart>
      <c:catAx>
        <c:axId val="100280192"/>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00299520"/>
        <c:crosses val="autoZero"/>
        <c:auto val="1"/>
        <c:lblAlgn val="ctr"/>
        <c:lblOffset val="100"/>
        <c:noMultiLvlLbl val="0"/>
      </c:catAx>
      <c:valAx>
        <c:axId val="100299520"/>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00280192"/>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Лист1!$B$2:$B$9</c:f>
              <c:numCache>
                <c:formatCode>#,##0.00</c:formatCode>
                <c:ptCount val="8"/>
                <c:pt idx="0">
                  <c:v>2333435.2599999998</c:v>
                </c:pt>
                <c:pt idx="1">
                  <c:v>3024992.19</c:v>
                </c:pt>
                <c:pt idx="2">
                  <c:v>27451429.93</c:v>
                </c:pt>
                <c:pt idx="3" formatCode="General">
                  <c:v>700</c:v>
                </c:pt>
                <c:pt idx="4">
                  <c:v>9628518.5999999996</c:v>
                </c:pt>
                <c:pt idx="5">
                  <c:v>1332652</c:v>
                </c:pt>
                <c:pt idx="6">
                  <c:v>529674.43999999994</c:v>
                </c:pt>
                <c:pt idx="7">
                  <c:v>8961876.7899999991</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Лист1!$C$2:$C$9</c:f>
              <c:numCache>
                <c:formatCode>#,##0.00</c:formatCode>
                <c:ptCount val="8"/>
                <c:pt idx="0" formatCode="General">
                  <c:v>0</c:v>
                </c:pt>
                <c:pt idx="1">
                  <c:v>3381922.54</c:v>
                </c:pt>
                <c:pt idx="2" formatCode="General">
                  <c:v>0</c:v>
                </c:pt>
                <c:pt idx="3" formatCode="General">
                  <c:v>700</c:v>
                </c:pt>
                <c:pt idx="4">
                  <c:v>9622518.5999999996</c:v>
                </c:pt>
                <c:pt idx="6" formatCode="General">
                  <c:v>0</c:v>
                </c:pt>
                <c:pt idx="7">
                  <c:v>9131646.7899999991</c:v>
                </c:pt>
              </c:numCache>
            </c:numRef>
          </c:val>
        </c:ser>
        <c:ser>
          <c:idx val="2"/>
          <c:order val="2"/>
          <c:tx>
            <c:strRef>
              <c:f>Лист1!$D$1</c:f>
              <c:strCache>
                <c:ptCount val="1"/>
                <c:pt idx="0">
                  <c:v>Показатели с учетом изменений, утв. Решением от 05.11.2024 № 41/25 «О внесении изменений в бюджет» </c:v>
                </c:pt>
              </c:strCache>
            </c:strRef>
          </c:tx>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Лист1!$D$2:$D$9</c:f>
              <c:numCache>
                <c:formatCode>#,##0.00</c:formatCode>
                <c:ptCount val="8"/>
                <c:pt idx="0">
                  <c:v>3107843.26</c:v>
                </c:pt>
                <c:pt idx="1">
                  <c:v>2836565.42</c:v>
                </c:pt>
                <c:pt idx="2">
                  <c:v>30555744.140000001</c:v>
                </c:pt>
                <c:pt idx="3">
                  <c:v>700</c:v>
                </c:pt>
                <c:pt idx="4">
                  <c:v>9796934.5199999996</c:v>
                </c:pt>
                <c:pt idx="6">
                  <c:v>426291.62</c:v>
                </c:pt>
                <c:pt idx="7">
                  <c:v>9073031.8900000006</c:v>
                </c:pt>
              </c:numCache>
            </c:numRef>
          </c:val>
        </c:ser>
        <c:dLbls>
          <c:showLegendKey val="0"/>
          <c:showVal val="0"/>
          <c:showCatName val="0"/>
          <c:showSerName val="0"/>
          <c:showPercent val="0"/>
          <c:showBubbleSize val="0"/>
        </c:dLbls>
        <c:gapWidth val="150"/>
        <c:shape val="box"/>
        <c:axId val="369209728"/>
        <c:axId val="369211264"/>
        <c:axId val="0"/>
      </c:bar3DChart>
      <c:catAx>
        <c:axId val="369209728"/>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9211264"/>
        <c:crosses val="autoZero"/>
        <c:auto val="0"/>
        <c:lblAlgn val="ctr"/>
        <c:lblOffset val="100"/>
        <c:noMultiLvlLbl val="0"/>
      </c:catAx>
      <c:valAx>
        <c:axId val="369211264"/>
        <c:scaling>
          <c:orientation val="minMax"/>
        </c:scaling>
        <c:delete val="0"/>
        <c:axPos val="l"/>
        <c:majorGridlines/>
        <c:numFmt formatCode="#,##0" sourceLinked="0"/>
        <c:majorTickMark val="out"/>
        <c:minorTickMark val="none"/>
        <c:tickLblPos val="nextTo"/>
        <c:txPr>
          <a:bodyPr/>
          <a:lstStyle/>
          <a:p>
            <a:pPr>
              <a:defRPr sz="900" b="1" i="1" u="sng">
                <a:solidFill>
                  <a:schemeClr val="accent5">
                    <a:lumMod val="25000"/>
                  </a:schemeClr>
                </a:solidFill>
              </a:defRPr>
            </a:pPr>
            <a:endParaRPr lang="ru-RU"/>
          </a:p>
        </c:txPr>
        <c:crossAx val="36920972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c:f>
              <c:strCache>
                <c:ptCount val="1"/>
                <c:pt idx="0">
                  <c:v>0310</c:v>
                </c:pt>
              </c:strCache>
            </c:strRef>
          </c:cat>
          <c:val>
            <c:numRef>
              <c:f>Лист1!$B$2</c:f>
              <c:numCache>
                <c:formatCode>#,##0.00</c:formatCode>
                <c:ptCount val="1"/>
                <c:pt idx="0">
                  <c:v>160000</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strRef>
              <c:f>Лист1!$A$2</c:f>
              <c:strCache>
                <c:ptCount val="1"/>
                <c:pt idx="0">
                  <c:v>0310</c:v>
                </c:pt>
              </c:strCache>
            </c:strRef>
          </c:cat>
          <c:val>
            <c:numRef>
              <c:f>Лист1!$C$2</c:f>
              <c:numCache>
                <c:formatCode>#,##0.00</c:formatCode>
                <c:ptCount val="1"/>
                <c:pt idx="0">
                  <c:v>160000</c:v>
                </c:pt>
              </c:numCache>
            </c:numRef>
          </c:val>
        </c:ser>
        <c:ser>
          <c:idx val="2"/>
          <c:order val="2"/>
          <c:tx>
            <c:strRef>
              <c:f>Лист1!$D$1</c:f>
              <c:strCache>
                <c:ptCount val="1"/>
                <c:pt idx="0">
                  <c:v>Показатели с учетом изменений, утв. Решением от 05.11.2024 № 41/25 «О внесении изменений в бюджет» </c:v>
                </c:pt>
              </c:strCache>
            </c:strRef>
          </c:tx>
          <c:invertIfNegative val="0"/>
          <c:cat>
            <c:strRef>
              <c:f>Лист1!$A$2</c:f>
              <c:strCache>
                <c:ptCount val="1"/>
                <c:pt idx="0">
                  <c:v>0310</c:v>
                </c:pt>
              </c:strCache>
            </c:strRef>
          </c:cat>
          <c:val>
            <c:numRef>
              <c:f>Лист1!$D$2</c:f>
              <c:numCache>
                <c:formatCode>#,##0.00</c:formatCode>
                <c:ptCount val="1"/>
                <c:pt idx="0">
                  <c:v>160000</c:v>
                </c:pt>
              </c:numCache>
            </c:numRef>
          </c:val>
        </c:ser>
        <c:dLbls>
          <c:showLegendKey val="0"/>
          <c:showVal val="0"/>
          <c:showCatName val="0"/>
          <c:showSerName val="0"/>
          <c:showPercent val="0"/>
          <c:showBubbleSize val="0"/>
        </c:dLbls>
        <c:gapWidth val="150"/>
        <c:shape val="box"/>
        <c:axId val="369110016"/>
        <c:axId val="369152768"/>
        <c:axId val="0"/>
      </c:bar3DChart>
      <c:catAx>
        <c:axId val="36911001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9152768"/>
        <c:crosses val="autoZero"/>
        <c:auto val="0"/>
        <c:lblAlgn val="ctr"/>
        <c:lblOffset val="100"/>
        <c:noMultiLvlLbl val="0"/>
      </c:catAx>
      <c:valAx>
        <c:axId val="369152768"/>
        <c:scaling>
          <c:orientation val="minMax"/>
        </c:scaling>
        <c:delete val="0"/>
        <c:axPos val="l"/>
        <c:majorGridlines/>
        <c:numFmt formatCode="#,##0.00" sourceLinked="1"/>
        <c:majorTickMark val="out"/>
        <c:minorTickMark val="none"/>
        <c:tickLblPos val="nextTo"/>
        <c:txPr>
          <a:bodyPr/>
          <a:lstStyle/>
          <a:p>
            <a:pPr>
              <a:defRPr sz="1000" b="1" i="1" u="sng">
                <a:solidFill>
                  <a:schemeClr val="accent5">
                    <a:lumMod val="25000"/>
                  </a:schemeClr>
                </a:solidFill>
              </a:defRPr>
            </a:pPr>
            <a:endParaRPr lang="ru-RU"/>
          </a:p>
        </c:txPr>
        <c:crossAx val="36911001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Лист1!$A$2:$A$5</c:f>
              <c:strCache>
                <c:ptCount val="4"/>
                <c:pt idx="0">
                  <c:v>0405</c:v>
                </c:pt>
                <c:pt idx="1">
                  <c:v>0408</c:v>
                </c:pt>
                <c:pt idx="2">
                  <c:v>0409</c:v>
                </c:pt>
                <c:pt idx="3">
                  <c:v>0412</c:v>
                </c:pt>
              </c:strCache>
            </c:strRef>
          </c:cat>
          <c:val>
            <c:numRef>
              <c:f>Лист1!$B$2:$B$5</c:f>
              <c:numCache>
                <c:formatCode>#,##0.00</c:formatCode>
                <c:ptCount val="4"/>
                <c:pt idx="0">
                  <c:v>0</c:v>
                </c:pt>
                <c:pt idx="1">
                  <c:v>1250000</c:v>
                </c:pt>
                <c:pt idx="2">
                  <c:v>10947300</c:v>
                </c:pt>
                <c:pt idx="3">
                  <c:v>549000</c:v>
                </c:pt>
              </c:numCache>
            </c:numRef>
          </c:val>
        </c:ser>
        <c:ser>
          <c:idx val="1"/>
          <c:order val="1"/>
          <c:tx>
            <c:strRef>
              <c:f>Лист1!$C$1</c:f>
              <c:strCache>
                <c:ptCount val="1"/>
                <c:pt idx="0">
                  <c:v>Показатели, утв. Решением ДРСД от 26.12.2023 №97/9 (в ред. от 21.03.2024 №19/3)</c:v>
                </c:pt>
              </c:strCache>
            </c:strRef>
          </c:tx>
          <c:spPr>
            <a:solidFill>
              <a:schemeClr val="accent1">
                <a:lumMod val="50000"/>
              </a:schemeClr>
            </a:solidFill>
          </c:spPr>
          <c:invertIfNegative val="0"/>
          <c:cat>
            <c:strRef>
              <c:f>Лист1!$A$2:$A$5</c:f>
              <c:strCache>
                <c:ptCount val="4"/>
                <c:pt idx="0">
                  <c:v>0405</c:v>
                </c:pt>
                <c:pt idx="1">
                  <c:v>0408</c:v>
                </c:pt>
                <c:pt idx="2">
                  <c:v>0409</c:v>
                </c:pt>
                <c:pt idx="3">
                  <c:v>0412</c:v>
                </c:pt>
              </c:strCache>
            </c:strRef>
          </c:cat>
          <c:val>
            <c:numRef>
              <c:f>Лист1!$C$2:$C$5</c:f>
              <c:numCache>
                <c:formatCode>#,##0.00</c:formatCode>
                <c:ptCount val="4"/>
                <c:pt idx="0">
                  <c:v>15000</c:v>
                </c:pt>
                <c:pt idx="1">
                  <c:v>1250000</c:v>
                </c:pt>
                <c:pt idx="2">
                  <c:v>10947300</c:v>
                </c:pt>
                <c:pt idx="3">
                  <c:v>549000</c:v>
                </c:pt>
              </c:numCache>
            </c:numRef>
          </c:val>
        </c:ser>
        <c:ser>
          <c:idx val="2"/>
          <c:order val="2"/>
          <c:tx>
            <c:strRef>
              <c:f>Лист1!$D$1</c:f>
              <c:strCache>
                <c:ptCount val="1"/>
                <c:pt idx="0">
                  <c:v>Показатели с учетом изменений, утв. Решением от 05.11.2024 № 41/25 «О внесении изменений в бюджет» </c:v>
                </c:pt>
              </c:strCache>
            </c:strRef>
          </c:tx>
          <c:invertIfNegative val="0"/>
          <c:cat>
            <c:strRef>
              <c:f>Лист1!$A$2:$A$5</c:f>
              <c:strCache>
                <c:ptCount val="4"/>
                <c:pt idx="0">
                  <c:v>0405</c:v>
                </c:pt>
                <c:pt idx="1">
                  <c:v>0408</c:v>
                </c:pt>
                <c:pt idx="2">
                  <c:v>0409</c:v>
                </c:pt>
                <c:pt idx="3">
                  <c:v>0412</c:v>
                </c:pt>
              </c:strCache>
            </c:strRef>
          </c:cat>
          <c:val>
            <c:numRef>
              <c:f>Лист1!$D$2:$D$5</c:f>
              <c:numCache>
                <c:formatCode>#,##0.00</c:formatCode>
                <c:ptCount val="4"/>
                <c:pt idx="0">
                  <c:v>15000</c:v>
                </c:pt>
                <c:pt idx="1">
                  <c:v>1250000</c:v>
                </c:pt>
                <c:pt idx="2">
                  <c:v>10947300</c:v>
                </c:pt>
                <c:pt idx="3">
                  <c:v>4798002.63</c:v>
                </c:pt>
              </c:numCache>
            </c:numRef>
          </c:val>
        </c:ser>
        <c:dLbls>
          <c:showLegendKey val="0"/>
          <c:showVal val="0"/>
          <c:showCatName val="0"/>
          <c:showSerName val="0"/>
          <c:showPercent val="0"/>
          <c:showBubbleSize val="0"/>
        </c:dLbls>
        <c:gapWidth val="150"/>
        <c:shape val="box"/>
        <c:axId val="369510272"/>
        <c:axId val="369511808"/>
        <c:axId val="0"/>
      </c:bar3DChart>
      <c:catAx>
        <c:axId val="369510272"/>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9511808"/>
        <c:crosses val="autoZero"/>
        <c:auto val="0"/>
        <c:lblAlgn val="ctr"/>
        <c:lblOffset val="100"/>
        <c:noMultiLvlLbl val="0"/>
      </c:catAx>
      <c:valAx>
        <c:axId val="369511808"/>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695102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74060457928917"/>
          <c:y val="8.2933966932967049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Лист1!$A$2:$A$4</c:f>
              <c:strCache>
                <c:ptCount val="3"/>
                <c:pt idx="0">
                  <c:v>0501</c:v>
                </c:pt>
                <c:pt idx="1">
                  <c:v>0502</c:v>
                </c:pt>
                <c:pt idx="2">
                  <c:v>0503</c:v>
                </c:pt>
              </c:strCache>
            </c:strRef>
          </c:cat>
          <c:val>
            <c:numRef>
              <c:f>Лист1!$B$2:$B$4</c:f>
              <c:numCache>
                <c:formatCode>General</c:formatCode>
                <c:ptCount val="3"/>
                <c:pt idx="0" formatCode="#,##0.00">
                  <c:v>151500</c:v>
                </c:pt>
                <c:pt idx="1">
                  <c:v>900</c:v>
                </c:pt>
                <c:pt idx="2" formatCode="#,##0.00">
                  <c:v>93000</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strRef>
              <c:f>Лист1!$A$2:$A$4</c:f>
              <c:strCache>
                <c:ptCount val="3"/>
                <c:pt idx="0">
                  <c:v>0501</c:v>
                </c:pt>
                <c:pt idx="1">
                  <c:v>0502</c:v>
                </c:pt>
                <c:pt idx="2">
                  <c:v>0503</c:v>
                </c:pt>
              </c:strCache>
            </c:strRef>
          </c:cat>
          <c:val>
            <c:numRef>
              <c:f>Лист1!$C$2:$C$4</c:f>
              <c:numCache>
                <c:formatCode>General</c:formatCode>
                <c:ptCount val="3"/>
                <c:pt idx="0" formatCode="#,##0.00">
                  <c:v>151500</c:v>
                </c:pt>
                <c:pt idx="1">
                  <c:v>900</c:v>
                </c:pt>
                <c:pt idx="2" formatCode="#,##0.00">
                  <c:v>93000</c:v>
                </c:pt>
              </c:numCache>
            </c:numRef>
          </c:val>
        </c:ser>
        <c:ser>
          <c:idx val="2"/>
          <c:order val="2"/>
          <c:tx>
            <c:strRef>
              <c:f>Лист1!$D$1</c:f>
              <c:strCache>
                <c:ptCount val="1"/>
                <c:pt idx="0">
                  <c:v>Показатели с учетом изменений, утв. Решением от 05.11.2024 № 41/25 «О внесении изменений в бюджет» </c:v>
                </c:pt>
              </c:strCache>
            </c:strRef>
          </c:tx>
          <c:invertIfNegative val="0"/>
          <c:cat>
            <c:strRef>
              <c:f>Лист1!$A$2:$A$4</c:f>
              <c:strCache>
                <c:ptCount val="3"/>
                <c:pt idx="0">
                  <c:v>0501</c:v>
                </c:pt>
                <c:pt idx="1">
                  <c:v>0502</c:v>
                </c:pt>
                <c:pt idx="2">
                  <c:v>0503</c:v>
                </c:pt>
              </c:strCache>
            </c:strRef>
          </c:cat>
          <c:val>
            <c:numRef>
              <c:f>Лист1!$D$2:$D$4</c:f>
              <c:numCache>
                <c:formatCode>General</c:formatCode>
                <c:ptCount val="3"/>
                <c:pt idx="0" formatCode="#,##0.00">
                  <c:v>151500</c:v>
                </c:pt>
                <c:pt idx="1">
                  <c:v>900</c:v>
                </c:pt>
                <c:pt idx="2" formatCode="#,##0.00">
                  <c:v>93000</c:v>
                </c:pt>
              </c:numCache>
            </c:numRef>
          </c:val>
        </c:ser>
        <c:dLbls>
          <c:showLegendKey val="0"/>
          <c:showVal val="0"/>
          <c:showCatName val="0"/>
          <c:showSerName val="0"/>
          <c:showPercent val="0"/>
          <c:showBubbleSize val="0"/>
        </c:dLbls>
        <c:gapWidth val="150"/>
        <c:shape val="box"/>
        <c:axId val="369644288"/>
        <c:axId val="369645824"/>
        <c:axId val="0"/>
      </c:bar3DChart>
      <c:catAx>
        <c:axId val="369644288"/>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9645824"/>
        <c:crosses val="autoZero"/>
        <c:auto val="0"/>
        <c:lblAlgn val="ctr"/>
        <c:lblOffset val="100"/>
        <c:noMultiLvlLbl val="0"/>
      </c:catAx>
      <c:valAx>
        <c:axId val="369645824"/>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6964428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Лист1!$A$2:$A$7</c:f>
              <c:strCache>
                <c:ptCount val="6"/>
                <c:pt idx="0">
                  <c:v>0701</c:v>
                </c:pt>
                <c:pt idx="1">
                  <c:v>0702</c:v>
                </c:pt>
                <c:pt idx="2">
                  <c:v>0703</c:v>
                </c:pt>
                <c:pt idx="3">
                  <c:v>0705</c:v>
                </c:pt>
                <c:pt idx="4">
                  <c:v>0707</c:v>
                </c:pt>
                <c:pt idx="5">
                  <c:v>0709</c:v>
                </c:pt>
              </c:strCache>
            </c:strRef>
          </c:cat>
          <c:val>
            <c:numRef>
              <c:f>Лист1!$B$2:$B$7</c:f>
              <c:numCache>
                <c:formatCode>#,##0.00</c:formatCode>
                <c:ptCount val="6"/>
                <c:pt idx="0">
                  <c:v>44306155.450000003</c:v>
                </c:pt>
                <c:pt idx="1">
                  <c:v>221379496.25999999</c:v>
                </c:pt>
                <c:pt idx="2">
                  <c:v>21981692.460000001</c:v>
                </c:pt>
                <c:pt idx="3">
                  <c:v>474130</c:v>
                </c:pt>
                <c:pt idx="4">
                  <c:v>338000</c:v>
                </c:pt>
                <c:pt idx="5">
                  <c:v>16200937.24</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strRef>
              <c:f>Лист1!$A$2:$A$7</c:f>
              <c:strCache>
                <c:ptCount val="6"/>
                <c:pt idx="0">
                  <c:v>0701</c:v>
                </c:pt>
                <c:pt idx="1">
                  <c:v>0702</c:v>
                </c:pt>
                <c:pt idx="2">
                  <c:v>0703</c:v>
                </c:pt>
                <c:pt idx="3">
                  <c:v>0705</c:v>
                </c:pt>
                <c:pt idx="4">
                  <c:v>0707</c:v>
                </c:pt>
                <c:pt idx="5">
                  <c:v>0709</c:v>
                </c:pt>
              </c:strCache>
            </c:strRef>
          </c:cat>
          <c:val>
            <c:numRef>
              <c:f>Лист1!$C$2:$C$7</c:f>
              <c:numCache>
                <c:formatCode>#,##0.00</c:formatCode>
                <c:ptCount val="6"/>
                <c:pt idx="0">
                  <c:v>44306155.450000003</c:v>
                </c:pt>
                <c:pt idx="1">
                  <c:v>222429484.25999999</c:v>
                </c:pt>
                <c:pt idx="2">
                  <c:v>15765753.529999999</c:v>
                </c:pt>
                <c:pt idx="3">
                  <c:v>480130</c:v>
                </c:pt>
                <c:pt idx="4">
                  <c:v>338000</c:v>
                </c:pt>
                <c:pt idx="5">
                  <c:v>16164937.24</c:v>
                </c:pt>
              </c:numCache>
            </c:numRef>
          </c:val>
        </c:ser>
        <c:ser>
          <c:idx val="2"/>
          <c:order val="2"/>
          <c:tx>
            <c:strRef>
              <c:f>Лист1!$D$1</c:f>
              <c:strCache>
                <c:ptCount val="1"/>
                <c:pt idx="0">
                  <c:v>Показатели с учетом изменений, утв. Решением от 05.11.2024 № 41/25 «О внесении изменений в бюджет» </c:v>
                </c:pt>
              </c:strCache>
            </c:strRef>
          </c:tx>
          <c:invertIfNegative val="0"/>
          <c:cat>
            <c:strRef>
              <c:f>Лист1!$A$2:$A$7</c:f>
              <c:strCache>
                <c:ptCount val="6"/>
                <c:pt idx="0">
                  <c:v>0701</c:v>
                </c:pt>
                <c:pt idx="1">
                  <c:v>0702</c:v>
                </c:pt>
                <c:pt idx="2">
                  <c:v>0703</c:v>
                </c:pt>
                <c:pt idx="3">
                  <c:v>0705</c:v>
                </c:pt>
                <c:pt idx="4">
                  <c:v>0707</c:v>
                </c:pt>
                <c:pt idx="5">
                  <c:v>0709</c:v>
                </c:pt>
              </c:strCache>
            </c:strRef>
          </c:cat>
          <c:val>
            <c:numRef>
              <c:f>Лист1!$D$2:$D$7</c:f>
              <c:numCache>
                <c:formatCode>#,##0.00</c:formatCode>
                <c:ptCount val="6"/>
                <c:pt idx="0">
                  <c:v>47787820.649999999</c:v>
                </c:pt>
                <c:pt idx="1">
                  <c:v>238732792.03999999</c:v>
                </c:pt>
                <c:pt idx="2">
                  <c:v>17649449.530000001</c:v>
                </c:pt>
                <c:pt idx="3">
                  <c:v>402482</c:v>
                </c:pt>
                <c:pt idx="4">
                  <c:v>338000</c:v>
                </c:pt>
                <c:pt idx="5">
                  <c:v>16302937.24</c:v>
                </c:pt>
              </c:numCache>
            </c:numRef>
          </c:val>
        </c:ser>
        <c:dLbls>
          <c:showLegendKey val="0"/>
          <c:showVal val="0"/>
          <c:showCatName val="0"/>
          <c:showSerName val="0"/>
          <c:showPercent val="0"/>
          <c:showBubbleSize val="0"/>
        </c:dLbls>
        <c:gapWidth val="150"/>
        <c:shape val="box"/>
        <c:axId val="369667456"/>
        <c:axId val="369681536"/>
        <c:axId val="0"/>
      </c:bar3DChart>
      <c:catAx>
        <c:axId val="36966745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9681536"/>
        <c:crosses val="autoZero"/>
        <c:auto val="0"/>
        <c:lblAlgn val="ctr"/>
        <c:lblOffset val="100"/>
        <c:noMultiLvlLbl val="0"/>
      </c:catAx>
      <c:valAx>
        <c:axId val="369681536"/>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6966745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Лист1!$A$2:$A$3</c:f>
              <c:strCache>
                <c:ptCount val="2"/>
                <c:pt idx="0">
                  <c:v>0801</c:v>
                </c:pt>
                <c:pt idx="1">
                  <c:v>0804</c:v>
                </c:pt>
              </c:strCache>
            </c:strRef>
          </c:cat>
          <c:val>
            <c:numRef>
              <c:f>Лист1!$B$2:$B$3</c:f>
              <c:numCache>
                <c:formatCode>#,##0.00</c:formatCode>
                <c:ptCount val="2"/>
                <c:pt idx="0">
                  <c:v>50146853.039999999</c:v>
                </c:pt>
                <c:pt idx="1">
                  <c:v>10804800.359999999</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strRef>
              <c:f>Лист1!$A$2:$A$3</c:f>
              <c:strCache>
                <c:ptCount val="2"/>
                <c:pt idx="0">
                  <c:v>0801</c:v>
                </c:pt>
                <c:pt idx="1">
                  <c:v>0804</c:v>
                </c:pt>
              </c:strCache>
            </c:strRef>
          </c:cat>
          <c:val>
            <c:numRef>
              <c:f>Лист1!$C$2:$C$3</c:f>
              <c:numCache>
                <c:formatCode>#,##0.00</c:formatCode>
                <c:ptCount val="2"/>
                <c:pt idx="0">
                  <c:v>50194182.039999999</c:v>
                </c:pt>
                <c:pt idx="1">
                  <c:v>10757471.359999999</c:v>
                </c:pt>
              </c:numCache>
            </c:numRef>
          </c:val>
        </c:ser>
        <c:ser>
          <c:idx val="2"/>
          <c:order val="2"/>
          <c:tx>
            <c:strRef>
              <c:f>Лист1!$D$1</c:f>
              <c:strCache>
                <c:ptCount val="1"/>
                <c:pt idx="0">
                  <c:v>Показатели с учетом изменений, утв. Решением от 05.11.2024 № 41/25 «О внесении изменений в бюджет» </c:v>
                </c:pt>
              </c:strCache>
            </c:strRef>
          </c:tx>
          <c:invertIfNegative val="0"/>
          <c:cat>
            <c:strRef>
              <c:f>Лист1!$A$2:$A$3</c:f>
              <c:strCache>
                <c:ptCount val="2"/>
                <c:pt idx="0">
                  <c:v>0801</c:v>
                </c:pt>
                <c:pt idx="1">
                  <c:v>0804</c:v>
                </c:pt>
              </c:strCache>
            </c:strRef>
          </c:cat>
          <c:val>
            <c:numRef>
              <c:f>Лист1!$D$2:$D$3</c:f>
              <c:numCache>
                <c:formatCode>#,##0.00</c:formatCode>
                <c:ptCount val="2"/>
                <c:pt idx="0">
                  <c:v>57342660.560000002</c:v>
                </c:pt>
                <c:pt idx="1">
                  <c:v>10757471.359999999</c:v>
                </c:pt>
              </c:numCache>
            </c:numRef>
          </c:val>
        </c:ser>
        <c:dLbls>
          <c:showLegendKey val="0"/>
          <c:showVal val="0"/>
          <c:showCatName val="0"/>
          <c:showSerName val="0"/>
          <c:showPercent val="0"/>
          <c:showBubbleSize val="0"/>
        </c:dLbls>
        <c:gapWidth val="150"/>
        <c:shape val="box"/>
        <c:axId val="369604864"/>
        <c:axId val="369606656"/>
        <c:axId val="0"/>
      </c:bar3DChart>
      <c:catAx>
        <c:axId val="369604864"/>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9606656"/>
        <c:crosses val="autoZero"/>
        <c:auto val="0"/>
        <c:lblAlgn val="ctr"/>
        <c:lblOffset val="100"/>
        <c:noMultiLvlLbl val="0"/>
      </c:catAx>
      <c:valAx>
        <c:axId val="369606656"/>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6960486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Лист1!$A$2:$A$5</c:f>
              <c:numCache>
                <c:formatCode>@</c:formatCode>
                <c:ptCount val="4"/>
                <c:pt idx="0">
                  <c:v>1001</c:v>
                </c:pt>
                <c:pt idx="1">
                  <c:v>1003</c:v>
                </c:pt>
                <c:pt idx="2">
                  <c:v>1004</c:v>
                </c:pt>
                <c:pt idx="3">
                  <c:v>1006</c:v>
                </c:pt>
              </c:numCache>
            </c:numRef>
          </c:cat>
          <c:val>
            <c:numRef>
              <c:f>Лист1!$B$2:$B$5</c:f>
              <c:numCache>
                <c:formatCode>#,##0.00</c:formatCode>
                <c:ptCount val="4"/>
                <c:pt idx="0">
                  <c:v>4826126.68</c:v>
                </c:pt>
                <c:pt idx="1">
                  <c:v>2217900</c:v>
                </c:pt>
                <c:pt idx="2">
                  <c:v>26669752.940000001</c:v>
                </c:pt>
                <c:pt idx="3">
                  <c:v>2051561</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numRef>
              <c:f>Лист1!$A$2:$A$5</c:f>
              <c:numCache>
                <c:formatCode>@</c:formatCode>
                <c:ptCount val="4"/>
                <c:pt idx="0">
                  <c:v>1001</c:v>
                </c:pt>
                <c:pt idx="1">
                  <c:v>1003</c:v>
                </c:pt>
                <c:pt idx="2">
                  <c:v>1004</c:v>
                </c:pt>
                <c:pt idx="3">
                  <c:v>1006</c:v>
                </c:pt>
              </c:numCache>
            </c:numRef>
          </c:cat>
          <c:val>
            <c:numRef>
              <c:f>Лист1!$C$2:$C$5</c:f>
              <c:numCache>
                <c:formatCode>#,##0.00</c:formatCode>
                <c:ptCount val="4"/>
                <c:pt idx="0">
                  <c:v>5253104.9000000004</c:v>
                </c:pt>
                <c:pt idx="1">
                  <c:v>2957358.65</c:v>
                </c:pt>
                <c:pt idx="2">
                  <c:v>43173600.780000001</c:v>
                </c:pt>
                <c:pt idx="3">
                  <c:v>2297762</c:v>
                </c:pt>
              </c:numCache>
            </c:numRef>
          </c:val>
        </c:ser>
        <c:ser>
          <c:idx val="2"/>
          <c:order val="2"/>
          <c:tx>
            <c:strRef>
              <c:f>Лист1!$D$1</c:f>
              <c:strCache>
                <c:ptCount val="1"/>
                <c:pt idx="0">
                  <c:v>Показатели с учетом изменений, утв. Решением от 05.11.2024 № 41/25 «О внесении изменений в бюджет» </c:v>
                </c:pt>
              </c:strCache>
            </c:strRef>
          </c:tx>
          <c:invertIfNegative val="0"/>
          <c:cat>
            <c:numRef>
              <c:f>Лист1!$A$2:$A$5</c:f>
              <c:numCache>
                <c:formatCode>@</c:formatCode>
                <c:ptCount val="4"/>
                <c:pt idx="0">
                  <c:v>1001</c:v>
                </c:pt>
                <c:pt idx="1">
                  <c:v>1003</c:v>
                </c:pt>
                <c:pt idx="2">
                  <c:v>1004</c:v>
                </c:pt>
                <c:pt idx="3">
                  <c:v>1006</c:v>
                </c:pt>
              </c:numCache>
            </c:numRef>
          </c:cat>
          <c:val>
            <c:numRef>
              <c:f>Лист1!$D$2:$D$5</c:f>
              <c:numCache>
                <c:formatCode>#,##0.00</c:formatCode>
                <c:ptCount val="4"/>
                <c:pt idx="0">
                  <c:v>5178162.82</c:v>
                </c:pt>
                <c:pt idx="1">
                  <c:v>2957358.65</c:v>
                </c:pt>
                <c:pt idx="2">
                  <c:v>26628900.780000001</c:v>
                </c:pt>
                <c:pt idx="3">
                  <c:v>2297762</c:v>
                </c:pt>
              </c:numCache>
            </c:numRef>
          </c:val>
        </c:ser>
        <c:dLbls>
          <c:showLegendKey val="0"/>
          <c:showVal val="0"/>
          <c:showCatName val="0"/>
          <c:showSerName val="0"/>
          <c:showPercent val="0"/>
          <c:showBubbleSize val="0"/>
        </c:dLbls>
        <c:gapWidth val="150"/>
        <c:shape val="box"/>
        <c:axId val="369702016"/>
        <c:axId val="369703552"/>
        <c:axId val="0"/>
      </c:bar3DChart>
      <c:catAx>
        <c:axId val="36970201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9703552"/>
        <c:crosses val="autoZero"/>
        <c:auto val="0"/>
        <c:lblAlgn val="ctr"/>
        <c:lblOffset val="100"/>
        <c:noMultiLvlLbl val="0"/>
      </c:catAx>
      <c:valAx>
        <c:axId val="369703552"/>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6970201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Лист1!$A$2:$A$4</c:f>
              <c:strCache>
                <c:ptCount val="3"/>
                <c:pt idx="0">
                  <c:v>1101</c:v>
                </c:pt>
                <c:pt idx="1">
                  <c:v>1102</c:v>
                </c:pt>
                <c:pt idx="2">
                  <c:v>1103</c:v>
                </c:pt>
              </c:strCache>
            </c:strRef>
          </c:cat>
          <c:val>
            <c:numRef>
              <c:f>Лист1!$B$2:$B$4</c:f>
              <c:numCache>
                <c:formatCode>#,##0.00</c:formatCode>
                <c:ptCount val="3"/>
                <c:pt idx="0">
                  <c:v>337376.3</c:v>
                </c:pt>
                <c:pt idx="1">
                  <c:v>0</c:v>
                </c:pt>
                <c:pt idx="2">
                  <c:v>885383</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strRef>
              <c:f>Лист1!$A$2:$A$4</c:f>
              <c:strCache>
                <c:ptCount val="3"/>
                <c:pt idx="0">
                  <c:v>1101</c:v>
                </c:pt>
                <c:pt idx="1">
                  <c:v>1102</c:v>
                </c:pt>
                <c:pt idx="2">
                  <c:v>1103</c:v>
                </c:pt>
              </c:strCache>
            </c:strRef>
          </c:cat>
          <c:val>
            <c:numRef>
              <c:f>Лист1!$C$2:$C$4</c:f>
              <c:numCache>
                <c:formatCode>#,##0.00</c:formatCode>
                <c:ptCount val="3"/>
                <c:pt idx="0">
                  <c:v>6953468.29</c:v>
                </c:pt>
                <c:pt idx="1">
                  <c:v>0</c:v>
                </c:pt>
                <c:pt idx="2">
                  <c:v>885383</c:v>
                </c:pt>
              </c:numCache>
            </c:numRef>
          </c:val>
        </c:ser>
        <c:ser>
          <c:idx val="2"/>
          <c:order val="2"/>
          <c:tx>
            <c:strRef>
              <c:f>Лист1!$D$1</c:f>
              <c:strCache>
                <c:ptCount val="1"/>
                <c:pt idx="0">
                  <c:v>Показатели с учетом изменений, утв. Решением от 05.11.2024 № 41/25 «О внесении изменений в бюджет» </c:v>
                </c:pt>
              </c:strCache>
            </c:strRef>
          </c:tx>
          <c:invertIfNegative val="0"/>
          <c:cat>
            <c:strRef>
              <c:f>Лист1!$A$2:$A$4</c:f>
              <c:strCache>
                <c:ptCount val="3"/>
                <c:pt idx="0">
                  <c:v>1101</c:v>
                </c:pt>
                <c:pt idx="1">
                  <c:v>1102</c:v>
                </c:pt>
                <c:pt idx="2">
                  <c:v>1103</c:v>
                </c:pt>
              </c:strCache>
            </c:strRef>
          </c:cat>
          <c:val>
            <c:numRef>
              <c:f>Лист1!$D$2:$D$4</c:f>
              <c:numCache>
                <c:formatCode>#,##0.00</c:formatCode>
                <c:ptCount val="3"/>
                <c:pt idx="0">
                  <c:v>6554165.2300000004</c:v>
                </c:pt>
                <c:pt idx="1">
                  <c:v>128866</c:v>
                </c:pt>
                <c:pt idx="2">
                  <c:v>885383</c:v>
                </c:pt>
              </c:numCache>
            </c:numRef>
          </c:val>
        </c:ser>
        <c:dLbls>
          <c:showLegendKey val="0"/>
          <c:showVal val="0"/>
          <c:showCatName val="0"/>
          <c:showSerName val="0"/>
          <c:showPercent val="0"/>
          <c:showBubbleSize val="0"/>
        </c:dLbls>
        <c:gapWidth val="150"/>
        <c:shape val="box"/>
        <c:axId val="369844224"/>
        <c:axId val="369845760"/>
        <c:axId val="0"/>
      </c:bar3DChart>
      <c:catAx>
        <c:axId val="369844224"/>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9845760"/>
        <c:crosses val="autoZero"/>
        <c:auto val="0"/>
        <c:lblAlgn val="ctr"/>
        <c:lblOffset val="100"/>
        <c:noMultiLvlLbl val="0"/>
      </c:catAx>
      <c:valAx>
        <c:axId val="369845760"/>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6984422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9676856736859608"/>
          <c:y val="0.12566268678480169"/>
          <c:w val="0.66963405693035627"/>
          <c:h val="0.36339799050105542"/>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Лист1!$A$2:$A$3</c:f>
              <c:numCache>
                <c:formatCode>@</c:formatCode>
                <c:ptCount val="2"/>
                <c:pt idx="0">
                  <c:v>1401</c:v>
                </c:pt>
                <c:pt idx="1">
                  <c:v>1403</c:v>
                </c:pt>
              </c:numCache>
            </c:numRef>
          </c:cat>
          <c:val>
            <c:numRef>
              <c:f>Лист1!$B$2:$B$3</c:f>
              <c:numCache>
                <c:formatCode>#,##0.00</c:formatCode>
                <c:ptCount val="2"/>
                <c:pt idx="0">
                  <c:v>29744300</c:v>
                </c:pt>
                <c:pt idx="1">
                  <c:v>5547300</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numRef>
              <c:f>Лист1!$A$2:$A$3</c:f>
              <c:numCache>
                <c:formatCode>@</c:formatCode>
                <c:ptCount val="2"/>
                <c:pt idx="0">
                  <c:v>1401</c:v>
                </c:pt>
                <c:pt idx="1">
                  <c:v>1403</c:v>
                </c:pt>
              </c:numCache>
            </c:numRef>
          </c:cat>
          <c:val>
            <c:numRef>
              <c:f>Лист1!$C$2:$C$3</c:f>
              <c:numCache>
                <c:formatCode>#,##0.00</c:formatCode>
                <c:ptCount val="2"/>
                <c:pt idx="0">
                  <c:v>29744300</c:v>
                </c:pt>
                <c:pt idx="1">
                  <c:v>5547300</c:v>
                </c:pt>
              </c:numCache>
            </c:numRef>
          </c:val>
        </c:ser>
        <c:ser>
          <c:idx val="2"/>
          <c:order val="2"/>
          <c:tx>
            <c:strRef>
              <c:f>Лист1!$D$1</c:f>
              <c:strCache>
                <c:ptCount val="1"/>
                <c:pt idx="0">
                  <c:v>Показатели с учетом изменений, утв. Решением от 05.11.2024 № 41/25 «О внесении изменений в бюджет» </c:v>
                </c:pt>
              </c:strCache>
            </c:strRef>
          </c:tx>
          <c:invertIfNegative val="0"/>
          <c:cat>
            <c:numRef>
              <c:f>Лист1!$A$2:$A$3</c:f>
              <c:numCache>
                <c:formatCode>@</c:formatCode>
                <c:ptCount val="2"/>
                <c:pt idx="0">
                  <c:v>1401</c:v>
                </c:pt>
                <c:pt idx="1">
                  <c:v>1403</c:v>
                </c:pt>
              </c:numCache>
            </c:numRef>
          </c:cat>
          <c:val>
            <c:numRef>
              <c:f>Лист1!$D$2:$D$3</c:f>
              <c:numCache>
                <c:formatCode>#,##0.00</c:formatCode>
                <c:ptCount val="2"/>
                <c:pt idx="0">
                  <c:v>29744300</c:v>
                </c:pt>
                <c:pt idx="1">
                  <c:v>12201162</c:v>
                </c:pt>
              </c:numCache>
            </c:numRef>
          </c:val>
        </c:ser>
        <c:dLbls>
          <c:showLegendKey val="0"/>
          <c:showVal val="0"/>
          <c:showCatName val="0"/>
          <c:showSerName val="0"/>
          <c:showPercent val="0"/>
          <c:showBubbleSize val="0"/>
        </c:dLbls>
        <c:gapWidth val="150"/>
        <c:shape val="box"/>
        <c:axId val="369883776"/>
        <c:axId val="369885568"/>
        <c:axId val="0"/>
      </c:bar3DChart>
      <c:catAx>
        <c:axId val="36988377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9885568"/>
        <c:crosses val="autoZero"/>
        <c:auto val="0"/>
        <c:lblAlgn val="ctr"/>
        <c:lblOffset val="100"/>
        <c:noMultiLvlLbl val="0"/>
      </c:catAx>
      <c:valAx>
        <c:axId val="369885568"/>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69883776"/>
        <c:crosses val="autoZero"/>
        <c:crossBetween val="between"/>
      </c:valAx>
    </c:plotArea>
    <c:legend>
      <c:legendPos val="b"/>
      <c:legendEntry>
        <c:idx val="0"/>
        <c:txPr>
          <a:bodyPr/>
          <a:lstStyle/>
          <a:p>
            <a:pPr>
              <a:lnSpc>
                <a:spcPts val="800"/>
              </a:lnSpc>
              <a:defRPr sz="900" b="1" kern="1200" spc="-30" baseline="0">
                <a:solidFill>
                  <a:schemeClr val="accent5">
                    <a:lumMod val="25000"/>
                  </a:schemeClr>
                </a:solidFill>
              </a:defRPr>
            </a:pPr>
            <a:endParaRPr lang="ru-RU"/>
          </a:p>
        </c:txPr>
      </c:legendEntry>
      <c:legendEntry>
        <c:idx val="1"/>
        <c:txPr>
          <a:bodyPr/>
          <a:lstStyle/>
          <a:p>
            <a:pPr>
              <a:lnSpc>
                <a:spcPts val="800"/>
              </a:lnSpc>
              <a:defRPr sz="900" b="1" kern="1200" spc="-30" baseline="0">
                <a:solidFill>
                  <a:schemeClr val="accent5">
                    <a:lumMod val="25000"/>
                  </a:schemeClr>
                </a:solidFill>
              </a:defRPr>
            </a:pPr>
            <a:endParaRPr lang="ru-RU"/>
          </a:p>
        </c:txPr>
      </c:legendEntry>
      <c:legendEntry>
        <c:idx val="2"/>
        <c:txPr>
          <a:bodyPr/>
          <a:lstStyle/>
          <a:p>
            <a:pPr>
              <a:lnSpc>
                <a:spcPts val="800"/>
              </a:lnSpc>
              <a:defRPr sz="900" b="1" kern="1200" spc="-30" baseline="0">
                <a:solidFill>
                  <a:schemeClr val="accent5">
                    <a:lumMod val="25000"/>
                  </a:schemeClr>
                </a:solidFill>
              </a:defRPr>
            </a:pPr>
            <a:endParaRPr lang="ru-RU"/>
          </a:p>
        </c:txPr>
      </c:legendEntry>
      <c:layout>
        <c:manualLayout>
          <c:xMode val="edge"/>
          <c:yMode val="edge"/>
          <c:x val="1.4096058569981758E-2"/>
          <c:y val="0.62936192853571826"/>
          <c:w val="0.98590394143001825"/>
          <c:h val="0.36512653107988002"/>
        </c:manualLayout>
      </c:layout>
      <c:overlay val="0"/>
      <c:spPr>
        <a:ln w="9525"/>
      </c:spPr>
      <c:txPr>
        <a:bodyPr/>
        <a:lstStyle/>
        <a:p>
          <a:pPr>
            <a:lnSpc>
              <a:spcPts val="800"/>
            </a:lnSpc>
            <a:defRPr sz="900" b="1" kern="1200" spc="-30" baseline="0">
              <a:solidFill>
                <a:schemeClr val="accent5">
                  <a:lumMod val="2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6610551159362386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c:f>
              <c:numCache>
                <c:formatCode>@</c:formatCode>
                <c:ptCount val="1"/>
                <c:pt idx="0">
                  <c:v>1301</c:v>
                </c:pt>
              </c:numCache>
            </c:numRef>
          </c:cat>
          <c:val>
            <c:numRef>
              <c:f>Лист1!$B$2</c:f>
              <c:numCache>
                <c:formatCode>#,##0.00</c:formatCode>
                <c:ptCount val="1"/>
                <c:pt idx="0">
                  <c:v>3700</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numRef>
              <c:f>Лист1!$A$2</c:f>
              <c:numCache>
                <c:formatCode>@</c:formatCode>
                <c:ptCount val="1"/>
                <c:pt idx="0">
                  <c:v>1301</c:v>
                </c:pt>
              </c:numCache>
            </c:numRef>
          </c:cat>
          <c:val>
            <c:numRef>
              <c:f>Лист1!$C$2</c:f>
              <c:numCache>
                <c:formatCode>#,##0.00</c:formatCode>
                <c:ptCount val="1"/>
                <c:pt idx="0">
                  <c:v>3700</c:v>
                </c:pt>
              </c:numCache>
            </c:numRef>
          </c:val>
        </c:ser>
        <c:ser>
          <c:idx val="2"/>
          <c:order val="2"/>
          <c:tx>
            <c:strRef>
              <c:f>Лист1!$D$1</c:f>
              <c:strCache>
                <c:ptCount val="1"/>
                <c:pt idx="0">
                  <c:v>Показатели с учетом изменений, утв. Решением от 05.11.2024 № 41/25 «О внесении изменений в бюджет» </c:v>
                </c:pt>
              </c:strCache>
            </c:strRef>
          </c:tx>
          <c:invertIfNegative val="0"/>
          <c:cat>
            <c:numRef>
              <c:f>Лист1!$A$2</c:f>
              <c:numCache>
                <c:formatCode>@</c:formatCode>
                <c:ptCount val="1"/>
                <c:pt idx="0">
                  <c:v>1301</c:v>
                </c:pt>
              </c:numCache>
            </c:numRef>
          </c:cat>
          <c:val>
            <c:numRef>
              <c:f>Лист1!$D$2</c:f>
              <c:numCache>
                <c:formatCode>#,##0.00</c:formatCode>
                <c:ptCount val="1"/>
                <c:pt idx="0">
                  <c:v>3700</c:v>
                </c:pt>
              </c:numCache>
            </c:numRef>
          </c:val>
        </c:ser>
        <c:dLbls>
          <c:showLegendKey val="0"/>
          <c:showVal val="0"/>
          <c:showCatName val="0"/>
          <c:showSerName val="0"/>
          <c:showPercent val="0"/>
          <c:showBubbleSize val="0"/>
        </c:dLbls>
        <c:gapWidth val="150"/>
        <c:shape val="box"/>
        <c:axId val="369953792"/>
        <c:axId val="369955584"/>
        <c:axId val="0"/>
      </c:bar3DChart>
      <c:catAx>
        <c:axId val="369953792"/>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69955584"/>
        <c:crosses val="autoZero"/>
        <c:auto val="0"/>
        <c:lblAlgn val="ctr"/>
        <c:lblOffset val="100"/>
        <c:noMultiLvlLbl val="0"/>
      </c:catAx>
      <c:valAx>
        <c:axId val="369955584"/>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6995379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041862173134565"/>
          <c:y val="0.19852728171451525"/>
          <c:w val="0.8585576819840296"/>
          <c:h val="0.71624409448818893"/>
        </c:manualLayout>
      </c:layout>
      <c:bar3DChart>
        <c:barDir val="col"/>
        <c:grouping val="clustered"/>
        <c:varyColors val="0"/>
        <c:ser>
          <c:idx val="0"/>
          <c:order val="0"/>
          <c:tx>
            <c:strRef>
              <c:f>Лист1!$B$1</c:f>
              <c:strCache>
                <c:ptCount val="1"/>
                <c:pt idx="0">
                  <c:v>Доходы</c:v>
                </c:pt>
              </c:strCache>
            </c:strRef>
          </c:tx>
          <c:spPr>
            <a:solidFill>
              <a:srgbClr val="000066"/>
            </a:solidFill>
          </c:spPr>
          <c:invertIfNegative val="0"/>
          <c:dLbls>
            <c:dLbl>
              <c:idx val="0"/>
              <c:layout>
                <c:manualLayout>
                  <c:x val="-1.473103735617085E-3"/>
                  <c:y val="-3.4191660680882502E-2"/>
                </c:manualLayout>
              </c:layout>
              <c:tx>
                <c:rich>
                  <a:bodyPr/>
                  <a:lstStyle/>
                  <a:p>
                    <a:r>
                      <a:rPr lang="en-US" sz="1000" u="sng" baseline="0" dirty="0">
                        <a:solidFill>
                          <a:srgbClr val="000066"/>
                        </a:solidFill>
                        <a:uFill>
                          <a:solidFill>
                            <a:srgbClr val="000066"/>
                          </a:solidFill>
                        </a:uFill>
                      </a:rPr>
                      <a:t>323 855,60</a:t>
                    </a:r>
                    <a:endParaRPr lang="en-US" sz="800" dirty="0">
                      <a:solidFill>
                        <a:srgbClr val="000066"/>
                      </a:solidFill>
                    </a:endParaRPr>
                  </a:p>
                </c:rich>
              </c:tx>
              <c:showLegendKey val="0"/>
              <c:showVal val="1"/>
              <c:showCatName val="0"/>
              <c:showSerName val="0"/>
              <c:showPercent val="0"/>
              <c:showBubbleSize val="0"/>
            </c:dLbl>
            <c:numFmt formatCode="#,##0.00" sourceLinked="0"/>
            <c:txPr>
              <a:bodyPr rot="0"/>
              <a:lstStyle/>
              <a:p>
                <a:pPr>
                  <a:defRPr sz="1000" u="sng" baseline="0">
                    <a:uFill>
                      <a:solidFill>
                        <a:srgbClr val="000066"/>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Лист1!$B$2:$B$10</c:f>
              <c:numCache>
                <c:formatCode>General</c:formatCode>
                <c:ptCount val="9"/>
                <c:pt idx="0">
                  <c:v>323855.59999999998</c:v>
                </c:pt>
                <c:pt idx="1">
                  <c:v>337786.9</c:v>
                </c:pt>
                <c:pt idx="2">
                  <c:v>363998.7</c:v>
                </c:pt>
                <c:pt idx="3">
                  <c:v>279157.3</c:v>
                </c:pt>
                <c:pt idx="4">
                  <c:v>440339</c:v>
                </c:pt>
                <c:pt idx="5">
                  <c:v>442094.8</c:v>
                </c:pt>
                <c:pt idx="6">
                  <c:v>556426.30000000005</c:v>
                </c:pt>
                <c:pt idx="7">
                  <c:v>416300.3</c:v>
                </c:pt>
                <c:pt idx="8">
                  <c:v>450073.9</c:v>
                </c:pt>
              </c:numCache>
            </c:numRef>
          </c:val>
        </c:ser>
        <c:ser>
          <c:idx val="1"/>
          <c:order val="1"/>
          <c:tx>
            <c:strRef>
              <c:f>Лист1!$C$1</c:f>
              <c:strCache>
                <c:ptCount val="1"/>
                <c:pt idx="0">
                  <c:v>Расходы</c:v>
                </c:pt>
              </c:strCache>
            </c:strRef>
          </c:tx>
          <c:spPr>
            <a:solidFill>
              <a:srgbClr val="C00000"/>
            </a:solidFill>
          </c:spPr>
          <c:invertIfNegative val="0"/>
          <c:dLbls>
            <c:dLbl>
              <c:idx val="0"/>
              <c:layout>
                <c:manualLayout>
                  <c:x val="-5.8924149424683398E-3"/>
                  <c:y val="-8.5479151702206255E-2"/>
                </c:manualLayout>
              </c:layout>
              <c:tx>
                <c:rich>
                  <a:bodyPr/>
                  <a:lstStyle/>
                  <a:p>
                    <a:r>
                      <a:rPr lang="en-US" sz="1000" u="sng" baseline="0" dirty="0">
                        <a:solidFill>
                          <a:srgbClr val="FF0000"/>
                        </a:solidFill>
                        <a:uFill>
                          <a:solidFill>
                            <a:srgbClr val="FF0000"/>
                          </a:solidFill>
                        </a:uFill>
                      </a:rPr>
                      <a:t>322242,3</a:t>
                    </a:r>
                    <a:endParaRPr lang="en-US" sz="1000" dirty="0">
                      <a:solidFill>
                        <a:srgbClr val="FF0000"/>
                      </a:solidFill>
                    </a:endParaRPr>
                  </a:p>
                </c:rich>
              </c:tx>
              <c:showLegendKey val="0"/>
              <c:showVal val="1"/>
              <c:showCatName val="0"/>
              <c:showSerName val="0"/>
              <c:showPercent val="0"/>
              <c:showBubbleSize val="0"/>
            </c:dLbl>
            <c:dLbl>
              <c:idx val="1"/>
              <c:layout>
                <c:manualLayout>
                  <c:x val="-7.3655186780854243E-3"/>
                  <c:y val="-5.4706657089411997E-2"/>
                </c:manualLayout>
              </c:layout>
              <c:showLegendKey val="0"/>
              <c:showVal val="1"/>
              <c:showCatName val="0"/>
              <c:showSerName val="0"/>
              <c:showPercent val="0"/>
              <c:showBubbleSize val="0"/>
            </c:dLbl>
            <c:dLbl>
              <c:idx val="2"/>
              <c:layout>
                <c:manualLayout>
                  <c:x val="0"/>
                  <c:y val="-6.1544989225588528E-2"/>
                </c:manualLayout>
              </c:layout>
              <c:showLegendKey val="0"/>
              <c:showVal val="1"/>
              <c:showCatName val="0"/>
              <c:showSerName val="0"/>
              <c:showPercent val="0"/>
              <c:showBubbleSize val="0"/>
            </c:dLbl>
            <c:dLbl>
              <c:idx val="4"/>
              <c:layout>
                <c:manualLayout>
                  <c:x val="-2.9462074712341699E-3"/>
                  <c:y val="-6.1544989225588466E-2"/>
                </c:manualLayout>
              </c:layout>
              <c:showLegendKey val="0"/>
              <c:showVal val="1"/>
              <c:showCatName val="0"/>
              <c:showSerName val="0"/>
              <c:showPercent val="0"/>
              <c:showBubbleSize val="0"/>
            </c:dLbl>
            <c:dLbl>
              <c:idx val="5"/>
              <c:layout>
                <c:manualLayout>
                  <c:x val="5.5977941953449226E-2"/>
                  <c:y val="-3.077249461279425E-2"/>
                </c:manualLayout>
              </c:layout>
              <c:showLegendKey val="0"/>
              <c:showVal val="1"/>
              <c:showCatName val="0"/>
              <c:showSerName val="0"/>
              <c:showPercent val="0"/>
              <c:showBubbleSize val="0"/>
            </c:dLbl>
            <c:numFmt formatCode="#,##0.00" sourceLinked="0"/>
            <c:txPr>
              <a:bodyPr/>
              <a:lstStyle/>
              <a:p>
                <a:pPr>
                  <a:defRPr sz="1000" u="sng" baseline="0">
                    <a:solidFill>
                      <a:srgbClr val="FF0000"/>
                    </a:solidFill>
                    <a:uFill>
                      <a:solidFill>
                        <a:srgbClr val="FF0000"/>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Лист1!$C$2:$C$10</c:f>
              <c:numCache>
                <c:formatCode>General</c:formatCode>
                <c:ptCount val="9"/>
                <c:pt idx="0">
                  <c:v>322242.3</c:v>
                </c:pt>
                <c:pt idx="1">
                  <c:v>333944.09999999998</c:v>
                </c:pt>
                <c:pt idx="2">
                  <c:v>362888.2</c:v>
                </c:pt>
                <c:pt idx="3">
                  <c:v>383109.5</c:v>
                </c:pt>
                <c:pt idx="4">
                  <c:v>434918.5</c:v>
                </c:pt>
                <c:pt idx="5">
                  <c:v>441604.9</c:v>
                </c:pt>
                <c:pt idx="6">
                  <c:v>566125.1</c:v>
                </c:pt>
                <c:pt idx="7">
                  <c:v>416300.3</c:v>
                </c:pt>
                <c:pt idx="8">
                  <c:v>449746.5</c:v>
                </c:pt>
              </c:numCache>
            </c:numRef>
          </c:val>
        </c:ser>
        <c:ser>
          <c:idx val="2"/>
          <c:order val="2"/>
          <c:tx>
            <c:strRef>
              <c:f>Лист1!$D$1</c:f>
              <c:strCache>
                <c:ptCount val="1"/>
                <c:pt idx="0">
                  <c:v>Дефицит (-)/ Профицит (+)</c:v>
                </c:pt>
              </c:strCache>
            </c:strRef>
          </c:tx>
          <c:spPr>
            <a:solidFill>
              <a:srgbClr val="00FFCC"/>
            </a:solidFill>
          </c:spPr>
          <c:invertIfNegative val="0"/>
          <c:dLbls>
            <c:dLbl>
              <c:idx val="0"/>
              <c:layout>
                <c:manualLayout>
                  <c:x val="2.0623452298639215E-2"/>
                  <c:y val="-1.3676664272352999E-2"/>
                </c:manualLayout>
              </c:layout>
              <c:showLegendKey val="0"/>
              <c:showVal val="1"/>
              <c:showCatName val="0"/>
              <c:showSerName val="0"/>
              <c:showPercent val="0"/>
              <c:showBubbleSize val="0"/>
            </c:dLbl>
            <c:dLbl>
              <c:idx val="1"/>
              <c:layout>
                <c:manualLayout>
                  <c:x val="1.3257933620553764E-2"/>
                  <c:y val="-1.3676664272352999E-2"/>
                </c:manualLayout>
              </c:layout>
              <c:tx>
                <c:rich>
                  <a:bodyPr/>
                  <a:lstStyle/>
                  <a:p>
                    <a:r>
                      <a:rPr lang="en-US" b="0" i="0" baseline="0" dirty="0">
                        <a:solidFill>
                          <a:schemeClr val="tx2"/>
                        </a:solidFill>
                      </a:rPr>
                      <a:t>2842,8</a:t>
                    </a:r>
                    <a:endParaRPr lang="en-US" baseline="0" dirty="0">
                      <a:solidFill>
                        <a:schemeClr val="tx2"/>
                      </a:solidFill>
                    </a:endParaRPr>
                  </a:p>
                </c:rich>
              </c:tx>
              <c:showLegendKey val="0"/>
              <c:showVal val="1"/>
              <c:showCatName val="0"/>
              <c:showSerName val="0"/>
              <c:showPercent val="0"/>
              <c:showBubbleSize val="0"/>
            </c:dLbl>
            <c:dLbl>
              <c:idx val="2"/>
              <c:layout>
                <c:manualLayout>
                  <c:x val="2.1511734001593563E-2"/>
                  <c:y val="-1.7095830340441251E-2"/>
                </c:manualLayout>
              </c:layout>
              <c:showLegendKey val="0"/>
              <c:showVal val="1"/>
              <c:showCatName val="0"/>
              <c:showSerName val="0"/>
              <c:showPercent val="0"/>
              <c:showBubbleSize val="0"/>
            </c:dLbl>
            <c:dLbl>
              <c:idx val="3"/>
              <c:layout>
                <c:manualLayout>
                  <c:x val="1.1472924800849899E-2"/>
                  <c:y val="0"/>
                </c:manualLayout>
              </c:layout>
              <c:showLegendKey val="0"/>
              <c:showVal val="1"/>
              <c:showCatName val="0"/>
              <c:showSerName val="0"/>
              <c:showPercent val="0"/>
              <c:showBubbleSize val="0"/>
            </c:dLbl>
            <c:dLbl>
              <c:idx val="4"/>
              <c:layout>
                <c:manualLayout>
                  <c:x val="2.1511734001593563E-2"/>
                  <c:y val="-1.025749820426475E-2"/>
                </c:manualLayout>
              </c:layout>
              <c:showLegendKey val="0"/>
              <c:showVal val="1"/>
              <c:showCatName val="0"/>
              <c:showSerName val="0"/>
              <c:showPercent val="0"/>
              <c:showBubbleSize val="0"/>
            </c:dLbl>
            <c:dLbl>
              <c:idx val="5"/>
              <c:layout>
                <c:manualLayout>
                  <c:x val="1.2907040400956138E-2"/>
                  <c:y val="0"/>
                </c:manualLayout>
              </c:layout>
              <c:showLegendKey val="0"/>
              <c:showVal val="1"/>
              <c:showCatName val="0"/>
              <c:showSerName val="0"/>
              <c:showPercent val="0"/>
              <c:showBubbleSize val="0"/>
            </c:dLbl>
            <c:dLbl>
              <c:idx val="6"/>
              <c:layout>
                <c:manualLayout>
                  <c:x val="1.7209387201274851E-2"/>
                  <c:y val="-1.7095830340441251E-2"/>
                </c:manualLayout>
              </c:layout>
              <c:showLegendKey val="0"/>
              <c:showVal val="1"/>
              <c:showCatName val="0"/>
              <c:showSerName val="0"/>
              <c:showPercent val="0"/>
              <c:showBubbleSize val="0"/>
            </c:dLbl>
            <c:dLbl>
              <c:idx val="7"/>
              <c:layout>
                <c:manualLayout>
                  <c:x val="1.5775271601168612E-2"/>
                  <c:y val="0"/>
                </c:manualLayout>
              </c:layout>
              <c:showLegendKey val="0"/>
              <c:showVal val="1"/>
              <c:showCatName val="0"/>
              <c:showSerName val="0"/>
              <c:showPercent val="0"/>
              <c:showBubbleSize val="0"/>
            </c:dLbl>
            <c:txPr>
              <a:bodyPr/>
              <a:lstStyle/>
              <a:p>
                <a:pPr>
                  <a:defRPr sz="1000" b="0" i="0" u="sng" baseline="0">
                    <a:solidFill>
                      <a:schemeClr val="tx2"/>
                    </a:solidFill>
                    <a:uFill>
                      <a:solidFill>
                        <a:srgbClr val="00FFCC"/>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Лист1!$D$2:$D$10</c:f>
              <c:numCache>
                <c:formatCode>General</c:formatCode>
                <c:ptCount val="9"/>
                <c:pt idx="0">
                  <c:v>1613.3</c:v>
                </c:pt>
                <c:pt idx="1">
                  <c:v>2842.8</c:v>
                </c:pt>
                <c:pt idx="2">
                  <c:v>1110.5</c:v>
                </c:pt>
                <c:pt idx="3">
                  <c:v>-3952.2</c:v>
                </c:pt>
                <c:pt idx="4">
                  <c:v>5420.5</c:v>
                </c:pt>
                <c:pt idx="5">
                  <c:v>489.8</c:v>
                </c:pt>
                <c:pt idx="6">
                  <c:v>-9698.7999999999993</c:v>
                </c:pt>
                <c:pt idx="7">
                  <c:v>0</c:v>
                </c:pt>
                <c:pt idx="8">
                  <c:v>327.39999999999998</c:v>
                </c:pt>
              </c:numCache>
            </c:numRef>
          </c:val>
        </c:ser>
        <c:dLbls>
          <c:showLegendKey val="0"/>
          <c:showVal val="0"/>
          <c:showCatName val="0"/>
          <c:showSerName val="0"/>
          <c:showPercent val="0"/>
          <c:showBubbleSize val="0"/>
        </c:dLbls>
        <c:gapWidth val="150"/>
        <c:shape val="box"/>
        <c:axId val="181260288"/>
        <c:axId val="181261824"/>
        <c:axId val="0"/>
      </c:bar3DChart>
      <c:catAx>
        <c:axId val="181260288"/>
        <c:scaling>
          <c:orientation val="minMax"/>
        </c:scaling>
        <c:delete val="0"/>
        <c:axPos val="b"/>
        <c:numFmt formatCode="General" sourceLinked="1"/>
        <c:majorTickMark val="out"/>
        <c:minorTickMark val="none"/>
        <c:tickLblPos val="nextTo"/>
        <c:txPr>
          <a:bodyPr/>
          <a:lstStyle/>
          <a:p>
            <a:pPr>
              <a:defRPr sz="1200" b="1" i="1" baseline="0"/>
            </a:pPr>
            <a:endParaRPr lang="ru-RU"/>
          </a:p>
        </c:txPr>
        <c:crossAx val="181261824"/>
        <c:crosses val="autoZero"/>
        <c:auto val="1"/>
        <c:lblAlgn val="ctr"/>
        <c:lblOffset val="100"/>
        <c:noMultiLvlLbl val="0"/>
      </c:catAx>
      <c:valAx>
        <c:axId val="181261824"/>
        <c:scaling>
          <c:orientation val="minMax"/>
        </c:scaling>
        <c:delete val="0"/>
        <c:axPos val="l"/>
        <c:majorGridlines/>
        <c:numFmt formatCode="General" sourceLinked="1"/>
        <c:majorTickMark val="out"/>
        <c:minorTickMark val="none"/>
        <c:tickLblPos val="nextTo"/>
        <c:crossAx val="181260288"/>
        <c:crosses val="autoZero"/>
        <c:crossBetween val="between"/>
      </c:valAx>
    </c:plotArea>
    <c:legend>
      <c:legendPos val="t"/>
      <c:layout>
        <c:manualLayout>
          <c:xMode val="edge"/>
          <c:yMode val="edge"/>
          <c:x val="0.12158641360506729"/>
          <c:y val="8.4375000000000006E-2"/>
          <c:w val="0.87841353389571741"/>
          <c:h val="7.345607152356963E-2"/>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perspective val="30"/>
    </c:view3D>
    <c:floor>
      <c:thickness val="0"/>
    </c:floor>
    <c:sideWall>
      <c:thickness val="0"/>
    </c:sideWall>
    <c:backWall>
      <c:thickness val="0"/>
    </c:backWall>
    <c:plotArea>
      <c:layout>
        <c:manualLayout>
          <c:layoutTarget val="inner"/>
          <c:xMode val="edge"/>
          <c:yMode val="edge"/>
          <c:x val="0.15306746282936595"/>
          <c:y val="2.5618507747851519E-2"/>
          <c:w val="0.8455157055230329"/>
          <c:h val="0.4216158659144669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spPr>
            <a:solidFill>
              <a:schemeClr val="bg2">
                <a:lumMod val="20000"/>
                <a:lumOff val="80000"/>
              </a:schemeClr>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Лист1!$B$2:$B$8</c:f>
              <c:numCache>
                <c:formatCode>#,##0.00</c:formatCode>
                <c:ptCount val="7"/>
                <c:pt idx="0">
                  <c:v>3024.9921899999999</c:v>
                </c:pt>
                <c:pt idx="1">
                  <c:v>82644.649550000002</c:v>
                </c:pt>
                <c:pt idx="2">
                  <c:v>300326.62738000002</c:v>
                </c:pt>
                <c:pt idx="3">
                  <c:v>68784.274730000005</c:v>
                </c:pt>
                <c:pt idx="4">
                  <c:v>4094.4070499999998</c:v>
                </c:pt>
                <c:pt idx="5">
                  <c:v>43720.956740000001</c:v>
                </c:pt>
                <c:pt idx="6">
                  <c:v>1734.5363</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bg2">
                <a:lumMod val="60000"/>
                <a:lumOff val="40000"/>
              </a:schemeClr>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Лист1!$C$2:$C$8</c:f>
              <c:numCache>
                <c:formatCode>#,##0.00</c:formatCode>
                <c:ptCount val="7"/>
                <c:pt idx="0">
                  <c:v>3381.92254</c:v>
                </c:pt>
                <c:pt idx="1">
                  <c:v>88227.319040000002</c:v>
                </c:pt>
                <c:pt idx="2">
                  <c:v>318017.91142999998</c:v>
                </c:pt>
                <c:pt idx="3">
                  <c:v>74448.095950000003</c:v>
                </c:pt>
                <c:pt idx="4">
                  <c:v>4094.4070499999998</c:v>
                </c:pt>
                <c:pt idx="5" formatCode="General">
                  <c:v>46810.873919999998</c:v>
                </c:pt>
                <c:pt idx="6">
                  <c:v>1734.5363</c:v>
                </c:pt>
              </c:numCache>
            </c:numRef>
          </c:val>
        </c:ser>
        <c:ser>
          <c:idx val="2"/>
          <c:order val="2"/>
          <c:tx>
            <c:strRef>
              <c:f>Лист1!$D$1</c:f>
              <c:strCache>
                <c:ptCount val="1"/>
                <c:pt idx="0">
                  <c:v>Показатели с учетом изменений, утв. Решением от 05.11.2024 № 41/25 «О внесении изменений в бюджет» </c:v>
                </c:pt>
              </c:strCache>
            </c:strRef>
          </c:tx>
          <c:spPr>
            <a:solidFill>
              <a:srgbClr val="7030A0"/>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Лист1!$D$2:$D$8</c:f>
              <c:numCache>
                <c:formatCode>#,##0.00</c:formatCode>
                <c:ptCount val="7"/>
                <c:pt idx="0">
                  <c:v>2836.6</c:v>
                </c:pt>
                <c:pt idx="1">
                  <c:v>107482.4</c:v>
                </c:pt>
                <c:pt idx="2">
                  <c:v>322990.59999999998</c:v>
                </c:pt>
                <c:pt idx="3">
                  <c:v>76540.800000000003</c:v>
                </c:pt>
                <c:pt idx="4">
                  <c:v>4094.4</c:v>
                </c:pt>
                <c:pt idx="5" formatCode="General">
                  <c:v>50445.8</c:v>
                </c:pt>
                <c:pt idx="6">
                  <c:v>1734.5363</c:v>
                </c:pt>
              </c:numCache>
            </c:numRef>
          </c:val>
        </c:ser>
        <c:dLbls>
          <c:showLegendKey val="0"/>
          <c:showVal val="0"/>
          <c:showCatName val="0"/>
          <c:showSerName val="0"/>
          <c:showPercent val="0"/>
          <c:showBubbleSize val="0"/>
        </c:dLbls>
        <c:gapWidth val="75"/>
        <c:shape val="cylinder"/>
        <c:axId val="369320704"/>
        <c:axId val="369322240"/>
        <c:axId val="0"/>
      </c:bar3DChart>
      <c:catAx>
        <c:axId val="369320704"/>
        <c:scaling>
          <c:orientation val="minMax"/>
        </c:scaling>
        <c:delete val="1"/>
        <c:axPos val="b"/>
        <c:numFmt formatCode="_(&quot;₽&quot;* #,##0.00_);_(&quot;₽&quot;* \(#,##0.00\);_(&quot;₽&quot;* &quot;-&quot;??_);_(@_)" sourceLinked="0"/>
        <c:majorTickMark val="in"/>
        <c:minorTickMark val="in"/>
        <c:tickLblPos val="low"/>
        <c:crossAx val="369322240"/>
        <c:crosses val="autoZero"/>
        <c:auto val="0"/>
        <c:lblAlgn val="ctr"/>
        <c:lblOffset val="100"/>
        <c:tickLblSkip val="1"/>
        <c:noMultiLvlLbl val="0"/>
      </c:catAx>
      <c:valAx>
        <c:axId val="369322240"/>
        <c:scaling>
          <c:orientation val="minMax"/>
        </c:scaling>
        <c:delete val="0"/>
        <c:axPos val="l"/>
        <c:majorGridlines/>
        <c:numFmt formatCode="#,##0.00" sourceLinked="1"/>
        <c:majorTickMark val="none"/>
        <c:minorTickMark val="none"/>
        <c:tickLblPos val="nextTo"/>
        <c:spPr>
          <a:ln w="9525">
            <a:noFill/>
          </a:ln>
        </c:spPr>
        <c:txPr>
          <a:bodyPr/>
          <a:lstStyle/>
          <a:p>
            <a:pPr>
              <a:defRPr sz="1100" b="1">
                <a:solidFill>
                  <a:schemeClr val="accent5">
                    <a:lumMod val="25000"/>
                  </a:schemeClr>
                </a:solidFill>
              </a:defRPr>
            </a:pPr>
            <a:endParaRPr lang="ru-RU"/>
          </a:p>
        </c:txPr>
        <c:crossAx val="369320704"/>
        <c:crossesAt val="1"/>
        <c:crossBetween val="between"/>
      </c:valAx>
    </c:plotArea>
    <c:legend>
      <c:legendPos val="b"/>
      <c:layout/>
      <c:overlay val="0"/>
      <c:txPr>
        <a:bodyPr/>
        <a:lstStyle/>
        <a:p>
          <a:pPr>
            <a:defRPr sz="1200">
              <a:solidFill>
                <a:schemeClr val="accent5">
                  <a:lumMod val="2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formatCode="#,##0.00">
                  <c:v>560244.69999999995</c:v>
                </c:pt>
                <c:pt idx="1">
                  <c:v>5880.4</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406631.8</c:v>
                </c:pt>
                <c:pt idx="1">
                  <c:v>3713.6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2026</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435111.2</c:v>
                </c:pt>
                <c:pt idx="1">
                  <c:v>3722.7</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Источники  финансирования
дефицита бюджета  муниципального района</c:v>
                </c:pt>
              </c:strCache>
            </c:strRef>
          </c:tx>
          <c:spPr>
            <a:solidFill>
              <a:schemeClr val="accent1">
                <a:lumMod val="75000"/>
              </a:schemeClr>
            </a:soli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Лист1!$B$2:$B$10</c:f>
              <c:numCache>
                <c:formatCode>#,##0.00</c:formatCode>
                <c:ptCount val="9"/>
                <c:pt idx="0">
                  <c:v>-1613.3</c:v>
                </c:pt>
                <c:pt idx="1">
                  <c:v>-3842.8</c:v>
                </c:pt>
                <c:pt idx="2">
                  <c:v>-1110.5</c:v>
                </c:pt>
                <c:pt idx="3">
                  <c:v>3952.2</c:v>
                </c:pt>
                <c:pt idx="4">
                  <c:v>-5420.5</c:v>
                </c:pt>
                <c:pt idx="5">
                  <c:v>-489.8</c:v>
                </c:pt>
                <c:pt idx="6" formatCode="General">
                  <c:v>9698.7999999999993</c:v>
                </c:pt>
                <c:pt idx="7" formatCode="General">
                  <c:v>0</c:v>
                </c:pt>
                <c:pt idx="8" formatCode="General">
                  <c:v>0</c:v>
                </c:pt>
              </c:numCache>
            </c:numRef>
          </c:val>
          <c:shape val="cylinder"/>
        </c:ser>
        <c:ser>
          <c:idx val="1"/>
          <c:order val="1"/>
          <c:tx>
            <c:strRef>
              <c:f>Лист1!$C$1</c:f>
              <c:strCache>
                <c:ptCount val="1"/>
                <c:pt idx="0">
                  <c:v>Кредиты кредитных  организаций в валюте  Российской Федерации 
</c:v>
                </c:pt>
              </c:strCache>
            </c:strRef>
          </c:tx>
          <c:spPr>
            <a:blipFill>
              <a:blip xmlns:r="http://schemas.openxmlformats.org/officeDocument/2006/relationships" r:embed="rId1"/>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Лист1!$C$2:$C$10</c:f>
              <c:numCache>
                <c:formatCode>General</c:formatCode>
                <c:ptCount val="9"/>
                <c:pt idx="0">
                  <c:v>0</c:v>
                </c:pt>
                <c:pt idx="1">
                  <c:v>0</c:v>
                </c:pt>
                <c:pt idx="2">
                  <c:v>0</c:v>
                </c:pt>
                <c:pt idx="3">
                  <c:v>0</c:v>
                </c:pt>
                <c:pt idx="4">
                  <c:v>0</c:v>
                </c:pt>
                <c:pt idx="5">
                  <c:v>0</c:v>
                </c:pt>
                <c:pt idx="6">
                  <c:v>0</c:v>
                </c:pt>
                <c:pt idx="7">
                  <c:v>0</c:v>
                </c:pt>
                <c:pt idx="8">
                  <c:v>0</c:v>
                </c:pt>
              </c:numCache>
            </c:numRef>
          </c:val>
        </c:ser>
        <c:ser>
          <c:idx val="2"/>
          <c:order val="2"/>
          <c:tx>
            <c:strRef>
              <c:f>Лист1!$D$1</c:f>
              <c:strCache>
                <c:ptCount val="1"/>
                <c:pt idx="0">
                  <c:v>Бюджетные кредиты 
</c:v>
                </c:pt>
              </c:strCache>
            </c:strRef>
          </c:tx>
          <c:spPr>
            <a:blipFill>
              <a:blip xmlns:r="http://schemas.openxmlformats.org/officeDocument/2006/relationships" r:embed="rId2"/>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Лист1!$D$2:$D$10</c:f>
              <c:numCache>
                <c:formatCode>General</c:formatCode>
                <c:ptCount val="9"/>
                <c:pt idx="0">
                  <c:v>0</c:v>
                </c:pt>
                <c:pt idx="1">
                  <c:v>0</c:v>
                </c:pt>
                <c:pt idx="2">
                  <c:v>0</c:v>
                </c:pt>
                <c:pt idx="3">
                  <c:v>0</c:v>
                </c:pt>
                <c:pt idx="4">
                  <c:v>0</c:v>
                </c:pt>
                <c:pt idx="5">
                  <c:v>0</c:v>
                </c:pt>
                <c:pt idx="6">
                  <c:v>0</c:v>
                </c:pt>
                <c:pt idx="7">
                  <c:v>0</c:v>
                </c:pt>
                <c:pt idx="8">
                  <c:v>0</c:v>
                </c:pt>
              </c:numCache>
            </c:numRef>
          </c:val>
        </c:ser>
        <c:ser>
          <c:idx val="3"/>
          <c:order val="3"/>
          <c:tx>
            <c:strRef>
              <c:f>Лист1!$E$1</c:f>
              <c:strCache>
                <c:ptCount val="1"/>
                <c:pt idx="0">
                  <c:v>Изменение остатков  средств на счетах по учету  средств бюджета
</c:v>
                </c:pt>
              </c:strCache>
            </c:strRef>
          </c:tx>
          <c:spPr>
            <a:gradFill>
              <a:gsLst>
                <a:gs pos="0">
                  <a:schemeClr val="accent1">
                    <a:shade val="30000"/>
                    <a:satMod val="115000"/>
                  </a:schemeClr>
                </a:gs>
                <a:gs pos="54000">
                  <a:schemeClr val="accent1">
                    <a:shade val="67500"/>
                    <a:satMod val="115000"/>
                  </a:schemeClr>
                </a:gs>
                <a:gs pos="100000">
                  <a:schemeClr val="accent1">
                    <a:shade val="100000"/>
                    <a:satMod val="115000"/>
                  </a:schemeClr>
                </a:gs>
              </a:gsLst>
              <a:lin ang="5400000" scaled="0"/>
            </a:gra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Лист1!$E$2:$E$10</c:f>
              <c:numCache>
                <c:formatCode>#,##0.00</c:formatCode>
                <c:ptCount val="9"/>
                <c:pt idx="0">
                  <c:v>-1613.3</c:v>
                </c:pt>
                <c:pt idx="1">
                  <c:v>-3842.8</c:v>
                </c:pt>
                <c:pt idx="2">
                  <c:v>-1110.5</c:v>
                </c:pt>
                <c:pt idx="3">
                  <c:v>3952.2</c:v>
                </c:pt>
                <c:pt idx="4">
                  <c:v>-5420.5</c:v>
                </c:pt>
                <c:pt idx="5">
                  <c:v>-489.8</c:v>
                </c:pt>
                <c:pt idx="6" formatCode="General">
                  <c:v>9698.7999999999993</c:v>
                </c:pt>
                <c:pt idx="7" formatCode="General">
                  <c:v>0</c:v>
                </c:pt>
                <c:pt idx="8" formatCode="General">
                  <c:v>0</c:v>
                </c:pt>
              </c:numCache>
            </c:numRef>
          </c:val>
        </c:ser>
        <c:dLbls>
          <c:showLegendKey val="0"/>
          <c:showVal val="0"/>
          <c:showCatName val="0"/>
          <c:showSerName val="0"/>
          <c:showPercent val="0"/>
          <c:showBubbleSize val="0"/>
        </c:dLbls>
        <c:gapWidth val="150"/>
        <c:shape val="box"/>
        <c:axId val="235569152"/>
        <c:axId val="235570688"/>
        <c:axId val="0"/>
      </c:bar3DChart>
      <c:catAx>
        <c:axId val="235569152"/>
        <c:scaling>
          <c:orientation val="minMax"/>
        </c:scaling>
        <c:delete val="0"/>
        <c:axPos val="b"/>
        <c:majorTickMark val="out"/>
        <c:minorTickMark val="none"/>
        <c:tickLblPos val="low"/>
        <c:txPr>
          <a:bodyPr anchor="b" anchorCtr="1"/>
          <a:lstStyle/>
          <a:p>
            <a:pPr>
              <a:defRPr sz="1200" b="0" i="1" spc="-100" baseline="0"/>
            </a:pPr>
            <a:endParaRPr lang="ru-RU"/>
          </a:p>
        </c:txPr>
        <c:crossAx val="235570688"/>
        <c:crosses val="autoZero"/>
        <c:auto val="0"/>
        <c:lblAlgn val="ctr"/>
        <c:lblOffset val="100"/>
        <c:noMultiLvlLbl val="0"/>
      </c:catAx>
      <c:valAx>
        <c:axId val="235570688"/>
        <c:scaling>
          <c:orientation val="minMax"/>
        </c:scaling>
        <c:delete val="0"/>
        <c:axPos val="l"/>
        <c:majorGridlines/>
        <c:numFmt formatCode="#,##0.00" sourceLinked="1"/>
        <c:majorTickMark val="out"/>
        <c:minorTickMark val="none"/>
        <c:tickLblPos val="nextTo"/>
        <c:txPr>
          <a:bodyPr/>
          <a:lstStyle/>
          <a:p>
            <a:pPr>
              <a:defRPr sz="1500" baseline="0"/>
            </a:pPr>
            <a:endParaRPr lang="ru-RU"/>
          </a:p>
        </c:txPr>
        <c:crossAx val="235569152"/>
        <c:crosses val="autoZero"/>
        <c:crossBetween val="between"/>
      </c:valAx>
    </c:plotArea>
    <c:legend>
      <c:legendPos val="t"/>
      <c:layout>
        <c:manualLayout>
          <c:xMode val="edge"/>
          <c:yMode val="edge"/>
          <c:x val="0"/>
          <c:y val="1.1841473878788884E-2"/>
          <c:w val="1"/>
          <c:h val="0.23075982101279527"/>
        </c:manualLayout>
      </c:layout>
      <c:overlay val="0"/>
      <c:txPr>
        <a:bodyPr/>
        <a:lstStyle/>
        <a:p>
          <a:pPr>
            <a:defRPr sz="1000" cap="none" spc="-100" baseline="30000"/>
          </a:pPr>
          <a:endParaRPr lang="ru-RU"/>
        </a:p>
      </c:txPr>
    </c:legend>
    <c:plotVisOnly val="1"/>
    <c:dispBlanksAs val="gap"/>
    <c:showDLblsOverMax val="0"/>
  </c:chart>
  <c:txPr>
    <a:bodyPr/>
    <a:lstStyle/>
    <a:p>
      <a:pPr>
        <a:defRPr sz="18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8602861790285E-2"/>
          <c:y val="4.9126293066202524E-2"/>
          <c:w val="0.90951397138209711"/>
          <c:h val="0.89563987489044428"/>
        </c:manualLayout>
      </c:layout>
      <c:lineChart>
        <c:grouping val="stacked"/>
        <c:varyColors val="0"/>
        <c:ser>
          <c:idx val="0"/>
          <c:order val="0"/>
          <c:tx>
            <c:strRef>
              <c:f>Лист1!$B$1</c:f>
              <c:strCache>
                <c:ptCount val="1"/>
                <c:pt idx="0">
                  <c:v>Столбец1</c:v>
                </c:pt>
              </c:strCache>
            </c:strRef>
          </c:tx>
          <c:dLbls>
            <c:dLbl>
              <c:idx val="0"/>
              <c:layout>
                <c:manualLayout>
                  <c:x val="-5.125261485665885E-2"/>
                  <c:y val="4.6541896579392415E-2"/>
                </c:manualLayout>
              </c:layout>
              <c:showLegendKey val="0"/>
              <c:showVal val="1"/>
              <c:showCatName val="0"/>
              <c:showSerName val="0"/>
              <c:showPercent val="0"/>
              <c:showBubbleSize val="0"/>
            </c:dLbl>
            <c:dLbl>
              <c:idx val="1"/>
              <c:layout>
                <c:manualLayout>
                  <c:x val="-4.9745185007933589E-2"/>
                  <c:y val="-3.9193368946660249E-2"/>
                </c:manualLayout>
              </c:layout>
              <c:showLegendKey val="0"/>
              <c:showVal val="1"/>
              <c:showCatName val="0"/>
              <c:showSerName val="0"/>
              <c:showPercent val="0"/>
              <c:showBubbleSize val="0"/>
            </c:dLbl>
            <c:dLbl>
              <c:idx val="2"/>
              <c:layout>
                <c:manualLayout>
                  <c:x val="-5.125261485665885E-2"/>
                  <c:y val="4.6541896579392415E-2"/>
                </c:manualLayout>
              </c:layout>
              <c:showLegendKey val="0"/>
              <c:showVal val="1"/>
              <c:showCatName val="0"/>
              <c:showSerName val="0"/>
              <c:showPercent val="0"/>
              <c:showBubbleSize val="0"/>
            </c:dLbl>
            <c:dLbl>
              <c:idx val="3"/>
              <c:layout>
                <c:manualLayout>
                  <c:x val="-3.4670886520680989E-2"/>
                  <c:y val="-3.9193368946660249E-2"/>
                </c:manualLayout>
              </c:layout>
              <c:showLegendKey val="0"/>
              <c:showVal val="1"/>
              <c:showCatName val="0"/>
              <c:showSerName val="0"/>
              <c:showPercent val="0"/>
              <c:showBubbleSize val="0"/>
            </c:dLbl>
            <c:dLbl>
              <c:idx val="4"/>
              <c:layout>
                <c:manualLayout>
                  <c:x val="-3.4670886520680989E-2"/>
                  <c:y val="4.6541896579392415E-2"/>
                </c:manualLayout>
              </c:layout>
              <c:showLegendKey val="0"/>
              <c:showVal val="1"/>
              <c:showCatName val="0"/>
              <c:showSerName val="0"/>
              <c:showPercent val="0"/>
              <c:showBubbleSize val="0"/>
            </c:dLbl>
            <c:dLbl>
              <c:idx val="5"/>
              <c:layout>
                <c:manualLayout>
                  <c:x val="-3.6178435064669924E-2"/>
                  <c:y val="-3.9193368946660249E-2"/>
                </c:manualLayout>
              </c:layout>
              <c:showLegendKey val="0"/>
              <c:showVal val="1"/>
              <c:showCatName val="0"/>
              <c:showSerName val="0"/>
              <c:showPercent val="0"/>
              <c:showBubbleSize val="0"/>
            </c:dLbl>
            <c:txPr>
              <a:bodyPr/>
              <a:lstStyle/>
              <a:p>
                <a:pPr>
                  <a:defRPr sz="1400" b="1" i="1" baseline="0"/>
                </a:pPr>
                <a:endParaRPr lang="ru-RU"/>
              </a:p>
            </c:txPr>
            <c:showLegendKey val="0"/>
            <c:showVal val="1"/>
            <c:showCatName val="0"/>
            <c:showSerName val="0"/>
            <c:showPercent val="0"/>
            <c:showBubbleSize val="0"/>
            <c:showLeaderLines val="0"/>
          </c:dLbls>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mooth val="0"/>
        </c:ser>
        <c:dLbls>
          <c:showLegendKey val="0"/>
          <c:showVal val="0"/>
          <c:showCatName val="0"/>
          <c:showSerName val="0"/>
          <c:showPercent val="0"/>
          <c:showBubbleSize val="0"/>
        </c:dLbls>
        <c:marker val="1"/>
        <c:smooth val="0"/>
        <c:axId val="352734208"/>
        <c:axId val="352758016"/>
      </c:lineChart>
      <c:catAx>
        <c:axId val="352734208"/>
        <c:scaling>
          <c:orientation val="minMax"/>
        </c:scaling>
        <c:delete val="0"/>
        <c:axPos val="b"/>
        <c:majorTickMark val="out"/>
        <c:minorTickMark val="none"/>
        <c:tickLblPos val="nextTo"/>
        <c:txPr>
          <a:bodyPr/>
          <a:lstStyle/>
          <a:p>
            <a:pPr>
              <a:defRPr sz="1200" baseline="0"/>
            </a:pPr>
            <a:endParaRPr lang="ru-RU"/>
          </a:p>
        </c:txPr>
        <c:crossAx val="352758016"/>
        <c:crosses val="autoZero"/>
        <c:auto val="1"/>
        <c:lblAlgn val="ctr"/>
        <c:lblOffset val="100"/>
        <c:noMultiLvlLbl val="0"/>
      </c:catAx>
      <c:valAx>
        <c:axId val="352758016"/>
        <c:scaling>
          <c:orientation val="minMax"/>
        </c:scaling>
        <c:delete val="0"/>
        <c:axPos val="l"/>
        <c:majorGridlines/>
        <c:numFmt formatCode="General" sourceLinked="1"/>
        <c:majorTickMark val="out"/>
        <c:minorTickMark val="none"/>
        <c:tickLblPos val="nextTo"/>
        <c:crossAx val="35273420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Остальные расходы</c:v>
                </c:pt>
              </c:strCache>
            </c:strRef>
          </c:tx>
          <c:invertIfNegative val="0"/>
          <c:dLbls>
            <c:txPr>
              <a:bodyPr/>
              <a:lstStyle/>
              <a:p>
                <a:pPr>
                  <a:defRPr sz="800" baseline="0">
                    <a:solidFill>
                      <a:srgbClr val="C00000"/>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Лист1!$B$2:$B$6</c:f>
              <c:numCache>
                <c:formatCode>General</c:formatCode>
                <c:ptCount val="5"/>
                <c:pt idx="0">
                  <c:v>264596.09999999998</c:v>
                </c:pt>
                <c:pt idx="1">
                  <c:v>255902</c:v>
                </c:pt>
                <c:pt idx="2">
                  <c:v>312873.09999999998</c:v>
                </c:pt>
                <c:pt idx="3">
                  <c:v>192871.8</c:v>
                </c:pt>
                <c:pt idx="4">
                  <c:v>219517.1</c:v>
                </c:pt>
              </c:numCache>
            </c:numRef>
          </c:val>
        </c:ser>
        <c:ser>
          <c:idx val="1"/>
          <c:order val="1"/>
          <c:tx>
            <c:strRef>
              <c:f>Лист1!$C$1</c:f>
              <c:strCache>
                <c:ptCount val="1"/>
                <c:pt idx="0">
                  <c:v>Расходы бюджета за счет субвенций </c:v>
                </c:pt>
              </c:strCache>
            </c:strRef>
          </c:tx>
          <c:spPr>
            <a:solidFill>
              <a:srgbClr val="FFC000"/>
            </a:solidFill>
          </c:spPr>
          <c:invertIfNegative val="0"/>
          <c:dLbls>
            <c:txPr>
              <a:bodyPr/>
              <a:lstStyle/>
              <a:p>
                <a:pPr>
                  <a:defRPr sz="800" baseline="0">
                    <a:solidFill>
                      <a:schemeClr val="accent5">
                        <a:lumMod val="50000"/>
                      </a:schemeClr>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Лист1!$C$2:$C$6</c:f>
              <c:numCache>
                <c:formatCode>General</c:formatCode>
                <c:ptCount val="5"/>
                <c:pt idx="0">
                  <c:v>170322.4</c:v>
                </c:pt>
                <c:pt idx="1">
                  <c:v>185702.9</c:v>
                </c:pt>
                <c:pt idx="2">
                  <c:v>223841.9</c:v>
                </c:pt>
                <c:pt idx="3">
                  <c:v>223428.5</c:v>
                </c:pt>
                <c:pt idx="4">
                  <c:v>230229.4</c:v>
                </c:pt>
              </c:numCache>
            </c:numRef>
          </c:val>
        </c:ser>
        <c:ser>
          <c:idx val="2"/>
          <c:order val="2"/>
          <c:tx>
            <c:strRef>
              <c:f>Лист1!$D$1</c:f>
              <c:strCache>
                <c:ptCount val="1"/>
                <c:pt idx="0">
                  <c:v>Расходы бюджета на обслуживание долга</c:v>
                </c:pt>
              </c:strCache>
            </c:strRef>
          </c:tx>
          <c:spPr>
            <a:blipFill>
              <a:blip xmlns:r="http://schemas.openxmlformats.org/officeDocument/2006/relationships" r:embed="rId1"/>
              <a:tile tx="0" ty="0" sx="100000" sy="100000" flip="none" algn="tl"/>
            </a:blipFill>
          </c:spPr>
          <c:invertIfNegative val="0"/>
          <c:dLbls>
            <c:dLbl>
              <c:idx val="0"/>
              <c:layout>
                <c:manualLayout>
                  <c:x val="1.0143100242582493E-2"/>
                  <c:y val="-3.7909429298914381E-2"/>
                </c:manualLayout>
              </c:layout>
              <c:showLegendKey val="0"/>
              <c:showVal val="1"/>
              <c:showCatName val="0"/>
              <c:showSerName val="0"/>
              <c:showPercent val="0"/>
              <c:showBubbleSize val="0"/>
            </c:dLbl>
            <c:dLbl>
              <c:idx val="1"/>
              <c:layout>
                <c:manualLayout>
                  <c:x val="1.3524133656776656E-2"/>
                  <c:y val="-5.686451707267566E-2"/>
                </c:manualLayout>
              </c:layout>
              <c:showLegendKey val="0"/>
              <c:showVal val="1"/>
              <c:showCatName val="0"/>
              <c:showSerName val="0"/>
              <c:showPercent val="0"/>
              <c:showBubbleSize val="0"/>
            </c:dLbl>
            <c:dLbl>
              <c:idx val="2"/>
              <c:layout>
                <c:manualLayout>
                  <c:x val="0"/>
                  <c:y val="-4.2648107961278652E-2"/>
                </c:manualLayout>
              </c:layout>
              <c:showLegendKey val="0"/>
              <c:showVal val="1"/>
              <c:showCatName val="0"/>
              <c:showSerName val="0"/>
              <c:showPercent val="0"/>
              <c:showBubbleSize val="0"/>
            </c:dLbl>
            <c:dLbl>
              <c:idx val="3"/>
              <c:layout>
                <c:manualLayout>
                  <c:x val="2.3667233899359149E-2"/>
                  <c:y val="-4.2648107961278652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Лист1!$D$2:$D$6</c:f>
              <c:numCache>
                <c:formatCode>General</c:formatCode>
                <c:ptCount val="5"/>
                <c:pt idx="0">
                  <c:v>3.6</c:v>
                </c:pt>
                <c:pt idx="1">
                  <c:v>3.7</c:v>
                </c:pt>
                <c:pt idx="2">
                  <c:v>3.7</c:v>
                </c:pt>
                <c:pt idx="3">
                  <c:v>3.7</c:v>
                </c:pt>
                <c:pt idx="4">
                  <c:v>3.7</c:v>
                </c:pt>
              </c:numCache>
            </c:numRef>
          </c:val>
        </c:ser>
        <c:dLbls>
          <c:showLegendKey val="0"/>
          <c:showVal val="0"/>
          <c:showCatName val="0"/>
          <c:showSerName val="0"/>
          <c:showPercent val="0"/>
          <c:showBubbleSize val="0"/>
        </c:dLbls>
        <c:gapWidth val="150"/>
        <c:shape val="cylinder"/>
        <c:axId val="359389056"/>
        <c:axId val="359390592"/>
        <c:axId val="0"/>
      </c:bar3DChart>
      <c:catAx>
        <c:axId val="359389056"/>
        <c:scaling>
          <c:orientation val="minMax"/>
        </c:scaling>
        <c:delete val="0"/>
        <c:axPos val="b"/>
        <c:majorTickMark val="out"/>
        <c:minorTickMark val="none"/>
        <c:tickLblPos val="nextTo"/>
        <c:txPr>
          <a:bodyPr/>
          <a:lstStyle/>
          <a:p>
            <a:pPr>
              <a:defRPr sz="800" b="1" i="0" baseline="0"/>
            </a:pPr>
            <a:endParaRPr lang="ru-RU"/>
          </a:p>
        </c:txPr>
        <c:crossAx val="359390592"/>
        <c:crosses val="autoZero"/>
        <c:auto val="1"/>
        <c:lblAlgn val="ctr"/>
        <c:lblOffset val="100"/>
        <c:noMultiLvlLbl val="0"/>
      </c:catAx>
      <c:valAx>
        <c:axId val="359390592"/>
        <c:scaling>
          <c:orientation val="minMax"/>
        </c:scaling>
        <c:delete val="0"/>
        <c:axPos val="l"/>
        <c:majorGridlines/>
        <c:numFmt formatCode="General" sourceLinked="1"/>
        <c:majorTickMark val="out"/>
        <c:minorTickMark val="none"/>
        <c:tickLblPos val="nextTo"/>
        <c:txPr>
          <a:bodyPr/>
          <a:lstStyle/>
          <a:p>
            <a:pPr>
              <a:defRPr sz="1000" b="1" i="1" baseline="0"/>
            </a:pPr>
            <a:endParaRPr lang="ru-RU"/>
          </a:p>
        </c:txPr>
        <c:crossAx val="359389056"/>
        <c:crosses val="autoZero"/>
        <c:crossBetween val="between"/>
      </c:valAx>
    </c:plotArea>
    <c:legend>
      <c:legendPos val="b"/>
      <c:layout/>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Бюджетные кредиты</c:v>
                </c:pt>
              </c:strCache>
            </c:strRef>
          </c:tx>
          <c:spPr>
            <a:blipFill>
              <a:blip xmlns:r="http://schemas.openxmlformats.org/officeDocument/2006/relationships" r:embed="rId1"/>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er>
        <c:ser>
          <c:idx val="1"/>
          <c:order val="1"/>
          <c:tx>
            <c:strRef>
              <c:f>Лист1!$C$1</c:f>
              <c:strCache>
                <c:ptCount val="1"/>
                <c:pt idx="0">
                  <c:v>Гарантии</c:v>
                </c:pt>
              </c:strCache>
            </c:strRef>
          </c:tx>
          <c:spPr>
            <a:blipFill>
              <a:blip xmlns:r="http://schemas.openxmlformats.org/officeDocument/2006/relationships" r:embed="rId2"/>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Лист1!$C$2:$C$8</c:f>
              <c:numCache>
                <c:formatCode>General</c:formatCode>
                <c:ptCount val="7"/>
              </c:numCache>
            </c:numRef>
          </c:val>
        </c:ser>
        <c:ser>
          <c:idx val="2"/>
          <c:order val="2"/>
          <c:tx>
            <c:strRef>
              <c:f>Лист1!$D$1</c:f>
              <c:strCache>
                <c:ptCount val="1"/>
                <c:pt idx="0">
                  <c:v>Кредиты кредитных
организаций</c:v>
                </c:pt>
              </c:strCache>
            </c:strRef>
          </c:tx>
          <c:spPr>
            <a:blipFill>
              <a:blip xmlns:r="http://schemas.openxmlformats.org/officeDocument/2006/relationships" r:embed="rId3"/>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Лист1!$D$2:$D$8</c:f>
              <c:numCache>
                <c:formatCode>General</c:formatCode>
                <c:ptCount val="7"/>
              </c:numCache>
            </c:numRef>
          </c:val>
        </c:ser>
        <c:dLbls>
          <c:showLegendKey val="0"/>
          <c:showVal val="0"/>
          <c:showCatName val="0"/>
          <c:showSerName val="0"/>
          <c:showPercent val="0"/>
          <c:showBubbleSize val="0"/>
        </c:dLbls>
        <c:gapWidth val="150"/>
        <c:shape val="box"/>
        <c:axId val="368734208"/>
        <c:axId val="368735744"/>
        <c:axId val="0"/>
      </c:bar3DChart>
      <c:catAx>
        <c:axId val="368734208"/>
        <c:scaling>
          <c:orientation val="minMax"/>
        </c:scaling>
        <c:delete val="0"/>
        <c:axPos val="b"/>
        <c:majorTickMark val="out"/>
        <c:minorTickMark val="none"/>
        <c:tickLblPos val="nextTo"/>
        <c:crossAx val="368735744"/>
        <c:crosses val="autoZero"/>
        <c:auto val="1"/>
        <c:lblAlgn val="ctr"/>
        <c:lblOffset val="100"/>
        <c:noMultiLvlLbl val="0"/>
      </c:catAx>
      <c:valAx>
        <c:axId val="368735744"/>
        <c:scaling>
          <c:orientation val="minMax"/>
        </c:scaling>
        <c:delete val="0"/>
        <c:axPos val="l"/>
        <c:majorGridlines/>
        <c:numFmt formatCode="0%" sourceLinked="1"/>
        <c:majorTickMark val="out"/>
        <c:minorTickMark val="none"/>
        <c:tickLblPos val="nextTo"/>
        <c:crossAx val="368734208"/>
        <c:crosses val="autoZero"/>
        <c:crossBetween val="between"/>
      </c:valAx>
    </c:plotArea>
    <c:legend>
      <c:legendPos val="r"/>
      <c:layout>
        <c:manualLayout>
          <c:xMode val="edge"/>
          <c:yMode val="edge"/>
          <c:x val="0.70099511735163333"/>
          <c:y val="0.65254304305694433"/>
          <c:w val="0.2959900229509162"/>
          <c:h val="0.33670217198089103"/>
        </c:manualLayout>
      </c:layout>
      <c:overlay val="0"/>
    </c:legend>
    <c:plotVisOnly val="1"/>
    <c:dispBlanksAs val="gap"/>
    <c:showDLblsOverMax val="0"/>
  </c:chart>
  <c:txPr>
    <a:bodyPr/>
    <a:lstStyle/>
    <a:p>
      <a:pPr>
        <a:defRPr sz="1800"/>
      </a:pPr>
      <a:endParaRPr lang="ru-RU"/>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F38A6-1EDF-4487-81B2-96ABD2D2A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52D1C5A-9649-4BFC-BB7C-08D54D2680E5}">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CD6CF300-ED0C-484F-AE31-03A33627E628}" type="parTrans" cxnId="{2A789FF2-4D94-46E2-B719-B1DA741827DA}">
      <dgm:prSet/>
      <dgm:spPr/>
      <dgm:t>
        <a:bodyPr/>
        <a:lstStyle/>
        <a:p>
          <a:endParaRPr lang="ru-RU"/>
        </a:p>
      </dgm:t>
    </dgm:pt>
    <dgm:pt modelId="{E6149398-E94E-429C-BA7F-BE32F320F38D}" type="sibTrans" cxnId="{2A789FF2-4D94-46E2-B719-B1DA741827DA}">
      <dgm:prSet/>
      <dgm:spPr/>
      <dgm:t>
        <a:bodyPr/>
        <a:lstStyle/>
        <a:p>
          <a:endParaRPr lang="ru-RU"/>
        </a:p>
      </dgm:t>
    </dgm:pt>
    <dgm:pt modelId="{67084E7E-5B72-4609-9E22-8519645F9DCB}">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0654853E-6BFD-45FB-914D-D24DA406FFD5}" type="parTrans" cxnId="{A1F1F4A0-404A-4385-A0F5-CCA5102730F6}">
      <dgm:prSet/>
      <dgm:spPr/>
      <dgm:t>
        <a:bodyPr/>
        <a:lstStyle/>
        <a:p>
          <a:endParaRPr lang="ru-RU"/>
        </a:p>
      </dgm:t>
    </dgm:pt>
    <dgm:pt modelId="{C7141751-00A9-4FFC-AC7B-6B2DE1CA6929}" type="sibTrans" cxnId="{A1F1F4A0-404A-4385-A0F5-CCA5102730F6}">
      <dgm:prSet/>
      <dgm:spPr/>
      <dgm:t>
        <a:bodyPr/>
        <a:lstStyle/>
        <a:p>
          <a:endParaRPr lang="ru-RU"/>
        </a:p>
      </dgm:t>
    </dgm:pt>
    <dgm:pt modelId="{B0AF1FC3-9BDD-4B36-8EDF-F4EB99E7A23C}">
      <dgm:prSet phldrT="[Текст]" custT="1"/>
      <dgm:spPr>
        <a:solidFill>
          <a:schemeClr val="accent6">
            <a:lumMod val="20000"/>
            <a:lumOff val="80000"/>
          </a:schemeClr>
        </a:solidFill>
      </dgm:spPr>
      <dgm:t>
        <a:bodyPr/>
        <a:lstStyle/>
        <a:p>
          <a:endParaRPr lang="ru-RU" sz="1400" b="1" u="sng" dirty="0" smtClean="0">
            <a:solidFill>
              <a:srgbClr val="000066"/>
            </a:solidFill>
            <a:latin typeface="Times New Roman" panose="02020603050405020304" pitchFamily="18" charset="0"/>
            <a:cs typeface="Times New Roman" panose="02020603050405020304" pitchFamily="18" charset="0"/>
          </a:endParaRPr>
        </a:p>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8447F502-9C9B-4EA1-876E-AE96E017C755}" type="parTrans" cxnId="{85D2C376-00E8-432C-8314-184E6ADAF4DB}">
      <dgm:prSet/>
      <dgm:spPr/>
      <dgm:t>
        <a:bodyPr/>
        <a:lstStyle/>
        <a:p>
          <a:endParaRPr lang="ru-RU"/>
        </a:p>
      </dgm:t>
    </dgm:pt>
    <dgm:pt modelId="{C9C38DF5-9487-4E1E-97B2-EC3A5B7581FE}" type="sibTrans" cxnId="{85D2C376-00E8-432C-8314-184E6ADAF4DB}">
      <dgm:prSet/>
      <dgm:spPr/>
      <dgm:t>
        <a:bodyPr/>
        <a:lstStyle/>
        <a:p>
          <a:endParaRPr lang="ru-RU"/>
        </a:p>
      </dgm:t>
    </dgm:pt>
    <dgm:pt modelId="{08867983-2D18-4CCA-9ED5-7A55C454E69F}" type="pres">
      <dgm:prSet presAssocID="{0BAF38A6-1EDF-4487-81B2-96ABD2D2AFBD}" presName="linear" presStyleCnt="0">
        <dgm:presLayoutVars>
          <dgm:dir/>
          <dgm:animLvl val="lvl"/>
          <dgm:resizeHandles val="exact"/>
        </dgm:presLayoutVars>
      </dgm:prSet>
      <dgm:spPr/>
      <dgm:t>
        <a:bodyPr/>
        <a:lstStyle/>
        <a:p>
          <a:endParaRPr lang="ru-RU"/>
        </a:p>
      </dgm:t>
    </dgm:pt>
    <dgm:pt modelId="{749A56EE-2AEB-47EF-B22D-B4337A41EB62}" type="pres">
      <dgm:prSet presAssocID="{C52D1C5A-9649-4BFC-BB7C-08D54D2680E5}" presName="parentLin" presStyleCnt="0"/>
      <dgm:spPr/>
    </dgm:pt>
    <dgm:pt modelId="{FDE2A70B-6F55-41D2-A4E7-8F6805AAE4E2}" type="pres">
      <dgm:prSet presAssocID="{C52D1C5A-9649-4BFC-BB7C-08D54D2680E5}" presName="parentLeftMargin" presStyleLbl="node1" presStyleIdx="0" presStyleCnt="3"/>
      <dgm:spPr/>
      <dgm:t>
        <a:bodyPr/>
        <a:lstStyle/>
        <a:p>
          <a:endParaRPr lang="ru-RU"/>
        </a:p>
      </dgm:t>
    </dgm:pt>
    <dgm:pt modelId="{9B41FBD1-889E-4672-894F-D80AB50F194F}" type="pres">
      <dgm:prSet presAssocID="{C52D1C5A-9649-4BFC-BB7C-08D54D2680E5}" presName="parentText" presStyleLbl="node1" presStyleIdx="0" presStyleCnt="3" custScaleX="142997" custScaleY="384099" custLinFactNeighborX="-17325" custLinFactNeighborY="97841">
        <dgm:presLayoutVars>
          <dgm:chMax val="0"/>
          <dgm:bulletEnabled val="1"/>
        </dgm:presLayoutVars>
      </dgm:prSet>
      <dgm:spPr/>
      <dgm:t>
        <a:bodyPr/>
        <a:lstStyle/>
        <a:p>
          <a:endParaRPr lang="ru-RU"/>
        </a:p>
      </dgm:t>
    </dgm:pt>
    <dgm:pt modelId="{F89A7C25-9010-486B-8AF9-906D68005612}" type="pres">
      <dgm:prSet presAssocID="{C52D1C5A-9649-4BFC-BB7C-08D54D2680E5}" presName="negativeSpace" presStyleCnt="0"/>
      <dgm:spPr/>
    </dgm:pt>
    <dgm:pt modelId="{17CD4C28-F8F7-4061-B269-1AF181F1F7F8}" type="pres">
      <dgm:prSet presAssocID="{C52D1C5A-9649-4BFC-BB7C-08D54D2680E5}" presName="childText" presStyleLbl="conFgAcc1" presStyleIdx="0" presStyleCnt="3" custLinFactY="-139628" custLinFactNeighborX="-987" custLinFactNeighborY="-200000">
        <dgm:presLayoutVars>
          <dgm:bulletEnabled val="1"/>
        </dgm:presLayoutVars>
      </dgm:prSet>
      <dgm:spPr/>
    </dgm:pt>
    <dgm:pt modelId="{5605B9CC-372E-4BBD-962D-746153EC8B22}" type="pres">
      <dgm:prSet presAssocID="{E6149398-E94E-429C-BA7F-BE32F320F38D}" presName="spaceBetweenRectangles" presStyleCnt="0"/>
      <dgm:spPr/>
    </dgm:pt>
    <dgm:pt modelId="{1AD2717A-29CB-4C67-A6F1-32A61AAEE4E8}" type="pres">
      <dgm:prSet presAssocID="{67084E7E-5B72-4609-9E22-8519645F9DCB}" presName="parentLin" presStyleCnt="0"/>
      <dgm:spPr/>
    </dgm:pt>
    <dgm:pt modelId="{61936073-0B02-4415-91CB-44B3DCAA81C7}" type="pres">
      <dgm:prSet presAssocID="{67084E7E-5B72-4609-9E22-8519645F9DCB}" presName="parentLeftMargin" presStyleLbl="node1" presStyleIdx="0" presStyleCnt="3"/>
      <dgm:spPr/>
      <dgm:t>
        <a:bodyPr/>
        <a:lstStyle/>
        <a:p>
          <a:endParaRPr lang="ru-RU"/>
        </a:p>
      </dgm:t>
    </dgm:pt>
    <dgm:pt modelId="{6C511761-AB97-47A0-8E3E-5D923CA13B5B}" type="pres">
      <dgm:prSet presAssocID="{67084E7E-5B72-4609-9E22-8519645F9DCB}" presName="parentText" presStyleLbl="node1" presStyleIdx="1" presStyleCnt="3" custScaleX="142997" custScaleY="329922" custLinFactNeighborX="-17325" custLinFactNeighborY="54185">
        <dgm:presLayoutVars>
          <dgm:chMax val="0"/>
          <dgm:bulletEnabled val="1"/>
        </dgm:presLayoutVars>
      </dgm:prSet>
      <dgm:spPr/>
      <dgm:t>
        <a:bodyPr/>
        <a:lstStyle/>
        <a:p>
          <a:endParaRPr lang="ru-RU"/>
        </a:p>
      </dgm:t>
    </dgm:pt>
    <dgm:pt modelId="{079E271D-ADC4-4E2B-ABD8-EDE000587B0C}" type="pres">
      <dgm:prSet presAssocID="{67084E7E-5B72-4609-9E22-8519645F9DCB}" presName="negativeSpace" presStyleCnt="0"/>
      <dgm:spPr/>
    </dgm:pt>
    <dgm:pt modelId="{F21ED909-8986-452E-94C6-83C1D17B2A58}" type="pres">
      <dgm:prSet presAssocID="{67084E7E-5B72-4609-9E22-8519645F9DCB}" presName="childText" presStyleLbl="conFgAcc1" presStyleIdx="1" presStyleCnt="3" custLinFactY="-160346" custLinFactNeighborX="-1121" custLinFactNeighborY="-200000">
        <dgm:presLayoutVars>
          <dgm:bulletEnabled val="1"/>
        </dgm:presLayoutVars>
      </dgm:prSet>
      <dgm:spPr/>
    </dgm:pt>
    <dgm:pt modelId="{6F5FD3F7-4FE4-48F7-A2E3-CDEE202FCA23}" type="pres">
      <dgm:prSet presAssocID="{C7141751-00A9-4FFC-AC7B-6B2DE1CA6929}" presName="spaceBetweenRectangles" presStyleCnt="0"/>
      <dgm:spPr/>
    </dgm:pt>
    <dgm:pt modelId="{1B9EFA49-1463-4DEC-AF0E-15DEFA848B34}" type="pres">
      <dgm:prSet presAssocID="{B0AF1FC3-9BDD-4B36-8EDF-F4EB99E7A23C}" presName="parentLin" presStyleCnt="0"/>
      <dgm:spPr/>
    </dgm:pt>
    <dgm:pt modelId="{21B6AFB6-A60C-4368-A5FD-9A9C91F67D6A}" type="pres">
      <dgm:prSet presAssocID="{B0AF1FC3-9BDD-4B36-8EDF-F4EB99E7A23C}" presName="parentLeftMargin" presStyleLbl="node1" presStyleIdx="1" presStyleCnt="3"/>
      <dgm:spPr/>
      <dgm:t>
        <a:bodyPr/>
        <a:lstStyle/>
        <a:p>
          <a:endParaRPr lang="ru-RU"/>
        </a:p>
      </dgm:t>
    </dgm:pt>
    <dgm:pt modelId="{33EB573D-F202-482C-8060-59D73BAE0479}" type="pres">
      <dgm:prSet presAssocID="{B0AF1FC3-9BDD-4B36-8EDF-F4EB99E7A23C}" presName="parentText" presStyleLbl="node1" presStyleIdx="2" presStyleCnt="3" custScaleX="142997" custScaleY="375280" custLinFactNeighborX="-17325" custLinFactNeighborY="19075">
        <dgm:presLayoutVars>
          <dgm:chMax val="0"/>
          <dgm:bulletEnabled val="1"/>
        </dgm:presLayoutVars>
      </dgm:prSet>
      <dgm:spPr/>
      <dgm:t>
        <a:bodyPr/>
        <a:lstStyle/>
        <a:p>
          <a:endParaRPr lang="ru-RU"/>
        </a:p>
      </dgm:t>
    </dgm:pt>
    <dgm:pt modelId="{74447B7F-C40C-4DC8-8A9A-5F476161A31A}" type="pres">
      <dgm:prSet presAssocID="{B0AF1FC3-9BDD-4B36-8EDF-F4EB99E7A23C}" presName="negativeSpace" presStyleCnt="0"/>
      <dgm:spPr/>
    </dgm:pt>
    <dgm:pt modelId="{F3944586-2F90-4A49-B2DC-999338F380D7}" type="pres">
      <dgm:prSet presAssocID="{B0AF1FC3-9BDD-4B36-8EDF-F4EB99E7A23C}" presName="childText" presStyleLbl="conFgAcc1" presStyleIdx="2" presStyleCnt="3" custLinFactY="-117514" custLinFactNeighborX="56" custLinFactNeighborY="-200000">
        <dgm:presLayoutVars>
          <dgm:bulletEnabled val="1"/>
        </dgm:presLayoutVars>
      </dgm:prSet>
      <dgm:spPr/>
    </dgm:pt>
  </dgm:ptLst>
  <dgm:cxnLst>
    <dgm:cxn modelId="{5064CCAF-0FB0-464F-BD0E-45D03B2F4097}" type="presOf" srcId="{C52D1C5A-9649-4BFC-BB7C-08D54D2680E5}" destId="{9B41FBD1-889E-4672-894F-D80AB50F194F}" srcOrd="1" destOrd="0" presId="urn:microsoft.com/office/officeart/2005/8/layout/list1"/>
    <dgm:cxn modelId="{AE84B7D3-8573-46E6-A752-722A69496D64}" type="presOf" srcId="{C52D1C5A-9649-4BFC-BB7C-08D54D2680E5}" destId="{FDE2A70B-6F55-41D2-A4E7-8F6805AAE4E2}" srcOrd="0" destOrd="0" presId="urn:microsoft.com/office/officeart/2005/8/layout/list1"/>
    <dgm:cxn modelId="{09D0D821-64AB-4A8B-AED0-C41B3138074C}" type="presOf" srcId="{0BAF38A6-1EDF-4487-81B2-96ABD2D2AFBD}" destId="{08867983-2D18-4CCA-9ED5-7A55C454E69F}" srcOrd="0" destOrd="0" presId="urn:microsoft.com/office/officeart/2005/8/layout/list1"/>
    <dgm:cxn modelId="{85D2C376-00E8-432C-8314-184E6ADAF4DB}" srcId="{0BAF38A6-1EDF-4487-81B2-96ABD2D2AFBD}" destId="{B0AF1FC3-9BDD-4B36-8EDF-F4EB99E7A23C}" srcOrd="2" destOrd="0" parTransId="{8447F502-9C9B-4EA1-876E-AE96E017C755}" sibTransId="{C9C38DF5-9487-4E1E-97B2-EC3A5B7581FE}"/>
    <dgm:cxn modelId="{FFDC8924-3CF4-480B-BD4A-D9CC321D2897}" type="presOf" srcId="{B0AF1FC3-9BDD-4B36-8EDF-F4EB99E7A23C}" destId="{33EB573D-F202-482C-8060-59D73BAE0479}" srcOrd="1" destOrd="0" presId="urn:microsoft.com/office/officeart/2005/8/layout/list1"/>
    <dgm:cxn modelId="{C566F808-BA07-4608-AFEE-EC198B51A370}" type="presOf" srcId="{B0AF1FC3-9BDD-4B36-8EDF-F4EB99E7A23C}" destId="{21B6AFB6-A60C-4368-A5FD-9A9C91F67D6A}" srcOrd="0" destOrd="0" presId="urn:microsoft.com/office/officeart/2005/8/layout/list1"/>
    <dgm:cxn modelId="{2A789FF2-4D94-46E2-B719-B1DA741827DA}" srcId="{0BAF38A6-1EDF-4487-81B2-96ABD2D2AFBD}" destId="{C52D1C5A-9649-4BFC-BB7C-08D54D2680E5}" srcOrd="0" destOrd="0" parTransId="{CD6CF300-ED0C-484F-AE31-03A33627E628}" sibTransId="{E6149398-E94E-429C-BA7F-BE32F320F38D}"/>
    <dgm:cxn modelId="{7C95B611-38B3-4D18-81CD-4B0ADD3A8CD8}" type="presOf" srcId="{67084E7E-5B72-4609-9E22-8519645F9DCB}" destId="{6C511761-AB97-47A0-8E3E-5D923CA13B5B}" srcOrd="1" destOrd="0" presId="urn:microsoft.com/office/officeart/2005/8/layout/list1"/>
    <dgm:cxn modelId="{A1F1F4A0-404A-4385-A0F5-CCA5102730F6}" srcId="{0BAF38A6-1EDF-4487-81B2-96ABD2D2AFBD}" destId="{67084E7E-5B72-4609-9E22-8519645F9DCB}" srcOrd="1" destOrd="0" parTransId="{0654853E-6BFD-45FB-914D-D24DA406FFD5}" sibTransId="{C7141751-00A9-4FFC-AC7B-6B2DE1CA6929}"/>
    <dgm:cxn modelId="{68859C5D-6A76-44D8-8848-F6BD4E0CE503}" type="presOf" srcId="{67084E7E-5B72-4609-9E22-8519645F9DCB}" destId="{61936073-0B02-4415-91CB-44B3DCAA81C7}" srcOrd="0" destOrd="0" presId="urn:microsoft.com/office/officeart/2005/8/layout/list1"/>
    <dgm:cxn modelId="{D67A505D-369B-4DC3-AC76-3D16F5682544}" type="presParOf" srcId="{08867983-2D18-4CCA-9ED5-7A55C454E69F}" destId="{749A56EE-2AEB-47EF-B22D-B4337A41EB62}" srcOrd="0" destOrd="0" presId="urn:microsoft.com/office/officeart/2005/8/layout/list1"/>
    <dgm:cxn modelId="{0FEC2337-6989-411B-9B75-027FCD7F6312}" type="presParOf" srcId="{749A56EE-2AEB-47EF-B22D-B4337A41EB62}" destId="{FDE2A70B-6F55-41D2-A4E7-8F6805AAE4E2}" srcOrd="0" destOrd="0" presId="urn:microsoft.com/office/officeart/2005/8/layout/list1"/>
    <dgm:cxn modelId="{38088637-ED5D-4A5A-8038-37EF84D2A26F}" type="presParOf" srcId="{749A56EE-2AEB-47EF-B22D-B4337A41EB62}" destId="{9B41FBD1-889E-4672-894F-D80AB50F194F}" srcOrd="1" destOrd="0" presId="urn:microsoft.com/office/officeart/2005/8/layout/list1"/>
    <dgm:cxn modelId="{F0F6AC20-A99E-4D6E-98ED-BE57CC105E49}" type="presParOf" srcId="{08867983-2D18-4CCA-9ED5-7A55C454E69F}" destId="{F89A7C25-9010-486B-8AF9-906D68005612}" srcOrd="1" destOrd="0" presId="urn:microsoft.com/office/officeart/2005/8/layout/list1"/>
    <dgm:cxn modelId="{82D19A75-D363-473B-B6AC-F96138170ED1}" type="presParOf" srcId="{08867983-2D18-4CCA-9ED5-7A55C454E69F}" destId="{17CD4C28-F8F7-4061-B269-1AF181F1F7F8}" srcOrd="2" destOrd="0" presId="urn:microsoft.com/office/officeart/2005/8/layout/list1"/>
    <dgm:cxn modelId="{79CD0EB5-FC3C-4101-8737-8DF4B3500192}" type="presParOf" srcId="{08867983-2D18-4CCA-9ED5-7A55C454E69F}" destId="{5605B9CC-372E-4BBD-962D-746153EC8B22}" srcOrd="3" destOrd="0" presId="urn:microsoft.com/office/officeart/2005/8/layout/list1"/>
    <dgm:cxn modelId="{1316A953-BEB7-4508-827C-563B4235E2A9}" type="presParOf" srcId="{08867983-2D18-4CCA-9ED5-7A55C454E69F}" destId="{1AD2717A-29CB-4C67-A6F1-32A61AAEE4E8}" srcOrd="4" destOrd="0" presId="urn:microsoft.com/office/officeart/2005/8/layout/list1"/>
    <dgm:cxn modelId="{FC794B56-1DDB-4259-B6F4-14286FCB4292}" type="presParOf" srcId="{1AD2717A-29CB-4C67-A6F1-32A61AAEE4E8}" destId="{61936073-0B02-4415-91CB-44B3DCAA81C7}" srcOrd="0" destOrd="0" presId="urn:microsoft.com/office/officeart/2005/8/layout/list1"/>
    <dgm:cxn modelId="{04EE3E9E-2096-4E0F-BFEC-D486B156F182}" type="presParOf" srcId="{1AD2717A-29CB-4C67-A6F1-32A61AAEE4E8}" destId="{6C511761-AB97-47A0-8E3E-5D923CA13B5B}" srcOrd="1" destOrd="0" presId="urn:microsoft.com/office/officeart/2005/8/layout/list1"/>
    <dgm:cxn modelId="{CA04DFC5-4EDC-4425-B0CA-99E54B602DAB}" type="presParOf" srcId="{08867983-2D18-4CCA-9ED5-7A55C454E69F}" destId="{079E271D-ADC4-4E2B-ABD8-EDE000587B0C}" srcOrd="5" destOrd="0" presId="urn:microsoft.com/office/officeart/2005/8/layout/list1"/>
    <dgm:cxn modelId="{B0D5E994-1E3A-474B-91F4-C386E592E556}" type="presParOf" srcId="{08867983-2D18-4CCA-9ED5-7A55C454E69F}" destId="{F21ED909-8986-452E-94C6-83C1D17B2A58}" srcOrd="6" destOrd="0" presId="urn:microsoft.com/office/officeart/2005/8/layout/list1"/>
    <dgm:cxn modelId="{F77D674B-9B8F-4DD0-8FCA-2C6AA909D783}" type="presParOf" srcId="{08867983-2D18-4CCA-9ED5-7A55C454E69F}" destId="{6F5FD3F7-4FE4-48F7-A2E3-CDEE202FCA23}" srcOrd="7" destOrd="0" presId="urn:microsoft.com/office/officeart/2005/8/layout/list1"/>
    <dgm:cxn modelId="{A7BA10EC-5509-4DE3-AD4F-5757F54B8F01}" type="presParOf" srcId="{08867983-2D18-4CCA-9ED5-7A55C454E69F}" destId="{1B9EFA49-1463-4DEC-AF0E-15DEFA848B34}" srcOrd="8" destOrd="0" presId="urn:microsoft.com/office/officeart/2005/8/layout/list1"/>
    <dgm:cxn modelId="{EB04C760-21B7-4256-90F0-19C65A8CD2BB}" type="presParOf" srcId="{1B9EFA49-1463-4DEC-AF0E-15DEFA848B34}" destId="{21B6AFB6-A60C-4368-A5FD-9A9C91F67D6A}" srcOrd="0" destOrd="0" presId="urn:microsoft.com/office/officeart/2005/8/layout/list1"/>
    <dgm:cxn modelId="{312BE88E-5FAD-4A56-BF4B-27D86BC5883C}" type="presParOf" srcId="{1B9EFA49-1463-4DEC-AF0E-15DEFA848B34}" destId="{33EB573D-F202-482C-8060-59D73BAE0479}" srcOrd="1" destOrd="0" presId="urn:microsoft.com/office/officeart/2005/8/layout/list1"/>
    <dgm:cxn modelId="{E5D7A03C-5249-4465-A6A3-5F9021FB6B40}" type="presParOf" srcId="{08867983-2D18-4CCA-9ED5-7A55C454E69F}" destId="{74447B7F-C40C-4DC8-8A9A-5F476161A31A}" srcOrd="9" destOrd="0" presId="urn:microsoft.com/office/officeart/2005/8/layout/list1"/>
    <dgm:cxn modelId="{CBCFD331-75DD-46CB-87A8-D2854A0A4499}" type="presParOf" srcId="{08867983-2D18-4CCA-9ED5-7A55C454E69F}" destId="{F3944586-2F90-4A49-B2DC-999338F38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6F68-5923-4306-A23C-3AAA8386CE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6F48C10D-6C3D-4C9F-9D55-E4432DF5DF66}">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56508958-8440-47DD-AAB8-375BD1E37C86}" type="parTrans" cxnId="{9ECE7D4F-D0DE-494E-808A-6449190878D3}">
      <dgm:prSet/>
      <dgm:spPr/>
      <dgm:t>
        <a:bodyPr/>
        <a:lstStyle/>
        <a:p>
          <a:endParaRPr lang="ru-RU"/>
        </a:p>
      </dgm:t>
    </dgm:pt>
    <dgm:pt modelId="{CDCC927C-776B-46CC-BF2C-53BC1A5275AE}" type="sibTrans" cxnId="{9ECE7D4F-D0DE-494E-808A-6449190878D3}">
      <dgm:prSet/>
      <dgm:spPr/>
      <dgm:t>
        <a:bodyPr/>
        <a:lstStyle/>
        <a:p>
          <a:endParaRPr lang="ru-RU"/>
        </a:p>
      </dgm:t>
    </dgm:pt>
    <dgm:pt modelId="{E505DA9E-C93C-4D5D-BC44-CEAC45D2B4FA}">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D3040BD5-8A99-450E-9115-04E0296AA6F6}" type="parTrans" cxnId="{9C5BFD81-5F66-419D-B983-DAFFDEA74D0F}">
      <dgm:prSet/>
      <dgm:spPr/>
      <dgm:t>
        <a:bodyPr/>
        <a:lstStyle/>
        <a:p>
          <a:endParaRPr lang="ru-RU"/>
        </a:p>
      </dgm:t>
    </dgm:pt>
    <dgm:pt modelId="{89DDA278-2B9B-4BAA-BE4E-2FE5B72F648E}" type="sibTrans" cxnId="{9C5BFD81-5F66-419D-B983-DAFFDEA74D0F}">
      <dgm:prSet/>
      <dgm:spPr/>
      <dgm:t>
        <a:bodyPr/>
        <a:lstStyle/>
        <a:p>
          <a:endParaRPr lang="ru-RU"/>
        </a:p>
      </dgm:t>
    </dgm:pt>
    <dgm:pt modelId="{9012421D-77D3-458E-8100-3AC171F2BDC7}">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36C315B1-B91D-42A8-A09A-BA193ED663ED}" type="parTrans" cxnId="{09CF5BF6-C922-4C1A-A162-989C1BF45468}">
      <dgm:prSet/>
      <dgm:spPr/>
      <dgm:t>
        <a:bodyPr/>
        <a:lstStyle/>
        <a:p>
          <a:endParaRPr lang="ru-RU"/>
        </a:p>
      </dgm:t>
    </dgm:pt>
    <dgm:pt modelId="{0546127D-2DF7-4FEE-995C-6931A1EA813E}" type="sibTrans" cxnId="{09CF5BF6-C922-4C1A-A162-989C1BF45468}">
      <dgm:prSet/>
      <dgm:spPr/>
      <dgm:t>
        <a:bodyPr/>
        <a:lstStyle/>
        <a:p>
          <a:endParaRPr lang="ru-RU"/>
        </a:p>
      </dgm:t>
    </dgm:pt>
    <dgm:pt modelId="{96D9E9B1-13E5-4480-8F8B-48BDE384320E}">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a:t>
          </a:r>
        </a:p>
        <a:p>
          <a:r>
            <a:rPr lang="ru-RU" sz="1400" b="1"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4FE7D4B0-A438-4EA2-B04E-142DC43D144D}" type="parTrans" cxnId="{B98B74AB-DFB8-463D-98FE-DEE7BAADDBE4}">
      <dgm:prSet/>
      <dgm:spPr/>
      <dgm:t>
        <a:bodyPr/>
        <a:lstStyle/>
        <a:p>
          <a:endParaRPr lang="ru-RU"/>
        </a:p>
      </dgm:t>
    </dgm:pt>
    <dgm:pt modelId="{0F464578-B2A1-4F9A-8307-6296EDF547B7}" type="sibTrans" cxnId="{B98B74AB-DFB8-463D-98FE-DEE7BAADDBE4}">
      <dgm:prSet/>
      <dgm:spPr/>
      <dgm:t>
        <a:bodyPr/>
        <a:lstStyle/>
        <a:p>
          <a:endParaRPr lang="ru-RU"/>
        </a:p>
      </dgm:t>
    </dgm:pt>
    <dgm:pt modelId="{9A22F554-93F7-44B5-B057-94B78DA5F517}">
      <dgm:prSet phldrT="[Текст]" custT="1"/>
      <dgm:spPr/>
      <dgm:t>
        <a:bodyPr/>
        <a:lstStyle/>
        <a:p>
          <a:r>
            <a:rPr lang="ru-RU" sz="1600" b="1"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dirty="0" smtClean="0">
              <a:latin typeface="Cambria" panose="02040503050406030204" pitchFamily="18" charset="0"/>
              <a:ea typeface="Cambria" panose="02040503050406030204" pitchFamily="18" charset="0"/>
            </a:rPr>
            <a:t>район»</a:t>
          </a:r>
          <a:endParaRPr lang="ru-RU" sz="1600" b="1" dirty="0">
            <a:latin typeface="Cambria" panose="02040503050406030204" pitchFamily="18" charset="0"/>
            <a:ea typeface="Cambria" panose="02040503050406030204" pitchFamily="18" charset="0"/>
          </a:endParaRPr>
        </a:p>
      </dgm:t>
    </dgm:pt>
    <dgm:pt modelId="{21E9EFC1-561D-45CB-8DCF-4045C77C0645}" type="parTrans" cxnId="{D858315F-5202-4504-90D1-C776DE6897EB}">
      <dgm:prSet/>
      <dgm:spPr/>
      <dgm:t>
        <a:bodyPr/>
        <a:lstStyle/>
        <a:p>
          <a:endParaRPr lang="ru-RU"/>
        </a:p>
      </dgm:t>
    </dgm:pt>
    <dgm:pt modelId="{CF19F5DA-0D77-41E3-9A2E-F51C65C9DD34}" type="sibTrans" cxnId="{D858315F-5202-4504-90D1-C776DE6897EB}">
      <dgm:prSet/>
      <dgm:spPr/>
      <dgm:t>
        <a:bodyPr/>
        <a:lstStyle/>
        <a:p>
          <a:endParaRPr lang="ru-RU"/>
        </a:p>
      </dgm:t>
    </dgm:pt>
    <dgm:pt modelId="{57650D80-CC81-4914-9B2B-6BC1FD6710F5}">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dirty="0" smtClean="0">
              <a:latin typeface="Cambria" panose="02040503050406030204" pitchFamily="18" charset="0"/>
              <a:ea typeface="Cambria" panose="02040503050406030204" pitchFamily="18" charset="0"/>
            </a:rPr>
            <a:t>район</a:t>
          </a:r>
          <a:r>
            <a:rPr lang="ru-RU" sz="1200" b="1" dirty="0" smtClean="0">
              <a:latin typeface="Cambria" panose="02040503050406030204" pitchFamily="18" charset="0"/>
              <a:ea typeface="Cambria" panose="02040503050406030204" pitchFamily="18" charset="0"/>
            </a:rPr>
            <a:t>»</a:t>
          </a:r>
          <a:endParaRPr lang="ru-RU" sz="1200" dirty="0"/>
        </a:p>
      </dgm:t>
    </dgm:pt>
    <dgm:pt modelId="{6E2BFEF2-0AC4-41D7-9E06-9A3F06CCE841}" type="parTrans" cxnId="{783C9181-CB4F-462C-A214-BCF3281157B1}">
      <dgm:prSet/>
      <dgm:spPr/>
      <dgm:t>
        <a:bodyPr/>
        <a:lstStyle/>
        <a:p>
          <a:endParaRPr lang="ru-RU"/>
        </a:p>
      </dgm:t>
    </dgm:pt>
    <dgm:pt modelId="{BD32307D-4C86-42C8-9FD3-2F37BA20968A}" type="sibTrans" cxnId="{783C9181-CB4F-462C-A214-BCF3281157B1}">
      <dgm:prSet/>
      <dgm:spPr/>
      <dgm:t>
        <a:bodyPr/>
        <a:lstStyle/>
        <a:p>
          <a:endParaRPr lang="ru-RU"/>
        </a:p>
      </dgm:t>
    </dgm:pt>
    <dgm:pt modelId="{F24A433D-40FD-43CE-8188-C6820EDE5782}" type="pres">
      <dgm:prSet presAssocID="{F5526F68-5923-4306-A23C-3AAA8386CE71}" presName="cycle" presStyleCnt="0">
        <dgm:presLayoutVars>
          <dgm:dir/>
          <dgm:resizeHandles val="exact"/>
        </dgm:presLayoutVars>
      </dgm:prSet>
      <dgm:spPr/>
      <dgm:t>
        <a:bodyPr/>
        <a:lstStyle/>
        <a:p>
          <a:endParaRPr lang="ru-RU"/>
        </a:p>
      </dgm:t>
    </dgm:pt>
    <dgm:pt modelId="{4F68471E-0BC1-48E6-9D90-D8886B1D7422}" type="pres">
      <dgm:prSet presAssocID="{6F48C10D-6C3D-4C9F-9D55-E4432DF5DF66}" presName="dummy" presStyleCnt="0"/>
      <dgm:spPr/>
    </dgm:pt>
    <dgm:pt modelId="{F90602A2-1C54-49BC-9093-A36EF9E36ECC}" type="pres">
      <dgm:prSet presAssocID="{6F48C10D-6C3D-4C9F-9D55-E4432DF5DF66}" presName="node" presStyleLbl="revTx" presStyleIdx="0" presStyleCnt="6" custScaleX="150977" custRadScaleRad="102884" custRadScaleInc="13994">
        <dgm:presLayoutVars>
          <dgm:bulletEnabled val="1"/>
        </dgm:presLayoutVars>
      </dgm:prSet>
      <dgm:spPr/>
      <dgm:t>
        <a:bodyPr/>
        <a:lstStyle/>
        <a:p>
          <a:endParaRPr lang="ru-RU"/>
        </a:p>
      </dgm:t>
    </dgm:pt>
    <dgm:pt modelId="{0CA69198-1717-45B9-B34C-CECA8C6E4A03}" type="pres">
      <dgm:prSet presAssocID="{CDCC927C-776B-46CC-BF2C-53BC1A5275AE}" presName="sibTrans" presStyleLbl="node1" presStyleIdx="0" presStyleCnt="6" custLinFactNeighborX="9001" custLinFactNeighborY="-2725"/>
      <dgm:spPr/>
      <dgm:t>
        <a:bodyPr/>
        <a:lstStyle/>
        <a:p>
          <a:endParaRPr lang="ru-RU"/>
        </a:p>
      </dgm:t>
    </dgm:pt>
    <dgm:pt modelId="{EBC2B18B-4C3C-4AB5-99D6-1DF22A210D31}" type="pres">
      <dgm:prSet presAssocID="{E505DA9E-C93C-4D5D-BC44-CEAC45D2B4FA}" presName="dummy" presStyleCnt="0"/>
      <dgm:spPr/>
    </dgm:pt>
    <dgm:pt modelId="{91630551-CFC8-41AC-83C2-935115F5A8D9}" type="pres">
      <dgm:prSet presAssocID="{E505DA9E-C93C-4D5D-BC44-CEAC45D2B4FA}" presName="node" presStyleLbl="revTx" presStyleIdx="1" presStyleCnt="6" custScaleX="140086">
        <dgm:presLayoutVars>
          <dgm:bulletEnabled val="1"/>
        </dgm:presLayoutVars>
      </dgm:prSet>
      <dgm:spPr/>
      <dgm:t>
        <a:bodyPr/>
        <a:lstStyle/>
        <a:p>
          <a:endParaRPr lang="ru-RU"/>
        </a:p>
      </dgm:t>
    </dgm:pt>
    <dgm:pt modelId="{7529451B-78FD-43AC-A99B-EADDD2B492D8}" type="pres">
      <dgm:prSet presAssocID="{89DDA278-2B9B-4BAA-BE4E-2FE5B72F648E}" presName="sibTrans" presStyleLbl="node1" presStyleIdx="1" presStyleCnt="6" custLinFactNeighborX="8420" custLinFactNeighborY="3240"/>
      <dgm:spPr/>
      <dgm:t>
        <a:bodyPr/>
        <a:lstStyle/>
        <a:p>
          <a:endParaRPr lang="ru-RU"/>
        </a:p>
      </dgm:t>
    </dgm:pt>
    <dgm:pt modelId="{45F060DC-41A7-400B-8E54-73EBDF54E839}" type="pres">
      <dgm:prSet presAssocID="{9012421D-77D3-458E-8100-3AC171F2BDC7}" presName="dummy" presStyleCnt="0"/>
      <dgm:spPr/>
    </dgm:pt>
    <dgm:pt modelId="{A625B957-6222-42FA-84C9-1930A2994452}" type="pres">
      <dgm:prSet presAssocID="{9012421D-77D3-458E-8100-3AC171F2BDC7}" presName="node" presStyleLbl="revTx" presStyleIdx="2" presStyleCnt="6" custScaleX="141926">
        <dgm:presLayoutVars>
          <dgm:bulletEnabled val="1"/>
        </dgm:presLayoutVars>
      </dgm:prSet>
      <dgm:spPr/>
      <dgm:t>
        <a:bodyPr/>
        <a:lstStyle/>
        <a:p>
          <a:endParaRPr lang="ru-RU"/>
        </a:p>
      </dgm:t>
    </dgm:pt>
    <dgm:pt modelId="{FEA6EE24-6B92-411D-A2F4-A2340A33007B}" type="pres">
      <dgm:prSet presAssocID="{0546127D-2DF7-4FEE-995C-6931A1EA813E}" presName="sibTrans" presStyleLbl="node1" presStyleIdx="2" presStyleCnt="6" custLinFactNeighborX="-518" custLinFactNeighborY="1750"/>
      <dgm:spPr/>
      <dgm:t>
        <a:bodyPr/>
        <a:lstStyle/>
        <a:p>
          <a:endParaRPr lang="ru-RU"/>
        </a:p>
      </dgm:t>
    </dgm:pt>
    <dgm:pt modelId="{A665348A-239E-45BA-BEBA-CE51CECEBAAA}" type="pres">
      <dgm:prSet presAssocID="{96D9E9B1-13E5-4480-8F8B-48BDE384320E}" presName="dummy" presStyleCnt="0"/>
      <dgm:spPr/>
    </dgm:pt>
    <dgm:pt modelId="{C7430F6F-8C33-473C-9078-E9317DEC0A32}" type="pres">
      <dgm:prSet presAssocID="{96D9E9B1-13E5-4480-8F8B-48BDE384320E}" presName="node" presStyleLbl="revTx" presStyleIdx="3" presStyleCnt="6" custScaleX="149624" custScaleY="86462" custRadScaleRad="94407" custRadScaleInc="9899">
        <dgm:presLayoutVars>
          <dgm:bulletEnabled val="1"/>
        </dgm:presLayoutVars>
      </dgm:prSet>
      <dgm:spPr/>
      <dgm:t>
        <a:bodyPr/>
        <a:lstStyle/>
        <a:p>
          <a:endParaRPr lang="ru-RU"/>
        </a:p>
      </dgm:t>
    </dgm:pt>
    <dgm:pt modelId="{03F7A15E-40DD-4D3E-94AE-F65DEDC2604B}" type="pres">
      <dgm:prSet presAssocID="{0F464578-B2A1-4F9A-8307-6296EDF547B7}" presName="sibTrans" presStyleLbl="node1" presStyleIdx="3" presStyleCnt="6" custLinFactNeighborX="-7515" custLinFactNeighborY="1750"/>
      <dgm:spPr/>
      <dgm:t>
        <a:bodyPr/>
        <a:lstStyle/>
        <a:p>
          <a:endParaRPr lang="ru-RU"/>
        </a:p>
      </dgm:t>
    </dgm:pt>
    <dgm:pt modelId="{935B1D89-E1D3-4E80-A0E7-4E87C3FF0883}" type="pres">
      <dgm:prSet presAssocID="{9A22F554-93F7-44B5-B057-94B78DA5F517}" presName="dummy" presStyleCnt="0"/>
      <dgm:spPr/>
    </dgm:pt>
    <dgm:pt modelId="{270760BF-9109-460A-A45C-F1EBA27EC76A}" type="pres">
      <dgm:prSet presAssocID="{9A22F554-93F7-44B5-B057-94B78DA5F517}" presName="node" presStyleLbl="revTx" presStyleIdx="4" presStyleCnt="6" custScaleX="229621">
        <dgm:presLayoutVars>
          <dgm:bulletEnabled val="1"/>
        </dgm:presLayoutVars>
      </dgm:prSet>
      <dgm:spPr/>
      <dgm:t>
        <a:bodyPr/>
        <a:lstStyle/>
        <a:p>
          <a:endParaRPr lang="ru-RU"/>
        </a:p>
      </dgm:t>
    </dgm:pt>
    <dgm:pt modelId="{241E065B-58B2-44EA-A383-83A1B8C08994}" type="pres">
      <dgm:prSet presAssocID="{CF19F5DA-0D77-41E3-9A2E-F51C65C9DD34}" presName="sibTrans" presStyleLbl="node1" presStyleIdx="4" presStyleCnt="6" custLinFactNeighborX="-8517" custLinFactNeighborY="-772"/>
      <dgm:spPr/>
      <dgm:t>
        <a:bodyPr/>
        <a:lstStyle/>
        <a:p>
          <a:endParaRPr lang="ru-RU"/>
        </a:p>
      </dgm:t>
    </dgm:pt>
    <dgm:pt modelId="{5580F841-203A-485B-89A8-1A54BBAE38DA}" type="pres">
      <dgm:prSet presAssocID="{57650D80-CC81-4914-9B2B-6BC1FD6710F5}" presName="dummy" presStyleCnt="0"/>
      <dgm:spPr/>
    </dgm:pt>
    <dgm:pt modelId="{FBA073E2-731B-4AC6-8DAB-307DA138FA1D}" type="pres">
      <dgm:prSet presAssocID="{57650D80-CC81-4914-9B2B-6BC1FD6710F5}" presName="node" presStyleLbl="revTx" presStyleIdx="5" presStyleCnt="6" custScaleX="179628" custRadScaleRad="105958" custRadScaleInc="-26474">
        <dgm:presLayoutVars>
          <dgm:bulletEnabled val="1"/>
        </dgm:presLayoutVars>
      </dgm:prSet>
      <dgm:spPr/>
      <dgm:t>
        <a:bodyPr/>
        <a:lstStyle/>
        <a:p>
          <a:endParaRPr lang="ru-RU"/>
        </a:p>
      </dgm:t>
    </dgm:pt>
    <dgm:pt modelId="{C515C859-94FC-4421-A920-87A56F6E26D8}" type="pres">
      <dgm:prSet presAssocID="{BD32307D-4C86-42C8-9FD3-2F37BA20968A}" presName="sibTrans" presStyleLbl="node1" presStyleIdx="5" presStyleCnt="6" custLinFactNeighborX="442" custLinFactNeighborY="-3493"/>
      <dgm:spPr/>
      <dgm:t>
        <a:bodyPr/>
        <a:lstStyle/>
        <a:p>
          <a:endParaRPr lang="ru-RU"/>
        </a:p>
      </dgm:t>
    </dgm:pt>
  </dgm:ptLst>
  <dgm:cxnLst>
    <dgm:cxn modelId="{DB8FBCE1-C01F-4358-A622-B9B466C2C3D5}" type="presOf" srcId="{89DDA278-2B9B-4BAA-BE4E-2FE5B72F648E}" destId="{7529451B-78FD-43AC-A99B-EADDD2B492D8}" srcOrd="0" destOrd="0" presId="urn:microsoft.com/office/officeart/2005/8/layout/cycle1"/>
    <dgm:cxn modelId="{9CC9B650-FC5C-4D1C-A918-519A96907FA9}" type="presOf" srcId="{F5526F68-5923-4306-A23C-3AAA8386CE71}" destId="{F24A433D-40FD-43CE-8188-C6820EDE5782}" srcOrd="0" destOrd="0" presId="urn:microsoft.com/office/officeart/2005/8/layout/cycle1"/>
    <dgm:cxn modelId="{09CF5BF6-C922-4C1A-A162-989C1BF45468}" srcId="{F5526F68-5923-4306-A23C-3AAA8386CE71}" destId="{9012421D-77D3-458E-8100-3AC171F2BDC7}" srcOrd="2" destOrd="0" parTransId="{36C315B1-B91D-42A8-A09A-BA193ED663ED}" sibTransId="{0546127D-2DF7-4FEE-995C-6931A1EA813E}"/>
    <dgm:cxn modelId="{B98B74AB-DFB8-463D-98FE-DEE7BAADDBE4}" srcId="{F5526F68-5923-4306-A23C-3AAA8386CE71}" destId="{96D9E9B1-13E5-4480-8F8B-48BDE384320E}" srcOrd="3" destOrd="0" parTransId="{4FE7D4B0-A438-4EA2-B04E-142DC43D144D}" sibTransId="{0F464578-B2A1-4F9A-8307-6296EDF547B7}"/>
    <dgm:cxn modelId="{7BA1AE07-4AB1-4B42-BC6F-D549A8A1D41F}" type="presOf" srcId="{CF19F5DA-0D77-41E3-9A2E-F51C65C9DD34}" destId="{241E065B-58B2-44EA-A383-83A1B8C08994}" srcOrd="0" destOrd="0" presId="urn:microsoft.com/office/officeart/2005/8/layout/cycle1"/>
    <dgm:cxn modelId="{677F3581-975D-4D50-B14F-0CC7FAE74C2E}" type="presOf" srcId="{0546127D-2DF7-4FEE-995C-6931A1EA813E}" destId="{FEA6EE24-6B92-411D-A2F4-A2340A33007B}" srcOrd="0" destOrd="0" presId="urn:microsoft.com/office/officeart/2005/8/layout/cycle1"/>
    <dgm:cxn modelId="{5C83331B-B81A-47CB-9D68-D5A92C541146}" type="presOf" srcId="{E505DA9E-C93C-4D5D-BC44-CEAC45D2B4FA}" destId="{91630551-CFC8-41AC-83C2-935115F5A8D9}" srcOrd="0" destOrd="0" presId="urn:microsoft.com/office/officeart/2005/8/layout/cycle1"/>
    <dgm:cxn modelId="{FD5E2AF4-7517-4A7F-B04D-E6C1C35C7213}" type="presOf" srcId="{9A22F554-93F7-44B5-B057-94B78DA5F517}" destId="{270760BF-9109-460A-A45C-F1EBA27EC76A}" srcOrd="0" destOrd="0" presId="urn:microsoft.com/office/officeart/2005/8/layout/cycle1"/>
    <dgm:cxn modelId="{783C9181-CB4F-462C-A214-BCF3281157B1}" srcId="{F5526F68-5923-4306-A23C-3AAA8386CE71}" destId="{57650D80-CC81-4914-9B2B-6BC1FD6710F5}" srcOrd="5" destOrd="0" parTransId="{6E2BFEF2-0AC4-41D7-9E06-9A3F06CCE841}" sibTransId="{BD32307D-4C86-42C8-9FD3-2F37BA20968A}"/>
    <dgm:cxn modelId="{4F3BC1CB-9A00-4A16-8B8E-8D0D384E54E9}" type="presOf" srcId="{CDCC927C-776B-46CC-BF2C-53BC1A5275AE}" destId="{0CA69198-1717-45B9-B34C-CECA8C6E4A03}" srcOrd="0" destOrd="0" presId="urn:microsoft.com/office/officeart/2005/8/layout/cycle1"/>
    <dgm:cxn modelId="{E4B4F824-2743-477F-8F9E-4597D0DD5524}" type="presOf" srcId="{0F464578-B2A1-4F9A-8307-6296EDF547B7}" destId="{03F7A15E-40DD-4D3E-94AE-F65DEDC2604B}" srcOrd="0" destOrd="0" presId="urn:microsoft.com/office/officeart/2005/8/layout/cycle1"/>
    <dgm:cxn modelId="{21DDF6F5-A9C0-46F3-8FAE-5917B3172596}" type="presOf" srcId="{9012421D-77D3-458E-8100-3AC171F2BDC7}" destId="{A625B957-6222-42FA-84C9-1930A2994452}" srcOrd="0" destOrd="0" presId="urn:microsoft.com/office/officeart/2005/8/layout/cycle1"/>
    <dgm:cxn modelId="{9C5BFD81-5F66-419D-B983-DAFFDEA74D0F}" srcId="{F5526F68-5923-4306-A23C-3AAA8386CE71}" destId="{E505DA9E-C93C-4D5D-BC44-CEAC45D2B4FA}" srcOrd="1" destOrd="0" parTransId="{D3040BD5-8A99-450E-9115-04E0296AA6F6}" sibTransId="{89DDA278-2B9B-4BAA-BE4E-2FE5B72F648E}"/>
    <dgm:cxn modelId="{A1C14426-1D5D-4FEA-BBD2-30A583502369}" type="presOf" srcId="{BD32307D-4C86-42C8-9FD3-2F37BA20968A}" destId="{C515C859-94FC-4421-A920-87A56F6E26D8}" srcOrd="0" destOrd="0" presId="urn:microsoft.com/office/officeart/2005/8/layout/cycle1"/>
    <dgm:cxn modelId="{E778FFBD-495C-44C1-95B9-1767BA157D1E}" type="presOf" srcId="{57650D80-CC81-4914-9B2B-6BC1FD6710F5}" destId="{FBA073E2-731B-4AC6-8DAB-307DA138FA1D}" srcOrd="0" destOrd="0" presId="urn:microsoft.com/office/officeart/2005/8/layout/cycle1"/>
    <dgm:cxn modelId="{5661D1E9-18C6-431A-BDF1-09AA01ECC37A}" type="presOf" srcId="{6F48C10D-6C3D-4C9F-9D55-E4432DF5DF66}" destId="{F90602A2-1C54-49BC-9093-A36EF9E36ECC}" srcOrd="0" destOrd="0" presId="urn:microsoft.com/office/officeart/2005/8/layout/cycle1"/>
    <dgm:cxn modelId="{9ECE7D4F-D0DE-494E-808A-6449190878D3}" srcId="{F5526F68-5923-4306-A23C-3AAA8386CE71}" destId="{6F48C10D-6C3D-4C9F-9D55-E4432DF5DF66}" srcOrd="0" destOrd="0" parTransId="{56508958-8440-47DD-AAB8-375BD1E37C86}" sibTransId="{CDCC927C-776B-46CC-BF2C-53BC1A5275AE}"/>
    <dgm:cxn modelId="{1032E349-2C52-4B67-9819-DFF178CEB15F}" type="presOf" srcId="{96D9E9B1-13E5-4480-8F8B-48BDE384320E}" destId="{C7430F6F-8C33-473C-9078-E9317DEC0A32}" srcOrd="0" destOrd="0" presId="urn:microsoft.com/office/officeart/2005/8/layout/cycle1"/>
    <dgm:cxn modelId="{D858315F-5202-4504-90D1-C776DE6897EB}" srcId="{F5526F68-5923-4306-A23C-3AAA8386CE71}" destId="{9A22F554-93F7-44B5-B057-94B78DA5F517}" srcOrd="4" destOrd="0" parTransId="{21E9EFC1-561D-45CB-8DCF-4045C77C0645}" sibTransId="{CF19F5DA-0D77-41E3-9A2E-F51C65C9DD34}"/>
    <dgm:cxn modelId="{4CEED5C6-2341-4FC2-8CC1-5D49900B0612}" type="presParOf" srcId="{F24A433D-40FD-43CE-8188-C6820EDE5782}" destId="{4F68471E-0BC1-48E6-9D90-D8886B1D7422}" srcOrd="0" destOrd="0" presId="urn:microsoft.com/office/officeart/2005/8/layout/cycle1"/>
    <dgm:cxn modelId="{735BC0D2-BEB2-44D0-9D7A-AD2C512A2DA8}" type="presParOf" srcId="{F24A433D-40FD-43CE-8188-C6820EDE5782}" destId="{F90602A2-1C54-49BC-9093-A36EF9E36ECC}" srcOrd="1" destOrd="0" presId="urn:microsoft.com/office/officeart/2005/8/layout/cycle1"/>
    <dgm:cxn modelId="{DFCB1C74-30EF-4121-9EE4-9999CBC92F9B}" type="presParOf" srcId="{F24A433D-40FD-43CE-8188-C6820EDE5782}" destId="{0CA69198-1717-45B9-B34C-CECA8C6E4A03}" srcOrd="2" destOrd="0" presId="urn:microsoft.com/office/officeart/2005/8/layout/cycle1"/>
    <dgm:cxn modelId="{0BE7C849-9318-4D97-AFD5-5935E571BACF}" type="presParOf" srcId="{F24A433D-40FD-43CE-8188-C6820EDE5782}" destId="{EBC2B18B-4C3C-4AB5-99D6-1DF22A210D31}" srcOrd="3" destOrd="0" presId="urn:microsoft.com/office/officeart/2005/8/layout/cycle1"/>
    <dgm:cxn modelId="{6DCD39BF-5EA0-4B8F-A473-5770147502BC}" type="presParOf" srcId="{F24A433D-40FD-43CE-8188-C6820EDE5782}" destId="{91630551-CFC8-41AC-83C2-935115F5A8D9}" srcOrd="4" destOrd="0" presId="urn:microsoft.com/office/officeart/2005/8/layout/cycle1"/>
    <dgm:cxn modelId="{2992CBC3-DB4A-40B1-B4D2-7A1AF0496A6E}" type="presParOf" srcId="{F24A433D-40FD-43CE-8188-C6820EDE5782}" destId="{7529451B-78FD-43AC-A99B-EADDD2B492D8}" srcOrd="5" destOrd="0" presId="urn:microsoft.com/office/officeart/2005/8/layout/cycle1"/>
    <dgm:cxn modelId="{17658DBA-C6AC-4BEC-9DFA-492598823FA3}" type="presParOf" srcId="{F24A433D-40FD-43CE-8188-C6820EDE5782}" destId="{45F060DC-41A7-400B-8E54-73EBDF54E839}" srcOrd="6" destOrd="0" presId="urn:microsoft.com/office/officeart/2005/8/layout/cycle1"/>
    <dgm:cxn modelId="{8DC413C1-BAA8-46BC-9CBB-3FD7C995B10F}" type="presParOf" srcId="{F24A433D-40FD-43CE-8188-C6820EDE5782}" destId="{A625B957-6222-42FA-84C9-1930A2994452}" srcOrd="7" destOrd="0" presId="urn:microsoft.com/office/officeart/2005/8/layout/cycle1"/>
    <dgm:cxn modelId="{420D68F2-FA84-4A00-9DC2-65EEF6B77419}" type="presParOf" srcId="{F24A433D-40FD-43CE-8188-C6820EDE5782}" destId="{FEA6EE24-6B92-411D-A2F4-A2340A33007B}" srcOrd="8" destOrd="0" presId="urn:microsoft.com/office/officeart/2005/8/layout/cycle1"/>
    <dgm:cxn modelId="{B16F4C57-F822-497A-AC78-9EEC0F8A9189}" type="presParOf" srcId="{F24A433D-40FD-43CE-8188-C6820EDE5782}" destId="{A665348A-239E-45BA-BEBA-CE51CECEBAAA}" srcOrd="9" destOrd="0" presId="urn:microsoft.com/office/officeart/2005/8/layout/cycle1"/>
    <dgm:cxn modelId="{492C3032-F914-42E6-A319-32A2BD0D724A}" type="presParOf" srcId="{F24A433D-40FD-43CE-8188-C6820EDE5782}" destId="{C7430F6F-8C33-473C-9078-E9317DEC0A32}" srcOrd="10" destOrd="0" presId="urn:microsoft.com/office/officeart/2005/8/layout/cycle1"/>
    <dgm:cxn modelId="{A2CA929A-8ACD-4AAE-AE0E-560948409615}" type="presParOf" srcId="{F24A433D-40FD-43CE-8188-C6820EDE5782}" destId="{03F7A15E-40DD-4D3E-94AE-F65DEDC2604B}" srcOrd="11" destOrd="0" presId="urn:microsoft.com/office/officeart/2005/8/layout/cycle1"/>
    <dgm:cxn modelId="{2307DA8A-8E13-4136-9C11-65C03C6998B0}" type="presParOf" srcId="{F24A433D-40FD-43CE-8188-C6820EDE5782}" destId="{935B1D89-E1D3-4E80-A0E7-4E87C3FF0883}" srcOrd="12" destOrd="0" presId="urn:microsoft.com/office/officeart/2005/8/layout/cycle1"/>
    <dgm:cxn modelId="{1E1351BE-B8EC-4020-A6FE-44D0B6BA3F11}" type="presParOf" srcId="{F24A433D-40FD-43CE-8188-C6820EDE5782}" destId="{270760BF-9109-460A-A45C-F1EBA27EC76A}" srcOrd="13" destOrd="0" presId="urn:microsoft.com/office/officeart/2005/8/layout/cycle1"/>
    <dgm:cxn modelId="{03AB4F51-4BCA-4D29-9271-A997220FE829}" type="presParOf" srcId="{F24A433D-40FD-43CE-8188-C6820EDE5782}" destId="{241E065B-58B2-44EA-A383-83A1B8C08994}" srcOrd="14" destOrd="0" presId="urn:microsoft.com/office/officeart/2005/8/layout/cycle1"/>
    <dgm:cxn modelId="{AB419B74-2893-4B40-AB5C-96ABE096BF03}" type="presParOf" srcId="{F24A433D-40FD-43CE-8188-C6820EDE5782}" destId="{5580F841-203A-485B-89A8-1A54BBAE38DA}" srcOrd="15" destOrd="0" presId="urn:microsoft.com/office/officeart/2005/8/layout/cycle1"/>
    <dgm:cxn modelId="{B0CED5CD-5775-46B6-A757-1FFB85C0E520}" type="presParOf" srcId="{F24A433D-40FD-43CE-8188-C6820EDE5782}" destId="{FBA073E2-731B-4AC6-8DAB-307DA138FA1D}" srcOrd="16" destOrd="0" presId="urn:microsoft.com/office/officeart/2005/8/layout/cycle1"/>
    <dgm:cxn modelId="{61CAEACD-459E-4125-BA14-BF132B27A0B5}" type="presParOf" srcId="{F24A433D-40FD-43CE-8188-C6820EDE5782}" destId="{C515C859-94FC-4421-A920-87A56F6E26D8}"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4C28-F8F7-4061-B269-1AF181F1F7F8}">
      <dsp:nvSpPr>
        <dsp:cNvPr id="0" name=""/>
        <dsp:cNvSpPr/>
      </dsp:nvSpPr>
      <dsp:spPr>
        <a:xfrm>
          <a:off x="0" y="812550"/>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1FBD1-889E-4672-894F-D80AB50F194F}">
      <dsp:nvSpPr>
        <dsp:cNvPr id="0" name=""/>
        <dsp:cNvSpPr/>
      </dsp:nvSpPr>
      <dsp:spPr>
        <a:xfrm>
          <a:off x="239689" y="503707"/>
          <a:ext cx="5804020" cy="14740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11645" y="575663"/>
        <a:ext cx="5660108" cy="1330106"/>
      </dsp:txXfrm>
    </dsp:sp>
    <dsp:sp modelId="{F21ED909-8986-452E-94C6-83C1D17B2A58}">
      <dsp:nvSpPr>
        <dsp:cNvPr id="0" name=""/>
        <dsp:cNvSpPr/>
      </dsp:nvSpPr>
      <dsp:spPr>
        <a:xfrm>
          <a:off x="0" y="2216706"/>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11761-AB97-47A0-8E3E-5D923CA13B5B}">
      <dsp:nvSpPr>
        <dsp:cNvPr id="0" name=""/>
        <dsp:cNvSpPr/>
      </dsp:nvSpPr>
      <dsp:spPr>
        <a:xfrm>
          <a:off x="239689" y="2016111"/>
          <a:ext cx="5804020" cy="126610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1495" y="2077917"/>
        <a:ext cx="5680408" cy="1142496"/>
      </dsp:txXfrm>
    </dsp:sp>
    <dsp:sp modelId="{F3944586-2F90-4A49-B2DC-999338F380D7}">
      <dsp:nvSpPr>
        <dsp:cNvPr id="0" name=""/>
        <dsp:cNvSpPr/>
      </dsp:nvSpPr>
      <dsp:spPr>
        <a:xfrm>
          <a:off x="0" y="375975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B573D-F202-482C-8060-59D73BAE0479}">
      <dsp:nvSpPr>
        <dsp:cNvPr id="0" name=""/>
        <dsp:cNvSpPr/>
      </dsp:nvSpPr>
      <dsp:spPr>
        <a:xfrm>
          <a:off x="239689" y="3353402"/>
          <a:ext cx="5804020" cy="144017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endParaRPr lang="ru-RU" sz="1400" b="1" u="sng" kern="1200" dirty="0" smtClean="0">
            <a:solidFill>
              <a:srgbClr val="000066"/>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9992" y="3423705"/>
        <a:ext cx="5663414" cy="12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02A2-1C54-49BC-9093-A36EF9E36ECC}">
      <dsp:nvSpPr>
        <dsp:cNvPr id="0" name=""/>
        <dsp:cNvSpPr/>
      </dsp:nvSpPr>
      <dsp:spPr>
        <a:xfrm>
          <a:off x="4100922" y="15770"/>
          <a:ext cx="1494684"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100922" y="15770"/>
        <a:ext cx="1494684" cy="990007"/>
      </dsp:txXfrm>
    </dsp:sp>
    <dsp:sp modelId="{0CA69198-1717-45B9-B34C-CECA8C6E4A03}">
      <dsp:nvSpPr>
        <dsp:cNvPr id="0" name=""/>
        <dsp:cNvSpPr/>
      </dsp:nvSpPr>
      <dsp:spPr>
        <a:xfrm>
          <a:off x="1607861" y="-272233"/>
          <a:ext cx="4833951" cy="4833951"/>
        </a:xfrm>
        <a:prstGeom prst="circularArrow">
          <a:avLst>
            <a:gd name="adj1" fmla="val 3994"/>
            <a:gd name="adj2" fmla="val 250550"/>
            <a:gd name="adj3" fmla="val 20800093"/>
            <a:gd name="adj4" fmla="val 19491769"/>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30551-CFC8-41AC-83C2-935115F5A8D9}">
      <dsp:nvSpPr>
        <dsp:cNvPr id="0" name=""/>
        <dsp:cNvSpPr/>
      </dsp:nvSpPr>
      <dsp:spPr>
        <a:xfrm>
          <a:off x="5132214" y="1925152"/>
          <a:ext cx="1386862"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5132214" y="1925152"/>
        <a:ext cx="1386862" cy="990007"/>
      </dsp:txXfrm>
    </dsp:sp>
    <dsp:sp modelId="{7529451B-78FD-43AC-A99B-EADDD2B492D8}">
      <dsp:nvSpPr>
        <dsp:cNvPr id="0" name=""/>
        <dsp:cNvSpPr/>
      </dsp:nvSpPr>
      <dsp:spPr>
        <a:xfrm>
          <a:off x="1607852" y="159800"/>
          <a:ext cx="4833951" cy="4833951"/>
        </a:xfrm>
        <a:prstGeom prst="circularArrow">
          <a:avLst>
            <a:gd name="adj1" fmla="val 3994"/>
            <a:gd name="adj2" fmla="val 250550"/>
            <a:gd name="adj3" fmla="val 2145119"/>
            <a:gd name="adj4" fmla="val 777362"/>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5B957-6222-42FA-84C9-1930A2994452}">
      <dsp:nvSpPr>
        <dsp:cNvPr id="0" name=""/>
        <dsp:cNvSpPr/>
      </dsp:nvSpPr>
      <dsp:spPr>
        <a:xfrm>
          <a:off x="4019187" y="3837194"/>
          <a:ext cx="1405078"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019187" y="3837194"/>
        <a:ext cx="1405078" cy="990007"/>
      </dsp:txXfrm>
    </dsp:sp>
    <dsp:sp modelId="{FEA6EE24-6B92-411D-A2F4-A2340A33007B}">
      <dsp:nvSpPr>
        <dsp:cNvPr id="0" name=""/>
        <dsp:cNvSpPr/>
      </dsp:nvSpPr>
      <dsp:spPr>
        <a:xfrm>
          <a:off x="1527990" y="51531"/>
          <a:ext cx="4833951" cy="4833951"/>
        </a:xfrm>
        <a:prstGeom prst="circularArrow">
          <a:avLst>
            <a:gd name="adj1" fmla="val 3994"/>
            <a:gd name="adj2" fmla="val 250550"/>
            <a:gd name="adj3" fmla="val 6283961"/>
            <a:gd name="adj4" fmla="val 5323414"/>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30F6F-8C33-473C-9078-E9317DEC0A32}">
      <dsp:nvSpPr>
        <dsp:cNvPr id="0" name=""/>
        <dsp:cNvSpPr/>
      </dsp:nvSpPr>
      <dsp:spPr>
        <a:xfrm>
          <a:off x="1773249" y="3760185"/>
          <a:ext cx="1481289" cy="85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a:t>
          </a:r>
        </a:p>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1773249" y="3760185"/>
        <a:ext cx="1481289" cy="855980"/>
      </dsp:txXfrm>
    </dsp:sp>
    <dsp:sp modelId="{03F7A15E-40DD-4D3E-94AE-F65DEDC2604B}">
      <dsp:nvSpPr>
        <dsp:cNvPr id="0" name=""/>
        <dsp:cNvSpPr/>
      </dsp:nvSpPr>
      <dsp:spPr>
        <a:xfrm>
          <a:off x="759753" y="-174721"/>
          <a:ext cx="4833951" cy="4833951"/>
        </a:xfrm>
        <a:prstGeom prst="circularArrow">
          <a:avLst>
            <a:gd name="adj1" fmla="val 3994"/>
            <a:gd name="adj2" fmla="val 250550"/>
            <a:gd name="adj3" fmla="val 9345513"/>
            <a:gd name="adj4" fmla="val 8007697"/>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760BF-9109-460A-A45C-F1EBA27EC76A}">
      <dsp:nvSpPr>
        <dsp:cNvPr id="0" name=""/>
        <dsp:cNvSpPr/>
      </dsp:nvSpPr>
      <dsp:spPr>
        <a:xfrm>
          <a:off x="273339" y="1925152"/>
          <a:ext cx="2273266"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kern="1200" dirty="0" smtClean="0">
              <a:latin typeface="Cambria" panose="02040503050406030204" pitchFamily="18" charset="0"/>
              <a:ea typeface="Cambria" panose="02040503050406030204" pitchFamily="18" charset="0"/>
            </a:rPr>
            <a:t>район»</a:t>
          </a:r>
          <a:endParaRPr lang="ru-RU" sz="1600" b="1" kern="1200" dirty="0">
            <a:latin typeface="Cambria" panose="02040503050406030204" pitchFamily="18" charset="0"/>
            <a:ea typeface="Cambria" panose="02040503050406030204" pitchFamily="18" charset="0"/>
          </a:endParaRPr>
        </a:p>
      </dsp:txBody>
      <dsp:txXfrm>
        <a:off x="273339" y="1925152"/>
        <a:ext cx="2273266" cy="990007"/>
      </dsp:txXfrm>
    </dsp:sp>
    <dsp:sp modelId="{241E065B-58B2-44EA-A383-83A1B8C08994}">
      <dsp:nvSpPr>
        <dsp:cNvPr id="0" name=""/>
        <dsp:cNvSpPr/>
      </dsp:nvSpPr>
      <dsp:spPr>
        <a:xfrm>
          <a:off x="837576" y="-344253"/>
          <a:ext cx="4833951" cy="4833951"/>
        </a:xfrm>
        <a:prstGeom prst="circularArrow">
          <a:avLst>
            <a:gd name="adj1" fmla="val 3994"/>
            <a:gd name="adj2" fmla="val 250550"/>
            <a:gd name="adj3" fmla="val 12350060"/>
            <a:gd name="adj4" fmla="val 11088220"/>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73E2-731B-4AC6-8DAB-307DA138FA1D}">
      <dsp:nvSpPr>
        <dsp:cNvPr id="0" name=""/>
        <dsp:cNvSpPr/>
      </dsp:nvSpPr>
      <dsp:spPr>
        <a:xfrm>
          <a:off x="1376988" y="15774"/>
          <a:ext cx="1778331"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kern="1200" dirty="0" smtClean="0">
              <a:latin typeface="Cambria" panose="02040503050406030204" pitchFamily="18" charset="0"/>
              <a:ea typeface="Cambria" panose="02040503050406030204" pitchFamily="18" charset="0"/>
            </a:rPr>
            <a:t>район</a:t>
          </a:r>
          <a:r>
            <a:rPr lang="ru-RU" sz="1200" b="1" kern="1200" dirty="0" smtClean="0">
              <a:latin typeface="Cambria" panose="02040503050406030204" pitchFamily="18" charset="0"/>
              <a:ea typeface="Cambria" panose="02040503050406030204" pitchFamily="18" charset="0"/>
            </a:rPr>
            <a:t>»</a:t>
          </a:r>
          <a:endParaRPr lang="ru-RU" sz="1200" kern="1200" dirty="0"/>
        </a:p>
      </dsp:txBody>
      <dsp:txXfrm>
        <a:off x="1376988" y="15774"/>
        <a:ext cx="1778331" cy="990007"/>
      </dsp:txXfrm>
    </dsp:sp>
    <dsp:sp modelId="{C515C859-94FC-4421-A920-87A56F6E26D8}">
      <dsp:nvSpPr>
        <dsp:cNvPr id="0" name=""/>
        <dsp:cNvSpPr/>
      </dsp:nvSpPr>
      <dsp:spPr>
        <a:xfrm>
          <a:off x="1065033" y="-272253"/>
          <a:ext cx="4833951" cy="4833951"/>
        </a:xfrm>
        <a:prstGeom prst="circularArrow">
          <a:avLst>
            <a:gd name="adj1" fmla="val 3994"/>
            <a:gd name="adj2" fmla="val 250550"/>
            <a:gd name="adj3" fmla="val 16960938"/>
            <a:gd name="adj4" fmla="val 15723063"/>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drawings/drawing1.xml><?xml version="1.0" encoding="utf-8"?>
<c:userShapes xmlns:c="http://schemas.openxmlformats.org/drawingml/2006/chart">
  <cdr:relSizeAnchor xmlns:cdr="http://schemas.openxmlformats.org/drawingml/2006/chartDrawing">
    <cdr:from>
      <cdr:x>0.05566</cdr:x>
      <cdr:y>0.53009</cdr:y>
    </cdr:from>
    <cdr:to>
      <cdr:x>0.26874</cdr:x>
      <cdr:y>0.64219</cdr:y>
    </cdr:to>
    <cdr:sp macro="" textlink="">
      <cdr:nvSpPr>
        <cdr:cNvPr id="2" name="TextBox 1"/>
        <cdr:cNvSpPr txBox="1"/>
      </cdr:nvSpPr>
      <cdr:spPr>
        <a:xfrm xmlns:a="http://schemas.openxmlformats.org/drawingml/2006/main" rot="19175731">
          <a:off x="498945" y="2928705"/>
          <a:ext cx="1909916" cy="6193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ru-RU" sz="1200" b="1" i="1" dirty="0">
              <a:solidFill>
                <a:srgbClr val="000066"/>
              </a:solidFill>
              <a:latin typeface="Times New Roman" panose="02020603050405020304" pitchFamily="18" charset="0"/>
              <a:ea typeface="+mn-ea"/>
              <a:cs typeface="Times New Roman" panose="02020603050405020304" pitchFamily="18" charset="0"/>
            </a:rPr>
            <a:t>Демидовский районный Совет депутатов</a:t>
          </a:r>
          <a:endParaRPr lang="ru-RU" sz="1200" b="1" i="1" dirty="0">
            <a:solidFill>
              <a:srgbClr val="000066"/>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0.21433</cdr:x>
      <cdr:y>0.51534</cdr:y>
    </cdr:from>
    <cdr:to>
      <cdr:x>0.40406</cdr:x>
      <cdr:y>0.67692</cdr:y>
    </cdr:to>
    <cdr:sp macro="" textlink="">
      <cdr:nvSpPr>
        <cdr:cNvPr id="3" name="TextBox 1"/>
        <cdr:cNvSpPr txBox="1"/>
      </cdr:nvSpPr>
      <cdr:spPr>
        <a:xfrm xmlns:a="http://schemas.openxmlformats.org/drawingml/2006/main" rot="18979991">
          <a:off x="1921168" y="2847247"/>
          <a:ext cx="1700702" cy="892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Администрация МО </a:t>
          </a:r>
          <a:r>
            <a:rPr lang="ru-RU" sz="1200" b="1" i="1" dirty="0" smtClean="0">
              <a:solidFill>
                <a:srgbClr val="000066"/>
              </a:solidFill>
              <a:latin typeface="Times New Roman" panose="02020603050405020304" pitchFamily="18" charset="0"/>
              <a:cs typeface="Times New Roman" panose="02020603050405020304" pitchFamily="18" charset="0"/>
            </a:rPr>
            <a:t>«Демидовский </a:t>
          </a:r>
          <a:r>
            <a:rPr lang="ru-RU" sz="1200" b="1" i="1" dirty="0">
              <a:solidFill>
                <a:srgbClr val="000066"/>
              </a:solidFill>
              <a:latin typeface="Times New Roman" panose="02020603050405020304" pitchFamily="18" charset="0"/>
              <a:cs typeface="Times New Roman" panose="02020603050405020304" pitchFamily="18" charset="0"/>
            </a:rPr>
            <a:t>район»</a:t>
          </a:r>
        </a:p>
      </cdr:txBody>
    </cdr:sp>
  </cdr:relSizeAnchor>
  <cdr:relSizeAnchor xmlns:cdr="http://schemas.openxmlformats.org/drawingml/2006/chartDrawing">
    <cdr:from>
      <cdr:x>0.36274</cdr:x>
      <cdr:y>0.41202</cdr:y>
    </cdr:from>
    <cdr:to>
      <cdr:x>0.42453</cdr:x>
      <cdr:y>0.78137</cdr:y>
    </cdr:to>
    <cdr:sp macro="" textlink="">
      <cdr:nvSpPr>
        <cdr:cNvPr id="5" name="TextBox 1"/>
        <cdr:cNvSpPr txBox="1"/>
      </cdr:nvSpPr>
      <cdr:spPr>
        <a:xfrm xmlns:a="http://schemas.openxmlformats.org/drawingml/2006/main" rot="18850856">
          <a:off x="2508080" y="3019773"/>
          <a:ext cx="2040669" cy="5538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Отдел по образованию</a:t>
          </a:r>
        </a:p>
      </cdr:txBody>
    </cdr:sp>
  </cdr:relSizeAnchor>
  <cdr:relSizeAnchor xmlns:cdr="http://schemas.openxmlformats.org/drawingml/2006/chartDrawing">
    <cdr:from>
      <cdr:x>0.48182</cdr:x>
      <cdr:y>0.40452</cdr:y>
    </cdr:from>
    <cdr:to>
      <cdr:x>0.53073</cdr:x>
      <cdr:y>0.78041</cdr:y>
    </cdr:to>
    <cdr:sp macro="" textlink="">
      <cdr:nvSpPr>
        <cdr:cNvPr id="6" name="TextBox 1"/>
        <cdr:cNvSpPr txBox="1"/>
      </cdr:nvSpPr>
      <cdr:spPr>
        <a:xfrm xmlns:a="http://schemas.openxmlformats.org/drawingml/2006/main" rot="18816976">
          <a:off x="3499669" y="3054100"/>
          <a:ext cx="2076806" cy="4384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smtClean="0">
              <a:solidFill>
                <a:srgbClr val="000066"/>
              </a:solidFill>
              <a:effectLst/>
              <a:latin typeface="Times New Roman" panose="02020603050405020304" pitchFamily="18" charset="0"/>
              <a:ea typeface="+mn-ea"/>
              <a:cs typeface="Times New Roman" panose="02020603050405020304" pitchFamily="18" charset="0"/>
            </a:rPr>
            <a:t>Отдел по культуре</a:t>
          </a:r>
          <a:endParaRPr lang="ru-RU" sz="1200" b="1" i="1" dirty="0">
            <a:solidFill>
              <a:srgbClr val="000066"/>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0.57174</cdr:x>
      <cdr:y>0.43409</cdr:y>
    </cdr:from>
    <cdr:to>
      <cdr:x>0.67133</cdr:x>
      <cdr:y>0.81765</cdr:y>
    </cdr:to>
    <cdr:sp macro="" textlink="">
      <cdr:nvSpPr>
        <cdr:cNvPr id="7" name="TextBox 1"/>
        <cdr:cNvSpPr txBox="1"/>
      </cdr:nvSpPr>
      <cdr:spPr>
        <a:xfrm xmlns:a="http://schemas.openxmlformats.org/drawingml/2006/main" rot="18646985">
          <a:off x="4511664" y="3011543"/>
          <a:ext cx="2119145" cy="892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smtClean="0">
              <a:solidFill>
                <a:srgbClr val="000066"/>
              </a:solidFill>
              <a:effectLst/>
              <a:latin typeface="Times New Roman" panose="02020603050405020304" pitchFamily="18" charset="0"/>
              <a:ea typeface="+mn-ea"/>
              <a:cs typeface="Times New Roman" panose="02020603050405020304" pitchFamily="18" charset="0"/>
            </a:rPr>
            <a:t>Отдел городского хозяйства Администрации</a:t>
          </a:r>
          <a:endParaRPr lang="ru-RU" sz="1200" b="1" i="1" dirty="0">
            <a:solidFill>
              <a:srgbClr val="000066"/>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0.69492</cdr:x>
      <cdr:y>0.42127</cdr:y>
    </cdr:from>
    <cdr:to>
      <cdr:x>0.76843</cdr:x>
      <cdr:y>0.84705</cdr:y>
    </cdr:to>
    <cdr:sp macro="" textlink="">
      <cdr:nvSpPr>
        <cdr:cNvPr id="8" name="TextBox 1"/>
        <cdr:cNvSpPr txBox="1"/>
      </cdr:nvSpPr>
      <cdr:spPr>
        <a:xfrm xmlns:a="http://schemas.openxmlformats.org/drawingml/2006/main" rot="18472540">
          <a:off x="5382320" y="3174248"/>
          <a:ext cx="2352393" cy="6589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Финансовое управление МО «Демидовский район»</a:t>
          </a:r>
        </a:p>
      </cdr:txBody>
    </cdr:sp>
  </cdr:relSizeAnchor>
  <cdr:relSizeAnchor xmlns:cdr="http://schemas.openxmlformats.org/drawingml/2006/chartDrawing">
    <cdr:from>
      <cdr:x>0.79699</cdr:x>
      <cdr:y>0.42608</cdr:y>
    </cdr:from>
    <cdr:to>
      <cdr:x>0.89658</cdr:x>
      <cdr:y>0.88755</cdr:y>
    </cdr:to>
    <cdr:sp macro="" textlink="">
      <cdr:nvSpPr>
        <cdr:cNvPr id="9" name="TextBox 1"/>
        <cdr:cNvSpPr txBox="1"/>
      </cdr:nvSpPr>
      <cdr:spPr>
        <a:xfrm xmlns:a="http://schemas.openxmlformats.org/drawingml/2006/main" rot="18343492">
          <a:off x="6315497" y="3182515"/>
          <a:ext cx="2549595" cy="892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Контрольно-ревизионная комиссия муниципального образования </a:t>
          </a:r>
          <a:r>
            <a:rPr lang="ru-RU" sz="1200" b="1" i="1" dirty="0" smtClean="0">
              <a:solidFill>
                <a:srgbClr val="000066"/>
              </a:solidFill>
              <a:latin typeface="Times New Roman" panose="02020603050405020304" pitchFamily="18" charset="0"/>
              <a:cs typeface="Times New Roman" panose="02020603050405020304" pitchFamily="18" charset="0"/>
            </a:rPr>
            <a:t>«Демидовский район» </a:t>
          </a:r>
          <a:r>
            <a:rPr lang="ru-RU" sz="1200" b="1" i="1" dirty="0">
              <a:solidFill>
                <a:srgbClr val="000066"/>
              </a:solidFill>
              <a:latin typeface="Times New Roman" panose="02020603050405020304" pitchFamily="18" charset="0"/>
              <a:cs typeface="Times New Roman" panose="02020603050405020304" pitchFamily="18" charset="0"/>
            </a:rPr>
            <a:t>Смоленской области</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00" cy="494186"/>
          </a:xfrm>
          <a:prstGeom prst="rect">
            <a:avLst/>
          </a:prstGeom>
        </p:spPr>
        <p:txBody>
          <a:bodyPr vert="horz" lIns="91429" tIns="45714" rIns="91429" bIns="45714"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9" y="2"/>
            <a:ext cx="2946400" cy="494186"/>
          </a:xfrm>
          <a:prstGeom prst="rect">
            <a:avLst/>
          </a:prstGeom>
        </p:spPr>
        <p:txBody>
          <a:bodyPr vert="horz" lIns="91429" tIns="45714" rIns="91429" bIns="45714" rtlCol="0"/>
          <a:lstStyle>
            <a:lvl1pPr algn="r" eaLnBrk="1" hangingPunct="1">
              <a:defRPr sz="1200">
                <a:latin typeface="Arial" pitchFamily="34" charset="0"/>
              </a:defRPr>
            </a:lvl1pPr>
          </a:lstStyle>
          <a:p>
            <a:pPr>
              <a:defRPr/>
            </a:pPr>
            <a:fld id="{38E1B5AC-54D4-4C0A-A67A-EF1328B2AC3D}" type="datetimeFigureOut">
              <a:rPr lang="ru-RU"/>
              <a:pPr>
                <a:defRPr/>
              </a:pPr>
              <a:t>21.11.2024</a:t>
            </a:fld>
            <a:endParaRPr lang="ru-RU"/>
          </a:p>
        </p:txBody>
      </p:sp>
      <p:sp>
        <p:nvSpPr>
          <p:cNvPr id="4" name="Образ слайда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29" tIns="45714" rIns="91429" bIns="45714" rtlCol="0" anchor="ctr"/>
          <a:lstStyle/>
          <a:p>
            <a:pPr lvl="0"/>
            <a:endParaRPr lang="ru-RU" noProof="0" smtClean="0"/>
          </a:p>
        </p:txBody>
      </p:sp>
      <p:sp>
        <p:nvSpPr>
          <p:cNvPr id="5" name="Заметки 4"/>
          <p:cNvSpPr>
            <a:spLocks noGrp="1"/>
          </p:cNvSpPr>
          <p:nvPr>
            <p:ph type="body" sz="quarter" idx="3"/>
          </p:nvPr>
        </p:nvSpPr>
        <p:spPr>
          <a:xfrm>
            <a:off x="679452" y="4690824"/>
            <a:ext cx="5438775" cy="4442939"/>
          </a:xfrm>
          <a:prstGeom prst="rect">
            <a:avLst/>
          </a:prstGeom>
        </p:spPr>
        <p:txBody>
          <a:bodyPr vert="horz" wrap="square" lIns="91429" tIns="45714" rIns="91429" bIns="45714"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378487"/>
            <a:ext cx="2946400" cy="494186"/>
          </a:xfrm>
          <a:prstGeom prst="rect">
            <a:avLst/>
          </a:prstGeom>
        </p:spPr>
        <p:txBody>
          <a:bodyPr vert="horz" lIns="91429" tIns="45714" rIns="91429" bIns="45714"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9" y="9378487"/>
            <a:ext cx="2946400" cy="494186"/>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30275" y="741363"/>
            <a:ext cx="4937125" cy="3702050"/>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692401"/>
            <a:ext cx="5438775" cy="4441361"/>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30275" y="741363"/>
            <a:ext cx="4937125" cy="3702050"/>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692402"/>
            <a:ext cx="5438775" cy="4441361"/>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30275" y="741363"/>
            <a:ext cx="4937125" cy="3702050"/>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692402"/>
            <a:ext cx="5438775" cy="4441361"/>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30275" y="741363"/>
            <a:ext cx="4937125" cy="3702050"/>
          </a:xfrm>
          <a:noFill/>
          <a:ln>
            <a:solidFill>
              <a:srgbClr val="000000"/>
            </a:solidFill>
            <a:miter lim="800000"/>
            <a:headEnd/>
            <a:tailEnd/>
          </a:ln>
        </p:spPr>
      </p:sp>
      <p:sp>
        <p:nvSpPr>
          <p:cNvPr id="87042" name="Rectangle 3"/>
          <p:cNvSpPr>
            <a:spLocks noGrp="1" noChangeArrowheads="1"/>
          </p:cNvSpPr>
          <p:nvPr>
            <p:ph type="body" idx="1"/>
          </p:nvPr>
        </p:nvSpPr>
        <p:spPr bwMode="auto">
          <a:xfrm>
            <a:off x="679452" y="4692402"/>
            <a:ext cx="5438775" cy="4441361"/>
          </a:xfrm>
          <a:noFill/>
        </p:spPr>
        <p:txBody>
          <a:bodyPr lIns="91402" tIns="45701" rIns="91402" bIns="45701"/>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8" y="9378487"/>
            <a:ext cx="2944812" cy="494186"/>
          </a:xfrm>
          <a:prstGeom prst="rect">
            <a:avLst/>
          </a:prstGeom>
          <a:noFill/>
          <a:ln w="9525">
            <a:noFill/>
            <a:miter lim="800000"/>
            <a:headEnd/>
            <a:tailEnd/>
          </a:ln>
        </p:spPr>
        <p:txBody>
          <a:bodyPr lIns="91519" tIns="45761" rIns="91519" bIns="45761" anchor="b"/>
          <a:lstStyle/>
          <a:p>
            <a:pPr algn="r" defTabSz="915875"/>
            <a:fld id="{B047E831-64EC-4CE4-B8E1-A887288C3389}" type="slidenum">
              <a:rPr lang="ru-RU" altLang="ru-RU" sz="1200">
                <a:latin typeface="Arial" charset="0"/>
                <a:cs typeface="Arial" charset="0"/>
              </a:rPr>
              <a:pPr algn="r" defTabSz="915875"/>
              <a:t>28</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27100" y="160338"/>
            <a:ext cx="4935538" cy="3702050"/>
          </a:xfrm>
          <a:noFill/>
          <a:ln>
            <a:solidFill>
              <a:srgbClr val="000000"/>
            </a:solidFill>
            <a:miter lim="800000"/>
            <a:headEnd/>
            <a:tailEnd/>
          </a:ln>
        </p:spPr>
      </p:sp>
      <p:sp>
        <p:nvSpPr>
          <p:cNvPr id="90115" name="Rectangle 3"/>
          <p:cNvSpPr>
            <a:spLocks noGrp="1" noChangeArrowheads="1"/>
          </p:cNvSpPr>
          <p:nvPr>
            <p:ph type="body" idx="1"/>
          </p:nvPr>
        </p:nvSpPr>
        <p:spPr bwMode="auto">
          <a:xfrm>
            <a:off x="3" y="3953491"/>
            <a:ext cx="6797675" cy="5920760"/>
          </a:xfrm>
          <a:noFill/>
        </p:spPr>
        <p:txBody>
          <a:bodyPr lIns="91510" tIns="45757" rIns="91510" bIns="45757"/>
          <a:lstStyle/>
          <a:p>
            <a:pPr eaLnBrk="1" hangingPunct="1"/>
            <a:endParaRPr lang="ru-RU" altLang="ru-RU" sz="9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8" y="9378487"/>
            <a:ext cx="2944812" cy="494186"/>
          </a:xfrm>
          <a:prstGeom prst="rect">
            <a:avLst/>
          </a:prstGeom>
          <a:noFill/>
          <a:ln w="9525">
            <a:noFill/>
            <a:miter lim="800000"/>
            <a:headEnd/>
            <a:tailEnd/>
          </a:ln>
        </p:spPr>
        <p:txBody>
          <a:bodyPr lIns="91519" tIns="45761" rIns="91519" bIns="45761" anchor="b"/>
          <a:lstStyle/>
          <a:p>
            <a:pPr defTabSz="915875"/>
            <a:fld id="{D13431D4-E791-4921-946D-0F7FD02F9621}" type="slidenum">
              <a:rPr lang="ru-RU" altLang="ru-RU" sz="1200">
                <a:latin typeface="Arial" charset="0"/>
                <a:cs typeface="Arial" charset="0"/>
              </a:rPr>
              <a:pPr defTabSz="915875"/>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27100" y="160338"/>
            <a:ext cx="4935538" cy="3702050"/>
          </a:xfrm>
          <a:noFill/>
          <a:ln>
            <a:solidFill>
              <a:srgbClr val="000000"/>
            </a:solidFill>
            <a:miter lim="800000"/>
            <a:headEnd/>
            <a:tailEnd/>
          </a:ln>
        </p:spPr>
      </p:sp>
      <p:sp>
        <p:nvSpPr>
          <p:cNvPr id="111619" name="Rectangle 3"/>
          <p:cNvSpPr>
            <a:spLocks noGrp="1" noChangeArrowheads="1"/>
          </p:cNvSpPr>
          <p:nvPr>
            <p:ph type="body" idx="1"/>
          </p:nvPr>
        </p:nvSpPr>
        <p:spPr bwMode="auto">
          <a:xfrm>
            <a:off x="3" y="3953491"/>
            <a:ext cx="6797675" cy="5920760"/>
          </a:xfrm>
          <a:noFill/>
        </p:spPr>
        <p:txBody>
          <a:bodyPr lIns="91510" tIns="45757" rIns="91510" bIns="45757"/>
          <a:lstStyle/>
          <a:p>
            <a:pPr eaLnBrk="1" hangingPunct="1"/>
            <a:r>
              <a:rPr lang="ru-RU" altLang="ru-RU" sz="900">
                <a:latin typeface="Arial" charset="0"/>
              </a:rPr>
              <a:t>Данные сверить с МРР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35</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44</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smtClean="0"/>
              <a:pPr>
                <a:defRPr/>
              </a:pPr>
              <a:t>11/21/2024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smtClean="0"/>
              <a:pPr>
                <a:defRPr/>
              </a:pPr>
              <a:t>11/21/2024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smtClean="0"/>
              <a:pPr>
                <a:defRPr/>
              </a:pPr>
              <a:t>11/21/2024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smtClean="0"/>
              <a:pPr>
                <a:defRPr/>
              </a:pPr>
              <a:t>11/21/2024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smtClean="0"/>
              <a:pPr>
                <a:defRPr/>
              </a:pPr>
              <a:t>11/21/2024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11/21/2024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smtClean="0"/>
              <a:pPr>
                <a:defRPr/>
              </a:pPr>
              <a:t>11/21/2024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smtClean="0"/>
              <a:pPr>
                <a:defRPr/>
              </a:pPr>
              <a:t>11/21/2024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smtClean="0"/>
              <a:pPr>
                <a:defRPr/>
              </a:pPr>
              <a:t>11/21/2024</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smtClean="0"/>
              <a:pPr>
                <a:defRPr/>
              </a:pPr>
              <a:t>11/21/2024</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smtClean="0"/>
              <a:pPr>
                <a:defRPr/>
              </a:pPr>
              <a:t>11/21/2024</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smtClean="0"/>
              <a:pPr>
                <a:defRPr/>
              </a:pPr>
              <a:t>11/21/2024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smtClean="0"/>
              <a:pPr>
                <a:defRPr/>
              </a:pPr>
              <a:t>11/21/2024</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smtClean="0"/>
              <a:pPr>
                <a:defRPr/>
              </a:pPr>
              <a:t>11/21/2024</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smtClean="0"/>
              <a:pPr>
                <a:defRPr/>
              </a:pPr>
              <a:t>11/21/2024</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smtClean="0"/>
              <a:pPr>
                <a:defRPr/>
              </a:pPr>
              <a:t>11/21/2024</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smtClean="0"/>
              <a:pPr>
                <a:defRPr/>
              </a:pPr>
              <a:t>11/21/2024</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smtClean="0"/>
              <a:pPr>
                <a:defRPr/>
              </a:pPr>
              <a:t>11/21/2024</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smtClean="0"/>
              <a:pPr>
                <a:defRPr/>
              </a:pPr>
              <a:t>11/21/2024</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11/21/2024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smtClean="0"/>
              <a:pPr>
                <a:defRPr/>
              </a:pPr>
              <a:t>11/21/2024</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smtClean="0"/>
              <a:pPr>
                <a:defRPr/>
              </a:pPr>
              <a:t>11/21/2024</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smtClean="0"/>
              <a:pPr>
                <a:defRPr/>
              </a:pPr>
              <a:t>11/21/2024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smtClean="0"/>
              <a:pPr>
                <a:defRPr/>
              </a:pPr>
              <a:t>11/21/2024</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smtClean="0"/>
              <a:pPr>
                <a:defRPr/>
              </a:pPr>
              <a:t>11/21/2024</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smtClean="0"/>
              <a:pPr>
                <a:defRPr/>
              </a:pPr>
              <a:t>11/21/2024</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smtClean="0"/>
              <a:pPr>
                <a:defRPr/>
              </a:pPr>
              <a:t>11/21/2024</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smtClean="0"/>
              <a:pPr>
                <a:defRPr/>
              </a:pPr>
              <a:t>11/21/2024</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smtClean="0"/>
              <a:pPr>
                <a:defRPr/>
              </a:pPr>
              <a:t>11/21/2024</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smtClean="0"/>
              <a:pPr>
                <a:defRPr/>
              </a:pPr>
              <a:t>11/21/2024</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smtClean="0"/>
              <a:pPr>
                <a:defRPr/>
              </a:pPr>
              <a:t>11/21/2024</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smtClean="0"/>
              <a:pPr>
                <a:defRPr/>
              </a:pPr>
              <a:t>11/21/2024</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smtClean="0"/>
              <a:pPr>
                <a:defRPr/>
              </a:pPr>
              <a:t>11/21/2024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smtClean="0"/>
              <a:pPr>
                <a:defRPr/>
              </a:pPr>
              <a:t>11/21/2024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smtClean="0"/>
              <a:pPr>
                <a:defRPr/>
              </a:pPr>
              <a:t>11/21/2024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smtClean="0"/>
              <a:pPr>
                <a:defRPr/>
              </a:pPr>
              <a:t>11/21/2024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smtClean="0"/>
              <a:pPr>
                <a:defRPr/>
              </a:pPr>
              <a:t>11/21/2024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smtClean="0"/>
              <a:pPr>
                <a:defRPr/>
              </a:pPr>
              <a:t>11/21/2024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smtClean="0"/>
              <a:pPr>
                <a:defRPr/>
              </a:pPr>
              <a:t>11/21/2024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smtClean="0"/>
              <a:pPr>
                <a:defRPr/>
              </a:pPr>
              <a:t>11/21/2024</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smtClean="0"/>
              <a:pPr>
                <a:defRPr/>
              </a:pPr>
              <a:t>11/21/2024</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3" Type="http://schemas.openxmlformats.org/officeDocument/2006/relationships/hyperlink" Target="https://ok.ru/group52342197453037" TargetMode="External"/><Relationship Id="rId2" Type="http://schemas.openxmlformats.org/officeDocument/2006/relationships/hyperlink" Target="mailto:fdm03fin@yandex.ru" TargetMode="External"/><Relationship Id="rId1" Type="http://schemas.openxmlformats.org/officeDocument/2006/relationships/slideLayout" Target="../slideLayouts/slideLayout34.xml"/><Relationship Id="rId5" Type="http://schemas.openxmlformats.org/officeDocument/2006/relationships/image" Target="../media/image71.png"/><Relationship Id="rId4" Type="http://schemas.openxmlformats.org/officeDocument/2006/relationships/hyperlink" Target="https://vk.com/id17441668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2.xml"/><Relationship Id="rId4" Type="http://schemas.openxmlformats.org/officeDocument/2006/relationships/hyperlink" Target="consultantplus://offline/ref=D1CF72AAA6281E8418B2BFE6B5A8D0B90EA8ED149B615E458E156A32E2ACD3AB4371C6BF9A0EB8B2z32B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D1CF72AAA6281E8418B2BFE6B5A8D0B90EABED1D9B6D5E458E156A32E2ACD3AB4371C6BF9A0EBBBAz328K" TargetMode="External"/><Relationship Id="rId2" Type="http://schemas.openxmlformats.org/officeDocument/2006/relationships/hyperlink" Target="consultantplus://offline/ref=D1CF72AAA6281E8418B2BFE6B5A8D0B90EA8EF1C91625E458E156A32E2ACD3AB4371C6BF9A0EB8B5z320K" TargetMode="External"/><Relationship Id="rId1" Type="http://schemas.openxmlformats.org/officeDocument/2006/relationships/slideLayout" Target="../slideLayouts/slideLayout22.xml"/><Relationship Id="rId5" Type="http://schemas.openxmlformats.org/officeDocument/2006/relationships/hyperlink" Target="consultantplus://offline/ref=CA21340F4907F60F7CF0449D2907120333B57EECD47B6C70C6E2FDED3A65DD165ECC97551FzFjAC" TargetMode="External"/><Relationship Id="rId4" Type="http://schemas.openxmlformats.org/officeDocument/2006/relationships/hyperlink" Target="consultantplus://offline/ref=D1CF72AAA6281E8418B2BFE6B5A8D0B90EA8EF1D9B635E458E156A32E2ACD3AB4371C6BF9A0EB9BBz320K"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2.jpeg"/><Relationship Id="rId5" Type="http://schemas.openxmlformats.org/officeDocument/2006/relationships/image" Target="../media/image31.emf"/><Relationship Id="rId4" Type="http://schemas.openxmlformats.org/officeDocument/2006/relationships/oleObject" Target="../embeddings/_____Microsoft_Excel_97-20031.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oleObject" Target="../embeddings/_____Microsoft_Excel_97-20032.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Excel_97-20033.xls"/><Relationship Id="rId2" Type="http://schemas.openxmlformats.org/officeDocument/2006/relationships/slideLayout" Target="../slideLayouts/slideLayout22.xml"/><Relationship Id="rId1" Type="http://schemas.openxmlformats.org/officeDocument/2006/relationships/vmlDrawing" Target="../drawings/vmlDrawing3.vml"/><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oleObject" Target="../embeddings/_____Microsoft_Excel_97-20034.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38.jpeg"/><Relationship Id="rId5" Type="http://schemas.openxmlformats.org/officeDocument/2006/relationships/image" Target="../media/image37.emf"/><Relationship Id="rId4" Type="http://schemas.openxmlformats.org/officeDocument/2006/relationships/oleObject" Target="../embeddings/_____Microsoft_Excel_97-20035.xls"/></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42.jpeg"/><Relationship Id="rId5" Type="http://schemas.openxmlformats.org/officeDocument/2006/relationships/image" Target="../media/image41.emf"/><Relationship Id="rId4" Type="http://schemas.openxmlformats.org/officeDocument/2006/relationships/oleObject" Target="../embeddings/_____Microsoft_Excel_97-20036.xls"/></Relationships>
</file>

<file path=ppt/slides/_rels/slide36.xml.rels><?xml version="1.0" encoding="UTF-8" standalone="yes"?>
<Relationships xmlns="http://schemas.openxmlformats.org/package/2006/relationships"><Relationship Id="rId3" Type="http://schemas.openxmlformats.org/officeDocument/2006/relationships/oleObject" Target="../embeddings/_____Microsoft_Excel_97-20037.xls"/><Relationship Id="rId2" Type="http://schemas.openxmlformats.org/officeDocument/2006/relationships/slideLayout" Target="../slideLayouts/slideLayout34.xml"/><Relationship Id="rId1" Type="http://schemas.openxmlformats.org/officeDocument/2006/relationships/vmlDrawing" Target="../drawings/vmlDrawing7.vml"/><Relationship Id="rId4" Type="http://schemas.openxmlformats.org/officeDocument/2006/relationships/image" Target="../media/image4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_____Microsoft_Excel_97-20038.xls"/><Relationship Id="rId2" Type="http://schemas.openxmlformats.org/officeDocument/2006/relationships/slideLayout" Target="../slideLayouts/slideLayout34.xml"/><Relationship Id="rId1" Type="http://schemas.openxmlformats.org/officeDocument/2006/relationships/vmlDrawing" Target="../drawings/vmlDrawing8.vml"/><Relationship Id="rId4" Type="http://schemas.openxmlformats.org/officeDocument/2006/relationships/image" Target="../media/image44.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_____Microsoft_Excel_97-20039.xls"/><Relationship Id="rId2" Type="http://schemas.openxmlformats.org/officeDocument/2006/relationships/slideLayout" Target="../slideLayouts/slideLayout33.xml"/><Relationship Id="rId1" Type="http://schemas.openxmlformats.org/officeDocument/2006/relationships/vmlDrawing" Target="../drawings/vmlDrawing9.vml"/><Relationship Id="rId4" Type="http://schemas.openxmlformats.org/officeDocument/2006/relationships/image" Target="../media/image45.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_____Microsoft_Excel_97-200310.xls"/><Relationship Id="rId2" Type="http://schemas.openxmlformats.org/officeDocument/2006/relationships/slideLayout" Target="../slideLayouts/slideLayout33.xml"/><Relationship Id="rId1" Type="http://schemas.openxmlformats.org/officeDocument/2006/relationships/vmlDrawing" Target="../drawings/vmlDrawing10.vml"/><Relationship Id="rId4" Type="http://schemas.openxmlformats.org/officeDocument/2006/relationships/image" Target="../media/image4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_____Microsoft_Excel_97-200311.xls"/><Relationship Id="rId2" Type="http://schemas.openxmlformats.org/officeDocument/2006/relationships/slideLayout" Target="../slideLayouts/slideLayout34.xml"/><Relationship Id="rId1" Type="http://schemas.openxmlformats.org/officeDocument/2006/relationships/vmlDrawing" Target="../drawings/vmlDrawing11.vml"/><Relationship Id="rId4" Type="http://schemas.openxmlformats.org/officeDocument/2006/relationships/image" Target="../media/image47.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5" Type="http://schemas.openxmlformats.org/officeDocument/2006/relationships/image" Target="../media/image48.emf"/><Relationship Id="rId4" Type="http://schemas.openxmlformats.org/officeDocument/2006/relationships/oleObject" Target="../embeddings/_____Microsoft_Excel_97-200312.xls"/></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3.vml"/><Relationship Id="rId5" Type="http://schemas.openxmlformats.org/officeDocument/2006/relationships/image" Target="../media/image49.emf"/><Relationship Id="rId4" Type="http://schemas.openxmlformats.org/officeDocument/2006/relationships/oleObject" Target="../embeddings/_____Microsoft_Excel_97-200313.xls"/></Relationships>
</file>

<file path=ppt/slides/_rels/slide45.xml.rels><?xml version="1.0" encoding="UTF-8" standalone="yes"?>
<Relationships xmlns="http://schemas.openxmlformats.org/package/2006/relationships"><Relationship Id="rId3" Type="http://schemas.openxmlformats.org/officeDocument/2006/relationships/oleObject" Target="../embeddings/_____Microsoft_Excel_97-200314.xls"/><Relationship Id="rId2" Type="http://schemas.openxmlformats.org/officeDocument/2006/relationships/slideLayout" Target="../slideLayouts/slideLayout34.xml"/><Relationship Id="rId1" Type="http://schemas.openxmlformats.org/officeDocument/2006/relationships/vmlDrawing" Target="../drawings/vmlDrawing14.vml"/><Relationship Id="rId4" Type="http://schemas.openxmlformats.org/officeDocument/2006/relationships/image" Target="../media/image50.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_____Microsoft_Excel_97-200315.xls"/><Relationship Id="rId2" Type="http://schemas.openxmlformats.org/officeDocument/2006/relationships/slideLayout" Target="../slideLayouts/slideLayout34.xml"/><Relationship Id="rId1" Type="http://schemas.openxmlformats.org/officeDocument/2006/relationships/vmlDrawing" Target="../drawings/vmlDrawing15.vml"/><Relationship Id="rId4" Type="http://schemas.openxmlformats.org/officeDocument/2006/relationships/image" Target="../media/image5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_____Microsoft_Excel_97-200316.xls"/><Relationship Id="rId2" Type="http://schemas.openxmlformats.org/officeDocument/2006/relationships/slideLayout" Target="../slideLayouts/slideLayout34.xml"/><Relationship Id="rId1" Type="http://schemas.openxmlformats.org/officeDocument/2006/relationships/vmlDrawing" Target="../drawings/vmlDrawing16.vml"/><Relationship Id="rId4" Type="http://schemas.openxmlformats.org/officeDocument/2006/relationships/image" Target="../media/image52.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_____Microsoft_Excel_97-200317.xls"/><Relationship Id="rId2" Type="http://schemas.openxmlformats.org/officeDocument/2006/relationships/slideLayout" Target="../slideLayouts/slideLayout34.xml"/><Relationship Id="rId1" Type="http://schemas.openxmlformats.org/officeDocument/2006/relationships/vmlDrawing" Target="../drawings/vmlDrawing17.vml"/><Relationship Id="rId4" Type="http://schemas.openxmlformats.org/officeDocument/2006/relationships/image" Target="../media/image53.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_____Microsoft_Excel_97-200318.xls"/><Relationship Id="rId2" Type="http://schemas.openxmlformats.org/officeDocument/2006/relationships/slideLayout" Target="../slideLayouts/slideLayout34.xml"/><Relationship Id="rId1" Type="http://schemas.openxmlformats.org/officeDocument/2006/relationships/vmlDrawing" Target="../drawings/vmlDrawing18.vml"/><Relationship Id="rId4" Type="http://schemas.openxmlformats.org/officeDocument/2006/relationships/image" Target="../media/image54.emf"/></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F%D1%80%D0%B6%D0%B5%D0%B2%D0%B0%D0%BB%D1%8C%D1%81%D0%BA%D0%BE%D0%B5" TargetMode="External"/><Relationship Id="rId13" Type="http://schemas.openxmlformats.org/officeDocument/2006/relationships/hyperlink" Target="https://ru.wikipedia.org/wiki/%D0%A1%D0%BB%D0%BE%D0%B1%D0%BE%D0%B4%D1%81%D0%BA%D0%BE%D0%B5_%D1%81%D0%B5%D0%BB%D1%8C%D1%81%D0%BA%D0%BE%D0%B5_%D0%BF%D0%BE%D1%81%D0%B5%D0%BB%D0%B5%D0%BD%D0%B8%D0%B5_(%D0%94%D0%B5%D0%BC%D0%B8%D0%B4%D0%BE%D0%B2%D1%81%D0%BA%D0%B8%D0%B9_%D1%80%D0%B0%D0%B9%D0%BE%D0%BD)" TargetMode="External"/><Relationship Id="rId18" Type="http://schemas.openxmlformats.org/officeDocument/2006/relationships/hyperlink" Target="https://ru.wikipedia.org/wiki/%D0%93%D0%BE%D1%80%D0%BE%D0%B4%D1%81%D0%BA%D0%BE%D0%B5_%D0%BF%D0%BE%D1%81%D0%B5%D0%BB%D0%B5%D0%BD%D0%B8%D0%B5" TargetMode="External"/><Relationship Id="rId3" Type="http://schemas.openxmlformats.org/officeDocument/2006/relationships/image" Target="../media/image3.gif"/><Relationship Id="rId7" Type="http://schemas.openxmlformats.org/officeDocument/2006/relationships/hyperlink" Target="https://ru.wikipedia.org/wiki/%D0%9F%D1%80%D0%B6%D0%B5%D0%B2%D0%B0%D0%BB%D1%8C%D1%81%D0%BA%D0%BE%D0%B5_%D0%B3%D0%BE%D1%80%D0%BE%D0%B4%D1%81%D0%BA%D0%BE%D0%B5_%D0%BF%D0%BE%D1%81%D0%B5%D0%BB%D0%B5%D0%BD%D0%B8%D0%B5" TargetMode="External"/><Relationship Id="rId12" Type="http://schemas.openxmlformats.org/officeDocument/2006/relationships/hyperlink" Target="https://ru.wikipedia.org/wiki/%D0%97%D0%B0%D0%B1%D0%BE%D1%80%D1%8C%D0%B5_(%D0%94%D0%B5%D0%BC%D0%B8%D0%B4%D0%BE%D0%B2%D1%81%D0%BA%D0%B8%D0%B9_%D1%80%D0%B0%D0%B9%D0%BE%D0%BD)" TargetMode="External"/><Relationship Id="rId17" Type="http://schemas.openxmlformats.org/officeDocument/2006/relationships/hyperlink" Target="https://ru.wikipedia.org/wiki/%D0%9C%D1%83%D0%BD%D0%B8%D1%86%D0%B8%D0%BF%D0%B0%D0%BB%D1%8C%D0%BD%D0%BE%D0%B5_%D0%BE%D0%B1%D1%80%D0%B0%D0%B7%D0%BE%D0%B2%D0%B0%D0%BD%D0%B8%D0%B5" TargetMode="External"/><Relationship Id="rId2" Type="http://schemas.openxmlformats.org/officeDocument/2006/relationships/image" Target="../media/image2.png"/><Relationship Id="rId16" Type="http://schemas.openxmlformats.org/officeDocument/2006/relationships/hyperlink" Target="https://ru.wikipedia.org/wiki/%D0%A2%D0%B8%D1%82%D0%BE%D0%B2%D1%89%D0%B8%D0%BD%D0%B0_(%D0%A1%D0%BC%D0%BE%D0%BB%D0%B5%D0%BD%D1%81%D0%BA%D0%B0%D1%8F_%D0%BE%D0%B1%D0%BB%D0%B0%D1%81%D1%82%D1%8C)" TargetMode="External"/><Relationship Id="rId1" Type="http://schemas.openxmlformats.org/officeDocument/2006/relationships/slideLayout" Target="../slideLayouts/slideLayout22.xml"/><Relationship Id="rId6" Type="http://schemas.openxmlformats.org/officeDocument/2006/relationships/hyperlink" Target="https://ru.wikipedia.org/wiki/%D0%94%D0%B5%D0%BC%D0%B8%D0%B4%D0%BE%D0%B2_(%D0%B3%D0%BE%D1%80%D0%BE%D0%B4)" TargetMode="External"/><Relationship Id="rId11" Type="http://schemas.openxmlformats.org/officeDocument/2006/relationships/hyperlink" Target="https://ru.wikipedia.org/wiki/%D0%97%D0%B0%D0%B1%D0%BE%D1%80%D1%8C%D0%B5%D0%B2%D1%81%D0%BA%D0%BE%D0%B5_%D1%81%D0%B5%D0%BB%D1%8C%D1%81%D0%BA%D0%BE%D0%B5_%D0%BF%D0%BE%D1%81%D0%B5%D0%BB%D0%B5%D0%BD%D0%B8%D0%B5_(%D0%A1%D0%BC%D0%BE%D0%BB%D0%B5%D0%BD%D1%81%D0%BA%D0%B0%D1%8F_%D0%BE%D0%B1%D0%BB%D0%B0%D1%81%D1%82%D1%8C)" TargetMode="External"/><Relationship Id="rId5" Type="http://schemas.openxmlformats.org/officeDocument/2006/relationships/hyperlink" Target="https://ru.wikipedia.org/wiki/%D0%94%D0%B5%D0%BC%D0%B8%D0%B4%D0%BE%D0%B2%D1%81%D0%BA%D0%BE%D0%B5_%D0%B3%D0%BE%D1%80%D0%BE%D0%B4%D1%81%D0%BA%D0%BE%D0%B5_%D0%BF%D0%BE%D1%81%D0%B5%D0%BB%D0%B5%D0%BD%D0%B8%D0%B5" TargetMode="External"/><Relationship Id="rId15" Type="http://schemas.openxmlformats.org/officeDocument/2006/relationships/hyperlink" Target="https://ru.wikipedia.org/wiki/%D0%A2%D0%B8%D1%82%D0%BE%D0%B2%D1%89%D0%B8%D0%BD%D1%81%D0%BA%D0%BE%D0%B5_%D1%81%D0%B5%D0%BB%D1%8C%D1%81%D0%BA%D0%BE%D0%B5_%D0%BF%D0%BE%D1%81%D0%B5%D0%BB%D0%B5%D0%BD%D0%B8%D0%B5" TargetMode="External"/><Relationship Id="rId10" Type="http://schemas.openxmlformats.org/officeDocument/2006/relationships/hyperlink" Target="https://ru.wikipedia.org/wiki/%D0%96%D0%B5%D1%80%D1%83%D0%BD%D1%8B" TargetMode="External"/><Relationship Id="rId19" Type="http://schemas.openxmlformats.org/officeDocument/2006/relationships/hyperlink" Target="https://ru.wikipedia.org/wiki/%D0%A1%D0%B5%D0%BB%D1%8C%D1%81%D0%BA%D0%BE%D0%B5_%D0%BF%D0%BE%D1%81%D0%B5%D0%BB%D0%B5%D0%BD%D0%B8%D0%B5" TargetMode="External"/><Relationship Id="rId4" Type="http://schemas.openxmlformats.org/officeDocument/2006/relationships/image" Target="../media/image4.png"/><Relationship Id="rId9" Type="http://schemas.openxmlformats.org/officeDocument/2006/relationships/hyperlink" Target="https://ru.wikipedia.org/wiki/%D0%91%D0%BE%D1%80%D0%BA%D0%BE%D0%B2%D1%81%D0%BA%D0%BE%D0%B5_%D1%81%D0%B5%D0%BB%D1%8C%D1%81%D0%BA%D0%BE%D0%B5_%D0%BF%D0%BE%D1%81%D0%B5%D0%BB%D0%B5%D0%BD%D0%B8%D0%B5_(%D0%A1%D0%BC%D0%BE%D0%BB%D0%B5%D0%BD%D1%81%D0%BA%D0%B0%D1%8F_%D0%BE%D0%B1%D0%BB%D0%B0%D1%81%D1%82%D1%8C)" TargetMode="External"/><Relationship Id="rId14" Type="http://schemas.openxmlformats.org/officeDocument/2006/relationships/hyperlink" Target="https://ru.wikipedia.org/wiki/%D0%A1%D1%82%D0%B0%D1%80%D1%8B%D0%B9_%D0%94%D0%B2%D0%BE%D1%80_(%D0%A1%D0%BC%D0%BE%D0%BB%D0%B5%D0%BD%D1%81%D0%BA%D0%B0%D1%8F_%D0%BE%D0%B1%D0%BB%D0%B0%D1%81%D1%82%D1%8C)"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_____Microsoft_Excel_97-200319.xls"/><Relationship Id="rId2" Type="http://schemas.openxmlformats.org/officeDocument/2006/relationships/slideLayout" Target="../slideLayouts/slideLayout22.xml"/><Relationship Id="rId1" Type="http://schemas.openxmlformats.org/officeDocument/2006/relationships/vmlDrawing" Target="../drawings/vmlDrawing19.vml"/><Relationship Id="rId4" Type="http://schemas.openxmlformats.org/officeDocument/2006/relationships/image" Target="../media/image55.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5%D0%BB%D1%8C%D1%88%D0%B0" TargetMode="External"/><Relationship Id="rId13" Type="http://schemas.openxmlformats.org/officeDocument/2006/relationships/hyperlink" Target="https://ru.wikipedia.org/wiki/%D0%A0%D1%8B%D1%82%D0%BE%D0%B5" TargetMode="External"/><Relationship Id="rId18" Type="http://schemas.openxmlformats.org/officeDocument/2006/relationships/hyperlink" Target="https://ru.wikipedia.org/w/index.php?title=%D0%94%D0%B8%D0%B2%D0%B8%D0%BD%D1%81%D0%BA%D0%BE%D0%B5&amp;action=edit&amp;redlink=1" TargetMode="External"/><Relationship Id="rId3" Type="http://schemas.openxmlformats.org/officeDocument/2006/relationships/hyperlink" Target="https://ru.wikipedia.org/w/index.php?title=%D0%95%D0%BB%D1%8C%D1%88%D0%B0%D0%BD%D1%81%D0%BA%D0%BE-%D0%A1%D0%B2%D0%B8%D1%82%D1%81%D0%BA%D0%B0%D1%8F_%D0%BD%D0%B8%D0%B7%D0%B8%D0%BD%D0%B0&amp;action=edit&amp;redlink=1" TargetMode="External"/><Relationship Id="rId7" Type="http://schemas.openxmlformats.org/officeDocument/2006/relationships/hyperlink" Target="https://ru.wikipedia.org/w/index.php?title=%D0%91%D0%BE%D1%80%D0%BE%D0%B6%D0%B0%D0%BD%D0%BA%D0%B0&amp;action=edit&amp;redlink=1" TargetMode="External"/><Relationship Id="rId12" Type="http://schemas.openxmlformats.org/officeDocument/2006/relationships/hyperlink" Target="https://ru.wikipedia.org/wiki/%D0%91%D0%B0%D0%BA%D0%BB%D0%B0%D0%BD%D0%BE%D0%B2%D1%81%D0%BA%D0%BE%D0%B5" TargetMode="External"/><Relationship Id="rId17" Type="http://schemas.openxmlformats.org/officeDocument/2006/relationships/hyperlink" Target="https://ru.wikipedia.org/wiki/%D0%9C%D1%83%D1%82%D0%BD%D0%BE%D0%B5" TargetMode="External"/><Relationship Id="rId2" Type="http://schemas.openxmlformats.org/officeDocument/2006/relationships/hyperlink" Target="https://ru.wikipedia.org/wiki/%D0%94%D1%83%D1%85%D0%BE%D0%B2%D1%89%D0%B8%D0%BD%D1%81%D0%BA%D0%B0%D1%8F_%D0%B2%D0%BE%D0%B7%D0%B2%D1%8B%D1%88%D0%B5%D0%BD%D0%BD%D0%BE%D1%81%D1%82%D1%8C" TargetMode="External"/><Relationship Id="rId16" Type="http://schemas.openxmlformats.org/officeDocument/2006/relationships/hyperlink" Target="https://ru.wikipedia.org/wiki/%D0%9B%D0%BE%D1%88%D0%B0%D0%BC%D1%8C%D0%B5" TargetMode="External"/><Relationship Id="rId20" Type="http://schemas.openxmlformats.org/officeDocument/2006/relationships/hyperlink" Target="https://ru.wikipedia.org/wiki/%D0%A9%D1%83%D1%87%D1%8C%D0%B5" TargetMode="External"/><Relationship Id="rId1" Type="http://schemas.openxmlformats.org/officeDocument/2006/relationships/slideLayout" Target="../slideLayouts/slideLayout22.xml"/><Relationship Id="rId6" Type="http://schemas.openxmlformats.org/officeDocument/2006/relationships/hyperlink" Target="https://ru.wikipedia.org/w/index.php?title=%D0%9F%D0%BE%D0%BB%D0%BE%D0%B2%D1%8C%D1%8F&amp;action=edit&amp;redlink=1" TargetMode="External"/><Relationship Id="rId11" Type="http://schemas.openxmlformats.org/officeDocument/2006/relationships/hyperlink" Target="https://ru.wikipedia.org/wiki/%D0%94%D0%B3%D0%BE" TargetMode="External"/><Relationship Id="rId5" Type="http://schemas.openxmlformats.org/officeDocument/2006/relationships/hyperlink" Target="https://ru.wikipedia.org/wiki/%D0%92%D1%8F%D1%82%D1%88%D0%B0" TargetMode="External"/><Relationship Id="rId15" Type="http://schemas.openxmlformats.org/officeDocument/2006/relationships/hyperlink" Target="https://ru.wikipedia.org/wiki/%D0%A7%D0%B8%D1%81%D1%82%D0%B8%D0%BA" TargetMode="External"/><Relationship Id="rId10" Type="http://schemas.openxmlformats.org/officeDocument/2006/relationships/hyperlink" Target="https://ru.wikipedia.org/wiki/%D0%A1%D0%B0%D0%BF%D1%88%D0%BE" TargetMode="External"/><Relationship Id="rId19" Type="http://schemas.openxmlformats.org/officeDocument/2006/relationships/hyperlink" Target="https://ru.wikipedia.org/wiki/%D0%90%D0%BA%D0%B0%D1%82%D0%BE%D0%B2%D1%81%D0%BA%D0%BE%D0%B5" TargetMode="External"/><Relationship Id="rId4" Type="http://schemas.openxmlformats.org/officeDocument/2006/relationships/hyperlink" Target="https://ru.wikipedia.org/wiki/%D0%9A%D0%B0%D1%81%D0%BF%D0%BB%D1%8F" TargetMode="External"/><Relationship Id="rId9" Type="http://schemas.openxmlformats.org/officeDocument/2006/relationships/hyperlink" Target="https://ru.wikipedia.org/wiki/%D0%9E%D0%BB%D1%8C%D1%88%D0%B0" TargetMode="External"/><Relationship Id="rId14" Type="http://schemas.openxmlformats.org/officeDocument/2006/relationships/hyperlink" Target="https://ru.wikipedia.org/w/index.php?title=%D0%9F%D0%B5%D1%82%D1%80%D0%BE%D0%B2%D1%81%D0%BA%D0%BE%D0%B5_(%D0%9B%D0%BE%D1%81%D0%BE%D1%81%D0%BD%D0%BE)&amp;action=edit&amp;redlink=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jpeg"/><Relationship Id="rId1" Type="http://schemas.openxmlformats.org/officeDocument/2006/relationships/slideLayout" Target="../slideLayouts/slideLayout29.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2" Type="http://schemas.openxmlformats.org/officeDocument/2006/relationships/image" Target="../media/image67.jfif"/><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8.jpe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chart" Target="../charts/chart10.xml"/><Relationship Id="rId1" Type="http://schemas.openxmlformats.org/officeDocument/2006/relationships/slideLayout" Target="../slideLayouts/slideLayout29.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98.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69.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75787" cy="6858000"/>
          </a:xfrm>
          <a:prstGeom prst="rect">
            <a:avLst/>
          </a:prstGeom>
          <a:ln>
            <a:noFill/>
          </a:ln>
          <a:effectLst>
            <a:outerShdw blurRad="292100" dist="139700" dir="2700000" algn="tl" rotWithShape="0">
              <a:srgbClr val="333333">
                <a:alpha val="65000"/>
              </a:srgbClr>
            </a:outerShdw>
          </a:effectLst>
        </p:spPr>
      </p:pic>
      <p:sp>
        <p:nvSpPr>
          <p:cNvPr id="107522" name="Rectangle 3"/>
          <p:cNvSpPr>
            <a:spLocks noGrp="1"/>
          </p:cNvSpPr>
          <p:nvPr>
            <p:ph type="body" idx="1"/>
          </p:nvPr>
        </p:nvSpPr>
        <p:spPr>
          <a:xfrm>
            <a:off x="14734" y="4149080"/>
            <a:ext cx="8218487" cy="2693045"/>
          </a:xfrm>
        </p:spPr>
        <p:txBody>
          <a:bodyPr/>
          <a:lstStyle/>
          <a:p>
            <a:pPr lvl="0">
              <a:buNone/>
            </a:pPr>
            <a:endParaRPr lang="ru-RU" sz="2000" b="1" dirty="0">
              <a:solidFill>
                <a:srgbClr val="1F497D"/>
              </a:solidFill>
              <a:latin typeface="Times New Roman" pitchFamily="18" charset="0"/>
            </a:endParaRPr>
          </a:p>
          <a:p>
            <a:pPr lvl="0" algn="just">
              <a:buNone/>
            </a:pPr>
            <a:r>
              <a:rPr lang="ru-RU" sz="2000" b="1" dirty="0" smtClean="0">
                <a:solidFill>
                  <a:srgbClr val="1F497D"/>
                </a:solidFill>
                <a:effectLst>
                  <a:outerShdw blurRad="38100" dist="38100" dir="2700000" algn="tl">
                    <a:srgbClr val="000000">
                      <a:alpha val="43137"/>
                    </a:srgbClr>
                  </a:outerShdw>
                </a:effectLst>
                <a:latin typeface="Times New Roman" pitchFamily="18" charset="0"/>
              </a:rPr>
              <a:t>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НА ОСНОВЕ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РЕШЕНИЯ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ДЕМИДОВСКОГО РАЙОННОГО СОВЕТА  ДЕПУТАТОВ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от 05.11.2024 №41/25 «О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ВНЕСЕНИИ ИЗМЕНЕНИЙ В РЕШЕНИЕ №97/9 ОТ 26.12.2023 «О  БЮДЖЕТЕ  МУНИЦИПАЛЬНОГО ОБРАЗОВАНИЯ «ДЕМИДОВСКИЙ РАЙОН» СМОЛЕНСКОЙ ОБЛАСТИ НА 2024 ГОД И НА ПЛАНОВЫЙ ПЕРИОД 2025 и 2026 ГОДОВ</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(в редакции РЕШЕНИЙ от 21.03.2024 № 19/3</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от 17.07.2024 №70/13 )</a:t>
            </a:r>
          </a:p>
        </p:txBody>
      </p:sp>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
        <p:nvSpPr>
          <p:cNvPr id="3" name="Заголовок 2"/>
          <p:cNvSpPr>
            <a:spLocks noGrp="1"/>
          </p:cNvSpPr>
          <p:nvPr>
            <p:ph type="title"/>
          </p:nvPr>
        </p:nvSpPr>
        <p:spPr>
          <a:xfrm>
            <a:off x="473092" y="476672"/>
            <a:ext cx="8229600" cy="1143000"/>
          </a:xfrm>
        </p:spPr>
        <p:txBody>
          <a:bodyPr/>
          <a:lstStyle/>
          <a:p>
            <a:pPr lvl="0" algn="r"/>
            <a:r>
              <a:rPr lang="ru-RU" b="1" dirty="0">
                <a:solidFill>
                  <a:schemeClr val="tx2">
                    <a:lumMod val="75000"/>
                  </a:schemeClr>
                </a:solidFill>
                <a:latin typeface="Bahnschrift SemiLight Condensed" panose="020B0502040204020203" pitchFamily="34" charset="0"/>
              </a:rPr>
              <a:t>БЮДЖЕТ </a:t>
            </a:r>
            <a:r>
              <a:rPr lang="ru-RU" b="1" dirty="0" smtClean="0">
                <a:solidFill>
                  <a:schemeClr val="tx2">
                    <a:lumMod val="75000"/>
                  </a:schemeClr>
                </a:solidFill>
                <a:latin typeface="Bahnschrift SemiLight Condensed" panose="020B0502040204020203" pitchFamily="34" charset="0"/>
              </a:rPr>
              <a:t/>
            </a:r>
            <a:br>
              <a:rPr lang="ru-RU" b="1" dirty="0" smtClean="0">
                <a:solidFill>
                  <a:schemeClr val="tx2">
                    <a:lumMod val="75000"/>
                  </a:schemeClr>
                </a:solidFill>
                <a:latin typeface="Bahnschrift SemiLight Condensed" panose="020B0502040204020203" pitchFamily="34" charset="0"/>
              </a:rPr>
            </a:br>
            <a:r>
              <a:rPr lang="ru-RU" b="1" dirty="0" smtClean="0">
                <a:solidFill>
                  <a:schemeClr val="tx2">
                    <a:lumMod val="75000"/>
                  </a:schemeClr>
                </a:solidFill>
                <a:latin typeface="Bahnschrift SemiLight Condensed" panose="020B0502040204020203" pitchFamily="34" charset="0"/>
              </a:rPr>
              <a:t>ДЛЯ </a:t>
            </a:r>
            <a:r>
              <a:rPr lang="ru-RU" b="1" dirty="0">
                <a:solidFill>
                  <a:schemeClr val="tx2">
                    <a:lumMod val="75000"/>
                  </a:schemeClr>
                </a:solidFill>
                <a:latin typeface="Bahnschrift SemiLight Condensed" panose="020B0502040204020203" pitchFamily="34" charset="0"/>
              </a:rPr>
              <a:t>ГРАЖДАН</a:t>
            </a:r>
            <a:r>
              <a:rPr lang="ru-RU" b="1" dirty="0">
                <a:solidFill>
                  <a:srgbClr val="1F497D"/>
                </a:solidFill>
                <a:latin typeface="Times New Roman" pitchFamily="18" charset="0"/>
              </a:rPr>
              <a:t/>
            </a:r>
            <a:br>
              <a:rPr lang="ru-RU" b="1" dirty="0">
                <a:solidFill>
                  <a:srgbClr val="1F497D"/>
                </a:solidFill>
                <a:latin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Блок-схема: процесс 2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467544" y="764704"/>
            <a:ext cx="8568952" cy="2462213"/>
          </a:xfrm>
          <a:prstGeom prst="rect">
            <a:avLst/>
          </a:prstGeom>
        </p:spPr>
        <p:txBody>
          <a:bodyPr wrap="square">
            <a:spAutoFit/>
          </a:bodyPr>
          <a:lstStyle/>
          <a:p>
            <a:r>
              <a:rPr lang="ru-RU" dirty="0">
                <a:solidFill>
                  <a:srgbClr val="000066"/>
                </a:solidFill>
              </a:rPr>
              <a:t>Каждое публично-правовое образование имеет свой бюджет. </a:t>
            </a:r>
            <a:endParaRPr lang="ru-RU" dirty="0" smtClean="0">
              <a:solidFill>
                <a:srgbClr val="000066"/>
              </a:solidFill>
            </a:endParaRPr>
          </a:p>
          <a:p>
            <a:r>
              <a:rPr lang="ru-RU" dirty="0" smtClean="0">
                <a:solidFill>
                  <a:srgbClr val="000066"/>
                </a:solidFill>
              </a:rPr>
              <a:t>Свой </a:t>
            </a:r>
            <a:r>
              <a:rPr lang="ru-RU" dirty="0">
                <a:solidFill>
                  <a:srgbClr val="000066"/>
                </a:solidFill>
              </a:rPr>
              <a:t>бюджет есть у каждого поселения </a:t>
            </a:r>
            <a:r>
              <a:rPr lang="ru-RU" dirty="0" smtClean="0">
                <a:solidFill>
                  <a:srgbClr val="000066"/>
                </a:solidFill>
              </a:rPr>
              <a:t>Демидовского </a:t>
            </a:r>
            <a:r>
              <a:rPr lang="ru-RU" dirty="0">
                <a:solidFill>
                  <a:srgbClr val="000066"/>
                </a:solidFill>
              </a:rPr>
              <a:t>района и свой бюджет есть у муниципального образования «</a:t>
            </a:r>
            <a:r>
              <a:rPr lang="ru-RU" dirty="0" smtClean="0">
                <a:solidFill>
                  <a:srgbClr val="000066"/>
                </a:solidFill>
              </a:rPr>
              <a:t>Демидовский </a:t>
            </a:r>
            <a:r>
              <a:rPr lang="ru-RU" dirty="0">
                <a:solidFill>
                  <a:srgbClr val="000066"/>
                </a:solidFill>
              </a:rPr>
              <a:t>район» (бюджет муниципального района). Свод бюджетов на соответствующей территории представляет собой консолидированный бюджет. </a:t>
            </a:r>
            <a:endParaRPr lang="ru-RU" dirty="0" smtClean="0">
              <a:solidFill>
                <a:srgbClr val="000066"/>
              </a:solidFill>
            </a:endParaRPr>
          </a:p>
          <a:p>
            <a:endParaRPr lang="ru-RU" b="1" u="sng" dirty="0" smtClean="0">
              <a:solidFill>
                <a:srgbClr val="000066"/>
              </a:solidFill>
              <a:effectLst>
                <a:outerShdw blurRad="38100" dist="38100" dir="2700000" algn="tl">
                  <a:srgbClr val="000000">
                    <a:alpha val="43137"/>
                  </a:srgbClr>
                </a:outerShdw>
              </a:effectLst>
            </a:endParaRPr>
          </a:p>
          <a:p>
            <a:r>
              <a:rPr lang="ru-RU" b="1" u="sng" dirty="0" smtClean="0">
                <a:solidFill>
                  <a:srgbClr val="000066"/>
                </a:solidFill>
                <a:effectLst>
                  <a:outerShdw blurRad="38100" dist="38100" dir="2700000" algn="tl">
                    <a:srgbClr val="000000">
                      <a:alpha val="43137"/>
                    </a:srgbClr>
                  </a:outerShdw>
                </a:effectLst>
              </a:rPr>
              <a:t>Консолидированный </a:t>
            </a:r>
            <a:r>
              <a:rPr lang="ru-RU" b="1" u="sng" dirty="0">
                <a:solidFill>
                  <a:srgbClr val="000066"/>
                </a:solidFill>
                <a:effectLst>
                  <a:outerShdw blurRad="38100" dist="38100" dir="2700000" algn="tl">
                    <a:srgbClr val="000000">
                      <a:alpha val="43137"/>
                    </a:srgbClr>
                  </a:outerShdw>
                </a:effectLst>
              </a:rPr>
              <a:t>бюджет </a:t>
            </a:r>
            <a:r>
              <a:rPr lang="ru-RU" dirty="0">
                <a:solidFill>
                  <a:srgbClr val="000066"/>
                </a:solidFill>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endParaRPr lang="ru-RU" sz="800" dirty="0" smtClean="0">
              <a:solidFill>
                <a:srgbClr val="000066"/>
              </a:solidFill>
            </a:endParaRPr>
          </a:p>
          <a:p>
            <a:pPr algn="ctr"/>
            <a:r>
              <a:rPr lang="ru-RU" dirty="0" smtClean="0">
                <a:solidFill>
                  <a:srgbClr val="000066"/>
                </a:solidFill>
              </a:rPr>
              <a:t>Консолидированный </a:t>
            </a:r>
            <a:r>
              <a:rPr lang="ru-RU" dirty="0">
                <a:solidFill>
                  <a:srgbClr val="000066"/>
                </a:solidFill>
              </a:rPr>
              <a:t>бюджет муниципального образования «</a:t>
            </a:r>
            <a:r>
              <a:rPr lang="ru-RU" dirty="0" smtClean="0">
                <a:solidFill>
                  <a:srgbClr val="000066"/>
                </a:solidFill>
              </a:rPr>
              <a:t>Демидовский </a:t>
            </a:r>
            <a:r>
              <a:rPr lang="ru-RU" dirty="0">
                <a:solidFill>
                  <a:srgbClr val="000066"/>
                </a:solidFill>
              </a:rPr>
              <a:t>район» Смоленской области представлен на схеме: </a:t>
            </a:r>
          </a:p>
        </p:txBody>
      </p:sp>
      <p:sp>
        <p:nvSpPr>
          <p:cNvPr id="8" name="Скругленный прямоугольник 7"/>
          <p:cNvSpPr/>
          <p:nvPr/>
        </p:nvSpPr>
        <p:spPr>
          <a:xfrm>
            <a:off x="1760003" y="3226917"/>
            <a:ext cx="6253578" cy="418107"/>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КОНСОЛИДИРОВАННЫЙ 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55969" y="3789040"/>
            <a:ext cx="2376264"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97914" y="3809731"/>
            <a:ext cx="1908212"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ГОРОДСКИХ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732240" y="3809731"/>
            <a:ext cx="2016224" cy="635574"/>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СЕЛЬСКИХ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59832" y="4797152"/>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Демидовского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059832" y="5411608"/>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Пржевальского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861400" y="4545124"/>
            <a:ext cx="2704795"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Борковского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861401" y="50491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Заборьевского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846094" y="55689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Слободского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861401" y="6073036"/>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Титовщинского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21237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4400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5243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08104" y="4545124"/>
            <a:ext cx="0" cy="111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2" idx="3"/>
          </p:cNvCxnSpPr>
          <p:nvPr/>
        </p:nvCxnSpPr>
        <p:spPr>
          <a:xfrm>
            <a:off x="5256076" y="5049180"/>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3" idx="3"/>
          </p:cNvCxnSpPr>
          <p:nvPr/>
        </p:nvCxnSpPr>
        <p:spPr>
          <a:xfrm flipH="1">
            <a:off x="5256076" y="5663636"/>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748464" y="4445305"/>
            <a:ext cx="0" cy="187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14" idx="3"/>
          </p:cNvCxnSpPr>
          <p:nvPr/>
        </p:nvCxnSpPr>
        <p:spPr>
          <a:xfrm>
            <a:off x="8566195" y="4797152"/>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 idx="3"/>
          </p:cNvCxnSpPr>
          <p:nvPr/>
        </p:nvCxnSpPr>
        <p:spPr>
          <a:xfrm>
            <a:off x="8566195" y="5301208"/>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6" idx="3"/>
          </p:cNvCxnSpPr>
          <p:nvPr/>
        </p:nvCxnSpPr>
        <p:spPr>
          <a:xfrm>
            <a:off x="8550888" y="5821008"/>
            <a:ext cx="19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17" idx="3"/>
          </p:cNvCxnSpPr>
          <p:nvPr/>
        </p:nvCxnSpPr>
        <p:spPr>
          <a:xfrm flipH="1">
            <a:off x="8566195" y="6325064"/>
            <a:ext cx="182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895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17" name="Таблица 16"/>
          <p:cNvGraphicFramePr>
            <a:graphicFrameLocks noGrp="1"/>
          </p:cNvGraphicFramePr>
          <p:nvPr>
            <p:extLst>
              <p:ext uri="{D42A27DB-BD31-4B8C-83A1-F6EECF244321}">
                <p14:modId xmlns:p14="http://schemas.microsoft.com/office/powerpoint/2010/main" val="1750808866"/>
              </p:ext>
            </p:extLst>
          </p:nvPr>
        </p:nvGraphicFramePr>
        <p:xfrm>
          <a:off x="307975" y="1503948"/>
          <a:ext cx="8672969" cy="1541145"/>
        </p:xfrm>
        <a:graphic>
          <a:graphicData uri="http://schemas.openxmlformats.org/drawingml/2006/table">
            <a:tbl>
              <a:tblPr firstRow="1" firstCol="1" bandRow="1">
                <a:tableStyleId>{93296810-A885-4BE3-A3E7-6D5BEEA58F35}</a:tableStyleId>
              </a:tblPr>
              <a:tblGrid>
                <a:gridCol w="1156722"/>
                <a:gridCol w="1040071"/>
                <a:gridCol w="1156722"/>
                <a:gridCol w="1156722"/>
                <a:gridCol w="1040887"/>
                <a:gridCol w="1040887"/>
                <a:gridCol w="1040071"/>
                <a:gridCol w="1040887"/>
              </a:tblGrid>
              <a:tr h="0">
                <a:tc rowSpan="3">
                  <a:txBody>
                    <a:bodyPr/>
                    <a:lstStyle/>
                    <a:p>
                      <a:pPr>
                        <a:spcAft>
                          <a:spcPts val="0"/>
                        </a:spcAft>
                        <a:tabLst>
                          <a:tab pos="1323975" algn="l"/>
                        </a:tabLst>
                      </a:pPr>
                      <a:r>
                        <a:rPr lang="ru-RU" sz="1400" dirty="0">
                          <a:effectLst/>
                        </a:rPr>
                        <a:t> </a:t>
                      </a:r>
                      <a:endParaRPr lang="ru-RU" sz="1000" dirty="0">
                        <a:effectLst/>
                        <a:latin typeface="Times New Roman"/>
                        <a:ea typeface="Times New Roman"/>
                        <a:cs typeface="Times New Roman"/>
                      </a:endParaRPr>
                    </a:p>
                  </a:txBody>
                  <a:tcPr marL="68580" marR="68580" marT="0" marB="0"/>
                </a:tc>
                <a:tc rowSpan="3">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№70/13)</a:t>
                      </a:r>
                    </a:p>
                  </a:txBody>
                  <a:tcPr marL="68580" marR="68580" marT="0" marB="0" anchor="ctr"/>
                </a:tc>
                <a:tc rowSpan="3">
                  <a:txBody>
                    <a:bodyPr/>
                    <a:lstStyle/>
                    <a:p>
                      <a:pPr algn="ctr">
                        <a:lnSpc>
                          <a:spcPct val="115000"/>
                        </a:lnSpc>
                        <a:spcAft>
                          <a:spcPts val="0"/>
                        </a:spcAft>
                      </a:pPr>
                      <a:r>
                        <a:rPr lang="ru-RU" sz="800" dirty="0" smtClean="0">
                          <a:effectLst/>
                        </a:rPr>
                        <a:t>Показатели с учетом изменений, утв. Решением от 05.11.2024 № 41/25 «О внесении изменений в бюджет» </a:t>
                      </a:r>
                      <a:endParaRPr lang="ru-RU" sz="800" dirty="0" smtClean="0">
                        <a:effectLst/>
                      </a:endParaRPr>
                    </a:p>
                  </a:txBody>
                  <a:tcPr marL="68580" marR="68580" marT="0" marB="0" anchor="ctr"/>
                </a:tc>
                <a:tc rowSpan="3">
                  <a:txBody>
                    <a:bodyPr/>
                    <a:lstStyle/>
                    <a:p>
                      <a:pPr algn="ctr">
                        <a:spcAft>
                          <a:spcPts val="0"/>
                        </a:spcAft>
                      </a:pPr>
                      <a:r>
                        <a:rPr lang="ru-RU" sz="800" dirty="0">
                          <a:effectLst/>
                        </a:rPr>
                        <a:t>Изменения</a:t>
                      </a:r>
                      <a:endParaRPr lang="ru-RU" sz="1000" dirty="0">
                        <a:effectLst/>
                      </a:endParaRPr>
                    </a:p>
                    <a:p>
                      <a:pPr algn="ctr">
                        <a:spcAft>
                          <a:spcPts val="0"/>
                        </a:spcAft>
                      </a:pPr>
                      <a:r>
                        <a:rPr lang="ru-RU" sz="800" dirty="0">
                          <a:effectLst/>
                        </a:rPr>
                        <a:t>(“</a:t>
                      </a:r>
                      <a:r>
                        <a:rPr lang="en-US" sz="800" dirty="0">
                          <a:effectLst/>
                        </a:rPr>
                        <a:t>+”, “-”</a:t>
                      </a:r>
                      <a:r>
                        <a:rPr lang="ru-RU" sz="800" dirty="0">
                          <a:effectLst/>
                        </a:rPr>
                        <a:t>)</a:t>
                      </a:r>
                      <a:endParaRPr lang="ru-RU" sz="1000" dirty="0">
                        <a:effectLst/>
                        <a:latin typeface="Times New Roman"/>
                        <a:ea typeface="Times New Roman"/>
                        <a:cs typeface="Times New Roman"/>
                      </a:endParaRPr>
                    </a:p>
                  </a:txBody>
                  <a:tcPr marL="68580" marR="68580" marT="0" marB="0" anchor="ctr"/>
                </a:tc>
                <a:tc gridSpan="4">
                  <a:txBody>
                    <a:bodyPr/>
                    <a:lstStyle/>
                    <a:p>
                      <a:pPr algn="ctr">
                        <a:spcAft>
                          <a:spcPts val="0"/>
                        </a:spcAft>
                        <a:tabLst>
                          <a:tab pos="1323975" algn="l"/>
                        </a:tabLst>
                      </a:pPr>
                      <a:r>
                        <a:rPr lang="ru-RU" sz="800">
                          <a:effectLst/>
                        </a:rPr>
                        <a:t>в том числе за счет</a:t>
                      </a:r>
                      <a:endParaRPr lang="ru-RU" sz="100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07975">
                <a:tc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a:p>
                  </a:txBody>
                  <a:tcPr/>
                </a:tc>
                <a:tc gridSpan="3">
                  <a:txBody>
                    <a:bodyPr/>
                    <a:lstStyle/>
                    <a:p>
                      <a:pPr algn="ctr">
                        <a:spcAft>
                          <a:spcPts val="0"/>
                        </a:spcAft>
                        <a:tabLst>
                          <a:tab pos="1323975" algn="l"/>
                        </a:tabLst>
                      </a:pPr>
                      <a:r>
                        <a:rPr lang="ru-RU" sz="800" dirty="0">
                          <a:effectLst/>
                        </a:rPr>
                        <a:t>изменения остатков на начало года</a:t>
                      </a:r>
                      <a:endParaRPr lang="ru-RU" sz="1000" dirty="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c rowSpan="2">
                  <a:txBody>
                    <a:bodyPr/>
                    <a:lstStyle/>
                    <a:p>
                      <a:pPr algn="ctr">
                        <a:spcAft>
                          <a:spcPts val="0"/>
                        </a:spcAft>
                        <a:tabLst>
                          <a:tab pos="1323975" algn="l"/>
                        </a:tabLst>
                      </a:pPr>
                      <a:r>
                        <a:rPr lang="ru-RU" sz="800">
                          <a:effectLst/>
                        </a:rPr>
                        <a:t>кредиты от кредитных организаций</a:t>
                      </a:r>
                      <a:endParaRPr lang="ru-RU" sz="1000">
                        <a:effectLst/>
                        <a:latin typeface="Times New Roman"/>
                        <a:ea typeface="Times New Roman"/>
                        <a:cs typeface="Times New Roman"/>
                      </a:endParaRPr>
                    </a:p>
                  </a:txBody>
                  <a:tcPr marL="68580" marR="68580" marT="0" marB="0" anchor="ctr"/>
                </a:tc>
              </a:tr>
              <a:tr h="562610">
                <a:tc vMerge="1">
                  <a:txBody>
                    <a:bodyPr/>
                    <a:lstStyle/>
                    <a:p>
                      <a:endParaRPr lang="ru-RU"/>
                    </a:p>
                  </a:txBody>
                  <a:tcPr/>
                </a:tc>
                <a:tc vMerge="1">
                  <a:txBody>
                    <a:bodyPr/>
                    <a:lstStyle/>
                    <a:p>
                      <a:pPr algn="ctr">
                        <a:lnSpc>
                          <a:spcPct val="115000"/>
                        </a:lnSpc>
                        <a:spcAft>
                          <a:spcPts val="0"/>
                        </a:spcAft>
                      </a:pPr>
                      <a:endParaRPr lang="ru-RU" sz="800" b="1" kern="1200" dirty="0" smtClean="0">
                        <a:solidFill>
                          <a:schemeClr val="lt1"/>
                        </a:solidFill>
                        <a:effectLst/>
                        <a:latin typeface="+mn-lt"/>
                        <a:ea typeface="+mn-ea"/>
                        <a:cs typeface="+mn-cs"/>
                      </a:endParaRPr>
                    </a:p>
                  </a:txBody>
                  <a:tcPr marL="68580" marR="68580" marT="0" marB="0" anchor="ctr"/>
                </a:tc>
                <a:tc vMerge="1">
                  <a:txBody>
                    <a:bodyPr/>
                    <a:lstStyle/>
                    <a:p>
                      <a:pPr algn="ctr">
                        <a:lnSpc>
                          <a:spcPct val="115000"/>
                        </a:lnSpc>
                        <a:spcAft>
                          <a:spcPts val="0"/>
                        </a:spcAft>
                      </a:pPr>
                      <a:endParaRPr lang="ru-RU" sz="800" dirty="0" smtClean="0">
                        <a:effectLst/>
                      </a:endParaRPr>
                    </a:p>
                  </a:txBody>
                  <a:tcPr marL="68580" marR="68580" marT="0" marB="0" anchor="ctr"/>
                </a:tc>
                <a:tc vMerge="1">
                  <a:txBody>
                    <a:bodyPr/>
                    <a:lstStyle/>
                    <a:p>
                      <a:endParaRPr lang="ru-RU"/>
                    </a:p>
                  </a:txBody>
                  <a:tcPr/>
                </a:tc>
                <a:tc>
                  <a:txBody>
                    <a:bodyPr/>
                    <a:lstStyle/>
                    <a:p>
                      <a:pPr algn="ctr">
                        <a:spcAft>
                          <a:spcPts val="0"/>
                        </a:spcAft>
                        <a:tabLst>
                          <a:tab pos="1323975" algn="l"/>
                        </a:tabLst>
                      </a:pPr>
                      <a:r>
                        <a:rPr lang="ru-RU" sz="800" dirty="0">
                          <a:effectLst/>
                        </a:rPr>
                        <a:t>целевые </a:t>
                      </a:r>
                      <a:endParaRPr lang="ru-RU" sz="1000" dirty="0">
                        <a:effectLst/>
                      </a:endParaRPr>
                    </a:p>
                    <a:p>
                      <a:pPr algn="ctr">
                        <a:spcAft>
                          <a:spcPts val="0"/>
                        </a:spcAft>
                        <a:tabLst>
                          <a:tab pos="1323975" algn="l"/>
                        </a:tabLst>
                      </a:pPr>
                      <a:r>
                        <a:rPr lang="ru-RU" sz="800" dirty="0">
                          <a:effectLst/>
                        </a:rPr>
                        <a:t>средства</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800" dirty="0">
                          <a:effectLst/>
                        </a:rPr>
                        <a:t>дорожный фонд</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800" dirty="0">
                          <a:effectLst/>
                        </a:rPr>
                        <a:t>собственные </a:t>
                      </a:r>
                      <a:endParaRPr lang="ru-RU" sz="1000" dirty="0">
                        <a:effectLst/>
                      </a:endParaRPr>
                    </a:p>
                    <a:p>
                      <a:pPr algn="ctr">
                        <a:spcAft>
                          <a:spcPts val="0"/>
                        </a:spcAft>
                        <a:tabLst>
                          <a:tab pos="1323975" algn="l"/>
                        </a:tabLst>
                      </a:pPr>
                      <a:r>
                        <a:rPr lang="ru-RU" sz="800" dirty="0">
                          <a:effectLst/>
                        </a:rPr>
                        <a:t>средства</a:t>
                      </a:r>
                      <a:endParaRPr lang="ru-RU" sz="1000" dirty="0">
                        <a:effectLst/>
                        <a:latin typeface="Times New Roman"/>
                        <a:ea typeface="Times New Roman"/>
                        <a:cs typeface="Times New Roman"/>
                      </a:endParaRPr>
                    </a:p>
                  </a:txBody>
                  <a:tcPr marL="68580" marR="68580" marT="0" marB="0" anchor="ctr"/>
                </a:tc>
                <a:tc vMerge="1">
                  <a:txBody>
                    <a:bodyPr/>
                    <a:lstStyle/>
                    <a:p>
                      <a:endParaRPr lang="ru-RU"/>
                    </a:p>
                  </a:txBody>
                  <a:tcPr/>
                </a:tc>
              </a:tr>
              <a:tr h="0">
                <a:tc>
                  <a:txBody>
                    <a:bodyPr/>
                    <a:lstStyle/>
                    <a:p>
                      <a:pPr>
                        <a:spcAft>
                          <a:spcPts val="0"/>
                        </a:spcAft>
                        <a:tabLst>
                          <a:tab pos="1323975" algn="l"/>
                        </a:tabLst>
                      </a:pPr>
                      <a:r>
                        <a:rPr lang="ru-RU" sz="1100">
                          <a:effectLst/>
                        </a:rPr>
                        <a:t>Дефицит бюджета</a:t>
                      </a:r>
                      <a:endParaRPr lang="ru-RU" sz="1000">
                        <a:effectLst/>
                      </a:endParaRPr>
                    </a:p>
                    <a:p>
                      <a:pPr>
                        <a:spcAft>
                          <a:spcPts val="0"/>
                        </a:spcAft>
                        <a:tabLst>
                          <a:tab pos="1323975" algn="l"/>
                        </a:tabLst>
                      </a:pPr>
                      <a:r>
                        <a:rPr lang="ru-RU" sz="1100">
                          <a:effectLst/>
                        </a:rPr>
                        <a:t>2024 год</a:t>
                      </a:r>
                      <a:r>
                        <a:rPr lang="ru-RU" sz="1400">
                          <a:effectLst/>
                        </a:rPr>
                        <a:t> </a:t>
                      </a:r>
                      <a:endParaRPr lang="ru-RU" sz="1000">
                        <a:effectLst/>
                        <a:latin typeface="Times New Roman"/>
                        <a:ea typeface="Times New Roman"/>
                        <a:cs typeface="Times New Roman"/>
                      </a:endParaRPr>
                    </a:p>
                  </a:txBody>
                  <a:tcPr marL="68580" marR="68580" marT="0" marB="0"/>
                </a:tc>
                <a:tc>
                  <a:txBody>
                    <a:bodyPr/>
                    <a:lstStyle/>
                    <a:p>
                      <a:pPr algn="ctr">
                        <a:spcAft>
                          <a:spcPts val="0"/>
                        </a:spcAft>
                        <a:tabLst>
                          <a:tab pos="1323975" algn="l"/>
                        </a:tabLst>
                      </a:pPr>
                      <a:r>
                        <a:rPr lang="ru-RU" sz="900" dirty="0" smtClean="0">
                          <a:effectLst/>
                        </a:rPr>
                        <a:t>9 698 845,62</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9 698 845,62</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a:effectLst/>
                        </a:rPr>
                        <a:t>0,00</a:t>
                      </a:r>
                      <a:endParaRPr lang="ru-RU" sz="1000" dirty="0">
                        <a:effectLst/>
                        <a:latin typeface="Times New Roman"/>
                        <a:ea typeface="Times New Roman"/>
                        <a:cs typeface="Times New Roman"/>
                      </a:endParaRPr>
                    </a:p>
                  </a:txBody>
                  <a:tcPr marL="68580" marR="68580" marT="0" marB="0" anchor="ctr"/>
                </a:tc>
              </a:tr>
            </a:tbl>
          </a:graphicData>
        </a:graphic>
      </p:graphicFrame>
      <p:sp>
        <p:nvSpPr>
          <p:cNvPr id="18" name="Rectangle 1"/>
          <p:cNvSpPr>
            <a:spLocks noChangeArrowheads="1"/>
          </p:cNvSpPr>
          <p:nvPr/>
        </p:nvSpPr>
        <p:spPr bwMode="auto">
          <a:xfrm>
            <a:off x="186804" y="980728"/>
            <a:ext cx="87369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1323975" algn="l"/>
              </a:tabLst>
              <a:defRPr>
                <a:solidFill>
                  <a:schemeClr val="tx1"/>
                </a:solidFill>
                <a:latin typeface="Arial" pitchFamily="34" charset="0"/>
                <a:cs typeface="Arial" pitchFamily="34" charset="0"/>
              </a:defRPr>
            </a:lvl1pPr>
            <a:lvl2pPr>
              <a:tabLst>
                <a:tab pos="1323975" algn="l"/>
              </a:tabLst>
              <a:defRPr>
                <a:solidFill>
                  <a:schemeClr val="tx1"/>
                </a:solidFill>
                <a:latin typeface="Arial" pitchFamily="34" charset="0"/>
                <a:cs typeface="Arial" pitchFamily="34" charset="0"/>
              </a:defRPr>
            </a:lvl2pPr>
            <a:lvl3pPr>
              <a:tabLst>
                <a:tab pos="1323975" algn="l"/>
              </a:tabLst>
              <a:defRPr>
                <a:solidFill>
                  <a:schemeClr val="tx1"/>
                </a:solidFill>
                <a:latin typeface="Arial" pitchFamily="34" charset="0"/>
                <a:cs typeface="Arial" pitchFamily="34" charset="0"/>
              </a:defRPr>
            </a:lvl3pPr>
            <a:lvl4pPr>
              <a:tabLst>
                <a:tab pos="1323975" algn="l"/>
              </a:tabLst>
              <a:defRPr>
                <a:solidFill>
                  <a:schemeClr val="tx1"/>
                </a:solidFill>
                <a:latin typeface="Arial" pitchFamily="34" charset="0"/>
                <a:cs typeface="Arial" pitchFamily="34" charset="0"/>
              </a:defRPr>
            </a:lvl4pPr>
            <a:lvl5pPr>
              <a:tabLst>
                <a:tab pos="1323975" algn="l"/>
              </a:tabLst>
              <a:defRPr>
                <a:solidFill>
                  <a:schemeClr val="tx1"/>
                </a:solidFill>
                <a:latin typeface="Arial" pitchFamily="34" charset="0"/>
                <a:cs typeface="Arial" pitchFamily="34" charset="0"/>
              </a:defRPr>
            </a:lvl5pPr>
            <a:lvl6pPr fontAlgn="base">
              <a:spcBef>
                <a:spcPct val="0"/>
              </a:spcBef>
              <a:spcAft>
                <a:spcPct val="0"/>
              </a:spcAft>
              <a:tabLst>
                <a:tab pos="1323975" algn="l"/>
              </a:tabLst>
              <a:defRPr>
                <a:solidFill>
                  <a:schemeClr val="tx1"/>
                </a:solidFill>
                <a:latin typeface="Arial" pitchFamily="34" charset="0"/>
                <a:cs typeface="Arial" pitchFamily="34" charset="0"/>
              </a:defRPr>
            </a:lvl6pPr>
            <a:lvl7pPr fontAlgn="base">
              <a:spcBef>
                <a:spcPct val="0"/>
              </a:spcBef>
              <a:spcAft>
                <a:spcPct val="0"/>
              </a:spcAft>
              <a:tabLst>
                <a:tab pos="1323975" algn="l"/>
              </a:tabLst>
              <a:defRPr>
                <a:solidFill>
                  <a:schemeClr val="tx1"/>
                </a:solidFill>
                <a:latin typeface="Arial" pitchFamily="34" charset="0"/>
                <a:cs typeface="Arial" pitchFamily="34" charset="0"/>
              </a:defRPr>
            </a:lvl7pPr>
            <a:lvl8pPr fontAlgn="base">
              <a:spcBef>
                <a:spcPct val="0"/>
              </a:spcBef>
              <a:spcAft>
                <a:spcPct val="0"/>
              </a:spcAft>
              <a:tabLst>
                <a:tab pos="1323975" algn="l"/>
              </a:tabLst>
              <a:defRPr>
                <a:solidFill>
                  <a:schemeClr val="tx1"/>
                </a:solidFill>
                <a:latin typeface="Arial" pitchFamily="34" charset="0"/>
                <a:cs typeface="Arial" pitchFamily="34" charset="0"/>
              </a:defRPr>
            </a:lvl8pPr>
            <a:lvl9pPr fontAlgn="base">
              <a:spcBef>
                <a:spcPct val="0"/>
              </a:spcBef>
              <a:spcAft>
                <a:spcPct val="0"/>
              </a:spcAft>
              <a:tabLst>
                <a:tab pos="132397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323975" algn="l"/>
              </a:tabLst>
            </a:pPr>
            <a:r>
              <a:rPr lang="ru-RU" altLang="ru-RU" b="1" u="sng" dirty="0" smtClean="0">
                <a:solidFill>
                  <a:schemeClr val="bg2"/>
                </a:solidFill>
                <a:ea typeface="Times New Roman" pitchFamily="18" charset="0"/>
              </a:rPr>
              <a:t>Утвержденные </a:t>
            </a:r>
            <a:r>
              <a:rPr lang="ru-RU" altLang="ru-RU" b="1" u="sng" dirty="0" smtClean="0">
                <a:solidFill>
                  <a:schemeClr val="bg2"/>
                </a:solidFill>
                <a:ea typeface="Times New Roman" pitchFamily="18" charset="0"/>
              </a:rPr>
              <a:t>и</a:t>
            </a:r>
            <a:r>
              <a:rPr kumimoji="0" lang="ru-RU" altLang="ru-RU" sz="1400" b="1"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зменения дефицита бюджета</a:t>
            </a:r>
            <a:endParaRPr kumimoji="0" lang="ru-RU" altLang="ru-RU" sz="6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1323975" algn="l"/>
              </a:tabLst>
            </a:pPr>
            <a:r>
              <a:rPr kumimoji="0" lang="ru-RU" altLang="ru-RU"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ru-RU" altLang="ru-RU" sz="1200" b="1" i="1" u="none" strike="noStrike" cap="none" normalizeH="0" baseline="0" dirty="0" smtClean="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(рублей</a:t>
            </a:r>
            <a:r>
              <a:rPr kumimoji="0" lang="ru-RU" altLang="ru-RU"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t>
            </a:r>
            <a:endParaRPr kumimoji="0" lang="ru-RU" altLang="ru-RU" sz="1800" b="0"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19387439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3591498443"/>
              </p:ext>
            </p:extLst>
          </p:nvPr>
        </p:nvGraphicFramePr>
        <p:xfrm>
          <a:off x="107503" y="985223"/>
          <a:ext cx="9001001" cy="5692266"/>
        </p:xfrm>
        <a:graphic>
          <a:graphicData uri="http://schemas.openxmlformats.org/drawingml/2006/table">
            <a:tbl>
              <a:tblPr firstRow="1" firstCol="1" bandRow="1">
                <a:tableStyleId>{93296810-A885-4BE3-A3E7-6D5BEEA58F35}</a:tableStyleId>
              </a:tblPr>
              <a:tblGrid>
                <a:gridCol w="5256586"/>
                <a:gridCol w="864096"/>
                <a:gridCol w="936104"/>
                <a:gridCol w="936103"/>
                <a:gridCol w="1008112"/>
              </a:tblGrid>
              <a:tr h="705656">
                <a:tc>
                  <a:txBody>
                    <a:bodyPr/>
                    <a:lstStyle/>
                    <a:p>
                      <a:pPr algn="ct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 (в ред. от 21.03.2024 №19/3, от 17.07.2024 №70/13)</a:t>
                      </a:r>
                    </a:p>
                  </a:txBody>
                  <a:tcPr marL="11284" marR="11284" marT="0" marB="0" anchor="ctr"/>
                </a:tc>
                <a:tc>
                  <a:txBody>
                    <a:bodyPr/>
                    <a:lstStyle/>
                    <a:p>
                      <a:pPr algn="ctr">
                        <a:lnSpc>
                          <a:spcPct val="115000"/>
                        </a:lnSpc>
                        <a:spcAft>
                          <a:spcPts val="0"/>
                        </a:spcAft>
                      </a:pPr>
                      <a:r>
                        <a:rPr lang="ru-RU" sz="900" dirty="0" smtClean="0">
                          <a:effectLst/>
                        </a:rPr>
                        <a:t>Показатели с учетом изменений, утв. Решением от 05.11.2024 № 41/25 «О внесении изменений в бюджет»</a:t>
                      </a:r>
                    </a:p>
                    <a:p>
                      <a:pPr algn="ctr">
                        <a:spcAft>
                          <a:spcPts val="0"/>
                        </a:spcAft>
                      </a:pPr>
                      <a:endParaRPr lang="ru-RU" sz="900" dirty="0">
                        <a:effectLst/>
                        <a:latin typeface="Times New Roman"/>
                        <a:ea typeface="Times New Roman"/>
                      </a:endParaRPr>
                    </a:p>
                  </a:txBody>
                  <a:tcPr marL="11284" marR="1128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dirty="0" smtClean="0">
                          <a:effectLst/>
                        </a:rPr>
                        <a:t>Сумма </a:t>
                      </a:r>
                      <a:r>
                        <a:rPr lang="ru-RU" sz="900" dirty="0" smtClean="0">
                          <a:effectLst/>
                        </a:rPr>
                        <a:t>изменений</a:t>
                      </a:r>
                      <a:endParaRPr lang="ru-RU" sz="900" dirty="0" smtClean="0">
                        <a:effectLst/>
                        <a:latin typeface="Times New Roman"/>
                        <a:ea typeface="Times New Roman"/>
                      </a:endParaRPr>
                    </a:p>
                    <a:p>
                      <a:pPr algn="ctr">
                        <a:spcAft>
                          <a:spcPts val="0"/>
                        </a:spcAft>
                      </a:pPr>
                      <a:endParaRPr lang="ru-RU" sz="900" dirty="0">
                        <a:effectLst/>
                        <a:latin typeface="Times New Roman"/>
                        <a:ea typeface="Times New Roman"/>
                      </a:endParaRPr>
                    </a:p>
                  </a:txBody>
                  <a:tcPr marL="11284" marR="11284" marT="0" marB="0" anchor="ctr"/>
                </a:tc>
              </a:tr>
              <a:tr h="166931">
                <a:tc>
                  <a:txBody>
                    <a:bodyPr/>
                    <a:lstStyle/>
                    <a:p>
                      <a:pPr>
                        <a:spcAft>
                          <a:spcPts val="0"/>
                        </a:spcAft>
                      </a:pPr>
                      <a:r>
                        <a:rPr lang="ru-RU" sz="900" dirty="0">
                          <a:effectLst/>
                        </a:rPr>
                        <a:t>Муниципальная программа «Обеспечение жильем молодых семей»</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917 856,94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558 389,78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558 389,78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60040">
                <a:tc>
                  <a:txBody>
                    <a:bodyPr/>
                    <a:lstStyle/>
                    <a:p>
                      <a:pPr>
                        <a:spcAft>
                          <a:spcPts val="0"/>
                        </a:spcAft>
                      </a:pPr>
                      <a:r>
                        <a:rPr lang="ru-RU" sz="900" dirty="0">
                          <a:effectLst/>
                        </a:rPr>
                        <a:t>Муниципальная программа «Развитие дорожно-транспортного комплекса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60040">
                <a:tc>
                  <a:txBody>
                    <a:bodyPr/>
                    <a:lstStyle/>
                    <a:p>
                      <a:pPr>
                        <a:spcAft>
                          <a:spcPts val="0"/>
                        </a:spcAft>
                      </a:pPr>
                      <a:r>
                        <a:rPr lang="ru-RU" sz="900" dirty="0">
                          <a:effectLst/>
                        </a:rPr>
                        <a:t>Муниципальная программа «Развитие физической культуры и спорта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337 376,30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337 376,30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480 748,26</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+143 371,96</a:t>
                      </a:r>
                      <a:endParaRPr lang="ru-RU" sz="900" dirty="0">
                        <a:effectLst/>
                        <a:latin typeface="+mn-lt"/>
                        <a:ea typeface="Times New Roman"/>
                      </a:endParaRPr>
                    </a:p>
                  </a:txBody>
                  <a:tcPr marL="11284" marR="11284" marT="0" marB="0" anchor="ctr"/>
                </a:tc>
              </a:tr>
              <a:tr h="288032">
                <a:tc>
                  <a:txBody>
                    <a:bodyPr/>
                    <a:lstStyle/>
                    <a:p>
                      <a:pPr>
                        <a:spcAft>
                          <a:spcPts val="0"/>
                        </a:spcAft>
                      </a:pPr>
                      <a:r>
                        <a:rPr lang="ru-RU" sz="900" dirty="0">
                          <a:effectLst/>
                        </a:rPr>
                        <a:t> Муниципальная программа «Развитие образования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324 981 469,08</a:t>
                      </a:r>
                      <a:endParaRPr lang="ru-RU" sz="900" dirty="0">
                        <a:effectLst/>
                        <a:latin typeface="Times New Roman"/>
                        <a:ea typeface="Times New Roman"/>
                      </a:endParaRPr>
                    </a:p>
                  </a:txBody>
                  <a:tcPr marL="11284" marR="11284" marT="0" marB="0" anchor="ctr"/>
                </a:tc>
                <a:tc>
                  <a:txBody>
                    <a:bodyPr/>
                    <a:lstStyle/>
                    <a:p>
                      <a:pPr algn="r" fontAlgn="t"/>
                      <a:r>
                        <a:rPr lang="ru-RU" sz="1000" b="0" i="0" u="none" strike="noStrike" dirty="0" smtClean="0">
                          <a:solidFill>
                            <a:srgbClr val="000000"/>
                          </a:solidFill>
                          <a:effectLst/>
                          <a:latin typeface="Arial Cyr"/>
                        </a:rPr>
                        <a:t>342 891 368,13</a:t>
                      </a:r>
                      <a:endParaRPr lang="ru-RU" sz="1000" b="0" i="0" u="none" strike="noStrike" dirty="0">
                        <a:solidFill>
                          <a:srgbClr val="000000"/>
                        </a:solidFill>
                        <a:effectLst/>
                        <a:latin typeface="Arial Cyr"/>
                      </a:endParaRPr>
                    </a:p>
                  </a:txBody>
                  <a:tcPr marL="9525" marR="9525" marT="9525" marB="0" anchor="ctr"/>
                </a:tc>
                <a:tc>
                  <a:txBody>
                    <a:bodyPr/>
                    <a:lstStyle/>
                    <a:p>
                      <a:pPr algn="r" fontAlgn="t"/>
                      <a:r>
                        <a:rPr lang="ru-RU" sz="1000" b="0" i="0" u="none" strike="noStrike" dirty="0" smtClean="0">
                          <a:solidFill>
                            <a:srgbClr val="000000"/>
                          </a:solidFill>
                          <a:effectLst/>
                          <a:latin typeface="Arial Cyr"/>
                        </a:rPr>
                        <a:t>364 265 431,21</a:t>
                      </a:r>
                      <a:endParaRPr lang="ru-RU" sz="1000" b="0" i="0" u="none" strike="noStrike" dirty="0">
                        <a:solidFill>
                          <a:srgbClr val="000000"/>
                        </a:solidFill>
                        <a:effectLst/>
                        <a:latin typeface="Arial Cyr"/>
                      </a:endParaRPr>
                    </a:p>
                  </a:txBody>
                  <a:tcPr marL="9525" marR="9525" marT="9525" marB="0" anchor="ctr"/>
                </a:tc>
                <a:tc>
                  <a:txBody>
                    <a:bodyPr/>
                    <a:lstStyle/>
                    <a:p>
                      <a:pPr algn="r" fontAlgn="t"/>
                      <a:r>
                        <a:rPr lang="ru-RU" sz="1000" b="0" i="0" u="none" strike="noStrike" dirty="0" smtClean="0">
                          <a:solidFill>
                            <a:srgbClr val="000000"/>
                          </a:solidFill>
                          <a:effectLst/>
                          <a:latin typeface="Arial Cyr"/>
                        </a:rPr>
                        <a:t>+ 21 374 063,08</a:t>
                      </a:r>
                      <a:endParaRPr lang="ru-RU" sz="1000" b="0" i="0" u="none" strike="noStrike" dirty="0">
                        <a:solidFill>
                          <a:srgbClr val="000000"/>
                        </a:solidFill>
                        <a:effectLst/>
                        <a:latin typeface="Arial Cyr"/>
                      </a:endParaRPr>
                    </a:p>
                  </a:txBody>
                  <a:tcPr marL="9525" marR="9525" marT="9525" marB="0" anchor="ctr"/>
                </a:tc>
              </a:tr>
              <a:tr h="288032">
                <a:tc>
                  <a:txBody>
                    <a:bodyPr/>
                    <a:lstStyle/>
                    <a:p>
                      <a:pPr>
                        <a:spcAft>
                          <a:spcPts val="0"/>
                        </a:spcAft>
                      </a:pPr>
                      <a:r>
                        <a:rPr lang="ru-RU" sz="900">
                          <a:effectLst/>
                        </a:rPr>
                        <a:t>Муниципальная программа «Развитие культуры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68 085</a:t>
                      </a:r>
                      <a:r>
                        <a:rPr lang="ru-RU" sz="900" baseline="0" dirty="0" smtClean="0">
                          <a:effectLst/>
                        </a:rPr>
                        <a:t> 274,73</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73 749 095,95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74 684 095,95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+ 935 000,00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Муниципальная программа «Гражданско-патриотическое воспитание граждан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  Муниципальная программа «Развитие малого и среднего предпринимательства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58 122,00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1 283 113,40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2 846 000</a:t>
                      </a:r>
                      <a:r>
                        <a:rPr lang="ru-RU" sz="900" dirty="0" smtClean="0">
                          <a:effectLst/>
                          <a:latin typeface="Times New Roman"/>
                        </a:rPr>
                        <a:t>,00</a:t>
                      </a:r>
                      <a:endParaRPr lang="ru-RU" sz="900" dirty="0" smtClean="0">
                        <a:effectLst/>
                      </a:endParaRPr>
                    </a:p>
                  </a:txBody>
                  <a:tcPr marL="11284" marR="11284" marT="0" marB="0" anchor="ctr"/>
                </a:tc>
                <a:tc>
                  <a:txBody>
                    <a:bodyPr/>
                    <a:lstStyle/>
                    <a:p>
                      <a:pPr algn="r">
                        <a:spcAft>
                          <a:spcPts val="0"/>
                        </a:spcAft>
                      </a:pPr>
                      <a:r>
                        <a:rPr lang="ru-RU" sz="900" dirty="0" smtClean="0">
                          <a:effectLst/>
                          <a:latin typeface="+mn-lt"/>
                          <a:ea typeface="Times New Roman"/>
                        </a:rPr>
                        <a:t>+ 1 562 886,60</a:t>
                      </a:r>
                      <a:endParaRPr lang="ru-RU" sz="900" dirty="0">
                        <a:effectLst/>
                        <a:latin typeface="+mn-lt"/>
                        <a:ea typeface="Times New Roman"/>
                      </a:endParaRPr>
                    </a:p>
                  </a:txBody>
                  <a:tcPr marL="11284" marR="11284" marT="0" marB="0" anchor="ctr"/>
                </a:tc>
              </a:tr>
              <a:tr h="411542">
                <a:tc>
                  <a:txBody>
                    <a:bodyPr/>
                    <a:lstStyle/>
                    <a:p>
                      <a:pPr>
                        <a:spcAft>
                          <a:spcPts val="0"/>
                        </a:spcAft>
                      </a:pPr>
                      <a:r>
                        <a:rPr lang="ru-RU" sz="900">
                          <a:effectLst/>
                        </a:rPr>
                        <a:t>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493723">
                <a:tc>
                  <a:txBody>
                    <a:bodyPr/>
                    <a:lstStyle/>
                    <a:p>
                      <a:pPr>
                        <a:spcAft>
                          <a:spcPts val="0"/>
                        </a:spcAft>
                      </a:pPr>
                      <a:r>
                        <a:rPr lang="ru-RU" sz="900">
                          <a:effectLst/>
                        </a:rPr>
                        <a:t>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Муниципальная программа «Развитие добровольчества (волонтерства)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288112">
                <a:tc>
                  <a:txBody>
                    <a:bodyPr/>
                    <a:lstStyle/>
                    <a:p>
                      <a:pPr>
                        <a:spcAft>
                          <a:spcPts val="0"/>
                        </a:spcAft>
                      </a:pPr>
                      <a:r>
                        <a:rPr lang="ru-RU" sz="900" dirty="0">
                          <a:effectLst/>
                        </a:rPr>
                        <a:t>  Муниципальная программа «Демографическое развитие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68169">
                <a:tc>
                  <a:txBody>
                    <a:bodyPr/>
                    <a:lstStyle/>
                    <a:p>
                      <a:pPr>
                        <a:spcAft>
                          <a:spcPts val="0"/>
                        </a:spcAft>
                      </a:pPr>
                      <a:r>
                        <a:rPr lang="ru-RU" sz="900" dirty="0">
                          <a:effectLst/>
                        </a:rPr>
                        <a:t> Муниципальная программа «Доступная среда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bl>
          </a:graphicData>
        </a:graphic>
      </p:graphicFrame>
      <p:sp>
        <p:nvSpPr>
          <p:cNvPr id="3" name="Rectangle 1"/>
          <p:cNvSpPr>
            <a:spLocks noChangeArrowheads="1"/>
          </p:cNvSpPr>
          <p:nvPr/>
        </p:nvSpPr>
        <p:spPr bwMode="auto">
          <a:xfrm>
            <a:off x="460375" y="535950"/>
            <a:ext cx="85041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lvl="0" indent="457200" algn="r"/>
            <a:r>
              <a:rPr lang="ru-RU" altLang="ru-RU" b="1" i="1" u="sng"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2115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2327948097"/>
              </p:ext>
            </p:extLst>
          </p:nvPr>
        </p:nvGraphicFramePr>
        <p:xfrm>
          <a:off x="155575" y="1013004"/>
          <a:ext cx="8880922" cy="5543873"/>
        </p:xfrm>
        <a:graphic>
          <a:graphicData uri="http://schemas.openxmlformats.org/drawingml/2006/table">
            <a:tbl>
              <a:tblPr firstRow="1" firstCol="1" bandRow="1">
                <a:tableStyleId>{93296810-A885-4BE3-A3E7-6D5BEEA58F35}</a:tableStyleId>
              </a:tblPr>
              <a:tblGrid>
                <a:gridCol w="5280521"/>
                <a:gridCol w="864096"/>
                <a:gridCol w="936104"/>
                <a:gridCol w="864096"/>
                <a:gridCol w="936105"/>
              </a:tblGrid>
              <a:tr h="1119852">
                <a:tc>
                  <a:txBody>
                    <a:bodyPr/>
                    <a:lstStyle/>
                    <a:p>
                      <a:pPr algn="ct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 (в ред. от 21.03.2024 №19/3, от 17.07.2024№70/13)</a:t>
                      </a:r>
                    </a:p>
                  </a:txBody>
                  <a:tcPr marL="11284" marR="11284" marT="0" marB="0" anchor="ctr"/>
                </a:tc>
                <a:tc>
                  <a:txBody>
                    <a:bodyPr/>
                    <a:lstStyle/>
                    <a:p>
                      <a:pPr algn="ctr">
                        <a:lnSpc>
                          <a:spcPct val="115000"/>
                        </a:lnSpc>
                        <a:spcAft>
                          <a:spcPts val="0"/>
                        </a:spcAft>
                      </a:pPr>
                      <a:r>
                        <a:rPr lang="ru-RU" sz="900" dirty="0" smtClean="0">
                          <a:effectLst/>
                        </a:rPr>
                        <a:t>Показатели с учетом изменений, утв. Решением от 05.11.2024 № 41/25 «О внесении изменений в бюджет»</a:t>
                      </a:r>
                    </a:p>
                  </a:txBody>
                  <a:tcPr marL="11284" marR="11284" marT="0" marB="0" anchor="ctr"/>
                </a:tc>
                <a:tc>
                  <a:txBody>
                    <a:bodyPr/>
                    <a:lstStyle/>
                    <a:p>
                      <a:pPr algn="ctr">
                        <a:spcAft>
                          <a:spcPts val="0"/>
                        </a:spcAft>
                      </a:pPr>
                      <a:r>
                        <a:rPr lang="ru-RU" sz="900" dirty="0">
                          <a:effectLst/>
                        </a:rPr>
                        <a:t>Сумма </a:t>
                      </a:r>
                      <a:r>
                        <a:rPr lang="ru-RU" sz="900" dirty="0" smtClean="0">
                          <a:effectLst/>
                        </a:rPr>
                        <a:t>изменений</a:t>
                      </a:r>
                      <a:endParaRPr lang="ru-RU" sz="900" dirty="0">
                        <a:effectLst/>
                        <a:latin typeface="Times New Roman"/>
                        <a:ea typeface="Times New Roman"/>
                      </a:endParaRPr>
                    </a:p>
                  </a:txBody>
                  <a:tcPr marL="11284" marR="11284" marT="0" marB="0" anchor="ctr"/>
                </a:tc>
              </a:tr>
              <a:tr h="375754">
                <a:tc>
                  <a:txBody>
                    <a:bodyPr/>
                    <a:lstStyle/>
                    <a:p>
                      <a:pPr>
                        <a:spcAft>
                          <a:spcPts val="0"/>
                        </a:spcAft>
                      </a:pPr>
                      <a:r>
                        <a:rPr lang="ru-RU" sz="900" dirty="0">
                          <a:effectLst/>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43 720</a:t>
                      </a:r>
                      <a:r>
                        <a:rPr lang="ru-RU" sz="900" baseline="0" dirty="0" smtClean="0">
                          <a:effectLst/>
                        </a:rPr>
                        <a:t> 956</a:t>
                      </a:r>
                      <a:r>
                        <a:rPr lang="ru-RU" sz="900" dirty="0" smtClean="0">
                          <a:effectLst/>
                        </a:rPr>
                        <a:t>,74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46 910 999,92</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50 545 851,84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+ 3 634 851,92</a:t>
                      </a:r>
                      <a:endParaRPr lang="ru-RU" sz="900" dirty="0">
                        <a:effectLst/>
                        <a:latin typeface="+mn-lt"/>
                        <a:ea typeface="Times New Roman"/>
                      </a:endParaRPr>
                    </a:p>
                  </a:txBody>
                  <a:tcPr marL="11284" marR="11284" marT="0" marB="0" anchor="ctr"/>
                </a:tc>
              </a:tr>
              <a:tr h="375754">
                <a:tc>
                  <a:txBody>
                    <a:bodyPr/>
                    <a:lstStyle/>
                    <a:p>
                      <a:pPr>
                        <a:spcAft>
                          <a:spcPts val="0"/>
                        </a:spcAft>
                      </a:pPr>
                      <a:r>
                        <a:rPr lang="ru-RU" sz="900" dirty="0">
                          <a:effectLst/>
                        </a:rPr>
                        <a:t> Муниципальная программа «Поддержка общественных некоммерческих организаций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2048">
                <a:tc>
                  <a:txBody>
                    <a:bodyPr/>
                    <a:lstStyle/>
                    <a:p>
                      <a:pPr>
                        <a:spcAft>
                          <a:spcPts val="0"/>
                        </a:spcAft>
                      </a:pPr>
                      <a:r>
                        <a:rPr lang="ru-RU" sz="900" dirty="0">
                          <a:effectLst/>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4 826 126,68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5 178 162,82</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5 253 104,90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+ 74 942,08</a:t>
                      </a:r>
                      <a:endParaRPr lang="ru-RU" sz="900" dirty="0">
                        <a:effectLst/>
                        <a:latin typeface="+mn-lt"/>
                        <a:ea typeface="Times New Roman"/>
                      </a:endParaRPr>
                    </a:p>
                  </a:txBody>
                  <a:tcPr marL="11284" marR="11284" marT="0" marB="0" anchor="ctr"/>
                </a:tc>
              </a:tr>
              <a:tr h="351077">
                <a:tc>
                  <a:txBody>
                    <a:bodyPr/>
                    <a:lstStyle/>
                    <a:p>
                      <a:pPr>
                        <a:spcAft>
                          <a:spcPts val="0"/>
                        </a:spcAft>
                      </a:pPr>
                      <a:r>
                        <a:rPr lang="ru-RU" sz="900" dirty="0">
                          <a:effectLst/>
                        </a:rPr>
                        <a:t>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29 620 549,14</a:t>
                      </a:r>
                      <a:endParaRPr lang="ru-RU" sz="900" dirty="0">
                        <a:effectLst/>
                        <a:latin typeface="Times New Roman"/>
                        <a:ea typeface="Times New Roman"/>
                      </a:endParaRPr>
                    </a:p>
                  </a:txBody>
                  <a:tcPr marL="11284" marR="11284" marT="0" marB="0" anchor="ctr"/>
                </a:tc>
                <a:tc>
                  <a:txBody>
                    <a:bodyPr/>
                    <a:lstStyle/>
                    <a:p>
                      <a:pPr algn="r" fontAlgn="t"/>
                      <a:r>
                        <a:rPr lang="ru-RU" sz="1000" b="0" i="0" u="none" strike="noStrike" dirty="0" smtClean="0">
                          <a:solidFill>
                            <a:srgbClr val="000000"/>
                          </a:solidFill>
                          <a:effectLst/>
                          <a:latin typeface="Arial Cyr"/>
                        </a:rPr>
                        <a:t>32 274 056,15</a:t>
                      </a:r>
                      <a:endParaRPr lang="ru-RU" sz="1000" b="0" i="0" u="none" strike="noStrike" dirty="0">
                        <a:solidFill>
                          <a:srgbClr val="000000"/>
                        </a:solidFill>
                        <a:effectLst/>
                        <a:latin typeface="Arial Cyr"/>
                      </a:endParaRPr>
                    </a:p>
                  </a:txBody>
                  <a:tcPr marL="9525" marR="9525" marT="9525" marB="0" anchor="ctr"/>
                </a:tc>
                <a:tc>
                  <a:txBody>
                    <a:bodyPr/>
                    <a:lstStyle/>
                    <a:p>
                      <a:pPr algn="r" fontAlgn="t"/>
                      <a:r>
                        <a:rPr lang="ru-RU" sz="1000" b="0" i="0" u="none" strike="noStrike" dirty="0" smtClean="0">
                          <a:solidFill>
                            <a:srgbClr val="000000"/>
                          </a:solidFill>
                          <a:effectLst/>
                          <a:latin typeface="Arial Cyr"/>
                        </a:rPr>
                        <a:t>33 322 049,00</a:t>
                      </a:r>
                      <a:endParaRPr lang="ru-RU" sz="1000" b="0" i="0" u="none" strike="noStrike" dirty="0">
                        <a:solidFill>
                          <a:srgbClr val="000000"/>
                        </a:solidFill>
                        <a:effectLst/>
                        <a:latin typeface="Arial Cyr"/>
                      </a:endParaRPr>
                    </a:p>
                  </a:txBody>
                  <a:tcPr marL="9525" marR="9525" marT="9525" marB="0" anchor="ctr"/>
                </a:tc>
                <a:tc>
                  <a:txBody>
                    <a:bodyPr/>
                    <a:lstStyle/>
                    <a:p>
                      <a:pPr algn="r" fontAlgn="t"/>
                      <a:r>
                        <a:rPr lang="ru-RU" sz="1000" b="0" i="0" u="none" strike="noStrike" dirty="0" smtClean="0">
                          <a:solidFill>
                            <a:srgbClr val="000000"/>
                          </a:solidFill>
                          <a:effectLst/>
                          <a:latin typeface="Arial Cyr"/>
                        </a:rPr>
                        <a:t>+ 1 047 992,85</a:t>
                      </a:r>
                      <a:endParaRPr lang="ru-RU" sz="1000" b="0" i="0" u="none" strike="noStrike" dirty="0">
                        <a:solidFill>
                          <a:srgbClr val="000000"/>
                        </a:solidFill>
                        <a:effectLst/>
                        <a:latin typeface="Arial Cyr"/>
                      </a:endParaRPr>
                    </a:p>
                  </a:txBody>
                  <a:tcPr marL="9525" marR="9525" marT="9525" marB="0" anchor="ctr"/>
                </a:tc>
              </a:tr>
              <a:tr h="351115">
                <a:tc>
                  <a:txBody>
                    <a:bodyPr/>
                    <a:lstStyle/>
                    <a:p>
                      <a:pPr>
                        <a:spcAft>
                          <a:spcPts val="0"/>
                        </a:spcAft>
                      </a:pPr>
                      <a:r>
                        <a:rPr lang="ru-RU" sz="900" dirty="0">
                          <a:effectLst/>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344364">
                <a:tc>
                  <a:txBody>
                    <a:bodyPr/>
                    <a:lstStyle/>
                    <a:p>
                      <a:pPr>
                        <a:spcAft>
                          <a:spcPts val="0"/>
                        </a:spcAft>
                      </a:pPr>
                      <a:r>
                        <a:rPr lang="ru-RU" sz="900">
                          <a:effectLst/>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377 878,00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367 885,10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367 885,10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481629">
                <a:tc>
                  <a:txBody>
                    <a:bodyPr/>
                    <a:lstStyle/>
                    <a:p>
                      <a:pPr>
                        <a:spcAft>
                          <a:spcPts val="0"/>
                        </a:spcAft>
                      </a:pPr>
                      <a:r>
                        <a:rPr lang="ru-RU" sz="900" dirty="0">
                          <a:effectLst/>
                        </a:rPr>
                        <a:t>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689 000,00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689 000,00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641 000,00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-48 000,00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420 000,00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1 822 980,00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1 847 502,63</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a:t>
                      </a:r>
                      <a:r>
                        <a:rPr lang="ru-RU" sz="900" baseline="0" dirty="0" smtClean="0">
                          <a:effectLst/>
                          <a:latin typeface="+mn-lt"/>
                          <a:ea typeface="Times New Roman"/>
                        </a:rPr>
                        <a:t> 24 522,63</a:t>
                      </a:r>
                      <a:endParaRPr lang="ru-RU" sz="900" dirty="0">
                        <a:effectLst/>
                        <a:latin typeface="+mn-lt"/>
                        <a:ea typeface="Times New Roman"/>
                      </a:endParaRPr>
                    </a:p>
                  </a:txBody>
                  <a:tcPr marL="11284" marR="11284" marT="0" marB="0" anchor="ctr"/>
                </a:tc>
              </a:tr>
            </a:tbl>
          </a:graphicData>
        </a:graphic>
      </p:graphicFrame>
      <p:sp>
        <p:nvSpPr>
          <p:cNvPr id="10" name="Rectangle 1"/>
          <p:cNvSpPr>
            <a:spLocks noChangeArrowheads="1"/>
          </p:cNvSpPr>
          <p:nvPr/>
        </p:nvSpPr>
        <p:spPr bwMode="auto">
          <a:xfrm>
            <a:off x="460375" y="535950"/>
            <a:ext cx="85041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457200" algn="r" defTabSz="914400" rtl="0" eaLnBrk="1" fontAlgn="base" latinLnBrk="0" hangingPunct="1">
              <a:lnSpc>
                <a:spcPct val="100000"/>
              </a:lnSpc>
              <a:spcBef>
                <a:spcPct val="0"/>
              </a:spcBef>
              <a:spcAft>
                <a:spcPct val="0"/>
              </a:spcAft>
              <a:buClrTx/>
              <a:buSzTx/>
              <a:buFontTx/>
              <a:buNone/>
              <a:tabLst>
                <a:tab pos="457200" algn="l"/>
              </a:tabLst>
            </a:pPr>
            <a:r>
              <a:rPr kumimoji="0" lang="ru-RU" altLang="ru-RU" sz="1400" b="1" i="1" u="sng"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225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980728"/>
            <a:ext cx="8229600" cy="2088232"/>
          </a:xfrm>
        </p:spPr>
        <p:txBody>
          <a:bodyPr/>
          <a:lstStyle/>
          <a:p>
            <a:pPr algn="ctr">
              <a:spcBef>
                <a:spcPts val="100"/>
              </a:spcBef>
            </a:pPr>
            <a:r>
              <a:rPr lang="ru-RU" sz="1400" b="1" i="1" u="sng" dirty="0">
                <a:solidFill>
                  <a:schemeClr val="accent5">
                    <a:lumMod val="25000"/>
                  </a:schemeClr>
                </a:solidFill>
                <a:latin typeface="Times New Roman"/>
                <a:cs typeface="Times New Roman"/>
              </a:rPr>
              <a:t>Форма</a:t>
            </a:r>
            <a:r>
              <a:rPr lang="ru-RU" sz="1400" b="1" i="1" u="sng" spc="-4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участия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граждан</a:t>
            </a:r>
            <a:r>
              <a:rPr lang="ru-RU" sz="1400" b="1" i="1" u="sng" spc="-10"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в</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публичных</a:t>
            </a:r>
            <a:r>
              <a:rPr lang="ru-RU" sz="1400" b="1" i="1" u="sng" spc="-5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слушаниях,</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проводимых</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в</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муниципальном</a:t>
            </a:r>
            <a:r>
              <a:rPr lang="ru-RU" sz="1400" b="1" i="1" u="sng" spc="-3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образовании</a:t>
            </a:r>
            <a:r>
              <a:rPr lang="ru-RU" sz="1400" b="1" i="1" u="sng" spc="-2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a:t>
            </a:r>
            <a:r>
              <a:rPr lang="ru-RU" sz="1400" b="1" i="1" u="sng" spc="-10" dirty="0" smtClean="0">
                <a:solidFill>
                  <a:schemeClr val="accent5">
                    <a:lumMod val="25000"/>
                  </a:schemeClr>
                </a:solidFill>
                <a:latin typeface="Times New Roman"/>
                <a:cs typeface="Times New Roman"/>
              </a:rPr>
              <a:t>Демидовский </a:t>
            </a:r>
            <a:r>
              <a:rPr lang="ru-RU" sz="1400" b="1" i="1" u="sng" dirty="0" smtClean="0">
                <a:solidFill>
                  <a:schemeClr val="accent5">
                    <a:lumMod val="25000"/>
                  </a:schemeClr>
                </a:solidFill>
                <a:latin typeface="Times New Roman"/>
                <a:cs typeface="Times New Roman"/>
              </a:rPr>
              <a:t>район</a:t>
            </a:r>
            <a:r>
              <a:rPr lang="ru-RU" sz="1400" b="1" i="1" u="sng" dirty="0">
                <a:solidFill>
                  <a:schemeClr val="accent5">
                    <a:lumMod val="25000"/>
                  </a:schemeClr>
                </a:solidFill>
                <a:latin typeface="Times New Roman"/>
                <a:cs typeface="Times New Roman"/>
              </a:rPr>
              <a:t>»</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Смоленской</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области</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и</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механизм</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взаимодействия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местного</a:t>
            </a:r>
            <a:r>
              <a:rPr lang="ru-RU" sz="1400" b="1" i="1" u="sng" spc="-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населения с</a:t>
            </a:r>
            <a:r>
              <a:rPr lang="ru-RU" sz="1400" b="1" i="1" u="sng" spc="10" dirty="0">
                <a:solidFill>
                  <a:schemeClr val="accent5">
                    <a:lumMod val="25000"/>
                  </a:schemeClr>
                </a:solidFill>
                <a:latin typeface="Times New Roman"/>
                <a:cs typeface="Times New Roman"/>
              </a:rPr>
              <a:t> </a:t>
            </a:r>
            <a:r>
              <a:rPr lang="ru-RU" sz="1400" b="1" i="1" u="sng" dirty="0" smtClean="0">
                <a:solidFill>
                  <a:schemeClr val="accent5">
                    <a:lumMod val="25000"/>
                  </a:schemeClr>
                </a:solidFill>
                <a:latin typeface="Times New Roman"/>
                <a:cs typeface="Times New Roman"/>
              </a:rPr>
              <a:t>депутатами Демидовского районного Совета депутатов</a:t>
            </a:r>
            <a:br>
              <a:rPr lang="ru-RU" sz="1400" b="1" i="1" u="sng" dirty="0" smtClean="0">
                <a:solidFill>
                  <a:schemeClr val="accent5">
                    <a:lumMod val="25000"/>
                  </a:schemeClr>
                </a:solidFill>
                <a:latin typeface="Times New Roman"/>
                <a:cs typeface="Times New Roman"/>
              </a:rPr>
            </a:br>
            <a:r>
              <a:rPr lang="ru-RU" sz="1400" b="1" i="1" u="sng" dirty="0" smtClean="0">
                <a:solidFill>
                  <a:schemeClr val="accent5">
                    <a:lumMod val="25000"/>
                  </a:schemeClr>
                </a:solidFill>
                <a:latin typeface="Times New Roman"/>
                <a:cs typeface="Times New Roman"/>
              </a:rPr>
              <a:t/>
            </a:r>
            <a:br>
              <a:rPr lang="ru-RU" sz="1400" b="1" i="1" u="sng" dirty="0" smtClean="0">
                <a:solidFill>
                  <a:schemeClr val="accent5">
                    <a:lumMod val="25000"/>
                  </a:schemeClr>
                </a:solidFill>
                <a:latin typeface="Times New Roman"/>
                <a:cs typeface="Times New Roman"/>
              </a:rPr>
            </a:br>
            <a:r>
              <a:rPr lang="ru-RU" sz="1400" dirty="0" smtClean="0">
                <a:latin typeface="Times New Roman"/>
                <a:cs typeface="Times New Roman"/>
              </a:rPr>
              <a:t/>
            </a:r>
            <a:br>
              <a:rPr lang="ru-RU" sz="1400" dirty="0" smtClean="0">
                <a:latin typeface="Times New Roman"/>
                <a:cs typeface="Times New Roman"/>
              </a:rPr>
            </a:br>
            <a:r>
              <a:rPr lang="ru-RU" sz="1200" b="1" dirty="0" smtClean="0">
                <a:solidFill>
                  <a:schemeClr val="accent5">
                    <a:lumMod val="25000"/>
                  </a:schemeClr>
                </a:solidFill>
                <a:latin typeface="Times New Roman"/>
                <a:cs typeface="Times New Roman"/>
              </a:rPr>
              <a:t>Важной</a:t>
            </a:r>
            <a:r>
              <a:rPr lang="ru-RU" sz="1200" b="1" spc="2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частью</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бюджетного</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процесса</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рассмотрение</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26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публичных </a:t>
            </a:r>
            <a:r>
              <a:rPr lang="ru-RU" sz="1200" b="1" dirty="0" smtClean="0">
                <a:solidFill>
                  <a:schemeClr val="accent5">
                    <a:lumMod val="25000"/>
                  </a:schemeClr>
                </a:solidFill>
                <a:latin typeface="Times New Roman"/>
                <a:cs typeface="Times New Roman"/>
              </a:rPr>
              <a:t>слушаниях</a:t>
            </a:r>
            <a:r>
              <a:rPr lang="ru-RU" sz="1200" b="1" spc="315" dirty="0" smtClean="0">
                <a:solidFill>
                  <a:schemeClr val="accent5">
                    <a:lumMod val="25000"/>
                  </a:schemeClr>
                </a:solidFill>
                <a:latin typeface="Times New Roman"/>
                <a:cs typeface="Times New Roman"/>
              </a:rPr>
              <a:t> </a:t>
            </a:r>
            <a:br>
              <a:rPr lang="ru-RU" sz="1200" b="1" spc="315" dirty="0" smtClean="0">
                <a:solidFill>
                  <a:schemeClr val="accent5">
                    <a:lumMod val="25000"/>
                  </a:schemeClr>
                </a:solidFill>
                <a:latin typeface="Times New Roman"/>
                <a:cs typeface="Times New Roman"/>
              </a:rPr>
            </a:br>
            <a:r>
              <a:rPr lang="ru-RU" sz="1200" b="1" spc="315" dirty="0" smtClean="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проекта</a:t>
            </a:r>
            <a:r>
              <a:rPr lang="ru-RU" sz="1200" b="1" u="sng" spc="31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2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следующий</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плановый</a:t>
            </a:r>
            <a:r>
              <a:rPr lang="ru-RU" sz="1200" b="1" spc="35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период</a:t>
            </a:r>
            <a:r>
              <a:rPr lang="ru-RU" sz="1200" b="1" spc="35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(далее</a:t>
            </a:r>
            <a:r>
              <a:rPr lang="ru-RU" sz="1200" b="1" spc="34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a:t>
            </a:r>
            <a:r>
              <a:rPr lang="ru-RU" sz="1200" b="1" spc="360"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бюджет </a:t>
            </a:r>
            <a:r>
              <a:rPr lang="ru-RU" sz="1200" b="1" dirty="0" smtClean="0">
                <a:solidFill>
                  <a:schemeClr val="accent5">
                    <a:lumMod val="25000"/>
                  </a:schemeClr>
                </a:solidFill>
                <a:latin typeface="Times New Roman"/>
                <a:cs typeface="Times New Roman"/>
              </a:rPr>
              <a:t>муниципального</a:t>
            </a:r>
            <a:r>
              <a:rPr lang="ru-RU" sz="1200" b="1" spc="9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района),</a:t>
            </a:r>
            <a:r>
              <a:rPr lang="ru-RU" sz="1200" b="1" spc="90" dirty="0" smtClean="0">
                <a:solidFill>
                  <a:schemeClr val="accent5">
                    <a:lumMod val="25000"/>
                  </a:schemeClr>
                </a:solidFill>
                <a:latin typeface="Times New Roman"/>
                <a:cs typeface="Times New Roman"/>
              </a:rPr>
              <a:t> </a:t>
            </a:r>
            <a:br>
              <a:rPr lang="ru-RU" sz="1200" b="1" spc="90"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а</a:t>
            </a:r>
            <a:r>
              <a:rPr lang="ru-RU" sz="1200" b="1" spc="8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также</a:t>
            </a:r>
            <a:r>
              <a:rPr lang="ru-RU" sz="1200" b="1" spc="8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отчета</a:t>
            </a:r>
            <a:r>
              <a:rPr lang="ru-RU" sz="1200" b="1" u="sng" spc="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об</a:t>
            </a:r>
            <a:r>
              <a:rPr lang="ru-RU" sz="1200" b="1" u="sng" spc="4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исполнении</a:t>
            </a:r>
            <a:r>
              <a:rPr lang="ru-RU" sz="1200" b="1" u="sng" spc="9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района</a:t>
            </a:r>
            <a:r>
              <a:rPr lang="ru-RU" sz="1200" b="1" spc="80" dirty="0">
                <a:solidFill>
                  <a:schemeClr val="accent5">
                    <a:lumMod val="25000"/>
                  </a:schemeClr>
                </a:solidFill>
                <a:latin typeface="Times New Roman"/>
                <a:cs typeface="Times New Roman"/>
              </a:rPr>
              <a:t> </a:t>
            </a:r>
            <a:r>
              <a:rPr lang="ru-RU" sz="1200" b="1" spc="-25" dirty="0">
                <a:solidFill>
                  <a:schemeClr val="accent5">
                    <a:lumMod val="25000"/>
                  </a:schemeClr>
                </a:solidFill>
                <a:latin typeface="Times New Roman"/>
                <a:cs typeface="Times New Roman"/>
              </a:rPr>
              <a:t>за </a:t>
            </a:r>
            <a:r>
              <a:rPr lang="ru-RU" sz="1200" b="1" dirty="0">
                <a:solidFill>
                  <a:schemeClr val="accent5">
                    <a:lumMod val="25000"/>
                  </a:schemeClr>
                </a:solidFill>
                <a:latin typeface="Times New Roman"/>
                <a:cs typeface="Times New Roman"/>
              </a:rPr>
              <a:t>прошедший</a:t>
            </a:r>
            <a:r>
              <a:rPr lang="ru-RU" sz="1200" b="1" spc="-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6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год.</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a:t>
            </a:r>
            <a:br>
              <a:rPr lang="ru-RU" sz="1200" b="1" dirty="0">
                <a:solidFill>
                  <a:schemeClr val="accent5">
                    <a:lumMod val="25000"/>
                  </a:schemeClr>
                </a:solidFill>
                <a:latin typeface="Times New Roman" panose="02020603050405020304" pitchFamily="18" charset="0"/>
                <a:cs typeface="Times New Roman" panose="02020603050405020304" pitchFamily="18" charset="0"/>
              </a:rPr>
            </a:br>
            <a:endParaRPr lang="ru-RU" sz="1200" b="1" dirty="0">
              <a:solidFill>
                <a:schemeClr val="accent5">
                  <a:lumMod val="25000"/>
                </a:schemeClr>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3611799"/>
            <a:ext cx="3456384" cy="2993957"/>
          </a:xfrm>
          <a:prstGeom prst="rect">
            <a:avLst/>
          </a:prstGeom>
          <a:ln>
            <a:noFill/>
          </a:ln>
          <a:effectLst>
            <a:softEdge rad="1125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78652511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11560" y="980728"/>
            <a:ext cx="8229600" cy="5400600"/>
          </a:xfrm>
        </p:spPr>
        <p:txBody>
          <a:bodyPr/>
          <a:lstStyle/>
          <a:p>
            <a:pPr marL="12700" marR="5080" indent="250825" algn="ctr">
              <a:spcBef>
                <a:spcPts val="100"/>
              </a:spcBef>
            </a:pPr>
            <a:r>
              <a:rPr lang="ru-RU" sz="1200" b="1" dirty="0">
                <a:solidFill>
                  <a:schemeClr val="accent5">
                    <a:lumMod val="25000"/>
                  </a:schemeClr>
                </a:solidFill>
                <a:latin typeface="Times New Roman" panose="02020603050405020304" pitchFamily="18" charset="0"/>
                <a:cs typeface="Times New Roman" panose="02020603050405020304" pitchFamily="18" charset="0"/>
              </a:rPr>
              <a:t>О</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времени</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месте</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вопросах,</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обсуждению,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местные</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жители</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оповещаются</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заблаговременно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образования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 области</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информационно-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телекоммуникационной</a:t>
            </a:r>
            <a:r>
              <a:rPr lang="ru-RU" sz="1200" b="1" spc="1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сети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«Интернет», </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социальных</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сетях</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VK» 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«ОK</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Проекты</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муниципальных</a:t>
            </a:r>
            <a:r>
              <a:rPr lang="ru-RU" sz="1200" b="1" spc="2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правовых</a:t>
            </a:r>
            <a:r>
              <a:rPr lang="ru-RU" sz="1200" b="1" spc="2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рассмотрению</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итоги их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обсуждения также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публикуются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страницах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газеты</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и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официальном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проводятся</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открыто.</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Граждане</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них</a:t>
            </a:r>
            <a:r>
              <a:rPr lang="ru-RU" sz="1200" b="1" spc="2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2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участие.</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Все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1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1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открытым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голосованием</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большинством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голосов участников</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слушаний</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Результатом</a:t>
            </a:r>
            <a:r>
              <a:rPr lang="ru-RU" sz="1200" b="1" dirty="0">
                <a:solidFill>
                  <a:schemeClr val="accent5">
                    <a:lumMod val="25000"/>
                  </a:schemeClr>
                </a:solidFill>
                <a:latin typeface="Times New Roman" panose="02020603050405020304" pitchFamily="18" charset="0"/>
                <a:cs typeface="Times New Roman" panose="02020603050405020304" pitchFamily="18" charset="0"/>
              </a:rPr>
              <a:t> обсуждения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проектов</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решений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районного Совета депутатов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одобрение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отклонение</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отчета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исполнении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Такая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форма</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участия</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административной</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деятельности</a:t>
            </a:r>
            <a:r>
              <a:rPr lang="ru-RU" sz="1200" b="1" spc="1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оказывает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влияние</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содержание</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которые</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проявлением</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непосредственной демократии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Участниками</a:t>
            </a:r>
            <a:r>
              <a:rPr lang="ru-RU" sz="1200" b="1" u="sng" spc="2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состоявшихся</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14.12.2023</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одобрен</a:t>
            </a:r>
            <a:r>
              <a:rPr lang="ru-RU" sz="1200" b="1" u="sng" spc="29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u="sng"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2024</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год 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плановый</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период</a:t>
            </a:r>
            <a:r>
              <a:rPr lang="ru-RU" sz="1200" b="1" u="sng"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2025</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2026</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годов</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spc="-10" dirty="0">
                <a:latin typeface="Times New Roman"/>
                <a:cs typeface="Times New Roman"/>
              </a:rPr>
              <a:t/>
            </a:r>
            <a:br>
              <a:rPr lang="ru-RU" sz="1200" b="1" u="sng" spc="-10" dirty="0">
                <a:latin typeface="Times New Roman"/>
                <a:cs typeface="Times New Roman"/>
              </a:rPr>
            </a:br>
            <a:r>
              <a:rPr lang="ru-RU" sz="1200" b="1" u="sng" dirty="0">
                <a:solidFill>
                  <a:schemeClr val="accent1">
                    <a:lumMod val="25000"/>
                  </a:schemeClr>
                </a:solidFill>
                <a:latin typeface="Times New Roman"/>
                <a:cs typeface="Times New Roman"/>
              </a:rPr>
              <a:t>Участниками</a:t>
            </a:r>
            <a:r>
              <a:rPr lang="ru-RU" sz="1200" b="1" u="sng" spc="195"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публичных</a:t>
            </a:r>
            <a:r>
              <a:rPr lang="ru-RU" sz="1200" b="1" u="sng" spc="20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слушаний,</a:t>
            </a:r>
            <a:r>
              <a:rPr lang="ru-RU" sz="1200" b="1" u="sng" spc="20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состоявшихся</a:t>
            </a:r>
            <a:r>
              <a:rPr lang="ru-RU" sz="1200" b="1" u="sng" spc="210" dirty="0">
                <a:solidFill>
                  <a:schemeClr val="accent1">
                    <a:lumMod val="25000"/>
                  </a:schemeClr>
                </a:solidFill>
                <a:latin typeface="Times New Roman"/>
                <a:cs typeface="Times New Roman"/>
              </a:rPr>
              <a:t> </a:t>
            </a:r>
            <a:r>
              <a:rPr lang="ru-RU" sz="1200" b="1" u="sng" dirty="0" smtClean="0">
                <a:solidFill>
                  <a:schemeClr val="accent1">
                    <a:lumMod val="25000"/>
                  </a:schemeClr>
                </a:solidFill>
                <a:latin typeface="Times New Roman"/>
                <a:cs typeface="Times New Roman"/>
              </a:rPr>
              <a:t>08.05.2024,</a:t>
            </a:r>
            <a:r>
              <a:rPr lang="ru-RU" sz="1200" b="1" u="sng" spc="195" dirty="0" smtClean="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одобрен</a:t>
            </a:r>
            <a:r>
              <a:rPr lang="ru-RU" sz="1200" b="1" u="sng" spc="20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проект</a:t>
            </a:r>
            <a:r>
              <a:rPr lang="ru-RU" sz="1200" b="1" u="sng" spc="20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отчета</a:t>
            </a:r>
            <a:r>
              <a:rPr lang="ru-RU" sz="1200" b="1" u="sng" spc="195" dirty="0">
                <a:solidFill>
                  <a:schemeClr val="accent1">
                    <a:lumMod val="25000"/>
                  </a:schemeClr>
                </a:solidFill>
                <a:latin typeface="Times New Roman"/>
                <a:cs typeface="Times New Roman"/>
              </a:rPr>
              <a:t> </a:t>
            </a:r>
            <a:r>
              <a:rPr lang="ru-RU" sz="1200" b="1" u="sng" spc="-25" dirty="0">
                <a:solidFill>
                  <a:schemeClr val="accent1">
                    <a:lumMod val="25000"/>
                  </a:schemeClr>
                </a:solidFill>
                <a:latin typeface="Times New Roman"/>
                <a:cs typeface="Times New Roman"/>
              </a:rPr>
              <a:t>об </a:t>
            </a:r>
            <a:r>
              <a:rPr lang="ru-RU" sz="1200" b="1" u="sng" dirty="0">
                <a:solidFill>
                  <a:schemeClr val="accent1">
                    <a:lumMod val="25000"/>
                  </a:schemeClr>
                </a:solidFill>
                <a:latin typeface="Times New Roman"/>
                <a:cs typeface="Times New Roman"/>
              </a:rPr>
              <a:t>исполнении</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бюджета</a:t>
            </a:r>
            <a:r>
              <a:rPr lang="ru-RU" sz="1200" b="1" u="sng" spc="495"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муниципального</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образования</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a:t>
            </a:r>
            <a:r>
              <a:rPr lang="ru-RU" sz="1200" b="1" u="sng" dirty="0" smtClean="0">
                <a:solidFill>
                  <a:schemeClr val="accent1">
                    <a:lumMod val="25000"/>
                  </a:schemeClr>
                </a:solidFill>
                <a:latin typeface="Times New Roman"/>
                <a:cs typeface="Times New Roman"/>
              </a:rPr>
              <a:t>Демидовский</a:t>
            </a:r>
            <a:r>
              <a:rPr lang="ru-RU" sz="1200" b="1" u="sng" spc="490" dirty="0" smtClean="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район»</a:t>
            </a:r>
            <a:r>
              <a:rPr lang="ru-RU" sz="1200" b="1" u="sng" spc="484" dirty="0">
                <a:solidFill>
                  <a:schemeClr val="accent1">
                    <a:lumMod val="25000"/>
                  </a:schemeClr>
                </a:solidFill>
                <a:latin typeface="Times New Roman"/>
                <a:cs typeface="Times New Roman"/>
              </a:rPr>
              <a:t> </a:t>
            </a:r>
            <a:r>
              <a:rPr lang="ru-RU" sz="1200" b="1" u="sng" spc="-10" dirty="0">
                <a:solidFill>
                  <a:schemeClr val="accent1">
                    <a:lumMod val="25000"/>
                  </a:schemeClr>
                </a:solidFill>
                <a:latin typeface="Times New Roman"/>
                <a:cs typeface="Times New Roman"/>
              </a:rPr>
              <a:t>Смоленской </a:t>
            </a:r>
            <a:r>
              <a:rPr lang="ru-RU" sz="1200" b="1" u="sng" dirty="0">
                <a:solidFill>
                  <a:schemeClr val="accent1">
                    <a:lumMod val="25000"/>
                  </a:schemeClr>
                </a:solidFill>
                <a:latin typeface="Times New Roman"/>
                <a:cs typeface="Times New Roman"/>
              </a:rPr>
              <a:t>области</a:t>
            </a:r>
            <a:r>
              <a:rPr lang="ru-RU" sz="1200" b="1" u="sng" spc="-4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за</a:t>
            </a:r>
            <a:r>
              <a:rPr lang="ru-RU" sz="1200" b="1" u="sng" spc="-30" dirty="0">
                <a:solidFill>
                  <a:schemeClr val="accent1">
                    <a:lumMod val="25000"/>
                  </a:schemeClr>
                </a:solidFill>
                <a:latin typeface="Times New Roman"/>
                <a:cs typeface="Times New Roman"/>
              </a:rPr>
              <a:t> </a:t>
            </a:r>
            <a:r>
              <a:rPr lang="ru-RU" sz="1200" b="1" u="sng" dirty="0" smtClean="0">
                <a:solidFill>
                  <a:schemeClr val="accent1">
                    <a:lumMod val="25000"/>
                  </a:schemeClr>
                </a:solidFill>
                <a:latin typeface="Times New Roman"/>
                <a:cs typeface="Times New Roman"/>
              </a:rPr>
              <a:t>2023</a:t>
            </a:r>
            <a:r>
              <a:rPr lang="ru-RU" sz="1200" b="1" u="sng" spc="-30" dirty="0" smtClean="0">
                <a:solidFill>
                  <a:schemeClr val="accent1">
                    <a:lumMod val="25000"/>
                  </a:schemeClr>
                </a:solidFill>
                <a:latin typeface="Times New Roman"/>
                <a:cs typeface="Times New Roman"/>
              </a:rPr>
              <a:t> </a:t>
            </a:r>
            <a:r>
              <a:rPr lang="ru-RU" sz="1200" b="1" u="sng" spc="-20" dirty="0">
                <a:solidFill>
                  <a:schemeClr val="accent1">
                    <a:lumMod val="25000"/>
                  </a:schemeClr>
                </a:solidFill>
                <a:latin typeface="Times New Roman"/>
                <a:cs typeface="Times New Roman"/>
              </a:rPr>
              <a:t>год.</a:t>
            </a:r>
            <a:r>
              <a:rPr lang="ru-RU" sz="1200" b="1" spc="-20" dirty="0">
                <a:solidFill>
                  <a:schemeClr val="accent1">
                    <a:lumMod val="25000"/>
                  </a:schemeClr>
                </a:solidFill>
                <a:latin typeface="Times New Roman"/>
                <a:cs typeface="Times New Roman"/>
              </a:rPr>
              <a:t/>
            </a:r>
            <a:br>
              <a:rPr lang="ru-RU" sz="1200" b="1" spc="-20" dirty="0">
                <a:solidFill>
                  <a:schemeClr val="accent1">
                    <a:lumMod val="25000"/>
                  </a:schemeClr>
                </a:solidFill>
                <a:latin typeface="Times New Roman"/>
                <a:cs typeface="Times New Roman"/>
              </a:rPr>
            </a:br>
            <a:endParaRPr lang="ru-RU" sz="1200" b="1" u="sng" dirty="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16781820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476672"/>
            <a:ext cx="8229600" cy="5904656"/>
          </a:xfrm>
        </p:spPr>
        <p:txBody>
          <a:bodyPr/>
          <a:lstStyle/>
          <a:p>
            <a:pPr marL="12700" marR="5080" algn="ctr">
              <a:lnSpc>
                <a:spcPct val="113799"/>
              </a:lnSpc>
              <a:spcBef>
                <a:spcPts val="90"/>
              </a:spcBef>
            </a:pP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Взаимодействие</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район»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3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происходит</a:t>
            </a:r>
            <a:r>
              <a:rPr lang="ru-RU" sz="1200" b="1" spc="3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3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a:t>
            </a:r>
            <a:r>
              <a:rPr lang="ru-RU" sz="1200" b="1" spc="3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другим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вопросам</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значения.</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u="sng"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слушания также</a:t>
            </a:r>
            <a:r>
              <a:rPr lang="ru-RU" sz="1200" b="1" u="sng"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выносятся: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2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внесении</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изменений</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(или)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дополнений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кроме</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случаев,</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когда</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изменения</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вносятся</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форме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точного</a:t>
            </a:r>
            <a:r>
              <a:rPr lang="ru-RU" sz="1200" b="1" spc="1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воспроизведения</a:t>
            </a:r>
            <a:r>
              <a:rPr lang="ru-RU" sz="1200" b="1" spc="1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положений</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uFill>
                  <a:solidFill>
                    <a:srgbClr val="AC1F1F"/>
                  </a:solidFill>
                </a:uFill>
                <a:latin typeface="Times New Roman" panose="02020603050405020304" pitchFamily="18" charset="0"/>
                <a:cs typeface="Times New Roman" panose="02020603050405020304" pitchFamily="18" charset="0"/>
              </a:rPr>
              <a:t>Конституции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федеральных</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законов,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областных</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законов</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целях</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приведения</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соответствие</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этими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нормативными</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правовыми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актами;</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проект стратегии социально-экономического развития муниципального образования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t>* в</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опросы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о преобразовании муниципального образования, за исключением случаев, если в соответствии со статьей 13 Федерального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закона «Об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общих принципах организации местного самоуправления в Российской Федерации» для преобразования муниципального образования требуется получение согласия населения муниципального образования, выраженного путем голосования либо на сходах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граждан;</a:t>
            </a:r>
            <a:b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b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 проекты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других муниципальных правовых актов, касающихся решения вопросов местного значения, а также муниципальные правовые акты, требующие учета интересов населения муниципального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образования.</a:t>
            </a:r>
            <a: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Население</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может</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выступать</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инициатором</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этом</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инициативная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группа</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должна</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обратиться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 районный Совет депутатов с</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ходатайством</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проведении</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Данная</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инициатива</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реализуется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Положением</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порядке</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организации</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 и общественных обсуждений</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муниципальном</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образовании</a:t>
            </a:r>
            <a:r>
              <a:rPr lang="ru-RU" sz="1200" b="1" spc="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(утверждено</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решением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25 апреля 2024</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41/4),</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разработанным</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28</a:t>
            </a:r>
            <a:r>
              <a:rPr lang="ru-RU" sz="1200" b="1" spc="2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Федерального</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закона</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06 октября 2003</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131-</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ФЗ</a:t>
            </a:r>
            <a:r>
              <a:rPr lang="ru-RU" sz="1200" b="1" spc="2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общих</a:t>
            </a:r>
            <a:r>
              <a:rPr lang="ru-RU" sz="1200" b="1" spc="2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принципах организации</a:t>
            </a:r>
            <a:r>
              <a:rPr lang="ru-RU" sz="1200" b="1"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самоуправления</a:t>
            </a:r>
            <a:r>
              <a:rPr lang="ru-RU" sz="1200" b="1" spc="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br>
            <a:endParaRPr lang="ru-RU" sz="1200" b="1" u="sng"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4149521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476672"/>
            <a:ext cx="8229600" cy="6048672"/>
          </a:xfrm>
        </p:spPr>
        <p:txBody>
          <a:bodyPr/>
          <a:lstStyle/>
          <a:p>
            <a:pPr marR="5080" algn="ctr">
              <a:lnSpc>
                <a:spcPct val="100000"/>
              </a:lnSpc>
              <a:spcBef>
                <a:spcPts val="100"/>
              </a:spcBef>
              <a:tabLst>
                <a:tab pos="237490" algn="l"/>
                <a:tab pos="1463040" algn="l"/>
                <a:tab pos="2447290" algn="l"/>
                <a:tab pos="3723640" algn="l"/>
                <a:tab pos="4335780" algn="l"/>
                <a:tab pos="5292090" algn="l"/>
                <a:tab pos="5953125" algn="l"/>
              </a:tabLst>
            </a:pPr>
            <a:r>
              <a:rPr lang="ru-RU" sz="1200" b="1" spc="-50" dirty="0">
                <a:solidFill>
                  <a:schemeClr val="accent5">
                    <a:lumMod val="25000"/>
                  </a:schemeClr>
                </a:solidFill>
                <a:latin typeface="Times New Roman"/>
                <a:cs typeface="Times New Roman"/>
              </a:rPr>
              <a:t>В</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муниципальном</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образовании</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 район»</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Смоленской</a:t>
            </a:r>
            <a:r>
              <a:rPr lang="ru-RU" sz="1200" b="1" dirty="0" smtClean="0">
                <a:solidFill>
                  <a:schemeClr val="accent5">
                    <a:lumMod val="25000"/>
                  </a:schemeClr>
                </a:solidFill>
                <a:latin typeface="Times New Roman"/>
                <a:cs typeface="Times New Roman"/>
              </a:rPr>
              <a:t> о</a:t>
            </a:r>
            <a:r>
              <a:rPr lang="ru-RU" sz="1200" b="1" spc="-10" dirty="0" smtClean="0">
                <a:solidFill>
                  <a:schemeClr val="accent5">
                    <a:lumMod val="25000"/>
                  </a:schemeClr>
                </a:solidFill>
                <a:latin typeface="Times New Roman"/>
                <a:cs typeface="Times New Roman"/>
              </a:rPr>
              <a:t>бласти</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органом</a:t>
            </a:r>
            <a:r>
              <a:rPr lang="ru-RU" sz="1200" b="1" spc="-10" dirty="0">
                <a:solidFill>
                  <a:schemeClr val="accent5">
                    <a:lumMod val="25000"/>
                  </a:schemeClr>
                </a:solidFill>
                <a:latin typeface="Times New Roman"/>
                <a:cs typeface="Times New Roman"/>
              </a:rPr>
              <a:t>,</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осуществляющим</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составление</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организацию</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исполнения</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бюджета</a:t>
            </a:r>
            <a:r>
              <a:rPr lang="ru-RU" sz="1200" b="1" spc="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85"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образования</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a:t>
            </a:r>
            <a:r>
              <a:rPr lang="ru-RU" sz="1200" b="1" spc="-2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3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Администрации </a:t>
            </a:r>
            <a:r>
              <a:rPr lang="ru-RU" sz="1200" b="1" dirty="0">
                <a:solidFill>
                  <a:schemeClr val="accent5">
                    <a:lumMod val="25000"/>
                  </a:schemeClr>
                </a:solidFill>
                <a:latin typeface="Times New Roman"/>
                <a:cs typeface="Times New Roman"/>
              </a:rPr>
              <a:t>муниципального</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области</a:t>
            </a:r>
            <a:br>
              <a:rPr lang="ru-RU" sz="1200" b="1" dirty="0" smtClean="0">
                <a:solidFill>
                  <a:schemeClr val="accent5">
                    <a:lumMod val="25000"/>
                  </a:schemeClr>
                </a:solidFill>
                <a:latin typeface="Times New Roman"/>
                <a:cs typeface="Times New Roman"/>
              </a:rPr>
            </a:br>
            <a:r>
              <a:rPr lang="ru-RU" sz="1200" b="1" spc="35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(сокращенное наименование</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 </a:t>
            </a:r>
            <a:r>
              <a:rPr lang="ru-RU" sz="1200" b="1" spc="-10" dirty="0">
                <a:solidFill>
                  <a:schemeClr val="accent5">
                    <a:lumMod val="25000"/>
                  </a:schemeClr>
                </a:solidFill>
                <a:latin typeface="Times New Roman"/>
                <a:cs typeface="Times New Roman"/>
              </a:rPr>
              <a:t>управление </a:t>
            </a:r>
            <a:r>
              <a:rPr lang="ru-RU" sz="1200" b="1" dirty="0">
                <a:solidFill>
                  <a:schemeClr val="accent5">
                    <a:lumMod val="25000"/>
                  </a:schemeClr>
                </a:solidFill>
                <a:latin typeface="Times New Roman"/>
                <a:cs typeface="Times New Roman"/>
              </a:rPr>
              <a:t>МО</a:t>
            </a:r>
            <a:r>
              <a:rPr lang="ru-RU" sz="1200" b="1" spc="-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a:t>
            </a:r>
            <a:r>
              <a:rPr lang="ru-RU" sz="1200" b="1" spc="-20" dirty="0" smtClean="0">
                <a:solidFill>
                  <a:schemeClr val="accent5">
                    <a:lumMod val="25000"/>
                  </a:schemeClr>
                </a:solidFill>
                <a:latin typeface="Times New Roman"/>
                <a:cs typeface="Times New Roman"/>
              </a:rPr>
              <a:t>Демидовский</a:t>
            </a:r>
            <a:r>
              <a:rPr lang="ru-RU" sz="1200" b="1" spc="3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По</a:t>
            </a:r>
            <a:r>
              <a:rPr lang="ru-RU" sz="1200" b="1" spc="45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итогам</a:t>
            </a:r>
            <a:r>
              <a:rPr lang="ru-RU" sz="1200" b="1" spc="459"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оценки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платежеспособности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бюджетов</a:t>
            </a:r>
            <a:r>
              <a:rPr lang="ru-RU" sz="1200" b="1" spc="4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районов</a:t>
            </a:r>
            <a:r>
              <a:rPr lang="ru-RU" sz="1200" b="1" spc="4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459"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качества </a:t>
            </a:r>
            <a:r>
              <a:rPr lang="ru-RU" sz="1200" b="1" dirty="0">
                <a:solidFill>
                  <a:schemeClr val="accent5">
                    <a:lumMod val="25000"/>
                  </a:schemeClr>
                </a:solidFill>
                <a:latin typeface="Times New Roman"/>
                <a:cs typeface="Times New Roman"/>
              </a:rPr>
              <a:t>управления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2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финансами</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муниципальное</a:t>
            </a:r>
            <a:r>
              <a:rPr lang="ru-RU" sz="1200" b="1" spc="2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образование</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26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находится</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десятке</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лучших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Смоленской </a:t>
            </a:r>
            <a:r>
              <a:rPr lang="ru-RU" sz="1200" b="1" dirty="0" smtClean="0">
                <a:solidFill>
                  <a:schemeClr val="accent5">
                    <a:lumMod val="25000"/>
                  </a:schemeClr>
                </a:solidFill>
                <a:latin typeface="Times New Roman"/>
                <a:cs typeface="Times New Roman"/>
              </a:rPr>
              <a:t>области</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за</a:t>
            </a:r>
            <a:r>
              <a:rPr lang="ru-RU" sz="1200" b="1" spc="484"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2019</a:t>
            </a:r>
            <a:r>
              <a:rPr lang="ru-RU" sz="1200" b="1" spc="490" dirty="0" smtClean="0">
                <a:solidFill>
                  <a:schemeClr val="accent5">
                    <a:lumMod val="25000"/>
                  </a:schemeClr>
                </a:solidFill>
                <a:latin typeface="Times New Roman"/>
                <a:cs typeface="Times New Roman"/>
              </a:rPr>
              <a:t> -</a:t>
            </a:r>
            <a:r>
              <a:rPr lang="ru-RU" sz="1200" b="1" spc="95"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2023</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годы</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ему</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присвоена</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I</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степень</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(соответствует</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высокому</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качеству </a:t>
            </a:r>
            <a:r>
              <a:rPr lang="ru-RU" sz="1200" b="1" dirty="0">
                <a:solidFill>
                  <a:schemeClr val="accent5">
                    <a:lumMod val="25000"/>
                  </a:schemeClr>
                </a:solidFill>
                <a:latin typeface="Times New Roman"/>
                <a:cs typeface="Times New Roman"/>
              </a:rPr>
              <a:t>управления</a:t>
            </a:r>
            <a:r>
              <a:rPr lang="ru-RU" sz="1200" b="1" spc="1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13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финансами).</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В</a:t>
            </a:r>
            <a:r>
              <a:rPr lang="ru-RU" sz="1200" b="1" spc="114"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областном</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конкурсе</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среди</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14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1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12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лучшую </a:t>
            </a:r>
            <a:r>
              <a:rPr lang="ru-RU" sz="1200" b="1" dirty="0">
                <a:solidFill>
                  <a:schemeClr val="accent5">
                    <a:lumMod val="25000"/>
                  </a:schemeClr>
                </a:solidFill>
                <a:latin typeface="Times New Roman"/>
                <a:cs typeface="Times New Roman"/>
              </a:rPr>
              <a:t>брошюру</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для</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граждан»</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МО</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44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40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находится</a:t>
            </a:r>
            <a:r>
              <a:rPr lang="ru-RU" sz="1200" b="1" spc="10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числе</a:t>
            </a:r>
            <a:r>
              <a:rPr lang="ru-RU" sz="1200" b="1" spc="10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победителей</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2019 году – </a:t>
            </a:r>
            <a:r>
              <a:rPr lang="en-US" sz="1200" b="1" spc="-10" dirty="0" smtClean="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2020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2021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2022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2023 </a:t>
            </a:r>
            <a:r>
              <a:rPr lang="ru-RU" sz="1200" b="1" spc="-10" dirty="0">
                <a:solidFill>
                  <a:schemeClr val="accent5">
                    <a:lumMod val="25000"/>
                  </a:schemeClr>
                </a:solidFill>
                <a:latin typeface="Times New Roman"/>
                <a:cs typeface="Times New Roman"/>
              </a:rPr>
              <a:t>году – </a:t>
            </a:r>
            <a:r>
              <a:rPr lang="en-US" sz="1200" b="1" spc="-10" dirty="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endParaRPr lang="ru-RU" sz="1200" b="1" dirty="0">
              <a:solidFill>
                <a:schemeClr val="accent5">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010601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ctrTitle" idx="4294967295"/>
          </p:nvPr>
        </p:nvSpPr>
        <p:spPr>
          <a:xfrm>
            <a:off x="3275856" y="-207666"/>
            <a:ext cx="5693840" cy="936625"/>
          </a:xfrm>
        </p:spPr>
        <p:txBody>
          <a:bodyPr/>
          <a:lstStyle/>
          <a:p>
            <a:pPr algn="r"/>
            <a:r>
              <a:rPr lang="ru-RU" sz="2400" b="1" i="1" dirty="0" smtClean="0">
                <a:solidFill>
                  <a:srgbClr val="000066"/>
                </a:solidFill>
              </a:rPr>
              <a:t>Контактная информация</a:t>
            </a:r>
            <a:endParaRPr lang="ru-RU" sz="2400" b="1" i="1" dirty="0">
              <a:solidFill>
                <a:srgbClr val="000066"/>
              </a:solidFill>
            </a:endParaRPr>
          </a:p>
        </p:txBody>
      </p:sp>
      <p:sp>
        <p:nvSpPr>
          <p:cNvPr id="3" name="Прямоугольник 2"/>
          <p:cNvSpPr/>
          <p:nvPr/>
        </p:nvSpPr>
        <p:spPr>
          <a:xfrm>
            <a:off x="142975" y="260647"/>
            <a:ext cx="9217024" cy="1292662"/>
          </a:xfrm>
          <a:prstGeom prst="rect">
            <a:avLst/>
          </a:prstGeom>
        </p:spPr>
        <p:txBody>
          <a:bodyPr wrap="square">
            <a:spAutoFit/>
          </a:bodyPr>
          <a:lstStyle/>
          <a:p>
            <a:pPr algn="ctr"/>
            <a:endParaRPr lang="ru-RU" sz="1600" b="1" i="1" dirty="0" smtClean="0">
              <a:solidFill>
                <a:srgbClr val="000066"/>
              </a:solidFill>
            </a:endParaRPr>
          </a:p>
          <a:p>
            <a:pPr algn="ctr"/>
            <a:endParaRPr lang="ru-RU" sz="1600" b="1" i="1" dirty="0">
              <a:solidFill>
                <a:srgbClr val="000066"/>
              </a:solidFill>
            </a:endParaRPr>
          </a:p>
          <a:p>
            <a:pPr algn="ctr"/>
            <a:r>
              <a:rPr lang="ru-RU" sz="1600" b="1" i="1" dirty="0" smtClean="0">
                <a:solidFill>
                  <a:srgbClr val="000066"/>
                </a:solidFill>
              </a:rPr>
              <a:t>Финансовое </a:t>
            </a:r>
            <a:r>
              <a:rPr lang="ru-RU" sz="1600" b="1" i="1" dirty="0">
                <a:solidFill>
                  <a:srgbClr val="000066"/>
                </a:solidFill>
              </a:rPr>
              <a:t>управление Администрации муниципального образования «Демидовский район» Смоленской области</a:t>
            </a:r>
          </a:p>
          <a:p>
            <a:r>
              <a:rPr lang="ru-RU" b="1" i="1" dirty="0"/>
              <a:t>Адрес:</a:t>
            </a:r>
            <a:r>
              <a:rPr lang="ru-RU" dirty="0"/>
              <a:t> 216240, ул</a:t>
            </a:r>
            <a:r>
              <a:rPr lang="ru-RU" dirty="0" smtClean="0"/>
              <a:t>. Коммунистическая</a:t>
            </a:r>
            <a:r>
              <a:rPr lang="ru-RU" dirty="0"/>
              <a:t>, д.10, г</a:t>
            </a:r>
            <a:r>
              <a:rPr lang="ru-RU" dirty="0" smtClean="0"/>
              <a:t>. Демидов</a:t>
            </a:r>
            <a:r>
              <a:rPr lang="ru-RU" dirty="0"/>
              <a:t>, Смоленской </a:t>
            </a:r>
            <a:r>
              <a:rPr lang="ru-RU" dirty="0" smtClean="0"/>
              <a:t>области</a:t>
            </a:r>
            <a:endParaRPr lang="ru-RU" dirty="0"/>
          </a:p>
        </p:txBody>
      </p:sp>
      <p:sp>
        <p:nvSpPr>
          <p:cNvPr id="5" name="Прямоугольник 4"/>
          <p:cNvSpPr/>
          <p:nvPr/>
        </p:nvSpPr>
        <p:spPr>
          <a:xfrm>
            <a:off x="179487" y="2870939"/>
            <a:ext cx="4572000" cy="954107"/>
          </a:xfrm>
          <a:prstGeom prst="rect">
            <a:avLst/>
          </a:prstGeom>
        </p:spPr>
        <p:txBody>
          <a:bodyPr>
            <a:spAutoFit/>
          </a:bodyPr>
          <a:lstStyle/>
          <a:p>
            <a:r>
              <a:rPr lang="ru-RU" b="1" i="1" dirty="0"/>
              <a:t>Для обратной связи граждан:</a:t>
            </a:r>
            <a:endParaRPr lang="ru-RU" dirty="0"/>
          </a:p>
          <a:p>
            <a:r>
              <a:rPr lang="ru-RU" b="1" i="1" dirty="0"/>
              <a:t>Телефон:</a:t>
            </a:r>
            <a:r>
              <a:rPr lang="ru-RU" dirty="0"/>
              <a:t> +7 (48147) 4-11-41</a:t>
            </a:r>
          </a:p>
          <a:p>
            <a:r>
              <a:rPr lang="ru-RU" b="1" i="1" dirty="0"/>
              <a:t>Факс:</a:t>
            </a:r>
            <a:r>
              <a:rPr lang="ru-RU" dirty="0"/>
              <a:t> +7 (48147) 4-17-61</a:t>
            </a:r>
          </a:p>
          <a:p>
            <a:r>
              <a:rPr lang="ru-RU" b="1" i="1" dirty="0"/>
              <a:t>E-</a:t>
            </a:r>
            <a:r>
              <a:rPr lang="ru-RU" b="1" i="1" dirty="0" err="1"/>
              <a:t>mail</a:t>
            </a:r>
            <a:r>
              <a:rPr lang="ru-RU" b="1" i="1" dirty="0"/>
              <a:t>:</a:t>
            </a:r>
            <a:r>
              <a:rPr lang="ru-RU" dirty="0"/>
              <a:t> </a:t>
            </a:r>
            <a:r>
              <a:rPr lang="en-US" dirty="0" smtClean="0">
                <a:hlinkClick r:id="rId2"/>
              </a:rPr>
              <a:t>fdm03fin</a:t>
            </a:r>
            <a:r>
              <a:rPr lang="ru-RU" dirty="0" smtClean="0">
                <a:hlinkClick r:id="rId2"/>
              </a:rPr>
              <a:t>@</a:t>
            </a:r>
            <a:r>
              <a:rPr lang="en-US" dirty="0" err="1" smtClean="0">
                <a:hlinkClick r:id="rId2"/>
              </a:rPr>
              <a:t>yandex</a:t>
            </a:r>
            <a:r>
              <a:rPr lang="ru-RU" dirty="0" smtClean="0">
                <a:hlinkClick r:id="rId2"/>
              </a:rPr>
              <a:t>.</a:t>
            </a:r>
            <a:r>
              <a:rPr lang="ru-RU" dirty="0" err="1" smtClean="0">
                <a:hlinkClick r:id="rId2"/>
              </a:rPr>
              <a:t>ru</a:t>
            </a:r>
            <a:endParaRPr lang="ru-RU" dirty="0"/>
          </a:p>
        </p:txBody>
      </p:sp>
      <p:sp>
        <p:nvSpPr>
          <p:cNvPr id="6" name="Прямоугольник 5"/>
          <p:cNvSpPr/>
          <p:nvPr/>
        </p:nvSpPr>
        <p:spPr>
          <a:xfrm>
            <a:off x="121296" y="1916832"/>
            <a:ext cx="3802632" cy="954107"/>
          </a:xfrm>
          <a:prstGeom prst="rect">
            <a:avLst/>
          </a:prstGeom>
        </p:spPr>
        <p:txBody>
          <a:bodyPr wrap="square">
            <a:spAutoFit/>
          </a:bodyPr>
          <a:lstStyle/>
          <a:p>
            <a:r>
              <a:rPr lang="ru-RU" b="1" i="1" dirty="0"/>
              <a:t>Режим работы:</a:t>
            </a:r>
            <a:r>
              <a:rPr lang="ru-RU" dirty="0"/>
              <a:t/>
            </a:r>
            <a:br>
              <a:rPr lang="ru-RU" dirty="0"/>
            </a:br>
            <a:r>
              <a:rPr lang="ru-RU" dirty="0"/>
              <a:t>понедельник-пятница: </a:t>
            </a:r>
            <a:r>
              <a:rPr lang="ru-RU" dirty="0" smtClean="0"/>
              <a:t>08:00 - 17:00</a:t>
            </a:r>
            <a:r>
              <a:rPr lang="ru-RU" dirty="0"/>
              <a:t/>
            </a:r>
            <a:br>
              <a:rPr lang="ru-RU" dirty="0"/>
            </a:br>
            <a:r>
              <a:rPr lang="ru-RU" dirty="0"/>
              <a:t>перерыв на обед: 13:00 - 14:00</a:t>
            </a:r>
            <a:br>
              <a:rPr lang="ru-RU" dirty="0"/>
            </a:br>
            <a:r>
              <a:rPr lang="ru-RU" dirty="0"/>
              <a:t>суббота-воскресенье: выходные</a:t>
            </a:r>
          </a:p>
        </p:txBody>
      </p:sp>
      <p:sp>
        <p:nvSpPr>
          <p:cNvPr id="7" name="Прямоугольник 6"/>
          <p:cNvSpPr/>
          <p:nvPr/>
        </p:nvSpPr>
        <p:spPr>
          <a:xfrm>
            <a:off x="179487" y="3825046"/>
            <a:ext cx="4572000" cy="738664"/>
          </a:xfrm>
          <a:prstGeom prst="rect">
            <a:avLst/>
          </a:prstGeom>
        </p:spPr>
        <p:txBody>
          <a:bodyPr>
            <a:spAutoFit/>
          </a:bodyPr>
          <a:lstStyle/>
          <a:p>
            <a:r>
              <a:rPr lang="ru-RU" b="1" dirty="0" smtClean="0"/>
              <a:t>Социальные сети:</a:t>
            </a:r>
            <a:endParaRPr lang="ru-RU" dirty="0" smtClean="0"/>
          </a:p>
          <a:p>
            <a:r>
              <a:rPr lang="en-US" dirty="0" smtClean="0">
                <a:hlinkClick r:id="rId3"/>
              </a:rPr>
              <a:t>ok.ru/group52342197453037</a:t>
            </a:r>
            <a:endParaRPr lang="en-US" dirty="0" smtClean="0"/>
          </a:p>
          <a:p>
            <a:r>
              <a:rPr lang="en-US" dirty="0" smtClean="0">
                <a:hlinkClick r:id="rId4"/>
              </a:rPr>
              <a:t>vk.com/id174416681</a:t>
            </a:r>
            <a:endParaRPr lang="en-US" dirty="0"/>
          </a:p>
        </p:txBody>
      </p:sp>
      <p:sp>
        <p:nvSpPr>
          <p:cNvPr id="8" name="Прямоугольник 7"/>
          <p:cNvSpPr/>
          <p:nvPr/>
        </p:nvSpPr>
        <p:spPr>
          <a:xfrm>
            <a:off x="2699792" y="4941168"/>
            <a:ext cx="4572000" cy="1600438"/>
          </a:xfrm>
          <a:prstGeom prst="rect">
            <a:avLst/>
          </a:prstGeom>
        </p:spPr>
        <p:txBody>
          <a:bodyPr>
            <a:spAutoFit/>
          </a:bodyPr>
          <a:lstStyle/>
          <a:p>
            <a:pPr algn="ctr"/>
            <a:r>
              <a:rPr lang="ru-RU" b="1" dirty="0">
                <a:solidFill>
                  <a:srgbClr val="000066"/>
                </a:solidFill>
              </a:rPr>
              <a:t>ГРАФИК приёма граждан по личным </a:t>
            </a:r>
            <a:r>
              <a:rPr lang="ru-RU" b="1" dirty="0" smtClean="0">
                <a:solidFill>
                  <a:srgbClr val="000066"/>
                </a:solidFill>
              </a:rPr>
              <a:t>вопросам:</a:t>
            </a:r>
          </a:p>
          <a:p>
            <a:pPr algn="ctr"/>
            <a:endParaRPr lang="ru-RU" dirty="0" smtClean="0"/>
          </a:p>
          <a:p>
            <a:pPr algn="ctr"/>
            <a:r>
              <a:rPr lang="ru-RU" dirty="0" smtClean="0"/>
              <a:t>Козлова  Наталья Павловна  -  начальник </a:t>
            </a:r>
            <a:r>
              <a:rPr lang="ru-RU" dirty="0"/>
              <a:t>Финансового управления Администрации муниципального образования «Демидовский район» Смоленской области </a:t>
            </a:r>
          </a:p>
          <a:p>
            <a:pPr algn="ctr"/>
            <a:endParaRPr lang="ru-RU" dirty="0" smtClean="0"/>
          </a:p>
          <a:p>
            <a:pPr algn="ctr"/>
            <a:r>
              <a:rPr lang="ru-RU" dirty="0" smtClean="0"/>
              <a:t> среда, еженедельно  с 15:00 </a:t>
            </a:r>
            <a:r>
              <a:rPr lang="ru-RU" dirty="0"/>
              <a:t>ч. до 17:00 ч. </a:t>
            </a:r>
          </a:p>
        </p:txBody>
      </p:sp>
      <p:pic>
        <p:nvPicPr>
          <p:cNvPr id="17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87" y="1865645"/>
            <a:ext cx="2880320" cy="27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73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Блок-схема: процесс 2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3489" name="Picture 6" descr="money_6d42b053"/>
          <p:cNvPicPr>
            <a:picLocks noChangeAspect="1" noChangeArrowheads="1"/>
          </p:cNvPicPr>
          <p:nvPr/>
        </p:nvPicPr>
        <p:blipFill>
          <a:blip r:embed="rId2" cstate="print"/>
          <a:srcRect/>
          <a:stretch>
            <a:fillRect/>
          </a:stretch>
        </p:blipFill>
        <p:spPr bwMode="auto">
          <a:xfrm>
            <a:off x="323528" y="404664"/>
            <a:ext cx="2107100" cy="2058549"/>
          </a:xfrm>
          <a:prstGeom prst="rect">
            <a:avLst/>
          </a:prstGeom>
          <a:noFill/>
          <a:ln w="9525">
            <a:noFill/>
            <a:miter lim="800000"/>
            <a:headEnd/>
            <a:tailEnd/>
          </a:ln>
        </p:spPr>
      </p:pic>
      <p:grpSp>
        <p:nvGrpSpPr>
          <p:cNvPr id="63490" name="Group 27"/>
          <p:cNvGrpSpPr>
            <a:grpSpLocks/>
          </p:cNvGrpSpPr>
          <p:nvPr/>
        </p:nvGrpSpPr>
        <p:grpSpPr bwMode="auto">
          <a:xfrm>
            <a:off x="468313" y="571500"/>
            <a:ext cx="8281987" cy="5881688"/>
            <a:chOff x="476" y="360"/>
            <a:chExt cx="5217" cy="3705"/>
          </a:xfrm>
        </p:grpSpPr>
        <p:sp>
          <p:nvSpPr>
            <p:cNvPr id="63492" name="Rectangle 4"/>
            <p:cNvSpPr>
              <a:spLocks noChangeArrowheads="1"/>
            </p:cNvSpPr>
            <p:nvPr/>
          </p:nvSpPr>
          <p:spPr bwMode="auto">
            <a:xfrm>
              <a:off x="1519" y="360"/>
              <a:ext cx="4037" cy="543"/>
            </a:xfrm>
            <a:prstGeom prst="rect">
              <a:avLst/>
            </a:prstGeom>
            <a:noFill/>
            <a:ln w="9525">
              <a:noFill/>
              <a:miter lim="800000"/>
              <a:headEnd/>
              <a:tailEnd/>
            </a:ln>
          </p:spPr>
          <p:txBody>
            <a:bodyPr>
              <a:spAutoFit/>
            </a:bodyPr>
            <a:lstStyle/>
            <a:p>
              <a:pPr algn="ctr"/>
              <a:endParaRPr lang="ru-RU" sz="1800" b="1" dirty="0" smtClean="0">
                <a:solidFill>
                  <a:schemeClr val="hlink"/>
                </a:solidFill>
              </a:endParaRPr>
            </a:p>
            <a:p>
              <a:pPr algn="ctr"/>
              <a:r>
                <a:rPr lang="ru-RU" sz="1600" b="1" u="sng" dirty="0" smtClean="0">
                  <a:solidFill>
                    <a:srgbClr val="000066"/>
                  </a:solidFill>
                  <a:effectLst>
                    <a:outerShdw blurRad="38100" dist="38100" dir="2700000" algn="tl">
                      <a:srgbClr val="000000">
                        <a:alpha val="43137"/>
                      </a:srgbClr>
                    </a:outerShdw>
                  </a:effectLst>
                </a:rPr>
                <a:t>Доходы бюджета </a:t>
              </a:r>
              <a:r>
                <a:rPr lang="ru-RU" sz="1600" b="1" dirty="0">
                  <a:solidFill>
                    <a:srgbClr val="000066"/>
                  </a:solidFill>
                </a:rPr>
                <a:t>– это безвозмездные и безвозвратные</a:t>
              </a:r>
            </a:p>
            <a:p>
              <a:pPr algn="ctr"/>
              <a:r>
                <a:rPr lang="ru-RU" sz="1600" b="1" dirty="0">
                  <a:solidFill>
                    <a:srgbClr val="000066"/>
                  </a:solidFill>
                </a:rPr>
                <a:t>поступления денежных средств в бюджет.</a:t>
              </a:r>
            </a:p>
          </p:txBody>
        </p:sp>
        <p:sp>
          <p:nvSpPr>
            <p:cNvPr id="63493" name="AutoShape 12"/>
            <p:cNvSpPr>
              <a:spLocks noChangeArrowheads="1"/>
            </p:cNvSpPr>
            <p:nvPr/>
          </p:nvSpPr>
          <p:spPr bwMode="auto">
            <a:xfrm>
              <a:off x="2449" y="987"/>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dirty="0"/>
                <a:t>Поступления от уплаты</a:t>
              </a:r>
            </a:p>
            <a:p>
              <a:pPr algn="ctr"/>
              <a:r>
                <a:rPr lang="ru-RU" sz="1600" b="1" dirty="0"/>
                <a:t>других платежей и сборов,</a:t>
              </a:r>
            </a:p>
            <a:p>
              <a:pPr algn="ctr"/>
              <a:r>
                <a:rPr lang="ru-RU" sz="1600" b="1" dirty="0"/>
                <a:t>установленных</a:t>
              </a:r>
            </a:p>
            <a:p>
              <a:pPr algn="ctr"/>
              <a:r>
                <a:rPr lang="ru-RU" sz="1600" b="1" dirty="0"/>
                <a:t>Законодательством</a:t>
              </a:r>
            </a:p>
            <a:p>
              <a:pPr algn="ctr"/>
              <a:r>
                <a:rPr lang="ru-RU" sz="1600" b="1" dirty="0"/>
                <a:t>Российской Федерации,</a:t>
              </a:r>
            </a:p>
            <a:p>
              <a:pPr algn="ctr"/>
              <a:r>
                <a:rPr lang="ru-RU" sz="1600" b="1" dirty="0"/>
                <a:t>а также</a:t>
              </a:r>
            </a:p>
            <a:p>
              <a:pPr algn="ctr"/>
              <a:r>
                <a:rPr lang="ru-RU" sz="1600" b="1" dirty="0"/>
                <a:t>штрафов за нарушение</a:t>
              </a:r>
            </a:p>
            <a:p>
              <a:pPr algn="ctr"/>
              <a:r>
                <a:rPr lang="ru-RU" sz="1600" b="1" dirty="0"/>
                <a:t>законодательства,</a:t>
              </a:r>
            </a:p>
            <a:p>
              <a:pPr algn="ctr"/>
              <a:r>
                <a:rPr lang="ru-RU" sz="1600" b="1" dirty="0"/>
                <a:t>например:</a:t>
              </a:r>
            </a:p>
            <a:p>
              <a:pPr algn="ctr"/>
              <a:r>
                <a:rPr lang="ru-RU" sz="1600" b="1" dirty="0"/>
                <a:t>-доходы от использования</a:t>
              </a:r>
            </a:p>
            <a:p>
              <a:pPr algn="ctr"/>
              <a:r>
                <a:rPr lang="ru-RU" sz="1600" b="1" dirty="0"/>
                <a:t>муниципального имущества</a:t>
              </a:r>
            </a:p>
            <a:p>
              <a:pPr algn="ctr"/>
              <a:r>
                <a:rPr lang="ru-RU" sz="1600" b="1" dirty="0"/>
                <a:t>и земли;</a:t>
              </a:r>
            </a:p>
            <a:p>
              <a:pPr algn="ctr"/>
              <a:r>
                <a:rPr lang="ru-RU" sz="1600" b="1" dirty="0"/>
                <a:t>- штрафные санкции;</a:t>
              </a:r>
            </a:p>
            <a:p>
              <a:pPr algn="ctr"/>
              <a:r>
                <a:rPr lang="ru-RU" sz="1600" b="1" dirty="0"/>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20" name="TextBox 1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1"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764704"/>
            <a:ext cx="8352928" cy="523220"/>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трансферты (МБТ)</a:t>
            </a:r>
            <a:r>
              <a:rPr lang="ru-RU" b="1" u="sng" dirty="0">
                <a:solidFill>
                  <a:srgbClr val="000066"/>
                </a:solidFill>
              </a:rPr>
              <a:t> </a:t>
            </a:r>
            <a:r>
              <a:rPr lang="ru-RU" dirty="0">
                <a:solidFill>
                  <a:srgbClr val="000066"/>
                </a:solidFill>
              </a:rPr>
              <a:t>- средства, предоставляемые одним бюджетом бюджетной системы Российской Федерации другому бюджету бюджетной системы Российской Федерации. </a:t>
            </a:r>
          </a:p>
        </p:txBody>
      </p:sp>
      <p:sp>
        <p:nvSpPr>
          <p:cNvPr id="5" name="Прямоугольник 4"/>
          <p:cNvSpPr/>
          <p:nvPr/>
        </p:nvSpPr>
        <p:spPr>
          <a:xfrm>
            <a:off x="3027990" y="1484784"/>
            <a:ext cx="3094822" cy="307777"/>
          </a:xfrm>
          <a:prstGeom prst="rect">
            <a:avLst/>
          </a:prstGeom>
        </p:spPr>
        <p:txBody>
          <a:bodyPr wrap="none">
            <a:spAutoFit/>
          </a:bodyPr>
          <a:lstStyle/>
          <a:p>
            <a:r>
              <a:rPr lang="ru-RU" u="sng" dirty="0">
                <a:solidFill>
                  <a:srgbClr val="000066"/>
                </a:solidFill>
              </a:rPr>
              <a:t>Формы межбюджетных трансфертов: </a:t>
            </a:r>
          </a:p>
        </p:txBody>
      </p:sp>
      <p:graphicFrame>
        <p:nvGraphicFramePr>
          <p:cNvPr id="6" name="Схема 5"/>
          <p:cNvGraphicFramePr/>
          <p:nvPr>
            <p:extLst>
              <p:ext uri="{D42A27DB-BD31-4B8C-83A1-F6EECF244321}">
                <p14:modId xmlns:p14="http://schemas.microsoft.com/office/powerpoint/2010/main" val="3340958428"/>
              </p:ext>
            </p:extLst>
          </p:nvPr>
        </p:nvGraphicFramePr>
        <p:xfrm>
          <a:off x="2771800" y="1287924"/>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1250" name="Picture 2" descr="https://pp.userapi.com/zQhv3lo-M8BUco2Dr9HHhE7ZaYxrprGy4Rtb3A/d7GOD-tfHY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96" y="1792561"/>
            <a:ext cx="2351629" cy="132213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Субсидии картинки для презентаци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810" y="3114699"/>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https://zlatopil.com/wp-content/uploads/2021/07/n-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840" y="4743814"/>
            <a:ext cx="2576203" cy="171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Блок-схема: процесс 6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pSp>
        <p:nvGrpSpPr>
          <p:cNvPr id="65537" name="Group 101"/>
          <p:cNvGrpSpPr>
            <a:grpSpLocks/>
          </p:cNvGrpSpPr>
          <p:nvPr/>
        </p:nvGrpSpPr>
        <p:grpSpPr bwMode="auto">
          <a:xfrm>
            <a:off x="1390" y="353848"/>
            <a:ext cx="9148763" cy="6407150"/>
            <a:chOff x="0" y="148"/>
            <a:chExt cx="5763" cy="4036"/>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4108" y="148"/>
              <a:ext cx="1655" cy="950"/>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346"/>
              <a:ext cx="5760" cy="3838"/>
              <a:chOff x="0" y="346"/>
              <a:chExt cx="5760" cy="3838"/>
            </a:xfrm>
          </p:grpSpPr>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5420" cy="1406"/>
              </a:xfrm>
              <a:prstGeom prst="rect">
                <a:avLst/>
              </a:prstGeom>
              <a:noFill/>
              <a:ln w="9525">
                <a:noFill/>
                <a:miter lim="800000"/>
                <a:headEnd/>
                <a:tailEnd/>
              </a:ln>
            </p:spPr>
            <p:txBody>
              <a:bodyPr wrap="square">
                <a:spAutoFit/>
              </a:bodyPr>
              <a:lstStyle/>
              <a:p>
                <a:pPr>
                  <a:spcBef>
                    <a:spcPts val="0"/>
                  </a:spcBef>
                </a:pPr>
                <a:r>
                  <a:rPr lang="ru-RU" sz="1600" dirty="0"/>
                  <a:t>	</a:t>
                </a:r>
                <a:r>
                  <a:rPr lang="ru-RU" sz="1600" b="1" u="sng" dirty="0">
                    <a:solidFill>
                      <a:srgbClr val="000066"/>
                    </a:solidFill>
                    <a:effectLst>
                      <a:outerShdw blurRad="38100" dist="38100" dir="2700000" algn="tl">
                        <a:srgbClr val="000000">
                          <a:alpha val="43137"/>
                        </a:srgbClr>
                      </a:outerShdw>
                    </a:effectLst>
                  </a:rPr>
                  <a:t>Расходы бюджета </a:t>
                </a:r>
                <a:r>
                  <a:rPr lang="ru-RU" sz="1600" dirty="0">
                    <a:solidFill>
                      <a:srgbClr val="000066"/>
                    </a:solidFill>
                  </a:rPr>
                  <a:t>- выплачиваемые из бюджета </a:t>
                </a:r>
                <a:endParaRPr lang="ru-RU" sz="1600" dirty="0" smtClean="0">
                  <a:solidFill>
                    <a:srgbClr val="000066"/>
                  </a:solidFill>
                </a:endParaRPr>
              </a:p>
              <a:p>
                <a:pPr>
                  <a:spcBef>
                    <a:spcPts val="0"/>
                  </a:spcBef>
                </a:pPr>
                <a:r>
                  <a:rPr lang="ru-RU" sz="1600" dirty="0" smtClean="0">
                    <a:solidFill>
                      <a:srgbClr val="000066"/>
                    </a:solidFill>
                  </a:rPr>
                  <a:t>денежные </a:t>
                </a:r>
                <a:r>
                  <a:rPr lang="ru-RU" sz="1600" dirty="0">
                    <a:solidFill>
                      <a:srgbClr val="000066"/>
                    </a:solidFill>
                  </a:rPr>
                  <a:t>средства, за исключением средств, являющихся в </a:t>
                </a:r>
                <a:endParaRPr lang="ru-RU" sz="1600" dirty="0" smtClean="0">
                  <a:solidFill>
                    <a:srgbClr val="000066"/>
                  </a:solidFill>
                </a:endParaRPr>
              </a:p>
              <a:p>
                <a:pPr>
                  <a:spcBef>
                    <a:spcPts val="0"/>
                  </a:spcBef>
                </a:pPr>
                <a:r>
                  <a:rPr lang="ru-RU" sz="1600" dirty="0" smtClean="0">
                    <a:solidFill>
                      <a:srgbClr val="000066"/>
                    </a:solidFill>
                  </a:rPr>
                  <a:t>соответствии </a:t>
                </a:r>
                <a:r>
                  <a:rPr lang="ru-RU" sz="1600" dirty="0">
                    <a:solidFill>
                      <a:srgbClr val="000066"/>
                    </a:solidFill>
                  </a:rPr>
                  <a:t>с Бюджетным кодексом источниками финансирования </a:t>
                </a:r>
                <a:endParaRPr lang="ru-RU" sz="1600" dirty="0" smtClean="0">
                  <a:solidFill>
                    <a:srgbClr val="000066"/>
                  </a:solidFill>
                </a:endParaRPr>
              </a:p>
              <a:p>
                <a:pPr>
                  <a:spcBef>
                    <a:spcPts val="0"/>
                  </a:spcBef>
                </a:pPr>
                <a:r>
                  <a:rPr lang="ru-RU" sz="1600" dirty="0" smtClean="0">
                    <a:solidFill>
                      <a:srgbClr val="000066"/>
                    </a:solidFill>
                  </a:rPr>
                  <a:t>дефицита </a:t>
                </a:r>
                <a:r>
                  <a:rPr lang="ru-RU" sz="1600" dirty="0">
                    <a:solidFill>
                      <a:srgbClr val="000066"/>
                    </a:solidFill>
                  </a:rPr>
                  <a:t>бюджета. </a:t>
                </a:r>
              </a:p>
              <a:p>
                <a:pPr>
                  <a:spcBef>
                    <a:spcPts val="0"/>
                  </a:spcBef>
                </a:pPr>
                <a:r>
                  <a:rPr lang="ru-RU" sz="1500" dirty="0" smtClean="0"/>
                  <a:t>Формирование </a:t>
                </a:r>
                <a:r>
                  <a:rPr lang="ru-RU" sz="1500" dirty="0"/>
                  <a:t>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t>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84322" name="Picture 2" descr="https://avatars.dzeninfra.ru/get-zen_doc/1863639/pub_62e2d0a91f7e273a88344ccd_62e2d40cda69ec3ecc631ea3/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49" y="504455"/>
            <a:ext cx="3672408" cy="1944216"/>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2" name="Прямоугольник 1"/>
          <p:cNvSpPr/>
          <p:nvPr/>
        </p:nvSpPr>
        <p:spPr>
          <a:xfrm>
            <a:off x="395536" y="821182"/>
            <a:ext cx="5112568" cy="1169551"/>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Сбалансированность бюджета </a:t>
            </a:r>
            <a:r>
              <a:rPr lang="ru-RU" dirty="0">
                <a:solidFill>
                  <a:srgbClr val="000066"/>
                </a:solidFill>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p>
        </p:txBody>
      </p:sp>
      <p:pic>
        <p:nvPicPr>
          <p:cNvPr id="184326" name="Picture 6" descr="Дефицит и профицит бюджета презент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08" y="2400605"/>
            <a:ext cx="5385512" cy="409227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84480" y="2908181"/>
            <a:ext cx="3193377" cy="2462213"/>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Устойчивость бюджета </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 </a:t>
            </a:r>
          </a:p>
        </p:txBody>
      </p:sp>
    </p:spTree>
    <p:extLst>
      <p:ext uri="{BB962C8B-B14F-4D97-AF65-F5344CB8AC3E}">
        <p14:creationId xmlns:p14="http://schemas.microsoft.com/office/powerpoint/2010/main" val="2782647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 y="3915201"/>
            <a:ext cx="6235675" cy="2942799"/>
          </a:xfrm>
          <a:prstGeom prst="rect">
            <a:avLst/>
          </a:prstGeom>
        </p:spPr>
      </p:pic>
      <p:pic>
        <p:nvPicPr>
          <p:cNvPr id="187394" name="Picture 2" descr="Муниципальный долг картин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497" y="655635"/>
            <a:ext cx="4536503" cy="3240359"/>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 name="Прямоугольник 2"/>
          <p:cNvSpPr/>
          <p:nvPr/>
        </p:nvSpPr>
        <p:spPr>
          <a:xfrm>
            <a:off x="323528" y="827879"/>
            <a:ext cx="4824536" cy="3108543"/>
          </a:xfrm>
          <a:prstGeom prst="rect">
            <a:avLst/>
          </a:prstGeom>
        </p:spPr>
        <p:txBody>
          <a:bodyPr wrap="square">
            <a:spAutoFit/>
          </a:bodyPr>
          <a:lstStyle/>
          <a:p>
            <a:r>
              <a:rPr lang="ru-RU" dirty="0" smtClean="0">
                <a:solidFill>
                  <a:srgbClr val="000066"/>
                </a:solidFill>
              </a:rPr>
              <a:t>При </a:t>
            </a:r>
            <a:r>
              <a:rPr lang="ru-RU" dirty="0">
                <a:solidFill>
                  <a:srgbClr val="000066"/>
                </a:solidFill>
              </a:rPr>
              <a:t>превышении расходов над доходами принимается решение об источниках покрытия дефицита, например, использовать имеющиеся накопления, остатки, а если таковых нет, взять в долг (привлечь банковские кредиты). Заемные средства необходимо возвращать, а также уплачивать по ним проценты, в результате этого возникает муниципальный </a:t>
            </a:r>
            <a:r>
              <a:rPr lang="ru-RU" dirty="0" smtClean="0">
                <a:solidFill>
                  <a:srgbClr val="000066"/>
                </a:solidFill>
              </a:rPr>
              <a:t>долг.</a:t>
            </a:r>
          </a:p>
          <a:p>
            <a:r>
              <a:rPr lang="ru-RU" b="1" u="sng" dirty="0">
                <a:solidFill>
                  <a:srgbClr val="000066"/>
                </a:solidFill>
                <a:effectLst>
                  <a:outerShdw blurRad="38100" dist="38100" dir="2700000" algn="tl">
                    <a:srgbClr val="000000">
                      <a:alpha val="43137"/>
                    </a:srgbClr>
                  </a:outerShdw>
                </a:effectLst>
              </a:rPr>
              <a:t>Муниципальный долг </a:t>
            </a:r>
            <a:r>
              <a:rPr lang="ru-RU" dirty="0">
                <a:solidFill>
                  <a:srgbClr val="000066"/>
                </a:solidFill>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принятых на себя муниципальным образованием. </a:t>
            </a:r>
          </a:p>
          <a:p>
            <a:endParaRPr lang="ru-RU" dirty="0">
              <a:solidFill>
                <a:srgbClr val="000066"/>
              </a:solidFill>
            </a:endParaRPr>
          </a:p>
        </p:txBody>
      </p:sp>
    </p:spTree>
    <p:extLst>
      <p:ext uri="{BB962C8B-B14F-4D97-AF65-F5344CB8AC3E}">
        <p14:creationId xmlns:p14="http://schemas.microsoft.com/office/powerpoint/2010/main" val="26914945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16</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pic>
        <p:nvPicPr>
          <p:cNvPr id="186370" name="Picture 2" descr="Муниципальные программы картин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243" y="827879"/>
            <a:ext cx="3793261" cy="28453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27879"/>
            <a:ext cx="8424168" cy="738664"/>
          </a:xfrm>
          <a:prstGeom prst="rect">
            <a:avLst/>
          </a:prstGeom>
        </p:spPr>
        <p:txBody>
          <a:bodyPr wrap="square">
            <a:spAutoFit/>
          </a:bodyPr>
          <a:lstStyle/>
          <a:p>
            <a:r>
              <a:rPr lang="ru-RU" dirty="0"/>
              <a:t>При формировании бюджета муниципального района соблюдается программно-целевой принцип: планирование бюджетных ассигнований на достижение целевых показателей осуществляется в рамках реализации муниципальных программ . </a:t>
            </a:r>
          </a:p>
        </p:txBody>
      </p:sp>
      <p:sp>
        <p:nvSpPr>
          <p:cNvPr id="3" name="Прямоугольник 2"/>
          <p:cNvSpPr/>
          <p:nvPr/>
        </p:nvSpPr>
        <p:spPr>
          <a:xfrm>
            <a:off x="395536" y="1538132"/>
            <a:ext cx="5112568" cy="2246769"/>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Муниципальная</a:t>
            </a:r>
            <a:r>
              <a:rPr lang="ru-RU" u="sng" dirty="0">
                <a:solidFill>
                  <a:srgbClr val="000066"/>
                </a:solidFill>
                <a:effectLst>
                  <a:outerShdw blurRad="38100" dist="38100" dir="2700000" algn="tl">
                    <a:srgbClr val="000000">
                      <a:alpha val="43137"/>
                    </a:srgbClr>
                  </a:outerShdw>
                </a:effectLst>
              </a:rPr>
              <a:t> </a:t>
            </a:r>
            <a:r>
              <a:rPr lang="ru-RU" b="1" u="sng" dirty="0">
                <a:solidFill>
                  <a:srgbClr val="000066"/>
                </a:solidFill>
                <a:effectLst>
                  <a:outerShdw blurRad="38100" dist="38100" dir="2700000" algn="tl">
                    <a:srgbClr val="000000">
                      <a:alpha val="43137"/>
                    </a:srgbClr>
                  </a:outerShdw>
                </a:effectLst>
              </a:rPr>
              <a:t>программа</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 документ </a:t>
            </a:r>
            <a:r>
              <a:rPr lang="ru-RU" b="1" dirty="0">
                <a:solidFill>
                  <a:srgbClr val="000066"/>
                </a:solidFill>
              </a:rPr>
              <a:t>муниципального</a:t>
            </a:r>
            <a:r>
              <a:rPr lang="ru-RU" dirty="0">
                <a:solidFill>
                  <a:srgbClr val="000066"/>
                </a:solidFill>
              </a:rPr>
              <a:t>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a:t>
            </a:r>
            <a:r>
              <a:rPr lang="ru-RU" b="1" dirty="0">
                <a:solidFill>
                  <a:srgbClr val="000066"/>
                </a:solidFill>
              </a:rPr>
              <a:t>муниципального</a:t>
            </a:r>
            <a:r>
              <a:rPr lang="ru-RU" dirty="0">
                <a:solidFill>
                  <a:srgbClr val="000066"/>
                </a:solidFill>
              </a:rPr>
              <a:t> образования в определенной сфере деятельности</a:t>
            </a:r>
            <a:r>
              <a:rPr lang="ru-RU" dirty="0" smtClean="0">
                <a:solidFill>
                  <a:srgbClr val="000066"/>
                </a:solidFill>
              </a:rPr>
              <a:t>.</a:t>
            </a:r>
          </a:p>
          <a:p>
            <a:r>
              <a:rPr lang="ru-RU" dirty="0"/>
              <a:t>Муниципальная программа разрабатывается на срок не менее 3 лет.</a:t>
            </a:r>
            <a:endParaRPr lang="ru-RU" dirty="0">
              <a:solidFill>
                <a:srgbClr val="000066"/>
              </a:solidFill>
            </a:endParaRPr>
          </a:p>
        </p:txBody>
      </p:sp>
      <p:sp>
        <p:nvSpPr>
          <p:cNvPr id="4" name="Прямоугольник 3"/>
          <p:cNvSpPr/>
          <p:nvPr/>
        </p:nvSpPr>
        <p:spPr>
          <a:xfrm>
            <a:off x="279943" y="3703340"/>
            <a:ext cx="8649695" cy="3016210"/>
          </a:xfrm>
          <a:prstGeom prst="rect">
            <a:avLst/>
          </a:prstGeom>
        </p:spPr>
        <p:txBody>
          <a:bodyPr wrap="square">
            <a:spAutoFit/>
          </a:bodyPr>
          <a:lstStyle/>
          <a:p>
            <a:r>
              <a:rPr lang="ru-RU" u="sng" dirty="0">
                <a:solidFill>
                  <a:srgbClr val="000066"/>
                </a:solidFill>
                <a:effectLst>
                  <a:outerShdw blurRad="38100" dist="38100" dir="2700000" algn="tl">
                    <a:srgbClr val="000000">
                      <a:alpha val="43137"/>
                    </a:srgbClr>
                  </a:outerShdw>
                </a:effectLst>
              </a:rPr>
              <a:t>Муниципальная программа </a:t>
            </a:r>
            <a:r>
              <a:rPr lang="ru-RU" dirty="0">
                <a:solidFill>
                  <a:srgbClr val="000066"/>
                </a:solidFill>
              </a:rPr>
              <a:t>муниципального образования </a:t>
            </a:r>
            <a:r>
              <a:rPr lang="ru-RU" dirty="0" smtClean="0">
                <a:solidFill>
                  <a:srgbClr val="000066"/>
                </a:solidFill>
              </a:rPr>
              <a:t>«Демидовский район» </a:t>
            </a:r>
            <a:r>
              <a:rPr lang="ru-RU" dirty="0">
                <a:solidFill>
                  <a:srgbClr val="000066"/>
                </a:solidFill>
              </a:rPr>
              <a:t>Смоленской области в качестве структурных элементов содержит: региональные проекты, ведомственные проекты*, в совокупности составляющие проектную часть муниципальной программы, комплексы процессных мероприятий**, а также включаемые при необходимости отдельные мероприятия.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Цель </a:t>
            </a:r>
            <a:r>
              <a:rPr lang="ru-RU" u="sng" dirty="0">
                <a:solidFill>
                  <a:srgbClr val="000066"/>
                </a:solidFill>
                <a:effectLst>
                  <a:outerShdw blurRad="38100" dist="38100" dir="2700000" algn="tl">
                    <a:srgbClr val="000000">
                      <a:alpha val="43137"/>
                    </a:srgbClr>
                  </a:outerShdw>
                </a:effectLst>
              </a:rPr>
              <a:t>муниципальной программы </a:t>
            </a:r>
            <a:r>
              <a:rPr lang="ru-RU" dirty="0">
                <a:solidFill>
                  <a:srgbClr val="000066"/>
                </a:solidFill>
              </a:rPr>
              <a:t>- социальный, экономический или иной общественно значимый или общественно понятный эффект от реализации муниципальной программы на момент окончания реализации данной муниципальной программы.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Задача</a:t>
            </a:r>
            <a:r>
              <a:rPr lang="ru-RU" dirty="0" smtClean="0">
                <a:solidFill>
                  <a:srgbClr val="000066"/>
                </a:solidFill>
              </a:rPr>
              <a:t> </a:t>
            </a:r>
            <a:r>
              <a:rPr lang="ru-RU" dirty="0">
                <a:solidFill>
                  <a:srgbClr val="000066"/>
                </a:solidFill>
              </a:rPr>
              <a:t>структурного элемента муниципальной программы - итог деятельности, направленной на достижение изменений в социально-экономической сфере. </a:t>
            </a:r>
            <a:endParaRPr lang="ru-RU" dirty="0" smtClean="0">
              <a:solidFill>
                <a:srgbClr val="000066"/>
              </a:solidFill>
            </a:endParaRPr>
          </a:p>
          <a:p>
            <a:r>
              <a:rPr lang="ru-RU" dirty="0" smtClean="0"/>
              <a:t>________________ </a:t>
            </a:r>
          </a:p>
          <a:p>
            <a:r>
              <a:rPr lang="ru-RU" sz="1000" i="1" dirty="0" smtClean="0"/>
              <a:t>*</a:t>
            </a:r>
            <a:r>
              <a:rPr lang="ru-RU" sz="1000" i="1" dirty="0"/>
              <a:t>Понятия «региональный проект», «ведомственный проект» применяются в определениях, установленных постановлением Правительства Российской Федерации от 31.10.2018 № 1288 «Об организации проектной деятельности в Правительстве Российской Федерации». </a:t>
            </a:r>
            <a:endParaRPr lang="ru-RU" sz="1000" i="1" dirty="0" smtClean="0"/>
          </a:p>
          <a:p>
            <a:r>
              <a:rPr lang="ru-RU" sz="1000" i="1" dirty="0" smtClean="0"/>
              <a:t>**</a:t>
            </a:r>
            <a:r>
              <a:rPr lang="ru-RU" sz="1000" i="1" dirty="0"/>
              <a:t>Комплекс процессных мероприятий – это группа скоординированных мероприятий, имеющих общую целевую ориентацию и направленных на выполнение функций и решение текущих задач Администрации муниципального образования «</a:t>
            </a:r>
            <a:r>
              <a:rPr lang="ru-RU" sz="1000" i="1" dirty="0" smtClean="0"/>
              <a:t>Демидовский </a:t>
            </a:r>
            <a:r>
              <a:rPr lang="ru-RU" sz="1000" i="1" dirty="0"/>
              <a:t>район» Смоленской области и органов Администрации, наделенных правами юридического лица, реализуемых непрерывно либо на периодической основе. </a:t>
            </a:r>
          </a:p>
        </p:txBody>
      </p:sp>
    </p:spTree>
    <p:extLst>
      <p:ext uri="{BB962C8B-B14F-4D97-AF65-F5344CB8AC3E}">
        <p14:creationId xmlns:p14="http://schemas.microsoft.com/office/powerpoint/2010/main" val="256215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Блок-схема: процесс 3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2465" name="Picture 4" descr="http://fs.homegate.ru/file/266753.jpg"/>
          <p:cNvPicPr>
            <a:picLocks noGrp="1" noChangeAspect="1" noChangeArrowheads="1"/>
          </p:cNvPicPr>
          <p:nvPr>
            <p:ph type="title"/>
          </p:nvPr>
        </p:nvPicPr>
        <p:blipFill>
          <a:blip r:embed="rId2" cstate="print"/>
          <a:stretch>
            <a:fillRect/>
          </a:stretch>
        </p:blipFill>
        <p:spPr>
          <a:xfrm>
            <a:off x="4944302" y="702104"/>
            <a:ext cx="1313992" cy="13716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1277" y="1261"/>
              <a:ext cx="7627" cy="2052"/>
            </a:xfrm>
            <a:prstGeom prst="rect">
              <a:avLst/>
            </a:prstGeom>
            <a:noFill/>
            <a:ln w="9525">
              <a:noFill/>
              <a:miter lim="800000"/>
              <a:headEnd/>
              <a:tailEnd/>
            </a:ln>
          </p:spPr>
          <p:txBody>
            <a:bodyPr/>
            <a:lstStyle/>
            <a:p>
              <a:r>
                <a:rPr lang="en-US" sz="3600" dirty="0">
                  <a:solidFill>
                    <a:srgbClr val="000066"/>
                  </a:solidFill>
                </a:rPr>
                <a:t>@</a:t>
              </a:r>
              <a:r>
                <a:rPr lang="ru-RU" sz="3600" dirty="0">
                  <a:solidFill>
                    <a:srgbClr val="000066"/>
                  </a:solidFill>
                </a:rPr>
                <a:t> что такое бюджетный процесс?</a:t>
              </a:r>
            </a:p>
            <a:p>
              <a:endParaRPr lang="ru-RU" dirty="0"/>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17</a:t>
            </a:fld>
            <a:endParaRPr lang="en-US" altLang="ru-RU" sz="1200">
              <a:solidFill>
                <a:srgbClr val="898989"/>
              </a:solidFill>
              <a:latin typeface="Calibri" pitchFamily="34" charset="0"/>
            </a:endParaRPr>
          </a:p>
        </p:txBody>
      </p:sp>
      <p:sp>
        <p:nvSpPr>
          <p:cNvPr id="32"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3" name="TextBox 3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428875" y="704989"/>
            <a:ext cx="4386082" cy="707886"/>
          </a:xfrm>
          <a:prstGeom prst="rect">
            <a:avLst/>
          </a:prstGeom>
          <a:noFill/>
          <a:ln w="9525">
            <a:noFill/>
            <a:miter lim="800000"/>
            <a:headEnd/>
            <a:tailEnd/>
          </a:ln>
        </p:spPr>
        <p:txBody>
          <a:bodyPr wrap="square">
            <a:spAutoFit/>
          </a:bodyPr>
          <a:lstStyle/>
          <a:p>
            <a:pPr>
              <a:spcBef>
                <a:spcPct val="50000"/>
              </a:spcBef>
            </a:pPr>
            <a:r>
              <a:rPr lang="ru-RU" sz="2000" b="1" i="1" dirty="0">
                <a:solidFill>
                  <a:srgbClr val="000066"/>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207212" y="387350"/>
            <a:ext cx="2339975" cy="1501015"/>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dirty="0"/>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18</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1195387"/>
            <a:ext cx="8713787" cy="5511800"/>
            <a:chOff x="113" y="753"/>
            <a:chExt cx="5489" cy="347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549" y="357"/>
              <a:ext cx="567" cy="1360"/>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dirty="0">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
        <p:nvSpPr>
          <p:cNvPr id="1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18" name="TextBox 1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19</a:t>
            </a:fld>
            <a:endParaRPr lang="en-US" altLang="ru-RU" sz="1200">
              <a:solidFill>
                <a:srgbClr val="898989"/>
              </a:solidFill>
              <a:latin typeface="Calibri" pitchFamily="34" charset="0"/>
            </a:endParaRPr>
          </a:p>
        </p:txBody>
      </p:sp>
      <p:sp>
        <p:nvSpPr>
          <p:cNvPr id="22" name="TextBox 2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pSp>
        <p:nvGrpSpPr>
          <p:cNvPr id="68611" name="Group 23"/>
          <p:cNvGrpSpPr>
            <a:grpSpLocks/>
          </p:cNvGrpSpPr>
          <p:nvPr/>
        </p:nvGrpSpPr>
        <p:grpSpPr bwMode="auto">
          <a:xfrm>
            <a:off x="101990" y="483806"/>
            <a:ext cx="9048750" cy="5930901"/>
            <a:chOff x="-86" y="298"/>
            <a:chExt cx="5700" cy="3736"/>
          </a:xfrm>
        </p:grpSpPr>
        <p:pic>
          <p:nvPicPr>
            <p:cNvPr id="68612" name="Picture 6" descr="100297_603"/>
            <p:cNvPicPr>
              <a:picLocks noChangeAspect="1" noChangeArrowheads="1"/>
            </p:cNvPicPr>
            <p:nvPr/>
          </p:nvPicPr>
          <p:blipFill>
            <a:blip r:embed="rId2" cstate="print"/>
            <a:srcRect/>
            <a:stretch>
              <a:fillRect/>
            </a:stretch>
          </p:blipFill>
          <p:spPr bwMode="auto">
            <a:xfrm>
              <a:off x="-86" y="298"/>
              <a:ext cx="1860" cy="1044"/>
            </a:xfrm>
            <a:prstGeom prst="rect">
              <a:avLst/>
            </a:prstGeom>
            <a:noFill/>
            <a:ln w="9525">
              <a:noFill/>
              <a:miter lim="800000"/>
              <a:headEnd/>
              <a:tailEnd/>
            </a:ln>
          </p:spPr>
        </p:pic>
        <p:sp>
          <p:nvSpPr>
            <p:cNvPr id="68613" name="Text Box 9"/>
            <p:cNvSpPr txBox="1">
              <a:spLocks noChangeArrowheads="1"/>
            </p:cNvSpPr>
            <p:nvPr/>
          </p:nvSpPr>
          <p:spPr bwMode="auto">
            <a:xfrm>
              <a:off x="1142" y="314"/>
              <a:ext cx="3987" cy="535"/>
            </a:xfrm>
            <a:prstGeom prst="rect">
              <a:avLst/>
            </a:prstGeom>
            <a:noFill/>
            <a:ln w="9525">
              <a:noFill/>
              <a:miter lim="800000"/>
              <a:headEnd/>
              <a:tailEnd/>
            </a:ln>
          </p:spPr>
          <p:txBody>
            <a:bodyPr/>
            <a:lstStyle/>
            <a:p>
              <a:pPr algn="ctr"/>
              <a:r>
                <a:rPr lang="ru-RU" sz="1600" b="1" dirty="0">
                  <a:solidFill>
                    <a:srgbClr val="000066"/>
                  </a:solidFill>
                  <a:latin typeface="Bad Script" panose="02000000000000000000" pitchFamily="2" charset="0"/>
                </a:rPr>
                <a:t>На чем основывается составление проекта бюджета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района</a:t>
              </a:r>
              <a:endParaRPr lang="ru-RU" sz="1600" dirty="0">
                <a:solidFill>
                  <a:srgbClr val="000066"/>
                </a:solidFill>
                <a:latin typeface="Bad Script" panose="02000000000000000000" pitchFamily="2" charset="0"/>
              </a:endParaRPr>
            </a:p>
          </p:txBody>
        </p:sp>
        <p:grpSp>
          <p:nvGrpSpPr>
            <p:cNvPr id="68614" name="Group 10"/>
            <p:cNvGrpSpPr>
              <a:grpSpLocks/>
            </p:cNvGrpSpPr>
            <p:nvPr/>
          </p:nvGrpSpPr>
          <p:grpSpPr bwMode="auto">
            <a:xfrm>
              <a:off x="1281" y="569"/>
              <a:ext cx="4333" cy="483"/>
              <a:chOff x="3865" y="1534"/>
              <a:chExt cx="12522" cy="1560"/>
            </a:xfrm>
          </p:grpSpPr>
          <p:sp>
            <p:nvSpPr>
              <p:cNvPr id="36875" name="AutoShape 11"/>
              <p:cNvSpPr>
                <a:spLocks noChangeArrowheads="1"/>
              </p:cNvSpPr>
              <p:nvPr/>
            </p:nvSpPr>
            <p:spPr bwMode="auto">
              <a:xfrm>
                <a:off x="3865" y="1534"/>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4013" y="1774"/>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751" y="1333"/>
              <a:ext cx="1738" cy="1242"/>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789" y="1400"/>
              <a:ext cx="1664" cy="1144"/>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3692" y="1600"/>
              <a:ext cx="1746" cy="919"/>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3692" y="1600"/>
              <a:ext cx="1850" cy="919"/>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3692" y="3167"/>
              <a:ext cx="1850" cy="84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3830" y="3209"/>
              <a:ext cx="1610" cy="825"/>
            </a:xfrm>
            <a:prstGeom prst="rect">
              <a:avLst/>
            </a:prstGeom>
            <a:solidFill>
              <a:srgbClr val="CCFFFF"/>
            </a:solidFill>
            <a:ln w="9525">
              <a:noFill/>
              <a:miter lim="800000"/>
              <a:headEnd/>
              <a:tailEnd/>
            </a:ln>
          </p:spPr>
          <p:txBody>
            <a:bodyPr/>
            <a:lstStyle/>
            <a:p>
              <a:pPr algn="ctr"/>
              <a:r>
                <a:rPr lang="ru-RU" sz="1800" b="1" dirty="0" smtClean="0">
                  <a:solidFill>
                    <a:srgbClr val="000080"/>
                  </a:solidFill>
                </a:rPr>
                <a:t>Муниципальных</a:t>
              </a:r>
              <a:endParaRPr lang="ru-RU" sz="1800" b="1" dirty="0">
                <a:solidFill>
                  <a:srgbClr val="000080"/>
                </a:solidFill>
              </a:endParaRP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2" name="AutoShape 27"/>
            <p:cNvSpPr>
              <a:spLocks noChangeArrowheads="1"/>
            </p:cNvSpPr>
            <p:nvPr/>
          </p:nvSpPr>
          <p:spPr bwMode="auto">
            <a:xfrm>
              <a:off x="4437" y="1333"/>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2" name="AutoShape 20"/>
            <p:cNvSpPr>
              <a:spLocks noChangeArrowheads="1"/>
            </p:cNvSpPr>
            <p:nvPr/>
          </p:nvSpPr>
          <p:spPr bwMode="auto">
            <a:xfrm>
              <a:off x="1751" y="2911"/>
              <a:ext cx="1721" cy="93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1789" y="3015"/>
              <a:ext cx="1702" cy="726"/>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2443" y="2641"/>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4</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439" y="2896"/>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5</a:t>
              </a:r>
              <a:endParaRPr lang="ru-RU" sz="2800" b="1" dirty="0">
                <a:solidFill>
                  <a:srgbClr val="000080"/>
                </a:solidFill>
              </a:endParaRPr>
            </a:p>
            <a:p>
              <a:endParaRPr lang="ru-RU" dirty="0"/>
            </a:p>
          </p:txBody>
        </p:sp>
      </p:grpSp>
      <p:sp>
        <p:nvSpPr>
          <p:cNvPr id="24" name="AutoShape 17"/>
          <p:cNvSpPr>
            <a:spLocks noChangeArrowheads="1"/>
          </p:cNvSpPr>
          <p:nvPr/>
        </p:nvSpPr>
        <p:spPr bwMode="auto">
          <a:xfrm>
            <a:off x="647732" y="2473998"/>
            <a:ext cx="1832333" cy="2899217"/>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lgn="ctr">
              <a:defRPr/>
            </a:pPr>
            <a:r>
              <a:rPr lang="ru-RU" sz="1800" b="1" dirty="0" smtClean="0">
                <a:solidFill>
                  <a:srgbClr val="000066"/>
                </a:solidFill>
              </a:rPr>
              <a:t>Положениях </a:t>
            </a:r>
            <a:r>
              <a:rPr lang="ru-RU" sz="1800" b="1" dirty="0">
                <a:solidFill>
                  <a:srgbClr val="000066"/>
                </a:solidFill>
              </a:rPr>
              <a:t>послания </a:t>
            </a:r>
            <a:r>
              <a:rPr lang="ru-RU" sz="1800" b="1" dirty="0" smtClean="0">
                <a:solidFill>
                  <a:srgbClr val="000066"/>
                </a:solidFill>
              </a:rPr>
              <a:t>Президента Российской Федерации </a:t>
            </a:r>
            <a:r>
              <a:rPr lang="ru-RU" sz="1800" b="1" dirty="0">
                <a:solidFill>
                  <a:srgbClr val="000066"/>
                </a:solidFill>
              </a:rPr>
              <a:t>федеральному собранию </a:t>
            </a:r>
            <a:r>
              <a:rPr lang="ru-RU" sz="1800" b="1" dirty="0" smtClean="0">
                <a:solidFill>
                  <a:srgbClr val="000066"/>
                </a:solidFill>
              </a:rPr>
              <a:t>Российской Федерации</a:t>
            </a:r>
            <a:endParaRPr lang="ru-RU" sz="1800" b="1" dirty="0">
              <a:solidFill>
                <a:srgbClr val="000066"/>
              </a:solidFill>
            </a:endParaRPr>
          </a:p>
        </p:txBody>
      </p:sp>
      <p:sp>
        <p:nvSpPr>
          <p:cNvPr id="25" name="AutoShape 27"/>
          <p:cNvSpPr>
            <a:spLocks noChangeArrowheads="1"/>
          </p:cNvSpPr>
          <p:nvPr/>
        </p:nvSpPr>
        <p:spPr bwMode="auto">
          <a:xfrm>
            <a:off x="4069731" y="1703376"/>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2</a:t>
            </a:r>
            <a:endParaRPr lang="ru-RU" sz="2800" b="1" dirty="0">
              <a:solidFill>
                <a:srgbClr val="000080"/>
              </a:solidFill>
            </a:endParaRPr>
          </a:p>
          <a:p>
            <a:endParaRPr lang="ru-RU" dirty="0"/>
          </a:p>
        </p:txBody>
      </p:sp>
      <p:sp>
        <p:nvSpPr>
          <p:cNvPr id="26" name="AutoShape 27"/>
          <p:cNvSpPr>
            <a:spLocks noChangeArrowheads="1"/>
          </p:cNvSpPr>
          <p:nvPr/>
        </p:nvSpPr>
        <p:spPr bwMode="auto">
          <a:xfrm>
            <a:off x="1267215" y="2056803"/>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1</a:t>
            </a:r>
            <a:endParaRPr lang="ru-RU" sz="2800" b="1" dirty="0">
              <a:solidFill>
                <a:srgbClr val="000080"/>
              </a:solidFill>
            </a:endParaRP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txBox="1">
            <a:spLocks/>
          </p:cNvSpPr>
          <p:nvPr/>
        </p:nvSpPr>
        <p:spPr>
          <a:xfrm>
            <a:off x="539552" y="332656"/>
            <a:ext cx="8229600" cy="854968"/>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ru-RU" sz="28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Уважаемые жители Демидовского района! </a:t>
            </a:r>
            <a:endParaRPr lang="ru-RU" sz="28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8296" y="980728"/>
            <a:ext cx="8568952" cy="5047536"/>
          </a:xfrm>
          <a:prstGeom prst="rect">
            <a:avLst/>
          </a:prstGeom>
        </p:spPr>
        <p:txBody>
          <a:bodyPr wrap="square">
            <a:spAutoFit/>
          </a:bodyPr>
          <a:lstStyle/>
          <a:p>
            <a:pPr marL="0" indent="0" algn="just">
              <a:buNone/>
            </a:pPr>
            <a:r>
              <a:rPr lang="ru-RU" dirty="0">
                <a:effectLst>
                  <a:outerShdw blurRad="38100" dist="38100" dir="2700000" algn="tl">
                    <a:srgbClr val="000000">
                      <a:alpha val="43137"/>
                    </a:srgbClr>
                  </a:outerShdw>
                </a:effectLst>
              </a:rPr>
              <a:t>	</a:t>
            </a:r>
            <a:r>
              <a:rPr lang="ru-RU" i="1" dirty="0">
                <a:solidFill>
                  <a:srgbClr val="000066"/>
                </a:solidFill>
              </a:rPr>
              <a:t>Перед вами брошюра «Бюджет для граждан», разработанная Финансовым управлением Администрации муниципального образования «Демидовский район» Смоленской </a:t>
            </a:r>
            <a:r>
              <a:rPr lang="ru-RU" i="1" dirty="0" smtClean="0">
                <a:solidFill>
                  <a:srgbClr val="000066"/>
                </a:solidFill>
              </a:rPr>
              <a:t>области в </a:t>
            </a:r>
            <a:r>
              <a:rPr lang="ru-RU" i="1" dirty="0">
                <a:solidFill>
                  <a:srgbClr val="000066"/>
                </a:solidFill>
              </a:rPr>
              <a:t>целях обеспечения прозрачности и открытости бюджета муниципального образования «</a:t>
            </a:r>
            <a:r>
              <a:rPr lang="ru-RU" i="1" dirty="0" smtClean="0">
                <a:solidFill>
                  <a:srgbClr val="000066"/>
                </a:solidFill>
              </a:rPr>
              <a:t>Демидовский </a:t>
            </a:r>
            <a:r>
              <a:rPr lang="ru-RU" i="1" dirty="0">
                <a:solidFill>
                  <a:srgbClr val="000066"/>
                </a:solidFill>
              </a:rPr>
              <a:t>район» Смоленской </a:t>
            </a:r>
            <a:r>
              <a:rPr lang="ru-RU" i="1" dirty="0" smtClean="0">
                <a:solidFill>
                  <a:srgbClr val="000066"/>
                </a:solidFill>
              </a:rPr>
              <a:t>области</a:t>
            </a:r>
            <a:r>
              <a:rPr lang="ru-RU" i="1" dirty="0">
                <a:solidFill>
                  <a:srgbClr val="000066"/>
                </a:solidFill>
              </a:rPr>
              <a:t> </a:t>
            </a:r>
            <a:r>
              <a:rPr lang="ru-RU" i="1" dirty="0" smtClean="0">
                <a:solidFill>
                  <a:srgbClr val="000066"/>
                </a:solidFill>
              </a:rPr>
              <a:t>(далее </a:t>
            </a:r>
            <a:r>
              <a:rPr lang="ru-RU" i="1" dirty="0">
                <a:solidFill>
                  <a:srgbClr val="000066"/>
                </a:solidFill>
              </a:rPr>
              <a:t>также – местный бюджет). В данной брошюре мы постарались в доступной и понятной форме изложить основные положения бюджета муниципального образования «Демидовский район» Смоленской области </a:t>
            </a:r>
            <a:r>
              <a:rPr lang="ru-RU" i="1" dirty="0" smtClean="0">
                <a:solidFill>
                  <a:srgbClr val="000066"/>
                </a:solidFill>
              </a:rPr>
              <a:t>на 2024 </a:t>
            </a:r>
            <a:r>
              <a:rPr lang="ru-RU" i="1" dirty="0">
                <a:solidFill>
                  <a:srgbClr val="000066"/>
                </a:solidFill>
              </a:rPr>
              <a:t>год и на плановый период </a:t>
            </a:r>
            <a:r>
              <a:rPr lang="ru-RU" i="1" dirty="0" smtClean="0">
                <a:solidFill>
                  <a:srgbClr val="000066"/>
                </a:solidFill>
              </a:rPr>
              <a:t>2025 </a:t>
            </a:r>
            <a:r>
              <a:rPr lang="ru-RU" i="1">
                <a:solidFill>
                  <a:srgbClr val="000066"/>
                </a:solidFill>
              </a:rPr>
              <a:t>и </a:t>
            </a:r>
            <a:r>
              <a:rPr lang="ru-RU" i="1" smtClean="0">
                <a:solidFill>
                  <a:srgbClr val="000066"/>
                </a:solidFill>
              </a:rPr>
              <a:t>2026 </a:t>
            </a:r>
            <a:r>
              <a:rPr lang="ru-RU" i="1" dirty="0">
                <a:solidFill>
                  <a:srgbClr val="000066"/>
                </a:solidFill>
              </a:rPr>
              <a:t>годов, познакомить с основными понятиями, используемыми в бюджетном процессе, а также рассказать, как проходит подготовка и утверждение основного финансового документа Демидовского района. «Бюджет для граждан» нацелен на широкий круг пользователей, интересы которых в той или иной мере затронуты бюджетом. В нашем «Бюджете для граждан» все данные изложены так, чтобы не только специалисты в области финансов, но и все жители района могли найти ответы на такие вопросы как: сколько в нашем районе тратится бюджетных средств на образование, здравоохранение, социальную политику, культуру и спорт, растут эти расходы или сокращаются, какова их доля в расходах местного бюджета. </a:t>
            </a:r>
          </a:p>
          <a:p>
            <a:pPr marL="0" indent="0" algn="just">
              <a:buNone/>
            </a:pPr>
            <a:r>
              <a:rPr lang="ru-RU" i="1" dirty="0">
                <a:solidFill>
                  <a:srgbClr val="000066"/>
                </a:solidFill>
              </a:rPr>
              <a:t>	Надеемся, что размещенная информация поможет гражданам составить представление об источниках формирования доходов местного бюджета и направлениях расходования бюджетных средств, а также сделать вывод об эффективности расходов и целевом использовании бюджетных средств. И мы надеемся, что данный «Бюджет для граждан» послужит увеличению роста интереса граждан к вопросам формирования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активно участвовать как в составлении бюджета, так и его исполнении.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p:txBody>
      </p:sp>
    </p:spTree>
    <p:extLst>
      <p:ext uri="{BB962C8B-B14F-4D97-AF65-F5344CB8AC3E}">
        <p14:creationId xmlns:p14="http://schemas.microsoft.com/office/powerpoint/2010/main" val="40636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5106" name="Picture 2" descr="Бесплатное фото Рука на ноутбуке на рабочем месте с документам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5574" y="712601"/>
            <a:ext cx="8958797" cy="5982072"/>
          </a:xfrm>
          <a:prstGeom prst="rect">
            <a:avLst/>
          </a:prstGeom>
          <a:noFill/>
          <a:extLst>
            <a:ext uri="{909E8E84-426E-40DD-AFC4-6F175D3DCCD1}">
              <a14:hiddenFill xmlns:a14="http://schemas.microsoft.com/office/drawing/2010/main">
                <a:solidFill>
                  <a:srgbClr val="FFFFFF"/>
                </a:solidFill>
              </a14:hiddenFill>
            </a:ext>
          </a:extLst>
        </p:spPr>
      </p:pic>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6" name="Text Box 3"/>
          <p:cNvSpPr txBox="1">
            <a:spLocks noChangeArrowheads="1"/>
          </p:cNvSpPr>
          <p:nvPr/>
        </p:nvSpPr>
        <p:spPr bwMode="auto">
          <a:xfrm>
            <a:off x="897891" y="41885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Бюджетный процесс</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aphicFrame>
        <p:nvGraphicFramePr>
          <p:cNvPr id="2" name="Схема 1"/>
          <p:cNvGraphicFramePr/>
          <p:nvPr>
            <p:extLst>
              <p:ext uri="{D42A27DB-BD31-4B8C-83A1-F6EECF244321}">
                <p14:modId xmlns:p14="http://schemas.microsoft.com/office/powerpoint/2010/main" val="1056928636"/>
              </p:ext>
            </p:extLst>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9781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6561" name="Text Box 3"/>
          <p:cNvSpPr txBox="1">
            <a:spLocks noChangeArrowheads="1"/>
          </p:cNvSpPr>
          <p:nvPr/>
        </p:nvSpPr>
        <p:spPr bwMode="auto">
          <a:xfrm>
            <a:off x="882865" y="451840"/>
            <a:ext cx="7315200" cy="584775"/>
          </a:xfrm>
          <a:prstGeom prst="rect">
            <a:avLst/>
          </a:prstGeom>
          <a:noFill/>
          <a:ln w="9525">
            <a:noFill/>
            <a:miter lim="800000"/>
            <a:headEnd/>
            <a:tailEnd/>
          </a:ln>
        </p:spPr>
        <p:txBody>
          <a:bodyPr>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
        <p:nvSpPr>
          <p:cNvPr id="66562" name="Rectangle 6" descr="Папирус"/>
          <p:cNvSpPr>
            <a:spLocks noChangeArrowheads="1"/>
          </p:cNvSpPr>
          <p:nvPr/>
        </p:nvSpPr>
        <p:spPr bwMode="auto">
          <a:xfrm>
            <a:off x="290397" y="975642"/>
            <a:ext cx="8712200" cy="5981749"/>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r>
              <a:rPr lang="ru-RU" sz="900" dirty="0" smtClean="0"/>
              <a:t>;</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endParaRPr lang="ru-RU" sz="900" dirty="0"/>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7" name="Rectangle 6" descr="Папирус"/>
          <p:cNvSpPr>
            <a:spLocks noChangeArrowheads="1"/>
          </p:cNvSpPr>
          <p:nvPr/>
        </p:nvSpPr>
        <p:spPr bwMode="auto">
          <a:xfrm>
            <a:off x="143656" y="1124744"/>
            <a:ext cx="8712200" cy="5478685"/>
          </a:xfrm>
          <a:prstGeom prst="rect">
            <a:avLst/>
          </a:prstGeom>
          <a:noFill/>
          <a:ln w="9525">
            <a:noFill/>
            <a:miter lim="800000"/>
            <a:headEnd/>
            <a:tailEnd/>
          </a:ln>
        </p:spPr>
        <p:txBody>
          <a:bodyPr anchor="b"/>
          <a:lstStyle/>
          <a:p>
            <a:pPr indent="361950"/>
            <a:r>
              <a:rPr lang="ru-RU" sz="900" dirty="0" smtClean="0"/>
              <a:t>15.1</a:t>
            </a:r>
            <a:r>
              <a:rPr lang="ru-RU" sz="900" dirty="0"/>
              <a:t>)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2"/>
              </a:rPr>
              <a:t>законом</a:t>
            </a:r>
            <a:r>
              <a:rPr lang="ru-RU" sz="900" dirty="0"/>
              <a:t> от 13 марта 2006 года N 38-ФЗ "О рекламе" (далее - Федеральный закон "О рекламе");</a:t>
            </a:r>
          </a:p>
          <a:p>
            <a:pPr indent="361950">
              <a:defRPr/>
            </a:pPr>
            <a:r>
              <a:rPr lang="ru-RU" sz="900" dirty="0" smtClean="0">
                <a:cs typeface="Times New Roman" panose="02020603050405020304" pitchFamily="18" charset="0"/>
              </a:rPr>
              <a:t>16</a:t>
            </a:r>
            <a:r>
              <a:rPr lang="ru-RU" sz="900" dirty="0">
                <a:cs typeface="Times New Roman" panose="02020603050405020304" pitchFamily="18" charset="0"/>
              </a:rPr>
              <a:t>)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3"/>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4"/>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5"/>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
        <p:nvSpPr>
          <p:cNvPr id="6" name="Text Box 3"/>
          <p:cNvSpPr txBox="1">
            <a:spLocks noChangeArrowheads="1"/>
          </p:cNvSpPr>
          <p:nvPr/>
        </p:nvSpPr>
        <p:spPr bwMode="auto">
          <a:xfrm>
            <a:off x="897891" y="418857"/>
            <a:ext cx="7761288" cy="584775"/>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 (продолжение)</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23</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248013970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extLst>
      <p:ext uri="{BB962C8B-B14F-4D97-AF65-F5344CB8AC3E}">
        <p14:creationId xmlns:p14="http://schemas.microsoft.com/office/powerpoint/2010/main" val="37030654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24</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68364852"/>
              </p:ext>
            </p:extLst>
          </p:nvPr>
        </p:nvGraphicFramePr>
        <p:xfrm>
          <a:off x="328613" y="1989138"/>
          <a:ext cx="8507412" cy="3057525"/>
        </p:xfrm>
        <a:graphic>
          <a:graphicData uri="http://schemas.openxmlformats.org/presentationml/2006/ole">
            <mc:AlternateContent xmlns:mc="http://schemas.openxmlformats.org/markup-compatibility/2006">
              <mc:Choice xmlns:v="urn:schemas-microsoft-com:vml" Requires="v">
                <p:oleObj spid="_x0000_s40828" name="Лист" r:id="rId4" imgW="8429625" imgH="3028950" progId="Excel.Sheet.8">
                  <p:embed/>
                </p:oleObj>
              </mc:Choice>
              <mc:Fallback>
                <p:oleObj name="Лист" r:id="rId4" imgW="8429625" imgH="3028950" progId="Excel.Sheet.8">
                  <p:embed/>
                  <p:pic>
                    <p:nvPicPr>
                      <p:cNvPr id="0" name="Picture 171"/>
                      <p:cNvPicPr>
                        <a:picLocks noChangeArrowheads="1"/>
                      </p:cNvPicPr>
                      <p:nvPr/>
                    </p:nvPicPr>
                    <p:blipFill>
                      <a:blip r:embed="rId5"/>
                      <a:srcRect/>
                      <a:stretch>
                        <a:fillRect/>
                      </a:stretch>
                    </p:blipFill>
                    <p:spPr bwMode="auto">
                      <a:xfrm>
                        <a:off x="328613" y="1989138"/>
                        <a:ext cx="8507412" cy="305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6" cstate="print"/>
          <a:srcRect/>
          <a:stretch>
            <a:fillRect/>
          </a:stretch>
        </p:blipFill>
        <p:spPr bwMode="auto">
          <a:xfrm>
            <a:off x="6979171" y="1097109"/>
            <a:ext cx="2124075" cy="1268412"/>
          </a:xfrm>
          <a:prstGeom prst="rect">
            <a:avLst/>
          </a:prstGeom>
          <a:noFill/>
          <a:ln w="9525">
            <a:noFill/>
            <a:miter lim="800000"/>
            <a:headEnd/>
            <a:tailEnd/>
          </a:ln>
        </p:spPr>
      </p:pic>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0" name="Text Box 3"/>
          <p:cNvSpPr txBox="1">
            <a:spLocks noChangeArrowheads="1"/>
          </p:cNvSpPr>
          <p:nvPr/>
        </p:nvSpPr>
        <p:spPr bwMode="auto">
          <a:xfrm>
            <a:off x="914400" y="44877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noFill/>
        </p:spPr>
        <p:txBody>
          <a:bodyPr anchor="ctr"/>
          <a:lstStyle/>
          <a:p>
            <a:fld id="{7F03CBEF-64AA-4946-B822-ADACB6FA706B}" type="slidenum">
              <a:rPr lang="en-US" altLang="ru-RU" smtClean="0">
                <a:solidFill>
                  <a:srgbClr val="898989"/>
                </a:solidFill>
                <a:latin typeface="Calibri" pitchFamily="34" charset="0"/>
              </a:rPr>
              <a:pPr/>
              <a:t>25</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732619687"/>
              </p:ext>
            </p:extLst>
          </p:nvPr>
        </p:nvGraphicFramePr>
        <p:xfrm>
          <a:off x="900113" y="1989138"/>
          <a:ext cx="7886700" cy="3359150"/>
        </p:xfrm>
        <a:graphic>
          <a:graphicData uri="http://schemas.openxmlformats.org/presentationml/2006/ole">
            <mc:AlternateContent xmlns:mc="http://schemas.openxmlformats.org/markup-compatibility/2006">
              <mc:Choice xmlns:v="urn:schemas-microsoft-com:vml" Requires="v">
                <p:oleObj spid="_x0000_s139111" name="Лист" r:id="rId4" imgW="7781813" imgH="3314700" progId="Excel.Sheet.8">
                  <p:embed/>
                </p:oleObj>
              </mc:Choice>
              <mc:Fallback>
                <p:oleObj name="Лист" r:id="rId4" imgW="7781813" imgH="3314700" progId="Excel.Sheet.8">
                  <p:embed/>
                  <p:pic>
                    <p:nvPicPr>
                      <p:cNvPr id="0" name="Picture 149"/>
                      <p:cNvPicPr>
                        <a:picLocks noChangeArrowheads="1"/>
                      </p:cNvPicPr>
                      <p:nvPr/>
                    </p:nvPicPr>
                    <p:blipFill>
                      <a:blip r:embed="rId5"/>
                      <a:srcRect/>
                      <a:stretch>
                        <a:fillRect/>
                      </a:stretch>
                    </p:blipFill>
                    <p:spPr bwMode="auto">
                      <a:xfrm>
                        <a:off x="900113" y="1989138"/>
                        <a:ext cx="7886700" cy="335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Text Box 3"/>
          <p:cNvSpPr txBox="1">
            <a:spLocks noChangeArrowheads="1"/>
          </p:cNvSpPr>
          <p:nvPr/>
        </p:nvSpPr>
        <p:spPr bwMode="auto">
          <a:xfrm>
            <a:off x="914400" y="572513"/>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1"/>
          </p:nvPr>
        </p:nvSpPr>
        <p:spPr/>
        <p:txBody>
          <a:bodyPr/>
          <a:lstStyle/>
          <a:p>
            <a:pPr>
              <a:defRPr/>
            </a:pPr>
            <a:fld id="{BDCA13E3-E9F1-4A88-9488-D4F9B9C65B9B}" type="slidenum">
              <a:rPr lang="en-US" altLang="ru-RU" smtClean="0"/>
              <a:pPr>
                <a:defRPr/>
              </a:pPr>
              <a:t>26</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836350139"/>
              </p:ext>
            </p:extLst>
          </p:nvPr>
        </p:nvGraphicFramePr>
        <p:xfrm>
          <a:off x="755650" y="1773238"/>
          <a:ext cx="7886700" cy="3187700"/>
        </p:xfrm>
        <a:graphic>
          <a:graphicData uri="http://schemas.openxmlformats.org/presentationml/2006/ole">
            <mc:AlternateContent xmlns:mc="http://schemas.openxmlformats.org/markup-compatibility/2006">
              <mc:Choice xmlns:v="urn:schemas-microsoft-com:vml" Requires="v">
                <p:oleObj spid="_x0000_s171627" name="Лист" r:id="rId3" imgW="7781813" imgH="2924063" progId="Excel.Sheet.8">
                  <p:embed/>
                </p:oleObj>
              </mc:Choice>
              <mc:Fallback>
                <p:oleObj name="Лист" r:id="rId3" imgW="7781813" imgH="2924063" progId="Excel.Sheet.8">
                  <p:embed/>
                  <p:pic>
                    <p:nvPicPr>
                      <p:cNvPr id="0" name="Object 12"/>
                      <p:cNvPicPr>
                        <a:picLocks noChangeArrowheads="1"/>
                      </p:cNvPicPr>
                      <p:nvPr/>
                    </p:nvPicPr>
                    <p:blipFill>
                      <a:blip r:embed="rId4"/>
                      <a:srcRect/>
                      <a:stretch>
                        <a:fillRect/>
                      </a:stretch>
                    </p:blipFill>
                    <p:spPr bwMode="auto">
                      <a:xfrm>
                        <a:off x="755650" y="1773238"/>
                        <a:ext cx="7886700" cy="3187700"/>
                      </a:xfrm>
                      <a:prstGeom prst="rect">
                        <a:avLst/>
                      </a:prstGeom>
                      <a:noFill/>
                      <a:ln>
                        <a:noFill/>
                      </a:ln>
                      <a:extLst/>
                    </p:spPr>
                  </p:pic>
                </p:oleObj>
              </mc:Fallback>
            </mc:AlternateContent>
          </a:graphicData>
        </a:graphic>
      </p:graphicFrame>
      <p:sp>
        <p:nvSpPr>
          <p:cNvPr id="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val="1668454786"/>
              </p:ext>
            </p:extLst>
          </p:nvPr>
        </p:nvGraphicFramePr>
        <p:xfrm>
          <a:off x="500063" y="2276475"/>
          <a:ext cx="8207375" cy="2921000"/>
        </p:xfrm>
        <a:graphic>
          <a:graphicData uri="http://schemas.openxmlformats.org/presentationml/2006/ole">
            <mc:AlternateContent xmlns:mc="http://schemas.openxmlformats.org/markup-compatibility/2006">
              <mc:Choice xmlns:v="urn:schemas-microsoft-com:vml" Requires="v">
                <p:oleObj spid="_x0000_s24511" name="Лист" r:id="rId4" imgW="7572375" imgH="2695463" progId="Excel.Sheet.8">
                  <p:embed/>
                </p:oleObj>
              </mc:Choice>
              <mc:Fallback>
                <p:oleObj name="Лист" r:id="rId4" imgW="7572375" imgH="2695463" progId="Excel.Sheet.8">
                  <p:embed/>
                  <p:pic>
                    <p:nvPicPr>
                      <p:cNvPr id="0" name="Picture 235"/>
                      <p:cNvPicPr>
                        <a:picLocks noChangeArrowheads="1"/>
                      </p:cNvPicPr>
                      <p:nvPr/>
                    </p:nvPicPr>
                    <p:blipFill>
                      <a:blip r:embed="rId5"/>
                      <a:srcRect/>
                      <a:stretch>
                        <a:fillRect/>
                      </a:stretch>
                    </p:blipFill>
                    <p:spPr bwMode="auto">
                      <a:xfrm>
                        <a:off x="500063" y="2276475"/>
                        <a:ext cx="8207375" cy="292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6" cstate="print"/>
          <a:srcRect/>
          <a:stretch>
            <a:fillRect/>
          </a:stretch>
        </p:blipFill>
        <p:spPr bwMode="auto">
          <a:xfrm>
            <a:off x="5999292" y="1628800"/>
            <a:ext cx="2978020" cy="2232919"/>
          </a:xfrm>
          <a:prstGeom prst="rect">
            <a:avLst/>
          </a:prstGeom>
          <a:noFill/>
          <a:ln w="9525">
            <a:noFill/>
            <a:miter lim="800000"/>
            <a:headEnd/>
            <a:tailEnd/>
          </a:ln>
        </p:spPr>
      </p:pic>
      <p:sp>
        <p:nvSpPr>
          <p:cNvPr id="13" name="TextBox 1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23636" name="Text Box 12"/>
          <p:cNvSpPr txBox="1">
            <a:spLocks noChangeArrowheads="1"/>
          </p:cNvSpPr>
          <p:nvPr/>
        </p:nvSpPr>
        <p:spPr bwMode="auto">
          <a:xfrm>
            <a:off x="395536" y="1628800"/>
            <a:ext cx="6638952" cy="338554"/>
          </a:xfrm>
          <a:prstGeom prst="rect">
            <a:avLst/>
          </a:prstGeom>
          <a:noFill/>
          <a:ln w="9525">
            <a:noFill/>
            <a:miter lim="800000"/>
            <a:headEnd/>
            <a:tailEnd/>
          </a:ln>
        </p:spPr>
        <p:txBody>
          <a:bodyPr wrap="square">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процесс 1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4138944522"/>
              </p:ext>
            </p:extLst>
          </p:nvPr>
        </p:nvGraphicFramePr>
        <p:xfrm>
          <a:off x="231775" y="2852738"/>
          <a:ext cx="8696325" cy="2247900"/>
        </p:xfrm>
        <a:graphic>
          <a:graphicData uri="http://schemas.openxmlformats.org/presentationml/2006/ole">
            <mc:AlternateContent xmlns:mc="http://schemas.openxmlformats.org/markup-compatibility/2006">
              <mc:Choice xmlns:v="urn:schemas-microsoft-com:vml" Requires="v">
                <p:oleObj spid="_x0000_s54138" name="Лист" r:id="rId4" imgW="8696213" imgH="2248012" progId="Excel.Sheet.8">
                  <p:embed/>
                </p:oleObj>
              </mc:Choice>
              <mc:Fallback>
                <p:oleObj name="Лист" r:id="rId4" imgW="8696213" imgH="2248012" progId="Excel.Sheet.8">
                  <p:embed/>
                  <p:pic>
                    <p:nvPicPr>
                      <p:cNvPr id="0" name="Picture 168"/>
                      <p:cNvPicPr>
                        <a:picLocks noChangeArrowheads="1"/>
                      </p:cNvPicPr>
                      <p:nvPr/>
                    </p:nvPicPr>
                    <p:blipFill>
                      <a:blip r:embed="rId5"/>
                      <a:srcRect/>
                      <a:stretch>
                        <a:fillRect/>
                      </a:stretch>
                    </p:blipFill>
                    <p:spPr bwMode="auto">
                      <a:xfrm>
                        <a:off x="231775" y="2852738"/>
                        <a:ext cx="8696325" cy="224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28</a:t>
            </a:fld>
            <a:endParaRPr lang="en-US" altLang="ru-RU" sz="1200" dirty="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6" cstate="print"/>
          <a:srcRect/>
          <a:stretch>
            <a:fillRect/>
          </a:stretch>
        </p:blipFill>
        <p:spPr bwMode="auto">
          <a:xfrm>
            <a:off x="4833977" y="1239821"/>
            <a:ext cx="4075867" cy="2339900"/>
          </a:xfrm>
          <a:prstGeom prst="rect">
            <a:avLst/>
          </a:prstGeom>
          <a:noFill/>
          <a:ln w="9525">
            <a:noFill/>
            <a:miter lim="800000"/>
            <a:headEnd/>
            <a:tailEnd/>
          </a:ln>
          <a:effectLst>
            <a:softEdge rad="127000"/>
          </a:effectLst>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6947251" y="980728"/>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908446"/>
            <a:ext cx="8967788" cy="5762625"/>
            <a:chOff x="43" y="209"/>
            <a:chExt cx="5649" cy="3630"/>
          </a:xfrm>
        </p:grpSpPr>
        <p:sp>
          <p:nvSpPr>
            <p:cNvPr id="72708" name="AutoShape 4"/>
            <p:cNvSpPr>
              <a:spLocks noChangeArrowheads="1"/>
            </p:cNvSpPr>
            <p:nvPr/>
          </p:nvSpPr>
          <p:spPr bwMode="auto">
            <a:xfrm>
              <a:off x="100" y="209"/>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dirty="0">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2024 – 2026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29</a:t>
            </a:fld>
            <a:endParaRPr lang="ru-RU" dirty="0">
              <a:solidFill>
                <a:srgbClr val="898989"/>
              </a:solidFill>
            </a:endParaRPr>
          </a:p>
        </p:txBody>
      </p:sp>
      <p:sp>
        <p:nvSpPr>
          <p:cNvPr id="25" name="TextBox 2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6"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бюджетной политики Демидовского района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569587097"/>
              </p:ext>
            </p:extLst>
          </p:nvPr>
        </p:nvGraphicFramePr>
        <p:xfrm>
          <a:off x="395536" y="467856"/>
          <a:ext cx="8597204" cy="3426336"/>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Введение</a:t>
                      </a:r>
                    </a:p>
                  </a:txBody>
                  <a:tcPr marL="72000" marR="72000" marT="0" marB="0" anchor="ctr"/>
                </a:tc>
                <a:tc hMerge="1">
                  <a:txBody>
                    <a:bodyPr/>
                    <a:lstStyle/>
                    <a:p>
                      <a:endParaRPr lang="ru-RU" dirty="0"/>
                    </a:p>
                  </a:txBody>
                  <a:tcPr/>
                </a:tc>
              </a:tr>
              <a:tr h="270376">
                <a:tc>
                  <a:txBody>
                    <a:bodyPr/>
                    <a:lstStyle/>
                    <a:p>
                      <a:pPr algn="r"/>
                      <a:r>
                        <a:rPr lang="ru-RU" sz="1000" b="1" dirty="0" err="1" smtClean="0">
                          <a:solidFill>
                            <a:srgbClr val="000066"/>
                          </a:solidFill>
                          <a:latin typeface="Bad Script" panose="02000000000000000000" pitchFamily="2" charset="0"/>
                        </a:rPr>
                        <a:t>Муниципально</a:t>
                      </a:r>
                      <a:r>
                        <a:rPr lang="ru-RU" sz="1000" b="1" dirty="0" smtClean="0">
                          <a:solidFill>
                            <a:srgbClr val="000066"/>
                          </a:solidFill>
                          <a:latin typeface="Bad Script" panose="02000000000000000000" pitchFamily="2" charset="0"/>
                        </a:rPr>
                        <a:t>-территориальное устройство Демидовского района</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О муниципальном образовании «Демидовский район» Смоленской</a:t>
                      </a:r>
                      <a:r>
                        <a:rPr lang="ru-RU" sz="1000" b="1" baseline="0" dirty="0" smtClean="0">
                          <a:solidFill>
                            <a:srgbClr val="000066"/>
                          </a:solidFill>
                          <a:latin typeface="Bad Script" panose="02000000000000000000" pitchFamily="2" charset="0"/>
                        </a:rPr>
                        <a:t>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Глоссарий</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7-18</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На чем основывается составление проекта бюджета  муниципального района</a:t>
                      </a:r>
                      <a:endParaRPr lang="ru-RU" sz="1000"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19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49168">
                <a:tc>
                  <a:txBody>
                    <a:bodyPr/>
                    <a:lstStyle/>
                    <a:p>
                      <a:pPr algn="r"/>
                      <a:r>
                        <a:rPr lang="ru-RU" sz="1000" b="1" dirty="0" smtClean="0">
                          <a:solidFill>
                            <a:srgbClr val="000066"/>
                          </a:solidFill>
                          <a:latin typeface="Bad Script" panose="02000000000000000000" pitchFamily="2" charset="0"/>
                        </a:rPr>
                        <a:t>Бюджетный процесс</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Расходные обязательства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21-22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23-28</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бюджетной политики Демидовского района</a:t>
                      </a:r>
                      <a:r>
                        <a:rPr lang="ru-RU" sz="1000" b="1" baseline="0" dirty="0" smtClean="0">
                          <a:solidFill>
                            <a:srgbClr val="000066"/>
                          </a:solidFill>
                          <a:latin typeface="Bad Script" panose="02000000000000000000" pitchFamily="2" charset="0"/>
                        </a:rPr>
                        <a:t> </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налоговой политики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Основные характеристики бюджета муниципального образования «Демидовский  район» Смоленской области</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31-32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altLang="ru-RU" sz="1000" b="1" dirty="0" smtClean="0">
                          <a:solidFill>
                            <a:srgbClr val="000066"/>
                          </a:solidFill>
                          <a:latin typeface="Bad Script" panose="02000000000000000000" pitchFamily="2" charset="0"/>
                          <a:cs typeface="Times New Roman" pitchFamily="18" charset="0"/>
                        </a:rPr>
                        <a:t>Основные параметры консолидированного бюджета Демидовского района</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33</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Межбюджетные отношения</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34</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93044451"/>
              </p:ext>
            </p:extLst>
          </p:nvPr>
        </p:nvGraphicFramePr>
        <p:xfrm>
          <a:off x="395536" y="3933056"/>
          <a:ext cx="8597204" cy="944034"/>
        </p:xfrm>
        <a:graphic>
          <a:graphicData uri="http://schemas.openxmlformats.org/drawingml/2006/table">
            <a:tbl>
              <a:tblPr firstRow="1" bandRow="1">
                <a:tableStyleId>{7DF18680-E054-41AD-8BC1-D1AEF772440D}</a:tableStyleId>
              </a:tblPr>
              <a:tblGrid>
                <a:gridCol w="7852959"/>
                <a:gridCol w="744245"/>
              </a:tblGrid>
              <a:tr h="25793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Доходы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283716">
                <a:tc>
                  <a:txBody>
                    <a:bodyPr/>
                    <a:lstStyle/>
                    <a:p>
                      <a:pPr algn="r"/>
                      <a:r>
                        <a:rPr lang="ru-RU" sz="1000" b="1" dirty="0" smtClean="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03118">
                <a:tc>
                  <a:txBody>
                    <a:bodyPr/>
                    <a:lstStyle/>
                    <a:p>
                      <a:pPr algn="r"/>
                      <a:r>
                        <a:rPr lang="ru-RU" sz="1000" b="1" dirty="0" smtClean="0">
                          <a:solidFill>
                            <a:srgbClr val="000066"/>
                          </a:solidFill>
                          <a:latin typeface="Bad Script" panose="02000000000000000000" pitchFamily="2" charset="0"/>
                        </a:rPr>
                        <a:t>Налоговые и неналоговые доходы</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36-42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174950">
                <a:tc>
                  <a:txBody>
                    <a:bodyPr/>
                    <a:lstStyle/>
                    <a:p>
                      <a:pPr algn="r"/>
                      <a:r>
                        <a:rPr lang="ru-RU" sz="1000" b="1" dirty="0" smtClean="0">
                          <a:solidFill>
                            <a:srgbClr val="000066"/>
                          </a:solidFill>
                          <a:latin typeface="Bad Script" panose="02000000000000000000" pitchFamily="2" charset="0"/>
                        </a:rPr>
                        <a:t>Безвозмездные поступления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43-46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063722916"/>
              </p:ext>
            </p:extLst>
          </p:nvPr>
        </p:nvGraphicFramePr>
        <p:xfrm>
          <a:off x="395536" y="4869160"/>
          <a:ext cx="8597204" cy="1752064"/>
        </p:xfrm>
        <a:graphic>
          <a:graphicData uri="http://schemas.openxmlformats.org/drawingml/2006/table">
            <a:tbl>
              <a:tblPr firstRow="1" bandRow="1">
                <a:tableStyleId>{7DF18680-E054-41AD-8BC1-D1AEF772440D}</a:tableStyleId>
              </a:tblPr>
              <a:tblGrid>
                <a:gridCol w="7852959"/>
                <a:gridCol w="744245"/>
              </a:tblGrid>
              <a:tr h="27432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Расходы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47-52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Расходы бюджета в расчете на душу населения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53</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 в разрезе муниципальных программ</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54-80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81</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Реализация национальных проектов</a:t>
                      </a: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82-86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359486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Блок-схема: процесс 1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Объект 1"/>
          <p:cNvSpPr>
            <a:spLocks noGrp="1"/>
          </p:cNvSpPr>
          <p:nvPr>
            <p:ph/>
          </p:nvPr>
        </p:nvSpPr>
        <p:spPr>
          <a:xfrm>
            <a:off x="606424" y="574888"/>
            <a:ext cx="8229600" cy="5851525"/>
          </a:xfrm>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xfrm>
            <a:off x="6863437" y="6320273"/>
            <a:ext cx="2133600" cy="457200"/>
          </a:xfrm>
          <a:noFill/>
          <a:ln>
            <a:miter lim="800000"/>
            <a:headEnd/>
            <a:tailEnd/>
          </a:ln>
        </p:spPr>
        <p:txBody>
          <a:bodyPr/>
          <a:lstStyle/>
          <a:p>
            <a:fld id="{74DC0B64-C9F1-49D4-94B2-2A1E6DBCA645}" type="slidenum">
              <a:rPr lang="en-US" altLang="ru-RU" smtClean="0">
                <a:latin typeface="Times New Roman" panose="02020603050405020304" pitchFamily="18" charset="0"/>
                <a:cs typeface="Times New Roman" panose="02020603050405020304" pitchFamily="18" charset="0"/>
              </a:rPr>
              <a:pPr/>
              <a:t>30</a:t>
            </a:fld>
            <a:endParaRPr lang="en-US" alt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4860" y="90125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54919" y="1835530"/>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419872" y="1593018"/>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04307" y="3648642"/>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63230" y="1835530"/>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43196" y="3576635"/>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915226" y="1190506"/>
            <a:ext cx="424526" cy="645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endCxn id="9" idx="0"/>
          </p:cNvCxnSpPr>
          <p:nvPr/>
        </p:nvCxnSpPr>
        <p:spPr>
          <a:xfrm>
            <a:off x="4214587" y="1190506"/>
            <a:ext cx="249401" cy="402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724128" y="1190179"/>
            <a:ext cx="0" cy="24808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11" idx="0"/>
          </p:cNvCxnSpPr>
          <p:nvPr/>
        </p:nvCxnSpPr>
        <p:spPr>
          <a:xfrm>
            <a:off x="6570854" y="1179916"/>
            <a:ext cx="585167" cy="6556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603276" y="1045717"/>
            <a:ext cx="941585" cy="224928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647" name="Соединительная линия уступом 112646"/>
          <p:cNvCxnSpPr/>
          <p:nvPr/>
        </p:nvCxnSpPr>
        <p:spPr>
          <a:xfrm rot="16200000" flipH="1">
            <a:off x="7057794" y="1923098"/>
            <a:ext cx="2591929" cy="715144"/>
          </a:xfrm>
          <a:prstGeom prst="bentConnector3">
            <a:avLst>
              <a:gd name="adj1" fmla="val -786"/>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207532" y="3284984"/>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2"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налоговой политики Демидовского района</a:t>
            </a: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Блок-схема: процесс 2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203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0660" name="Group 73"/>
          <p:cNvGrpSpPr>
            <a:grpSpLocks/>
          </p:cNvGrpSpPr>
          <p:nvPr/>
        </p:nvGrpSpPr>
        <p:grpSpPr bwMode="auto">
          <a:xfrm>
            <a:off x="218991" y="990667"/>
            <a:ext cx="8496300" cy="1971043"/>
            <a:chOff x="113" y="794"/>
            <a:chExt cx="5352" cy="3135"/>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556 426,3</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566 125,1</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-9 698,8</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416 300,3</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
              </a:r>
              <a:br>
                <a:rPr lang="ru-RU" sz="1800" b="1" dirty="0"/>
              </a:br>
              <a:r>
                <a:rPr lang="ru-RU" sz="1800" b="1" dirty="0"/>
                <a:t>416 300,3</a:t>
              </a:r>
            </a:p>
            <a:p>
              <a:pPr algn="ct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450 073,9</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449 746,5</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422" y="794"/>
              <a:ext cx="1043" cy="327"/>
            </a:xfrm>
            <a:prstGeom prst="rect">
              <a:avLst/>
            </a:prstGeom>
            <a:noFill/>
            <a:ln w="9525">
              <a:noFill/>
              <a:miter lim="800000"/>
              <a:headEnd/>
              <a:tailEnd/>
            </a:ln>
          </p:spPr>
          <p:txBody>
            <a:bodyPr>
              <a:spAutoFit/>
            </a:bodyPr>
            <a:lstStyle/>
            <a:p>
              <a:pPr algn="ctr">
                <a:spcBef>
                  <a:spcPct val="50000"/>
                </a:spcBef>
              </a:pPr>
              <a:r>
                <a:rPr lang="ru-RU" sz="1600" b="1" dirty="0">
                  <a:solidFill>
                    <a:srgbClr val="000066"/>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31</a:t>
            </a:fld>
            <a:endParaRPr lang="en-US" altLang="ru-RU" sz="1200" dirty="0">
              <a:solidFill>
                <a:srgbClr val="898989"/>
              </a:solidFill>
              <a:latin typeface="Calibri" pitchFamily="34" charset="0"/>
            </a:endParaRPr>
          </a:p>
        </p:txBody>
      </p:sp>
      <p:sp>
        <p:nvSpPr>
          <p:cNvPr id="24" name="TextBox 2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5" name="Text Box 3"/>
          <p:cNvSpPr txBox="1">
            <a:spLocks noChangeArrowheads="1"/>
          </p:cNvSpPr>
          <p:nvPr/>
        </p:nvSpPr>
        <p:spPr bwMode="auto">
          <a:xfrm>
            <a:off x="846178" y="44268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области</a:t>
            </a:r>
            <a:endParaRPr lang="ru-RU" sz="1600" b="1" dirty="0" smtClean="0">
              <a:solidFill>
                <a:srgbClr val="000066"/>
              </a:solidFill>
              <a:latin typeface="Bad Script" panose="02000000000000000000" pitchFamily="2" charset="0"/>
            </a:endParaRPr>
          </a:p>
        </p:txBody>
      </p:sp>
      <p:graphicFrame>
        <p:nvGraphicFramePr>
          <p:cNvPr id="5" name="Диаграмма 4"/>
          <p:cNvGraphicFramePr/>
          <p:nvPr>
            <p:extLst>
              <p:ext uri="{D42A27DB-BD31-4B8C-83A1-F6EECF244321}">
                <p14:modId xmlns:p14="http://schemas.microsoft.com/office/powerpoint/2010/main" val="532701979"/>
              </p:ext>
            </p:extLst>
          </p:nvPr>
        </p:nvGraphicFramePr>
        <p:xfrm>
          <a:off x="252872" y="2961081"/>
          <a:ext cx="8855632" cy="371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3"/>
          <p:cNvSpPr txBox="1">
            <a:spLocks noChangeArrowheads="1"/>
          </p:cNvSpPr>
          <p:nvPr/>
        </p:nvSpPr>
        <p:spPr bwMode="auto">
          <a:xfrm>
            <a:off x="755576" y="442686"/>
            <a:ext cx="7761288" cy="830997"/>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a:t>
            </a:r>
            <a:r>
              <a:rPr lang="ru-RU" sz="1600" b="1" dirty="0" smtClean="0">
                <a:solidFill>
                  <a:srgbClr val="000066"/>
                </a:solidFill>
                <a:latin typeface="Bad Script" panose="02000000000000000000" pitchFamily="2" charset="0"/>
              </a:rPr>
              <a:t>области</a:t>
            </a:r>
          </a:p>
          <a:p>
            <a:pPr algn="r"/>
            <a:r>
              <a:rPr lang="ru-RU" sz="1600" b="1" dirty="0" smtClean="0">
                <a:solidFill>
                  <a:srgbClr val="000066"/>
                </a:solidFill>
                <a:latin typeface="Bad Script" panose="02000000000000000000" pitchFamily="2" charset="0"/>
              </a:rPr>
              <a:t>(продолжение)</a:t>
            </a:r>
          </a:p>
        </p:txBody>
      </p:sp>
      <p:graphicFrame>
        <p:nvGraphicFramePr>
          <p:cNvPr id="5" name="Таблица 4"/>
          <p:cNvGraphicFramePr>
            <a:graphicFrameLocks noGrp="1"/>
          </p:cNvGraphicFramePr>
          <p:nvPr>
            <p:extLst>
              <p:ext uri="{D42A27DB-BD31-4B8C-83A1-F6EECF244321}">
                <p14:modId xmlns:p14="http://schemas.microsoft.com/office/powerpoint/2010/main" val="378051672"/>
              </p:ext>
            </p:extLst>
          </p:nvPr>
        </p:nvGraphicFramePr>
        <p:xfrm>
          <a:off x="119299" y="1555387"/>
          <a:ext cx="8855361" cy="4346416"/>
        </p:xfrm>
        <a:graphic>
          <a:graphicData uri="http://schemas.openxmlformats.org/drawingml/2006/table">
            <a:tbl>
              <a:tblPr firstRow="1" bandRow="1">
                <a:tableStyleId>{5C22544A-7EE6-4342-B048-85BDC9FD1C3A}</a:tableStyleId>
              </a:tblPr>
              <a:tblGrid>
                <a:gridCol w="996317"/>
                <a:gridCol w="936104"/>
                <a:gridCol w="936104"/>
                <a:gridCol w="864096"/>
                <a:gridCol w="874268"/>
                <a:gridCol w="936104"/>
                <a:gridCol w="720080"/>
                <a:gridCol w="648072"/>
                <a:gridCol w="576064"/>
                <a:gridCol w="720080"/>
                <a:gridCol w="648072"/>
              </a:tblGrid>
              <a:tr h="370840">
                <a:tc rowSpan="2">
                  <a:txBody>
                    <a:bodyPr/>
                    <a:lstStyle/>
                    <a:p>
                      <a:r>
                        <a:rPr lang="ru-RU" sz="1000" dirty="0" smtClean="0">
                          <a:latin typeface="Times New Roman" panose="02020603050405020304" pitchFamily="18" charset="0"/>
                          <a:cs typeface="Times New Roman" panose="02020603050405020304" pitchFamily="18" charset="0"/>
                        </a:rPr>
                        <a:t>Наименование основных характеристик бюджета</a:t>
                      </a:r>
                      <a:endParaRPr lang="ru-RU" sz="100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Бюджет, тыс. рублей</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Темпы роста (снижения) к предыдущему году, % </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r>
              <a:tr h="370840">
                <a:tc vMerge="1">
                  <a:txBody>
                    <a:bodyPr/>
                    <a:lstStyle/>
                    <a:p>
                      <a:endParaRPr lang="ru-RU" sz="1000" dirty="0"/>
                    </a:p>
                  </a:txBody>
                  <a:tcPr/>
                </a:tc>
                <a:tc>
                  <a:txBody>
                    <a:bodyPr/>
                    <a:lstStyle/>
                    <a:p>
                      <a:pPr algn="ctr"/>
                      <a:r>
                        <a:rPr lang="ru-RU" sz="1400" i="1" dirty="0" smtClean="0">
                          <a:latin typeface="Times New Roman" panose="02020603050405020304" pitchFamily="18" charset="0"/>
                          <a:cs typeface="Times New Roman" panose="02020603050405020304" pitchFamily="18" charset="0"/>
                        </a:rPr>
                        <a:t>2022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Times New Roman" panose="02020603050405020304" pitchFamily="18" charset="0"/>
                          <a:cs typeface="Times New Roman" panose="02020603050405020304" pitchFamily="18" charset="0"/>
                        </a:rPr>
                        <a:t>(план)</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 год </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2022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a:t>
                      </a:r>
                    </a:p>
                    <a:p>
                      <a:pPr algn="ctr"/>
                      <a:r>
                        <a:rPr lang="ru-RU" sz="1400" i="1" dirty="0" smtClean="0">
                          <a:latin typeface="Times New Roman" panose="02020603050405020304" pitchFamily="18" charset="0"/>
                          <a:cs typeface="Times New Roman" panose="02020603050405020304" pitchFamily="18" charset="0"/>
                        </a:rPr>
                        <a:t> 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доходов,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440 339,0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442 094,7</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556 426,3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450 073,9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100,4</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119,2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108,1</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налоговые доходы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46 423,9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48 462,5</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55 207,5</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55 416,1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58 661,6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114,2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104,4</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114,0</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105,9</a:t>
                      </a:r>
                      <a:endParaRPr lang="ru-RU" sz="1000" dirty="0">
                        <a:latin typeface="Times New Roman" panose="02020603050405020304" pitchFamily="18" charset="0"/>
                        <a:cs typeface="Times New Roman" panose="02020603050405020304" pitchFamily="18" charset="0"/>
                      </a:endParaRPr>
                    </a:p>
                  </a:txBody>
                  <a:tcPr anchor="ctr"/>
                </a:tc>
              </a:tr>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0" dirty="0" smtClean="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000" dirty="0" smtClean="0">
                          <a:latin typeface="Times New Roman" panose="02020603050405020304" pitchFamily="18" charset="0"/>
                          <a:cs typeface="Times New Roman" panose="02020603050405020304" pitchFamily="18" charset="0"/>
                        </a:rPr>
                        <a:t>5 201,1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5 870,7</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3 283,3</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1 525,7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1 551,2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143,9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112,9</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55,9</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46,5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101,7</a:t>
                      </a:r>
                    </a:p>
                    <a:p>
                      <a:pPr algn="ct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безвозмездные поступления</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388 714,0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387 761,5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497 935,5</a:t>
                      </a: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359 358,5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389 861,1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99,8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128,4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79,7</a:t>
                      </a: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108,5</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расходов,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434 918,5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441 604,9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566 125,1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449 746,5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113,5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128,2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Расходы на обслуживание муниципального долга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102,8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Дефицит (-) / профицит (+)</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5 420,5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489,8</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-9 698,8</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137,2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1 980,2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3296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0" name="Picture 2" descr="Фон для презентации финанс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86" y="413956"/>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1209970" y="1459051"/>
            <a:ext cx="6984776" cy="373720"/>
          </a:xfrm>
          <a:prstGeom prst="rect">
            <a:avLst/>
          </a:prstGeom>
          <a:noFill/>
          <a:ln w="9525">
            <a:noFill/>
            <a:miter lim="800000"/>
            <a:headEnd/>
            <a:tailEnd/>
          </a:ln>
        </p:spPr>
        <p:txBody>
          <a:bodyPr lIns="0" rIns="0" bIns="0" anchor="b"/>
          <a:lstStyle/>
          <a:p>
            <a:pPr algn="ctr"/>
            <a:r>
              <a:rPr lang="ru-RU" altLang="ru-RU" sz="2000" b="1" dirty="0" smtClean="0">
                <a:solidFill>
                  <a:srgbClr val="000066"/>
                </a:solidFill>
                <a:cs typeface="Times New Roman" pitchFamily="18" charset="0"/>
              </a:rPr>
              <a:t>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2809440996"/>
              </p:ext>
            </p:extLst>
          </p:nvPr>
        </p:nvGraphicFramePr>
        <p:xfrm>
          <a:off x="313880" y="2492896"/>
          <a:ext cx="8594108" cy="3278485"/>
        </p:xfrm>
        <a:graphic>
          <a:graphicData uri="http://schemas.openxmlformats.org/drawingml/2006/table">
            <a:tbl>
              <a:tblPr firstRow="1" bandRow="1">
                <a:tableStyleId>{5C22544A-7EE6-4342-B048-85BDC9FD1C3A}</a:tableStyleId>
              </a:tblPr>
              <a:tblGrid>
                <a:gridCol w="1447951"/>
                <a:gridCol w="1080120"/>
                <a:gridCol w="1152128"/>
                <a:gridCol w="1296144"/>
                <a:gridCol w="1314682"/>
                <a:gridCol w="1130168"/>
                <a:gridCol w="1172915"/>
              </a:tblGrid>
              <a:tr h="720080">
                <a:tc rowSpan="2">
                  <a:txBody>
                    <a:bodyPr/>
                    <a:lstStyle/>
                    <a:p>
                      <a:r>
                        <a:rPr lang="ru-RU" sz="1800" dirty="0" smtClean="0">
                          <a:solidFill>
                            <a:schemeClr val="accent3">
                              <a:lumMod val="95000"/>
                            </a:schemeClr>
                          </a:solidFill>
                          <a:latin typeface="Times New Roman" panose="02020603050405020304" pitchFamily="18" charset="0"/>
                          <a:cs typeface="Times New Roman" panose="02020603050405020304" pitchFamily="18" charset="0"/>
                        </a:rPr>
                        <a:t>Показатели</a:t>
                      </a:r>
                      <a:endParaRPr lang="ru-RU" sz="1800" dirty="0">
                        <a:solidFill>
                          <a:schemeClr val="accent3">
                            <a:lumMod val="95000"/>
                          </a:schemeClr>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Консолидированный бюджет</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tx1"/>
                        </a:solidFill>
                      </a:endParaRPr>
                    </a:p>
                  </a:txBody>
                  <a:tcPr/>
                </a:tc>
                <a:tc hMerge="1">
                  <a:txBody>
                    <a:bodyPr/>
                    <a:lstStyle/>
                    <a:p>
                      <a:pPr algn="ctr"/>
                      <a:endParaRPr lang="ru-RU" sz="2000" dirty="0">
                        <a:solidFill>
                          <a:schemeClr val="tx1"/>
                        </a:solidFill>
                      </a:endParaRPr>
                    </a:p>
                  </a:txBody>
                  <a:tcP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Бюджет</a:t>
                      </a:r>
                      <a:r>
                        <a:rPr lang="ru-RU" sz="2000" baseline="0" dirty="0" smtClean="0">
                          <a:solidFill>
                            <a:schemeClr val="accent3">
                              <a:lumMod val="95000"/>
                            </a:schemeClr>
                          </a:solidFill>
                          <a:latin typeface="Times New Roman" panose="02020603050405020304" pitchFamily="18" charset="0"/>
                          <a:cs typeface="Times New Roman" panose="02020603050405020304" pitchFamily="18" charset="0"/>
                        </a:rPr>
                        <a:t> муниципального района</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r>
              <a:tr h="619489">
                <a:tc vMerge="1">
                  <a:txBody>
                    <a:bodyPr/>
                    <a:lstStyle/>
                    <a:p>
                      <a:endParaRPr lang="ru-RU" sz="1400" dirty="0">
                        <a:solidFill>
                          <a:schemeClr val="tx1"/>
                        </a:solidFill>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r>
              <a:tr h="619489">
                <a:tc>
                  <a:txBody>
                    <a:bodyPr/>
                    <a:lstStyle/>
                    <a:p>
                      <a:r>
                        <a:rPr lang="ru-RU" sz="1600" dirty="0" smtClean="0">
                          <a:latin typeface="Times New Roman" panose="02020603050405020304" pitchFamily="18" charset="0"/>
                          <a:cs typeface="Times New Roman" panose="02020603050405020304" pitchFamily="18" charset="0"/>
                        </a:rPr>
                        <a:t>ДОХОДЫ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907 835,6</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887 456,1</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932 984,5</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556 426,3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450 073,9</a:t>
                      </a:r>
                      <a:endParaRPr lang="ru-RU" sz="1600" b="1" dirty="0">
                        <a:latin typeface="Times New Roman" panose="02020603050405020304" pitchFamily="18" charset="0"/>
                        <a:cs typeface="Times New Roman" panose="02020603050405020304" pitchFamily="18" charset="0"/>
                      </a:endParaRPr>
                    </a:p>
                  </a:txBody>
                  <a:tcPr anchor="ctr"/>
                </a:tc>
              </a:tr>
              <a:tr h="619489">
                <a:tc>
                  <a:txBody>
                    <a:bodyPr/>
                    <a:lstStyle/>
                    <a:p>
                      <a:r>
                        <a:rPr lang="ru-RU" sz="1600" dirty="0" smtClean="0">
                          <a:latin typeface="Times New Roman" panose="02020603050405020304" pitchFamily="18" charset="0"/>
                          <a:cs typeface="Times New Roman" panose="02020603050405020304" pitchFamily="18" charset="0"/>
                        </a:rPr>
                        <a:t>РАСХОДЫ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928 810,9</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887 456,1</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933 448,8</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566 125,1</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449 746,5</a:t>
                      </a:r>
                    </a:p>
                  </a:txBody>
                  <a:tcPr anchor="ctr"/>
                </a:tc>
              </a:tr>
              <a:tr h="618387">
                <a:tc>
                  <a:txBody>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Профицит(+)</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20 975,3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464,3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a:t>
                      </a:r>
                      <a:r>
                        <a:rPr lang="ru-RU" sz="1600" b="1" dirty="0" smtClean="0">
                          <a:latin typeface="Times New Roman" panose="02020603050405020304" pitchFamily="18" charset="0"/>
                          <a:cs typeface="Times New Roman" panose="02020603050405020304" pitchFamily="18" charset="0"/>
                        </a:rPr>
                        <a:t>9 698,8</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327,4</a:t>
                      </a:r>
                      <a:endParaRPr lang="ru-RU" sz="16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Прямоугольник 8"/>
          <p:cNvSpPr/>
          <p:nvPr/>
        </p:nvSpPr>
        <p:spPr>
          <a:xfrm>
            <a:off x="7594600" y="2054533"/>
            <a:ext cx="1216551" cy="307777"/>
          </a:xfrm>
          <a:prstGeom prst="rect">
            <a:avLst/>
          </a:prstGeom>
        </p:spPr>
        <p:txBody>
          <a:bodyPr wrap="none">
            <a:spAutoFit/>
          </a:bodyPr>
          <a:lstStyle/>
          <a:p>
            <a:r>
              <a:rPr lang="ru-RU" b="1" i="1" dirty="0" smtClean="0">
                <a:solidFill>
                  <a:schemeClr val="bg1"/>
                </a:solidFill>
                <a:ea typeface="Times New Roman" pitchFamily="18" charset="0"/>
                <a:cs typeface="Times New Roman" pitchFamily="18" charset="0"/>
              </a:rPr>
              <a:t>(тыс.рублей)</a:t>
            </a:r>
            <a:endParaRPr lang="ru-RU" b="1" dirty="0">
              <a:solidFill>
                <a:schemeClr val="bg1"/>
              </a:solidFill>
              <a:cs typeface="Times New Roman" pitchFamily="18" charset="0"/>
            </a:endParaRPr>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584775"/>
          </a:xfrm>
          <a:prstGeom prst="rect">
            <a:avLst/>
          </a:prstGeom>
          <a:noFill/>
          <a:ln w="9525">
            <a:noFill/>
            <a:miter lim="800000"/>
            <a:headEnd/>
            <a:tailEnd/>
          </a:ln>
        </p:spPr>
        <p:txBody>
          <a:bodyPr wrap="square">
            <a:spAutoFit/>
          </a:bodyPr>
          <a:lstStyle/>
          <a:p>
            <a:pPr algn="ctr"/>
            <a:r>
              <a:rPr lang="ru-RU" altLang="ru-RU" sz="1600" b="1" dirty="0">
                <a:solidFill>
                  <a:srgbClr val="000066"/>
                </a:solidFill>
                <a:latin typeface="Bad Script" panose="02000000000000000000" pitchFamily="2" charset="0"/>
                <a:cs typeface="Times New Roman" pitchFamily="18" charset="0"/>
              </a:rPr>
              <a:t>Основные параметры консолидированного бюджета</a:t>
            </a:r>
          </a:p>
          <a:p>
            <a:pPr algn="ctr"/>
            <a:r>
              <a:rPr lang="ru-RU" altLang="ru-RU" sz="1600" b="1" dirty="0">
                <a:solidFill>
                  <a:srgbClr val="000066"/>
                </a:solidFill>
                <a:latin typeface="Bad Script" panose="02000000000000000000" pitchFamily="2" charset="0"/>
                <a:cs typeface="Times New Roman" pitchFamily="18" charset="0"/>
              </a:rPr>
              <a:t>Демидовского района</a:t>
            </a:r>
            <a:endParaRPr lang="ru-RU" sz="1600" b="1" dirty="0" smtClean="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Прямоугольник 4"/>
          <p:cNvSpPr/>
          <p:nvPr/>
        </p:nvSpPr>
        <p:spPr>
          <a:xfrm>
            <a:off x="3782786" y="548680"/>
            <a:ext cx="2273379" cy="338554"/>
          </a:xfrm>
          <a:prstGeom prst="rect">
            <a:avLst/>
          </a:prstGeom>
        </p:spPr>
        <p:txBody>
          <a:bodyPr wrap="none">
            <a:spAutoFit/>
          </a:bodyPr>
          <a:lstStyle/>
          <a:p>
            <a:pPr algn="r" fontAlgn="auto">
              <a:spcBef>
                <a:spcPts val="0"/>
              </a:spcBef>
              <a:spcAft>
                <a:spcPts val="0"/>
              </a:spcAft>
              <a:defRPr/>
            </a:pPr>
            <a:r>
              <a:rPr lang="ru-RU" sz="1600" b="1" dirty="0" smtClean="0">
                <a:solidFill>
                  <a:srgbClr val="000066"/>
                </a:solidFill>
                <a:latin typeface="Bad Script" panose="02000000000000000000" pitchFamily="2" charset="0"/>
              </a:rPr>
              <a:t>Межбюджетные отношения</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467544" y="885526"/>
            <a:ext cx="8280920" cy="781752"/>
          </a:xfrm>
          <a:prstGeom prst="rect">
            <a:avLst/>
          </a:prstGeom>
        </p:spPr>
        <p:txBody>
          <a:bodyPr wrap="square">
            <a:spAutoFit/>
          </a:bodyPr>
          <a:lstStyle/>
          <a:p>
            <a:pPr marL="12700" marR="5080" algn="just">
              <a:lnSpc>
                <a:spcPct val="80000"/>
              </a:lnSpc>
              <a:spcBef>
                <a:spcPts val="440"/>
              </a:spcBef>
            </a:pPr>
            <a:r>
              <a:rPr lang="ru-RU" b="1" dirty="0">
                <a:solidFill>
                  <a:srgbClr val="001F5F"/>
                </a:solidFill>
                <a:latin typeface="Times New Roman"/>
                <a:cs typeface="Times New Roman"/>
              </a:rPr>
              <a:t>В </a:t>
            </a:r>
            <a:r>
              <a:rPr lang="ru-RU" b="1" spc="-5" dirty="0" smtClean="0">
                <a:solidFill>
                  <a:srgbClr val="001F5F"/>
                </a:solidFill>
                <a:latin typeface="Times New Roman"/>
                <a:cs typeface="Times New Roman"/>
              </a:rPr>
              <a:t>2024 </a:t>
            </a:r>
            <a:r>
              <a:rPr lang="ru-RU" b="1" spc="-20" dirty="0">
                <a:solidFill>
                  <a:srgbClr val="001F5F"/>
                </a:solidFill>
                <a:latin typeface="Times New Roman"/>
                <a:cs typeface="Times New Roman"/>
              </a:rPr>
              <a:t>году </a:t>
            </a:r>
            <a:r>
              <a:rPr lang="ru-RU" dirty="0">
                <a:solidFill>
                  <a:srgbClr val="001F5F"/>
                </a:solidFill>
                <a:latin typeface="Times New Roman"/>
                <a:cs typeface="Times New Roman"/>
              </a:rPr>
              <a:t>в </a:t>
            </a:r>
            <a:r>
              <a:rPr lang="ru-RU" spc="-5" dirty="0">
                <a:solidFill>
                  <a:srgbClr val="001F5F"/>
                </a:solidFill>
                <a:latin typeface="Times New Roman"/>
                <a:cs typeface="Times New Roman"/>
              </a:rPr>
              <a:t>рамках </a:t>
            </a:r>
            <a:r>
              <a:rPr lang="ru-RU" spc="-15" dirty="0">
                <a:solidFill>
                  <a:srgbClr val="001F5F"/>
                </a:solidFill>
                <a:latin typeface="Times New Roman"/>
                <a:cs typeface="Times New Roman"/>
              </a:rPr>
              <a:t>межбюджетных </a:t>
            </a:r>
            <a:r>
              <a:rPr lang="ru-RU" spc="-5" dirty="0">
                <a:solidFill>
                  <a:srgbClr val="001F5F"/>
                </a:solidFill>
                <a:latin typeface="Times New Roman"/>
                <a:cs typeface="Times New Roman"/>
              </a:rPr>
              <a:t>отношений планируются </a:t>
            </a:r>
            <a:r>
              <a:rPr lang="ru-RU" dirty="0">
                <a:solidFill>
                  <a:srgbClr val="001F5F"/>
                </a:solidFill>
                <a:latin typeface="Times New Roman"/>
                <a:cs typeface="Times New Roman"/>
              </a:rPr>
              <a:t>поступления в </a:t>
            </a:r>
            <a:r>
              <a:rPr lang="ru-RU" spc="-20" dirty="0">
                <a:solidFill>
                  <a:srgbClr val="001F5F"/>
                </a:solidFill>
                <a:latin typeface="Times New Roman"/>
                <a:cs typeface="Times New Roman"/>
              </a:rPr>
              <a:t>бюджет </a:t>
            </a:r>
            <a:r>
              <a:rPr lang="ru-RU" spc="-5" dirty="0">
                <a:solidFill>
                  <a:srgbClr val="001F5F"/>
                </a:solidFill>
                <a:latin typeface="Times New Roman"/>
                <a:cs typeface="Times New Roman"/>
              </a:rPr>
              <a:t>муниципального </a:t>
            </a:r>
            <a:r>
              <a:rPr lang="ru-RU" dirty="0">
                <a:solidFill>
                  <a:srgbClr val="001F5F"/>
                </a:solidFill>
                <a:latin typeface="Times New Roman"/>
                <a:cs typeface="Times New Roman"/>
              </a:rPr>
              <a:t> района </a:t>
            </a:r>
            <a:r>
              <a:rPr lang="ru-RU" spc="-10" dirty="0">
                <a:solidFill>
                  <a:srgbClr val="001F5F"/>
                </a:solidFill>
                <a:latin typeface="Times New Roman"/>
                <a:cs typeface="Times New Roman"/>
              </a:rPr>
              <a:t>от </a:t>
            </a:r>
            <a:r>
              <a:rPr lang="ru-RU" spc="-15" dirty="0">
                <a:solidFill>
                  <a:srgbClr val="001F5F"/>
                </a:solidFill>
                <a:latin typeface="Times New Roman"/>
                <a:cs typeface="Times New Roman"/>
              </a:rPr>
              <a:t>бюджетов</a:t>
            </a:r>
            <a:r>
              <a:rPr lang="ru-RU" spc="-10" dirty="0">
                <a:solidFill>
                  <a:srgbClr val="001F5F"/>
                </a:solidFill>
                <a:latin typeface="Times New Roman"/>
                <a:cs typeface="Times New Roman"/>
              </a:rPr>
              <a:t> других</a:t>
            </a:r>
            <a:r>
              <a:rPr lang="ru-RU" spc="-5" dirty="0">
                <a:solidFill>
                  <a:srgbClr val="001F5F"/>
                </a:solidFill>
                <a:latin typeface="Times New Roman"/>
                <a:cs typeface="Times New Roman"/>
              </a:rPr>
              <a:t> уровней </a:t>
            </a:r>
            <a:r>
              <a:rPr lang="ru-RU" b="1" spc="-10" dirty="0">
                <a:solidFill>
                  <a:srgbClr val="001F5F"/>
                </a:solidFill>
                <a:latin typeface="Times New Roman"/>
                <a:cs typeface="Times New Roman"/>
              </a:rPr>
              <a:t>безвозмездные</a:t>
            </a:r>
            <a:r>
              <a:rPr lang="ru-RU" b="1" spc="-5" dirty="0">
                <a:solidFill>
                  <a:srgbClr val="001F5F"/>
                </a:solidFill>
                <a:latin typeface="Times New Roman"/>
                <a:cs typeface="Times New Roman"/>
              </a:rPr>
              <a:t> поступления</a:t>
            </a:r>
            <a:r>
              <a:rPr lang="ru-RU" b="1" dirty="0">
                <a:solidFill>
                  <a:srgbClr val="001F5F"/>
                </a:solidFill>
                <a:latin typeface="Times New Roman"/>
                <a:cs typeface="Times New Roman"/>
              </a:rPr>
              <a:t> </a:t>
            </a:r>
            <a:r>
              <a:rPr lang="ru-RU" dirty="0">
                <a:solidFill>
                  <a:srgbClr val="001F5F"/>
                </a:solidFill>
                <a:latin typeface="Times New Roman"/>
                <a:cs typeface="Times New Roman"/>
              </a:rPr>
              <a:t>в </a:t>
            </a:r>
            <a:r>
              <a:rPr lang="ru-RU" spc="-10" dirty="0">
                <a:solidFill>
                  <a:srgbClr val="001F5F"/>
                </a:solidFill>
                <a:latin typeface="Times New Roman"/>
                <a:cs typeface="Times New Roman"/>
              </a:rPr>
              <a:t>сумме</a:t>
            </a:r>
            <a:r>
              <a:rPr lang="ru-RU" spc="-5" dirty="0">
                <a:solidFill>
                  <a:srgbClr val="001F5F"/>
                </a:solidFill>
                <a:latin typeface="Times New Roman"/>
                <a:cs typeface="Times New Roman"/>
              </a:rPr>
              <a:t> </a:t>
            </a:r>
            <a:r>
              <a:rPr lang="ru-RU" b="1" spc="-5" dirty="0" smtClean="0">
                <a:solidFill>
                  <a:srgbClr val="000066"/>
                </a:solidFill>
                <a:latin typeface="Times New Roman"/>
                <a:cs typeface="Times New Roman"/>
              </a:rPr>
              <a:t>497 935,5 </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r>
              <a:rPr lang="ru-RU" spc="-10" dirty="0">
                <a:solidFill>
                  <a:srgbClr val="001F5F"/>
                </a:solidFill>
                <a:latin typeface="Times New Roman"/>
                <a:cs typeface="Times New Roman"/>
              </a:rPr>
              <a:t> Из </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бюджета</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муниципального</a:t>
            </a:r>
            <a:r>
              <a:rPr lang="ru-RU" dirty="0">
                <a:solidFill>
                  <a:srgbClr val="001F5F"/>
                </a:solidFill>
                <a:latin typeface="Times New Roman"/>
                <a:cs typeface="Times New Roman"/>
              </a:rPr>
              <a:t> района</a:t>
            </a:r>
            <a:r>
              <a:rPr lang="ru-RU" spc="5" dirty="0">
                <a:solidFill>
                  <a:srgbClr val="001F5F"/>
                </a:solidFill>
                <a:latin typeface="Times New Roman"/>
                <a:cs typeface="Times New Roman"/>
              </a:rPr>
              <a:t> </a:t>
            </a:r>
            <a:r>
              <a:rPr lang="ru-RU" dirty="0">
                <a:solidFill>
                  <a:srgbClr val="001F5F"/>
                </a:solidFill>
                <a:latin typeface="Times New Roman"/>
                <a:cs typeface="Times New Roman"/>
              </a:rPr>
              <a:t>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бюджеты</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поселений</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планируется</a:t>
            </a:r>
            <a:r>
              <a:rPr lang="ru-RU" dirty="0">
                <a:solidFill>
                  <a:srgbClr val="001F5F"/>
                </a:solidFill>
                <a:latin typeface="Times New Roman"/>
                <a:cs typeface="Times New Roman"/>
              </a:rPr>
              <a:t> </a:t>
            </a:r>
            <a:r>
              <a:rPr lang="ru-RU" spc="-5" dirty="0">
                <a:solidFill>
                  <a:srgbClr val="001F5F"/>
                </a:solidFill>
                <a:latin typeface="Times New Roman"/>
                <a:cs typeface="Times New Roman"/>
              </a:rPr>
              <a:t>перечисление</a:t>
            </a:r>
            <a:r>
              <a:rPr lang="ru-RU" dirty="0">
                <a:solidFill>
                  <a:srgbClr val="001F5F"/>
                </a:solidFill>
                <a:latin typeface="Times New Roman"/>
                <a:cs typeface="Times New Roman"/>
              </a:rPr>
              <a:t> </a:t>
            </a:r>
            <a:r>
              <a:rPr lang="ru-RU" spc="-15" dirty="0">
                <a:solidFill>
                  <a:srgbClr val="001F5F"/>
                </a:solidFill>
                <a:latin typeface="Times New Roman"/>
                <a:cs typeface="Times New Roman"/>
              </a:rPr>
              <a:t>межбюджетных </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трансфертов</a:t>
            </a:r>
            <a:r>
              <a:rPr lang="ru-RU" dirty="0">
                <a:solidFill>
                  <a:srgbClr val="001F5F"/>
                </a:solidFill>
                <a:latin typeface="Times New Roman"/>
                <a:cs typeface="Times New Roman"/>
              </a:rPr>
              <a:t> 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сумме</a:t>
            </a:r>
            <a:r>
              <a:rPr lang="ru-RU" spc="30" dirty="0">
                <a:solidFill>
                  <a:srgbClr val="001F5F"/>
                </a:solidFill>
                <a:latin typeface="Times New Roman"/>
                <a:cs typeface="Times New Roman"/>
              </a:rPr>
              <a:t> </a:t>
            </a:r>
            <a:r>
              <a:rPr lang="ru-RU" b="1" dirty="0" smtClean="0">
                <a:solidFill>
                  <a:srgbClr val="000066"/>
                </a:solidFill>
                <a:latin typeface="Times New Roman"/>
                <a:cs typeface="Times New Roman"/>
              </a:rPr>
              <a:t>42 038,5 тыс</a:t>
            </a:r>
            <a:r>
              <a:rPr lang="ru-RU" b="1" dirty="0" smtClean="0">
                <a:solidFill>
                  <a:srgbClr val="001F5F"/>
                </a:solidFill>
                <a:latin typeface="Times New Roman"/>
                <a:cs typeface="Times New Roman"/>
              </a:rPr>
              <a:t>.</a:t>
            </a:r>
            <a:r>
              <a:rPr lang="ru-RU" b="1" spc="-5" dirty="0" smtClean="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endParaRPr lang="ru-RU" dirty="0">
              <a:latin typeface="Times New Roman"/>
              <a:cs typeface="Times New Roman"/>
            </a:endParaRPr>
          </a:p>
        </p:txBody>
      </p:sp>
      <p:sp>
        <p:nvSpPr>
          <p:cNvPr id="71" name="Табличка 70"/>
          <p:cNvSpPr/>
          <p:nvPr/>
        </p:nvSpPr>
        <p:spPr>
          <a:xfrm>
            <a:off x="1187624" y="1805980"/>
            <a:ext cx="7560840" cy="360040"/>
          </a:xfrm>
          <a:prstGeom prst="plaqu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 б л а с т н о й   б ю д ж е 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Табличка 71"/>
          <p:cNvSpPr/>
          <p:nvPr/>
        </p:nvSpPr>
        <p:spPr>
          <a:xfrm>
            <a:off x="2006748" y="4072594"/>
            <a:ext cx="6309668" cy="36004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муниципального района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3" name="Табличка 72"/>
          <p:cNvSpPr/>
          <p:nvPr/>
        </p:nvSpPr>
        <p:spPr>
          <a:xfrm>
            <a:off x="2876599" y="6181997"/>
            <a:ext cx="4752528" cy="36004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городских и сельских поселений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4" name="Стрелка вниз 73"/>
          <p:cNvSpPr/>
          <p:nvPr/>
        </p:nvSpPr>
        <p:spPr>
          <a:xfrm>
            <a:off x="1658329" y="2160686"/>
            <a:ext cx="1794892"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12700" marR="5080" algn="ctr">
              <a:lnSpc>
                <a:spcPct val="100000"/>
              </a:lnSpc>
              <a:spcBef>
                <a:spcPts val="105"/>
              </a:spcBef>
            </a:pPr>
            <a:r>
              <a:rPr lang="ru-RU" sz="1000" spc="-5" dirty="0">
                <a:solidFill>
                  <a:schemeClr val="bg1"/>
                </a:solidFill>
                <a:latin typeface="Franklin Gothic Medium"/>
                <a:cs typeface="Franklin Gothic Medium"/>
              </a:rPr>
              <a:t>На р</a:t>
            </a:r>
            <a:r>
              <a:rPr lang="ru-RU" sz="1000" spc="-10"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ш</a:t>
            </a:r>
            <a:r>
              <a:rPr lang="ru-RU" sz="1000" spc="-5" dirty="0">
                <a:solidFill>
                  <a:schemeClr val="bg1"/>
                </a:solidFill>
                <a:latin typeface="Franklin Gothic Medium"/>
                <a:cs typeface="Franklin Gothic Medium"/>
              </a:rPr>
              <a:t>ен</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вопросов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местного </a:t>
            </a:r>
            <a:r>
              <a:rPr lang="ru-RU" sz="1000" spc="-5"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значения </a:t>
            </a:r>
            <a:r>
              <a:rPr lang="ru-RU" sz="1000" spc="-10" dirty="0">
                <a:solidFill>
                  <a:schemeClr val="bg1"/>
                </a:solidFill>
                <a:latin typeface="Franklin Gothic Medium"/>
                <a:cs typeface="Franklin Gothic Medium"/>
              </a:rPr>
              <a:t> </a:t>
            </a:r>
            <a:r>
              <a:rPr lang="ru-RU" sz="1000" spc="-10" dirty="0" smtClean="0">
                <a:solidFill>
                  <a:schemeClr val="bg1"/>
                </a:solidFill>
                <a:latin typeface="Franklin Gothic Medium"/>
                <a:cs typeface="Franklin Gothic Medium"/>
              </a:rPr>
              <a:t>248 860,5</a:t>
            </a:r>
            <a:endParaRPr lang="ru-RU" sz="1000" dirty="0">
              <a:solidFill>
                <a:schemeClr val="bg1"/>
              </a:solidFill>
              <a:cs typeface="Arial"/>
            </a:endParaRPr>
          </a:p>
          <a:p>
            <a:pPr marL="44450" marR="25400" indent="-13970" algn="just">
              <a:lnSpc>
                <a:spcPct val="100000"/>
              </a:lnSpc>
            </a:pPr>
            <a:r>
              <a:rPr lang="ru-RU" sz="1000" spc="-20" dirty="0">
                <a:solidFill>
                  <a:schemeClr val="bg1"/>
                </a:solidFill>
                <a:latin typeface="Franklin Gothic Medium"/>
                <a:cs typeface="Franklin Gothic Medium"/>
              </a:rPr>
              <a:t>т</a:t>
            </a:r>
            <a:r>
              <a:rPr lang="ru-RU" sz="1000" spc="-35" dirty="0">
                <a:solidFill>
                  <a:schemeClr val="bg1"/>
                </a:solidFill>
                <a:latin typeface="Franklin Gothic Medium"/>
                <a:cs typeface="Franklin Gothic Medium"/>
              </a:rPr>
              <a:t>ы</a:t>
            </a:r>
            <a:r>
              <a:rPr lang="ru-RU" sz="1000" spc="-5" dirty="0">
                <a:solidFill>
                  <a:schemeClr val="bg1"/>
                </a:solidFill>
                <a:latin typeface="Franklin Gothic Medium"/>
                <a:cs typeface="Franklin Gothic Medium"/>
              </a:rPr>
              <a:t>с</a:t>
            </a:r>
            <a:r>
              <a:rPr lang="ru-RU" sz="1000" spc="5" dirty="0">
                <a:solidFill>
                  <a:schemeClr val="bg1"/>
                </a:solidFill>
                <a:latin typeface="Franklin Gothic Medium"/>
                <a:cs typeface="Franklin Gothic Medium"/>
              </a:rPr>
              <a:t>.</a:t>
            </a:r>
            <a:r>
              <a:rPr lang="ru-RU" sz="1000" spc="-10" dirty="0">
                <a:solidFill>
                  <a:schemeClr val="bg1"/>
                </a:solidFill>
                <a:latin typeface="Franklin Gothic Medium"/>
                <a:cs typeface="Franklin Gothic Medium"/>
              </a:rPr>
              <a:t> </a:t>
            </a:r>
            <a:r>
              <a:rPr lang="ru-RU" sz="1000" spc="-5" dirty="0">
                <a:solidFill>
                  <a:schemeClr val="bg1"/>
                </a:solidFill>
                <a:latin typeface="Franklin Gothic Medium"/>
                <a:cs typeface="Franklin Gothic Medium"/>
              </a:rPr>
              <a:t>р</a:t>
            </a:r>
            <a:r>
              <a:rPr lang="ru-RU" sz="1000" spc="-15" dirty="0">
                <a:solidFill>
                  <a:schemeClr val="bg1"/>
                </a:solidFill>
                <a:latin typeface="Franklin Gothic Medium"/>
                <a:cs typeface="Franklin Gothic Medium"/>
              </a:rPr>
              <a:t>уб</a:t>
            </a:r>
            <a:r>
              <a:rPr lang="ru-RU" sz="1000" spc="-5" dirty="0">
                <a:solidFill>
                  <a:schemeClr val="bg1"/>
                </a:solidFill>
                <a:latin typeface="Franklin Gothic Medium"/>
                <a:cs typeface="Franklin Gothic Medium"/>
              </a:rPr>
              <a:t>лей  </a:t>
            </a:r>
            <a:endParaRPr lang="ru-RU" sz="1000" spc="-5" dirty="0" smtClean="0">
              <a:solidFill>
                <a:schemeClr val="bg1"/>
              </a:solidFill>
              <a:latin typeface="Franklin Gothic Medium"/>
              <a:cs typeface="Franklin Gothic Medium"/>
            </a:endParaRPr>
          </a:p>
          <a:p>
            <a:pPr marL="44450" marR="25400" indent="-13970" algn="just">
              <a:lnSpc>
                <a:spcPct val="100000"/>
              </a:lnSpc>
            </a:pPr>
            <a:endParaRPr lang="ru-RU" sz="1000" spc="-5" dirty="0">
              <a:solidFill>
                <a:schemeClr val="bg1"/>
              </a:solidFill>
              <a:latin typeface="Franklin Gothic Medium"/>
              <a:cs typeface="Franklin Gothic Medium"/>
            </a:endParaRPr>
          </a:p>
          <a:p>
            <a:pPr marL="44450" marR="25400" indent="-13970" algn="just">
              <a:lnSpc>
                <a:spcPct val="100000"/>
              </a:lnSpc>
            </a:pPr>
            <a:r>
              <a:rPr lang="ru-RU" sz="1000" dirty="0" smtClean="0">
                <a:solidFill>
                  <a:schemeClr val="bg1"/>
                </a:solidFill>
                <a:latin typeface="Franklin Gothic Medium"/>
                <a:cs typeface="Franklin Gothic Medium"/>
              </a:rPr>
              <a:t>(</a:t>
            </a:r>
            <a:r>
              <a:rPr lang="ru-RU" sz="1000" spc="-5" dirty="0">
                <a:solidFill>
                  <a:schemeClr val="bg1"/>
                </a:solidFill>
                <a:latin typeface="Franklin Gothic Medium"/>
                <a:cs typeface="Franklin Gothic Medium"/>
              </a:rPr>
              <a:t>До</a:t>
            </a:r>
            <a:r>
              <a:rPr lang="ru-RU" sz="1000" dirty="0">
                <a:solidFill>
                  <a:schemeClr val="bg1"/>
                </a:solidFill>
                <a:latin typeface="Franklin Gothic Medium"/>
                <a:cs typeface="Franklin Gothic Medium"/>
              </a:rPr>
              <a:t>т</a:t>
            </a:r>
            <a:r>
              <a:rPr lang="ru-RU" sz="1000" spc="-20" dirty="0">
                <a:solidFill>
                  <a:schemeClr val="bg1"/>
                </a:solidFill>
                <a:latin typeface="Franklin Gothic Medium"/>
                <a:cs typeface="Franklin Gothic Medium"/>
              </a:rPr>
              <a:t>ац</a:t>
            </a:r>
            <a:r>
              <a:rPr lang="ru-RU" sz="1000" spc="-15" dirty="0">
                <a:solidFill>
                  <a:schemeClr val="bg1"/>
                </a:solidFill>
                <a:latin typeface="Franklin Gothic Medium"/>
                <a:cs typeface="Franklin Gothic Medium"/>
              </a:rPr>
              <a:t>ии</a:t>
            </a:r>
            <a:r>
              <a:rPr lang="ru-RU" sz="1000" spc="-30" dirty="0">
                <a:solidFill>
                  <a:schemeClr val="bg1"/>
                </a:solidFill>
                <a:latin typeface="Franklin Gothic Medium"/>
                <a:cs typeface="Franklin Gothic Medium"/>
              </a:rPr>
              <a:t>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Субсидии)</a:t>
            </a:r>
            <a:endParaRPr lang="ru-RU" sz="1000" dirty="0">
              <a:solidFill>
                <a:schemeClr val="bg1"/>
              </a:solidFill>
              <a:latin typeface="Franklin Gothic Medium"/>
              <a:cs typeface="Franklin Gothic Medium"/>
            </a:endParaRPr>
          </a:p>
        </p:txBody>
      </p:sp>
      <p:sp>
        <p:nvSpPr>
          <p:cNvPr id="75" name="Стрелка вниз 74"/>
          <p:cNvSpPr/>
          <p:nvPr/>
        </p:nvSpPr>
        <p:spPr>
          <a:xfrm>
            <a:off x="3433588" y="2166020"/>
            <a:ext cx="1819275"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6" name="Стрелка вниз 75"/>
          <p:cNvSpPr/>
          <p:nvPr/>
        </p:nvSpPr>
        <p:spPr>
          <a:xfrm>
            <a:off x="5227663" y="2166020"/>
            <a:ext cx="1860400" cy="192029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7" name="Стрелка вверх 76"/>
          <p:cNvSpPr/>
          <p:nvPr/>
        </p:nvSpPr>
        <p:spPr>
          <a:xfrm>
            <a:off x="6880450" y="2160686"/>
            <a:ext cx="1868014" cy="19119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76200" marR="66675" indent="-635" algn="ctr">
              <a:lnSpc>
                <a:spcPct val="100000"/>
              </a:lnSpc>
              <a:spcBef>
                <a:spcPts val="105"/>
              </a:spcBef>
            </a:pPr>
            <a:r>
              <a:rPr lang="ru-RU" sz="1000" spc="-10" dirty="0" smtClean="0">
                <a:solidFill>
                  <a:srgbClr val="000066"/>
                </a:solidFill>
                <a:latin typeface="Franklin Gothic Medium"/>
                <a:cs typeface="Franklin Gothic Medium"/>
              </a:rPr>
              <a:t>Возврат </a:t>
            </a:r>
            <a:r>
              <a:rPr lang="ru-RU" sz="1000" spc="-185" dirty="0" smtClean="0">
                <a:solidFill>
                  <a:srgbClr val="000066"/>
                </a:solidFill>
                <a:latin typeface="Franklin Gothic Medium"/>
                <a:cs typeface="Franklin Gothic Medium"/>
              </a:rPr>
              <a:t> </a:t>
            </a:r>
            <a:r>
              <a:rPr lang="ru-RU" sz="1000" spc="-10" dirty="0" smtClean="0">
                <a:solidFill>
                  <a:srgbClr val="000066"/>
                </a:solidFill>
                <a:latin typeface="Franklin Gothic Medium"/>
                <a:cs typeface="Franklin Gothic Medium"/>
              </a:rPr>
              <a:t>ост</a:t>
            </a:r>
            <a:r>
              <a:rPr lang="ru-RU" sz="1000" spc="-20" dirty="0" smtClean="0">
                <a:solidFill>
                  <a:srgbClr val="000066"/>
                </a:solidFill>
                <a:latin typeface="Franklin Gothic Medium"/>
                <a:cs typeface="Franklin Gothic Medium"/>
              </a:rPr>
              <a:t>ат</a:t>
            </a:r>
            <a:r>
              <a:rPr lang="ru-RU" sz="1000" spc="-25" dirty="0" smtClean="0">
                <a:solidFill>
                  <a:srgbClr val="000066"/>
                </a:solidFill>
                <a:latin typeface="Franklin Gothic Medium"/>
                <a:cs typeface="Franklin Gothic Medium"/>
              </a:rPr>
              <a:t>к</a:t>
            </a:r>
            <a:r>
              <a:rPr lang="ru-RU" sz="1000" spc="-5" dirty="0" smtClean="0">
                <a:solidFill>
                  <a:srgbClr val="000066"/>
                </a:solidFill>
                <a:latin typeface="Franklin Gothic Medium"/>
                <a:cs typeface="Franklin Gothic Medium"/>
              </a:rPr>
              <a:t>ов</a:t>
            </a:r>
            <a:endParaRPr lang="ru-RU" sz="1000" dirty="0" smtClean="0">
              <a:solidFill>
                <a:srgbClr val="000066"/>
              </a:solidFill>
              <a:latin typeface="Franklin Gothic Medium"/>
              <a:cs typeface="Franklin Gothic Medium"/>
            </a:endParaRPr>
          </a:p>
          <a:p>
            <a:pPr marL="635" algn="ctr">
              <a:lnSpc>
                <a:spcPct val="100000"/>
              </a:lnSpc>
            </a:pPr>
            <a:r>
              <a:rPr lang="en-US" sz="1000" b="1" spc="30" smtClean="0">
                <a:solidFill>
                  <a:srgbClr val="000066"/>
                </a:solidFill>
                <a:cs typeface="Arial"/>
              </a:rPr>
              <a:t>-41,2</a:t>
            </a:r>
            <a:endParaRPr lang="ru-RU" sz="1000" dirty="0" smtClean="0">
              <a:solidFill>
                <a:srgbClr val="000066"/>
              </a:solidFill>
              <a:cs typeface="Arial"/>
            </a:endParaRPr>
          </a:p>
          <a:p>
            <a:pPr algn="ctr">
              <a:lnSpc>
                <a:spcPct val="100000"/>
              </a:lnSpc>
            </a:pPr>
            <a:r>
              <a:rPr lang="ru-RU" sz="1000" spc="-20" dirty="0" smtClean="0">
                <a:solidFill>
                  <a:srgbClr val="000066"/>
                </a:solidFill>
                <a:latin typeface="Franklin Gothic Medium"/>
                <a:cs typeface="Franklin Gothic Medium"/>
              </a:rPr>
              <a:t>т</a:t>
            </a:r>
            <a:r>
              <a:rPr lang="ru-RU" sz="1000" spc="-35" dirty="0" smtClean="0">
                <a:solidFill>
                  <a:srgbClr val="000066"/>
                </a:solidFill>
                <a:latin typeface="Franklin Gothic Medium"/>
                <a:cs typeface="Franklin Gothic Medium"/>
              </a:rPr>
              <a:t>ы</a:t>
            </a:r>
            <a:r>
              <a:rPr lang="ru-RU" sz="1000" spc="-5" dirty="0" smtClean="0">
                <a:solidFill>
                  <a:srgbClr val="000066"/>
                </a:solidFill>
                <a:latin typeface="Franklin Gothic Medium"/>
                <a:cs typeface="Franklin Gothic Medium"/>
              </a:rPr>
              <a:t>с</a:t>
            </a:r>
            <a:r>
              <a:rPr lang="ru-RU" sz="1000" spc="5" dirty="0" smtClean="0">
                <a:solidFill>
                  <a:srgbClr val="000066"/>
                </a:solidFill>
                <a:latin typeface="Franklin Gothic Medium"/>
                <a:cs typeface="Franklin Gothic Medium"/>
              </a:rPr>
              <a:t>.</a:t>
            </a:r>
            <a:r>
              <a:rPr lang="ru-RU" sz="1000" spc="-10" dirty="0" smtClean="0">
                <a:solidFill>
                  <a:srgbClr val="000066"/>
                </a:solidFill>
                <a:latin typeface="Franklin Gothic Medium"/>
                <a:cs typeface="Franklin Gothic Medium"/>
              </a:rPr>
              <a:t> </a:t>
            </a:r>
            <a:r>
              <a:rPr lang="ru-RU" sz="1000" spc="-5" dirty="0" smtClean="0">
                <a:solidFill>
                  <a:srgbClr val="000066"/>
                </a:solidFill>
                <a:latin typeface="Franklin Gothic Medium"/>
                <a:cs typeface="Franklin Gothic Medium"/>
              </a:rPr>
              <a:t>р</a:t>
            </a:r>
            <a:r>
              <a:rPr lang="ru-RU" sz="1000" spc="-15" dirty="0" smtClean="0">
                <a:solidFill>
                  <a:srgbClr val="000066"/>
                </a:solidFill>
                <a:latin typeface="Franklin Gothic Medium"/>
                <a:cs typeface="Franklin Gothic Medium"/>
              </a:rPr>
              <a:t>уб</a:t>
            </a:r>
            <a:r>
              <a:rPr lang="ru-RU" sz="1000" spc="-5" dirty="0" smtClean="0">
                <a:solidFill>
                  <a:srgbClr val="000066"/>
                </a:solidFill>
                <a:latin typeface="Franklin Gothic Medium"/>
                <a:cs typeface="Franklin Gothic Medium"/>
              </a:rPr>
              <a:t>л</a:t>
            </a:r>
            <a:r>
              <a:rPr lang="ru-RU" sz="1000" spc="-10" dirty="0" smtClean="0">
                <a:solidFill>
                  <a:srgbClr val="000066"/>
                </a:solidFill>
                <a:latin typeface="Franklin Gothic Medium"/>
                <a:cs typeface="Franklin Gothic Medium"/>
              </a:rPr>
              <a:t>ей</a:t>
            </a:r>
            <a:endParaRPr lang="ru-RU" sz="1000" dirty="0">
              <a:solidFill>
                <a:srgbClr val="000066"/>
              </a:solidFill>
            </a:endParaRPr>
          </a:p>
        </p:txBody>
      </p:sp>
      <p:sp>
        <p:nvSpPr>
          <p:cNvPr id="78" name="Стрелка вверх 77"/>
          <p:cNvSpPr/>
          <p:nvPr/>
        </p:nvSpPr>
        <p:spPr>
          <a:xfrm rot="10800000">
            <a:off x="3560117" y="4432634"/>
            <a:ext cx="1728192" cy="179473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79" name="Стрелка вверх 78"/>
          <p:cNvSpPr/>
          <p:nvPr/>
        </p:nvSpPr>
        <p:spPr>
          <a:xfrm>
            <a:off x="5580112" y="4432634"/>
            <a:ext cx="1648570" cy="172819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0" name="object 48"/>
          <p:cNvSpPr txBox="1"/>
          <p:nvPr/>
        </p:nvSpPr>
        <p:spPr>
          <a:xfrm>
            <a:off x="3923928" y="2276872"/>
            <a:ext cx="864096" cy="1565172"/>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a:solidFill>
                  <a:schemeClr val="bg1"/>
                </a:solidFill>
                <a:latin typeface="Franklin Gothic Medium"/>
                <a:cs typeface="Franklin Gothic Medium"/>
              </a:rPr>
              <a:t>На </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с</a:t>
            </a:r>
            <a:r>
              <a:rPr lang="ru-RU" sz="1000" spc="-10" dirty="0">
                <a:solidFill>
                  <a:schemeClr val="bg1"/>
                </a:solidFill>
                <a:latin typeface="Franklin Gothic Medium"/>
                <a:cs typeface="Franklin Gothic Medium"/>
              </a:rPr>
              <a:t>п</a:t>
            </a:r>
            <a:r>
              <a:rPr lang="ru-RU" sz="1000" dirty="0">
                <a:solidFill>
                  <a:schemeClr val="bg1"/>
                </a:solidFill>
                <a:latin typeface="Franklin Gothic Medium"/>
                <a:cs typeface="Franklin Gothic Medium"/>
              </a:rPr>
              <a:t>о</a:t>
            </a:r>
            <a:r>
              <a:rPr lang="ru-RU" sz="1000" spc="-5" dirty="0">
                <a:solidFill>
                  <a:schemeClr val="bg1"/>
                </a:solidFill>
                <a:latin typeface="Franklin Gothic Medium"/>
                <a:cs typeface="Franklin Gothic Medium"/>
              </a:rPr>
              <a:t>л</a:t>
            </a:r>
            <a:r>
              <a:rPr lang="ru-RU" sz="1000" spc="-10" dirty="0">
                <a:solidFill>
                  <a:schemeClr val="bg1"/>
                </a:solidFill>
                <a:latin typeface="Franklin Gothic Medium"/>
                <a:cs typeface="Franklin Gothic Medium"/>
              </a:rPr>
              <a:t>н</a:t>
            </a:r>
            <a:r>
              <a:rPr lang="ru-RU" sz="1000" spc="-5"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н</a:t>
            </a:r>
            <a:r>
              <a:rPr lang="ru-RU" sz="1000" spc="-2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a:t>
            </a:r>
            <a:r>
              <a:rPr lang="ru-RU" sz="1000" spc="-10" dirty="0">
                <a:solidFill>
                  <a:schemeClr val="bg1"/>
                </a:solidFill>
                <a:latin typeface="Franklin Gothic Medium"/>
                <a:cs typeface="Franklin Gothic Medium"/>
              </a:rPr>
              <a:t>переданных</a:t>
            </a:r>
            <a:endParaRPr lang="ru-RU" sz="1000" dirty="0">
              <a:solidFill>
                <a:schemeClr val="bg1"/>
              </a:solidFill>
              <a:latin typeface="Franklin Gothic Medium"/>
              <a:cs typeface="Franklin Gothic Medium"/>
            </a:endParaRPr>
          </a:p>
          <a:p>
            <a:pPr marL="117475" marR="5080" indent="-105410" algn="ctr">
              <a:lnSpc>
                <a:spcPct val="100000"/>
              </a:lnSpc>
            </a:pPr>
            <a:r>
              <a:rPr lang="ru-RU" sz="900" spc="-10" dirty="0">
                <a:solidFill>
                  <a:schemeClr val="bg1"/>
                </a:solidFill>
                <a:latin typeface="Franklin Gothic Medium"/>
                <a:cs typeface="Franklin Gothic Medium"/>
              </a:rPr>
              <a:t>госуд</a:t>
            </a:r>
            <a:r>
              <a:rPr lang="ru-RU" sz="900" spc="-20" dirty="0">
                <a:solidFill>
                  <a:schemeClr val="bg1"/>
                </a:solidFill>
                <a:latin typeface="Franklin Gothic Medium"/>
                <a:cs typeface="Franklin Gothic Medium"/>
              </a:rPr>
              <a:t>а</a:t>
            </a:r>
            <a:r>
              <a:rPr lang="ru-RU" sz="900" spc="-5" dirty="0">
                <a:solidFill>
                  <a:schemeClr val="bg1"/>
                </a:solidFill>
                <a:latin typeface="Franklin Gothic Medium"/>
                <a:cs typeface="Franklin Gothic Medium"/>
              </a:rPr>
              <a:t>рс</a:t>
            </a:r>
            <a:r>
              <a:rPr lang="ru-RU" sz="900" spc="-20" dirty="0">
                <a:solidFill>
                  <a:schemeClr val="bg1"/>
                </a:solidFill>
                <a:latin typeface="Franklin Gothic Medium"/>
                <a:cs typeface="Franklin Gothic Medium"/>
              </a:rPr>
              <a:t>т</a:t>
            </a:r>
            <a:r>
              <a:rPr lang="ru-RU" sz="900" spc="-10" dirty="0">
                <a:solidFill>
                  <a:schemeClr val="bg1"/>
                </a:solidFill>
                <a:latin typeface="Franklin Gothic Medium"/>
                <a:cs typeface="Franklin Gothic Medium"/>
              </a:rPr>
              <a:t>венн</a:t>
            </a:r>
            <a:r>
              <a:rPr lang="ru-RU" sz="900" spc="-35" dirty="0">
                <a:solidFill>
                  <a:schemeClr val="bg1"/>
                </a:solidFill>
                <a:latin typeface="Franklin Gothic Medium"/>
                <a:cs typeface="Franklin Gothic Medium"/>
              </a:rPr>
              <a:t>ы</a:t>
            </a:r>
            <a:r>
              <a:rPr lang="ru-RU" sz="900" spc="-10" dirty="0">
                <a:solidFill>
                  <a:schemeClr val="bg1"/>
                </a:solidFill>
                <a:latin typeface="Franklin Gothic Medium"/>
                <a:cs typeface="Franklin Gothic Medium"/>
              </a:rPr>
              <a:t>х</a:t>
            </a:r>
            <a:r>
              <a:rPr lang="ru-RU" sz="1000" spc="-10"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полномочий </a:t>
            </a:r>
            <a:r>
              <a:rPr lang="ru-RU" sz="1000" spc="-10" dirty="0">
                <a:solidFill>
                  <a:schemeClr val="bg1"/>
                </a:solidFill>
                <a:latin typeface="Franklin Gothic Medium"/>
                <a:cs typeface="Franklin Gothic Medium"/>
              </a:rPr>
              <a:t> </a:t>
            </a:r>
            <a:r>
              <a:rPr lang="ru-RU" sz="1000" b="1" spc="25" dirty="0" smtClean="0">
                <a:solidFill>
                  <a:schemeClr val="bg1"/>
                </a:solidFill>
                <a:latin typeface="Arial"/>
                <a:cs typeface="Arial"/>
              </a:rPr>
              <a:t>245 821,6</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С</a:t>
            </a:r>
            <a:r>
              <a:rPr lang="ru-RU" sz="900" spc="-15" dirty="0" smtClean="0">
                <a:solidFill>
                  <a:schemeClr val="bg1"/>
                </a:solidFill>
                <a:latin typeface="Franklin Gothic Medium"/>
                <a:cs typeface="Franklin Gothic Medium"/>
              </a:rPr>
              <a:t>уб</a:t>
            </a:r>
            <a:r>
              <a:rPr lang="ru-RU" sz="900" spc="-10" dirty="0" smtClean="0">
                <a:solidFill>
                  <a:schemeClr val="bg1"/>
                </a:solidFill>
                <a:latin typeface="Franklin Gothic Medium"/>
                <a:cs typeface="Franklin Gothic Medium"/>
              </a:rPr>
              <a:t>вен</a:t>
            </a:r>
            <a:r>
              <a:rPr lang="ru-RU" sz="900" spc="-5" dirty="0" smtClean="0">
                <a:solidFill>
                  <a:schemeClr val="bg1"/>
                </a:solidFill>
                <a:latin typeface="Franklin Gothic Medium"/>
                <a:cs typeface="Franklin Gothic Medium"/>
              </a:rPr>
              <a:t>ц</a:t>
            </a:r>
            <a:r>
              <a:rPr lang="ru-RU" sz="900" spc="-15" dirty="0" smtClean="0">
                <a:solidFill>
                  <a:schemeClr val="bg1"/>
                </a:solidFill>
                <a:latin typeface="Franklin Gothic Medium"/>
                <a:cs typeface="Franklin Gothic Medium"/>
              </a:rPr>
              <a:t>и</a:t>
            </a:r>
            <a:r>
              <a:rPr lang="ru-RU" sz="900" spc="-25" dirty="0" smtClean="0">
                <a:solidFill>
                  <a:schemeClr val="bg1"/>
                </a:solidFill>
                <a:latin typeface="Franklin Gothic Medium"/>
                <a:cs typeface="Franklin Gothic Medium"/>
              </a:rPr>
              <a:t>и)</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1" name="object 48"/>
          <p:cNvSpPr txBox="1"/>
          <p:nvPr/>
        </p:nvSpPr>
        <p:spPr>
          <a:xfrm>
            <a:off x="5725815" y="2276872"/>
            <a:ext cx="864096" cy="1411284"/>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smtClean="0">
                <a:solidFill>
                  <a:schemeClr val="bg1"/>
                </a:solidFill>
                <a:latin typeface="Franklin Gothic Medium"/>
                <a:cs typeface="Arial"/>
              </a:rPr>
              <a:t>Прочие </a:t>
            </a:r>
            <a:r>
              <a:rPr lang="ru-RU" sz="1000" spc="-5" dirty="0" err="1" smtClean="0">
                <a:solidFill>
                  <a:schemeClr val="bg1"/>
                </a:solidFill>
                <a:latin typeface="Franklin Gothic Medium"/>
                <a:cs typeface="Arial"/>
              </a:rPr>
              <a:t>безввозмездные</a:t>
            </a:r>
            <a:r>
              <a:rPr lang="ru-RU" sz="1000" spc="-5" dirty="0" smtClean="0">
                <a:solidFill>
                  <a:schemeClr val="bg1"/>
                </a:solidFill>
                <a:latin typeface="Franklin Gothic Medium"/>
                <a:cs typeface="Arial"/>
              </a:rPr>
              <a:t> поступления </a:t>
            </a:r>
            <a:r>
              <a:rPr lang="ru-RU" sz="1000" b="1" spc="25" dirty="0" smtClean="0">
                <a:solidFill>
                  <a:schemeClr val="bg1"/>
                </a:solidFill>
                <a:latin typeface="Arial"/>
                <a:cs typeface="Arial"/>
              </a:rPr>
              <a:t>3 294,6</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Иные МБТ</a:t>
            </a:r>
            <a:r>
              <a:rPr lang="ru-RU" sz="900" spc="-25" dirty="0" smtClean="0">
                <a:solidFill>
                  <a:schemeClr val="bg1"/>
                </a:solidFill>
                <a:latin typeface="Franklin Gothic Medium"/>
                <a:cs typeface="Franklin Gothic Medium"/>
              </a:rPr>
              <a:t>)</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2" name="TextBox 81"/>
          <p:cNvSpPr txBox="1"/>
          <p:nvPr/>
        </p:nvSpPr>
        <p:spPr>
          <a:xfrm>
            <a:off x="3998446" y="4581128"/>
            <a:ext cx="851531" cy="1323439"/>
          </a:xfrm>
          <a:prstGeom prst="rect">
            <a:avLst/>
          </a:prstGeom>
          <a:noFill/>
        </p:spPr>
        <p:txBody>
          <a:bodyPr wrap="square" rtlCol="0">
            <a:spAutoFit/>
          </a:bodyPr>
          <a:lstStyle/>
          <a:p>
            <a:pPr marL="12700" marR="5080" algn="ctr">
              <a:lnSpc>
                <a:spcPct val="100000"/>
              </a:lnSpc>
              <a:spcBef>
                <a:spcPts val="95"/>
              </a:spcBef>
            </a:pPr>
            <a:r>
              <a:rPr lang="ru-RU" sz="1000" spc="-10" dirty="0">
                <a:solidFill>
                  <a:srgbClr val="000066"/>
                </a:solidFill>
                <a:latin typeface="Franklin Gothic Medium"/>
                <a:cs typeface="Franklin Gothic Medium"/>
              </a:rPr>
              <a:t>На</a:t>
            </a:r>
            <a:r>
              <a:rPr lang="ru-RU" sz="1000" spc="-20" dirty="0">
                <a:solidFill>
                  <a:srgbClr val="000066"/>
                </a:solidFill>
                <a:latin typeface="Franklin Gothic Medium"/>
                <a:cs typeface="Franklin Gothic Medium"/>
              </a:rPr>
              <a:t> решение</a:t>
            </a:r>
            <a:r>
              <a:rPr lang="ru-RU" sz="1000" spc="15"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вопросов </a:t>
            </a:r>
            <a:r>
              <a:rPr lang="ru-RU" sz="1000" spc="-235" dirty="0">
                <a:solidFill>
                  <a:srgbClr val="000066"/>
                </a:solidFill>
                <a:latin typeface="Franklin Gothic Medium"/>
                <a:cs typeface="Franklin Gothic Medium"/>
              </a:rPr>
              <a:t> </a:t>
            </a:r>
            <a:r>
              <a:rPr lang="ru-RU" sz="1000" spc="-20" dirty="0">
                <a:solidFill>
                  <a:srgbClr val="000066"/>
                </a:solidFill>
                <a:latin typeface="Franklin Gothic Medium"/>
                <a:cs typeface="Franklin Gothic Medium"/>
              </a:rPr>
              <a:t>местного</a:t>
            </a:r>
            <a:r>
              <a:rPr lang="ru-RU" sz="1000" spc="440" dirty="0">
                <a:solidFill>
                  <a:srgbClr val="000066"/>
                </a:solidFill>
                <a:latin typeface="Franklin Gothic Medium"/>
                <a:cs typeface="Franklin Gothic Medium"/>
              </a:rPr>
              <a:t> </a:t>
            </a:r>
            <a:r>
              <a:rPr lang="ru-RU" sz="1000" spc="-25" dirty="0">
                <a:solidFill>
                  <a:srgbClr val="000066"/>
                </a:solidFill>
                <a:latin typeface="Franklin Gothic Medium"/>
                <a:cs typeface="Franklin Gothic Medium"/>
              </a:rPr>
              <a:t>значения </a:t>
            </a:r>
            <a:r>
              <a:rPr lang="ru-RU" sz="1000" spc="-20" dirty="0">
                <a:solidFill>
                  <a:srgbClr val="000066"/>
                </a:solidFill>
                <a:latin typeface="Franklin Gothic Medium"/>
                <a:cs typeface="Franklin Gothic Medium"/>
              </a:rPr>
              <a:t> </a:t>
            </a:r>
            <a:r>
              <a:rPr lang="ru-RU" sz="1000" b="1" spc="30" dirty="0" smtClean="0">
                <a:solidFill>
                  <a:srgbClr val="000066"/>
                </a:solidFill>
                <a:latin typeface="Arial"/>
                <a:cs typeface="Arial"/>
              </a:rPr>
              <a:t>42 038,5</a:t>
            </a:r>
            <a:endParaRPr lang="ru-RU" sz="1000" dirty="0">
              <a:solidFill>
                <a:srgbClr val="000066"/>
              </a:solidFill>
              <a:latin typeface="Arial"/>
              <a:cs typeface="Arial"/>
            </a:endParaRPr>
          </a:p>
          <a:p>
            <a:pPr algn="ctr">
              <a:lnSpc>
                <a:spcPct val="100000"/>
              </a:lnSpc>
            </a:pPr>
            <a:r>
              <a:rPr lang="ru-RU" sz="1000" spc="-15" dirty="0">
                <a:solidFill>
                  <a:srgbClr val="000066"/>
                </a:solidFill>
                <a:latin typeface="Franklin Gothic Medium"/>
                <a:cs typeface="Franklin Gothic Medium"/>
              </a:rPr>
              <a:t>тыс.</a:t>
            </a:r>
            <a:r>
              <a:rPr lang="ru-RU" sz="1000" spc="-40"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рублей</a:t>
            </a:r>
            <a:endParaRPr lang="ru-RU" sz="1000" dirty="0">
              <a:solidFill>
                <a:srgbClr val="000066"/>
              </a:solidFill>
              <a:latin typeface="Franklin Gothic Medium"/>
              <a:cs typeface="Franklin Gothic Medium"/>
            </a:endParaRPr>
          </a:p>
          <a:p>
            <a:endParaRPr lang="ru-RU" sz="1000" dirty="0">
              <a:solidFill>
                <a:srgbClr val="000066"/>
              </a:solidFill>
            </a:endParaRPr>
          </a:p>
        </p:txBody>
      </p:sp>
      <p:sp>
        <p:nvSpPr>
          <p:cNvPr id="83" name="TextBox 82"/>
          <p:cNvSpPr txBox="1"/>
          <p:nvPr/>
        </p:nvSpPr>
        <p:spPr>
          <a:xfrm>
            <a:off x="5760132" y="4711954"/>
            <a:ext cx="1288530" cy="1169551"/>
          </a:xfrm>
          <a:prstGeom prst="rect">
            <a:avLst/>
          </a:prstGeom>
          <a:noFill/>
        </p:spPr>
        <p:txBody>
          <a:bodyPr wrap="square" rtlCol="0">
            <a:spAutoFit/>
          </a:bodyPr>
          <a:lstStyle/>
          <a:p>
            <a:pPr marL="173990" marR="164465" algn="ctr">
              <a:lnSpc>
                <a:spcPct val="100000"/>
              </a:lnSpc>
              <a:spcBef>
                <a:spcPts val="95"/>
              </a:spcBef>
            </a:pPr>
            <a:r>
              <a:rPr lang="ru-RU" sz="1000" spc="-10" dirty="0">
                <a:solidFill>
                  <a:srgbClr val="001F5F"/>
                </a:solidFill>
                <a:latin typeface="Franklin Gothic Medium"/>
                <a:cs typeface="Franklin Gothic Medium"/>
              </a:rPr>
              <a:t>На </a:t>
            </a:r>
            <a:r>
              <a:rPr lang="ru-RU" sz="1000" spc="-20" dirty="0">
                <a:solidFill>
                  <a:srgbClr val="001F5F"/>
                </a:solidFill>
                <a:latin typeface="Franklin Gothic Medium"/>
                <a:cs typeface="Franklin Gothic Medium"/>
              </a:rPr>
              <a:t>исполнение </a:t>
            </a:r>
            <a:r>
              <a:rPr lang="ru-RU" sz="1000" spc="-240" dirty="0">
                <a:solidFill>
                  <a:srgbClr val="001F5F"/>
                </a:solidFill>
                <a:latin typeface="Franklin Gothic Medium"/>
                <a:cs typeface="Franklin Gothic Medium"/>
              </a:rPr>
              <a:t> </a:t>
            </a:r>
            <a:r>
              <a:rPr lang="ru-RU" sz="1000" spc="-20" dirty="0">
                <a:solidFill>
                  <a:srgbClr val="001F5F"/>
                </a:solidFill>
                <a:latin typeface="Franklin Gothic Medium"/>
                <a:cs typeface="Franklin Gothic Medium"/>
              </a:rPr>
              <a:t>переданных</a:t>
            </a:r>
            <a:endParaRPr lang="ru-RU" sz="1000" dirty="0">
              <a:latin typeface="Franklin Gothic Medium"/>
              <a:cs typeface="Franklin Gothic Medium"/>
            </a:endParaRPr>
          </a:p>
          <a:p>
            <a:pPr algn="ctr">
              <a:lnSpc>
                <a:spcPct val="100000"/>
              </a:lnSpc>
            </a:pPr>
            <a:r>
              <a:rPr lang="ru-RU" sz="1000" spc="-20" dirty="0">
                <a:solidFill>
                  <a:srgbClr val="001F5F"/>
                </a:solidFill>
                <a:latin typeface="Franklin Gothic Medium"/>
                <a:cs typeface="Franklin Gothic Medium"/>
              </a:rPr>
              <a:t>полномочий</a:t>
            </a:r>
            <a:r>
              <a:rPr lang="ru-RU" sz="1000" spc="25" dirty="0">
                <a:solidFill>
                  <a:srgbClr val="001F5F"/>
                </a:solidFill>
                <a:latin typeface="Franklin Gothic Medium"/>
                <a:cs typeface="Franklin Gothic Medium"/>
              </a:rPr>
              <a:t> </a:t>
            </a:r>
            <a:endParaRPr lang="ru-RU" sz="1000" spc="25" dirty="0" smtClean="0">
              <a:solidFill>
                <a:srgbClr val="001F5F"/>
              </a:solidFill>
              <a:latin typeface="Franklin Gothic Medium"/>
              <a:cs typeface="Franklin Gothic Medium"/>
            </a:endParaRPr>
          </a:p>
          <a:p>
            <a:pPr algn="ctr">
              <a:lnSpc>
                <a:spcPct val="100000"/>
              </a:lnSpc>
            </a:pPr>
            <a:r>
              <a:rPr lang="en-US" sz="1000" b="1" spc="25" dirty="0" smtClean="0">
                <a:solidFill>
                  <a:srgbClr val="001F5F"/>
                </a:solidFill>
                <a:latin typeface="Arial"/>
                <a:cs typeface="Arial"/>
              </a:rPr>
              <a:t>204,5</a:t>
            </a:r>
            <a:endParaRPr lang="ru-RU" sz="1000" dirty="0">
              <a:latin typeface="Arial"/>
              <a:cs typeface="Arial"/>
            </a:endParaRPr>
          </a:p>
          <a:p>
            <a:pPr algn="ctr">
              <a:lnSpc>
                <a:spcPct val="100000"/>
              </a:lnSpc>
            </a:pPr>
            <a:r>
              <a:rPr lang="ru-RU" sz="1000" spc="-15" dirty="0">
                <a:solidFill>
                  <a:srgbClr val="001F5F"/>
                </a:solidFill>
                <a:latin typeface="Franklin Gothic Medium"/>
                <a:cs typeface="Franklin Gothic Medium"/>
              </a:rPr>
              <a:t>тыс.</a:t>
            </a:r>
            <a:r>
              <a:rPr lang="ru-RU" sz="1000" spc="-40" dirty="0">
                <a:solidFill>
                  <a:srgbClr val="001F5F"/>
                </a:solidFill>
                <a:latin typeface="Franklin Gothic Medium"/>
                <a:cs typeface="Franklin Gothic Medium"/>
              </a:rPr>
              <a:t> </a:t>
            </a:r>
            <a:r>
              <a:rPr lang="ru-RU" sz="1000" spc="-15" dirty="0">
                <a:solidFill>
                  <a:srgbClr val="001F5F"/>
                </a:solidFill>
                <a:latin typeface="Franklin Gothic Medium"/>
                <a:cs typeface="Franklin Gothic Medium"/>
              </a:rPr>
              <a:t>рублей</a:t>
            </a:r>
            <a:endParaRPr lang="ru-RU" sz="1000" dirty="0">
              <a:latin typeface="Franklin Gothic Medium"/>
              <a:cs typeface="Franklin Gothic Medium"/>
            </a:endParaRPr>
          </a:p>
          <a:p>
            <a:endParaRPr lang="ru-RU" sz="1000" dirty="0"/>
          </a:p>
        </p:txBody>
      </p:sp>
      <p:sp>
        <p:nvSpPr>
          <p:cNvPr id="84" name="TextBox 8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18124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7131" name="Text Box 3"/>
          <p:cNvSpPr txBox="1">
            <a:spLocks noChangeArrowheads="1"/>
          </p:cNvSpPr>
          <p:nvPr/>
        </p:nvSpPr>
        <p:spPr bwMode="auto">
          <a:xfrm>
            <a:off x="467544" y="1399580"/>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4</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5</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6</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годов</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3617091132"/>
              </p:ext>
            </p:extLst>
          </p:nvPr>
        </p:nvGraphicFramePr>
        <p:xfrm>
          <a:off x="684213" y="3549650"/>
          <a:ext cx="8012112" cy="1411288"/>
        </p:xfrm>
        <a:graphic>
          <a:graphicData uri="http://schemas.openxmlformats.org/presentationml/2006/ole">
            <mc:AlternateContent xmlns:mc="http://schemas.openxmlformats.org/markup-compatibility/2006">
              <mc:Choice xmlns:v="urn:schemas-microsoft-com:vml" Requires="v">
                <p:oleObj spid="_x0000_s48028" name="Лист" r:id="rId4" imgW="11029950" imgH="1943100" progId="Excel.Sheet.8">
                  <p:embed/>
                </p:oleObj>
              </mc:Choice>
              <mc:Fallback>
                <p:oleObj name="Лист" r:id="rId4" imgW="11029950" imgH="1943100" progId="Excel.Sheet.8">
                  <p:embed/>
                  <p:pic>
                    <p:nvPicPr>
                      <p:cNvPr id="0" name="Picture 190"/>
                      <p:cNvPicPr>
                        <a:picLocks noGrp="1" noChangeAspect="1" noChangeArrowheads="1"/>
                      </p:cNvPicPr>
                      <p:nvPr/>
                    </p:nvPicPr>
                    <p:blipFill>
                      <a:blip r:embed="rId5"/>
                      <a:srcRect/>
                      <a:stretch>
                        <a:fillRect/>
                      </a:stretch>
                    </p:blipFill>
                    <p:spPr bwMode="auto">
                      <a:xfrm>
                        <a:off x="684213" y="3549650"/>
                        <a:ext cx="8012112" cy="1411288"/>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6" cstate="print"/>
          <a:srcRect/>
          <a:stretch>
            <a:fillRect/>
          </a:stretch>
        </p:blipFill>
        <p:spPr bwMode="auto">
          <a:xfrm>
            <a:off x="6588224" y="809513"/>
            <a:ext cx="2555776" cy="1971415"/>
          </a:xfrm>
          <a:prstGeom prst="rect">
            <a:avLst/>
          </a:prstGeom>
          <a:noFill/>
          <a:ln w="9525">
            <a:noFill/>
            <a:miter lim="800000"/>
            <a:headEnd/>
            <a:tailEnd/>
          </a:ln>
          <a:effectLst>
            <a:softEdge rad="1270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7"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r"/>
            <a:r>
              <a:rPr lang="ru-RU" sz="1600" b="1" dirty="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494536634"/>
              </p:ext>
            </p:extLst>
          </p:nvPr>
        </p:nvGraphicFramePr>
        <p:xfrm>
          <a:off x="1114425" y="2659062"/>
          <a:ext cx="7478713" cy="3146201"/>
        </p:xfrm>
        <a:graphic>
          <a:graphicData uri="http://schemas.openxmlformats.org/presentationml/2006/ole">
            <mc:AlternateContent xmlns:mc="http://schemas.openxmlformats.org/markup-compatibility/2006">
              <mc:Choice xmlns:v="urn:schemas-microsoft-com:vml" Requires="v">
                <p:oleObj spid="_x0000_s49036" name="Лист" r:id="rId3" imgW="8229600" imgH="3276549" progId="Excel.Sheet.8">
                  <p:embed/>
                </p:oleObj>
              </mc:Choice>
              <mc:Fallback>
                <p:oleObj name="Лист" r:id="rId3" imgW="8229600" imgH="3276549" progId="Excel.Sheet.8">
                  <p:embed/>
                  <p:pic>
                    <p:nvPicPr>
                      <p:cNvPr id="0" name="Picture 186"/>
                      <p:cNvPicPr>
                        <a:picLocks noGrp="1" noChangeAspect="1" noChangeArrowheads="1"/>
                      </p:cNvPicPr>
                      <p:nvPr/>
                    </p:nvPicPr>
                    <p:blipFill>
                      <a:blip r:embed="rId4"/>
                      <a:srcRect/>
                      <a:stretch>
                        <a:fillRect/>
                      </a:stretch>
                    </p:blipFill>
                    <p:spPr bwMode="auto">
                      <a:xfrm>
                        <a:off x="1114425" y="2659062"/>
                        <a:ext cx="7478713" cy="3146201"/>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69332"/>
          </a:xfrm>
          <a:prstGeom prst="rect">
            <a:avLst/>
          </a:prstGeom>
          <a:noFill/>
          <a:ln w="9525">
            <a:noFill/>
            <a:miter lim="800000"/>
            <a:headEnd/>
            <a:tailEnd/>
          </a:ln>
        </p:spPr>
        <p:txBody>
          <a:bodyPr wrap="square">
            <a:spAutoFit/>
          </a:bodyPr>
          <a:lstStyle/>
          <a:p>
            <a:pPr algn="ctr"/>
            <a:r>
              <a:rPr lang="ru-RU" sz="1800" b="1" dirty="0">
                <a:solidFill>
                  <a:srgbClr val="000066"/>
                </a:solidFill>
                <a:latin typeface="Bad Script" panose="02000000000000000000" pitchFamily="2" charset="0"/>
              </a:rPr>
              <a:t>Налоговые и неналоговые </a:t>
            </a:r>
            <a:r>
              <a:rPr lang="ru-RU" sz="1800" b="1" dirty="0" smtClean="0">
                <a:solidFill>
                  <a:srgbClr val="000066"/>
                </a:solidFill>
                <a:latin typeface="Bad Script" panose="02000000000000000000" pitchFamily="2" charset="0"/>
              </a:rPr>
              <a:t>доходы</a:t>
            </a:r>
            <a:endParaRPr lang="ru-RU" sz="1800" b="1" dirty="0">
              <a:solidFill>
                <a:srgbClr val="000066"/>
              </a:solidFill>
              <a:latin typeface="Bad Script" panose="02000000000000000000" pitchFamily="2" charset="0"/>
            </a:endParaRPr>
          </a:p>
        </p:txBody>
      </p:sp>
      <p:sp>
        <p:nvSpPr>
          <p:cNvPr id="7" name="Text Box 3"/>
          <p:cNvSpPr txBox="1">
            <a:spLocks noChangeArrowheads="1"/>
          </p:cNvSpPr>
          <p:nvPr/>
        </p:nvSpPr>
        <p:spPr bwMode="auto">
          <a:xfrm>
            <a:off x="1475656" y="1392391"/>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2024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2025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2026 </a:t>
            </a:r>
            <a:r>
              <a:rPr lang="ru-RU" altLang="ru-RU" sz="1800" b="1" dirty="0">
                <a:solidFill>
                  <a:srgbClr val="000066"/>
                </a:solidFill>
                <a:cs typeface="Times New Roman" pitchFamily="18" charset="0"/>
              </a:rPr>
              <a:t>годов</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9179" name="Text Box 3"/>
          <p:cNvSpPr txBox="1">
            <a:spLocks noChangeArrowheads="1"/>
          </p:cNvSpPr>
          <p:nvPr/>
        </p:nvSpPr>
        <p:spPr bwMode="auto">
          <a:xfrm>
            <a:off x="369887" y="944956"/>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58 490,8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3244013721"/>
              </p:ext>
            </p:extLst>
          </p:nvPr>
        </p:nvGraphicFramePr>
        <p:xfrm>
          <a:off x="325438" y="2439988"/>
          <a:ext cx="8636000" cy="2617787"/>
        </p:xfrm>
        <a:graphic>
          <a:graphicData uri="http://schemas.openxmlformats.org/presentationml/2006/ole">
            <mc:AlternateContent xmlns:mc="http://schemas.openxmlformats.org/markup-compatibility/2006">
              <mc:Choice xmlns:v="urn:schemas-microsoft-com:vml" Requires="v">
                <p:oleObj spid="_x0000_s50055" name="Лист" r:id="rId3" imgW="8953388" imgH="2714625" progId="Excel.Sheet.8">
                  <p:embed/>
                </p:oleObj>
              </mc:Choice>
              <mc:Fallback>
                <p:oleObj name="Лист" r:id="rId3" imgW="8953388" imgH="2714625" progId="Excel.Sheet.8">
                  <p:embed/>
                  <p:pic>
                    <p:nvPicPr>
                      <p:cNvPr id="0" name="Picture 185"/>
                      <p:cNvPicPr>
                        <a:picLocks noGrp="1" noChangeAspect="1" noChangeArrowheads="1"/>
                      </p:cNvPicPr>
                      <p:nvPr/>
                    </p:nvPicPr>
                    <p:blipFill>
                      <a:blip r:embed="rId4"/>
                      <a:srcRect/>
                      <a:stretch>
                        <a:fillRect/>
                      </a:stretch>
                    </p:blipFill>
                    <p:spPr bwMode="auto">
                      <a:xfrm>
                        <a:off x="325438" y="2439988"/>
                        <a:ext cx="8636000" cy="2617787"/>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3568" y="980728"/>
            <a:ext cx="8229600" cy="883568"/>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1672692603"/>
              </p:ext>
            </p:extLst>
          </p:nvPr>
        </p:nvGraphicFramePr>
        <p:xfrm>
          <a:off x="468313" y="2133600"/>
          <a:ext cx="8405812" cy="3527425"/>
        </p:xfrm>
        <a:graphic>
          <a:graphicData uri="http://schemas.openxmlformats.org/presentationml/2006/ole">
            <mc:AlternateContent xmlns:mc="http://schemas.openxmlformats.org/markup-compatibility/2006">
              <mc:Choice xmlns:v="urn:schemas-microsoft-com:vml" Requires="v">
                <p:oleObj spid="_x0000_s169725" name="Лист" r:id="rId3" imgW="8372475" imgH="2924175" progId="Excel.Sheet.8">
                  <p:embed/>
                </p:oleObj>
              </mc:Choice>
              <mc:Fallback>
                <p:oleObj name="Лист" r:id="rId3" imgW="8372475" imgH="2924175" progId="Excel.Sheet.8">
                  <p:embed/>
                  <p:pic>
                    <p:nvPicPr>
                      <p:cNvPr id="0" name="Picture 48"/>
                      <p:cNvPicPr>
                        <a:picLocks noGrp="1" noChangeAspect="1" noChangeArrowheads="1"/>
                      </p:cNvPicPr>
                      <p:nvPr/>
                    </p:nvPicPr>
                    <p:blipFill>
                      <a:blip r:embed="rId4"/>
                      <a:srcRect/>
                      <a:stretch>
                        <a:fillRect/>
                      </a:stretch>
                    </p:blipFill>
                    <p:spPr bwMode="auto">
                      <a:xfrm>
                        <a:off x="468313" y="2133600"/>
                        <a:ext cx="8405812" cy="3527425"/>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1340768"/>
            <a:ext cx="8229600" cy="955576"/>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050352934"/>
              </p:ext>
            </p:extLst>
          </p:nvPr>
        </p:nvGraphicFramePr>
        <p:xfrm>
          <a:off x="511175" y="2276475"/>
          <a:ext cx="8339138" cy="4457700"/>
        </p:xfrm>
        <a:graphic>
          <a:graphicData uri="http://schemas.openxmlformats.org/presentationml/2006/ole">
            <mc:AlternateContent xmlns:mc="http://schemas.openxmlformats.org/markup-compatibility/2006">
              <mc:Choice xmlns:v="urn:schemas-microsoft-com:vml" Requires="v">
                <p:oleObj spid="_x0000_s170750" name="Лист" r:id="rId3" imgW="8372475" imgH="3733912" progId="Excel.Sheet.8">
                  <p:embed/>
                </p:oleObj>
              </mc:Choice>
              <mc:Fallback>
                <p:oleObj name="Лист" r:id="rId3" imgW="8372475" imgH="3733912" progId="Excel.Sheet.8">
                  <p:embed/>
                  <p:pic>
                    <p:nvPicPr>
                      <p:cNvPr id="0" name="Picture 48"/>
                      <p:cNvPicPr>
                        <a:picLocks noGrp="1" noChangeAspect="1" noChangeArrowheads="1"/>
                      </p:cNvPicPr>
                      <p:nvPr/>
                    </p:nvPicPr>
                    <p:blipFill>
                      <a:blip r:embed="rId4"/>
                      <a:srcRect/>
                      <a:stretch>
                        <a:fillRect/>
                      </a:stretch>
                    </p:blipFill>
                    <p:spPr bwMode="auto">
                      <a:xfrm>
                        <a:off x="511175" y="2276475"/>
                        <a:ext cx="8339138" cy="445770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TextBox 4"/>
          <p:cNvSpPr txBox="1"/>
          <p:nvPr/>
        </p:nvSpPr>
        <p:spPr>
          <a:xfrm>
            <a:off x="5437212" y="1672731"/>
            <a:ext cx="3510632" cy="307777"/>
          </a:xfrm>
          <a:prstGeom prst="rect">
            <a:avLst/>
          </a:prstGeom>
          <a:solidFill>
            <a:schemeClr val="accent5"/>
          </a:solidFill>
        </p:spPr>
        <p:txBody>
          <a:bodyPr wrap="square" rtlCol="0">
            <a:spAutoFit/>
          </a:bodyPr>
          <a:lstStyle/>
          <a:p>
            <a:r>
              <a:rPr lang="ru-RU" b="1" i="1" dirty="0" smtClean="0">
                <a:solidFill>
                  <a:srgbClr val="000066"/>
                </a:solidFill>
                <a:effectLst/>
              </a:rPr>
              <a:t>Контактная информация                      </a:t>
            </a:r>
            <a:r>
              <a:rPr lang="ru-RU" sz="1200" b="1" i="1" dirty="0" smtClean="0">
                <a:solidFill>
                  <a:srgbClr val="000066"/>
                </a:solidFill>
                <a:effectLst/>
              </a:rPr>
              <a:t>107</a:t>
            </a:r>
            <a:endParaRPr lang="ru-RU" sz="1200" b="1" i="1" dirty="0">
              <a:solidFill>
                <a:srgbClr val="000066"/>
              </a:solidFill>
              <a:effectLst/>
            </a:endParaRPr>
          </a:p>
        </p:txBody>
      </p:sp>
      <p:sp>
        <p:nvSpPr>
          <p:cNvPr id="8" name="TextBox 7"/>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18997674"/>
              </p:ext>
            </p:extLst>
          </p:nvPr>
        </p:nvGraphicFramePr>
        <p:xfrm>
          <a:off x="345406" y="444734"/>
          <a:ext cx="8597204" cy="928152"/>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algn="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a:t>
                      </a:r>
                      <a:r>
                        <a:rPr lang="ru-RU" b="1" i="1" dirty="0" smtClean="0">
                          <a:solidFill>
                            <a:srgbClr val="000066"/>
                          </a:solidFill>
                          <a:effectLst/>
                          <a:latin typeface="Times New Roman" panose="02020603050405020304" pitchFamily="18" charset="0"/>
                          <a:cs typeface="Times New Roman" panose="02020603050405020304" pitchFamily="18" charset="0"/>
                        </a:rPr>
                        <a:t>Источники финансирования</a:t>
                      </a:r>
                      <a:endParaRPr lang="ru-RU" b="1" i="1" dirty="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Источники</a:t>
                      </a:r>
                      <a:r>
                        <a:rPr lang="ru-RU" sz="1000" b="1" baseline="0" dirty="0" smtClean="0">
                          <a:solidFill>
                            <a:srgbClr val="000066"/>
                          </a:solidFill>
                          <a:latin typeface="Bad Script" panose="02000000000000000000" pitchFamily="2" charset="0"/>
                        </a:rPr>
                        <a:t> финансирования дефицита бюджета </a:t>
                      </a:r>
                      <a:r>
                        <a:rPr lang="ru-RU" sz="1000" b="1" dirty="0" smtClean="0">
                          <a:solidFill>
                            <a:srgbClr val="000066"/>
                          </a:solidFill>
                          <a:latin typeface="Bad Script" panose="02000000000000000000" pitchFamily="2" charset="0"/>
                        </a:rPr>
                        <a:t>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87</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Муниципальный долг</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88-90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
        <p:nvSpPr>
          <p:cNvPr id="6" name="TextBox 5"/>
          <p:cNvSpPr txBox="1"/>
          <p:nvPr/>
        </p:nvSpPr>
        <p:spPr>
          <a:xfrm>
            <a:off x="5437212" y="1344416"/>
            <a:ext cx="3510632" cy="307777"/>
          </a:xfrm>
          <a:prstGeom prst="rect">
            <a:avLst/>
          </a:prstGeom>
          <a:solidFill>
            <a:schemeClr val="accent2">
              <a:lumMod val="40000"/>
              <a:lumOff val="60000"/>
            </a:schemeClr>
          </a:solidFill>
        </p:spPr>
        <p:txBody>
          <a:bodyPr wrap="square" rtlCol="0">
            <a:spAutoFit/>
          </a:bodyPr>
          <a:lstStyle/>
          <a:p>
            <a:r>
              <a:rPr lang="ru-RU" b="1" i="1" dirty="0" smtClean="0">
                <a:solidFill>
                  <a:srgbClr val="000066"/>
                </a:solidFill>
                <a:effectLst/>
              </a:rPr>
              <a:t>Дополнительная информация           </a:t>
            </a:r>
            <a:r>
              <a:rPr lang="ru-RU" sz="1200" b="1" i="1" dirty="0" smtClean="0">
                <a:solidFill>
                  <a:srgbClr val="000066"/>
                </a:solidFill>
                <a:effectLst/>
              </a:rPr>
              <a:t>91-106</a:t>
            </a:r>
            <a:endParaRPr lang="ru-RU" sz="1200" b="1" i="1" dirty="0">
              <a:solidFill>
                <a:srgbClr val="000066"/>
              </a:solidFill>
              <a:effectLst/>
            </a:endParaRPr>
          </a:p>
        </p:txBody>
      </p:sp>
    </p:spTree>
    <p:extLst>
      <p:ext uri="{BB962C8B-B14F-4D97-AF65-F5344CB8AC3E}">
        <p14:creationId xmlns:p14="http://schemas.microsoft.com/office/powerpoint/2010/main" val="2796809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2251" name="Text Box 3"/>
          <p:cNvSpPr txBox="1">
            <a:spLocks noChangeArrowheads="1"/>
          </p:cNvSpPr>
          <p:nvPr/>
        </p:nvSpPr>
        <p:spPr bwMode="auto">
          <a:xfrm>
            <a:off x="539552" y="980728"/>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4171757774"/>
              </p:ext>
            </p:extLst>
          </p:nvPr>
        </p:nvGraphicFramePr>
        <p:xfrm>
          <a:off x="633413" y="2311400"/>
          <a:ext cx="8524875" cy="2867025"/>
        </p:xfrm>
        <a:graphic>
          <a:graphicData uri="http://schemas.openxmlformats.org/presentationml/2006/ole">
            <mc:AlternateContent xmlns:mc="http://schemas.openxmlformats.org/markup-compatibility/2006">
              <mc:Choice xmlns:v="urn:schemas-microsoft-com:vml" Requires="v">
                <p:oleObj spid="_x0000_s53125" name="Лист" r:id="rId3" imgW="8353313" imgH="2809763" progId="Excel.Sheet.8">
                  <p:embed/>
                </p:oleObj>
              </mc:Choice>
              <mc:Fallback>
                <p:oleObj name="Лист" r:id="rId3" imgW="8353313" imgH="2809763" progId="Excel.Sheet.8">
                  <p:embed/>
                  <p:pic>
                    <p:nvPicPr>
                      <p:cNvPr id="0" name="Picture 182"/>
                      <p:cNvPicPr>
                        <a:picLocks noGrp="1" noChangeAspect="1" noChangeArrowheads="1"/>
                      </p:cNvPicPr>
                      <p:nvPr/>
                    </p:nvPicPr>
                    <p:blipFill>
                      <a:blip r:embed="rId4"/>
                      <a:srcRect/>
                      <a:stretch>
                        <a:fillRect/>
                      </a:stretch>
                    </p:blipFill>
                    <p:spPr bwMode="auto">
                      <a:xfrm>
                        <a:off x="633413" y="2311400"/>
                        <a:ext cx="8524875" cy="2867025"/>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5779" name="Text Box 3"/>
          <p:cNvSpPr txBox="1">
            <a:spLocks noChangeArrowheads="1"/>
          </p:cNvSpPr>
          <p:nvPr/>
        </p:nvSpPr>
        <p:spPr bwMode="auto">
          <a:xfrm>
            <a:off x="611560" y="1484784"/>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538302035"/>
              </p:ext>
            </p:extLst>
          </p:nvPr>
        </p:nvGraphicFramePr>
        <p:xfrm>
          <a:off x="254000" y="2436813"/>
          <a:ext cx="8588375" cy="2708275"/>
        </p:xfrm>
        <a:graphic>
          <a:graphicData uri="http://schemas.openxmlformats.org/presentationml/2006/ole">
            <mc:AlternateContent xmlns:mc="http://schemas.openxmlformats.org/markup-compatibility/2006">
              <mc:Choice xmlns:v="urn:schemas-microsoft-com:vml" Requires="v">
                <p:oleObj spid="_x0000_s76656" name="Лист" r:id="rId4" imgW="8305912" imgH="2619487" progId="Excel.Sheet.8">
                  <p:embed/>
                </p:oleObj>
              </mc:Choice>
              <mc:Fallback>
                <p:oleObj name="Лист" r:id="rId4" imgW="8305912" imgH="2619487" progId="Excel.Sheet.8">
                  <p:embed/>
                  <p:pic>
                    <p:nvPicPr>
                      <p:cNvPr id="0" name="Picture 158"/>
                      <p:cNvPicPr>
                        <a:picLocks noGrp="1" noChangeAspect="1" noChangeArrowheads="1"/>
                      </p:cNvPicPr>
                      <p:nvPr/>
                    </p:nvPicPr>
                    <p:blipFill>
                      <a:blip r:embed="rId5"/>
                      <a:srcRect/>
                      <a:stretch>
                        <a:fillRect/>
                      </a:stretch>
                    </p:blipFill>
                    <p:spPr bwMode="auto">
                      <a:xfrm>
                        <a:off x="254000" y="2436813"/>
                        <a:ext cx="8588375" cy="270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41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1796771835"/>
              </p:ext>
            </p:extLst>
          </p:nvPr>
        </p:nvGraphicFramePr>
        <p:xfrm>
          <a:off x="320936" y="206084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факт</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34 316,4</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38 720,1</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a:t>
                      </a:r>
                      <a:r>
                        <a:rPr lang="ru-RU" sz="1600" b="1" i="0" u="none" strike="noStrike" baseline="0" dirty="0" smtClean="0">
                          <a:solidFill>
                            <a:srgbClr val="000000"/>
                          </a:solidFill>
                          <a:latin typeface="Times New Roman" pitchFamily="18" charset="0"/>
                          <a:cs typeface="Times New Roman" pitchFamily="18" charset="0"/>
                        </a:rPr>
                        <a:t>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a:t>
                      </a:r>
                      <a:r>
                        <a:rPr lang="ru-RU" sz="1600" b="1" i="0" u="none" strike="noStrike" baseline="0" dirty="0" smtClean="0">
                          <a:solidFill>
                            <a:schemeClr val="tx1"/>
                          </a:solidFill>
                          <a:latin typeface="Times New Roman" pitchFamily="18" charset="0"/>
                          <a:cs typeface="Times New Roman" pitchFamily="18" charset="0"/>
                        </a:rPr>
                        <a:t> 896,2</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049,2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4 234,7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1 418,0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1 350,3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 </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256,5 </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4019" y="1124400"/>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a:t>
            </a:r>
          </a:p>
          <a:p>
            <a:pPr lvl="0" indent="457200" algn="ctr">
              <a:tabLst>
                <a:tab pos="457200" algn="l"/>
              </a:tabLst>
            </a:pPr>
            <a:r>
              <a:rPr lang="ru-RU" sz="1600" b="1" i="1" dirty="0" smtClean="0">
                <a:solidFill>
                  <a:srgbClr val="C00000"/>
                </a:solidFill>
                <a:ea typeface="Times New Roman" pitchFamily="18" charset="0"/>
                <a:cs typeface="Times New Roman" pitchFamily="18" charset="0"/>
              </a:rPr>
              <a:t>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884995" y="155679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46331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1"/>
          </p:nvPr>
        </p:nvSpPr>
        <p:spPr>
          <a:xfrm>
            <a:off x="6804248" y="6237312"/>
            <a:ext cx="2133600" cy="457200"/>
          </a:xfrm>
        </p:spPr>
        <p:txBody>
          <a:bodyPr/>
          <a:lstStyle/>
          <a:p>
            <a:pPr>
              <a:defRPr/>
            </a:pPr>
            <a:fld id="{1D175259-E316-43B5-9896-D0C7ABAC3889}" type="slidenum">
              <a:rPr lang="en-US" altLang="ru-RU" smtClean="0">
                <a:latin typeface="Times New Roman" panose="02020603050405020304" pitchFamily="18" charset="0"/>
                <a:cs typeface="Times New Roman" panose="02020603050405020304" pitchFamily="18" charset="0"/>
              </a:rPr>
              <a:pPr>
                <a:defRPr/>
              </a:pPr>
              <a:t>43</a:t>
            </a:fld>
            <a:endParaRPr lang="en-US" altLang="ru-RU" dirty="0">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bwMode="auto">
          <a:xfrm>
            <a:off x="428596" y="908720"/>
            <a:ext cx="8424936" cy="2237948"/>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4299" name="Text Box 3"/>
          <p:cNvSpPr txBox="1">
            <a:spLocks noChangeArrowheads="1"/>
          </p:cNvSpPr>
          <p:nvPr/>
        </p:nvSpPr>
        <p:spPr bwMode="auto">
          <a:xfrm>
            <a:off x="1403648" y="1124744"/>
            <a:ext cx="7010400" cy="584775"/>
          </a:xfrm>
          <a:prstGeom prst="rect">
            <a:avLst/>
          </a:prstGeom>
          <a:noFill/>
          <a:ln w="9525">
            <a:noFill/>
            <a:miter lim="800000"/>
            <a:headEnd/>
            <a:tailEnd/>
          </a:ln>
        </p:spPr>
        <p:txBody>
          <a:bodyPr>
            <a:spAutoFit/>
          </a:bodyPr>
          <a:lstStyle/>
          <a:p>
            <a:pPr algn="ctr"/>
            <a:r>
              <a:rPr lang="ru-RU" altLang="ru-RU" sz="1600" b="1" dirty="0">
                <a:solidFill>
                  <a:srgbClr val="000066"/>
                </a:solidFill>
                <a:cs typeface="Times New Roman" pitchFamily="18" charset="0"/>
              </a:rPr>
              <a:t>на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4</a:t>
            </a:r>
            <a:r>
              <a:rPr lang="ru-RU" altLang="ru-RU" sz="1600" b="1" dirty="0" smtClean="0">
                <a:solidFill>
                  <a:srgbClr val="000066"/>
                </a:solidFill>
                <a:cs typeface="Times New Roman" pitchFamily="18" charset="0"/>
              </a:rPr>
              <a:t> год и </a:t>
            </a:r>
            <a:r>
              <a:rPr lang="ru-RU" altLang="ru-RU" sz="1600" b="1" dirty="0">
                <a:solidFill>
                  <a:srgbClr val="000066"/>
                </a:solidFill>
                <a:cs typeface="Times New Roman" pitchFamily="18" charset="0"/>
              </a:rPr>
              <a:t>на плановый период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5</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и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6</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годов</a:t>
            </a:r>
          </a:p>
          <a:p>
            <a:pPr algn="r"/>
            <a:r>
              <a:rPr lang="ru-RU" sz="1600" b="1" dirty="0" smtClean="0">
                <a:solidFill>
                  <a:schemeClr val="tx2"/>
                </a:solidFill>
              </a:rPr>
              <a:t> </a:t>
            </a:r>
            <a:r>
              <a:rPr lang="ru-RU"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44</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3155542578"/>
              </p:ext>
            </p:extLst>
          </p:nvPr>
        </p:nvGraphicFramePr>
        <p:xfrm>
          <a:off x="539750" y="1709738"/>
          <a:ext cx="8470900" cy="3506787"/>
        </p:xfrm>
        <a:graphic>
          <a:graphicData uri="http://schemas.openxmlformats.org/presentationml/2006/ole">
            <mc:AlternateContent xmlns:mc="http://schemas.openxmlformats.org/markup-compatibility/2006">
              <mc:Choice xmlns:v="urn:schemas-microsoft-com:vml" Requires="v">
                <p:oleObj spid="_x0000_s55208" name="Лист" r:id="rId4" imgW="10429875" imgH="2562225" progId="Excel.Sheet.8">
                  <p:embed/>
                </p:oleObj>
              </mc:Choice>
              <mc:Fallback>
                <p:oleObj name="Лист" r:id="rId4" imgW="10429875" imgH="2562225" progId="Excel.Sheet.8">
                  <p:embed/>
                  <p:pic>
                    <p:nvPicPr>
                      <p:cNvPr id="0" name="Объект 4"/>
                      <p:cNvPicPr>
                        <a:picLocks noGrp="1" noChangeAspect="1" noChangeArrowheads="1"/>
                      </p:cNvPicPr>
                      <p:nvPr/>
                    </p:nvPicPr>
                    <p:blipFill>
                      <a:blip r:embed="rId5"/>
                      <a:srcRect/>
                      <a:stretch>
                        <a:fillRect/>
                      </a:stretch>
                    </p:blipFill>
                    <p:spPr bwMode="auto">
                      <a:xfrm>
                        <a:off x="539750" y="1709738"/>
                        <a:ext cx="8470900" cy="3506787"/>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2050232" y="6111525"/>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946943" y="6133892"/>
            <a:ext cx="504056" cy="307777"/>
          </a:xfrm>
          <a:prstGeom prst="rect">
            <a:avLst/>
          </a:prstGeom>
          <a:noFill/>
        </p:spPr>
        <p:txBody>
          <a:bodyPr wrap="square" rtlCol="0">
            <a:spAutoFit/>
          </a:bodyPr>
          <a:lstStyle/>
          <a:p>
            <a:r>
              <a:rPr lang="ru-RU" dirty="0" smtClean="0"/>
              <a:t>44,0</a:t>
            </a:r>
            <a:endParaRPr lang="ru-RU" dirty="0"/>
          </a:p>
        </p:txBody>
      </p:sp>
      <p:sp>
        <p:nvSpPr>
          <p:cNvPr id="9" name="TextBox 8"/>
          <p:cNvSpPr txBox="1"/>
          <p:nvPr/>
        </p:nvSpPr>
        <p:spPr>
          <a:xfrm>
            <a:off x="5750396" y="6112805"/>
            <a:ext cx="504056" cy="307777"/>
          </a:xfrm>
          <a:prstGeom prst="rect">
            <a:avLst/>
          </a:prstGeom>
          <a:noFill/>
        </p:spPr>
        <p:txBody>
          <a:bodyPr wrap="square" rtlCol="0">
            <a:spAutoFit/>
          </a:bodyPr>
          <a:lstStyle/>
          <a:p>
            <a:r>
              <a:rPr lang="ru-RU" dirty="0" smtClean="0"/>
              <a:t>34,2</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37,1</a:t>
            </a:r>
            <a:endParaRPr lang="ru-RU" dirty="0"/>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5323" name="Text Box 3"/>
          <p:cNvSpPr txBox="1">
            <a:spLocks noChangeArrowheads="1"/>
          </p:cNvSpPr>
          <p:nvPr/>
        </p:nvSpPr>
        <p:spPr bwMode="auto">
          <a:xfrm>
            <a:off x="1043608" y="1196752"/>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4079947810"/>
              </p:ext>
            </p:extLst>
          </p:nvPr>
        </p:nvGraphicFramePr>
        <p:xfrm>
          <a:off x="393700" y="2503488"/>
          <a:ext cx="8424863" cy="3086100"/>
        </p:xfrm>
        <a:graphic>
          <a:graphicData uri="http://schemas.openxmlformats.org/presentationml/2006/ole">
            <mc:AlternateContent xmlns:mc="http://schemas.openxmlformats.org/markup-compatibility/2006">
              <mc:Choice xmlns:v="urn:schemas-microsoft-com:vml" Requires="v">
                <p:oleObj spid="_x0000_s56225" name="Лист" r:id="rId3" imgW="9334500" imgH="3419475" progId="Excel.Sheet.8">
                  <p:embed/>
                </p:oleObj>
              </mc:Choice>
              <mc:Fallback>
                <p:oleObj name="Лист" r:id="rId3" imgW="9334500" imgH="3419475" progId="Excel.Sheet.8">
                  <p:embed/>
                  <p:pic>
                    <p:nvPicPr>
                      <p:cNvPr id="0" name="Picture 190"/>
                      <p:cNvPicPr>
                        <a:picLocks noGrp="1" noChangeAspect="1" noChangeArrowheads="1"/>
                      </p:cNvPicPr>
                      <p:nvPr/>
                    </p:nvPicPr>
                    <p:blipFill>
                      <a:blip r:embed="rId4"/>
                      <a:srcRect/>
                      <a:stretch>
                        <a:fillRect/>
                      </a:stretch>
                    </p:blipFill>
                    <p:spPr bwMode="auto">
                      <a:xfrm>
                        <a:off x="393700" y="2503488"/>
                        <a:ext cx="8424863" cy="3086100"/>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45</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4521" name="Text Box 3"/>
          <p:cNvSpPr txBox="1">
            <a:spLocks noChangeArrowheads="1"/>
          </p:cNvSpPr>
          <p:nvPr/>
        </p:nvSpPr>
        <p:spPr bwMode="auto">
          <a:xfrm>
            <a:off x="755576" y="1268760"/>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2275818047"/>
              </p:ext>
            </p:extLst>
          </p:nvPr>
        </p:nvGraphicFramePr>
        <p:xfrm>
          <a:off x="690563" y="2536825"/>
          <a:ext cx="8126412" cy="2735263"/>
        </p:xfrm>
        <a:graphic>
          <a:graphicData uri="http://schemas.openxmlformats.org/presentationml/2006/ole">
            <mc:AlternateContent xmlns:mc="http://schemas.openxmlformats.org/markup-compatibility/2006">
              <mc:Choice xmlns:v="urn:schemas-microsoft-com:vml" Requires="v">
                <p:oleObj spid="_x0000_s65419" name="Лист" r:id="rId3" imgW="8801100" imgH="2962275" progId="Excel.Sheet.8">
                  <p:embed/>
                </p:oleObj>
              </mc:Choice>
              <mc:Fallback>
                <p:oleObj name="Лист" r:id="rId3" imgW="8801100" imgH="2962275" progId="Excel.Sheet.8">
                  <p:embed/>
                  <p:pic>
                    <p:nvPicPr>
                      <p:cNvPr id="0" name="Picture 172"/>
                      <p:cNvPicPr>
                        <a:picLocks noGrp="1" noChangeAspect="1" noChangeArrowheads="1"/>
                      </p:cNvPicPr>
                      <p:nvPr/>
                    </p:nvPicPr>
                    <p:blipFill>
                      <a:blip r:embed="rId4"/>
                      <a:srcRect/>
                      <a:stretch>
                        <a:fillRect/>
                      </a:stretch>
                    </p:blipFill>
                    <p:spPr bwMode="auto">
                      <a:xfrm>
                        <a:off x="690563" y="2536825"/>
                        <a:ext cx="8126412" cy="2735263"/>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46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742095" y="137676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расходов бюджета на 2024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1465015858"/>
              </p:ext>
            </p:extLst>
          </p:nvPr>
        </p:nvGraphicFramePr>
        <p:xfrm>
          <a:off x="357188" y="2413000"/>
          <a:ext cx="8572500" cy="3254375"/>
        </p:xfrm>
        <a:graphic>
          <a:graphicData uri="http://schemas.openxmlformats.org/presentationml/2006/ole">
            <mc:AlternateContent xmlns:mc="http://schemas.openxmlformats.org/markup-compatibility/2006">
              <mc:Choice xmlns:v="urn:schemas-microsoft-com:vml" Requires="v">
                <p:oleObj spid="_x0000_s77780" name="Лист" r:id="rId3" imgW="7753502" imgH="2943424" progId="Excel.Sheet.8">
                  <p:embed/>
                </p:oleObj>
              </mc:Choice>
              <mc:Fallback>
                <p:oleObj name="Лист" r:id="rId3" imgW="7753502" imgH="2943424" progId="Excel.Sheet.8">
                  <p:embed/>
                  <p:pic>
                    <p:nvPicPr>
                      <p:cNvPr id="0" name="Picture 227"/>
                      <p:cNvPicPr>
                        <a:picLocks noGrp="1" noChangeAspect="1" noChangeArrowheads="1"/>
                      </p:cNvPicPr>
                      <p:nvPr/>
                    </p:nvPicPr>
                    <p:blipFill>
                      <a:blip r:embed="rId4"/>
                      <a:srcRect/>
                      <a:stretch>
                        <a:fillRect/>
                      </a:stretch>
                    </p:blipFill>
                    <p:spPr bwMode="auto">
                      <a:xfrm>
                        <a:off x="357188" y="2413000"/>
                        <a:ext cx="8572500" cy="3254375"/>
                      </a:xfrm>
                      <a:prstGeom prst="rect">
                        <a:avLst/>
                      </a:prstGeom>
                      <a:noFill/>
                      <a:ln>
                        <a:noFill/>
                      </a:ln>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17804" y="132718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949649063"/>
              </p:ext>
            </p:extLst>
          </p:nvPr>
        </p:nvGraphicFramePr>
        <p:xfrm>
          <a:off x="254000" y="2406650"/>
          <a:ext cx="8564563" cy="3602038"/>
        </p:xfrm>
        <a:graphic>
          <a:graphicData uri="http://schemas.openxmlformats.org/presentationml/2006/ole">
            <mc:AlternateContent xmlns:mc="http://schemas.openxmlformats.org/markup-compatibility/2006">
              <mc:Choice xmlns:v="urn:schemas-microsoft-com:vml" Requires="v">
                <p:oleObj spid="_x0000_s141101" name="Лист" r:id="rId3" imgW="7610475" imgH="3200400" progId="Excel.Sheet.8">
                  <p:embed/>
                </p:oleObj>
              </mc:Choice>
              <mc:Fallback>
                <p:oleObj name="Лист" r:id="rId3" imgW="7610475" imgH="3200400" progId="Excel.Sheet.8">
                  <p:embed/>
                  <p:pic>
                    <p:nvPicPr>
                      <p:cNvPr id="0" name="Object 60"/>
                      <p:cNvPicPr>
                        <a:picLocks noGrp="1" noChangeAspect="1" noChangeArrowheads="1"/>
                      </p:cNvPicPr>
                      <p:nvPr/>
                    </p:nvPicPr>
                    <p:blipFill>
                      <a:blip r:embed="rId4"/>
                      <a:srcRect/>
                      <a:stretch>
                        <a:fillRect/>
                      </a:stretch>
                    </p:blipFill>
                    <p:spPr bwMode="auto">
                      <a:xfrm>
                        <a:off x="254000" y="2406650"/>
                        <a:ext cx="8564563" cy="36020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26152" y="112474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06472441"/>
              </p:ext>
            </p:extLst>
          </p:nvPr>
        </p:nvGraphicFramePr>
        <p:xfrm>
          <a:off x="269875" y="1844675"/>
          <a:ext cx="8707438" cy="4465638"/>
        </p:xfrm>
        <a:graphic>
          <a:graphicData uri="http://schemas.openxmlformats.org/presentationml/2006/ole">
            <mc:AlternateContent xmlns:mc="http://schemas.openxmlformats.org/markup-compatibility/2006">
              <mc:Choice xmlns:v="urn:schemas-microsoft-com:vml" Requires="v">
                <p:oleObj spid="_x0000_s142116" name="Лист" r:id="rId3" imgW="7772400" imgH="3724341" progId="Excel.Sheet.8">
                  <p:embed/>
                </p:oleObj>
              </mc:Choice>
              <mc:Fallback>
                <p:oleObj name="Лист" r:id="rId3" imgW="7772400" imgH="3724341" progId="Excel.Sheet.8">
                  <p:embed/>
                  <p:pic>
                    <p:nvPicPr>
                      <p:cNvPr id="0" name="Object 60"/>
                      <p:cNvPicPr>
                        <a:picLocks noGrp="1" noChangeAspect="1" noChangeArrowheads="1"/>
                      </p:cNvPicPr>
                      <p:nvPr/>
                    </p:nvPicPr>
                    <p:blipFill>
                      <a:blip r:embed="rId4"/>
                      <a:srcRect/>
                      <a:stretch>
                        <a:fillRect/>
                      </a:stretch>
                    </p:blipFill>
                    <p:spPr bwMode="auto">
                      <a:xfrm>
                        <a:off x="269875" y="1844675"/>
                        <a:ext cx="8707438" cy="44656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err="1">
                <a:solidFill>
                  <a:srgbClr val="000066"/>
                </a:solidFill>
                <a:latin typeface="Bad Script" panose="02000000000000000000" pitchFamily="2" charset="0"/>
              </a:rPr>
              <a:t>Муниципально</a:t>
            </a:r>
            <a:r>
              <a:rPr lang="ru-RU" sz="1600" b="1" dirty="0">
                <a:solidFill>
                  <a:srgbClr val="000066"/>
                </a:solidFill>
                <a:latin typeface="Bad Script" panose="02000000000000000000" pitchFamily="2" charset="0"/>
              </a:rPr>
              <a:t>-территориальное </a:t>
            </a:r>
            <a:r>
              <a:rPr lang="ru-RU" sz="1600" b="1" dirty="0" smtClean="0">
                <a:solidFill>
                  <a:srgbClr val="000066"/>
                </a:solidFill>
                <a:latin typeface="Bad Script" panose="02000000000000000000" pitchFamily="2" charset="0"/>
              </a:rPr>
              <a:t>устройство Демидовского района</a:t>
            </a:r>
            <a:endParaRPr lang="ru-RU" sz="1600" b="1" dirty="0">
              <a:solidFill>
                <a:srgbClr val="000066"/>
              </a:solidFill>
              <a:latin typeface="Bad Script" panose="02000000000000000000" pitchFamily="2" charset="0"/>
            </a:endParaRPr>
          </a:p>
        </p:txBody>
      </p:sp>
      <p:pic>
        <p:nvPicPr>
          <p:cNvPr id="172034" name="Picture 2" descr="Демидовский район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2099288"/>
            <a:ext cx="4536504" cy="4491139"/>
          </a:xfrm>
          <a:prstGeom prst="rect">
            <a:avLst/>
          </a:prstGeom>
          <a:noFill/>
          <a:extLst>
            <a:ext uri="{909E8E84-426E-40DD-AFC4-6F175D3DCCD1}">
              <a14:hiddenFill xmlns:a14="http://schemas.microsoft.com/office/drawing/2010/main">
                <a:solidFill>
                  <a:srgbClr val="FFFFFF"/>
                </a:solidFill>
              </a14:hiddenFill>
            </a:ext>
          </a:extLst>
        </p:spPr>
      </p:pic>
      <p:pic>
        <p:nvPicPr>
          <p:cNvPr id="172042"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0" y="2973893"/>
            <a:ext cx="337129" cy="576966"/>
          </a:xfrm>
          <a:prstGeom prst="rect">
            <a:avLst/>
          </a:prstGeom>
          <a:noFill/>
          <a:extLst>
            <a:ext uri="{909E8E84-426E-40DD-AFC4-6F175D3DCCD1}">
              <a14:hiddenFill xmlns:a14="http://schemas.microsoft.com/office/drawing/2010/main">
                <a:solidFill>
                  <a:srgbClr val="FFFFFF"/>
                </a:solidFill>
              </a14:hiddenFill>
            </a:ext>
          </a:extLst>
        </p:spPr>
      </p:pic>
      <p:pic>
        <p:nvPicPr>
          <p:cNvPr id="172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18" y="3941101"/>
            <a:ext cx="383296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18" y="4367341"/>
            <a:ext cx="477558" cy="8172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188622"/>
            <a:ext cx="1456190" cy="923330"/>
          </a:xfrm>
          <a:prstGeom prst="rect">
            <a:avLst/>
          </a:prstGeom>
        </p:spPr>
        <p:txBody>
          <a:bodyPr wrap="square">
            <a:spAutoFit/>
          </a:bodyPr>
          <a:lstStyle/>
          <a:p>
            <a:pPr algn="ctr"/>
            <a:r>
              <a:rPr lang="en-US" sz="3600" dirty="0" smtClean="0">
                <a:solidFill>
                  <a:srgbClr val="000066"/>
                </a:solidFill>
              </a:rPr>
              <a:t>S</a:t>
            </a:r>
            <a:r>
              <a:rPr lang="en-US" sz="1800" dirty="0" smtClean="0"/>
              <a:t> </a:t>
            </a:r>
          </a:p>
          <a:p>
            <a:pPr algn="ctr"/>
            <a:r>
              <a:rPr lang="ru-RU" sz="1800" b="1" dirty="0" smtClean="0">
                <a:solidFill>
                  <a:srgbClr val="000066"/>
                </a:solidFill>
              </a:rPr>
              <a:t>2512,16</a:t>
            </a:r>
            <a:r>
              <a:rPr lang="ru-RU" sz="1800" b="1" dirty="0">
                <a:solidFill>
                  <a:srgbClr val="000066"/>
                </a:solidFill>
              </a:rPr>
              <a:t> км²</a:t>
            </a:r>
          </a:p>
        </p:txBody>
      </p:sp>
      <p:graphicFrame>
        <p:nvGraphicFramePr>
          <p:cNvPr id="8" name="Таблица 7"/>
          <p:cNvGraphicFramePr>
            <a:graphicFrameLocks noGrp="1"/>
          </p:cNvGraphicFramePr>
          <p:nvPr>
            <p:extLst>
              <p:ext uri="{D42A27DB-BD31-4B8C-83A1-F6EECF244321}">
                <p14:modId xmlns:p14="http://schemas.microsoft.com/office/powerpoint/2010/main" val="3239338187"/>
              </p:ext>
            </p:extLst>
          </p:nvPr>
        </p:nvGraphicFramePr>
        <p:xfrm>
          <a:off x="4625425" y="1340769"/>
          <a:ext cx="4195047" cy="2605785"/>
        </p:xfrm>
        <a:graphic>
          <a:graphicData uri="http://schemas.openxmlformats.org/drawingml/2006/table">
            <a:tbl>
              <a:tblPr/>
              <a:tblGrid>
                <a:gridCol w="351310"/>
                <a:gridCol w="1899521"/>
                <a:gridCol w="792088"/>
                <a:gridCol w="614030"/>
                <a:gridCol w="538098"/>
              </a:tblGrid>
              <a:tr h="648071">
                <a:tc>
                  <a:txBody>
                    <a:bodyPr/>
                    <a:lstStyle/>
                    <a:p>
                      <a:r>
                        <a:rPr lang="ru-RU" sz="900" dirty="0">
                          <a:effectLst/>
                        </a:rPr>
                        <a:t>№</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Муниципальное</a:t>
                      </a:r>
                      <a:br>
                        <a:rPr lang="ru-RU" sz="900" dirty="0">
                          <a:effectLst/>
                        </a:rPr>
                      </a:br>
                      <a:r>
                        <a:rPr lang="ru-RU" sz="900" dirty="0">
                          <a:effectLst/>
                        </a:rPr>
                        <a:t>образование</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Административный</a:t>
                      </a:r>
                      <a:br>
                        <a:rPr lang="ru-RU" sz="900" dirty="0">
                          <a:effectLst/>
                        </a:rPr>
                      </a:br>
                      <a:r>
                        <a:rPr lang="ru-RU" sz="900" dirty="0">
                          <a:effectLst/>
                        </a:rPr>
                        <a:t>центр</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smtClean="0">
                          <a:effectLst/>
                        </a:rPr>
                        <a:t>Кол-во</a:t>
                      </a:r>
                      <a:r>
                        <a:rPr lang="ru-RU" sz="900" dirty="0">
                          <a:effectLst/>
                        </a:rPr>
                        <a:t/>
                      </a:r>
                      <a:br>
                        <a:rPr lang="ru-RU" sz="900" dirty="0">
                          <a:effectLst/>
                        </a:rPr>
                      </a:br>
                      <a:r>
                        <a:rPr lang="ru-RU" sz="900" dirty="0">
                          <a:effectLst/>
                        </a:rPr>
                        <a:t>населённых</a:t>
                      </a:r>
                      <a:br>
                        <a:rPr lang="ru-RU" sz="900" dirty="0">
                          <a:effectLst/>
                        </a:rPr>
                      </a:br>
                      <a:r>
                        <a:rPr lang="ru-RU" sz="900" dirty="0">
                          <a:effectLst/>
                        </a:rPr>
                        <a:t>пунктов</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Население</a:t>
                      </a:r>
                      <a:br>
                        <a:rPr lang="ru-RU" sz="900" dirty="0">
                          <a:effectLst/>
                        </a:rPr>
                      </a:br>
                      <a:r>
                        <a:rPr lang="ru-RU" sz="900" dirty="0">
                          <a:effectLst/>
                        </a:rPr>
                        <a:t>(чел.)</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r>
              <a:tr h="157514">
                <a:tc>
                  <a:txBody>
                    <a:bodyPr/>
                    <a:lstStyle/>
                    <a:p>
                      <a:pPr algn="ctr"/>
                      <a:r>
                        <a:rPr lang="ru-RU" sz="90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5" tooltip="Демидовское городское поселение"/>
                        </a:rPr>
                        <a:t>Демидовское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a:effectLst/>
                        </a:rPr>
                        <a:t>город </a:t>
                      </a:r>
                      <a:r>
                        <a:rPr lang="ru-RU" sz="900" u="none" strike="noStrike" dirty="0">
                          <a:solidFill>
                            <a:srgbClr val="0645AD"/>
                          </a:solidFill>
                          <a:effectLst/>
                          <a:hlinkClick r:id="rId6" tooltip="Демидов (город)"/>
                        </a:rPr>
                        <a:t>Демидов</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271080">
                <a:tc>
                  <a:txBody>
                    <a:bodyPr/>
                    <a:lstStyle/>
                    <a:p>
                      <a:pPr algn="ctr"/>
                      <a:r>
                        <a:rPr lang="ru-RU" sz="900">
                          <a:effectLst/>
                        </a:rPr>
                        <a:t>2</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7" tooltip="Пржевальское городское поселение"/>
                        </a:rPr>
                        <a:t>Пржевальское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err="1">
                          <a:effectLst/>
                        </a:rPr>
                        <a:t>пгт</a:t>
                      </a:r>
                      <a:r>
                        <a:rPr lang="ru-RU" sz="900" dirty="0">
                          <a:effectLst/>
                        </a:rPr>
                        <a:t> </a:t>
                      </a:r>
                      <a:r>
                        <a:rPr lang="ru-RU" sz="900" u="none" strike="noStrike" dirty="0">
                          <a:solidFill>
                            <a:srgbClr val="0645AD"/>
                          </a:solidFill>
                          <a:effectLst/>
                          <a:hlinkClick r:id="rId8" tooltip="Пржевальское"/>
                        </a:rPr>
                        <a:t>Пржевальское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dirty="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168622">
                <a:tc>
                  <a:txBody>
                    <a:bodyPr/>
                    <a:lstStyle/>
                    <a:p>
                      <a:pPr algn="ctr"/>
                      <a:r>
                        <a:rPr lang="ru-RU" sz="900">
                          <a:effectLst/>
                        </a:rPr>
                        <a:t>3</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9" tooltip="Борковское сельское поселение (Смоленская область)"/>
                        </a:rPr>
                        <a:t>Борковское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err="1">
                          <a:solidFill>
                            <a:srgbClr val="0645AD"/>
                          </a:solidFill>
                          <a:effectLst/>
                          <a:hlinkClick r:id="rId10" tooltip="Жеруны"/>
                        </a:rPr>
                        <a:t>Жеруны</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28</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54196">
                <a:tc>
                  <a:txBody>
                    <a:bodyPr/>
                    <a:lstStyle/>
                    <a:p>
                      <a:pPr algn="ctr"/>
                      <a:r>
                        <a:rPr lang="ru-RU" sz="900">
                          <a:effectLst/>
                        </a:rPr>
                        <a:t>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1" tooltip="Заборьевское сельское поселение (Смоленская область)"/>
                        </a:rPr>
                        <a:t>Заборьевское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a:solidFill>
                            <a:srgbClr val="0645AD"/>
                          </a:solidFill>
                          <a:effectLst/>
                          <a:hlinkClick r:id="rId12" tooltip="Заборье (Демидовский район)"/>
                        </a:rPr>
                        <a:t>Заборье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81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216024">
                <a:tc>
                  <a:txBody>
                    <a:bodyPr/>
                    <a:lstStyle/>
                    <a:p>
                      <a:pPr algn="ct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3" tooltip="Слободское сельское поселение (Демидовский район)"/>
                        </a:rPr>
                        <a:t>Слободское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4" tooltip="Старый Двор (Смоленская область)"/>
                        </a:rPr>
                        <a:t>Старый Двор</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29590">
                <a:tc>
                  <a:txBody>
                    <a:bodyPr/>
                    <a:lstStyle/>
                    <a:p>
                      <a:pPr algn="ctr"/>
                      <a:r>
                        <a:rPr lang="ru-RU" sz="900">
                          <a:effectLst/>
                        </a:rPr>
                        <a:t>6</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5" tooltip="Титовщинское сельское поселение"/>
                        </a:rPr>
                        <a:t>Титовщинское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6" tooltip="Титовщина (Смоленская область)"/>
                        </a:rPr>
                        <a:t>Титовщина</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94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bl>
          </a:graphicData>
        </a:graphic>
      </p:graphicFrame>
      <p:sp>
        <p:nvSpPr>
          <p:cNvPr id="10" name="Rectangle 14"/>
          <p:cNvSpPr>
            <a:spLocks noChangeArrowheads="1"/>
          </p:cNvSpPr>
          <p:nvPr/>
        </p:nvSpPr>
        <p:spPr bwMode="auto">
          <a:xfrm>
            <a:off x="1331640" y="765230"/>
            <a:ext cx="6785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муниципальный район входят 6 </a:t>
            </a:r>
            <a:r>
              <a:rPr kumimoji="0" lang="ru-RU" altLang="ru-RU" b="0" i="0" u="none" strike="noStrike" cap="none" normalizeH="0" baseline="0" dirty="0" smtClean="0">
                <a:ln>
                  <a:noFill/>
                </a:ln>
                <a:solidFill>
                  <a:srgbClr val="0645AD"/>
                </a:solidFill>
                <a:effectLst/>
                <a:latin typeface="Arial" charset="0"/>
                <a:cs typeface="Arial" charset="0"/>
                <a:hlinkClick r:id="rId17" tooltip="Муниципальное образование"/>
              </a:rPr>
              <a:t>муниципальных образований</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том числе  2 </a:t>
            </a:r>
            <a:r>
              <a:rPr kumimoji="0" lang="ru-RU" altLang="ru-RU" b="0" i="0" u="none" strike="noStrike" cap="none" normalizeH="0" baseline="0" dirty="0" smtClean="0">
                <a:ln>
                  <a:noFill/>
                </a:ln>
                <a:solidFill>
                  <a:srgbClr val="0645AD"/>
                </a:solidFill>
                <a:effectLst/>
                <a:latin typeface="Arial" charset="0"/>
                <a:cs typeface="Arial" charset="0"/>
                <a:hlinkClick r:id="rId18" tooltip="Городское поселение"/>
              </a:rPr>
              <a:t>городских поселения</a:t>
            </a:r>
            <a:r>
              <a:rPr kumimoji="0" lang="ru-RU" altLang="ru-RU" b="0" i="0" u="none" strike="noStrike" cap="none" normalizeH="0" baseline="0" dirty="0" smtClean="0">
                <a:ln>
                  <a:noFill/>
                </a:ln>
                <a:solidFill>
                  <a:schemeClr val="tx1"/>
                </a:solidFill>
                <a:effectLst/>
                <a:latin typeface="Arial" charset="0"/>
                <a:cs typeface="Arial" charset="0"/>
              </a:rPr>
              <a:t> и 4 </a:t>
            </a:r>
            <a:r>
              <a:rPr kumimoji="0" lang="ru-RU" altLang="ru-RU" b="0" i="0" u="none" strike="noStrike" cap="none" normalizeH="0" baseline="0" dirty="0" smtClean="0">
                <a:ln>
                  <a:noFill/>
                </a:ln>
                <a:solidFill>
                  <a:srgbClr val="0645AD"/>
                </a:solidFill>
                <a:effectLst/>
                <a:latin typeface="Arial" charset="0"/>
                <a:cs typeface="Arial" charset="0"/>
                <a:hlinkClick r:id="rId19" tooltip="Сельское поселение"/>
              </a:rPr>
              <a:t>сельских поселений</a:t>
            </a:r>
            <a:r>
              <a:rPr kumimoji="0" lang="ru-RU" altLang="ru-RU" b="0" i="0" u="none" strike="noStrike" cap="none" normalizeH="0" baseline="0" dirty="0" smtClean="0">
                <a:ln>
                  <a:noFill/>
                </a:ln>
                <a:solidFill>
                  <a:schemeClr val="tx1"/>
                </a:solidFill>
                <a:effectLst/>
                <a:latin typeface="Arial" charset="0"/>
                <a:cs typeface="Arial" charset="0"/>
              </a:rPr>
              <a:t>:</a:t>
            </a:r>
          </a:p>
        </p:txBody>
      </p:sp>
    </p:spTree>
    <p:extLst>
      <p:ext uri="{BB962C8B-B14F-4D97-AF65-F5344CB8AC3E}">
        <p14:creationId xmlns:p14="http://schemas.microsoft.com/office/powerpoint/2010/main" val="216295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22907" name="Text Box 3"/>
          <p:cNvSpPr txBox="1">
            <a:spLocks noChangeArrowheads="1"/>
          </p:cNvSpPr>
          <p:nvPr/>
        </p:nvSpPr>
        <p:spPr bwMode="auto">
          <a:xfrm>
            <a:off x="511618" y="1260435"/>
            <a:ext cx="8280400" cy="369332"/>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с 2024 по 2026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idx="4294967295"/>
            <p:extLst>
              <p:ext uri="{D42A27DB-BD31-4B8C-83A1-F6EECF244321}">
                <p14:modId xmlns:p14="http://schemas.microsoft.com/office/powerpoint/2010/main" val="445664103"/>
              </p:ext>
            </p:extLst>
          </p:nvPr>
        </p:nvGraphicFramePr>
        <p:xfrm>
          <a:off x="347663" y="2251075"/>
          <a:ext cx="8577262" cy="3430588"/>
        </p:xfrm>
        <a:graphic>
          <a:graphicData uri="http://schemas.openxmlformats.org/presentationml/2006/ole">
            <mc:AlternateContent xmlns:mc="http://schemas.openxmlformats.org/markup-compatibility/2006">
              <mc:Choice xmlns:v="urn:schemas-microsoft-com:vml" Requires="v">
                <p:oleObj spid="_x0000_s123816" name="Лист" r:id="rId3" imgW="9001354" imgH="3600450" progId="Excel.Sheet.8">
                  <p:embed/>
                </p:oleObj>
              </mc:Choice>
              <mc:Fallback>
                <p:oleObj name="Лист" r:id="rId3" imgW="9001354" imgH="3600450" progId="Excel.Sheet.8">
                  <p:embed/>
                  <p:pic>
                    <p:nvPicPr>
                      <p:cNvPr id="0" name="Picture 189"/>
                      <p:cNvPicPr>
                        <a:picLocks noGrp="1" noChangeAspect="1" noChangeArrowheads="1"/>
                      </p:cNvPicPr>
                      <p:nvPr/>
                    </p:nvPicPr>
                    <p:blipFill>
                      <a:blip r:embed="rId4"/>
                      <a:srcRect/>
                      <a:stretch>
                        <a:fillRect/>
                      </a:stretch>
                    </p:blipFill>
                    <p:spPr bwMode="auto">
                      <a:xfrm>
                        <a:off x="347663" y="2251075"/>
                        <a:ext cx="8577262" cy="3430588"/>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50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Блок-схема: процесс 3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Прямоугольник 2"/>
          <p:cNvSpPr/>
          <p:nvPr/>
        </p:nvSpPr>
        <p:spPr>
          <a:xfrm>
            <a:off x="785786" y="83671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08177" y="1169243"/>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12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22 407,4</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16 006,0</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6 401,4</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082,0</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088,9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dirty="0" smtClean="0">
                <a:solidFill>
                  <a:srgbClr val="C00000"/>
                </a:solidFill>
                <a:latin typeface="Times New Roman" pitchFamily="18" charset="0"/>
                <a:cs typeface="Times New Roman" pitchFamily="18" charset="0"/>
              </a:rPr>
              <a:t>772,0</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smtClean="0">
                <a:solidFill>
                  <a:srgbClr val="C00000"/>
                </a:solidFill>
                <a:latin typeface="Times New Roman" pitchFamily="18" charset="0"/>
                <a:cs typeface="Times New Roman" pitchFamily="18" charset="0"/>
              </a:rPr>
              <a:t>778,9</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6" name="TextBox 3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7" name="Text Box 3"/>
          <p:cNvSpPr txBox="1">
            <a:spLocks noChangeArrowheads="1"/>
          </p:cNvSpPr>
          <p:nvPr/>
        </p:nvSpPr>
        <p:spPr bwMode="auto">
          <a:xfrm>
            <a:off x="857697" y="39341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2973800305"/>
              </p:ext>
            </p:extLst>
          </p:nvPr>
        </p:nvGraphicFramePr>
        <p:xfrm>
          <a:off x="218623" y="980728"/>
          <a:ext cx="8678201" cy="5056209"/>
        </p:xfrm>
        <a:graphic>
          <a:graphicData uri="http://schemas.openxmlformats.org/drawingml/2006/table">
            <a:tbl>
              <a:tblPr firstRow="1" bandRow="1">
                <a:tableStyleId>{5C22544A-7EE6-4342-B048-85BDC9FD1C3A}</a:tableStyleId>
              </a:tblPr>
              <a:tblGrid>
                <a:gridCol w="5820679"/>
                <a:gridCol w="1000132"/>
                <a:gridCol w="1000132"/>
                <a:gridCol w="857258"/>
              </a:tblGrid>
              <a:tr h="250702">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558,4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46112">
                <a:tc>
                  <a:txBody>
                    <a:bodyPr/>
                    <a:lstStyle/>
                    <a:p>
                      <a:r>
                        <a:rPr lang="ru-RU" sz="1200" dirty="0" smtClean="0">
                          <a:latin typeface="Times New Roman" pitchFamily="18" charset="0"/>
                          <a:cs typeface="Times New Roman" pitchFamily="18" charset="0"/>
                        </a:rPr>
                        <a:t> Оказание мер социальной поддержки отдельным категориям граждан</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739,5</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a:t>
                      </a:r>
                      <a:r>
                        <a:rPr lang="ru-RU" sz="1200" b="1" i="0" u="none" strike="noStrike" dirty="0" smtClean="0">
                          <a:solidFill>
                            <a:srgbClr val="000000"/>
                          </a:solidFill>
                          <a:latin typeface="Times New Roman" pitchFamily="18" charset="0"/>
                          <a:cs typeface="Times New Roman" pitchFamily="18" charset="0"/>
                        </a:rPr>
                        <a:t>174,4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r>
              <a:tr h="442440">
                <a:tc>
                  <a:txBody>
                    <a:bodyPr/>
                    <a:lstStyle/>
                    <a:p>
                      <a:pPr algn="l" fontAlgn="t"/>
                      <a:r>
                        <a:rPr lang="ru-RU" sz="1200" b="0" i="0" u="none" strike="noStrike" dirty="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Обеспечение детей-сирот и детей, оставшихся без попечения родителей, лиц из их числа жилыми помещениями</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2 347,8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 </a:t>
                      </a:r>
                      <a:r>
                        <a:rPr lang="en-US" sz="1200" b="1" i="0" u="none" strike="noStrike" smtClean="0">
                          <a:solidFill>
                            <a:srgbClr val="000000"/>
                          </a:solidFill>
                          <a:latin typeface="Times New Roman" pitchFamily="18" charset="0"/>
                          <a:cs typeface="Times New Roman" pitchFamily="18" charset="0"/>
                        </a:rPr>
                        <a:t>253,1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137,6</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a:t>
                      </a:r>
                      <a:r>
                        <a:rPr lang="ru-RU" sz="1200" b="1" i="0" u="none" strike="noStrike" dirty="0" smtClean="0">
                          <a:solidFill>
                            <a:srgbClr val="000000"/>
                          </a:solidFill>
                          <a:latin typeface="Times New Roman" pitchFamily="18" charset="0"/>
                          <a:cs typeface="Times New Roman" pitchFamily="18" charset="0"/>
                        </a:rPr>
                        <a:t>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Ежемесячная денежная выплата, назначаемая студентам обучающимся по очной форме обучения и заключившим договор о целевом обучении с органом местного самоуправления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81,0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31269">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22 407,4</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082,0</a:t>
                      </a: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088,9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35074" y="836712"/>
            <a:ext cx="6572296" cy="461665"/>
          </a:xfrm>
          <a:prstGeom prst="rect">
            <a:avLst/>
          </a:prstGeom>
        </p:spPr>
        <p:txBody>
          <a:bodyPr wrap="square">
            <a:spAutoFit/>
          </a:bodyPr>
          <a:lstStyle/>
          <a:p>
            <a:pPr algn="ctr">
              <a:buNone/>
            </a:pPr>
            <a:r>
              <a:rPr lang="ru-RU" sz="1200" b="1" i="1" dirty="0" smtClean="0">
                <a:solidFill>
                  <a:srgbClr val="C00000"/>
                </a:solidFill>
              </a:rPr>
              <a:t>РАСХОДЫ НА ОКАЗАНИЕ МЕР СОЦИАЛЬНОЙ ПОДДЕРЖКИ </a:t>
            </a:r>
          </a:p>
          <a:p>
            <a:pPr algn="ctr">
              <a:buNone/>
            </a:pPr>
            <a:r>
              <a:rPr lang="ru-RU" sz="1200" b="1" i="1" dirty="0" smtClean="0">
                <a:solidFill>
                  <a:srgbClr val="C00000"/>
                </a:solidFill>
              </a:rPr>
              <a:t>ОТДЕЛЬНЫМИ КАТЕГОРИЯМИ ГРАЖДАН  (публичных обязательств)</a:t>
            </a:r>
          </a:p>
        </p:txBody>
      </p:sp>
      <p:sp>
        <p:nvSpPr>
          <p:cNvPr id="4" name="Прямоугольник 3"/>
          <p:cNvSpPr/>
          <p:nvPr/>
        </p:nvSpPr>
        <p:spPr>
          <a:xfrm>
            <a:off x="7956376" y="69821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857697" y="41395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078" y="1196752"/>
            <a:ext cx="9144000" cy="497216"/>
          </a:xfrm>
        </p:spPr>
        <p:txBody>
          <a:bodyPr/>
          <a:lstStyle/>
          <a:p>
            <a:pPr algn="ctr"/>
            <a:r>
              <a:rPr lang="ru-RU" sz="1800" dirty="0" smtClean="0">
                <a:solidFill>
                  <a:srgbClr val="000066"/>
                </a:solidFill>
                <a:effectLst>
                  <a:outerShdw blurRad="38100" dist="38100" dir="2700000" algn="tl">
                    <a:srgbClr val="000000">
                      <a:alpha val="43137"/>
                    </a:srgbClr>
                  </a:outerShdw>
                </a:effectLst>
              </a:rPr>
              <a:t>в 202</a:t>
            </a:r>
            <a:r>
              <a:rPr lang="en-US" sz="1800" dirty="0" smtClean="0">
                <a:solidFill>
                  <a:srgbClr val="000066"/>
                </a:solidFill>
                <a:effectLst>
                  <a:outerShdw blurRad="38100" dist="38100" dir="2700000" algn="tl">
                    <a:srgbClr val="000000">
                      <a:alpha val="43137"/>
                    </a:srgbClr>
                  </a:outerShdw>
                </a:effectLst>
              </a:rPr>
              <a:t>4</a:t>
            </a:r>
            <a:r>
              <a:rPr lang="ru-RU" sz="1800" dirty="0" smtClean="0">
                <a:solidFill>
                  <a:srgbClr val="000066"/>
                </a:solidFill>
                <a:effectLst>
                  <a:outerShdw blurRad="38100" dist="38100" dir="2700000" algn="tl">
                    <a:srgbClr val="000000">
                      <a:alpha val="43137"/>
                    </a:srgbClr>
                  </a:outerShdw>
                </a:effectLst>
              </a:rPr>
              <a:t> году</a:t>
            </a:r>
            <a:endParaRPr lang="ru-RU" sz="1800" dirty="0">
              <a:solidFill>
                <a:srgbClr val="000066"/>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1293740568"/>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52 825</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29 972</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a:t>
                      </a:r>
                      <a:r>
                        <a:rPr lang="ru-RU" dirty="0" smtClean="0"/>
                        <a:t>206</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6 </a:t>
                      </a:r>
                      <a:r>
                        <a:rPr lang="ru-RU" dirty="0" smtClean="0"/>
                        <a:t>354</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5 009</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в расчете на душу населения</a:t>
            </a:r>
            <a:endParaRPr lang="ru-RU" sz="1600" b="1" dirty="0">
              <a:solidFill>
                <a:srgbClr val="000066"/>
              </a:solidFill>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Блок-схема: процесс 3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a:t>
            </a:r>
            <a:r>
              <a:rPr lang="ru-RU" sz="2000" b="1" dirty="0" smtClean="0">
                <a:solidFill>
                  <a:srgbClr val="C00000"/>
                </a:solidFill>
                <a:latin typeface="Times New Roman" pitchFamily="18" charset="0"/>
                <a:cs typeface="Times New Roman" pitchFamily="18" charset="0"/>
              </a:rPr>
              <a:t>66 125,1</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160770" name="Rectangle 2"/>
          <p:cNvSpPr>
            <a:spLocks noChangeArrowheads="1"/>
          </p:cNvSpPr>
          <p:nvPr/>
        </p:nvSpPr>
        <p:spPr bwMode="auto">
          <a:xfrm>
            <a:off x="767094" y="1269577"/>
            <a:ext cx="77986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МУНИЦИПАЛЬНЫЕ ПРОГРАММЫ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a:t>
            </a:r>
            <a:r>
              <a:rPr lang="ru-RU" sz="2000" b="1" dirty="0" smtClean="0">
                <a:solidFill>
                  <a:srgbClr val="C00000"/>
                </a:solidFill>
                <a:latin typeface="Times New Roman" pitchFamily="18" charset="0"/>
                <a:cs typeface="Times New Roman" pitchFamily="18" charset="0"/>
              </a:rPr>
              <a:t>60 244,7</a:t>
            </a: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9,0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 </a:t>
            </a:r>
            <a:r>
              <a:rPr lang="ru-RU" sz="2000" b="1" dirty="0" smtClean="0">
                <a:solidFill>
                  <a:srgbClr val="C00000"/>
                </a:solidFill>
                <a:latin typeface="Times New Roman" pitchFamily="18" charset="0"/>
                <a:cs typeface="Times New Roman" pitchFamily="18" charset="0"/>
              </a:rPr>
              <a:t>880</a:t>
            </a:r>
            <a:r>
              <a:rPr lang="en-US" sz="2000" b="1" dirty="0" smtClean="0">
                <a:solidFill>
                  <a:srgbClr val="C00000"/>
                </a:solidFill>
                <a:latin typeface="Times New Roman" pitchFamily="18" charset="0"/>
                <a:cs typeface="Times New Roman" pitchFamily="18" charset="0"/>
              </a:rPr>
              <a:t>,</a:t>
            </a:r>
            <a:r>
              <a:rPr lang="ru-RU" sz="2000" b="1" dirty="0" smtClean="0">
                <a:solidFill>
                  <a:srgbClr val="C00000"/>
                </a:solidFill>
                <a:latin typeface="Times New Roman" pitchFamily="18" charset="0"/>
                <a:cs typeface="Times New Roman" pitchFamily="18" charset="0"/>
              </a:rPr>
              <a:t>4</a:t>
            </a: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416 300,3</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smtClean="0">
                <a:solidFill>
                  <a:srgbClr val="C00000"/>
                </a:solidFill>
                <a:latin typeface="Times New Roman" pitchFamily="18" charset="0"/>
                <a:cs typeface="Times New Roman" pitchFamily="18" charset="0"/>
              </a:rPr>
              <a:t>449 746,5</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407 886,7</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(98,0%)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436 423,8</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7,0%)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8 413,6</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2,0%)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13 322,6</a:t>
            </a:r>
          </a:p>
          <a:p>
            <a:pPr algn="ctr"/>
            <a:r>
              <a:rPr lang="ru-RU" sz="1600" b="1" i="1" dirty="0" smtClean="0">
                <a:solidFill>
                  <a:srgbClr val="7D5CDA"/>
                </a:solidFill>
                <a:latin typeface="Times New Roman" pitchFamily="18" charset="0"/>
                <a:cs typeface="Times New Roman" pitchFamily="18" charset="0"/>
              </a:rPr>
              <a:t>(3,0%)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0770" name="Rectangle 2"/>
          <p:cNvSpPr>
            <a:spLocks noChangeArrowheads="1"/>
          </p:cNvSpPr>
          <p:nvPr/>
        </p:nvSpPr>
        <p:spPr bwMode="auto">
          <a:xfrm>
            <a:off x="683568" y="1052736"/>
            <a:ext cx="77986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a:solidFill>
                  <a:srgbClr val="000066"/>
                </a:solidFill>
              </a:rPr>
              <a:t>Структура расходов бюджета на </a:t>
            </a:r>
            <a:r>
              <a:rPr lang="ru-RU" sz="2000" b="1" dirty="0" smtClean="0">
                <a:solidFill>
                  <a:srgbClr val="000066"/>
                </a:solidFill>
              </a:rPr>
              <a:t>202</a:t>
            </a:r>
            <a:r>
              <a:rPr lang="en-US" sz="2000" b="1" dirty="0" smtClean="0">
                <a:solidFill>
                  <a:srgbClr val="000066"/>
                </a:solidFill>
              </a:rPr>
              <a:t>4</a:t>
            </a:r>
            <a:r>
              <a:rPr lang="ru-RU" sz="2000" b="1" dirty="0" smtClean="0">
                <a:solidFill>
                  <a:srgbClr val="000066"/>
                </a:solidFill>
              </a:rPr>
              <a:t> - 202</a:t>
            </a:r>
            <a:r>
              <a:rPr lang="en-US" sz="2000" b="1" dirty="0" smtClean="0">
                <a:solidFill>
                  <a:srgbClr val="000066"/>
                </a:solidFill>
              </a:rPr>
              <a:t>6</a:t>
            </a:r>
            <a:r>
              <a:rPr lang="ru-RU" sz="2000" b="1" dirty="0" smtClean="0">
                <a:solidFill>
                  <a:srgbClr val="000066"/>
                </a:solidFill>
              </a:rPr>
              <a:t> </a:t>
            </a:r>
            <a:r>
              <a:rPr lang="ru-RU" sz="2000" b="1" dirty="0">
                <a:solidFill>
                  <a:srgbClr val="000066"/>
                </a:solidFill>
              </a:rPr>
              <a:t>год , тыс</a:t>
            </a:r>
            <a:r>
              <a:rPr lang="ru-RU" sz="2000" b="1" dirty="0" smtClean="0">
                <a:solidFill>
                  <a:srgbClr val="000066"/>
                </a:solidFill>
              </a:rPr>
              <a:t>. рублей</a:t>
            </a:r>
            <a:endParaRPr lang="ru-RU" sz="2000" b="1" dirty="0">
              <a:solidFill>
                <a:srgbClr val="000066"/>
              </a:solidFill>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rgbClr val="000066"/>
              </a:solidFill>
              <a:effectLst/>
              <a:latin typeface="Arial" pitchFamily="34" charset="0"/>
              <a:cs typeface="Arial" pitchFamily="34"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2" name="Диаграмма 1"/>
          <p:cNvGraphicFramePr/>
          <p:nvPr>
            <p:extLst>
              <p:ext uri="{D42A27DB-BD31-4B8C-83A1-F6EECF244321}">
                <p14:modId xmlns:p14="http://schemas.microsoft.com/office/powerpoint/2010/main" val="404396802"/>
              </p:ext>
            </p:extLst>
          </p:nvPr>
        </p:nvGraphicFramePr>
        <p:xfrm>
          <a:off x="107504" y="1361599"/>
          <a:ext cx="403244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Диаграмма 33"/>
          <p:cNvGraphicFramePr/>
          <p:nvPr>
            <p:extLst>
              <p:ext uri="{D42A27DB-BD31-4B8C-83A1-F6EECF244321}">
                <p14:modId xmlns:p14="http://schemas.microsoft.com/office/powerpoint/2010/main" val="4163260383"/>
              </p:ext>
            </p:extLst>
          </p:nvPr>
        </p:nvGraphicFramePr>
        <p:xfrm>
          <a:off x="4932040" y="1484784"/>
          <a:ext cx="403244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966814970"/>
              </p:ext>
            </p:extLst>
          </p:nvPr>
        </p:nvGraphicFramePr>
        <p:xfrm>
          <a:off x="2339752" y="3329608"/>
          <a:ext cx="40324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902263" y="5346898"/>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984268" y="6202982"/>
            <a:ext cx="216024"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TextBox 6"/>
          <p:cNvSpPr txBox="1"/>
          <p:nvPr/>
        </p:nvSpPr>
        <p:spPr>
          <a:xfrm>
            <a:off x="7092280" y="5219908"/>
            <a:ext cx="1800200" cy="738664"/>
          </a:xfrm>
          <a:prstGeom prst="rect">
            <a:avLst/>
          </a:prstGeom>
          <a:noFill/>
        </p:spPr>
        <p:txBody>
          <a:bodyPr wrap="square" rtlCol="0">
            <a:spAutoFit/>
          </a:bodyPr>
          <a:lstStyle/>
          <a:p>
            <a:pPr algn="ctr"/>
            <a:r>
              <a:rPr lang="ru-RU" b="1" i="1" dirty="0">
                <a:latin typeface="Times New Roman"/>
                <a:ea typeface="Times New Roman"/>
                <a:cs typeface="Times New Roman"/>
              </a:rPr>
              <a:t>Расходы в рамках муниципальных </a:t>
            </a:r>
            <a:r>
              <a:rPr lang="ru-RU" b="1" i="1" dirty="0" smtClean="0">
                <a:latin typeface="Times New Roman"/>
                <a:ea typeface="Times New Roman"/>
                <a:cs typeface="Times New Roman"/>
              </a:rPr>
              <a:t>программ</a:t>
            </a:r>
            <a:endParaRPr lang="ru-RU" b="1" i="1" dirty="0">
              <a:latin typeface="Times New Roman"/>
              <a:ea typeface="Times New Roman"/>
              <a:cs typeface="Times New Roman"/>
            </a:endParaRPr>
          </a:p>
        </p:txBody>
      </p:sp>
      <p:sp>
        <p:nvSpPr>
          <p:cNvPr id="12" name="TextBox 11"/>
          <p:cNvSpPr txBox="1"/>
          <p:nvPr/>
        </p:nvSpPr>
        <p:spPr>
          <a:xfrm>
            <a:off x="7371506" y="6119336"/>
            <a:ext cx="1512168" cy="738664"/>
          </a:xfrm>
          <a:prstGeom prst="rect">
            <a:avLst/>
          </a:prstGeom>
          <a:noFill/>
        </p:spPr>
        <p:txBody>
          <a:bodyPr wrap="square" rtlCol="0">
            <a:spAutoFit/>
          </a:bodyPr>
          <a:lstStyle/>
          <a:p>
            <a:r>
              <a:rPr lang="ru-RU" b="1" i="1" dirty="0">
                <a:latin typeface="Times New Roman"/>
                <a:ea typeface="Times New Roman"/>
                <a:cs typeface="Times New Roman"/>
              </a:rPr>
              <a:t>Непрограммные расходы</a:t>
            </a:r>
          </a:p>
          <a:p>
            <a:endParaRPr lang="ru-RU" dirty="0"/>
          </a:p>
        </p:txBody>
      </p:sp>
    </p:spTree>
    <p:extLst>
      <p:ext uri="{BB962C8B-B14F-4D97-AF65-F5344CB8AC3E}">
        <p14:creationId xmlns:p14="http://schemas.microsoft.com/office/powerpoint/2010/main" val="2657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1860110453"/>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558,4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12 553,1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480,7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209,5</a:t>
                      </a: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364 265,4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269 876,2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275 523,0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74 684,1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53 830,0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54 643,2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2 846,0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a:t>
                      </a:r>
                      <a:r>
                        <a:rPr lang="en-US" sz="1000" b="1" i="0" u="none" strike="noStrike" baseline="0" dirty="0" smtClean="0">
                          <a:solidFill>
                            <a:srgbClr val="000066"/>
                          </a:solidFill>
                          <a:latin typeface="Times New Roman" pitchFamily="18" charset="0"/>
                          <a:cs typeface="Times New Roman" pitchFamily="18" charset="0"/>
                        </a:rPr>
                        <a:t> 70</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344,0</a:t>
                      </a:r>
                      <a:r>
                        <a:rPr lang="ru-RU" sz="1000" b="1" i="0" u="none" strike="noStrike" dirty="0" smtClean="0">
                          <a:solidFill>
                            <a:srgbClr val="000066"/>
                          </a:solidFill>
                          <a:latin typeface="Times New Roman" pitchFamily="18" charset="0"/>
                          <a:cs typeface="Times New Roman" pitchFamily="18" charset="0"/>
                        </a:rPr>
                        <a:t>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50 545,9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a:t>
                      </a:r>
                      <a:r>
                        <a:rPr lang="en-US" sz="1000" b="1" i="0" u="none" strike="noStrike" dirty="0" smtClean="0">
                          <a:solidFill>
                            <a:srgbClr val="000066"/>
                          </a:solidFill>
                          <a:latin typeface="Times New Roman" pitchFamily="18" charset="0"/>
                          <a:cs typeface="Times New Roman" pitchFamily="18" charset="0"/>
                        </a:rPr>
                        <a:t>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468,</a:t>
                      </a:r>
                      <a:r>
                        <a:rPr lang="ru-RU" sz="1000" b="1" i="0" u="none" strike="noStrike" dirty="0" smtClean="0">
                          <a:solidFill>
                            <a:srgbClr val="000066"/>
                          </a:solidFill>
                          <a:latin typeface="Times New Roman" pitchFamily="18" charset="0"/>
                          <a:cs typeface="Times New Roman" pitchFamily="18" charset="0"/>
                        </a:rPr>
                        <a:t>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 </a:t>
                      </a:r>
                      <a:r>
                        <a:rPr lang="ru-RU" sz="1000" b="1" i="0" u="none" strike="noStrike" dirty="0" smtClean="0">
                          <a:solidFill>
                            <a:srgbClr val="000066"/>
                          </a:solidFill>
                          <a:latin typeface="Times New Roman" pitchFamily="18" charset="0"/>
                          <a:cs typeface="Times New Roman" pitchFamily="18" charset="0"/>
                        </a:rPr>
                        <a:t>253,1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33 322,1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67</a:t>
                      </a:r>
                      <a:r>
                        <a:rPr lang="en-US" sz="1000" b="1" i="0" u="none" strike="noStrike" dirty="0" smtClean="0">
                          <a:solidFill>
                            <a:srgbClr val="000066"/>
                          </a:solidFill>
                          <a:latin typeface="Times New Roman" pitchFamily="18" charset="0"/>
                          <a:cs typeface="Times New Roman" pitchFamily="18" charset="0"/>
                        </a:rPr>
                        <a:t>,9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7 782,</a:t>
                      </a:r>
                      <a:r>
                        <a:rPr lang="ru-RU" sz="1000" b="1" i="0" u="none" strike="noStrike" dirty="0" smtClean="0">
                          <a:solidFill>
                            <a:srgbClr val="000066"/>
                          </a:solidFill>
                          <a:latin typeface="Times New Roman" pitchFamily="18" charset="0"/>
                          <a:cs typeface="Times New Roman" pitchFamily="18" charset="0"/>
                        </a:rPr>
                        <a:t>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4 094,4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641,0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1 8</a:t>
                      </a:r>
                      <a:r>
                        <a:rPr lang="ru-RU" sz="1000" b="1" i="0" u="none" strike="noStrike" dirty="0" smtClean="0">
                          <a:solidFill>
                            <a:srgbClr val="000066"/>
                          </a:solidFill>
                          <a:latin typeface="Times New Roman" pitchFamily="18" charset="0"/>
                          <a:cs typeface="Times New Roman" pitchFamily="18" charset="0"/>
                        </a:rPr>
                        <a:t>47</a:t>
                      </a:r>
                      <a:r>
                        <a:rPr lang="en-US" sz="1000" b="1" i="0" u="none" strike="noStrike" dirty="0" smtClean="0">
                          <a:solidFill>
                            <a:srgbClr val="000066"/>
                          </a:solidFill>
                          <a:latin typeface="Times New Roman" pitchFamily="18" charset="0"/>
                          <a:cs typeface="Times New Roman" pitchFamily="18" charset="0"/>
                        </a:rPr>
                        <a:t>,</a:t>
                      </a:r>
                      <a:r>
                        <a:rPr lang="ru-RU" sz="1000" b="1" i="0" u="none" strike="noStrike" dirty="0" smtClean="0">
                          <a:solidFill>
                            <a:srgbClr val="000066"/>
                          </a:solidFill>
                          <a:latin typeface="Times New Roman" pitchFamily="18" charset="0"/>
                          <a:cs typeface="Times New Roman" pitchFamily="18" charset="0"/>
                        </a:rPr>
                        <a:t>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560 244,7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407 886,7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a:t>
                      </a:r>
                      <a:r>
                        <a:rPr lang="ru-RU" sz="1000" b="1" i="0" u="none" strike="noStrike" dirty="0" smtClean="0">
                          <a:solidFill>
                            <a:srgbClr val="000066"/>
                          </a:solidFill>
                          <a:latin typeface="Times New Roman" pitchFamily="18" charset="0"/>
                          <a:cs typeface="Times New Roman" pitchFamily="18" charset="0"/>
                        </a:rPr>
                        <a:t>36 423,8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5" name="Прямоугольник 4"/>
          <p:cNvSpPr/>
          <p:nvPr/>
        </p:nvSpPr>
        <p:spPr>
          <a:xfrm>
            <a:off x="8017317" y="416889"/>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7" name="TextBox 6"/>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8" name="Text Box 3"/>
          <p:cNvSpPr txBox="1">
            <a:spLocks noChangeArrowheads="1"/>
          </p:cNvSpPr>
          <p:nvPr/>
        </p:nvSpPr>
        <p:spPr bwMode="auto">
          <a:xfrm>
            <a:off x="395536" y="511054"/>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642910" y="1285860"/>
            <a:ext cx="3353026" cy="5632311"/>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жильем молодых семей»</a:t>
            </a:r>
          </a:p>
          <a:p>
            <a:r>
              <a:rPr lang="ru-RU" sz="1200" i="1" u="sng" dirty="0" smtClean="0">
                <a:solidFill>
                  <a:schemeClr val="accent1">
                    <a:lumMod val="25000"/>
                  </a:schemeClr>
                </a:solidFill>
              </a:rPr>
              <a:t>Цель программы </a:t>
            </a:r>
            <a:r>
              <a:rPr lang="ru-RU" sz="12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1200" i="1" u="sng" dirty="0" smtClean="0">
                <a:solidFill>
                  <a:schemeClr val="accent1">
                    <a:lumMod val="25000"/>
                  </a:schemeClr>
                </a:solidFill>
              </a:rPr>
              <a:t>Задачи программы:</a:t>
            </a:r>
          </a:p>
          <a:p>
            <a:r>
              <a:rPr lang="ru-RU" sz="12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2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2319423" y="524287"/>
            <a:ext cx="658605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7" name="Таблица 6"/>
          <p:cNvGraphicFramePr>
            <a:graphicFrameLocks noGrp="1"/>
          </p:cNvGraphicFramePr>
          <p:nvPr>
            <p:extLst>
              <p:ext uri="{D42A27DB-BD31-4B8C-83A1-F6EECF244321}">
                <p14:modId xmlns:p14="http://schemas.microsoft.com/office/powerpoint/2010/main" val="3419623264"/>
              </p:ext>
            </p:extLst>
          </p:nvPr>
        </p:nvGraphicFramePr>
        <p:xfrm>
          <a:off x="4139952" y="1556792"/>
          <a:ext cx="4789767" cy="1113942"/>
        </p:xfrm>
        <a:graphic>
          <a:graphicData uri="http://schemas.openxmlformats.org/drawingml/2006/table">
            <a:tbl>
              <a:tblPr firstRow="1" bandRow="1">
                <a:tableStyleId>{5C22544A-7EE6-4342-B048-85BDC9FD1C3A}</a:tableStyleId>
              </a:tblPr>
              <a:tblGrid>
                <a:gridCol w="2394883"/>
                <a:gridCol w="730663"/>
                <a:gridCol w="889761"/>
                <a:gridCol w="774460"/>
              </a:tblGrid>
              <a:tr h="26050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72245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sz="1000" dirty="0" err="1" smtClean="0">
                          <a:solidFill>
                            <a:schemeClr val="accent1">
                              <a:lumMod val="25000"/>
                            </a:schemeClr>
                          </a:solidFill>
                          <a:latin typeface="Times New Roman" pitchFamily="18" charset="0"/>
                          <a:cs typeface="Times New Roman" pitchFamily="18" charset="0"/>
                        </a:rPr>
                        <a:t>экономкласса</a:t>
                      </a:r>
                      <a:r>
                        <a:rPr lang="ru-RU" sz="1000" dirty="0" smtClean="0">
                          <a:solidFill>
                            <a:schemeClr val="accent1">
                              <a:lumMod val="25000"/>
                            </a:schemeClr>
                          </a:solidFill>
                          <a:latin typeface="Times New Roman" pitchFamily="18" charset="0"/>
                          <a:cs typeface="Times New Roman" pitchFamily="18" charset="0"/>
                        </a:rPr>
                        <a:t>»</a:t>
                      </a:r>
                      <a:endParaRPr lang="ru-RU" sz="100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558,4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792,8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799,7</a:t>
                      </a:r>
                      <a:endParaRPr lang="ru-RU" sz="1000" b="1" i="1" dirty="0">
                        <a:solidFill>
                          <a:schemeClr val="accent1">
                            <a:lumMod val="25000"/>
                          </a:schemeClr>
                        </a:solidFill>
                      </a:endParaRPr>
                    </a:p>
                  </a:txBody>
                  <a:tcPr/>
                </a:tc>
              </a:tr>
            </a:tbl>
          </a:graphicData>
        </a:graphic>
      </p:graphicFrame>
      <p:sp>
        <p:nvSpPr>
          <p:cNvPr id="8" name="Прямоугольник 7"/>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79512" y="692696"/>
            <a:ext cx="3855942"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r>
              <a:rPr lang="ru-RU" sz="1200" i="1" u="sng" dirty="0" smtClean="0">
                <a:solidFill>
                  <a:schemeClr val="accent1">
                    <a:lumMod val="25000"/>
                  </a:schemeClr>
                </a:solidFill>
              </a:rPr>
              <a:t>Цели программы :</a:t>
            </a:r>
          </a:p>
          <a:p>
            <a:r>
              <a:rPr lang="ru-RU" sz="1200" dirty="0" smtClean="0"/>
              <a:t>- обеспечение сохранности автомобильных дорог общего пользования между населенными пунктами МО«Демидовский район»</a:t>
            </a:r>
          </a:p>
          <a:p>
            <a:r>
              <a:rPr lang="ru-RU" sz="1200" dirty="0" smtClean="0"/>
              <a:t>- увеличение срока службы дорожных покрытий, сооружений</a:t>
            </a:r>
          </a:p>
          <a:p>
            <a:pPr>
              <a:buFontTx/>
              <a:buChar char="-"/>
            </a:pPr>
            <a:r>
              <a:rPr lang="ru-RU" sz="12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2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1200" i="1" u="sng" dirty="0" smtClean="0">
                <a:solidFill>
                  <a:schemeClr val="accent1">
                    <a:lumMod val="25000"/>
                  </a:schemeClr>
                </a:solidFill>
              </a:rPr>
              <a:t>Задачи программы:</a:t>
            </a:r>
          </a:p>
          <a:p>
            <a:r>
              <a:rPr lang="ru-RU" sz="1200" dirty="0" smtClean="0"/>
              <a:t>- содержание дорог на современном уровне эстетики и безопасности</a:t>
            </a:r>
          </a:p>
          <a:p>
            <a:r>
              <a:rPr lang="ru-RU" sz="1200" dirty="0" smtClean="0"/>
              <a:t>- своевременность и плановость уборки дорог от снега, наледи, мусора</a:t>
            </a:r>
          </a:p>
          <a:p>
            <a:pPr>
              <a:buFontTx/>
              <a:buChar char="-"/>
            </a:pPr>
            <a:r>
              <a:rPr lang="ru-RU" sz="12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200" dirty="0" smtClean="0"/>
              <a:t> совершенствование системы организации дорожного движения в Демидовском районе</a:t>
            </a:r>
          </a:p>
          <a:p>
            <a:pPr>
              <a:buFontTx/>
              <a:buChar char="-"/>
            </a:pPr>
            <a:r>
              <a:rPr lang="ru-RU" sz="1200" dirty="0" smtClean="0"/>
              <a:t> обеспечение жителей Демидовского района доступностью транспортных услуг</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28076332"/>
              </p:ext>
            </p:extLst>
          </p:nvPr>
        </p:nvGraphicFramePr>
        <p:xfrm>
          <a:off x="4035454" y="1546354"/>
          <a:ext cx="4888960" cy="2802255"/>
        </p:xfrm>
        <a:graphic>
          <a:graphicData uri="http://schemas.openxmlformats.org/drawingml/2006/table">
            <a:tbl>
              <a:tblPr firstRow="1" bandRow="1">
                <a:tableStyleId>{5C22544A-7EE6-4342-B048-85BDC9FD1C3A}</a:tableStyleId>
              </a:tblPr>
              <a:tblGrid>
                <a:gridCol w="3105167"/>
                <a:gridCol w="642248"/>
                <a:gridCol w="546367"/>
                <a:gridCol w="595178"/>
              </a:tblGrid>
              <a:tr h="214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9516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12 242,3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12 553,1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11 237,8</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10 747,3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11 044,3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11 037,8</a:t>
                      </a:r>
                      <a:endParaRPr lang="ru-RU" sz="1000" b="1" i="1" dirty="0">
                        <a:solidFill>
                          <a:schemeClr val="accent1">
                            <a:lumMod val="25000"/>
                          </a:schemeClr>
                        </a:solidFill>
                      </a:endParaRPr>
                    </a:p>
                  </a:txBody>
                  <a:tcPr/>
                </a:tc>
              </a:tr>
              <a:tr h="415951">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245,0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250,0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308,8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23528" y="1196752"/>
            <a:ext cx="3783934" cy="4308872"/>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водохозяйственного комплекса Демидовского района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p>
          <a:p>
            <a:r>
              <a:rPr lang="ru-RU" sz="12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200" dirty="0" smtClean="0"/>
              <a:t>- восстановление водных объектов до состояния, обеспечивающего экологически благоприятные условия жизни населения.</a:t>
            </a:r>
          </a:p>
          <a:p>
            <a:r>
              <a:rPr lang="ru-RU" sz="1200" i="1" u="sng" dirty="0" smtClean="0">
                <a:solidFill>
                  <a:schemeClr val="accent1">
                    <a:lumMod val="25000"/>
                  </a:schemeClr>
                </a:solidFill>
              </a:rPr>
              <a:t>Задачи программы:</a:t>
            </a:r>
          </a:p>
          <a:p>
            <a:r>
              <a:rPr lang="ru-RU" sz="12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200" dirty="0" smtClean="0"/>
              <a:t>- осуществление капитального ремонта бесхозяйных гидротехнических сооружений</a:t>
            </a:r>
            <a:r>
              <a:rPr lang="ru-RU" sz="1800" dirty="0" smtClean="0"/>
              <a:t>.</a:t>
            </a: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3397599289"/>
              </p:ext>
            </p:extLst>
          </p:nvPr>
        </p:nvGraphicFramePr>
        <p:xfrm>
          <a:off x="4403334" y="1772816"/>
          <a:ext cx="4501733" cy="990039"/>
        </p:xfrm>
        <a:graphic>
          <a:graphicData uri="http://schemas.openxmlformats.org/drawingml/2006/table">
            <a:tbl>
              <a:tblPr firstRow="1" bandRow="1">
                <a:tableStyleId>{5C22544A-7EE6-4342-B048-85BDC9FD1C3A}</a:tableStyleId>
              </a:tblPr>
              <a:tblGrid>
                <a:gridCol w="2859225"/>
                <a:gridCol w="591379"/>
                <a:gridCol w="503092"/>
                <a:gridCol w="548037"/>
              </a:tblGrid>
              <a:tr h="27947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latin typeface="Times New Roman" panose="02020603050405020304" pitchFamily="18" charset="0"/>
                          <a:cs typeface="Times New Roman" panose="02020603050405020304" pitchFamily="18" charset="0"/>
                        </a:rPr>
                        <a:t>202</a:t>
                      </a:r>
                      <a:r>
                        <a:rPr lang="en-US" sz="1000" b="1" i="1" dirty="0" smtClean="0">
                          <a:latin typeface="Times New Roman" panose="02020603050405020304" pitchFamily="18" charset="0"/>
                          <a:cs typeface="Times New Roman" panose="02020603050405020304" pitchFamily="18" charset="0"/>
                        </a:rPr>
                        <a:t>4</a:t>
                      </a:r>
                      <a:endParaRPr lang="ru-RU" sz="1000" b="1"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5</a:t>
                      </a:r>
                      <a:endParaRPr lang="ru-RU" sz="1000"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6</a:t>
                      </a:r>
                      <a:endParaRPr lang="ru-RU" sz="1000" i="1" dirty="0">
                        <a:latin typeface="Times New Roman" panose="02020603050405020304" pitchFamily="18" charset="0"/>
                        <a:cs typeface="Times New Roman" panose="02020603050405020304" pitchFamily="18" charset="0"/>
                      </a:endParaRPr>
                    </a:p>
                  </a:txBody>
                  <a:tcPr/>
                </a:tc>
              </a:tr>
              <a:tr h="1961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r h="280746">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7956376" y="14074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smtClean="0">
                <a:solidFill>
                  <a:srgbClr val="000066"/>
                </a:solidFill>
                <a:latin typeface="Bad Script" panose="02000000000000000000" pitchFamily="2" charset="0"/>
              </a:rPr>
              <a:t>О муниципальном образовании «Демидовский район» Смоленской области</a:t>
            </a:r>
            <a:endParaRPr lang="ru-RU" sz="1600" b="1" dirty="0">
              <a:solidFill>
                <a:srgbClr val="000066"/>
              </a:solidFill>
              <a:latin typeface="Bad Script" panose="02000000000000000000" pitchFamily="2" charset="0"/>
            </a:endParaRPr>
          </a:p>
        </p:txBody>
      </p:sp>
      <p:sp>
        <p:nvSpPr>
          <p:cNvPr id="4" name="Прямоугольник 3"/>
          <p:cNvSpPr/>
          <p:nvPr/>
        </p:nvSpPr>
        <p:spPr>
          <a:xfrm>
            <a:off x="368606" y="810698"/>
            <a:ext cx="8595882" cy="6001643"/>
          </a:xfrm>
          <a:prstGeom prst="rect">
            <a:avLst/>
          </a:prstGeom>
        </p:spPr>
        <p:txBody>
          <a:bodyPr wrap="square">
            <a:spAutoFit/>
          </a:bodyPr>
          <a:lstStyle/>
          <a:p>
            <a:r>
              <a:rPr lang="ru-RU" sz="1600" dirty="0"/>
              <a:t>Демидов (до 1918 года Поречье) — город, расположенный в 98 км к северу от Смоленска, на месте слияния рек </a:t>
            </a:r>
            <a:r>
              <a:rPr lang="ru-RU" sz="1600" dirty="0" err="1"/>
              <a:t>Каспля</a:t>
            </a:r>
            <a:r>
              <a:rPr lang="ru-RU" sz="1600" dirty="0"/>
              <a:t> и </a:t>
            </a:r>
            <a:r>
              <a:rPr lang="ru-RU" sz="1600" dirty="0" err="1"/>
              <a:t>Гобза</a:t>
            </a:r>
            <a:r>
              <a:rPr lang="ru-RU" sz="1600" dirty="0"/>
              <a:t>, где в IX—XI веках проходила северная ветвь пути «из варяг в греки». Позднее, в ХII-XIV веках — водный путь в прибалтийские города. Первое письменное сообщение о сельском поселении Поречье («место у реки») относится к XV </a:t>
            </a:r>
            <a:r>
              <a:rPr lang="ru-RU" sz="1600" dirty="0" smtClean="0"/>
              <a:t>веку.</a:t>
            </a:r>
          </a:p>
          <a:p>
            <a:r>
              <a:rPr lang="ru-RU" sz="1600" dirty="0"/>
              <a:t>Район расположен на северо-западе области. Граничит на севере с Тверской областью, на северо-западе с </a:t>
            </a:r>
            <a:r>
              <a:rPr lang="ru-RU" sz="1600" dirty="0" err="1"/>
              <a:t>Велижским</a:t>
            </a:r>
            <a:r>
              <a:rPr lang="ru-RU" sz="1600" dirty="0"/>
              <a:t> районом, на юго-западе и западе с </a:t>
            </a:r>
            <a:r>
              <a:rPr lang="ru-RU" sz="1600" dirty="0" err="1"/>
              <a:t>Руднянским</a:t>
            </a:r>
            <a:r>
              <a:rPr lang="ru-RU" sz="1600" dirty="0"/>
              <a:t> районом, на юге со Смоленским районом, на востоке с </a:t>
            </a:r>
            <a:r>
              <a:rPr lang="ru-RU" sz="1600" dirty="0" err="1"/>
              <a:t>Духовщинским</a:t>
            </a:r>
            <a:r>
              <a:rPr lang="ru-RU" sz="1600" dirty="0"/>
              <a:t> районом Смоленской области.</a:t>
            </a:r>
          </a:p>
          <a:p>
            <a:r>
              <a:rPr lang="ru-RU" sz="1600" dirty="0"/>
              <a:t>В юго-восточной части района находится окраина </a:t>
            </a:r>
            <a:r>
              <a:rPr lang="ru-RU" sz="1600" dirty="0" err="1">
                <a:hlinkClick r:id="rId2" tooltip="Духовщинская возвышенность"/>
              </a:rPr>
              <a:t>Духовщинской</a:t>
            </a:r>
            <a:r>
              <a:rPr lang="ru-RU" sz="1600" dirty="0">
                <a:hlinkClick r:id="rId2" tooltip="Духовщинская возвышенность"/>
              </a:rPr>
              <a:t> возвышенности</a:t>
            </a:r>
            <a:r>
              <a:rPr lang="ru-RU" sz="1600" dirty="0"/>
              <a:t>. В северо-восточной части — </a:t>
            </a:r>
            <a:r>
              <a:rPr lang="ru-RU" sz="1600" dirty="0" err="1">
                <a:hlinkClick r:id="rId3" tooltip="Ельшанско-Свитская низина (страница отсутствует)"/>
              </a:rPr>
              <a:t>Ельшанско</a:t>
            </a:r>
            <a:r>
              <a:rPr lang="ru-RU" sz="1600" dirty="0">
                <a:hlinkClick r:id="rId3" tooltip="Ельшанско-Свитская низина (страница отсутствует)"/>
              </a:rPr>
              <a:t>-Свитская низина</a:t>
            </a:r>
            <a:r>
              <a:rPr lang="ru-RU" sz="1600" dirty="0"/>
              <a:t>. По территории района протекает несколько рек: </a:t>
            </a:r>
            <a:r>
              <a:rPr lang="ru-RU" sz="1600" dirty="0" err="1">
                <a:hlinkClick r:id="rId4" tooltip="Каспля"/>
              </a:rPr>
              <a:t>Каспля</a:t>
            </a:r>
            <a:r>
              <a:rPr lang="ru-RU" sz="1600" dirty="0"/>
              <a:t>, </a:t>
            </a:r>
            <a:r>
              <a:rPr lang="ru-RU" sz="1600" dirty="0" err="1">
                <a:hlinkClick r:id="rId5" tooltip="Вятша"/>
              </a:rPr>
              <a:t>Вятша</a:t>
            </a:r>
            <a:r>
              <a:rPr lang="ru-RU" sz="1600" dirty="0"/>
              <a:t>, </a:t>
            </a:r>
            <a:r>
              <a:rPr lang="ru-RU" sz="1600" dirty="0" err="1">
                <a:hlinkClick r:id="rId6" tooltip="Половья (страница отсутствует)"/>
              </a:rPr>
              <a:t>Половья</a:t>
            </a:r>
            <a:r>
              <a:rPr lang="ru-RU" sz="1600" dirty="0"/>
              <a:t>, </a:t>
            </a:r>
            <a:r>
              <a:rPr lang="ru-RU" sz="1600" dirty="0" err="1">
                <a:hlinkClick r:id="rId7" tooltip="Борожанка (страница отсутствует)"/>
              </a:rPr>
              <a:t>Борожанка</a:t>
            </a:r>
            <a:r>
              <a:rPr lang="ru-RU" sz="1600" dirty="0"/>
              <a:t>, </a:t>
            </a:r>
            <a:r>
              <a:rPr lang="ru-RU" sz="1600" dirty="0" err="1">
                <a:hlinkClick r:id="rId8" tooltip="Ельша"/>
              </a:rPr>
              <a:t>Ельша</a:t>
            </a:r>
            <a:r>
              <a:rPr lang="ru-RU" sz="1600" dirty="0"/>
              <a:t>, </a:t>
            </a:r>
            <a:r>
              <a:rPr lang="ru-RU" sz="1600" dirty="0">
                <a:hlinkClick r:id="rId9" tooltip="Ольша"/>
              </a:rPr>
              <a:t>Ольша</a:t>
            </a:r>
            <a:r>
              <a:rPr lang="ru-RU" sz="1600" dirty="0"/>
              <a:t>. На территории также много озёр: </a:t>
            </a:r>
            <a:r>
              <a:rPr lang="ru-RU" sz="1600" dirty="0" err="1">
                <a:hlinkClick r:id="rId10" tooltip="Сапшо"/>
              </a:rPr>
              <a:t>Сапшо</a:t>
            </a:r>
            <a:r>
              <a:rPr lang="ru-RU" sz="1600" dirty="0"/>
              <a:t>, </a:t>
            </a:r>
            <a:r>
              <a:rPr lang="ru-RU" sz="1600" dirty="0" err="1">
                <a:hlinkClick r:id="rId11" tooltip="Дго"/>
              </a:rPr>
              <a:t>Дго</a:t>
            </a:r>
            <a:r>
              <a:rPr lang="ru-RU" sz="1600" dirty="0"/>
              <a:t>, </a:t>
            </a:r>
            <a:r>
              <a:rPr lang="ru-RU" sz="1600" dirty="0" err="1">
                <a:hlinkClick r:id="rId12" tooltip="Баклановское"/>
              </a:rPr>
              <a:t>Баклановское</a:t>
            </a:r>
            <a:r>
              <a:rPr lang="ru-RU" sz="1600" dirty="0"/>
              <a:t>, </a:t>
            </a:r>
            <a:r>
              <a:rPr lang="ru-RU" sz="1600" dirty="0">
                <a:hlinkClick r:id="rId13" tooltip="Рытое"/>
              </a:rPr>
              <a:t>Рытое</a:t>
            </a:r>
            <a:r>
              <a:rPr lang="ru-RU" sz="1600" dirty="0"/>
              <a:t>, </a:t>
            </a:r>
            <a:r>
              <a:rPr lang="ru-RU" sz="1600" dirty="0">
                <a:hlinkClick r:id="rId14" tooltip="Петровское (Лососно) (страница отсутствует)"/>
              </a:rPr>
              <a:t>Петровское (</a:t>
            </a:r>
            <a:r>
              <a:rPr lang="ru-RU" sz="1600" dirty="0" err="1">
                <a:hlinkClick r:id="rId14" tooltip="Петровское (Лососно) (страница отсутствует)"/>
              </a:rPr>
              <a:t>Лососно</a:t>
            </a:r>
            <a:r>
              <a:rPr lang="ru-RU" sz="1600" dirty="0">
                <a:hlinkClick r:id="rId14" tooltip="Петровское (Лососно) (страница отсутствует)"/>
              </a:rPr>
              <a:t>)</a:t>
            </a:r>
            <a:r>
              <a:rPr lang="ru-RU" sz="1600" dirty="0"/>
              <a:t>, </a:t>
            </a:r>
            <a:r>
              <a:rPr lang="ru-RU" sz="1600" dirty="0">
                <a:hlinkClick r:id="rId15" tooltip="Чистик"/>
              </a:rPr>
              <a:t>Чистик</a:t>
            </a:r>
            <a:r>
              <a:rPr lang="ru-RU" sz="1600" dirty="0"/>
              <a:t>, </a:t>
            </a:r>
            <a:r>
              <a:rPr lang="ru-RU" sz="1600" dirty="0" err="1">
                <a:hlinkClick r:id="rId16" tooltip="Лошамье"/>
              </a:rPr>
              <a:t>Лошамье</a:t>
            </a:r>
            <a:r>
              <a:rPr lang="ru-RU" sz="1600" dirty="0"/>
              <a:t>, </a:t>
            </a:r>
            <a:r>
              <a:rPr lang="ru-RU" sz="1600" dirty="0">
                <a:hlinkClick r:id="rId17" tooltip="Мутное"/>
              </a:rPr>
              <a:t>Мутное</a:t>
            </a:r>
            <a:r>
              <a:rPr lang="ru-RU" sz="1600" dirty="0"/>
              <a:t>, </a:t>
            </a:r>
            <a:r>
              <a:rPr lang="ru-RU" sz="1600" dirty="0" err="1">
                <a:hlinkClick r:id="rId18" tooltip="Дивинское (страница отсутствует)"/>
              </a:rPr>
              <a:t>Дивинское</a:t>
            </a:r>
            <a:r>
              <a:rPr lang="ru-RU" sz="1600" dirty="0"/>
              <a:t>, </a:t>
            </a:r>
            <a:r>
              <a:rPr lang="ru-RU" sz="1600" dirty="0" err="1">
                <a:hlinkClick r:id="rId19" tooltip="Акатовское"/>
              </a:rPr>
              <a:t>Акатовское</a:t>
            </a:r>
            <a:r>
              <a:rPr lang="ru-RU" sz="1600" dirty="0"/>
              <a:t>, </a:t>
            </a:r>
            <a:r>
              <a:rPr lang="ru-RU" sz="1600" dirty="0">
                <a:hlinkClick r:id="rId20" tooltip="Щучье"/>
              </a:rPr>
              <a:t>Щучье</a:t>
            </a:r>
            <a:r>
              <a:rPr lang="ru-RU" sz="1600" dirty="0"/>
              <a:t>.</a:t>
            </a:r>
          </a:p>
          <a:p>
            <a:r>
              <a:rPr lang="ru-RU" sz="1600" dirty="0" smtClean="0"/>
              <a:t>Сеть </a:t>
            </a:r>
            <a:r>
              <a:rPr lang="ru-RU" sz="1600" dirty="0"/>
              <a:t>муниципальных образовательных учреждений </a:t>
            </a:r>
            <a:r>
              <a:rPr lang="ru-RU" sz="1600" dirty="0" smtClean="0"/>
              <a:t>состоит </a:t>
            </a:r>
            <a:r>
              <a:rPr lang="ru-RU" sz="1600" dirty="0"/>
              <a:t>из 10 школ (из них – 4 имеют дошкольные группы), 4 детских садов, 2 домов детского творчества и 1 детско-юношеской спортивной школы.</a:t>
            </a:r>
            <a:r>
              <a:rPr lang="ru-RU" sz="1600" dirty="0" smtClean="0"/>
              <a:t> </a:t>
            </a:r>
          </a:p>
          <a:p>
            <a:r>
              <a:rPr lang="ru-RU" sz="1600" dirty="0"/>
              <a:t>На территории муниципального образования действует централизованная клубная система, объединяющая 11 сельских домов культуры</a:t>
            </a:r>
            <a:r>
              <a:rPr lang="ru-RU" sz="1600" dirty="0" smtClean="0"/>
              <a:t>.</a:t>
            </a:r>
          </a:p>
          <a:p>
            <a:r>
              <a:rPr lang="ru-RU" sz="1600" dirty="0"/>
              <a:t>В северной части Демидовского и частично </a:t>
            </a:r>
            <a:r>
              <a:rPr lang="ru-RU" sz="1600" dirty="0" err="1"/>
              <a:t>Духовщинского</a:t>
            </a:r>
            <a:r>
              <a:rPr lang="ru-RU" sz="1600" dirty="0"/>
              <a:t> района находится Национальный парк «Смоленское </a:t>
            </a:r>
            <a:r>
              <a:rPr lang="ru-RU" sz="1600" dirty="0" err="1"/>
              <a:t>Поозерье</a:t>
            </a:r>
            <a:r>
              <a:rPr lang="ru-RU" sz="1600" dirty="0"/>
              <a:t>». Территория парка обладает значительным потенциалом для развития туризма. Местные природные ландшафты уникальны, их яркая особенность — большая изрезанность береговой линии оврагами, покрытыми хвойными и лиственными лесами. На территории парка чистота воды рек и своеобразный гидрологический режим способствуют развитию водного туризма и отдыха у воды. Особо популярны на территории парка  велотуризм и водный туризм, рыбалка, кемпинг, семейный отдых.</a:t>
            </a:r>
          </a:p>
        </p:txBody>
      </p:sp>
    </p:spTree>
    <p:extLst>
      <p:ext uri="{BB962C8B-B14F-4D97-AF65-F5344CB8AC3E}">
        <p14:creationId xmlns:p14="http://schemas.microsoft.com/office/powerpoint/2010/main" val="279803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51520" y="836712"/>
            <a:ext cx="3783934" cy="590931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200" dirty="0" smtClean="0"/>
          </a:p>
          <a:p>
            <a:r>
              <a:rPr lang="ru-RU" sz="1200" i="1" u="sng" dirty="0" smtClean="0">
                <a:solidFill>
                  <a:schemeClr val="accent1">
                    <a:lumMod val="25000"/>
                  </a:schemeClr>
                </a:solidFill>
              </a:rPr>
              <a:t>Задачи программы:</a:t>
            </a:r>
          </a:p>
          <a:p>
            <a:r>
              <a:rPr lang="ru-RU" sz="12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2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200" dirty="0" smtClean="0"/>
              <a:t>- создание детских спортивных клубов</a:t>
            </a:r>
          </a:p>
          <a:p>
            <a:r>
              <a:rPr lang="ru-RU" sz="12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200" dirty="0" smtClean="0"/>
              <a:t>- создание и поддержка групп «Здоровья».</a:t>
            </a:r>
          </a:p>
          <a:p>
            <a:pPr>
              <a:buFontTx/>
              <a:buChar char="-"/>
            </a:pP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22428062"/>
              </p:ext>
            </p:extLst>
          </p:nvPr>
        </p:nvGraphicFramePr>
        <p:xfrm>
          <a:off x="4078864" y="1290072"/>
          <a:ext cx="4933783" cy="3507080"/>
        </p:xfrm>
        <a:graphic>
          <a:graphicData uri="http://schemas.openxmlformats.org/drawingml/2006/table">
            <a:tbl>
              <a:tblPr firstRow="1" bandRow="1">
                <a:tableStyleId>{5C22544A-7EE6-4342-B048-85BDC9FD1C3A}</a:tableStyleId>
              </a:tblPr>
              <a:tblGrid>
                <a:gridCol w="2823737"/>
                <a:gridCol w="758616"/>
                <a:gridCol w="674325"/>
                <a:gridCol w="677105"/>
              </a:tblGrid>
              <a:tr h="36986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1242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480,7</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430996">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190,0</a:t>
                      </a: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56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161,9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43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0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88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0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000" b="0" i="0" dirty="0" smtClean="0">
                        <a:solidFill>
                          <a:schemeClr val="accent1">
                            <a:lumMod val="25000"/>
                          </a:schemeClr>
                        </a:solidFill>
                        <a:latin typeface="Times New Roman" pitchFamily="18" charset="0"/>
                        <a:cs typeface="Times New Roman" pitchFamily="18" charset="0"/>
                      </a:endParaRP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128,8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7" name="Прямоугольник 6"/>
          <p:cNvSpPr/>
          <p:nvPr/>
        </p:nvSpPr>
        <p:spPr>
          <a:xfrm>
            <a:off x="8065791" y="98072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642910" y="500042"/>
            <a:ext cx="8286808" cy="400110"/>
          </a:xfrm>
          <a:prstGeom prst="rect">
            <a:avLst/>
          </a:prstGeom>
          <a:noFill/>
        </p:spPr>
        <p:txBody>
          <a:bodyPr wrap="square" rtlCol="0">
            <a:spAutoFit/>
          </a:bodyPr>
          <a:lstStyle/>
          <a:p>
            <a:pPr algn="ctr"/>
            <a:endParaRPr lang="ru-RU" sz="2000" b="1" i="1" dirty="0">
              <a:solidFill>
                <a:schemeClr val="accent1">
                  <a:lumMod val="25000"/>
                </a:schemeClr>
              </a:solidFill>
            </a:endParaRPr>
          </a:p>
        </p:txBody>
      </p:sp>
      <p:sp>
        <p:nvSpPr>
          <p:cNvPr id="4" name="TextBox 3"/>
          <p:cNvSpPr txBox="1"/>
          <p:nvPr/>
        </p:nvSpPr>
        <p:spPr>
          <a:xfrm>
            <a:off x="23292" y="500042"/>
            <a:ext cx="3612604"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образования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r>
              <a:rPr lang="ru-RU" sz="1200" dirty="0" smtClean="0">
                <a:solidFill>
                  <a:schemeClr val="accent1">
                    <a:lumMod val="25000"/>
                  </a:schemeClr>
                </a:solidFill>
              </a:rPr>
              <a:t>- </a:t>
            </a:r>
            <a:r>
              <a:rPr lang="ru-RU" sz="12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2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200" dirty="0" smtClean="0"/>
              <a:t> повышение качества и доступности дополнительного образования детей на территории МО«Демидовский район»</a:t>
            </a:r>
          </a:p>
          <a:p>
            <a:pPr>
              <a:buFontTx/>
              <a:buChar char="-"/>
            </a:pPr>
            <a:r>
              <a:rPr lang="ru-RU" sz="12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1200" i="1" u="sng" dirty="0" smtClean="0">
                <a:solidFill>
                  <a:schemeClr val="accent1">
                    <a:lumMod val="25000"/>
                  </a:schemeClr>
                </a:solidFill>
              </a:rPr>
              <a:t>Задачи программы:</a:t>
            </a:r>
          </a:p>
          <a:p>
            <a:pPr>
              <a:buFontTx/>
              <a:buChar char="-"/>
            </a:pPr>
            <a:r>
              <a:rPr lang="ru-RU" sz="1200" dirty="0" smtClean="0"/>
              <a:t>повышение уровня компетентности и профессионального  мастерства педагогов и руководителей ДОУ</a:t>
            </a:r>
          </a:p>
          <a:p>
            <a:pPr>
              <a:buFontTx/>
              <a:buChar char="-"/>
            </a:pPr>
            <a:r>
              <a:rPr lang="ru-RU" sz="1200" dirty="0" smtClean="0"/>
              <a:t>обеспечение условий для содержания детей и работы сотрудников ДОУ</a:t>
            </a:r>
          </a:p>
          <a:p>
            <a:r>
              <a:rPr lang="ru-RU" sz="12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903631665"/>
              </p:ext>
            </p:extLst>
          </p:nvPr>
        </p:nvGraphicFramePr>
        <p:xfrm>
          <a:off x="3666381" y="1124744"/>
          <a:ext cx="5237489" cy="5289372"/>
        </p:xfrm>
        <a:graphic>
          <a:graphicData uri="http://schemas.openxmlformats.org/drawingml/2006/table">
            <a:tbl>
              <a:tblPr firstRow="1" bandRow="1">
                <a:tableStyleId>{5C22544A-7EE6-4342-B048-85BDC9FD1C3A}</a:tableStyleId>
              </a:tblPr>
              <a:tblGrid>
                <a:gridCol w="3024337"/>
                <a:gridCol w="720080"/>
                <a:gridCol w="777137"/>
                <a:gridCol w="715935"/>
              </a:tblGrid>
              <a:tr h="26263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74211">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ВСЕГО</a:t>
                      </a:r>
                      <a:endParaRPr lang="ru-RU" sz="9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364 265,4</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269 876,2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275 523,0</a:t>
                      </a:r>
                      <a:endParaRPr lang="ru-RU" sz="900" b="1" i="1" dirty="0">
                        <a:solidFill>
                          <a:schemeClr val="accent1">
                            <a:lumMod val="25000"/>
                          </a:schemeClr>
                        </a:solidFill>
                      </a:endParaRPr>
                    </a:p>
                  </a:txBody>
                  <a:tcPr/>
                </a:tc>
              </a:tr>
              <a:tr h="2880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7 976,6</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544,7</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816,3</a:t>
                      </a:r>
                    </a:p>
                  </a:txBody>
                  <a:tcPr/>
                </a:tc>
              </a:tr>
              <a:tr h="359297">
                <a:tc>
                  <a:txBody>
                    <a:bodyPr/>
                    <a:lstStyle/>
                    <a:p>
                      <a:pPr algn="l" fontAlgn="t"/>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1 312,7</a:t>
                      </a:r>
                      <a:endParaRPr lang="ru-RU" sz="900" b="1" i="1" dirty="0">
                        <a:solidFill>
                          <a:schemeClr val="accent1">
                            <a:lumMod val="25000"/>
                          </a:schemeClr>
                        </a:solidFill>
                      </a:endParaRPr>
                    </a:p>
                  </a:txBody>
                  <a:tcPr/>
                </a:tc>
              </a:tr>
              <a:tr h="432791">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40 </a:t>
                      </a:r>
                      <a:r>
                        <a:rPr lang="ru-RU" sz="900" b="1" i="1" dirty="0" smtClean="0">
                          <a:solidFill>
                            <a:schemeClr val="accent1">
                              <a:lumMod val="25000"/>
                            </a:schemeClr>
                          </a:solidFill>
                        </a:rPr>
                        <a:t>381,9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26 827,2</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27 354,4</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238 964,9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184</a:t>
                      </a:r>
                      <a:r>
                        <a:rPr lang="en-US" sz="900" b="1" i="1" baseline="0" dirty="0" smtClean="0">
                          <a:solidFill>
                            <a:schemeClr val="accent1">
                              <a:lumMod val="25000"/>
                            </a:schemeClr>
                          </a:solidFill>
                        </a:rPr>
                        <a:t> 692,9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189 754,2</a:t>
                      </a:r>
                      <a:endParaRPr lang="ru-RU" sz="900" b="1" i="1" dirty="0">
                        <a:solidFill>
                          <a:schemeClr val="accent1">
                            <a:lumMod val="25000"/>
                          </a:schemeClr>
                        </a:solidFill>
                      </a:endParaRPr>
                    </a:p>
                  </a:txBody>
                  <a:tcPr/>
                </a:tc>
              </a:tr>
              <a:tr h="432048">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1"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16 708,6</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a:t>
                      </a:r>
                      <a:r>
                        <a:rPr lang="en-US" sz="900" b="1" i="1" baseline="0" dirty="0" smtClean="0">
                          <a:solidFill>
                            <a:schemeClr val="accent1">
                              <a:lumMod val="25000"/>
                            </a:schemeClr>
                          </a:solidFill>
                        </a:rPr>
                        <a:t> 537,7</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13 266,7</a:t>
                      </a:r>
                      <a:endParaRPr lang="ru-RU" sz="900" b="1" i="1" dirty="0">
                        <a:solidFill>
                          <a:schemeClr val="accent1">
                            <a:lumMod val="25000"/>
                          </a:schemeClr>
                        </a:solidFill>
                      </a:endParaRPr>
                    </a:p>
                  </a:txBody>
                  <a:tcPr/>
                </a:tc>
              </a:tr>
              <a:tr h="720080">
                <a:tc>
                  <a:txBody>
                    <a:bodyPr/>
                    <a:lstStyle/>
                    <a:p>
                      <a:pPr algn="l" fontAlgn="t"/>
                      <a:r>
                        <a:rPr lang="ru-RU" sz="900" b="1" i="0"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11 716,5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7 626,1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7 626,1</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354,0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 354,0</a:t>
                      </a:r>
                    </a:p>
                    <a:p>
                      <a:pPr algn="ct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354,0</a:t>
                      </a:r>
                    </a:p>
                  </a:txBody>
                  <a:tcPr/>
                </a:tc>
              </a:tr>
              <a:tr h="432048">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120,0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120,0</a:t>
                      </a:r>
                    </a:p>
                  </a:txBody>
                  <a:tcPr/>
                </a:tc>
                <a:tc>
                  <a:txBody>
                    <a:bodyPr/>
                    <a:lstStyle/>
                    <a:p>
                      <a:pPr algn="ctr"/>
                      <a:r>
                        <a:rPr lang="ru-RU" sz="900" b="1" i="1" dirty="0" smtClean="0">
                          <a:solidFill>
                            <a:schemeClr val="accent1">
                              <a:lumMod val="25000"/>
                            </a:schemeClr>
                          </a:solidFill>
                        </a:rPr>
                        <a:t>120,0</a:t>
                      </a:r>
                    </a:p>
                  </a:txBody>
                  <a:tcPr/>
                </a:tc>
              </a:tr>
              <a:tr h="576064">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 </a:t>
                      </a:r>
                      <a:r>
                        <a:rPr lang="ru-RU" sz="900" b="1" i="1" dirty="0" smtClean="0">
                          <a:solidFill>
                            <a:schemeClr val="accent1">
                              <a:lumMod val="25000"/>
                            </a:schemeClr>
                          </a:solidFill>
                        </a:rPr>
                        <a:t>252,5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3 246,4</a:t>
                      </a:r>
                      <a:endParaRPr lang="ru-RU" sz="900" b="1" i="1" dirty="0">
                        <a:solidFill>
                          <a:schemeClr val="accent1">
                            <a:lumMod val="25000"/>
                          </a:schemeClr>
                        </a:solidFill>
                      </a:endParaRPr>
                    </a:p>
                  </a:txBody>
                  <a:tcPr/>
                </a:tc>
              </a:tr>
              <a:tr h="360040">
                <a:tc>
                  <a:txBody>
                    <a:bodyPr/>
                    <a:lstStyle/>
                    <a:p>
                      <a:pPr algn="l" fontAlgn="t"/>
                      <a:r>
                        <a:rPr lang="en-US" sz="900" b="1" i="1"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42 535,5</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25 672,2</a:t>
                      </a:r>
                    </a:p>
                  </a:txBody>
                  <a:tcPr/>
                </a:tc>
                <a:tc>
                  <a:txBody>
                    <a:bodyPr/>
                    <a:lstStyle/>
                    <a:p>
                      <a:pPr algn="ctr"/>
                      <a:r>
                        <a:rPr lang="ru-RU" sz="900" b="1" i="1" dirty="0" smtClean="0">
                          <a:solidFill>
                            <a:schemeClr val="accent1">
                              <a:lumMod val="25000"/>
                            </a:schemeClr>
                          </a:solidFill>
                        </a:rPr>
                        <a:t>25 672,2</a:t>
                      </a:r>
                    </a:p>
                  </a:txBody>
                  <a:tcPr/>
                </a:tc>
              </a:tr>
            </a:tbl>
          </a:graphicData>
        </a:graphic>
      </p:graphicFrame>
      <p:sp>
        <p:nvSpPr>
          <p:cNvPr id="9"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10" name="Прямоугольник 9"/>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88411" y="700097"/>
            <a:ext cx="3495902"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культуры в муниципальном образовании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создание социально-экономических условий для развития культуры   в</a:t>
            </a:r>
          </a:p>
          <a:p>
            <a:r>
              <a:rPr lang="ru-RU" sz="1200" dirty="0" smtClean="0"/>
              <a:t> муниципальном  образовании «Демидовский район» Смоленской области;</a:t>
            </a:r>
          </a:p>
          <a:p>
            <a:r>
              <a:rPr lang="ru-RU" sz="1200" dirty="0" smtClean="0"/>
              <a:t>- организация </a:t>
            </a:r>
            <a:r>
              <a:rPr lang="ru-RU" sz="1200" dirty="0" err="1" smtClean="0"/>
              <a:t>культурно-досуговой</a:t>
            </a:r>
            <a:r>
              <a:rPr lang="ru-RU" sz="1200" dirty="0" smtClean="0"/>
              <a:t> деятельности в муниципальном образовании «Демидовский район» Смоленской области </a:t>
            </a:r>
          </a:p>
          <a:p>
            <a:r>
              <a:rPr lang="ru-RU" sz="1200" dirty="0" smtClean="0"/>
              <a:t>- обеспечение качественного предоставления дополнительного образования детей в области  культуры и искусства;</a:t>
            </a:r>
          </a:p>
          <a:p>
            <a:r>
              <a:rPr lang="ru-RU" sz="1200" dirty="0" smtClean="0"/>
              <a:t>- организация библиотечного обслуживания населения в муниципальном образовании «Демидовский район» Смоленской области </a:t>
            </a:r>
          </a:p>
          <a:p>
            <a:r>
              <a:rPr lang="ru-RU" sz="1200" dirty="0" smtClean="0"/>
              <a:t>- организация музейного обслуживания населения муниципального образования «Демидовский район»  Смоленской области </a:t>
            </a:r>
          </a:p>
          <a:p>
            <a:r>
              <a:rPr lang="ru-RU" sz="1200" dirty="0" smtClean="0"/>
              <a:t>- развитие внутреннего и выездного туризма в муниципальном образовании «Демидовский район» Смоленской области </a:t>
            </a:r>
          </a:p>
          <a:p>
            <a:r>
              <a:rPr lang="ru-RU" sz="1200" dirty="0" smtClean="0"/>
              <a:t>- бухгалтерское обслуживание учреждений культуры</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22109726"/>
              </p:ext>
            </p:extLst>
          </p:nvPr>
        </p:nvGraphicFramePr>
        <p:xfrm>
          <a:off x="3653431" y="1124744"/>
          <a:ext cx="5264455" cy="5585243"/>
        </p:xfrm>
        <a:graphic>
          <a:graphicData uri="http://schemas.openxmlformats.org/drawingml/2006/table">
            <a:tbl>
              <a:tblPr firstRow="1" bandRow="1">
                <a:tableStyleId>{5C22544A-7EE6-4342-B048-85BDC9FD1C3A}</a:tableStyleId>
              </a:tblPr>
              <a:tblGrid>
                <a:gridCol w="2970983"/>
                <a:gridCol w="792088"/>
                <a:gridCol w="792088"/>
                <a:gridCol w="709296"/>
              </a:tblGrid>
              <a:tr h="34353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232534">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74 684,1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53 830,0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54 643,2</a:t>
                      </a:r>
                      <a:endParaRPr lang="ru-RU" sz="1000" b="1" i="1" dirty="0">
                        <a:solidFill>
                          <a:schemeClr val="accent1">
                            <a:lumMod val="25000"/>
                          </a:schemeClr>
                        </a:solidFill>
                      </a:endParaRPr>
                    </a:p>
                  </a:txBody>
                  <a:tcPr/>
                </a:tc>
              </a:tr>
              <a:tr h="204718">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182,6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276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3 084,5</a:t>
                      </a:r>
                    </a:p>
                    <a:p>
                      <a:pPr algn="ct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2 400,9</a:t>
                      </a:r>
                      <a:endParaRPr lang="ru-RU" sz="1000" b="1" i="1" dirty="0">
                        <a:solidFill>
                          <a:schemeClr val="accent1">
                            <a:lumMod val="25000"/>
                          </a:schemeClr>
                        </a:solidFill>
                      </a:endParaRPr>
                    </a:p>
                  </a:txBody>
                  <a:tcPr/>
                </a:tc>
                <a:tc>
                  <a:txBody>
                    <a:bodyPr/>
                    <a:lstStyle/>
                    <a:p>
                      <a:pPr algn="ctr"/>
                      <a:r>
                        <a:rPr lang="en-US" sz="1000" b="1" i="1" smtClean="0">
                          <a:solidFill>
                            <a:schemeClr val="accent1">
                              <a:lumMod val="25000"/>
                            </a:schemeClr>
                          </a:solidFill>
                        </a:rPr>
                        <a:t>2 545,0</a:t>
                      </a:r>
                      <a:endParaRPr lang="ru-RU" sz="1000" b="1" i="1" dirty="0">
                        <a:solidFill>
                          <a:schemeClr val="accent1">
                            <a:lumMod val="25000"/>
                          </a:schemeClr>
                        </a:solidFill>
                      </a:endParaRPr>
                    </a:p>
                  </a:txBody>
                  <a:tcPr/>
                </a:tc>
              </a:tr>
              <a:tr h="64771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8 372,8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6 958,0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6 514,9</a:t>
                      </a:r>
                      <a:endParaRPr lang="ru-RU" sz="1000" b="1" i="1" dirty="0">
                        <a:solidFill>
                          <a:schemeClr val="accent1">
                            <a:lumMod val="25000"/>
                          </a:schemeClr>
                        </a:solidFill>
                      </a:endParaRPr>
                    </a:p>
                  </a:txBody>
                  <a:tcPr/>
                </a:tc>
              </a:tr>
              <a:tr h="720080">
                <a:tc>
                  <a:txBody>
                    <a:bodyPr/>
                    <a:lstStyle/>
                    <a:p>
                      <a:pPr algn="l" fontAlgn="t"/>
                      <a:r>
                        <a:rPr lang="ru-RU" sz="1000" b="1"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20 558,5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15 073,9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13 771,4</a:t>
                      </a:r>
                      <a:endParaRPr lang="ru-RU" sz="1000" b="1" i="1" dirty="0">
                        <a:solidFill>
                          <a:schemeClr val="accent1">
                            <a:lumMod val="25000"/>
                          </a:schemeClr>
                        </a:solidFill>
                      </a:endParaRPr>
                    </a:p>
                  </a:txBody>
                  <a:tcPr/>
                </a:tc>
              </a:tr>
              <a:tr h="632239">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31 068,2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16 747,2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16 085,0</a:t>
                      </a:r>
                      <a:endParaRPr lang="ru-RU" sz="1000" b="1" i="1" dirty="0">
                        <a:solidFill>
                          <a:schemeClr val="accent1">
                            <a:lumMod val="25000"/>
                          </a:schemeClr>
                        </a:solidFill>
                      </a:endParaRPr>
                    </a:p>
                  </a:txBody>
                  <a:tcPr/>
                </a:tc>
              </a:tr>
              <a:tr h="75231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9 102,3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7 241,7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7 611,2</a:t>
                      </a:r>
                      <a:endParaRPr lang="ru-RU" sz="1000" b="1" i="1" dirty="0">
                        <a:solidFill>
                          <a:schemeClr val="accent1">
                            <a:lumMod val="25000"/>
                          </a:schemeClr>
                        </a:solidFill>
                      </a:endParaRPr>
                    </a:p>
                  </a:txBody>
                  <a:tcPr/>
                </a:tc>
              </a:tr>
              <a:tr h="376794">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606,0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672014">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1 709,2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1 207,1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1 142,3</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4036" y="504814"/>
            <a:ext cx="3971900" cy="649408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a:t>
            </a:r>
            <a:r>
              <a:rPr lang="ru-RU" sz="1600" b="1" i="1" dirty="0" err="1">
                <a:solidFill>
                  <a:schemeClr val="accent1">
                    <a:lumMod val="25000"/>
                  </a:schemeClr>
                </a:solidFill>
              </a:rPr>
              <a:t>Гражданско</a:t>
            </a:r>
            <a:r>
              <a:rPr lang="ru-RU" sz="1600" b="1" i="1" dirty="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r>
              <a:rPr lang="ru-RU" sz="1200" i="1" u="sng" dirty="0" smtClean="0">
                <a:solidFill>
                  <a:schemeClr val="accent1">
                    <a:lumMod val="25000"/>
                  </a:schemeClr>
                </a:solidFill>
              </a:rPr>
              <a:t>Задачи программы:</a:t>
            </a:r>
          </a:p>
          <a:p>
            <a:r>
              <a:rPr lang="ru-RU" sz="1200" dirty="0" smtClean="0"/>
              <a:t>- проведение научно-обоснованной управленческой и организаторской деятельности по созданию условий для эффективного </a:t>
            </a:r>
            <a:r>
              <a:rPr lang="ru-RU" sz="1200" dirty="0" err="1" smtClean="0"/>
              <a:t>гражданско</a:t>
            </a:r>
            <a:r>
              <a:rPr lang="ru-RU" sz="1200" dirty="0" smtClean="0"/>
              <a:t> - патриотического воспитания граждан.</a:t>
            </a:r>
            <a:endParaRPr lang="ru-RU" sz="1200" b="1" dirty="0" smtClean="0"/>
          </a:p>
          <a:p>
            <a:r>
              <a:rPr lang="ru-RU" sz="12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200" b="1" dirty="0" smtClean="0"/>
          </a:p>
          <a:p>
            <a:r>
              <a:rPr lang="ru-RU" sz="1200" dirty="0" smtClean="0"/>
              <a:t>- воспитание чувства гордости, любви и уважения к  малой Родине, к Смоленщине, к России.</a:t>
            </a:r>
            <a:endParaRPr lang="ru-RU" sz="1200" b="1" dirty="0" smtClean="0"/>
          </a:p>
          <a:p>
            <a:r>
              <a:rPr lang="ru-RU" sz="1200" dirty="0" smtClean="0"/>
              <a:t>- воспитание чувства уважения к пожилым людям.</a:t>
            </a:r>
            <a:endParaRPr lang="ru-RU" sz="1200" b="1" dirty="0" smtClean="0"/>
          </a:p>
          <a:p>
            <a:pPr>
              <a:buFontTx/>
              <a:buChar char="-"/>
            </a:pPr>
            <a:r>
              <a:rPr lang="ru-RU" sz="1200" dirty="0" smtClean="0"/>
              <a:t> повышение престижа военной службы.</a:t>
            </a:r>
            <a:endParaRPr lang="ru-RU" sz="1200" b="1" dirty="0" smtClean="0"/>
          </a:p>
          <a:p>
            <a:pPr>
              <a:buFontTx/>
              <a:buChar char="-"/>
            </a:pPr>
            <a:r>
              <a:rPr lang="ru-RU" sz="12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200" b="1" dirty="0" smtClean="0"/>
          </a:p>
          <a:p>
            <a:r>
              <a:rPr lang="ru-RU" sz="1200" dirty="0" smtClean="0"/>
              <a:t>- воспитание бережного отношения к памятникам истории, культуры и архитектуры. </a:t>
            </a:r>
            <a:endParaRPr lang="ru-RU" sz="1200" b="1" dirty="0" smtClean="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948108034"/>
              </p:ext>
            </p:extLst>
          </p:nvPr>
        </p:nvGraphicFramePr>
        <p:xfrm>
          <a:off x="3989065" y="1484784"/>
          <a:ext cx="4789766" cy="2967220"/>
        </p:xfrm>
        <a:graphic>
          <a:graphicData uri="http://schemas.openxmlformats.org/drawingml/2006/table">
            <a:tbl>
              <a:tblPr firstRow="1" bandRow="1">
                <a:tableStyleId>{5C22544A-7EE6-4342-B048-85BDC9FD1C3A}</a:tableStyleId>
              </a:tblPr>
              <a:tblGrid>
                <a:gridCol w="3042166"/>
                <a:gridCol w="629217"/>
                <a:gridCol w="535281"/>
                <a:gridCol w="583102"/>
              </a:tblGrid>
              <a:tr h="24688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7880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111,2</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4535">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en-US" sz="1000" b="1" i="1" dirty="0" smtClean="0">
                          <a:solidFill>
                            <a:schemeClr val="accent1">
                              <a:lumMod val="25000"/>
                            </a:schemeClr>
                          </a:solidFill>
                        </a:rPr>
                        <a:t>44,2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2489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87346">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en-US"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8543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en-US" sz="1000" b="1" i="1" dirty="0" smtClean="0">
                          <a:solidFill>
                            <a:schemeClr val="accent1">
                              <a:lumMod val="25000"/>
                            </a:schemeClr>
                          </a:solidFill>
                        </a:rPr>
                        <a:t>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5" y="11903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907704"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214282" y="500042"/>
            <a:ext cx="8715436" cy="400110"/>
          </a:xfrm>
          <a:prstGeom prst="rect">
            <a:avLst/>
          </a:prstGeom>
          <a:noFill/>
        </p:spPr>
        <p:txBody>
          <a:bodyPr wrap="square" rtlCol="0">
            <a:spAutoFit/>
          </a:bodyPr>
          <a:lstStyle/>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107504" y="500042"/>
            <a:ext cx="5040560" cy="6309420"/>
          </a:xfrm>
          <a:prstGeom prst="rect">
            <a:avLst/>
          </a:prstGeom>
          <a:noFill/>
        </p:spPr>
        <p:txBody>
          <a:bodyPr wrap="square" rtlCol="0">
            <a:spAutoFit/>
          </a:bodyPr>
          <a:lstStyle/>
          <a:p>
            <a:pPr algn="ctr"/>
            <a:r>
              <a:rPr lang="ru-RU" b="1" dirty="0">
                <a:solidFill>
                  <a:srgbClr val="7D5CDA"/>
                </a:solidFill>
              </a:rPr>
              <a:t>Муниципальная программа </a:t>
            </a:r>
          </a:p>
          <a:p>
            <a:pPr algn="ctr"/>
            <a:r>
              <a:rPr lang="ru-RU" b="1" i="1" dirty="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благоприятных условий для </a:t>
            </a:r>
          </a:p>
          <a:p>
            <a:r>
              <a:rPr lang="ru-RU" sz="1200" dirty="0" smtClean="0"/>
              <a:t>развития малого и среднего предпринимательства и повышение </a:t>
            </a:r>
          </a:p>
          <a:p>
            <a:r>
              <a:rPr lang="ru-RU" sz="1200" dirty="0" smtClean="0"/>
              <a:t>его роли в социально-экономическом развитии муниципального образования «Демидовский район» Смоленской области.</a:t>
            </a:r>
          </a:p>
          <a:p>
            <a:r>
              <a:rPr lang="ru-RU" sz="1200" i="1" u="sng" dirty="0" smtClean="0">
                <a:solidFill>
                  <a:schemeClr val="accent1">
                    <a:lumMod val="25000"/>
                  </a:schemeClr>
                </a:solidFill>
              </a:rPr>
              <a:t>Задачи программы:</a:t>
            </a:r>
          </a:p>
          <a:p>
            <a:r>
              <a:rPr lang="ru-RU" sz="1200" dirty="0" smtClean="0"/>
              <a:t>- совершенствование нормативно-правовой базы и мониторинга деятельности субъектов малого и среднего предпринимательства;</a:t>
            </a:r>
          </a:p>
          <a:p>
            <a:r>
              <a:rPr lang="ru-RU" sz="1200" dirty="0" smtClean="0"/>
              <a:t>- финансовая и имущественная поддержка малого и среднего предпринимательства;</a:t>
            </a:r>
          </a:p>
          <a:p>
            <a:r>
              <a:rPr lang="ru-RU" sz="1200" dirty="0" smtClean="0"/>
              <a:t>- информационная поддержка субъектов малого и среднего предпринимательства;</a:t>
            </a:r>
          </a:p>
          <a:p>
            <a:r>
              <a:rPr lang="ru-RU" sz="1200" dirty="0" smtClean="0"/>
              <a:t>- консультативная поддержка малого и среднего предпринимательства;</a:t>
            </a:r>
          </a:p>
          <a:p>
            <a:pPr>
              <a:buFontTx/>
              <a:buChar char="-"/>
            </a:pPr>
            <a:r>
              <a:rPr lang="ru-RU" sz="12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2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2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2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2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200" dirty="0" smtClean="0"/>
              <a:t>объем инвестиций в основной капитал малых предприятий (за исключением бюджетных средств).</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01627779"/>
              </p:ext>
            </p:extLst>
          </p:nvPr>
        </p:nvGraphicFramePr>
        <p:xfrm>
          <a:off x="4572000" y="1340768"/>
          <a:ext cx="4464496" cy="2232248"/>
        </p:xfrm>
        <a:graphic>
          <a:graphicData uri="http://schemas.openxmlformats.org/drawingml/2006/table">
            <a:tbl>
              <a:tblPr firstRow="1" bandRow="1">
                <a:tableStyleId>{5C22544A-7EE6-4342-B048-85BDC9FD1C3A}</a:tableStyleId>
              </a:tblPr>
              <a:tblGrid>
                <a:gridCol w="2322875"/>
                <a:gridCol w="708694"/>
                <a:gridCol w="712847"/>
                <a:gridCol w="720080"/>
              </a:tblGrid>
              <a:tr h="312239">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335833">
                <a:tc>
                  <a:txBody>
                    <a:bodyPr/>
                    <a:lstStyle/>
                    <a:p>
                      <a:r>
                        <a:rPr lang="ru-RU" sz="900" b="0" i="0" dirty="0" smtClean="0">
                          <a:solidFill>
                            <a:schemeClr val="accent1">
                              <a:lumMod val="25000"/>
                            </a:schemeClr>
                          </a:solidFill>
                          <a:latin typeface="Times New Roman" pitchFamily="18" charset="0"/>
                          <a:cs typeface="Times New Roman" pitchFamily="18" charset="0"/>
                        </a:rPr>
                        <a:t>ВСЕГО</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900" b="1" i="1" dirty="0" smtClean="0">
                          <a:solidFill>
                            <a:schemeClr val="accent1">
                              <a:lumMod val="25000"/>
                            </a:schemeClr>
                          </a:solidFill>
                        </a:rPr>
                        <a:t>2 846,0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2 829,0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r h="936104">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«Организация  и проведение</a:t>
                      </a:r>
                      <a:r>
                        <a:rPr lang="ru-RU" sz="900"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sz="900" b="0" i="0" dirty="0" smtClean="0">
                          <a:solidFill>
                            <a:schemeClr val="accent1">
                              <a:lumMod val="25000"/>
                            </a:schemeClr>
                          </a:solidFill>
                          <a:latin typeface="Times New Roman" pitchFamily="18" charset="0"/>
                          <a:cs typeface="Times New Roman" pitchFamily="18" charset="0"/>
                        </a:rPr>
                        <a:t>»</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17,0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p>
                  </a:txBody>
                  <a:tcPr/>
                </a:tc>
              </a:tr>
            </a:tbl>
          </a:graphicData>
        </a:graphic>
      </p:graphicFrame>
      <p:sp>
        <p:nvSpPr>
          <p:cNvPr id="6" name="Прямоугольник 5"/>
          <p:cNvSpPr/>
          <p:nvPr/>
        </p:nvSpPr>
        <p:spPr>
          <a:xfrm>
            <a:off x="7999655" y="10671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23842"/>
            <a:ext cx="4896544" cy="35394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p>
          <a:p>
            <a:r>
              <a:rPr lang="ru-RU" sz="1200" i="1" u="sng" dirty="0" smtClean="0">
                <a:solidFill>
                  <a:schemeClr val="accent1">
                    <a:lumMod val="25000"/>
                  </a:schemeClr>
                </a:solidFill>
              </a:rPr>
              <a:t>Цель программы - </a:t>
            </a:r>
            <a:r>
              <a:rPr lang="ru-RU" sz="1200"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sz="1200" dirty="0" err="1" smtClean="0"/>
              <a:t>табакокурения</a:t>
            </a:r>
            <a:r>
              <a:rPr lang="ru-RU" sz="1200" dirty="0" smtClean="0"/>
              <a:t>; профилактика правонарушений</a:t>
            </a:r>
          </a:p>
          <a:p>
            <a:r>
              <a:rPr lang="ru-RU" sz="1200" i="1" u="sng" dirty="0" smtClean="0">
                <a:solidFill>
                  <a:schemeClr val="accent1">
                    <a:lumMod val="25000"/>
                  </a:schemeClr>
                </a:solidFill>
              </a:rPr>
              <a:t>Задачи программы:</a:t>
            </a:r>
          </a:p>
          <a:p>
            <a:r>
              <a:rPr lang="ru-RU" sz="1200" dirty="0" smtClean="0"/>
              <a:t>- Создание комплекса социальных, образовательных и медико-психологических мероприятий, направленных на профилактику</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97810690"/>
              </p:ext>
            </p:extLst>
          </p:nvPr>
        </p:nvGraphicFramePr>
        <p:xfrm>
          <a:off x="4970487" y="1556792"/>
          <a:ext cx="4141695" cy="2100854"/>
        </p:xfrm>
        <a:graphic>
          <a:graphicData uri="http://schemas.openxmlformats.org/drawingml/2006/table">
            <a:tbl>
              <a:tblPr firstRow="1" bandRow="1">
                <a:tableStyleId>{5C22544A-7EE6-4342-B048-85BDC9FD1C3A}</a:tableStyleId>
              </a:tblPr>
              <a:tblGrid>
                <a:gridCol w="2070847"/>
                <a:gridCol w="631802"/>
                <a:gridCol w="769373"/>
                <a:gridCol w="669673"/>
              </a:tblGrid>
              <a:tr h="26987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34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en-US" sz="900" b="1" i="1" dirty="0" smtClean="0">
                          <a:solidFill>
                            <a:schemeClr val="accent1">
                              <a:lumMod val="25000"/>
                            </a:schemeClr>
                          </a:solidFill>
                        </a:rPr>
                        <a:t>76,8</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76,8</a:t>
                      </a:r>
                    </a:p>
                  </a:txBody>
                  <a:tcPr/>
                </a:tc>
                <a:tc>
                  <a:txBody>
                    <a:bodyPr/>
                    <a:lstStyle/>
                    <a:p>
                      <a:pPr algn="ctr"/>
                      <a:r>
                        <a:rPr lang="ru-RU" sz="900" b="1" i="1" dirty="0" smtClean="0">
                          <a:solidFill>
                            <a:schemeClr val="accent1">
                              <a:lumMod val="25000"/>
                            </a:schemeClr>
                          </a:solidFill>
                        </a:rPr>
                        <a:t>76,8</a:t>
                      </a:r>
                    </a:p>
                  </a:txBody>
                  <a:tcPr/>
                </a:tc>
              </a:tr>
              <a:tr h="1093878">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r>
              <a:tr h="346282">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56,8</a:t>
                      </a:r>
                      <a:endParaRPr lang="ru-RU" sz="900" b="1" i="1" dirty="0" smtClean="0">
                        <a:solidFill>
                          <a:schemeClr val="accent1">
                            <a:lumMod val="25000"/>
                          </a:schemeClr>
                        </a:solidFill>
                      </a:endParaRPr>
                    </a:p>
                  </a:txBody>
                  <a:tcPr/>
                </a:tc>
              </a:tr>
            </a:tbl>
          </a:graphicData>
        </a:graphic>
      </p:graphicFrame>
      <p:sp>
        <p:nvSpPr>
          <p:cNvPr id="6" name="Прямоугольник 5"/>
          <p:cNvSpPr/>
          <p:nvPr/>
        </p:nvSpPr>
        <p:spPr>
          <a:xfrm>
            <a:off x="179512" y="3933056"/>
            <a:ext cx="7344816" cy="2862322"/>
          </a:xfrm>
          <a:prstGeom prst="rect">
            <a:avLst/>
          </a:prstGeom>
        </p:spPr>
        <p:txBody>
          <a:bodyPr wrap="square">
            <a:spAutoFit/>
          </a:bodyPr>
          <a:lstStyle/>
          <a:p>
            <a:r>
              <a:rPr lang="ru-RU" sz="1200" dirty="0"/>
              <a:t>наркомании и других зависимостей; борьбы с преступностью, безнадзорностью, беспризорностью несовершеннолетних; </a:t>
            </a:r>
            <a:r>
              <a:rPr lang="ru-RU" sz="1200" dirty="0" err="1"/>
              <a:t>ресоциализацию</a:t>
            </a:r>
            <a:r>
              <a:rPr lang="ru-RU" sz="1200" dirty="0"/>
              <a:t> лиц, </a:t>
            </a:r>
            <a:r>
              <a:rPr lang="ru-RU" sz="1200" dirty="0" err="1"/>
              <a:t>свободившихся</a:t>
            </a:r>
            <a:r>
              <a:rPr lang="ru-RU" sz="1200" dirty="0"/>
              <a:t> из мест лишения свободы.;</a:t>
            </a:r>
          </a:p>
          <a:p>
            <a:r>
              <a:rPr lang="ru-RU" sz="1200" dirty="0"/>
              <a:t>- концентрация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p>
          <a:p>
            <a:r>
              <a:rPr lang="ru-RU" sz="1200" dirty="0"/>
              <a:t>- создание системы мониторинга наркомании и других зависимостей;</a:t>
            </a:r>
          </a:p>
          <a:p>
            <a:r>
              <a:rPr lang="ru-RU" sz="1200" dirty="0"/>
              <a:t>- пропаганда здорового образа жизни среди населения;</a:t>
            </a:r>
          </a:p>
          <a:p>
            <a:r>
              <a:rPr lang="ru-RU" sz="1200" dirty="0"/>
              <a:t>- информационно-правовое обеспечение населения по вопросам зависимостей и правонарушений</a:t>
            </a:r>
          </a:p>
          <a:p>
            <a:r>
              <a:rPr lang="ru-RU" sz="1200" dirty="0"/>
              <a:t>- формирование отрицательного отношения к зависимостям;</a:t>
            </a:r>
          </a:p>
          <a:p>
            <a:r>
              <a:rPr lang="ru-RU" sz="1200" dirty="0"/>
              <a:t>- организация методической помощи специалистам в сфере профилактики зависимостей и правонарушений;</a:t>
            </a:r>
          </a:p>
          <a:p>
            <a:pPr>
              <a:buFontTx/>
              <a:buChar char="-"/>
            </a:pPr>
            <a:r>
              <a:rPr lang="ru-RU" sz="1200" dirty="0"/>
              <a:t>снижение уровня преступности на территории </a:t>
            </a:r>
            <a:r>
              <a:rPr lang="ru-RU" sz="1200" dirty="0" err="1"/>
              <a:t>МО«Демидовский</a:t>
            </a:r>
            <a:r>
              <a:rPr lang="ru-RU" sz="1200" dirty="0"/>
              <a:t> район»;</a:t>
            </a:r>
          </a:p>
          <a:p>
            <a:pPr>
              <a:buFontTx/>
              <a:buChar char="-"/>
            </a:pPr>
            <a:r>
              <a:rPr lang="ru-RU" sz="1200" dirty="0"/>
              <a:t> выявление и устранение причин и условий, способствующих совершению правонарушений;</a:t>
            </a:r>
          </a:p>
          <a:p>
            <a:pPr>
              <a:buFontTx/>
              <a:buChar char="-"/>
            </a:pPr>
            <a:r>
              <a:rPr lang="ru-RU" sz="1200" dirty="0"/>
              <a:t>профилактика правонарушений в рамках отдельной отрасли, сферы управления, предприятия, организации, учреждения.</a:t>
            </a: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70007" y="1283095"/>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700097"/>
            <a:ext cx="3816424" cy="5016758"/>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1600" b="1" i="1" dirty="0">
                <a:solidFill>
                  <a:schemeClr val="accent1">
                    <a:lumMod val="25000"/>
                  </a:schemeClr>
                </a:solidFill>
              </a:rPr>
              <a:t>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a:t>
            </a:r>
          </a:p>
          <a:p>
            <a:pPr lvl="0"/>
            <a:r>
              <a:rPr lang="ru-RU" sz="1200" dirty="0" smtClean="0">
                <a:solidFill>
                  <a:schemeClr val="accent1">
                    <a:lumMod val="25000"/>
                  </a:schemeClr>
                </a:solidFill>
              </a:rPr>
              <a:t>- </a:t>
            </a:r>
            <a:r>
              <a:rPr lang="ru-RU" sz="1200" dirty="0" smtClean="0"/>
              <a:t>модернизация объектов коммунального назначения;</a:t>
            </a:r>
          </a:p>
          <a:p>
            <a:pPr lvl="0"/>
            <a:r>
              <a:rPr lang="ru-RU" sz="1200" dirty="0" smtClean="0"/>
              <a:t>- модернизация систем водоотведения;</a:t>
            </a:r>
          </a:p>
          <a:p>
            <a:pPr lvl="0"/>
            <a:r>
              <a:rPr lang="ru-RU" sz="1200" dirty="0" smtClean="0"/>
              <a:t>- снижение аварийности на объектах коммунального назначения;</a:t>
            </a:r>
          </a:p>
          <a:p>
            <a:pPr lvl="0">
              <a:buFontTx/>
              <a:buChar char="-"/>
            </a:pPr>
            <a:r>
              <a:rPr lang="ru-RU" sz="1200" dirty="0" smtClean="0"/>
              <a:t>повышение срока службы тепловых сетей;</a:t>
            </a:r>
          </a:p>
          <a:p>
            <a:pPr lvl="0">
              <a:buFontTx/>
              <a:buChar char="-"/>
            </a:pPr>
            <a:r>
              <a:rPr lang="ru-RU" sz="1200" dirty="0" smtClean="0"/>
              <a:t>снижение эксплуатационных расходов;</a:t>
            </a:r>
          </a:p>
          <a:p>
            <a:pPr lvl="0"/>
            <a:r>
              <a:rPr lang="ru-RU" sz="1200" dirty="0" smtClean="0"/>
              <a:t>-повышение надежности и эффективности работы объектов коммунального назначения.</a:t>
            </a:r>
          </a:p>
          <a:p>
            <a:pPr lvl="0"/>
            <a:endParaRPr lang="ru-RU" sz="1200" dirty="0" smtClean="0"/>
          </a:p>
          <a:p>
            <a:r>
              <a:rPr lang="ru-RU" sz="1200" i="1" u="sng" dirty="0" smtClean="0">
                <a:solidFill>
                  <a:schemeClr val="accent1">
                    <a:lumMod val="25000"/>
                  </a:schemeClr>
                </a:solidFill>
              </a:rPr>
              <a:t>Задачи программы:</a:t>
            </a:r>
          </a:p>
          <a:p>
            <a:pPr lvl="0"/>
            <a:r>
              <a:rPr lang="ru-RU" sz="1200" dirty="0" smtClean="0"/>
              <a:t>- перевод на автономное газовое отопление;</a:t>
            </a:r>
          </a:p>
          <a:p>
            <a:pPr lvl="0"/>
            <a:r>
              <a:rPr lang="ru-RU" sz="1200" dirty="0" smtClean="0"/>
              <a:t>- развитие систем теплоснабжения;</a:t>
            </a:r>
          </a:p>
          <a:p>
            <a:pPr lvl="0"/>
            <a:r>
              <a:rPr lang="ru-RU" sz="1200" dirty="0" smtClean="0"/>
              <a:t>- реконструкция существующих тепловых сетей;</a:t>
            </a:r>
          </a:p>
          <a:p>
            <a:r>
              <a:rPr lang="ru-RU" sz="1200" dirty="0" smtClean="0"/>
              <a:t>- бесперебойное снабжение теплом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62300338"/>
              </p:ext>
            </p:extLst>
          </p:nvPr>
        </p:nvGraphicFramePr>
        <p:xfrm>
          <a:off x="4050593" y="1802210"/>
          <a:ext cx="5005792" cy="2017977"/>
        </p:xfrm>
        <a:graphic>
          <a:graphicData uri="http://schemas.openxmlformats.org/drawingml/2006/table">
            <a:tbl>
              <a:tblPr firstRow="1" bandRow="1">
                <a:tableStyleId>{5C22544A-7EE6-4342-B048-85BDC9FD1C3A}</a:tableStyleId>
              </a:tblPr>
              <a:tblGrid>
                <a:gridCol w="2502895"/>
                <a:gridCol w="763617"/>
                <a:gridCol w="929890"/>
                <a:gridCol w="809390"/>
              </a:tblGrid>
              <a:tr h="24983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6884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128,0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504056">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"Модернизация систем теплоснабжения"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89524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128</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70006" y="15346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896544" cy="661719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добровольчества (</a:t>
            </a:r>
            <a:r>
              <a:rPr lang="ru-RU" sz="1600" b="1" i="1" dirty="0" err="1">
                <a:solidFill>
                  <a:schemeClr val="accent1">
                    <a:lumMod val="25000"/>
                  </a:schemeClr>
                </a:solidFill>
              </a:rPr>
              <a:t>волонтерства</a:t>
            </a:r>
            <a:r>
              <a:rPr lang="ru-RU" sz="1600" b="1" i="1" dirty="0">
                <a:solidFill>
                  <a:schemeClr val="accent1">
                    <a:lumMod val="25000"/>
                  </a:schemeClr>
                </a:solidFill>
              </a:rPr>
              <a:t>)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a:t>
            </a:r>
            <a:r>
              <a:rPr lang="ru-RU" sz="1200" dirty="0" smtClean="0"/>
              <a:t> </a:t>
            </a:r>
            <a:r>
              <a:rPr lang="ru-RU" sz="1200"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sz="1200" dirty="0"/>
              <a:t>-</a:t>
            </a:r>
            <a:r>
              <a:rPr lang="ru-RU" sz="1200" dirty="0" smtClean="0"/>
              <a:t> </a:t>
            </a:r>
            <a:r>
              <a:rPr lang="ru-RU" sz="1200"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sz="1200" dirty="0" err="1"/>
              <a:t>волонтерства</a:t>
            </a:r>
            <a:r>
              <a:rPr lang="ru-RU" sz="1200" dirty="0"/>
              <a:t>) в обществе. </a:t>
            </a:r>
          </a:p>
          <a:p>
            <a:r>
              <a:rPr lang="ru-RU" sz="1200" dirty="0"/>
              <a:t>-</a:t>
            </a:r>
            <a:r>
              <a:rPr lang="ru-RU" sz="1200" dirty="0" smtClean="0"/>
              <a:t> </a:t>
            </a:r>
            <a:r>
              <a:rPr lang="ru-RU" sz="1200" dirty="0"/>
              <a:t>Поддержка деятельности существующих и создание условий для возникновения новых добровольческих (волонтерских) организаций.</a:t>
            </a:r>
          </a:p>
          <a:p>
            <a:r>
              <a:rPr lang="ru-RU" sz="1200" dirty="0" smtClean="0"/>
              <a:t>- Создание </a:t>
            </a:r>
            <a:r>
              <a:rPr lang="ru-RU" sz="1200" dirty="0"/>
              <a:t>инфраструктуры добровольческой деятельности на территории муниципального образования «Демидовский район» Смоленской области.</a:t>
            </a:r>
          </a:p>
          <a:p>
            <a:r>
              <a:rPr lang="ru-RU" sz="1200" dirty="0"/>
              <a:t>-</a:t>
            </a:r>
            <a:r>
              <a:rPr lang="ru-RU" sz="1200" dirty="0" smtClean="0"/>
              <a:t> </a:t>
            </a:r>
            <a:r>
              <a:rPr lang="ru-RU" sz="1200"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sz="1200" dirty="0"/>
              <a:t>-</a:t>
            </a:r>
            <a:r>
              <a:rPr lang="ru-RU" sz="1200" dirty="0" smtClean="0"/>
              <a:t> </a:t>
            </a:r>
            <a:r>
              <a:rPr lang="ru-RU" sz="1200" dirty="0"/>
              <a:t>Расширение масштабов межсекторного взаимодействия в сфере добровольчества (</a:t>
            </a:r>
            <a:r>
              <a:rPr lang="ru-RU" sz="1200" dirty="0" err="1"/>
              <a:t>волонтерства</a:t>
            </a:r>
            <a:r>
              <a:rPr lang="ru-RU" sz="1200"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8183541"/>
              </p:ext>
            </p:extLst>
          </p:nvPr>
        </p:nvGraphicFramePr>
        <p:xfrm>
          <a:off x="4788024" y="1628800"/>
          <a:ext cx="4213702" cy="944880"/>
        </p:xfrm>
        <a:graphic>
          <a:graphicData uri="http://schemas.openxmlformats.org/drawingml/2006/table">
            <a:tbl>
              <a:tblPr firstRow="1" bandRow="1">
                <a:tableStyleId>{5C22544A-7EE6-4342-B048-85BDC9FD1C3A}</a:tableStyleId>
              </a:tblPr>
              <a:tblGrid>
                <a:gridCol w="2106851"/>
                <a:gridCol w="642786"/>
                <a:gridCol w="782749"/>
                <a:gridCol w="681316"/>
              </a:tblGrid>
              <a:tr h="15594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3267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extLst>
      <p:ext uri="{BB962C8B-B14F-4D97-AF65-F5344CB8AC3E}">
        <p14:creationId xmlns:p14="http://schemas.microsoft.com/office/powerpoint/2010/main" val="3664525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413956"/>
            <a:ext cx="4393421" cy="602472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«Демографическое развитие муниципального образования «Демидовский район» Смоленской области»</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с</a:t>
            </a:r>
            <a:r>
              <a:rPr lang="ru-RU" sz="120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pPr>
              <a:buFontTx/>
              <a:buChar char="-"/>
            </a:pPr>
            <a:r>
              <a:rPr lang="ru-RU" sz="1200" dirty="0" smtClean="0"/>
              <a:t>укрепление института семьи, повышение ее престижа в общественном мнении; </a:t>
            </a:r>
          </a:p>
          <a:p>
            <a:pPr>
              <a:buFontTx/>
              <a:buChar char="-"/>
            </a:pPr>
            <a:r>
              <a:rPr lang="ru-RU" sz="120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20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20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200" dirty="0" smtClean="0"/>
              <a:t> улучшение жилищных условий молодых семей, снижение уровня бедности;</a:t>
            </a:r>
          </a:p>
          <a:p>
            <a:pPr>
              <a:buFontTx/>
              <a:buChar char="-"/>
            </a:pPr>
            <a:r>
              <a:rPr lang="ru-RU" sz="1200" dirty="0" smtClean="0"/>
              <a:t> регулирование внутренних миграционных потоков, привлечение молодых  специалистов</a:t>
            </a:r>
            <a:r>
              <a:rPr lang="ru-RU" sz="1750" dirty="0" smtClean="0"/>
              <a:t>.</a:t>
            </a:r>
            <a:endParaRPr lang="ru-RU" sz="175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90753774"/>
              </p:ext>
            </p:extLst>
          </p:nvPr>
        </p:nvGraphicFramePr>
        <p:xfrm>
          <a:off x="4459697" y="1628800"/>
          <a:ext cx="4432782" cy="1080120"/>
        </p:xfrm>
        <a:graphic>
          <a:graphicData uri="http://schemas.openxmlformats.org/drawingml/2006/table">
            <a:tbl>
              <a:tblPr firstRow="1" bandRow="1">
                <a:tableStyleId>{5C22544A-7EE6-4342-B048-85BDC9FD1C3A}</a:tableStyleId>
              </a:tblPr>
              <a:tblGrid>
                <a:gridCol w="2216391"/>
                <a:gridCol w="676206"/>
                <a:gridCol w="823446"/>
                <a:gridCol w="716739"/>
              </a:tblGrid>
              <a:tr h="27874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801379">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476672"/>
            <a:ext cx="4070826" cy="3847207"/>
          </a:xfrm>
          <a:prstGeom prst="rect">
            <a:avLst/>
          </a:prstGeom>
          <a:noFill/>
        </p:spPr>
        <p:txBody>
          <a:bodyPr wrap="square" rtlCol="0">
            <a:spAutoFit/>
          </a:bodyPr>
          <a:lstStyle/>
          <a:p>
            <a:pPr algn="ctr"/>
            <a:r>
              <a:rPr lang="ru-RU" sz="1600" b="1" dirty="0" smtClean="0">
                <a:solidFill>
                  <a:srgbClr val="7D5CDA"/>
                </a:solidFill>
              </a:rPr>
              <a:t>Муниципальная </a:t>
            </a:r>
            <a:r>
              <a:rPr lang="ru-RU" sz="1600" b="1" dirty="0">
                <a:solidFill>
                  <a:srgbClr val="7D5CDA"/>
                </a:solidFill>
              </a:rPr>
              <a:t>программа </a:t>
            </a:r>
          </a:p>
          <a:p>
            <a:pPr algn="ctr"/>
            <a:r>
              <a:rPr lang="ru-RU" sz="1600" b="1" i="1" dirty="0">
                <a:solidFill>
                  <a:schemeClr val="accent1">
                    <a:lumMod val="25000"/>
                  </a:schemeClr>
                </a:solidFill>
              </a:rPr>
              <a:t>«Доступная среда муниципального образования «Демидовский район» Смоленской области»</a:t>
            </a:r>
          </a:p>
          <a:p>
            <a:r>
              <a:rPr lang="ru-RU" sz="1200" i="1" u="sng" dirty="0">
                <a:solidFill>
                  <a:schemeClr val="accent1">
                    <a:lumMod val="25000"/>
                  </a:schemeClr>
                </a:solidFill>
              </a:rPr>
              <a:t>Цели </a:t>
            </a:r>
            <a:r>
              <a:rPr lang="ru-RU" sz="1200" i="1" u="sng" dirty="0" smtClean="0">
                <a:solidFill>
                  <a:schemeClr val="accent1">
                    <a:lumMod val="25000"/>
                  </a:schemeClr>
                </a:solidFill>
              </a:rPr>
              <a:t>программы:</a:t>
            </a:r>
          </a:p>
          <a:p>
            <a:r>
              <a:rPr lang="ru-RU" sz="1200" dirty="0" smtClean="0">
                <a:solidFill>
                  <a:schemeClr val="accent1">
                    <a:lumMod val="25000"/>
                  </a:schemeClr>
                </a:solidFill>
              </a:rPr>
              <a:t>- </a:t>
            </a:r>
            <a:r>
              <a:rPr lang="ru-RU" sz="1200" dirty="0" smtClean="0"/>
              <a:t>повышение доступности информационных ресурсов для лиц с ограниченными возможностями;</a:t>
            </a:r>
          </a:p>
          <a:p>
            <a:r>
              <a:rPr lang="ru-RU" sz="1200" dirty="0" smtClean="0"/>
              <a:t>- создание условий для улучшения качества жизни инвалидов;</a:t>
            </a:r>
          </a:p>
          <a:p>
            <a:r>
              <a:rPr lang="ru-RU" sz="1200" dirty="0" smtClean="0"/>
              <a:t>- повышение  доступности социально значимых объектов.</a:t>
            </a:r>
          </a:p>
          <a:p>
            <a:pPr lvl="0"/>
            <a:endParaRPr lang="ru-RU" sz="1200" dirty="0" smtClean="0"/>
          </a:p>
          <a:p>
            <a:r>
              <a:rPr lang="ru-RU" sz="1200" i="1" u="sng" dirty="0" smtClean="0">
                <a:solidFill>
                  <a:schemeClr val="accent1">
                    <a:lumMod val="25000"/>
                  </a:schemeClr>
                </a:solidFill>
              </a:rPr>
              <a:t>Задачи программы:</a:t>
            </a:r>
          </a:p>
          <a:p>
            <a:r>
              <a:rPr lang="ru-RU" sz="1200" dirty="0" smtClean="0"/>
              <a:t>- обеспечение беспрепятственного доступа лиц с ограниченными возможностями к пользованию информационными ресурсами;</a:t>
            </a:r>
          </a:p>
          <a:p>
            <a:r>
              <a:rPr lang="ru-RU" sz="1200" dirty="0" smtClean="0"/>
              <a:t>- повышение уровня социальной адаптации инвалидов;</a:t>
            </a:r>
          </a:p>
          <a:p>
            <a:r>
              <a:rPr lang="ru-RU" sz="1200" dirty="0" smtClean="0"/>
              <a:t>- обеспечение беспрепятственного доступа лиц с ограниченными возможностями к социально значимым объектам.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08890235"/>
              </p:ext>
            </p:extLst>
          </p:nvPr>
        </p:nvGraphicFramePr>
        <p:xfrm>
          <a:off x="4497864" y="1556792"/>
          <a:ext cx="4501733" cy="1503045"/>
        </p:xfrm>
        <a:graphic>
          <a:graphicData uri="http://schemas.openxmlformats.org/drawingml/2006/table">
            <a:tbl>
              <a:tblPr firstRow="1" bandRow="1">
                <a:tableStyleId>{5C22544A-7EE6-4342-B048-85BDC9FD1C3A}</a:tableStyleId>
              </a:tblPr>
              <a:tblGrid>
                <a:gridCol w="2859225"/>
                <a:gridCol w="591379"/>
                <a:gridCol w="503092"/>
                <a:gridCol w="548037"/>
              </a:tblGrid>
              <a:tr h="21888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15362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8133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r>
              <a:tr h="4196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p>
                  </a:txBody>
                  <a:tcPr/>
                </a:tc>
                <a:tc>
                  <a:txBody>
                    <a:bodyPr/>
                    <a:lstStyle/>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0392" y="126876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Блок-схема: процесс 1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solidFill>
                  <a:srgbClr val="000066"/>
                </a:solidFill>
                <a:latin typeface="Bad Script" panose="02000000000000000000" pitchFamily="2" charset="0"/>
              </a:rPr>
              <a:t>Глоссарий</a:t>
            </a:r>
            <a:endParaRPr lang="ru-RU" sz="1600" b="1" dirty="0">
              <a:solidFill>
                <a:srgbClr val="000066"/>
              </a:solidFill>
              <a:latin typeface="Bad Script" panose="02000000000000000000" pitchFamily="2" charset="0"/>
            </a:endParaRPr>
          </a:p>
        </p:txBody>
      </p:sp>
      <p:grpSp>
        <p:nvGrpSpPr>
          <p:cNvPr id="57348" name="Group 25"/>
          <p:cNvGrpSpPr>
            <a:grpSpLocks/>
          </p:cNvGrpSpPr>
          <p:nvPr/>
        </p:nvGrpSpPr>
        <p:grpSpPr bwMode="auto">
          <a:xfrm>
            <a:off x="113718" y="727075"/>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162599" y="4651836"/>
            <a:ext cx="6911975" cy="307777"/>
          </a:xfrm>
          <a:prstGeom prst="rect">
            <a:avLst/>
          </a:prstGeom>
          <a:noFill/>
          <a:ln w="9525">
            <a:noFill/>
            <a:miter lim="800000"/>
            <a:headEnd/>
            <a:tailEnd/>
          </a:ln>
        </p:spPr>
        <p:txBody>
          <a:bodyPr>
            <a:spAutoFit/>
          </a:bodyPr>
          <a:lstStyle/>
          <a:p>
            <a:r>
              <a:rPr lang="ru-RU" dirty="0"/>
              <a:t>	</a:t>
            </a:r>
            <a:endParaRPr lang="ru-RU" sz="1600" dirty="0"/>
          </a:p>
        </p:txBody>
      </p:sp>
      <p:sp>
        <p:nvSpPr>
          <p:cNvPr id="14" name="TextBox 1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 name="Прямоугольник 1"/>
          <p:cNvSpPr/>
          <p:nvPr/>
        </p:nvSpPr>
        <p:spPr>
          <a:xfrm>
            <a:off x="2393368" y="3083466"/>
            <a:ext cx="6400800" cy="954107"/>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Бюджет</a:t>
            </a:r>
            <a:r>
              <a:rPr lang="ru-RU" dirty="0">
                <a:solidFill>
                  <a:srgbClr val="000066"/>
                </a:solidFill>
              </a:rPr>
              <a:t> — (от </a:t>
            </a:r>
            <a:r>
              <a:rPr lang="ru-RU" dirty="0" err="1">
                <a:solidFill>
                  <a:srgbClr val="000066"/>
                </a:solidFill>
              </a:rPr>
              <a:t>старонормандского</a:t>
            </a:r>
            <a:r>
              <a:rPr lang="ru-RU" dirty="0">
                <a:solidFill>
                  <a:srgbClr val="000066"/>
                </a:solidFill>
              </a:rPr>
              <a:t> </a:t>
            </a:r>
            <a:r>
              <a:rPr lang="ru-RU" dirty="0" err="1">
                <a:solidFill>
                  <a:srgbClr val="000066"/>
                </a:solidFill>
              </a:rPr>
              <a:t>bougette</a:t>
            </a:r>
            <a:r>
              <a:rPr lang="ru-RU" dirty="0">
                <a:solidFill>
                  <a:srgbClr val="000066"/>
                </a:solidFill>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p:txBody>
      </p:sp>
      <p:pic>
        <p:nvPicPr>
          <p:cNvPr id="175106" name="Picture 2" descr="https://avatars.mds.yandex.net/i?id=98179f1bc0e1af01e5d68a863e80b2ada02581cd-95992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4221088"/>
            <a:ext cx="45720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9394" y="548680"/>
            <a:ext cx="4286280"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pPr marL="171450" indent="-171450">
              <a:buFontTx/>
              <a:buChar char="-"/>
            </a:pPr>
            <a:r>
              <a:rPr lang="ru-RU" sz="1200" dirty="0" smtClean="0"/>
              <a:t>обеспечение долгосрочной сбалансированности и устойчивости бюджетной системы муниципального образования «Демидовский район» Смоленской </a:t>
            </a:r>
          </a:p>
          <a:p>
            <a:r>
              <a:rPr lang="ru-RU" sz="1200" dirty="0" smtClean="0"/>
              <a:t>области;</a:t>
            </a:r>
          </a:p>
          <a:p>
            <a:r>
              <a:rPr lang="ru-RU" sz="1200" dirty="0" smtClean="0"/>
              <a:t> - эффективное управление муниципальным долгом;</a:t>
            </a:r>
          </a:p>
          <a:p>
            <a:r>
              <a:rPr lang="ru-RU" sz="1200" dirty="0" smtClean="0"/>
              <a:t> - создание условий для эффективного выполнения полномочий органов местного самоуправления </a:t>
            </a:r>
          </a:p>
          <a:p>
            <a:r>
              <a:rPr lang="ru-RU" sz="1200" dirty="0" smtClean="0"/>
              <a:t>поселений, входящих в состав муниципального </a:t>
            </a:r>
          </a:p>
          <a:p>
            <a:r>
              <a:rPr lang="ru-RU" sz="1200" dirty="0" smtClean="0"/>
              <a:t>образования «Демидовский район» Смоленской </a:t>
            </a:r>
          </a:p>
          <a:p>
            <a:r>
              <a:rPr lang="ru-RU" sz="1200" dirty="0" smtClean="0"/>
              <a:t>области </a:t>
            </a:r>
          </a:p>
          <a:p>
            <a:r>
              <a:rPr lang="ru-RU" sz="1200" i="1" u="sng" dirty="0" smtClean="0">
                <a:solidFill>
                  <a:schemeClr val="accent1">
                    <a:lumMod val="25000"/>
                  </a:schemeClr>
                </a:solidFill>
              </a:rPr>
              <a:t>Задачи программы:</a:t>
            </a:r>
          </a:p>
          <a:p>
            <a:r>
              <a:rPr lang="ru-RU" sz="12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2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2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2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1835411470"/>
              </p:ext>
            </p:extLst>
          </p:nvPr>
        </p:nvGraphicFramePr>
        <p:xfrm>
          <a:off x="3680613" y="1700808"/>
          <a:ext cx="5437838" cy="2371664"/>
        </p:xfrm>
        <a:graphic>
          <a:graphicData uri="http://schemas.openxmlformats.org/drawingml/2006/table">
            <a:tbl>
              <a:tblPr firstRow="1" bandRow="1">
                <a:tableStyleId>{5C22544A-7EE6-4342-B048-85BDC9FD1C3A}</a:tableStyleId>
              </a:tblPr>
              <a:tblGrid>
                <a:gridCol w="2952328"/>
                <a:gridCol w="864096"/>
                <a:gridCol w="792088"/>
                <a:gridCol w="829326"/>
              </a:tblGrid>
              <a:tr h="241373">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4814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50 545,9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35 774,0</a:t>
                      </a:r>
                      <a:endParaRPr lang="ru-RU" sz="1000" b="1" i="1" dirty="0">
                        <a:solidFill>
                          <a:schemeClr val="accent1">
                            <a:lumMod val="25000"/>
                          </a:schemeClr>
                        </a:solidFill>
                      </a:endParaRPr>
                    </a:p>
                  </a:txBody>
                  <a:tcPr/>
                </a:tc>
              </a:tr>
              <a:tr h="48903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000" b="1" i="1" dirty="0" smtClean="0">
                          <a:solidFill>
                            <a:schemeClr val="accent1">
                              <a:lumMod val="25000"/>
                            </a:schemeClr>
                          </a:solidFill>
                        </a:rPr>
                        <a:t>8 596,7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r>
              <a:tr h="489031">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r>
              <a:tr h="6499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41 945,5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29 564,7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29 563,3</a:t>
                      </a:r>
                      <a:endParaRPr lang="ru-RU" sz="1000" b="1" i="1" dirty="0">
                        <a:solidFill>
                          <a:schemeClr val="accent1">
                            <a:lumMod val="25000"/>
                          </a:schemeClr>
                        </a:solidFill>
                      </a:endParaRPr>
                    </a:p>
                  </a:txBody>
                  <a:tcPr/>
                </a:tc>
              </a:tr>
            </a:tbl>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63804"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3888432" cy="4278094"/>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200" dirty="0" smtClean="0"/>
          </a:p>
          <a:p>
            <a:r>
              <a:rPr lang="ru-RU" sz="1200" i="1" u="sng" dirty="0" smtClean="0">
                <a:solidFill>
                  <a:schemeClr val="accent1">
                    <a:lumMod val="25000"/>
                  </a:schemeClr>
                </a:solidFill>
              </a:rPr>
              <a:t>Задача программы - </a:t>
            </a:r>
            <a:r>
              <a:rPr lang="ru-RU" sz="12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66717516"/>
              </p:ext>
            </p:extLst>
          </p:nvPr>
        </p:nvGraphicFramePr>
        <p:xfrm>
          <a:off x="4283968" y="2132856"/>
          <a:ext cx="4645751" cy="944880"/>
        </p:xfrm>
        <a:graphic>
          <a:graphicData uri="http://schemas.openxmlformats.org/drawingml/2006/table">
            <a:tbl>
              <a:tblPr firstRow="1" bandRow="1">
                <a:tableStyleId>{5C22544A-7EE6-4342-B048-85BDC9FD1C3A}</a:tableStyleId>
              </a:tblPr>
              <a:tblGrid>
                <a:gridCol w="2322875"/>
                <a:gridCol w="708694"/>
                <a:gridCol w="863008"/>
                <a:gridCol w="751174"/>
              </a:tblGrid>
              <a:tr h="20219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56074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468,3</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p>
                      <a:pPr algn="ct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6" y="18087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4357718" cy="446276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1200" dirty="0" smtClean="0"/>
          </a:p>
          <a:p>
            <a:r>
              <a:rPr lang="ru-RU" sz="1200" i="1" u="sng" dirty="0">
                <a:solidFill>
                  <a:schemeClr val="accent1">
                    <a:lumMod val="25000"/>
                  </a:schemeClr>
                </a:solidFill>
              </a:rPr>
              <a:t>З</a:t>
            </a:r>
            <a:r>
              <a:rPr lang="ru-RU" sz="1200" i="1" u="sng" dirty="0" smtClean="0">
                <a:solidFill>
                  <a:schemeClr val="accent1">
                    <a:lumMod val="25000"/>
                  </a:schemeClr>
                </a:solidFill>
              </a:rPr>
              <a:t>адача программы - </a:t>
            </a:r>
            <a:r>
              <a:rPr lang="ru-RU" sz="12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240358971"/>
              </p:ext>
            </p:extLst>
          </p:nvPr>
        </p:nvGraphicFramePr>
        <p:xfrm>
          <a:off x="4355976" y="2060848"/>
          <a:ext cx="4639834" cy="944880"/>
        </p:xfrm>
        <a:graphic>
          <a:graphicData uri="http://schemas.openxmlformats.org/drawingml/2006/table">
            <a:tbl>
              <a:tblPr firstRow="1" bandRow="1">
                <a:tableStyleId>{5C22544A-7EE6-4342-B048-85BDC9FD1C3A}</a:tableStyleId>
              </a:tblPr>
              <a:tblGrid>
                <a:gridCol w="2319917"/>
                <a:gridCol w="707791"/>
                <a:gridCol w="861909"/>
                <a:gridCol w="750217"/>
              </a:tblGrid>
              <a:tr h="15521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23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5 253,1</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7008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429140" cy="550920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ешение вопросов местного значения и повышение эффективности деятельности Администрации муниципального образования</a:t>
            </a:r>
            <a:r>
              <a:rPr lang="ru-RU" sz="1200" b="1" dirty="0" smtClean="0"/>
              <a:t> «</a:t>
            </a:r>
            <a:r>
              <a:rPr lang="ru-RU" sz="12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2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200" dirty="0" smtClean="0"/>
              <a:t>- повышение доступности и качества оказания государственных и муниципальных услуг;</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601367504"/>
              </p:ext>
            </p:extLst>
          </p:nvPr>
        </p:nvGraphicFramePr>
        <p:xfrm>
          <a:off x="4355976" y="1700808"/>
          <a:ext cx="4645749" cy="2810592"/>
        </p:xfrm>
        <a:graphic>
          <a:graphicData uri="http://schemas.openxmlformats.org/drawingml/2006/table">
            <a:tbl>
              <a:tblPr firstRow="1" bandRow="1">
                <a:tableStyleId>{5C22544A-7EE6-4342-B048-85BDC9FD1C3A}</a:tableStyleId>
              </a:tblPr>
              <a:tblGrid>
                <a:gridCol w="2448272"/>
                <a:gridCol w="720080"/>
                <a:gridCol w="792088"/>
                <a:gridCol w="685309"/>
              </a:tblGrid>
              <a:tr h="170357">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76830">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33 322,1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p>
                  </a:txBody>
                  <a:tcPr/>
                </a:tc>
              </a:tr>
              <a:tr h="38330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29 474,8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r>
              <a:tr h="32607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3 107,8</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и проведение выборов</a:t>
                      </a:r>
                      <a:r>
                        <a:rPr lang="ru-RU" sz="1000" b="0" i="0" baseline="0" dirty="0" smtClean="0">
                          <a:solidFill>
                            <a:schemeClr val="accent1">
                              <a:lumMod val="25000"/>
                            </a:schemeClr>
                          </a:solidFill>
                          <a:latin typeface="Times New Roman" pitchFamily="18" charset="0"/>
                          <a:cs typeface="Times New Roman" pitchFamily="18" charset="0"/>
                        </a:rPr>
                        <a:t>»</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Times New Roman" pitchFamily="18" charset="0"/>
                          <a:cs typeface="Times New Roman" pitchFamily="18" charset="0"/>
                        </a:rPr>
                        <a:t>Комплекс процессных мероприятий "Оказание мер социальной поддержки отдельным категориям граждан"</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739,5</a:t>
                      </a: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48961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620688"/>
            <a:ext cx="4214842" cy="5139869"/>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утверждение основ гражданской идентичности как начала, объединяющего всех жителей Демидовского района;                                   </a:t>
            </a:r>
          </a:p>
          <a:p>
            <a:r>
              <a:rPr lang="ru-RU" sz="1200" dirty="0" smtClean="0"/>
              <a:t>- воспитание культуры толерантности и межнационального согласия;</a:t>
            </a:r>
          </a:p>
          <a:p>
            <a:r>
              <a:rPr lang="ru-RU" sz="1200" dirty="0" smtClean="0"/>
              <a:t>- достижение необходимого уровня правовой культуры граждан как основы толерантного сознания и поведения;                                         </a:t>
            </a:r>
          </a:p>
          <a:p>
            <a:r>
              <a:rPr lang="ru-RU" sz="12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2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2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20086313"/>
              </p:ext>
            </p:extLst>
          </p:nvPr>
        </p:nvGraphicFramePr>
        <p:xfrm>
          <a:off x="4427984" y="2204864"/>
          <a:ext cx="4357718" cy="1097280"/>
        </p:xfrm>
        <a:graphic>
          <a:graphicData uri="http://schemas.openxmlformats.org/drawingml/2006/table">
            <a:tbl>
              <a:tblPr firstRow="1" bandRow="1">
                <a:tableStyleId>{5C22544A-7EE6-4342-B048-85BDC9FD1C3A}</a:tableStyleId>
              </a:tblPr>
              <a:tblGrid>
                <a:gridCol w="2178859"/>
                <a:gridCol w="664755"/>
                <a:gridCol w="809502"/>
                <a:gridCol w="704602"/>
              </a:tblGrid>
              <a:tr h="12586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05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944429"/>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548680"/>
            <a:ext cx="4321999" cy="4955203"/>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доходности и рационального использования земельно-имущественного комплекса и его развитие.</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повышение эффективности использования муниципального имущества;</a:t>
            </a:r>
          </a:p>
          <a:p>
            <a:r>
              <a:rPr lang="ru-RU" sz="12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200" dirty="0" smtClean="0"/>
              <a:t>- контроль использования муниципальной собственности;</a:t>
            </a:r>
          </a:p>
          <a:p>
            <a:r>
              <a:rPr lang="ru-RU" sz="1200" dirty="0" smtClean="0"/>
              <a:t>- обеспечение земельными участками льготных категорий граждан для ИЖС;</a:t>
            </a:r>
          </a:p>
          <a:p>
            <a:r>
              <a:rPr lang="ru-RU" sz="1200" dirty="0" smtClean="0"/>
              <a:t>- обеспечение формирования земельных участков для продажи на торгах;</a:t>
            </a:r>
          </a:p>
          <a:p>
            <a:r>
              <a:rPr lang="ru-RU" sz="1200" dirty="0" smtClean="0"/>
              <a:t>- определение рыночной стоимости недвижимого имущества (зданий, строений, земельных участков).</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91519646"/>
              </p:ext>
            </p:extLst>
          </p:nvPr>
        </p:nvGraphicFramePr>
        <p:xfrm>
          <a:off x="4315500" y="1916832"/>
          <a:ext cx="4648988" cy="1224136"/>
        </p:xfrm>
        <a:graphic>
          <a:graphicData uri="http://schemas.openxmlformats.org/drawingml/2006/table">
            <a:tbl>
              <a:tblPr firstRow="1" bandRow="1">
                <a:tableStyleId>{5C22544A-7EE6-4342-B048-85BDC9FD1C3A}</a:tableStyleId>
              </a:tblPr>
              <a:tblGrid>
                <a:gridCol w="2324493"/>
                <a:gridCol w="709188"/>
                <a:gridCol w="863610"/>
                <a:gridCol w="751697"/>
              </a:tblGrid>
              <a:tr h="315906">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90823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367,9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23744" y="16435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620688"/>
            <a:ext cx="4393421" cy="347787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fontAlgn="t"/>
            <a:r>
              <a:rPr lang="ru-RU" sz="16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fontAlgn="t"/>
            <a:endParaRPr lang="ru-RU" sz="2000" i="1" u="sng" dirty="0" smtClean="0">
              <a:solidFill>
                <a:schemeClr val="accent1">
                  <a:lumMod val="25000"/>
                </a:schemeClr>
              </a:solidFill>
            </a:endParaRPr>
          </a:p>
          <a:p>
            <a:pPr fontAlgn="t"/>
            <a:r>
              <a:rPr lang="ru-RU" sz="1200" i="1" u="sng" dirty="0" smtClean="0">
                <a:solidFill>
                  <a:schemeClr val="accent1">
                    <a:lumMod val="25000"/>
                  </a:schemeClr>
                </a:solidFill>
              </a:rPr>
              <a:t>Цель программы - </a:t>
            </a:r>
            <a:r>
              <a:rPr lang="ru-RU" sz="1200" dirty="0">
                <a:cs typeface="Times New Roman" pitchFamily="18" charset="0"/>
              </a:rPr>
              <a:t>о</a:t>
            </a:r>
            <a:r>
              <a:rPr lang="ru-RU" sz="1200" dirty="0" smtClean="0">
                <a:cs typeface="Times New Roman" pitchFamily="18" charset="0"/>
              </a:rPr>
              <a:t>рганизация </a:t>
            </a:r>
            <a:r>
              <a:rPr lang="ru-RU" sz="12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200" dirty="0" smtClean="0">
                <a:cs typeface="Times New Roman" pitchFamily="18" charset="0"/>
              </a:rPr>
              <a:t>области.</a:t>
            </a:r>
            <a:endParaRPr lang="ru-RU" sz="1200" dirty="0">
              <a:cs typeface="Times New Roman" pitchFamily="18" charset="0"/>
            </a:endParaRPr>
          </a:p>
          <a:p>
            <a:endParaRPr lang="ru-RU" sz="1200" dirty="0" smtClean="0"/>
          </a:p>
          <a:p>
            <a:r>
              <a:rPr lang="ru-RU" sz="1200" i="1" u="sng" dirty="0" smtClean="0">
                <a:solidFill>
                  <a:schemeClr val="accent1">
                    <a:lumMod val="25000"/>
                  </a:schemeClr>
                </a:solidFill>
              </a:rPr>
              <a:t>Задача программы - </a:t>
            </a:r>
            <a:r>
              <a:rPr lang="ru-RU" sz="1200" dirty="0" smtClean="0"/>
              <a:t>предоставление автотранспортных услуг органами местного самоуправления </a:t>
            </a:r>
            <a:r>
              <a:rPr lang="ru-RU" sz="1200" dirty="0">
                <a:cs typeface="Times New Roman" pitchFamily="18" charset="0"/>
              </a:rPr>
              <a:t>муниципального образования «Демидовский район» Смоленской </a:t>
            </a:r>
            <a:r>
              <a:rPr lang="ru-RU" sz="1200" dirty="0" smtClean="0">
                <a:cs typeface="Times New Roman" pitchFamily="18" charset="0"/>
              </a:rPr>
              <a:t>области структурным подразделениям Администрации </a:t>
            </a:r>
            <a:r>
              <a:rPr lang="ru-RU" sz="1200" dirty="0">
                <a:cs typeface="Times New Roman" pitchFamily="18" charset="0"/>
              </a:rPr>
              <a:t>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29823660"/>
              </p:ext>
            </p:extLst>
          </p:nvPr>
        </p:nvGraphicFramePr>
        <p:xfrm>
          <a:off x="4716016" y="1844824"/>
          <a:ext cx="4141695" cy="2522652"/>
        </p:xfrm>
        <a:graphic>
          <a:graphicData uri="http://schemas.openxmlformats.org/drawingml/2006/table">
            <a:tbl>
              <a:tblPr firstRow="1" bandRow="1">
                <a:tableStyleId>{5C22544A-7EE6-4342-B048-85BDC9FD1C3A}</a:tableStyleId>
              </a:tblPr>
              <a:tblGrid>
                <a:gridCol w="2070847"/>
                <a:gridCol w="631802"/>
                <a:gridCol w="769373"/>
                <a:gridCol w="669673"/>
              </a:tblGrid>
              <a:tr h="26713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2047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7 782,5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r>
              <a:tr h="58887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000" b="0" i="0" baseline="0" dirty="0" smtClean="0">
                          <a:solidFill>
                            <a:schemeClr val="accent1">
                              <a:lumMod val="25000"/>
                            </a:schemeClr>
                          </a:solidFill>
                          <a:latin typeface="Times New Roman" pitchFamily="18" charset="0"/>
                          <a:cs typeface="Times New Roman" pitchFamily="18" charset="0"/>
                        </a:rPr>
                        <a:t> </a:t>
                      </a:r>
                      <a:r>
                        <a:rPr lang="ru-RU" sz="10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000" b="0" i="0" dirty="0" smtClean="0">
                          <a:solidFill>
                            <a:schemeClr val="accent1">
                              <a:lumMod val="25000"/>
                            </a:schemeClr>
                          </a:solidFill>
                          <a:latin typeface="Times New Roman" pitchFamily="18" charset="0"/>
                          <a:cs typeface="Times New Roman" pitchFamily="18" charset="0"/>
                        </a:rPr>
                        <a:t>»</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a:t>
                      </a:r>
                      <a:r>
                        <a:rPr lang="ru-RU" sz="1000" b="1" i="1" baseline="0" dirty="0" smtClean="0">
                          <a:solidFill>
                            <a:schemeClr val="accent1">
                              <a:lumMod val="25000"/>
                            </a:schemeClr>
                          </a:solidFill>
                        </a:rPr>
                        <a:t> 596,7</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55901">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0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6 185,8</a:t>
                      </a:r>
                    </a:p>
                  </a:txBody>
                  <a:tcPr/>
                </a:tc>
                <a:tc>
                  <a:txBody>
                    <a:bodyPr/>
                    <a:lstStyle/>
                    <a:p>
                      <a:pPr algn="ctr"/>
                      <a:r>
                        <a:rPr lang="en-US" sz="1000" b="1" i="1" dirty="0" smtClean="0">
                          <a:solidFill>
                            <a:schemeClr val="accent1">
                              <a:lumMod val="25000"/>
                            </a:schemeClr>
                          </a:solidFill>
                        </a:rPr>
                        <a:t>6 185,8</a:t>
                      </a: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06653" y="16054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548680"/>
            <a:ext cx="4321999"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обеспечение деятельности Отдела городского хозяйства Администрации;</a:t>
            </a:r>
          </a:p>
          <a:p>
            <a:r>
              <a:rPr lang="ru-RU" sz="1200" dirty="0" smtClean="0"/>
              <a:t>- повышение доступности и качества оказания муниципальных услуг;</a:t>
            </a:r>
          </a:p>
          <a:p>
            <a:r>
              <a:rPr lang="ru-RU" sz="1200" dirty="0" smtClean="0"/>
              <a:t>- информационное сопровождение деятельности Отдела городского хозяйства Администрации;</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2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25085381"/>
              </p:ext>
            </p:extLst>
          </p:nvPr>
        </p:nvGraphicFramePr>
        <p:xfrm>
          <a:off x="4211960" y="2060848"/>
          <a:ext cx="4717759" cy="2567962"/>
        </p:xfrm>
        <a:graphic>
          <a:graphicData uri="http://schemas.openxmlformats.org/drawingml/2006/table">
            <a:tbl>
              <a:tblPr firstRow="1" bandRow="1">
                <a:tableStyleId>{5C22544A-7EE6-4342-B048-85BDC9FD1C3A}</a:tableStyleId>
              </a:tblPr>
              <a:tblGrid>
                <a:gridCol w="2358879"/>
                <a:gridCol w="719678"/>
                <a:gridCol w="876384"/>
                <a:gridCol w="762818"/>
              </a:tblGrid>
              <a:tr h="161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4 094,4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r>
              <a:tr h="464842">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2 657,6</a:t>
                      </a:r>
                      <a:endParaRPr lang="ru-RU" sz="1000" b="1" i="1" dirty="0"/>
                    </a:p>
                  </a:txBody>
                  <a:tcPr/>
                </a:tc>
                <a:tc>
                  <a:txBody>
                    <a:bodyPr/>
                    <a:lstStyle/>
                    <a:p>
                      <a:pPr algn="ctr"/>
                      <a:r>
                        <a:rPr lang="ru-RU" sz="1000" b="1" i="1" dirty="0" smtClean="0"/>
                        <a:t>2 193,4</a:t>
                      </a:r>
                      <a:endParaRPr lang="ru-RU" sz="1000" b="1" i="1" dirty="0"/>
                    </a:p>
                  </a:txBody>
                  <a:tcPr/>
                </a:tc>
                <a:tc>
                  <a:txBody>
                    <a:bodyPr/>
                    <a:lstStyle/>
                    <a:p>
                      <a:pPr algn="ctr"/>
                      <a:r>
                        <a:rPr lang="ru-RU" sz="1000" b="1" i="1" dirty="0" smtClean="0"/>
                        <a:t>2 193,4</a:t>
                      </a:r>
                      <a:endParaRPr lang="ru-RU" sz="1000" b="1"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«Обеспечение деятельности заместителя Главы муниципального образования «Демидовский район» Смоленской области – начальника Отдела»</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1 436,8</a:t>
                      </a:r>
                      <a:endParaRPr lang="ru-RU" sz="1000" b="1" i="1" dirty="0"/>
                    </a:p>
                  </a:txBody>
                  <a:tcPr/>
                </a:tc>
                <a:tc>
                  <a:txBody>
                    <a:bodyPr/>
                    <a:lstStyle/>
                    <a:p>
                      <a:pPr algn="ctr"/>
                      <a:r>
                        <a:rPr lang="ru-RU" sz="1000" b="1" i="1" dirty="0" smtClean="0"/>
                        <a:t>1 304,8</a:t>
                      </a:r>
                      <a:endParaRPr lang="ru-RU" sz="1000" b="1" i="1" dirty="0"/>
                    </a:p>
                  </a:txBody>
                  <a:tcPr/>
                </a:tc>
                <a:tc>
                  <a:txBody>
                    <a:bodyPr/>
                    <a:lstStyle/>
                    <a:p>
                      <a:pPr algn="ctr"/>
                      <a:r>
                        <a:rPr lang="ru-RU" sz="1000" b="1" i="1" dirty="0" smtClean="0"/>
                        <a:t>1 304,8</a:t>
                      </a:r>
                      <a:endParaRPr lang="ru-RU" sz="1000" b="1" i="1" dirty="0"/>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11987" y="179927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4482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4330" y="500042"/>
            <a:ext cx="4321999" cy="64325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smtClean="0">
                <a:solidFill>
                  <a:schemeClr val="accent1">
                    <a:lumMod val="25000"/>
                  </a:schemeClr>
                </a:solidFill>
              </a:rPr>
              <a:t>-</a:t>
            </a:r>
            <a:r>
              <a:rPr lang="ru-RU" sz="1200" i="1" u="sng" dirty="0" smtClean="0">
                <a:solidFill>
                  <a:schemeClr val="accent1">
                    <a:lumMod val="25000"/>
                  </a:schemeClr>
                </a:solidFill>
              </a:rPr>
              <a:t> </a:t>
            </a:r>
            <a:r>
              <a:rPr lang="ru-RU" sz="12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200" dirty="0" smtClean="0"/>
              <a:t>- повышение энергетической эффективности экономики муниципального образования «Демидовский район» Смоленской области;</a:t>
            </a:r>
          </a:p>
          <a:p>
            <a:r>
              <a:rPr lang="ru-RU" sz="1200" dirty="0" smtClean="0"/>
              <a:t>- обеспечение системности и комплексности при проведении мероприятий по энергосбережению.</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-реализация организационных мероприятий по энергосбережению и повышению энергетической эффективности;</a:t>
            </a:r>
          </a:p>
          <a:p>
            <a:r>
              <a:rPr lang="ru-RU" sz="1200" dirty="0" smtClean="0"/>
              <a:t>- повышение эффективности системы теплоснабжения, электроснабжения, водоснабжения и водоотведения;</a:t>
            </a:r>
          </a:p>
          <a:p>
            <a:r>
              <a:rPr lang="ru-RU" sz="1200" dirty="0" smtClean="0"/>
              <a:t>- внедрение новых энергосберегающих технологий, оборудования и материалов   в муниципальных учреждениях;</a:t>
            </a:r>
          </a:p>
          <a:p>
            <a:r>
              <a:rPr lang="ru-RU" sz="1200" dirty="0" smtClean="0"/>
              <a:t>- снижение потерь в сетях </a:t>
            </a:r>
            <a:r>
              <a:rPr lang="ru-RU" sz="1200" dirty="0" err="1" smtClean="0"/>
              <a:t>электро</a:t>
            </a:r>
            <a:r>
              <a:rPr lang="ru-RU" sz="1200" dirty="0" smtClean="0"/>
              <a:t>-, тепло- и водоснабжения;</a:t>
            </a:r>
          </a:p>
          <a:p>
            <a:r>
              <a:rPr lang="ru-RU" sz="1200" dirty="0" smtClean="0"/>
              <a:t>- создание условий для привлечения инвестиций в целях внедрения энергосберегающих технологий, в том числе и на рынке </a:t>
            </a:r>
            <a:r>
              <a:rPr lang="ru-RU" sz="1200" dirty="0" err="1" smtClean="0"/>
              <a:t>энергосервисных</a:t>
            </a:r>
            <a:r>
              <a:rPr lang="ru-RU" sz="1200" dirty="0" smtClean="0"/>
              <a:t> услуг;</a:t>
            </a:r>
          </a:p>
          <a:p>
            <a:r>
              <a:rPr lang="ru-RU" sz="1200" dirty="0" smtClean="0"/>
              <a:t>- обновление основных производственных фондов экономики на базе новых </a:t>
            </a:r>
            <a:r>
              <a:rPr lang="ru-RU" sz="1200" dirty="0" err="1" smtClean="0"/>
              <a:t>энерго</a:t>
            </a:r>
            <a:r>
              <a:rPr lang="ru-RU" sz="1200" dirty="0" smtClean="0"/>
              <a:t>- и ресурсосберегающих технологий и оборудования, автоматизированных систем и информатики.</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041039624"/>
              </p:ext>
            </p:extLst>
          </p:nvPr>
        </p:nvGraphicFramePr>
        <p:xfrm>
          <a:off x="4328498" y="1916832"/>
          <a:ext cx="4645752" cy="1249680"/>
        </p:xfrm>
        <a:graphic>
          <a:graphicData uri="http://schemas.openxmlformats.org/drawingml/2006/table">
            <a:tbl>
              <a:tblPr firstRow="1" bandRow="1">
                <a:tableStyleId>{5C22544A-7EE6-4342-B048-85BDC9FD1C3A}</a:tableStyleId>
              </a:tblPr>
              <a:tblGrid>
                <a:gridCol w="2322875"/>
                <a:gridCol w="708694"/>
                <a:gridCol w="863008"/>
                <a:gridCol w="751175"/>
              </a:tblGrid>
              <a:tr h="159228">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454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641,0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2462" y="161272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620688"/>
            <a:ext cx="4321999" cy="532453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146888643"/>
              </p:ext>
            </p:extLst>
          </p:nvPr>
        </p:nvGraphicFramePr>
        <p:xfrm>
          <a:off x="4327307" y="2033275"/>
          <a:ext cx="4608512" cy="1249680"/>
        </p:xfrm>
        <a:graphic>
          <a:graphicData uri="http://schemas.openxmlformats.org/drawingml/2006/table">
            <a:tbl>
              <a:tblPr firstRow="1" bandRow="1">
                <a:tableStyleId>{5C22544A-7EE6-4342-B048-85BDC9FD1C3A}</a:tableStyleId>
              </a:tblPr>
              <a:tblGrid>
                <a:gridCol w="2304256"/>
                <a:gridCol w="703013"/>
                <a:gridCol w="856090"/>
                <a:gridCol w="745153"/>
              </a:tblGrid>
              <a:tr h="202399">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90847">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1 847,5</a:t>
                      </a:r>
                    </a:p>
                    <a:p>
                      <a:pPr algn="ct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402,5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77,4</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75645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34285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Блок-схема: процесс 5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59393" name="Picture 63" descr="ogoom"/>
          <p:cNvPicPr>
            <a:picLocks noGrp="1" noChangeAspect="1" noChangeArrowheads="1"/>
          </p:cNvPicPr>
          <p:nvPr>
            <p:ph type="title" idx="4294967295"/>
          </p:nvPr>
        </p:nvPicPr>
        <p:blipFill>
          <a:blip r:embed="rId2" cstate="print"/>
          <a:srcRect/>
          <a:stretch>
            <a:fillRect/>
          </a:stretch>
        </p:blipFill>
        <p:spPr>
          <a:xfrm>
            <a:off x="7998087" y="425005"/>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156025" y="523935"/>
            <a:ext cx="3168650" cy="433387"/>
          </a:xfrm>
          <a:prstGeom prst="rect">
            <a:avLst/>
          </a:prstGeom>
          <a:noFill/>
          <a:ln w="9525">
            <a:noFill/>
            <a:miter lim="800000"/>
            <a:headEnd/>
            <a:tailEnd/>
          </a:ln>
        </p:spPr>
        <p:txBody>
          <a:bodyPr/>
          <a:lstStyle/>
          <a:p>
            <a:pPr algn="r"/>
            <a:r>
              <a:rPr lang="en-US" sz="2400" b="1" dirty="0">
                <a:solidFill>
                  <a:srgbClr val="000066"/>
                </a:solidFill>
              </a:rPr>
              <a:t>@ </a:t>
            </a:r>
            <a:r>
              <a:rPr lang="ru-RU" sz="2400" b="1" dirty="0">
                <a:solidFill>
                  <a:srgbClr val="000066"/>
                </a:solidFill>
              </a:rPr>
              <a:t>какие </a:t>
            </a:r>
            <a:r>
              <a:rPr lang="ru-RU" sz="2400" b="1" dirty="0" smtClean="0">
                <a:solidFill>
                  <a:srgbClr val="000066"/>
                </a:solidFill>
              </a:rPr>
              <a:t>бывают    бюджеты</a:t>
            </a:r>
            <a:r>
              <a:rPr lang="ru-RU" sz="2400" b="1" dirty="0">
                <a:solidFill>
                  <a:srgbClr val="000066"/>
                </a:solidFill>
              </a:rPr>
              <a:t>?</a:t>
            </a:r>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dirty="0"/>
              <a:t>Консолидированный Бюджет Российской Федерации</a:t>
            </a:r>
            <a:endParaRPr lang="ru-RU" dirty="0"/>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dirty="0"/>
              <a:t>Бюджеты государственных</a:t>
            </a:r>
          </a:p>
          <a:p>
            <a:pPr algn="ctr"/>
            <a:r>
              <a:rPr lang="ru-RU" b="1" dirty="0"/>
              <a:t>внебюджетных фондов</a:t>
            </a:r>
            <a:endParaRPr lang="ru-RU" dirty="0"/>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dirty="0"/>
              <a:t>Государственные</a:t>
            </a:r>
          </a:p>
          <a:p>
            <a:pPr algn="ctr"/>
            <a:r>
              <a:rPr lang="ru-RU" b="1" dirty="0"/>
              <a:t>внебюджетные фонды</a:t>
            </a:r>
          </a:p>
          <a:p>
            <a:pPr algn="ctr"/>
            <a:r>
              <a:rPr lang="ru-RU" b="1" dirty="0"/>
              <a:t>Российской Федерации</a:t>
            </a:r>
            <a:endParaRPr lang="ru-RU" dirty="0"/>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dirty="0"/>
              <a:t>Территориальные фонды обязательного медицинского страхования</a:t>
            </a:r>
            <a:endParaRPr lang="ru-RU" dirty="0"/>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823913"/>
            <a:ext cx="2371725" cy="784225"/>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dirty="0">
                  <a:solidFill>
                    <a:srgbClr val="008000"/>
                  </a:solidFill>
                </a:rPr>
                <a:t>Бюджеты бюджетной системы Российской Федерации</a:t>
              </a:r>
              <a:endParaRPr lang="ru-RU" dirty="0"/>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
        <p:nvSpPr>
          <p:cNvPr id="49" name="TextBox 4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50"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3566326855"/>
              </p:ext>
            </p:extLst>
          </p:nvPr>
        </p:nvGraphicFramePr>
        <p:xfrm>
          <a:off x="292988" y="2420888"/>
          <a:ext cx="8678768" cy="3534112"/>
        </p:xfrm>
        <a:graphic>
          <a:graphicData uri="http://schemas.openxmlformats.org/drawingml/2006/table">
            <a:tbl>
              <a:tblPr firstRow="1" bandRow="1">
                <a:tableStyleId>{5C22544A-7EE6-4342-B048-85BDC9FD1C3A}</a:tableStyleId>
              </a:tblPr>
              <a:tblGrid>
                <a:gridCol w="6143668"/>
                <a:gridCol w="928694"/>
                <a:gridCol w="857256"/>
                <a:gridCol w="749150"/>
              </a:tblGrid>
              <a:tr h="149736">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12 553,0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29,0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1157843"/>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891953" y="198884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7" name="Text Box 3"/>
          <p:cNvSpPr txBox="1">
            <a:spLocks noChangeArrowheads="1"/>
          </p:cNvSpPr>
          <p:nvPr/>
        </p:nvSpPr>
        <p:spPr bwMode="auto">
          <a:xfrm>
            <a:off x="2051720"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Содержимое 2"/>
          <p:cNvSpPr txBox="1">
            <a:spLocks/>
          </p:cNvSpPr>
          <p:nvPr/>
        </p:nvSpPr>
        <p:spPr>
          <a:xfrm>
            <a:off x="424032" y="1484784"/>
            <a:ext cx="8501122" cy="4182212"/>
          </a:xfrm>
          <a:prstGeom prst="rect">
            <a:avLst/>
          </a:prstGeom>
        </p:spPr>
        <p:txBody>
          <a:bodyPr/>
          <a:lstStyle/>
          <a:p>
            <a:pPr marR="0" lvl="0" algn="l" defTabSz="914400" rtl="0" eaLnBrk="0" fontAlgn="base" latinLnBrk="0" hangingPunct="0">
              <a:lnSpc>
                <a:spcPct val="100000"/>
              </a:lnSpc>
              <a:spcBef>
                <a:spcPct val="20000"/>
              </a:spcBef>
              <a:spcAft>
                <a:spcPct val="0"/>
              </a:spcAft>
              <a:buClr>
                <a:schemeClr val="bg2"/>
              </a:buClr>
              <a:buSzPct val="75000"/>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	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lvl="0" indent="-342900" eaLnBrk="0" hangingPunct="0">
              <a:spcBef>
                <a:spcPct val="20000"/>
              </a:spcBef>
              <a:buClr>
                <a:schemeClr val="bg2"/>
              </a:buClr>
              <a:buSzPct val="75000"/>
              <a:buFont typeface="Wingdings" pitchFamily="2" charset="2"/>
              <a:buChar char="n"/>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en-US" sz="1800" b="0" i="0" u="none" strike="noStrike" kern="0" cap="none" spc="0" normalizeH="0" baseline="0" noProof="0" dirty="0" smtClean="0">
                <a:ln>
                  <a:noFill/>
                </a:ln>
                <a:solidFill>
                  <a:schemeClr val="tx1"/>
                </a:solidFill>
                <a:effectLst/>
                <a:uLnTx/>
                <a:uFillTx/>
                <a:cs typeface="Times New Roman" pitchFamily="18" charset="0"/>
              </a:rPr>
              <a:t>1</a:t>
            </a:r>
            <a:r>
              <a:rPr kumimoji="0" lang="ru-RU" sz="1800" b="0" i="0" u="none" strike="noStrike" kern="0" cap="none" spc="0" normalizeH="0" baseline="0" noProof="0" dirty="0" smtClean="0">
                <a:ln>
                  <a:noFill/>
                </a:ln>
                <a:solidFill>
                  <a:schemeClr val="tx1"/>
                </a:solidFill>
                <a:effectLst/>
                <a:uLnTx/>
                <a:uFillTx/>
                <a:cs typeface="Times New Roman" pitchFamily="18" charset="0"/>
              </a:rPr>
              <a:t>5 жилых помещения на сумму </a:t>
            </a:r>
            <a:r>
              <a:rPr lang="en-US" sz="1800" kern="0" dirty="0">
                <a:cs typeface="Times New Roman" pitchFamily="18" charset="0"/>
              </a:rPr>
              <a:t>31 </a:t>
            </a:r>
            <a:r>
              <a:rPr lang="en-US" sz="1800" kern="0" dirty="0" smtClean="0">
                <a:cs typeface="Times New Roman" pitchFamily="18" charset="0"/>
              </a:rPr>
              <a:t>306</a:t>
            </a:r>
            <a:r>
              <a:rPr lang="ru-RU" sz="1800" kern="0" dirty="0" smtClean="0">
                <a:cs typeface="Times New Roman" pitchFamily="18" charset="0"/>
              </a:rPr>
              <a:t>,</a:t>
            </a:r>
            <a:r>
              <a:rPr lang="en-US" sz="1800" kern="0" dirty="0" smtClean="0">
                <a:cs typeface="Times New Roman" pitchFamily="18" charset="0"/>
              </a:rPr>
              <a:t>70</a:t>
            </a:r>
            <a:r>
              <a:rPr lang="ru-RU" sz="1800" kern="0" dirty="0" smtClean="0">
                <a:cs typeface="Times New Roman" pitchFamily="18" charset="0"/>
              </a:rPr>
              <a:t>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lvl="0" indent="-342900" eaLnBrk="0" hangingPunct="0">
              <a:spcBef>
                <a:spcPct val="20000"/>
              </a:spcBef>
              <a:buClr>
                <a:schemeClr val="bg2"/>
              </a:buClr>
              <a:buSzPct val="75000"/>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a:solidFill>
                  <a:schemeClr val="accent5">
                    <a:lumMod val="50000"/>
                  </a:schemeClr>
                </a:solidFill>
                <a:cs typeface="Times New Roman" pitchFamily="18" charset="0"/>
              </a:rPr>
              <a:t>31 </a:t>
            </a:r>
            <a:r>
              <a:rPr lang="en-US" sz="1800" kern="0" dirty="0" smtClean="0">
                <a:solidFill>
                  <a:schemeClr val="accent5">
                    <a:lumMod val="50000"/>
                  </a:schemeClr>
                </a:solidFill>
                <a:cs typeface="Times New Roman" pitchFamily="18" charset="0"/>
              </a:rPr>
              <a:t>306</a:t>
            </a:r>
            <a:r>
              <a:rPr lang="ru-RU" sz="1800" kern="0" dirty="0" smtClean="0">
                <a:solidFill>
                  <a:schemeClr val="accent5">
                    <a:lumMod val="50000"/>
                  </a:schemeClr>
                </a:solidFill>
                <a:cs typeface="Times New Roman" pitchFamily="18" charset="0"/>
              </a:rPr>
              <a:t>,</a:t>
            </a:r>
            <a:r>
              <a:rPr lang="en-US" sz="1800" kern="0" dirty="0" smtClean="0">
                <a:solidFill>
                  <a:schemeClr val="accent5">
                    <a:lumMod val="50000"/>
                  </a:schemeClr>
                </a:solidFill>
                <a:cs typeface="Times New Roman" pitchFamily="18" charset="0"/>
              </a:rPr>
              <a:t>7</a:t>
            </a:r>
            <a:r>
              <a:rPr lang="ru-RU" sz="1800" kern="0" dirty="0" smtClean="0">
                <a:solidFill>
                  <a:schemeClr val="accent5">
                    <a:lumMod val="50000"/>
                  </a:schemeClr>
                </a:solidFill>
                <a:cs typeface="Times New Roman" pitchFamily="18" charset="0"/>
              </a:rPr>
              <a:t>0 </a:t>
            </a: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тыс. 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en-US" sz="1800" kern="0" dirty="0" smtClean="0"/>
              <a:t>14</a:t>
            </a:r>
            <a:r>
              <a:rPr lang="ru-RU" sz="1800" kern="0" dirty="0" smtClean="0"/>
              <a:t> </a:t>
            </a:r>
            <a:r>
              <a:rPr lang="ru-RU" sz="1800" kern="0" dirty="0"/>
              <a:t>жилых </a:t>
            </a:r>
            <a:r>
              <a:rPr lang="ru-RU" sz="1800" kern="0" dirty="0" smtClean="0"/>
              <a:t>помещений </a:t>
            </a:r>
            <a:r>
              <a:rPr lang="ru-RU" sz="1800" kern="0" dirty="0"/>
              <a:t>на сумму </a:t>
            </a:r>
            <a:r>
              <a:rPr lang="en-US" sz="1800" kern="0" dirty="0"/>
              <a:t>14 </a:t>
            </a:r>
            <a:r>
              <a:rPr lang="en-US" sz="1800" kern="0" dirty="0" smtClean="0"/>
              <a:t>377,2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smtClean="0">
                <a:solidFill>
                  <a:schemeClr val="accent5">
                    <a:lumMod val="50000"/>
                  </a:schemeClr>
                </a:solidFill>
              </a:rPr>
              <a:t>тыс. 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a:t>
            </a:r>
            <a:r>
              <a:rPr lang="en-US" sz="1800" kern="0" dirty="0" smtClean="0"/>
              <a:t>14</a:t>
            </a:r>
            <a:r>
              <a:rPr lang="ru-RU" sz="1800" kern="0" dirty="0" smtClean="0"/>
              <a:t> жилых помещений </a:t>
            </a:r>
            <a:r>
              <a:rPr lang="ru-RU" sz="1800" kern="0" dirty="0"/>
              <a:t>на сумму </a:t>
            </a:r>
            <a:r>
              <a:rPr lang="en-US" sz="1800" kern="0" dirty="0"/>
              <a:t>14 </a:t>
            </a:r>
            <a:r>
              <a:rPr lang="en-US" sz="1800" kern="0" dirty="0" smtClean="0"/>
              <a:t>377,2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smtClean="0">
                <a:solidFill>
                  <a:schemeClr val="accent5">
                    <a:lumMod val="50000"/>
                  </a:schemeClr>
                </a:solidFill>
              </a:rPr>
              <a:t>тыс. 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bg2"/>
              </a:buClr>
              <a:buSzPct val="75000"/>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481256"/>
          </a:xfrm>
          <a:noFill/>
        </p:spPr>
        <p:txBody>
          <a:bodyPr/>
          <a:lstStyle/>
          <a:p>
            <a:pPr algn="ctr"/>
            <a:r>
              <a:rPr lang="ru-RU" sz="16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36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extLst>
      <p:ext uri="{BB962C8B-B14F-4D97-AF65-F5344CB8AC3E}">
        <p14:creationId xmlns:p14="http://schemas.microsoft.com/office/powerpoint/2010/main" val="334178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59018"/>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1763688" y="2961018"/>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04727857"/>
              </p:ext>
            </p:extLst>
          </p:nvPr>
        </p:nvGraphicFramePr>
        <p:xfrm>
          <a:off x="462584" y="3356992"/>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7 976 643,30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1 589 209,20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6 372 082,80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15 351,30</a:t>
                      </a:r>
                      <a:endParaRPr lang="ru-RU" sz="1200" dirty="0">
                        <a:effectLst/>
                        <a:latin typeface="Times New Roman"/>
                        <a:ea typeface="Times New Roman"/>
                      </a:endParaRPr>
                    </a:p>
                  </a:txBody>
                  <a:tcPr marL="68580" marR="68580" marT="0" marB="0"/>
                </a:tc>
              </a:tr>
            </a:tbl>
          </a:graphicData>
        </a:graphic>
      </p:graphicFrame>
      <p:sp>
        <p:nvSpPr>
          <p:cNvPr id="11" name="TextBox 10"/>
          <p:cNvSpPr txBox="1"/>
          <p:nvPr/>
        </p:nvSpPr>
        <p:spPr>
          <a:xfrm>
            <a:off x="467544" y="2776353"/>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794958653"/>
              </p:ext>
            </p:extLst>
          </p:nvPr>
        </p:nvGraphicFramePr>
        <p:xfrm>
          <a:off x="517551" y="162880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9 231 571,30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2 806 489,35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6 409 730,65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15 351,30</a:t>
                      </a:r>
                      <a:endParaRPr lang="ru-RU" sz="1200" dirty="0">
                        <a:effectLst/>
                        <a:latin typeface="Times New Roman"/>
                        <a:ea typeface="Times New Roman"/>
                      </a:endParaRPr>
                    </a:p>
                  </a:txBody>
                  <a:tcPr marL="68580" marR="68580" marT="0" marB="0"/>
                </a:tc>
              </a:tr>
            </a:tbl>
          </a:graphicData>
        </a:graphic>
      </p:graphicFrame>
      <p:sp>
        <p:nvSpPr>
          <p:cNvPr id="12" name="TextBox 1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 name="Прямоугольник 2"/>
          <p:cNvSpPr/>
          <p:nvPr/>
        </p:nvSpPr>
        <p:spPr>
          <a:xfrm>
            <a:off x="2816846" y="583233"/>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13" name="TextBox 12"/>
          <p:cNvSpPr txBox="1"/>
          <p:nvPr/>
        </p:nvSpPr>
        <p:spPr>
          <a:xfrm>
            <a:off x="683568" y="4509120"/>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14" name="Таблица 13"/>
          <p:cNvGraphicFramePr>
            <a:graphicFrameLocks noGrp="1"/>
          </p:cNvGraphicFramePr>
          <p:nvPr>
            <p:extLst>
              <p:ext uri="{D42A27DB-BD31-4B8C-83A1-F6EECF244321}">
                <p14:modId xmlns:p14="http://schemas.microsoft.com/office/powerpoint/2010/main" val="3479158166"/>
              </p:ext>
            </p:extLst>
          </p:nvPr>
        </p:nvGraphicFramePr>
        <p:xfrm>
          <a:off x="462584" y="494116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1 254 928,00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1 217 280,1</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37 647,8</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pic>
        <p:nvPicPr>
          <p:cNvPr id="172034" name="Picture 2" descr="http://xn--73-ilchq4agm.xn--80asehdb/media/k2/items/cache/c1f40f2fc0051907e417d36ab482a038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885" y="717560"/>
            <a:ext cx="2971143" cy="1980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«КУЛЬТУРА»</a:t>
            </a:r>
            <a:endParaRPr lang="ru-RU" b="1" dirty="0">
              <a:solidFill>
                <a:schemeClr val="accent3">
                  <a:lumMod val="9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483560252"/>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a:t>
                      </a:r>
                      <a:r>
                        <a:rPr lang="ru-RU" sz="1400" baseline="0" dirty="0" smtClean="0">
                          <a:effectLst/>
                          <a:latin typeface="Times New Roman"/>
                          <a:ea typeface="Times New Roman"/>
                        </a:rPr>
                        <a:t> на 202</a:t>
                      </a:r>
                      <a:r>
                        <a:rPr lang="en-US" sz="1400" baseline="0" dirty="0" smtClean="0">
                          <a:effectLst/>
                          <a:latin typeface="Times New Roman"/>
                          <a:ea typeface="Times New Roman"/>
                        </a:rPr>
                        <a:t>4</a:t>
                      </a:r>
                      <a:r>
                        <a:rPr lang="ru-RU" sz="1400" baseline="0" dirty="0" smtClean="0">
                          <a:effectLst/>
                          <a:latin typeface="Times New Roman"/>
                          <a:ea typeface="Times New Roman"/>
                        </a:rPr>
                        <a:t>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182 552,00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149 534,00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31 192,00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a:t>
                      </a:r>
                      <a:r>
                        <a:rPr lang="en-US" sz="1200" dirty="0" smtClean="0">
                          <a:effectLst/>
                          <a:latin typeface="Times New Roman"/>
                          <a:ea typeface="Times New Roman"/>
                        </a:rPr>
                        <a:t>862,00</a:t>
                      </a:r>
                      <a:endParaRPr lang="ru-RU" sz="1200" dirty="0">
                        <a:effectLst/>
                        <a:latin typeface="Times New Roman"/>
                        <a:ea typeface="Times New Roman"/>
                      </a:endParaRPr>
                    </a:p>
                  </a:txBody>
                  <a:tcPr marL="68580" marR="68580" marT="0" marB="0"/>
                </a:tc>
              </a:tr>
            </a:tbl>
          </a:graphicData>
        </a:graphic>
      </p:graphicFrame>
      <p:sp>
        <p:nvSpPr>
          <p:cNvPr id="10" name="TextBox 9"/>
          <p:cNvSpPr txBox="1"/>
          <p:nvPr/>
        </p:nvSpPr>
        <p:spPr>
          <a:xfrm>
            <a:off x="614732" y="3234462"/>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sp>
        <p:nvSpPr>
          <p:cNvPr id="11" name="TextBox 10"/>
          <p:cNvSpPr txBox="1"/>
          <p:nvPr/>
        </p:nvSpPr>
        <p:spPr>
          <a:xfrm>
            <a:off x="2862097" y="3789040"/>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«Творческие люди»</a:t>
            </a:r>
            <a:endParaRPr lang="ru-RU" b="1" dirty="0">
              <a:solidFill>
                <a:schemeClr val="bg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677464983"/>
              </p:ext>
            </p:extLst>
          </p:nvPr>
        </p:nvGraphicFramePr>
        <p:xfrm>
          <a:off x="395536"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182 552,00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149 534,00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31 192,00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a:t>
                      </a:r>
                      <a:r>
                        <a:rPr lang="en-US" sz="1200" dirty="0" smtClean="0">
                          <a:effectLst/>
                          <a:latin typeface="Times New Roman"/>
                          <a:ea typeface="Times New Roman"/>
                        </a:rPr>
                        <a:t>862,00</a:t>
                      </a:r>
                      <a:endParaRPr lang="ru-RU"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48852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635295969"/>
              </p:ext>
            </p:extLst>
          </p:nvPr>
        </p:nvGraphicFramePr>
        <p:xfrm>
          <a:off x="323528" y="1983879"/>
          <a:ext cx="8640962" cy="46420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p>
                  </a:txBody>
                  <a:tcPr anchor="ctr"/>
                </a:tc>
              </a:tr>
              <a:tr h="288032">
                <a:tc>
                  <a:txBody>
                    <a:bodyPr/>
                    <a:lstStyle/>
                    <a:p>
                      <a:r>
                        <a:rPr lang="ru-RU" sz="1200" b="1" i="1" dirty="0" smtClean="0"/>
                        <a:t>Региональный проект "Современная школа"</a:t>
                      </a:r>
                      <a:endParaRPr lang="ru-RU" sz="1200" b="1" i="1" dirty="0"/>
                    </a:p>
                  </a:txBody>
                  <a:tcPr/>
                </a:tc>
                <a:tc>
                  <a:txBody>
                    <a:bodyPr/>
                    <a:lstStyle/>
                    <a:p>
                      <a:pPr algn="ctr"/>
                      <a:r>
                        <a:rPr lang="en-US" sz="1200" b="1" i="1" dirty="0" smtClean="0"/>
                        <a:t>6 773,3</a:t>
                      </a:r>
                      <a:endParaRPr lang="ru-RU" sz="1200" b="1" i="1" dirty="0"/>
                    </a:p>
                  </a:txBody>
                  <a:tcPr anchor="ctr"/>
                </a:tc>
                <a:tc>
                  <a:txBody>
                    <a:bodyPr/>
                    <a:lstStyle/>
                    <a:p>
                      <a:pPr algn="ctr"/>
                      <a:r>
                        <a:rPr lang="en-US" sz="1200" b="1" i="1" dirty="0" smtClean="0"/>
                        <a:t>6 428,6</a:t>
                      </a:r>
                      <a:endParaRPr lang="ru-RU" sz="1200" b="1" i="1" dirty="0"/>
                    </a:p>
                  </a:txBody>
                  <a:tcPr anchor="ctr"/>
                </a:tc>
                <a:tc>
                  <a:txBody>
                    <a:bodyPr/>
                    <a:lstStyle/>
                    <a:p>
                      <a:pPr algn="ctr"/>
                      <a:r>
                        <a:rPr lang="en-US" sz="1200" b="1" i="1" dirty="0" smtClean="0"/>
                        <a:t>7 976,6</a:t>
                      </a:r>
                    </a:p>
                  </a:txBody>
                  <a:tcPr anchor="ctr"/>
                </a:tc>
                <a:tc>
                  <a:txBody>
                    <a:bodyPr/>
                    <a:lstStyle/>
                    <a:p>
                      <a:pPr algn="ctr"/>
                      <a:r>
                        <a:rPr lang="en-US" sz="1200" b="1" i="1" dirty="0" smtClean="0"/>
                        <a:t>6 544,6</a:t>
                      </a:r>
                    </a:p>
                  </a:txBody>
                  <a:tcPr anchor="ctr"/>
                </a:tc>
                <a:tc>
                  <a:txBody>
                    <a:bodyPr/>
                    <a:lstStyle/>
                    <a:p>
                      <a:pPr algn="ctr"/>
                      <a:r>
                        <a:rPr lang="en-US" sz="1200" b="1" i="1" dirty="0" smtClean="0"/>
                        <a:t>6 816,3</a:t>
                      </a:r>
                      <a:endParaRPr lang="ru-RU" sz="1200" b="1" i="1" dirty="0"/>
                    </a:p>
                  </a:txBody>
                  <a:tcPr anchor="ctr"/>
                </a:tc>
              </a:tr>
              <a:tr h="792088">
                <a:tc>
                  <a:txBody>
                    <a:bodyPr/>
                    <a:lstStyle/>
                    <a:p>
                      <a:r>
                        <a:rPr lang="ru-RU" sz="1000" i="1" dirty="0" smtClean="0"/>
                        <a:t>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endParaRPr lang="ru-RU" sz="1000" i="1" dirty="0"/>
                    </a:p>
                  </a:txBody>
                  <a:tcPr>
                    <a:solidFill>
                      <a:schemeClr val="accent2">
                        <a:lumMod val="20000"/>
                        <a:lumOff val="80000"/>
                      </a:schemeClr>
                    </a:solidFill>
                  </a:tcPr>
                </a:tc>
                <a:tc>
                  <a:txBody>
                    <a:bodyPr/>
                    <a:lstStyle/>
                    <a:p>
                      <a:pPr algn="ctr"/>
                      <a:r>
                        <a:rPr lang="en-US" sz="1000" i="1" dirty="0" smtClean="0"/>
                        <a:t>2</a:t>
                      </a:r>
                      <a:r>
                        <a:rPr lang="en-US" sz="1000" i="1" baseline="0" dirty="0" smtClean="0"/>
                        <a:t> 584,8</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9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1" dirty="0" smtClean="0"/>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1 570,1</a:t>
                      </a:r>
                      <a:endParaRPr lang="ru-RU" sz="1000" i="1" dirty="0"/>
                    </a:p>
                  </a:txBody>
                  <a:tcPr anchor="ctr">
                    <a:solidFill>
                      <a:schemeClr val="accent2">
                        <a:lumMod val="20000"/>
                        <a:lumOff val="80000"/>
                      </a:schemeClr>
                    </a:solidFill>
                  </a:tcPr>
                </a:tc>
                <a:tc>
                  <a:txBody>
                    <a:bodyPr/>
                    <a:lstStyle/>
                    <a:p>
                      <a:pPr algn="ctr"/>
                      <a:r>
                        <a:rPr lang="en-US" sz="1000" i="1" dirty="0" smtClean="0"/>
                        <a:t>1 640,0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659045">
                <a:tc>
                  <a:txBody>
                    <a:bodyPr/>
                    <a:lstStyle/>
                    <a:p>
                      <a:r>
                        <a:rPr lang="ru-RU" sz="1000" i="1" dirty="0" smtClean="0"/>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рамках регионального проекта)</a:t>
                      </a:r>
                      <a:endParaRPr lang="ru-RU" sz="1000" i="1" dirty="0"/>
                    </a:p>
                  </a:txBody>
                  <a:tcPr>
                    <a:solidFill>
                      <a:schemeClr val="accent2">
                        <a:lumMod val="20000"/>
                        <a:lumOff val="80000"/>
                      </a:schemeClr>
                    </a:solidFill>
                  </a:tcPr>
                </a:tc>
                <a:tc>
                  <a:txBody>
                    <a:bodyPr/>
                    <a:lstStyle/>
                    <a:p>
                      <a:pPr algn="ctr"/>
                      <a:r>
                        <a:rPr lang="en-US" sz="1000" i="1" dirty="0" smtClean="0"/>
                        <a:t>3 923,9</a:t>
                      </a:r>
                      <a:endParaRPr lang="ru-RU" sz="1000" i="1" dirty="0"/>
                    </a:p>
                  </a:txBody>
                  <a:tcPr anchor="ctr">
                    <a:solidFill>
                      <a:schemeClr val="accent2">
                        <a:lumMod val="20000"/>
                        <a:lumOff val="80000"/>
                      </a:schemeClr>
                    </a:solidFill>
                  </a:tcPr>
                </a:tc>
                <a:tc>
                  <a:txBody>
                    <a:bodyPr/>
                    <a:lstStyle/>
                    <a:p>
                      <a:pPr algn="ctr"/>
                      <a:r>
                        <a:rPr lang="en-US" sz="1000" i="1" dirty="0" smtClean="0"/>
                        <a:t>4</a:t>
                      </a:r>
                      <a:r>
                        <a:rPr lang="en-US" sz="1000" i="1" baseline="0" dirty="0" smtClean="0"/>
                        <a:t> 473,6</a:t>
                      </a:r>
                      <a:endParaRPr lang="ru-RU" sz="1000" i="1" dirty="0"/>
                    </a:p>
                  </a:txBody>
                  <a:tcPr anchor="ctr">
                    <a:solidFill>
                      <a:schemeClr val="accent2">
                        <a:lumMod val="20000"/>
                        <a:lumOff val="80000"/>
                      </a:schemeClr>
                    </a:solidFill>
                  </a:tcPr>
                </a:tc>
                <a:tc>
                  <a:txBody>
                    <a:bodyPr/>
                    <a:lstStyle/>
                    <a:p>
                      <a:pPr algn="ctr"/>
                      <a:r>
                        <a:rPr lang="en-US" sz="1000" i="1" dirty="0" smtClean="0"/>
                        <a:t>5 879,6</a:t>
                      </a:r>
                      <a:endParaRPr lang="ru-RU" sz="1000" i="1" dirty="0"/>
                    </a:p>
                  </a:txBody>
                  <a:tcPr anchor="ctr">
                    <a:solidFill>
                      <a:schemeClr val="accent2">
                        <a:lumMod val="20000"/>
                        <a:lumOff val="80000"/>
                      </a:schemeClr>
                    </a:solidFill>
                  </a:tcPr>
                </a:tc>
                <a:tc>
                  <a:txBody>
                    <a:bodyPr/>
                    <a:lstStyle/>
                    <a:p>
                      <a:pPr algn="ctr"/>
                      <a:r>
                        <a:rPr lang="en-US" sz="1000" i="1" dirty="0" smtClean="0"/>
                        <a:t>6 039,5</a:t>
                      </a:r>
                      <a:endParaRPr lang="ru-RU" sz="1000" i="1" dirty="0"/>
                    </a:p>
                  </a:txBody>
                  <a:tcPr anchor="ctr">
                    <a:solidFill>
                      <a:schemeClr val="accent2">
                        <a:lumMod val="20000"/>
                        <a:lumOff val="80000"/>
                      </a:schemeClr>
                    </a:solidFill>
                  </a:tcPr>
                </a:tc>
                <a:tc>
                  <a:txBody>
                    <a:bodyPr/>
                    <a:lstStyle/>
                    <a:p>
                      <a:pPr algn="ctr"/>
                      <a:r>
                        <a:rPr lang="en-US" sz="1000" i="1" dirty="0" smtClean="0"/>
                        <a:t>6 311,1</a:t>
                      </a:r>
                      <a:endParaRPr lang="ru-RU" sz="1000" i="1" dirty="0"/>
                    </a:p>
                  </a:txBody>
                  <a:tcPr anchor="ctr">
                    <a:solidFill>
                      <a:schemeClr val="accent2">
                        <a:lumMod val="20000"/>
                        <a:lumOff val="80000"/>
                      </a:schemeClr>
                    </a:solidFill>
                  </a:tcPr>
                </a:tc>
              </a:tr>
              <a:tr h="383624">
                <a:tc>
                  <a:txBody>
                    <a:bodyPr/>
                    <a:lstStyle/>
                    <a:p>
                      <a:r>
                        <a:rPr lang="ru-RU" sz="1000" i="1" dirty="0" smtClean="0"/>
                        <a:t>Обеспечение условий для функционирования центров цифрового и гуманитарного профилей </a:t>
                      </a:r>
                      <a:endParaRPr lang="ru-RU" sz="1000" i="1" dirty="0"/>
                    </a:p>
                  </a:txBody>
                  <a:tcPr>
                    <a:solidFill>
                      <a:schemeClr val="accent2">
                        <a:lumMod val="20000"/>
                        <a:lumOff val="80000"/>
                      </a:schemeClr>
                    </a:solidFill>
                  </a:tcPr>
                </a:tc>
                <a:tc>
                  <a:txBody>
                    <a:bodyPr/>
                    <a:lstStyle/>
                    <a:p>
                      <a:pPr algn="ctr"/>
                      <a:r>
                        <a:rPr lang="en-US" sz="1000" i="1" dirty="0" smtClean="0"/>
                        <a:t>264,6</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419432">
                <a:tc>
                  <a:txBody>
                    <a:bodyPr/>
                    <a:lstStyle/>
                    <a:p>
                      <a:r>
                        <a:rPr lang="ru-RU" sz="1000" i="1" dirty="0" smtClean="0"/>
                        <a:t>Обеспечение условий для функционирования центров "Точка роста"</a:t>
                      </a:r>
                      <a:endParaRPr lang="ru-RU" sz="1000" i="1" dirty="0"/>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384,9</a:t>
                      </a:r>
                      <a:endParaRPr lang="ru-RU" sz="1000" i="1" dirty="0"/>
                    </a:p>
                  </a:txBody>
                  <a:tcPr anchor="ctr">
                    <a:solidFill>
                      <a:schemeClr val="accent2">
                        <a:lumMod val="20000"/>
                        <a:lumOff val="80000"/>
                      </a:schemeClr>
                    </a:solidFill>
                  </a:tcPr>
                </a:tc>
                <a:tc>
                  <a:txBody>
                    <a:bodyPr/>
                    <a:lstStyle/>
                    <a:p>
                      <a:pPr algn="ctr"/>
                      <a:r>
                        <a:rPr lang="en-US" sz="1000" i="1" dirty="0" smtClean="0"/>
                        <a:t>457,0</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r>
            </a:tbl>
          </a:graphicData>
        </a:graphic>
      </p:graphicFrame>
      <p:sp>
        <p:nvSpPr>
          <p:cNvPr id="7" name="Прямоугольник 6"/>
          <p:cNvSpPr/>
          <p:nvPr/>
        </p:nvSpPr>
        <p:spPr>
          <a:xfrm>
            <a:off x="549447" y="1096340"/>
            <a:ext cx="8559055" cy="584775"/>
          </a:xfrm>
          <a:prstGeom prst="rect">
            <a:avLst/>
          </a:prstGeom>
        </p:spPr>
        <p:txBody>
          <a:bodyPr wrap="square">
            <a:spAutoFit/>
          </a:bodyPr>
          <a:lstStyle/>
          <a:p>
            <a:r>
              <a:rPr lang="ru-RU" sz="1600" dirty="0">
                <a:solidFill>
                  <a:srgbClr val="000066"/>
                </a:solidFill>
                <a:effectLst>
                  <a:outerShdw blurRad="38100" dist="38100" dir="2700000" algn="tl">
                    <a:srgbClr val="000000">
                      <a:alpha val="43137"/>
                    </a:srgbClr>
                  </a:outerShdw>
                </a:effectLst>
              </a:rPr>
              <a:t>Сведения о реализации в муниципальном образовании "</a:t>
            </a:r>
            <a:r>
              <a:rPr lang="ru-RU" sz="1600" dirty="0" smtClean="0">
                <a:solidFill>
                  <a:srgbClr val="000066"/>
                </a:solidFill>
                <a:effectLst>
                  <a:outerShdw blurRad="38100" dist="38100" dir="2700000" algn="tl">
                    <a:srgbClr val="000000">
                      <a:alpha val="43137"/>
                    </a:srgbClr>
                  </a:outerShdw>
                </a:effectLst>
              </a:rPr>
              <a:t>Демидовский  район</a:t>
            </a:r>
            <a:r>
              <a:rPr lang="ru-RU" sz="1600" dirty="0">
                <a:solidFill>
                  <a:srgbClr val="000066"/>
                </a:solidFill>
                <a:effectLst>
                  <a:outerShdw blurRad="38100" dist="38100" dir="2700000" algn="tl">
                    <a:srgbClr val="000000">
                      <a:alpha val="43137"/>
                    </a:srgbClr>
                  </a:outerShdw>
                </a:effectLst>
              </a:rPr>
              <a:t>" Смоленской области региональных проектов в рамках национальных проектов "Образование", "Культура" </a:t>
            </a:r>
          </a:p>
        </p:txBody>
      </p:sp>
      <p:sp>
        <p:nvSpPr>
          <p:cNvPr id="2" name="TextBox 1"/>
          <p:cNvSpPr txBox="1"/>
          <p:nvPr/>
        </p:nvSpPr>
        <p:spPr>
          <a:xfrm>
            <a:off x="1368500" y="6550223"/>
            <a:ext cx="6408712" cy="307777"/>
          </a:xfrm>
          <a:prstGeom prst="rect">
            <a:avLst/>
          </a:prstGeom>
          <a:noFill/>
        </p:spPr>
        <p:txBody>
          <a:bodyPr wrap="square" rtlCol="0">
            <a:spAutoFit/>
          </a:bodyPr>
          <a:lstStyle/>
          <a:p>
            <a:r>
              <a:rPr lang="ru-RU" i="1" dirty="0" smtClean="0">
                <a:solidFill>
                  <a:srgbClr val="000066"/>
                </a:solidFill>
              </a:rPr>
              <a:t>продолжение на следующей странице</a:t>
            </a:r>
            <a:endParaRPr lang="ru-RU" i="1" dirty="0">
              <a:solidFill>
                <a:srgbClr val="000066"/>
              </a:solidFill>
            </a:endParaRPr>
          </a:p>
        </p:txBody>
      </p:sp>
      <p:sp>
        <p:nvSpPr>
          <p:cNvPr id="8" name="Прямоугольник 7"/>
          <p:cNvSpPr/>
          <p:nvPr/>
        </p:nvSpPr>
        <p:spPr>
          <a:xfrm>
            <a:off x="7762354" y="1681115"/>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2458545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323528" y="1052736"/>
            <a:ext cx="8784976" cy="523220"/>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Сведения о реализации в муниципальном образовании "Демидовский  район" Смоленской области региональных проектов в рамках национальных проектов "Образование", "</a:t>
            </a:r>
            <a:r>
              <a:rPr lang="ru-RU" dirty="0" smtClean="0">
                <a:solidFill>
                  <a:srgbClr val="000066"/>
                </a:solidFill>
                <a:effectLst>
                  <a:outerShdw blurRad="38100" dist="38100" dir="2700000" algn="tl">
                    <a:srgbClr val="000000">
                      <a:alpha val="43137"/>
                    </a:srgbClr>
                  </a:outerShdw>
                </a:effectLst>
              </a:rPr>
              <a:t>Культура“</a:t>
            </a:r>
            <a:r>
              <a:rPr lang="en-US" dirty="0" smtClean="0">
                <a:solidFill>
                  <a:srgbClr val="000066"/>
                </a:solidFill>
                <a:effectLst>
                  <a:outerShdw blurRad="38100" dist="38100" dir="2700000" algn="tl">
                    <a:srgbClr val="000000">
                      <a:alpha val="43137"/>
                    </a:srgbClr>
                  </a:outerShdw>
                </a:effectLst>
              </a:rPr>
              <a:t> </a:t>
            </a:r>
            <a:r>
              <a:rPr lang="ru-RU" dirty="0" smtClean="0">
                <a:solidFill>
                  <a:srgbClr val="000066"/>
                </a:solidFill>
                <a:effectLst>
                  <a:outerShdw blurRad="38100" dist="38100" dir="2700000" algn="tl">
                    <a:srgbClr val="000000">
                      <a:alpha val="43137"/>
                    </a:srgbClr>
                  </a:outerShdw>
                </a:effectLst>
              </a:rPr>
              <a:t>                     </a:t>
            </a:r>
            <a:r>
              <a:rPr lang="en-US" i="1" dirty="0" smtClean="0">
                <a:solidFill>
                  <a:srgbClr val="000066"/>
                </a:solidFill>
                <a:effectLst>
                  <a:outerShdw blurRad="38100" dist="38100" dir="2700000" algn="tl">
                    <a:srgbClr val="000000">
                      <a:alpha val="43137"/>
                    </a:srgbClr>
                  </a:outerShdw>
                </a:effectLst>
              </a:rPr>
              <a:t>(</a:t>
            </a:r>
            <a:r>
              <a:rPr lang="ru-RU" i="1" dirty="0" smtClean="0">
                <a:solidFill>
                  <a:srgbClr val="000066"/>
                </a:solidFill>
                <a:effectLst>
                  <a:outerShdw blurRad="38100" dist="38100" dir="2700000" algn="tl">
                    <a:srgbClr val="000000">
                      <a:alpha val="43137"/>
                    </a:srgbClr>
                  </a:outerShdw>
                </a:effectLst>
              </a:rPr>
              <a:t>продолжение</a:t>
            </a:r>
            <a:r>
              <a:rPr lang="ru-RU" i="1" dirty="0" smtClean="0">
                <a:solidFill>
                  <a:srgbClr val="000066"/>
                </a:solidFill>
              </a:rPr>
              <a:t>) </a:t>
            </a:r>
            <a:endParaRPr lang="ru-RU" i="1" dirty="0">
              <a:solidFill>
                <a:srgbClr val="000066"/>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081128609"/>
              </p:ext>
            </p:extLst>
          </p:nvPr>
        </p:nvGraphicFramePr>
        <p:xfrm>
          <a:off x="395536" y="2132856"/>
          <a:ext cx="8640962" cy="40324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endParaRPr lang="ru-RU" sz="1200" dirty="0"/>
                    </a:p>
                  </a:txBody>
                  <a:tcPr anchor="ct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"Успех каждого ребенка"</a:t>
                      </a:r>
                    </a:p>
                  </a:txBody>
                  <a:tcPr/>
                </a:tc>
                <a:tc>
                  <a:txBody>
                    <a:bodyPr/>
                    <a:lstStyle/>
                    <a:p>
                      <a:pPr algn="ctr"/>
                      <a:r>
                        <a:rPr lang="ru-RU" sz="1000" b="1" i="1" dirty="0" smtClean="0"/>
                        <a:t>1 138,2</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ru-RU" sz="1000" b="1" i="1" smtClean="0"/>
                        <a:t>0,0</a:t>
                      </a:r>
                      <a:endParaRPr lang="ru-RU" sz="1000" b="1" i="1" dirty="0"/>
                    </a:p>
                  </a:txBody>
                  <a:tcPr anchor="ctr"/>
                </a:tc>
              </a:tr>
              <a:tr h="576064">
                <a:tc>
                  <a:txBody>
                    <a:bodyPr/>
                    <a:lstStyle/>
                    <a:p>
                      <a:r>
                        <a:rPr lang="ru-RU" sz="1000" i="1" dirty="0" smtClean="0"/>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endParaRPr lang="ru-RU" sz="1000" i="1" dirty="0"/>
                    </a:p>
                  </a:txBody>
                  <a:tcPr/>
                </a:tc>
                <a:tc>
                  <a:txBody>
                    <a:bodyPr/>
                    <a:lstStyle/>
                    <a:p>
                      <a:pPr algn="ctr"/>
                      <a:r>
                        <a:rPr lang="ru-RU" sz="1000" i="1" dirty="0" smtClean="0"/>
                        <a:t>1 138,2</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"Патриотическое воспитание граждан Российской Федерации"</a:t>
                      </a:r>
                    </a:p>
                  </a:txBody>
                  <a:tcPr/>
                </a:tc>
                <a:tc>
                  <a:txBody>
                    <a:bodyPr/>
                    <a:lstStyle/>
                    <a:p>
                      <a:pPr algn="ctr"/>
                      <a:r>
                        <a:rPr lang="en-US" sz="1200" b="1" i="1" dirty="0" smtClean="0"/>
                        <a:t>0,0</a:t>
                      </a:r>
                      <a:endParaRPr lang="ru-RU" sz="1200" b="1" i="1" dirty="0"/>
                    </a:p>
                  </a:txBody>
                  <a:tcPr anchor="ctr"/>
                </a:tc>
                <a:tc>
                  <a:txBody>
                    <a:bodyPr/>
                    <a:lstStyle/>
                    <a:p>
                      <a:pPr algn="ctr"/>
                      <a:r>
                        <a:rPr lang="en-US" sz="1200" b="1" i="1" dirty="0" smtClean="0"/>
                        <a:t>169,9</a:t>
                      </a:r>
                      <a:endParaRPr lang="ru-RU" sz="1200" b="1" i="1" dirty="0"/>
                    </a:p>
                  </a:txBody>
                  <a:tcPr anchor="ctr"/>
                </a:tc>
                <a:tc>
                  <a:txBody>
                    <a:bodyPr/>
                    <a:lstStyle/>
                    <a:p>
                      <a:pPr algn="ctr"/>
                      <a:r>
                        <a:rPr lang="en-US" sz="1200" b="1" i="1" dirty="0" smtClean="0"/>
                        <a:t>1 254,9</a:t>
                      </a:r>
                    </a:p>
                  </a:txBody>
                  <a:tcPr anchor="ctr"/>
                </a:tc>
                <a:tc>
                  <a:txBody>
                    <a:bodyPr/>
                    <a:lstStyle/>
                    <a:p>
                      <a:pPr algn="ctr"/>
                      <a:r>
                        <a:rPr lang="en-US" sz="1200" b="1" i="1" dirty="0" smtClean="0"/>
                        <a:t>1 254,9</a:t>
                      </a:r>
                    </a:p>
                  </a:txBody>
                  <a:tcPr anchor="ctr"/>
                </a:tc>
                <a:tc>
                  <a:txBody>
                    <a:bodyPr/>
                    <a:lstStyle/>
                    <a:p>
                      <a:pPr algn="ctr"/>
                      <a:r>
                        <a:rPr lang="en-US" sz="1200" b="1" i="1" dirty="0" smtClean="0"/>
                        <a:t>1 312,7</a:t>
                      </a:r>
                      <a:endParaRPr lang="ru-RU" sz="1200" b="1" i="1" dirty="0"/>
                    </a:p>
                  </a:txBody>
                  <a:tcPr anchor="ctr"/>
                </a:tc>
              </a:tr>
              <a:tr h="659045">
                <a:tc>
                  <a:txBody>
                    <a:bodyPr/>
                    <a:lstStyle/>
                    <a:p>
                      <a:r>
                        <a:rPr lang="ru-RU" sz="1000" i="1" dirty="0" smtClean="0"/>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i="1" dirty="0"/>
                    </a:p>
                  </a:txBody>
                  <a:tcPr/>
                </a:tc>
                <a:tc>
                  <a:txBody>
                    <a:bodyPr/>
                    <a:lstStyle/>
                    <a:p>
                      <a:pPr algn="ctr"/>
                      <a:r>
                        <a:rPr lang="en-US" sz="1000" i="1" dirty="0" smtClean="0"/>
                        <a:t>0,0</a:t>
                      </a:r>
                      <a:endParaRPr lang="ru-RU" sz="1000" i="1" dirty="0"/>
                    </a:p>
                  </a:txBody>
                  <a:tcPr anchor="ctr"/>
                </a:tc>
                <a:tc>
                  <a:txBody>
                    <a:bodyPr/>
                    <a:lstStyle/>
                    <a:p>
                      <a:pPr algn="ctr"/>
                      <a:r>
                        <a:rPr lang="en-US" sz="1000" i="1" dirty="0" smtClean="0"/>
                        <a:t>169,9</a:t>
                      </a:r>
                      <a:endParaRPr lang="ru-RU" sz="1000" i="1" dirty="0"/>
                    </a:p>
                  </a:txBody>
                  <a:tcPr anchor="ctr"/>
                </a:tc>
                <a:tc>
                  <a:txBody>
                    <a:bodyPr/>
                    <a:lstStyle/>
                    <a:p>
                      <a:pPr algn="ctr"/>
                      <a:r>
                        <a:rPr lang="en-US" sz="1000" i="1" dirty="0" smtClean="0"/>
                        <a:t>1 254,9</a:t>
                      </a:r>
                    </a:p>
                  </a:txBody>
                  <a:tcPr anchor="ctr"/>
                </a:tc>
                <a:tc>
                  <a:txBody>
                    <a:bodyPr/>
                    <a:lstStyle/>
                    <a:p>
                      <a:pPr algn="ctr"/>
                      <a:r>
                        <a:rPr lang="en-US" sz="1000" i="1" dirty="0" smtClean="0"/>
                        <a:t>1 254,9</a:t>
                      </a:r>
                    </a:p>
                  </a:txBody>
                  <a:tcPr anchor="ctr"/>
                </a:tc>
                <a:tc>
                  <a:txBody>
                    <a:bodyPr/>
                    <a:lstStyle/>
                    <a:p>
                      <a:pPr algn="ctr"/>
                      <a:r>
                        <a:rPr lang="en-US" sz="1000" i="1" dirty="0" smtClean="0"/>
                        <a:t>1 312,7</a:t>
                      </a:r>
                      <a:endParaRPr lang="ru-RU" sz="1000" i="1" dirty="0"/>
                    </a:p>
                  </a:txBody>
                  <a:tcPr anchor="ctr"/>
                </a:tc>
              </a:tr>
              <a:tr h="383624">
                <a:tc>
                  <a:txBody>
                    <a:bodyPr/>
                    <a:lstStyle/>
                    <a:p>
                      <a:r>
                        <a:rPr lang="ru-RU" sz="1200" b="1" i="1" dirty="0" smtClean="0"/>
                        <a:t>Региональный проект "Творческие люди"</a:t>
                      </a:r>
                      <a:endParaRPr lang="ru-RU" sz="1200" b="1" i="1" dirty="0"/>
                    </a:p>
                  </a:txBody>
                  <a:tcPr/>
                </a:tc>
                <a:tc>
                  <a:txBody>
                    <a:bodyPr/>
                    <a:lstStyle/>
                    <a:p>
                      <a:pPr algn="ctr"/>
                      <a:r>
                        <a:rPr lang="en-US" sz="1200" b="1" i="1" dirty="0" smtClean="0"/>
                        <a:t>121,7</a:t>
                      </a:r>
                      <a:endParaRPr lang="ru-RU" sz="1200" b="1" i="1" dirty="0"/>
                    </a:p>
                  </a:txBody>
                  <a:tcPr anchor="ctr"/>
                </a:tc>
                <a:tc>
                  <a:txBody>
                    <a:bodyPr/>
                    <a:lstStyle/>
                    <a:p>
                      <a:pPr algn="ctr"/>
                      <a:r>
                        <a:rPr lang="en-US" sz="1200" b="1" i="1" dirty="0" smtClean="0"/>
                        <a:t>121,7</a:t>
                      </a:r>
                      <a:endParaRPr lang="ru-RU" sz="1200" b="1" i="1" dirty="0"/>
                    </a:p>
                  </a:txBody>
                  <a:tcPr anchor="ctr"/>
                </a:tc>
                <a:tc>
                  <a:txBody>
                    <a:bodyPr/>
                    <a:lstStyle/>
                    <a:p>
                      <a:pPr algn="ctr"/>
                      <a:r>
                        <a:rPr lang="en-US" sz="1200" b="1" i="1" dirty="0" smtClean="0"/>
                        <a:t>182,6</a:t>
                      </a:r>
                      <a:endParaRPr lang="ru-RU" sz="1200" b="1" i="1" dirty="0"/>
                    </a:p>
                  </a:txBody>
                  <a:tcPr anchor="ctr"/>
                </a:tc>
                <a:tc>
                  <a:txBody>
                    <a:bodyPr/>
                    <a:lstStyle/>
                    <a:p>
                      <a:pPr algn="ctr"/>
                      <a:r>
                        <a:rPr lang="en-US"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r>
              <a:tr h="419432">
                <a:tc>
                  <a:txBody>
                    <a:bodyPr/>
                    <a:lstStyle/>
                    <a:p>
                      <a:r>
                        <a:rPr lang="ru-RU" sz="1000" i="1" dirty="0" smtClean="0"/>
                        <a:t>Государственная поддержка отрасли культуры (поддержка лучших сельских учреждений культуры)</a:t>
                      </a:r>
                      <a:endParaRPr lang="ru-RU" sz="1000" i="1" dirty="0"/>
                    </a:p>
                  </a:txBody>
                  <a:tcPr/>
                </a:tc>
                <a:tc>
                  <a:txBody>
                    <a:bodyPr/>
                    <a:lstStyle/>
                    <a:p>
                      <a:pPr algn="ctr"/>
                      <a:r>
                        <a:rPr lang="en-US" sz="1000" i="1" dirty="0" smtClean="0"/>
                        <a:t>121,7</a:t>
                      </a:r>
                      <a:endParaRPr lang="ru-RU" sz="1000" i="1" dirty="0"/>
                    </a:p>
                  </a:txBody>
                  <a:tcPr anchor="ctr"/>
                </a:tc>
                <a:tc>
                  <a:txBody>
                    <a:bodyPr/>
                    <a:lstStyle/>
                    <a:p>
                      <a:pPr algn="ctr"/>
                      <a:r>
                        <a:rPr lang="en-US" sz="1000" i="1" dirty="0" smtClean="0"/>
                        <a:t>121,7</a:t>
                      </a:r>
                      <a:endParaRPr lang="ru-RU" sz="1000" i="1" dirty="0"/>
                    </a:p>
                  </a:txBody>
                  <a:tcPr anchor="ctr"/>
                </a:tc>
                <a:tc>
                  <a:txBody>
                    <a:bodyPr/>
                    <a:lstStyle/>
                    <a:p>
                      <a:pPr algn="ctr"/>
                      <a:r>
                        <a:rPr lang="en-US" sz="1000" i="1" dirty="0" smtClean="0"/>
                        <a:t>182,6</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bl>
          </a:graphicData>
        </a:graphic>
      </p:graphicFrame>
      <p:sp>
        <p:nvSpPr>
          <p:cNvPr id="8" name="Прямоугольник 7"/>
          <p:cNvSpPr/>
          <p:nvPr/>
        </p:nvSpPr>
        <p:spPr>
          <a:xfrm>
            <a:off x="7927449" y="181401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68200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3" name="Прямоугольник 2"/>
          <p:cNvSpPr/>
          <p:nvPr/>
        </p:nvSpPr>
        <p:spPr>
          <a:xfrm>
            <a:off x="755576" y="428570"/>
            <a:ext cx="8208912" cy="523220"/>
          </a:xfrm>
          <a:prstGeom prst="rect">
            <a:avLst/>
          </a:prstGeom>
        </p:spPr>
        <p:txBody>
          <a:bodyPr wrap="square">
            <a:spAutoFit/>
          </a:bodyPr>
          <a:lstStyle/>
          <a:p>
            <a:pPr algn="ctr"/>
            <a:r>
              <a:rPr lang="ru-RU" b="1" dirty="0">
                <a:solidFill>
                  <a:srgbClr val="000066"/>
                </a:solidFill>
                <a:latin typeface="Bad Script" panose="02000000000000000000" pitchFamily="2" charset="0"/>
              </a:rPr>
              <a:t>Источники финансирования дефицита </a:t>
            </a:r>
            <a:r>
              <a:rPr lang="ru-RU" b="1" dirty="0" smtClean="0">
                <a:solidFill>
                  <a:srgbClr val="000066"/>
                </a:solidFill>
                <a:latin typeface="Bad Script" panose="02000000000000000000" pitchFamily="2" charset="0"/>
              </a:rPr>
              <a:t>бюджета</a:t>
            </a:r>
          </a:p>
          <a:p>
            <a:pPr algn="ctr"/>
            <a:r>
              <a:rPr lang="ru-RU" b="1" dirty="0" smtClean="0">
                <a:solidFill>
                  <a:srgbClr val="000066"/>
                </a:solidFill>
                <a:latin typeface="Bad Script" panose="02000000000000000000" pitchFamily="2" charset="0"/>
              </a:rPr>
              <a:t> </a:t>
            </a:r>
            <a:r>
              <a:rPr lang="ru-RU" b="1" dirty="0">
                <a:solidFill>
                  <a:srgbClr val="000066"/>
                </a:solidFill>
                <a:latin typeface="Bad Script" panose="02000000000000000000" pitchFamily="2" charset="0"/>
              </a:rPr>
              <a:t>муниципального образования «Демидовский  район» Смоленской области</a:t>
            </a:r>
          </a:p>
        </p:txBody>
      </p:sp>
      <p:graphicFrame>
        <p:nvGraphicFramePr>
          <p:cNvPr id="4" name="Таблица 3"/>
          <p:cNvGraphicFramePr>
            <a:graphicFrameLocks noGrp="1"/>
          </p:cNvGraphicFramePr>
          <p:nvPr>
            <p:extLst>
              <p:ext uri="{D42A27DB-BD31-4B8C-83A1-F6EECF244321}">
                <p14:modId xmlns:p14="http://schemas.microsoft.com/office/powerpoint/2010/main" val="500779568"/>
              </p:ext>
            </p:extLst>
          </p:nvPr>
        </p:nvGraphicFramePr>
        <p:xfrm>
          <a:off x="323528" y="951791"/>
          <a:ext cx="8712971" cy="3216423"/>
        </p:xfrm>
        <a:graphic>
          <a:graphicData uri="http://schemas.openxmlformats.org/drawingml/2006/table">
            <a:tbl>
              <a:tblPr firstRow="1" bandRow="1">
                <a:tableStyleId>{5C22544A-7EE6-4342-B048-85BDC9FD1C3A}</a:tableStyleId>
              </a:tblPr>
              <a:tblGrid>
                <a:gridCol w="2160240"/>
                <a:gridCol w="792088"/>
                <a:gridCol w="720080"/>
                <a:gridCol w="720080"/>
                <a:gridCol w="720080"/>
                <a:gridCol w="792088"/>
                <a:gridCol w="720080"/>
                <a:gridCol w="747777"/>
                <a:gridCol w="670229"/>
                <a:gridCol w="670229"/>
              </a:tblGrid>
              <a:tr h="827080">
                <a:tc>
                  <a:txBody>
                    <a:bodyPr/>
                    <a:lstStyle/>
                    <a:p>
                      <a:pPr algn="ctr"/>
                      <a:r>
                        <a:rPr lang="ru-RU" sz="1400" i="1" dirty="0" smtClean="0"/>
                        <a:t>Наименование</a:t>
                      </a:r>
                      <a:endParaRPr lang="ru-RU" sz="1400" i="1" dirty="0"/>
                    </a:p>
                  </a:txBody>
                  <a:tcPr anchor="ctr"/>
                </a:tc>
                <a:tc>
                  <a:txBody>
                    <a:bodyPr/>
                    <a:lstStyle/>
                    <a:p>
                      <a:pPr algn="ctr"/>
                      <a:r>
                        <a:rPr lang="ru-RU" sz="1200" i="1" dirty="0" smtClean="0"/>
                        <a:t>2018 год (факт)</a:t>
                      </a:r>
                      <a:endParaRPr lang="ru-RU" sz="1200" i="1" dirty="0"/>
                    </a:p>
                  </a:txBody>
                  <a:tcPr anchor="ctr"/>
                </a:tc>
                <a:tc>
                  <a:txBody>
                    <a:bodyPr/>
                    <a:lstStyle/>
                    <a:p>
                      <a:pPr algn="ctr"/>
                      <a:r>
                        <a:rPr lang="ru-RU" sz="1200" i="1" dirty="0" smtClean="0"/>
                        <a:t>2019 год (факт)</a:t>
                      </a:r>
                      <a:endParaRPr lang="ru-RU" sz="1200" i="1" dirty="0"/>
                    </a:p>
                  </a:txBody>
                  <a:tcPr anchor="ctr"/>
                </a:tc>
                <a:tc>
                  <a:txBody>
                    <a:bodyPr/>
                    <a:lstStyle/>
                    <a:p>
                      <a:pPr algn="ctr"/>
                      <a:r>
                        <a:rPr lang="ru-RU" sz="1200" i="1" dirty="0" smtClean="0"/>
                        <a:t>2020 год (факт)</a:t>
                      </a:r>
                      <a:endParaRPr lang="ru-RU" sz="1200" i="1" dirty="0"/>
                    </a:p>
                  </a:txBody>
                  <a:tcPr anchor="ctr"/>
                </a:tc>
                <a:tc>
                  <a:txBody>
                    <a:bodyPr/>
                    <a:lstStyle/>
                    <a:p>
                      <a:pPr algn="ctr"/>
                      <a:r>
                        <a:rPr lang="ru-RU" sz="1200" i="1" dirty="0" smtClean="0"/>
                        <a:t>2021 год (факт)</a:t>
                      </a:r>
                      <a:endParaRPr lang="ru-RU" sz="1200" i="1" dirty="0"/>
                    </a:p>
                  </a:txBody>
                  <a:tcPr anchor="ctr"/>
                </a:tc>
                <a:tc>
                  <a:txBody>
                    <a:bodyPr/>
                    <a:lstStyle/>
                    <a:p>
                      <a:pPr algn="ctr"/>
                      <a:r>
                        <a:rPr lang="ru-RU" sz="1200" i="1" dirty="0" smtClean="0"/>
                        <a:t>2022 год (факт)</a:t>
                      </a:r>
                      <a:endParaRPr lang="ru-RU" sz="1200" i="1" dirty="0"/>
                    </a:p>
                  </a:txBody>
                  <a:tcPr anchor="ctr"/>
                </a:tc>
                <a:tc>
                  <a:txBody>
                    <a:bodyPr/>
                    <a:lstStyle/>
                    <a:p>
                      <a:pPr algn="ctr"/>
                      <a:r>
                        <a:rPr lang="ru-RU" sz="1200" i="1" dirty="0" smtClean="0"/>
                        <a:t>2023 год (факт)</a:t>
                      </a:r>
                      <a:endParaRPr lang="ru-RU" sz="1200" i="1" dirty="0"/>
                    </a:p>
                  </a:txBody>
                  <a:tcPr anchor="ctr"/>
                </a:tc>
                <a:tc>
                  <a:txBody>
                    <a:bodyPr/>
                    <a:lstStyle/>
                    <a:p>
                      <a:pPr algn="ctr"/>
                      <a:r>
                        <a:rPr lang="ru-RU" sz="1200" i="1" dirty="0" smtClean="0"/>
                        <a:t>2024 год</a:t>
                      </a:r>
                      <a:r>
                        <a:rPr lang="ru-RU" sz="1200" i="1" baseline="0" dirty="0" smtClean="0"/>
                        <a:t> (план)</a:t>
                      </a:r>
                      <a:endParaRPr lang="ru-RU" sz="1200" i="1" dirty="0"/>
                    </a:p>
                  </a:txBody>
                  <a:tcPr anchor="ctr"/>
                </a:tc>
                <a:tc>
                  <a:txBody>
                    <a:bodyPr/>
                    <a:lstStyle/>
                    <a:p>
                      <a:pPr algn="ctr"/>
                      <a:r>
                        <a:rPr lang="ru-RU" sz="1200" i="1" dirty="0" smtClean="0"/>
                        <a:t>2025 год (план)</a:t>
                      </a:r>
                      <a:endParaRPr lang="ru-RU" sz="1200" i="1" dirty="0"/>
                    </a:p>
                  </a:txBody>
                  <a:tcPr anchor="ctr"/>
                </a:tc>
                <a:tc>
                  <a:txBody>
                    <a:bodyPr/>
                    <a:lstStyle/>
                    <a:p>
                      <a:pPr algn="ctr"/>
                      <a:r>
                        <a:rPr lang="ru-RU" sz="1200" i="1" dirty="0" smtClean="0"/>
                        <a:t>2026 год (план)</a:t>
                      </a:r>
                      <a:endParaRPr lang="ru-RU" sz="1200" i="1" dirty="0"/>
                    </a:p>
                  </a:txBody>
                  <a:tcPr anchor="ctr"/>
                </a:tc>
              </a:tr>
              <a:tr h="827080">
                <a:tc>
                  <a:txBody>
                    <a:bodyPr/>
                    <a:lstStyle/>
                    <a:p>
                      <a:pPr marL="12700" marR="476884">
                        <a:lnSpc>
                          <a:spcPct val="100000"/>
                        </a:lnSpc>
                        <a:spcBef>
                          <a:spcPts val="95"/>
                        </a:spcBef>
                      </a:pPr>
                      <a:r>
                        <a:rPr lang="ru-RU" sz="1200" b="1" i="1" dirty="0" smtClean="0">
                          <a:solidFill>
                            <a:srgbClr val="001F5F"/>
                          </a:solidFill>
                          <a:latin typeface="Times New Roman"/>
                          <a:cs typeface="Times New Roman"/>
                        </a:rPr>
                        <a:t>Источники </a:t>
                      </a:r>
                      <a:r>
                        <a:rPr lang="ru-RU" sz="1200" b="1" i="1" spc="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фи</a:t>
                      </a:r>
                      <a:r>
                        <a:rPr lang="ru-RU" sz="1200" b="1" i="1" spc="-5" dirty="0" smtClean="0">
                          <a:solidFill>
                            <a:srgbClr val="001F5F"/>
                          </a:solidFill>
                          <a:latin typeface="Times New Roman"/>
                          <a:cs typeface="Times New Roman"/>
                        </a:rPr>
                        <a:t>н</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с</a:t>
                      </a:r>
                      <a:r>
                        <a:rPr lang="ru-RU" sz="1200" b="1" i="1" spc="-10" dirty="0" smtClean="0">
                          <a:solidFill>
                            <a:srgbClr val="001F5F"/>
                          </a:solidFill>
                          <a:latin typeface="Times New Roman"/>
                          <a:cs typeface="Times New Roman"/>
                        </a:rPr>
                        <a:t>ир</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в</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ия</a:t>
                      </a:r>
                      <a:endParaRPr lang="ru-RU" sz="1200" i="1" dirty="0" smtClean="0">
                        <a:latin typeface="Times New Roman"/>
                        <a:cs typeface="Times New Roman"/>
                      </a:endParaRPr>
                    </a:p>
                    <a:p>
                      <a:pPr marL="12700" marR="47625">
                        <a:lnSpc>
                          <a:spcPct val="100000"/>
                        </a:lnSpc>
                      </a:pPr>
                      <a:r>
                        <a:rPr lang="ru-RU" sz="1200" b="1" i="1" spc="-5" dirty="0" smtClean="0">
                          <a:solidFill>
                            <a:srgbClr val="001F5F"/>
                          </a:solidFill>
                          <a:latin typeface="Times New Roman"/>
                          <a:cs typeface="Times New Roman"/>
                        </a:rPr>
                        <a:t>дефицита бюджета </a:t>
                      </a:r>
                      <a:r>
                        <a:rPr lang="ru-RU" sz="1200" b="1" i="1" dirty="0" smtClean="0">
                          <a:solidFill>
                            <a:srgbClr val="001F5F"/>
                          </a:solidFill>
                          <a:latin typeface="Times New Roman"/>
                          <a:cs typeface="Times New Roman"/>
                        </a:rPr>
                        <a:t> </a:t>
                      </a:r>
                      <a:r>
                        <a:rPr lang="ru-RU" sz="1200" b="1" i="1" spc="-5" dirty="0" smtClean="0">
                          <a:solidFill>
                            <a:srgbClr val="001F5F"/>
                          </a:solidFill>
                          <a:latin typeface="Times New Roman"/>
                          <a:cs typeface="Times New Roman"/>
                        </a:rPr>
                        <a:t>м</a:t>
                      </a:r>
                      <a:r>
                        <a:rPr lang="ru-RU" sz="1200" b="1" i="1" dirty="0" smtClean="0">
                          <a:solidFill>
                            <a:srgbClr val="001F5F"/>
                          </a:solidFill>
                          <a:latin typeface="Times New Roman"/>
                          <a:cs typeface="Times New Roman"/>
                        </a:rPr>
                        <a:t>у</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ц</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п</a:t>
                      </a:r>
                      <a:r>
                        <a:rPr lang="ru-RU" sz="1200" b="1" i="1" dirty="0" smtClean="0">
                          <a:solidFill>
                            <a:srgbClr val="001F5F"/>
                          </a:solidFill>
                          <a:latin typeface="Times New Roman"/>
                          <a:cs typeface="Times New Roman"/>
                        </a:rPr>
                        <a:t>а</a:t>
                      </a:r>
                      <a:r>
                        <a:rPr lang="ru-RU" sz="1200" b="1" i="1" spc="-5" dirty="0" smtClean="0">
                          <a:solidFill>
                            <a:srgbClr val="001F5F"/>
                          </a:solidFill>
                          <a:latin typeface="Times New Roman"/>
                          <a:cs typeface="Times New Roman"/>
                        </a:rPr>
                        <a:t>льн</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го</a:t>
                      </a:r>
                      <a:r>
                        <a:rPr lang="ru-RU" sz="1200" b="1" i="1" spc="-4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р</a:t>
                      </a:r>
                      <a:r>
                        <a:rPr lang="ru-RU" sz="1200" b="1" i="1" spc="-5"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й</a:t>
                      </a:r>
                      <a:r>
                        <a:rPr lang="ru-RU" sz="1200" b="1" i="1" dirty="0" smtClean="0">
                          <a:solidFill>
                            <a:srgbClr val="001F5F"/>
                          </a:solidFill>
                          <a:latin typeface="Times New Roman"/>
                          <a:cs typeface="Times New Roman"/>
                        </a:rPr>
                        <a:t>о</a:t>
                      </a:r>
                      <a:r>
                        <a:rPr lang="ru-RU" sz="1200" b="1" i="1" spc="-10" dirty="0" smtClean="0">
                          <a:solidFill>
                            <a:srgbClr val="001F5F"/>
                          </a:solidFill>
                          <a:latin typeface="Times New Roman"/>
                          <a:cs typeface="Times New Roman"/>
                        </a:rPr>
                        <a:t>на</a:t>
                      </a:r>
                      <a:endParaRPr lang="ru-RU" sz="1200" i="1" dirty="0" smtClean="0">
                        <a:latin typeface="Times New Roman"/>
                        <a:cs typeface="Times New Roman"/>
                      </a:endParaRPr>
                    </a:p>
                  </a:txBody>
                  <a:tcPr/>
                </a:tc>
                <a:tc>
                  <a:txBody>
                    <a:bodyPr/>
                    <a:lstStyle/>
                    <a:p>
                      <a:pPr algn="ctr"/>
                      <a:r>
                        <a:rPr lang="ru-RU" sz="1000" i="1" dirty="0" smtClean="0"/>
                        <a:t>- 1 613,3</a:t>
                      </a:r>
                      <a:endParaRPr lang="ru-RU" sz="1000" i="1" dirty="0"/>
                    </a:p>
                  </a:txBody>
                  <a:tcPr anchor="ctr"/>
                </a:tc>
                <a:tc>
                  <a:txBody>
                    <a:bodyPr/>
                    <a:lstStyle/>
                    <a:p>
                      <a:pPr algn="ctr"/>
                      <a:r>
                        <a:rPr lang="ru-RU" sz="1000" i="1" dirty="0" smtClean="0"/>
                        <a:t>- 3 842,8</a:t>
                      </a:r>
                      <a:endParaRPr lang="ru-RU" sz="1000" i="1" dirty="0"/>
                    </a:p>
                  </a:txBody>
                  <a:tcPr anchor="ctr"/>
                </a:tc>
                <a:tc>
                  <a:txBody>
                    <a:bodyPr/>
                    <a:lstStyle/>
                    <a:p>
                      <a:pPr algn="ctr"/>
                      <a:r>
                        <a:rPr lang="ru-RU" sz="1000" i="1" dirty="0" smtClean="0"/>
                        <a:t>- 1 110,5</a:t>
                      </a:r>
                      <a:endParaRPr lang="ru-RU" sz="1000" i="1" dirty="0"/>
                    </a:p>
                  </a:txBody>
                  <a:tcPr anchor="ctr"/>
                </a:tc>
                <a:tc>
                  <a:txBody>
                    <a:bodyPr/>
                    <a:lstStyle/>
                    <a:p>
                      <a:pPr algn="ctr"/>
                      <a:r>
                        <a:rPr lang="ru-RU" sz="1000" i="1" dirty="0" smtClean="0"/>
                        <a:t>3 952,2</a:t>
                      </a:r>
                      <a:endParaRPr lang="ru-RU" sz="1000" i="1" dirty="0"/>
                    </a:p>
                  </a:txBody>
                  <a:tcPr anchor="ctr"/>
                </a:tc>
                <a:tc>
                  <a:txBody>
                    <a:bodyPr/>
                    <a:lstStyle/>
                    <a:p>
                      <a:pPr algn="ctr"/>
                      <a:r>
                        <a:rPr lang="ru-RU" sz="1000" i="1" dirty="0" smtClean="0"/>
                        <a:t>- 5 420,5</a:t>
                      </a:r>
                      <a:endParaRPr lang="ru-RU" sz="1000" i="1" dirty="0"/>
                    </a:p>
                  </a:txBody>
                  <a:tcPr anchor="ctr"/>
                </a:tc>
                <a:tc>
                  <a:txBody>
                    <a:bodyPr/>
                    <a:lstStyle/>
                    <a:p>
                      <a:pPr algn="ctr"/>
                      <a:r>
                        <a:rPr lang="ru-RU" sz="1000" i="1" dirty="0" smtClean="0"/>
                        <a:t>-489,8</a:t>
                      </a:r>
                      <a:endParaRPr lang="ru-RU" sz="1000" i="1" dirty="0"/>
                    </a:p>
                  </a:txBody>
                  <a:tcPr anchor="ctr"/>
                </a:tc>
                <a:tc>
                  <a:txBody>
                    <a:bodyPr/>
                    <a:lstStyle/>
                    <a:p>
                      <a:pPr algn="ctr"/>
                      <a:r>
                        <a:rPr lang="en-US" sz="1000" i="1" dirty="0" smtClean="0"/>
                        <a:t>9 698,8</a:t>
                      </a:r>
                      <a:endParaRPr lang="ru-RU" sz="1000" i="1" dirty="0"/>
                    </a:p>
                  </a:txBody>
                  <a:tcPr anchor="ctr"/>
                </a:tc>
                <a:tc>
                  <a:txBody>
                    <a:bodyPr/>
                    <a:lstStyle/>
                    <a:p>
                      <a:pPr algn="ctr"/>
                      <a:r>
                        <a:rPr lang="ru-RU" sz="1000" i="1" dirty="0" smtClean="0"/>
                        <a:t>0,0</a:t>
                      </a:r>
                      <a:endParaRPr lang="ru-RU" sz="1000" i="1" dirty="0"/>
                    </a:p>
                  </a:txBody>
                  <a:tcPr anchor="ctr"/>
                </a:tc>
                <a:tc>
                  <a:txBody>
                    <a:bodyPr/>
                    <a:lstStyle/>
                    <a:p>
                      <a:pPr algn="ctr"/>
                      <a:r>
                        <a:rPr lang="ru-RU" sz="1000" i="1" smtClean="0"/>
                        <a:t>0,0</a:t>
                      </a:r>
                      <a:endParaRPr lang="ru-RU" sz="1000" i="1" dirty="0"/>
                    </a:p>
                  </a:txBody>
                  <a:tcPr anchor="ctr"/>
                </a:tc>
              </a:tr>
              <a:tr h="643285">
                <a:tc>
                  <a:txBody>
                    <a:bodyPr/>
                    <a:lstStyle/>
                    <a:p>
                      <a:r>
                        <a:rPr lang="ru-RU" sz="1200" i="1" spc="-5" dirty="0" smtClean="0">
                          <a:solidFill>
                            <a:srgbClr val="001F5F"/>
                          </a:solidFill>
                          <a:latin typeface="Times New Roman"/>
                          <a:cs typeface="Times New Roman"/>
                        </a:rPr>
                        <a:t>Кредиты</a:t>
                      </a:r>
                      <a:r>
                        <a:rPr lang="ru-RU" sz="1200" i="1" spc="1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кредитных </a:t>
                      </a:r>
                      <a:r>
                        <a:rPr lang="ru-RU" sz="1200" i="1"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организаций</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в </a:t>
                      </a:r>
                      <a:r>
                        <a:rPr lang="ru-RU" sz="1200" i="1" spc="-10" dirty="0" smtClean="0">
                          <a:solidFill>
                            <a:srgbClr val="001F5F"/>
                          </a:solidFill>
                          <a:latin typeface="Times New Roman"/>
                          <a:cs typeface="Times New Roman"/>
                        </a:rPr>
                        <a:t>валюте </a:t>
                      </a:r>
                      <a:r>
                        <a:rPr lang="ru-RU" sz="1200" i="1" spc="-5" dirty="0" smtClean="0">
                          <a:solidFill>
                            <a:srgbClr val="001F5F"/>
                          </a:solidFill>
                          <a:latin typeface="Times New Roman"/>
                          <a:cs typeface="Times New Roman"/>
                        </a:rPr>
                        <a:t> Российской</a:t>
                      </a:r>
                      <a:r>
                        <a:rPr lang="ru-RU" sz="1200" i="1" spc="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Федерации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smtClean="0"/>
                        <a:t>0,0</a:t>
                      </a:r>
                      <a:endParaRPr lang="ru-RU" sz="1000" i="1" dirty="0"/>
                    </a:p>
                  </a:txBody>
                  <a:tcPr anchor="ctr">
                    <a:solidFill>
                      <a:schemeClr val="accent2">
                        <a:lumMod val="20000"/>
                        <a:lumOff val="80000"/>
                      </a:schemeClr>
                    </a:solidFill>
                  </a:tcPr>
                </a:tc>
              </a:tr>
              <a:tr h="275693">
                <a:tc>
                  <a:txBody>
                    <a:bodyPr/>
                    <a:lstStyle/>
                    <a:p>
                      <a:r>
                        <a:rPr lang="ru-RU" sz="1200" i="1" spc="-10" dirty="0" smtClean="0">
                          <a:solidFill>
                            <a:srgbClr val="001F5F"/>
                          </a:solidFill>
                          <a:latin typeface="Times New Roman"/>
                          <a:cs typeface="Times New Roman"/>
                        </a:rPr>
                        <a:t>Бюджетные</a:t>
                      </a:r>
                      <a:r>
                        <a:rPr lang="ru-RU" sz="1200" i="1" spc="4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кредиты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r>
              <a:tr h="6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spc="-5" dirty="0" smtClean="0">
                          <a:solidFill>
                            <a:srgbClr val="001F5F"/>
                          </a:solidFill>
                          <a:latin typeface="Times New Roman"/>
                          <a:cs typeface="Times New Roman"/>
                        </a:rPr>
                        <a:t>Изменение</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остатков </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0"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на</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счетах</a:t>
                      </a:r>
                      <a:r>
                        <a:rPr lang="ru-RU" sz="1200" i="1" spc="5"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по </a:t>
                      </a:r>
                      <a:r>
                        <a:rPr lang="ru-RU" sz="1200" i="1" spc="-5" dirty="0" smtClean="0">
                          <a:solidFill>
                            <a:srgbClr val="001F5F"/>
                          </a:solidFill>
                          <a:latin typeface="Times New Roman"/>
                          <a:cs typeface="Times New Roman"/>
                        </a:rPr>
                        <a:t>учету </a:t>
                      </a:r>
                      <a:r>
                        <a:rPr lang="ru-RU" sz="1200" i="1" spc="-23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бюджета</a:t>
                      </a:r>
                      <a:endParaRPr lang="ru-RU" sz="1200" i="1" dirty="0" smtClean="0">
                        <a:latin typeface="Times New Roman"/>
                        <a:cs typeface="Times New Roman"/>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- 1 613,3</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- 3 842,8</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- 1 110,5</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3 952,2</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- 5 420,5</a:t>
                      </a:r>
                    </a:p>
                  </a:txBody>
                  <a:tcPr anchor="ctr">
                    <a:solidFill>
                      <a:schemeClr val="accent2">
                        <a:lumMod val="20000"/>
                        <a:lumOff val="80000"/>
                      </a:schemeClr>
                    </a:solidFill>
                  </a:tcPr>
                </a:tc>
                <a:tc>
                  <a:txBody>
                    <a:bodyPr/>
                    <a:lstStyle/>
                    <a:p>
                      <a:pPr algn="ctr"/>
                      <a:r>
                        <a:rPr lang="ru-RU" sz="1000" i="1" dirty="0" smtClean="0"/>
                        <a:t>-489,8</a:t>
                      </a:r>
                      <a:endParaRPr lang="ru-RU" sz="1000" i="1" dirty="0"/>
                    </a:p>
                  </a:txBody>
                  <a:tcPr anchor="ctr">
                    <a:solidFill>
                      <a:schemeClr val="accent2">
                        <a:lumMod val="20000"/>
                        <a:lumOff val="80000"/>
                      </a:schemeClr>
                    </a:solidFill>
                  </a:tcPr>
                </a:tc>
                <a:tc>
                  <a:txBody>
                    <a:bodyPr/>
                    <a:lstStyle/>
                    <a:p>
                      <a:pPr algn="ctr"/>
                      <a:r>
                        <a:rPr lang="en-US" sz="1000" i="1" dirty="0" smtClean="0"/>
                        <a:t>9 698,8</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r>
            </a:tbl>
          </a:graphicData>
        </a:graphic>
      </p:graphicFrame>
      <p:graphicFrame>
        <p:nvGraphicFramePr>
          <p:cNvPr id="5" name="Диаграмма 4"/>
          <p:cNvGraphicFramePr/>
          <p:nvPr>
            <p:extLst>
              <p:ext uri="{D42A27DB-BD31-4B8C-83A1-F6EECF244321}">
                <p14:modId xmlns:p14="http://schemas.microsoft.com/office/powerpoint/2010/main" val="1091793669"/>
              </p:ext>
            </p:extLst>
          </p:nvPr>
        </p:nvGraphicFramePr>
        <p:xfrm>
          <a:off x="287524" y="3933056"/>
          <a:ext cx="8820980" cy="292494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7911079" y="674791"/>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532134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692696"/>
            <a:ext cx="9145588" cy="6165304"/>
          </a:xfrm>
          <a:prstGeom prst="rect">
            <a:avLst/>
          </a:prstGeom>
          <a:noFill/>
          <a:ln w="9525">
            <a:noFill/>
            <a:miter lim="800000"/>
            <a:headEnd/>
            <a:tailEnd/>
          </a:ln>
        </p:spPr>
      </p:pic>
      <p:sp>
        <p:nvSpPr>
          <p:cNvPr id="71686" name="AutoShape 16"/>
          <p:cNvSpPr>
            <a:spLocks noChangeArrowheads="1"/>
          </p:cNvSpPr>
          <p:nvPr/>
        </p:nvSpPr>
        <p:spPr bwMode="auto">
          <a:xfrm>
            <a:off x="107504" y="836712"/>
            <a:ext cx="9144000" cy="964401"/>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88</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3 274,7 </a:t>
            </a: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
        <p:nvSpPr>
          <p:cNvPr id="18" name="TextBox 17"/>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19" name="Прямоугольник 18"/>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2034"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384240"/>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395536" y="573116"/>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ДИНАМИКА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1691946162"/>
              </p:ext>
            </p:extLst>
          </p:nvPr>
        </p:nvGraphicFramePr>
        <p:xfrm>
          <a:off x="179512" y="1024690"/>
          <a:ext cx="835292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7996620" y="72659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3" name="Прямоугольник 2"/>
          <p:cNvSpPr/>
          <p:nvPr/>
        </p:nvSpPr>
        <p:spPr>
          <a:xfrm>
            <a:off x="456853" y="5952975"/>
            <a:ext cx="8344448" cy="769441"/>
          </a:xfrm>
          <a:prstGeom prst="rect">
            <a:avLst/>
          </a:prstGeom>
        </p:spPr>
        <p:txBody>
          <a:bodyPr wrap="square">
            <a:spAutoFit/>
          </a:bodyPr>
          <a:lstStyle/>
          <a:p>
            <a:r>
              <a:rPr lang="ru-RU" sz="1100" dirty="0">
                <a:solidFill>
                  <a:srgbClr val="000066"/>
                </a:solidFill>
              </a:rPr>
              <a:t>В соответствии с Бюджетным кодексом РФ объем доходов на обслуживание муниципального долга не должен превышать 15 % объёма расходов бюджета муниципального района, за исключением объема расходов, которые осуществляются за счет субвенций, предоставляемых из бюджетов бюджетной системы Российской Федерации. В бюджете муниципального образования «Дорогобужский район» Смоленской области указанные ограничения соблюдены. </a:t>
            </a:r>
          </a:p>
        </p:txBody>
      </p:sp>
      <p:graphicFrame>
        <p:nvGraphicFramePr>
          <p:cNvPr id="5" name="Таблица 4"/>
          <p:cNvGraphicFramePr>
            <a:graphicFrameLocks noGrp="1"/>
          </p:cNvGraphicFramePr>
          <p:nvPr>
            <p:extLst>
              <p:ext uri="{D42A27DB-BD31-4B8C-83A1-F6EECF244321}">
                <p14:modId xmlns:p14="http://schemas.microsoft.com/office/powerpoint/2010/main" val="1680385700"/>
              </p:ext>
            </p:extLst>
          </p:nvPr>
        </p:nvGraphicFramePr>
        <p:xfrm>
          <a:off x="179512" y="2924944"/>
          <a:ext cx="4824534" cy="2942504"/>
        </p:xfrm>
        <a:graphic>
          <a:graphicData uri="http://schemas.openxmlformats.org/drawingml/2006/table">
            <a:tbl>
              <a:tblPr firstRow="1" bandRow="1">
                <a:tableStyleId>{5C22544A-7EE6-4342-B048-85BDC9FD1C3A}</a:tableStyleId>
              </a:tblPr>
              <a:tblGrid>
                <a:gridCol w="1224136"/>
                <a:gridCol w="720080"/>
                <a:gridCol w="720080"/>
                <a:gridCol w="720080"/>
                <a:gridCol w="725414"/>
                <a:gridCol w="714744"/>
              </a:tblGrid>
              <a:tr h="281136">
                <a:tc>
                  <a:txBody>
                    <a:bodyPr/>
                    <a:lstStyle/>
                    <a:p>
                      <a:pPr algn="ctr"/>
                      <a:r>
                        <a:rPr lang="ru-RU" sz="1000" dirty="0" smtClean="0"/>
                        <a:t>показатели</a:t>
                      </a:r>
                      <a:endParaRPr lang="ru-RU" sz="1000" dirty="0"/>
                    </a:p>
                  </a:txBody>
                  <a:tcPr anchor="ctr"/>
                </a:tc>
                <a:tc>
                  <a:txBody>
                    <a:bodyPr/>
                    <a:lstStyle/>
                    <a:p>
                      <a:pPr algn="ctr"/>
                      <a:r>
                        <a:rPr lang="ru-RU" sz="1000" dirty="0" smtClean="0"/>
                        <a:t>2022 год (факт)</a:t>
                      </a:r>
                      <a:endParaRPr lang="ru-RU" sz="1000" dirty="0"/>
                    </a:p>
                  </a:txBody>
                  <a:tcPr anchor="ctr"/>
                </a:tc>
                <a:tc>
                  <a:txBody>
                    <a:bodyPr/>
                    <a:lstStyle/>
                    <a:p>
                      <a:pPr algn="ctr"/>
                      <a:r>
                        <a:rPr lang="ru-RU" sz="1000" dirty="0" smtClean="0"/>
                        <a:t>2023 год (факт)</a:t>
                      </a:r>
                      <a:endParaRPr lang="ru-RU" sz="1000" dirty="0"/>
                    </a:p>
                  </a:txBody>
                  <a:tcPr anchor="ctr"/>
                </a:tc>
                <a:tc>
                  <a:txBody>
                    <a:bodyPr/>
                    <a:lstStyle/>
                    <a:p>
                      <a:pPr algn="ctr"/>
                      <a:r>
                        <a:rPr lang="ru-RU" sz="1000" dirty="0" smtClean="0"/>
                        <a:t>2024 год (план)</a:t>
                      </a:r>
                      <a:endParaRPr lang="ru-RU" sz="1000" dirty="0"/>
                    </a:p>
                  </a:txBody>
                  <a:tcPr anchor="ctr"/>
                </a:tc>
                <a:tc>
                  <a:txBody>
                    <a:bodyPr/>
                    <a:lstStyle/>
                    <a:p>
                      <a:pPr algn="ctr"/>
                      <a:r>
                        <a:rPr lang="ru-RU" sz="1000" dirty="0" smtClean="0"/>
                        <a:t>2025 год (план)</a:t>
                      </a:r>
                      <a:endParaRPr lang="ru-RU" sz="1000" dirty="0"/>
                    </a:p>
                  </a:txBody>
                  <a:tcPr anchor="ctr"/>
                </a:tc>
                <a:tc>
                  <a:txBody>
                    <a:bodyPr/>
                    <a:lstStyle/>
                    <a:p>
                      <a:pPr algn="ctr"/>
                      <a:r>
                        <a:rPr lang="ru-RU" sz="1000" dirty="0" smtClean="0"/>
                        <a:t>2026 год (план)</a:t>
                      </a:r>
                      <a:endParaRPr lang="ru-RU" sz="1000" dirty="0"/>
                    </a:p>
                  </a:txBody>
                  <a:tcPr anchor="ctr"/>
                </a:tc>
              </a:tr>
              <a:tr h="661643">
                <a:tc>
                  <a:txBody>
                    <a:bodyPr/>
                    <a:lstStyle/>
                    <a:p>
                      <a:pPr algn="l"/>
                      <a:r>
                        <a:rPr lang="ru-RU" sz="1000" dirty="0" smtClean="0"/>
                        <a:t>Расходы на обслуживание муниципального долга</a:t>
                      </a:r>
                      <a:endParaRPr lang="ru-RU" sz="1000" dirty="0"/>
                    </a:p>
                  </a:txBody>
                  <a:tcPr anchor="ctr">
                    <a:solidFill>
                      <a:schemeClr val="accent6">
                        <a:lumMod val="20000"/>
                        <a:lumOff val="80000"/>
                      </a:schemeClr>
                    </a:solidFill>
                  </a:tcPr>
                </a:tc>
                <a:tc>
                  <a:txBody>
                    <a:bodyPr/>
                    <a:lstStyle/>
                    <a:p>
                      <a:pPr algn="ctr"/>
                      <a:r>
                        <a:rPr lang="en-US" sz="900" dirty="0" smtClean="0"/>
                        <a:t>3,6</a:t>
                      </a:r>
                      <a:endParaRPr lang="ru-RU" sz="900" dirty="0"/>
                    </a:p>
                  </a:txBody>
                  <a:tcPr anchor="ctr">
                    <a:solidFill>
                      <a:schemeClr val="accent6">
                        <a:lumMod val="20000"/>
                        <a:lumOff val="80000"/>
                      </a:schemeClr>
                    </a:solidFill>
                  </a:tcPr>
                </a:tc>
                <a:tc>
                  <a:txBody>
                    <a:bodyPr/>
                    <a:lstStyle/>
                    <a:p>
                      <a:pPr algn="ctr"/>
                      <a:r>
                        <a:rPr lang="en-US" sz="900" dirty="0" smtClean="0"/>
                        <a:t>3,7</a:t>
                      </a:r>
                      <a:endParaRPr lang="ru-RU" sz="900" dirty="0"/>
                    </a:p>
                  </a:txBody>
                  <a:tcPr anchor="ctr">
                    <a:solidFill>
                      <a:schemeClr val="accent6">
                        <a:lumMod val="20000"/>
                        <a:lumOff val="80000"/>
                      </a:schemeClr>
                    </a:solidFill>
                  </a:tcPr>
                </a:tc>
                <a:tc>
                  <a:txBody>
                    <a:bodyPr/>
                    <a:lstStyle/>
                    <a:p>
                      <a:pPr algn="ctr"/>
                      <a:r>
                        <a:rPr lang="en-US" sz="900" dirty="0" smtClean="0"/>
                        <a:t>3,7</a:t>
                      </a:r>
                      <a:endParaRPr lang="ru-RU" sz="900" dirty="0"/>
                    </a:p>
                  </a:txBody>
                  <a:tcPr anchor="ctr">
                    <a:solidFill>
                      <a:schemeClr val="accent6">
                        <a:lumMod val="20000"/>
                        <a:lumOff val="80000"/>
                      </a:schemeClr>
                    </a:solidFill>
                  </a:tcPr>
                </a:tc>
                <a:tc>
                  <a:txBody>
                    <a:bodyPr/>
                    <a:lstStyle/>
                    <a:p>
                      <a:pPr algn="ctr"/>
                      <a:r>
                        <a:rPr lang="en-US" sz="900" dirty="0" smtClean="0"/>
                        <a:t>3,7</a:t>
                      </a:r>
                      <a:endParaRPr lang="ru-RU" sz="900" dirty="0"/>
                    </a:p>
                  </a:txBody>
                  <a:tcPr anchor="ctr">
                    <a:solidFill>
                      <a:schemeClr val="accent6">
                        <a:lumMod val="20000"/>
                        <a:lumOff val="80000"/>
                      </a:schemeClr>
                    </a:solidFill>
                  </a:tcPr>
                </a:tc>
                <a:tc>
                  <a:txBody>
                    <a:bodyPr/>
                    <a:lstStyle/>
                    <a:p>
                      <a:pPr algn="ctr"/>
                      <a:r>
                        <a:rPr lang="ru-RU" sz="900" dirty="0" smtClean="0"/>
                        <a:t>3,7</a:t>
                      </a:r>
                      <a:endParaRPr lang="ru-RU" sz="900" dirty="0"/>
                    </a:p>
                  </a:txBody>
                  <a:tcPr anchor="ctr">
                    <a:solidFill>
                      <a:schemeClr val="accent6">
                        <a:lumMod val="20000"/>
                        <a:lumOff val="80000"/>
                      </a:schemeClr>
                    </a:solidFill>
                  </a:tcPr>
                </a:tc>
              </a:tr>
              <a:tr h="373972">
                <a:tc>
                  <a:txBody>
                    <a:bodyPr/>
                    <a:lstStyle/>
                    <a:p>
                      <a:pPr algn="l"/>
                      <a:r>
                        <a:rPr lang="ru-RU" sz="1000" dirty="0" smtClean="0"/>
                        <a:t>Расходы, всего </a:t>
                      </a:r>
                      <a:endParaRPr lang="ru-RU" sz="1000" dirty="0"/>
                    </a:p>
                  </a:txBody>
                  <a:tcPr anchor="ctr">
                    <a:solidFill>
                      <a:schemeClr val="accent6">
                        <a:lumMod val="20000"/>
                        <a:lumOff val="80000"/>
                      </a:schemeClr>
                    </a:solidFill>
                  </a:tcPr>
                </a:tc>
                <a:tc>
                  <a:txBody>
                    <a:bodyPr/>
                    <a:lstStyle/>
                    <a:p>
                      <a:pPr algn="ctr"/>
                      <a:r>
                        <a:rPr lang="en-US" sz="900" dirty="0" smtClean="0"/>
                        <a:t>434 918,5</a:t>
                      </a:r>
                      <a:endParaRPr lang="ru-RU" sz="900" dirty="0"/>
                    </a:p>
                  </a:txBody>
                  <a:tcPr anchor="ctr">
                    <a:solidFill>
                      <a:schemeClr val="accent6">
                        <a:lumMod val="20000"/>
                        <a:lumOff val="80000"/>
                      </a:schemeClr>
                    </a:solidFill>
                  </a:tcPr>
                </a:tc>
                <a:tc>
                  <a:txBody>
                    <a:bodyPr/>
                    <a:lstStyle/>
                    <a:p>
                      <a:pPr algn="ctr"/>
                      <a:r>
                        <a:rPr lang="ru-RU" sz="900" dirty="0" smtClean="0"/>
                        <a:t>441 604,9</a:t>
                      </a:r>
                      <a:endParaRPr lang="ru-RU" sz="900" dirty="0"/>
                    </a:p>
                  </a:txBody>
                  <a:tcPr anchor="ctr">
                    <a:solidFill>
                      <a:schemeClr val="accent6">
                        <a:lumMod val="20000"/>
                        <a:lumOff val="80000"/>
                      </a:schemeClr>
                    </a:solidFill>
                  </a:tcPr>
                </a:tc>
                <a:tc>
                  <a:txBody>
                    <a:bodyPr/>
                    <a:lstStyle/>
                    <a:p>
                      <a:pPr algn="ctr"/>
                      <a:r>
                        <a:rPr lang="en-US" sz="900" dirty="0" smtClean="0"/>
                        <a:t>566 125,1</a:t>
                      </a:r>
                      <a:endParaRPr lang="ru-RU" sz="900" dirty="0"/>
                    </a:p>
                  </a:txBody>
                  <a:tcPr anchor="ctr">
                    <a:solidFill>
                      <a:schemeClr val="accent6">
                        <a:lumMod val="20000"/>
                        <a:lumOff val="80000"/>
                      </a:schemeClr>
                    </a:solidFill>
                  </a:tcPr>
                </a:tc>
                <a:tc>
                  <a:txBody>
                    <a:bodyPr/>
                    <a:lstStyle/>
                    <a:p>
                      <a:pPr algn="ctr"/>
                      <a:r>
                        <a:rPr lang="en-US" sz="900" dirty="0" smtClean="0"/>
                        <a:t>416</a:t>
                      </a:r>
                      <a:r>
                        <a:rPr lang="en-US" sz="900" baseline="0" dirty="0" smtClean="0"/>
                        <a:t> 300,3</a:t>
                      </a:r>
                      <a:endParaRPr lang="ru-RU" sz="900" dirty="0"/>
                    </a:p>
                  </a:txBody>
                  <a:tcPr anchor="ctr">
                    <a:solidFill>
                      <a:schemeClr val="accent6">
                        <a:lumMod val="20000"/>
                        <a:lumOff val="80000"/>
                      </a:schemeClr>
                    </a:solidFill>
                  </a:tcPr>
                </a:tc>
                <a:tc>
                  <a:txBody>
                    <a:bodyPr/>
                    <a:lstStyle/>
                    <a:p>
                      <a:pPr algn="ctr"/>
                      <a:r>
                        <a:rPr lang="en-US" sz="900" dirty="0" smtClean="0"/>
                        <a:t>449 746,5</a:t>
                      </a:r>
                      <a:endParaRPr lang="ru-RU" sz="900" dirty="0"/>
                    </a:p>
                  </a:txBody>
                  <a:tcPr anchor="ctr">
                    <a:solidFill>
                      <a:schemeClr val="accent6">
                        <a:lumMod val="20000"/>
                        <a:lumOff val="80000"/>
                      </a:schemeClr>
                    </a:solidFill>
                  </a:tcPr>
                </a:tc>
              </a:tr>
              <a:tr h="373972">
                <a:tc>
                  <a:txBody>
                    <a:bodyPr/>
                    <a:lstStyle/>
                    <a:p>
                      <a:pPr algn="l"/>
                      <a:r>
                        <a:rPr lang="ru-RU" sz="1000" dirty="0" smtClean="0"/>
                        <a:t> и них Субвенции</a:t>
                      </a:r>
                      <a:endParaRPr lang="ru-RU" sz="1000" dirty="0"/>
                    </a:p>
                  </a:txBody>
                  <a:tcPr anchor="ctr">
                    <a:solidFill>
                      <a:schemeClr val="accent6">
                        <a:lumMod val="20000"/>
                        <a:lumOff val="80000"/>
                      </a:schemeClr>
                    </a:solidFill>
                  </a:tcPr>
                </a:tc>
                <a:tc>
                  <a:txBody>
                    <a:bodyPr/>
                    <a:lstStyle/>
                    <a:p>
                      <a:pPr algn="ctr"/>
                      <a:r>
                        <a:rPr lang="en-US" sz="900" dirty="0" smtClean="0"/>
                        <a:t>170 322,4</a:t>
                      </a:r>
                      <a:endParaRPr lang="ru-RU" sz="900" dirty="0"/>
                    </a:p>
                  </a:txBody>
                  <a:tcPr anchor="ctr">
                    <a:solidFill>
                      <a:schemeClr val="accent6">
                        <a:lumMod val="20000"/>
                        <a:lumOff val="80000"/>
                      </a:schemeClr>
                    </a:solidFill>
                  </a:tcPr>
                </a:tc>
                <a:tc>
                  <a:txBody>
                    <a:bodyPr/>
                    <a:lstStyle/>
                    <a:p>
                      <a:pPr algn="ctr"/>
                      <a:r>
                        <a:rPr lang="en-US" sz="900" dirty="0" smtClean="0"/>
                        <a:t>185 </a:t>
                      </a:r>
                      <a:r>
                        <a:rPr lang="ru-RU" sz="900" dirty="0" smtClean="0"/>
                        <a:t>702,9</a:t>
                      </a:r>
                      <a:endParaRPr lang="ru-RU" sz="900" dirty="0"/>
                    </a:p>
                  </a:txBody>
                  <a:tcPr anchor="ctr">
                    <a:solidFill>
                      <a:schemeClr val="accent6">
                        <a:lumMod val="20000"/>
                        <a:lumOff val="80000"/>
                      </a:schemeClr>
                    </a:solidFill>
                  </a:tcPr>
                </a:tc>
                <a:tc>
                  <a:txBody>
                    <a:bodyPr/>
                    <a:lstStyle/>
                    <a:p>
                      <a:pPr algn="ctr"/>
                      <a:r>
                        <a:rPr lang="en-US" sz="900" dirty="0" smtClean="0"/>
                        <a:t>245 821,6</a:t>
                      </a:r>
                      <a:endParaRPr lang="ru-RU" sz="900" dirty="0"/>
                    </a:p>
                  </a:txBody>
                  <a:tcPr anchor="ctr">
                    <a:solidFill>
                      <a:schemeClr val="accent6">
                        <a:lumMod val="20000"/>
                        <a:lumOff val="80000"/>
                      </a:schemeClr>
                    </a:solidFill>
                  </a:tcPr>
                </a:tc>
                <a:tc>
                  <a:txBody>
                    <a:bodyPr/>
                    <a:lstStyle/>
                    <a:p>
                      <a:pPr algn="ctr"/>
                      <a:r>
                        <a:rPr lang="en-US" sz="900" dirty="0" smtClean="0"/>
                        <a:t>223 428,5</a:t>
                      </a:r>
                      <a:endParaRPr lang="ru-RU" sz="900" dirty="0"/>
                    </a:p>
                  </a:txBody>
                  <a:tcPr anchor="ctr">
                    <a:solidFill>
                      <a:schemeClr val="accent6">
                        <a:lumMod val="20000"/>
                        <a:lumOff val="80000"/>
                      </a:schemeClr>
                    </a:solidFill>
                  </a:tcPr>
                </a:tc>
                <a:tc>
                  <a:txBody>
                    <a:bodyPr/>
                    <a:lstStyle/>
                    <a:p>
                      <a:pPr algn="ctr"/>
                      <a:r>
                        <a:rPr lang="en-US" sz="900" dirty="0" smtClean="0"/>
                        <a:t>230 229,4</a:t>
                      </a:r>
                      <a:endParaRPr lang="ru-RU" sz="900" dirty="0"/>
                    </a:p>
                  </a:txBody>
                  <a:tcPr anchor="ctr">
                    <a:solidFill>
                      <a:schemeClr val="accent6">
                        <a:lumMod val="20000"/>
                        <a:lumOff val="80000"/>
                      </a:schemeClr>
                    </a:solidFill>
                  </a:tcPr>
                </a:tc>
              </a:tr>
              <a:tr h="517808">
                <a:tc>
                  <a:txBody>
                    <a:bodyPr/>
                    <a:lstStyle/>
                    <a:p>
                      <a:pPr algn="l"/>
                      <a:r>
                        <a:rPr lang="ru-RU" sz="1000" dirty="0" smtClean="0"/>
                        <a:t>Расходы, за исключением субвенций</a:t>
                      </a:r>
                      <a:endParaRPr lang="ru-RU" sz="1000" dirty="0"/>
                    </a:p>
                  </a:txBody>
                  <a:tcPr anchor="ctr">
                    <a:solidFill>
                      <a:schemeClr val="accent6">
                        <a:lumMod val="20000"/>
                        <a:lumOff val="80000"/>
                      </a:schemeClr>
                    </a:solidFill>
                  </a:tcPr>
                </a:tc>
                <a:tc>
                  <a:txBody>
                    <a:bodyPr/>
                    <a:lstStyle/>
                    <a:p>
                      <a:pPr algn="ctr"/>
                      <a:r>
                        <a:rPr lang="en-US" sz="900" dirty="0" smtClean="0"/>
                        <a:t>264 596,1</a:t>
                      </a:r>
                      <a:endParaRPr lang="ru-RU" sz="900" dirty="0"/>
                    </a:p>
                  </a:txBody>
                  <a:tcPr anchor="ctr">
                    <a:solidFill>
                      <a:schemeClr val="accent6">
                        <a:lumMod val="20000"/>
                        <a:lumOff val="80000"/>
                      </a:schemeClr>
                    </a:solidFill>
                  </a:tcPr>
                </a:tc>
                <a:tc>
                  <a:txBody>
                    <a:bodyPr/>
                    <a:lstStyle/>
                    <a:p>
                      <a:pPr algn="ctr"/>
                      <a:r>
                        <a:rPr lang="ru-RU" sz="900" dirty="0" smtClean="0"/>
                        <a:t>255 902,0</a:t>
                      </a:r>
                      <a:endParaRPr lang="ru-RU" sz="900" dirty="0"/>
                    </a:p>
                  </a:txBody>
                  <a:tcPr anchor="ctr">
                    <a:solidFill>
                      <a:schemeClr val="accent6">
                        <a:lumMod val="20000"/>
                        <a:lumOff val="80000"/>
                      </a:schemeClr>
                    </a:solidFill>
                  </a:tcPr>
                </a:tc>
                <a:tc>
                  <a:txBody>
                    <a:bodyPr/>
                    <a:lstStyle/>
                    <a:p>
                      <a:pPr algn="ctr"/>
                      <a:r>
                        <a:rPr lang="en-US" sz="900" dirty="0" smtClean="0"/>
                        <a:t>320 303,5</a:t>
                      </a:r>
                      <a:endParaRPr lang="ru-RU" sz="900" dirty="0"/>
                    </a:p>
                  </a:txBody>
                  <a:tcPr anchor="ctr">
                    <a:solidFill>
                      <a:schemeClr val="accent6">
                        <a:lumMod val="20000"/>
                        <a:lumOff val="80000"/>
                      </a:schemeClr>
                    </a:solidFill>
                  </a:tcPr>
                </a:tc>
                <a:tc>
                  <a:txBody>
                    <a:bodyPr/>
                    <a:lstStyle/>
                    <a:p>
                      <a:pPr algn="ctr"/>
                      <a:r>
                        <a:rPr lang="en-US" sz="900" dirty="0" smtClean="0"/>
                        <a:t>192 871,8</a:t>
                      </a:r>
                      <a:endParaRPr lang="ru-RU" sz="900" dirty="0"/>
                    </a:p>
                  </a:txBody>
                  <a:tcPr anchor="ctr">
                    <a:solidFill>
                      <a:schemeClr val="accent6">
                        <a:lumMod val="20000"/>
                        <a:lumOff val="80000"/>
                      </a:schemeClr>
                    </a:solidFill>
                  </a:tcPr>
                </a:tc>
                <a:tc>
                  <a:txBody>
                    <a:bodyPr/>
                    <a:lstStyle/>
                    <a:p>
                      <a:pPr algn="ctr"/>
                      <a:r>
                        <a:rPr lang="en-US" sz="900" dirty="0" smtClean="0"/>
                        <a:t>219 517,1</a:t>
                      </a:r>
                      <a:endParaRPr lang="ru-RU" sz="900" dirty="0"/>
                    </a:p>
                  </a:txBody>
                  <a:tcPr anchor="ctr">
                    <a:solidFill>
                      <a:schemeClr val="accent6">
                        <a:lumMod val="20000"/>
                        <a:lumOff val="80000"/>
                      </a:schemeClr>
                    </a:solidFill>
                  </a:tcPr>
                </a:tc>
              </a:tr>
              <a:tr h="529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Процент от объема расходов бюджета</a:t>
                      </a:r>
                    </a:p>
                  </a:txBody>
                  <a:tcPr anchor="ctr">
                    <a:solidFill>
                      <a:schemeClr val="accent6">
                        <a:lumMod val="20000"/>
                        <a:lumOff val="80000"/>
                      </a:schemeClr>
                    </a:solidFill>
                  </a:tcPr>
                </a:tc>
                <a:tc>
                  <a:txBody>
                    <a:bodyPr/>
                    <a:lstStyle/>
                    <a:p>
                      <a:pPr algn="ctr"/>
                      <a:r>
                        <a:rPr lang="en-US" sz="900" dirty="0" smtClean="0"/>
                        <a:t>0,001</a:t>
                      </a:r>
                      <a:endParaRPr lang="ru-RU" sz="900" dirty="0"/>
                    </a:p>
                  </a:txBody>
                  <a:tcPr anchor="ctr">
                    <a:solidFill>
                      <a:schemeClr val="accent6">
                        <a:lumMod val="20000"/>
                        <a:lumOff val="80000"/>
                      </a:schemeClr>
                    </a:solidFill>
                  </a:tcPr>
                </a:tc>
                <a:tc>
                  <a:txBody>
                    <a:bodyPr/>
                    <a:lstStyle/>
                    <a:p>
                      <a:pPr algn="ctr"/>
                      <a:r>
                        <a:rPr lang="en-US" sz="900" dirty="0" smtClean="0"/>
                        <a:t>0,001</a:t>
                      </a:r>
                      <a:endParaRPr lang="ru-RU" sz="900" dirty="0"/>
                    </a:p>
                  </a:txBody>
                  <a:tcPr anchor="ctr">
                    <a:solidFill>
                      <a:schemeClr val="accent6">
                        <a:lumMod val="20000"/>
                        <a:lumOff val="80000"/>
                      </a:schemeClr>
                    </a:solidFill>
                  </a:tcPr>
                </a:tc>
                <a:tc>
                  <a:txBody>
                    <a:bodyPr/>
                    <a:lstStyle/>
                    <a:p>
                      <a:pPr algn="ctr"/>
                      <a:r>
                        <a:rPr lang="en-US" sz="900" dirty="0" smtClean="0"/>
                        <a:t>0,00</a:t>
                      </a:r>
                      <a:r>
                        <a:rPr lang="ru-RU" sz="900" dirty="0" smtClean="0"/>
                        <a:t>1</a:t>
                      </a:r>
                      <a:endParaRPr lang="ru-RU" sz="900" dirty="0"/>
                    </a:p>
                  </a:txBody>
                  <a:tcPr anchor="ctr">
                    <a:solidFill>
                      <a:schemeClr val="accent6">
                        <a:lumMod val="20000"/>
                        <a:lumOff val="80000"/>
                      </a:schemeClr>
                    </a:solidFill>
                  </a:tcPr>
                </a:tc>
                <a:tc>
                  <a:txBody>
                    <a:bodyPr/>
                    <a:lstStyle/>
                    <a:p>
                      <a:pPr algn="ctr"/>
                      <a:r>
                        <a:rPr lang="en-US" sz="900" dirty="0" smtClean="0"/>
                        <a:t>0,00</a:t>
                      </a:r>
                      <a:r>
                        <a:rPr lang="ru-RU" sz="900" dirty="0" smtClean="0"/>
                        <a:t>2</a:t>
                      </a:r>
                      <a:endParaRPr lang="ru-RU" sz="900" dirty="0"/>
                    </a:p>
                  </a:txBody>
                  <a:tcPr anchor="ctr">
                    <a:solidFill>
                      <a:schemeClr val="accent6">
                        <a:lumMod val="20000"/>
                        <a:lumOff val="80000"/>
                      </a:schemeClr>
                    </a:solidFill>
                  </a:tcPr>
                </a:tc>
                <a:tc>
                  <a:txBody>
                    <a:bodyPr/>
                    <a:lstStyle/>
                    <a:p>
                      <a:pPr algn="ctr"/>
                      <a:r>
                        <a:rPr lang="ru-RU" sz="900" dirty="0" smtClean="0"/>
                        <a:t>0,002</a:t>
                      </a:r>
                      <a:endParaRPr lang="ru-RU" sz="900" dirty="0"/>
                    </a:p>
                  </a:txBody>
                  <a:tcPr anchor="ctr">
                    <a:solidFill>
                      <a:schemeClr val="accent6">
                        <a:lumMod val="20000"/>
                        <a:lumOff val="80000"/>
                      </a:schemeClr>
                    </a:solidFill>
                  </a:tcPr>
                </a:tc>
              </a:tr>
            </a:tbl>
          </a:graphicData>
        </a:graphic>
      </p:graphicFrame>
      <p:graphicFrame>
        <p:nvGraphicFramePr>
          <p:cNvPr id="9" name="Диаграмма 8"/>
          <p:cNvGraphicFramePr/>
          <p:nvPr>
            <p:extLst>
              <p:ext uri="{D42A27DB-BD31-4B8C-83A1-F6EECF244321}">
                <p14:modId xmlns:p14="http://schemas.microsoft.com/office/powerpoint/2010/main" val="2338293514"/>
              </p:ext>
            </p:extLst>
          </p:nvPr>
        </p:nvGraphicFramePr>
        <p:xfrm>
          <a:off x="5208240" y="3072166"/>
          <a:ext cx="3756248" cy="2680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1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823912"/>
            <a:ext cx="7992888" cy="523220"/>
          </a:xfrm>
          <a:prstGeom prst="rect">
            <a:avLst/>
          </a:prstGeom>
        </p:spPr>
        <p:txBody>
          <a:bodyPr wrap="square">
            <a:spAutoFit/>
          </a:bodyPr>
          <a:lstStyle/>
          <a:p>
            <a:r>
              <a:rPr lang="ru-RU" b="1" u="sng" dirty="0" smtClean="0">
                <a:solidFill>
                  <a:srgbClr val="000066"/>
                </a:solidFill>
                <a:effectLst>
                  <a:outerShdw blurRad="38100" dist="38100" dir="2700000" algn="tl">
                    <a:srgbClr val="000000">
                      <a:alpha val="43137"/>
                    </a:srgbClr>
                  </a:outerShdw>
                </a:effectLst>
              </a:rPr>
              <a:t>Публично - правовые образования </a:t>
            </a:r>
            <a:r>
              <a:rPr lang="ru-RU" dirty="0" smtClean="0">
                <a:solidFill>
                  <a:srgbClr val="000066"/>
                </a:solidFill>
              </a:rPr>
              <a:t>- особые субъекты права наряду с юридическими и физическими лицами </a:t>
            </a:r>
            <a:endParaRPr lang="ru-RU" dirty="0">
              <a:solidFill>
                <a:srgbClr val="000066"/>
              </a:solidFill>
            </a:endParaRPr>
          </a:p>
        </p:txBody>
      </p:sp>
      <p:sp>
        <p:nvSpPr>
          <p:cNvPr id="11" name="Прямоугольник 10"/>
          <p:cNvSpPr/>
          <p:nvPr/>
        </p:nvSpPr>
        <p:spPr>
          <a:xfrm>
            <a:off x="574706" y="4509599"/>
            <a:ext cx="8136904" cy="1384995"/>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Для выполнения своих задач и возложенных функций публично-правовым образованиям необходим бюджет, который формируется за счет сбора налогов и других платежей, направляемых на финансирование бюджетных расходов. </a:t>
            </a:r>
            <a:endParaRPr lang="ru-RU" dirty="0" smtClean="0">
              <a:solidFill>
                <a:srgbClr val="000066"/>
              </a:solidFill>
              <a:effectLst>
                <a:outerShdw blurRad="38100" dist="38100" dir="2700000" algn="tl">
                  <a:srgbClr val="000000">
                    <a:alpha val="43137"/>
                  </a:srgbClr>
                </a:outerShdw>
              </a:effectLst>
            </a:endParaRPr>
          </a:p>
          <a:p>
            <a:r>
              <a:rPr lang="ru-RU" dirty="0" smtClean="0">
                <a:solidFill>
                  <a:srgbClr val="000066"/>
                </a:solidFill>
                <a:effectLst>
                  <a:outerShdw blurRad="38100" dist="38100" dir="2700000" algn="tl">
                    <a:srgbClr val="000000">
                      <a:alpha val="43137"/>
                    </a:srgbClr>
                  </a:outerShdw>
                </a:effectLst>
              </a:rPr>
              <a:t>Фактически </a:t>
            </a:r>
            <a:r>
              <a:rPr lang="ru-RU" dirty="0">
                <a:solidFill>
                  <a:srgbClr val="000066"/>
                </a:solidFill>
                <a:effectLst>
                  <a:outerShdw blurRad="38100" dist="38100" dir="2700000" algn="tl">
                    <a:srgbClr val="000000">
                      <a:alpha val="43137"/>
                    </a:srgbClr>
                  </a:outerShdw>
                </a:effectLst>
              </a:rPr>
              <a:t>за эти средства общество «приобретает» у публично-правовых образований общественные блага: образование, здравоохранение, социальное обеспечение и др., то есть услуги и функции, которые не могут быть предоставлены рынком и оплачены каждым из нас в отдельности</a:t>
            </a:r>
          </a:p>
        </p:txBody>
      </p:sp>
      <p:sp>
        <p:nvSpPr>
          <p:cNvPr id="12" name="AutoShape 4" descr="https://ksh.volgograd.ru/docs/%D0%9A%D0%B0%D1%80%D1%82%D0%B0%20%D0%A0%D0%BE%D1%81%D1%81%D0%B8%D0%B8%20-%D0%9C%D0%A1%D0%A5%20%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802457"/>
            <a:ext cx="3124790" cy="20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242" y="2564904"/>
            <a:ext cx="1746886" cy="17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1906012"/>
            <a:ext cx="1152128" cy="14784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3834" y="1395352"/>
            <a:ext cx="2077966" cy="477054"/>
          </a:xfrm>
          <a:prstGeom prst="rect">
            <a:avLst/>
          </a:prstGeom>
          <a:noFill/>
        </p:spPr>
        <p:txBody>
          <a:bodyPr wrap="square" rtlCol="0">
            <a:spAutoFit/>
          </a:bodyPr>
          <a:lstStyle/>
          <a:p>
            <a:r>
              <a:rPr lang="ru-RU" b="1" dirty="0">
                <a:solidFill>
                  <a:schemeClr val="bg2">
                    <a:lumMod val="60000"/>
                    <a:lumOff val="40000"/>
                  </a:schemeClr>
                </a:solidFill>
              </a:rPr>
              <a:t>Российская Федерация </a:t>
            </a:r>
            <a:r>
              <a:rPr lang="ru-RU" sz="1000" b="1" dirty="0">
                <a:solidFill>
                  <a:schemeClr val="bg2">
                    <a:lumMod val="60000"/>
                    <a:lumOff val="40000"/>
                  </a:schemeClr>
                </a:solidFill>
              </a:rPr>
              <a:t>(государственное образование</a:t>
            </a:r>
            <a:r>
              <a:rPr lang="ru-RU" sz="1100" b="1" dirty="0">
                <a:solidFill>
                  <a:schemeClr val="bg2">
                    <a:lumMod val="60000"/>
                    <a:lumOff val="40000"/>
                  </a:schemeClr>
                </a:solidFill>
              </a:rPr>
              <a:t>) </a:t>
            </a:r>
          </a:p>
        </p:txBody>
      </p:sp>
      <p:sp>
        <p:nvSpPr>
          <p:cNvPr id="14" name="TextBox 13"/>
          <p:cNvSpPr txBox="1"/>
          <p:nvPr/>
        </p:nvSpPr>
        <p:spPr>
          <a:xfrm>
            <a:off x="4932040" y="3717032"/>
            <a:ext cx="2016224" cy="677108"/>
          </a:xfrm>
          <a:prstGeom prst="rect">
            <a:avLst/>
          </a:prstGeom>
          <a:noFill/>
        </p:spPr>
        <p:txBody>
          <a:bodyPr wrap="square" rtlCol="0">
            <a:spAutoFit/>
          </a:bodyPr>
          <a:lstStyle/>
          <a:p>
            <a:r>
              <a:rPr lang="ru-RU" b="1" dirty="0">
                <a:solidFill>
                  <a:schemeClr val="bg2">
                    <a:lumMod val="60000"/>
                    <a:lumOff val="40000"/>
                  </a:schemeClr>
                </a:solidFill>
              </a:rPr>
              <a:t>Субъекты Российской Федерации </a:t>
            </a:r>
            <a:r>
              <a:rPr lang="ru-RU" sz="1000" b="1" dirty="0">
                <a:solidFill>
                  <a:schemeClr val="bg2">
                    <a:lumMod val="60000"/>
                    <a:lumOff val="40000"/>
                  </a:schemeClr>
                </a:solidFill>
              </a:rPr>
              <a:t>(государственные образования)</a:t>
            </a:r>
          </a:p>
        </p:txBody>
      </p:sp>
      <p:sp>
        <p:nvSpPr>
          <p:cNvPr id="20" name="TextBox 19"/>
          <p:cNvSpPr txBox="1"/>
          <p:nvPr/>
        </p:nvSpPr>
        <p:spPr>
          <a:xfrm>
            <a:off x="5655302" y="1325403"/>
            <a:ext cx="3309185" cy="769441"/>
          </a:xfrm>
          <a:prstGeom prst="rect">
            <a:avLst/>
          </a:prstGeom>
          <a:noFill/>
        </p:spPr>
        <p:txBody>
          <a:bodyPr wrap="square" rtlCol="0">
            <a:spAutoFit/>
          </a:bodyPr>
          <a:lstStyle/>
          <a:p>
            <a:r>
              <a:rPr lang="ru-RU" b="1" dirty="0">
                <a:solidFill>
                  <a:schemeClr val="bg2">
                    <a:lumMod val="60000"/>
                    <a:lumOff val="40000"/>
                  </a:schemeClr>
                </a:solidFill>
              </a:rPr>
              <a:t>Муниципальные образования </a:t>
            </a:r>
            <a:r>
              <a:rPr lang="ru-RU" sz="1000" b="1" dirty="0">
                <a:solidFill>
                  <a:schemeClr val="bg2">
                    <a:lumMod val="60000"/>
                    <a:lumOff val="40000"/>
                  </a:schemeClr>
                </a:solidFill>
              </a:rPr>
              <a:t>(муниципальные районы, городские округа, городские и сельские поселения, внутригородские муниципальные образования) </a:t>
            </a:r>
          </a:p>
        </p:txBody>
      </p:sp>
      <p:sp>
        <p:nvSpPr>
          <p:cNvPr id="15" name="TextBox 14"/>
          <p:cNvSpPr txBox="1"/>
          <p:nvPr/>
        </p:nvSpPr>
        <p:spPr>
          <a:xfrm>
            <a:off x="4139952" y="2252664"/>
            <a:ext cx="1296144" cy="523220"/>
          </a:xfrm>
          <a:prstGeom prst="rect">
            <a:avLst/>
          </a:prstGeom>
          <a:noFill/>
        </p:spPr>
        <p:txBody>
          <a:bodyPr wrap="square" rtlCol="0">
            <a:spAutoFit/>
          </a:bodyPr>
          <a:lstStyle/>
          <a:p>
            <a:r>
              <a:rPr lang="ru-RU" b="1" dirty="0" smtClean="0">
                <a:solidFill>
                  <a:srgbClr val="000066"/>
                </a:solidFill>
              </a:rPr>
              <a:t>Смоленская область</a:t>
            </a:r>
            <a:endParaRPr lang="ru-RU" b="1" dirty="0">
              <a:solidFill>
                <a:srgbClr val="000066"/>
              </a:solidFill>
            </a:endParaRPr>
          </a:p>
        </p:txBody>
      </p:sp>
      <p:sp>
        <p:nvSpPr>
          <p:cNvPr id="22" name="TextBox 21"/>
          <p:cNvSpPr txBox="1"/>
          <p:nvPr/>
        </p:nvSpPr>
        <p:spPr>
          <a:xfrm>
            <a:off x="7740351" y="3414570"/>
            <a:ext cx="1296144" cy="523220"/>
          </a:xfrm>
          <a:prstGeom prst="rect">
            <a:avLst/>
          </a:prstGeom>
          <a:noFill/>
        </p:spPr>
        <p:txBody>
          <a:bodyPr wrap="square" rtlCol="0">
            <a:spAutoFit/>
          </a:bodyPr>
          <a:lstStyle/>
          <a:p>
            <a:r>
              <a:rPr lang="ru-RU" b="1" dirty="0" smtClean="0">
                <a:solidFill>
                  <a:srgbClr val="000066"/>
                </a:solidFill>
              </a:rPr>
              <a:t>Демидовский район</a:t>
            </a:r>
            <a:endParaRPr lang="ru-RU" b="1" dirty="0">
              <a:solidFill>
                <a:srgbClr val="000066"/>
              </a:solidFill>
            </a:endParaRPr>
          </a:p>
        </p:txBody>
      </p:sp>
      <p:sp>
        <p:nvSpPr>
          <p:cNvPr id="17" name="Стрелка влево 16"/>
          <p:cNvSpPr/>
          <p:nvPr/>
        </p:nvSpPr>
        <p:spPr>
          <a:xfrm>
            <a:off x="5724128" y="2645239"/>
            <a:ext cx="2088231" cy="205582"/>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2944906" y="2852547"/>
            <a:ext cx="1044116" cy="205581"/>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37646" y="5903893"/>
            <a:ext cx="7994793" cy="738664"/>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отношения </a:t>
            </a:r>
            <a:r>
              <a:rPr lang="ru-RU" dirty="0">
                <a:solidFill>
                  <a:srgbClr val="000066"/>
                </a:solidFill>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extLst>
      <p:ext uri="{BB962C8B-B14F-4D97-AF65-F5344CB8AC3E}">
        <p14:creationId xmlns:p14="http://schemas.microsoft.com/office/powerpoint/2010/main" val="3391459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888" y="582459"/>
            <a:ext cx="9030616" cy="6250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2915816" y="908720"/>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СТРУКТУРА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2139450634"/>
              </p:ext>
            </p:extLst>
          </p:nvPr>
        </p:nvGraphicFramePr>
        <p:xfrm>
          <a:off x="524272" y="1312506"/>
          <a:ext cx="842493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7927449" y="962813"/>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57933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7353"/>
            <a:ext cx="9144000" cy="6493613"/>
          </a:xfrm>
        </p:spPr>
      </p:pic>
      <p:sp>
        <p:nvSpPr>
          <p:cNvPr id="2" name="Заголовок 1"/>
          <p:cNvSpPr>
            <a:spLocks noGrp="1"/>
          </p:cNvSpPr>
          <p:nvPr>
            <p:ph type="title"/>
          </p:nvPr>
        </p:nvSpPr>
        <p:spPr>
          <a:xfrm>
            <a:off x="3635896" y="2060848"/>
            <a:ext cx="5508104" cy="2664296"/>
          </a:xfrm>
        </p:spPr>
        <p:txBody>
          <a:bodyPr/>
          <a:lstStyle/>
          <a:p>
            <a:pPr marR="5080">
              <a:spcBef>
                <a:spcPts val="105"/>
              </a:spcBef>
            </a:pPr>
            <a:r>
              <a:rPr lang="ru-RU" sz="1600" b="1" i="1" dirty="0">
                <a:solidFill>
                  <a:srgbClr val="001F5F"/>
                </a:solidFill>
                <a:latin typeface="Times New Roman"/>
                <a:cs typeface="Times New Roman"/>
              </a:rPr>
              <a:t>Данный</a:t>
            </a:r>
            <a:r>
              <a:rPr lang="ru-RU" sz="1600" b="1" i="1" spc="455" dirty="0">
                <a:solidFill>
                  <a:srgbClr val="001F5F"/>
                </a:solidFill>
                <a:latin typeface="Times New Roman"/>
                <a:cs typeface="Times New Roman"/>
              </a:rPr>
              <a:t> </a:t>
            </a:r>
            <a:r>
              <a:rPr lang="ru-RU" sz="1600" b="1" i="1" dirty="0">
                <a:solidFill>
                  <a:srgbClr val="001F5F"/>
                </a:solidFill>
                <a:latin typeface="Times New Roman"/>
                <a:cs typeface="Times New Roman"/>
              </a:rPr>
              <a:t>раздел</a:t>
            </a:r>
            <a:r>
              <a:rPr lang="ru-RU" sz="1600" b="1" i="1" spc="445" dirty="0">
                <a:solidFill>
                  <a:srgbClr val="001F5F"/>
                </a:solidFill>
                <a:latin typeface="Times New Roman"/>
                <a:cs typeface="Times New Roman"/>
              </a:rPr>
              <a:t> </a:t>
            </a:r>
            <a:r>
              <a:rPr lang="ru-RU" sz="1600" b="1" i="1" dirty="0">
                <a:solidFill>
                  <a:srgbClr val="001F5F"/>
                </a:solidFill>
                <a:latin typeface="Times New Roman"/>
                <a:cs typeface="Times New Roman"/>
              </a:rPr>
              <a:t>содержит</a:t>
            </a:r>
            <a:r>
              <a:rPr lang="ru-RU" sz="1600" b="1" i="1" spc="450" dirty="0">
                <a:solidFill>
                  <a:srgbClr val="001F5F"/>
                </a:solidFill>
                <a:latin typeface="Times New Roman"/>
                <a:cs typeface="Times New Roman"/>
              </a:rPr>
              <a:t> </a:t>
            </a:r>
            <a:r>
              <a:rPr lang="ru-RU" sz="1600" b="1" i="1" dirty="0" smtClean="0">
                <a:solidFill>
                  <a:srgbClr val="001F5F"/>
                </a:solidFill>
                <a:latin typeface="Times New Roman"/>
                <a:cs typeface="Times New Roman"/>
              </a:rPr>
              <a:t>информацию:</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a:t>
            </a:r>
            <a:r>
              <a:rPr lang="ru-RU" sz="1600" b="1" i="1" spc="455" dirty="0" smtClean="0">
                <a:solidFill>
                  <a:srgbClr val="001F5F"/>
                </a:solidFill>
                <a:latin typeface="Times New Roman"/>
                <a:cs typeface="Times New Roman"/>
              </a:rPr>
              <a:t> </a:t>
            </a:r>
            <a:r>
              <a:rPr lang="ru-RU" sz="1600" b="1" i="1" dirty="0">
                <a:solidFill>
                  <a:srgbClr val="001F5F"/>
                </a:solidFill>
                <a:latin typeface="Times New Roman"/>
                <a:cs typeface="Times New Roman"/>
              </a:rPr>
              <a:t>о</a:t>
            </a:r>
            <a:r>
              <a:rPr lang="ru-RU" sz="1600" b="1" i="1" spc="455" dirty="0">
                <a:solidFill>
                  <a:srgbClr val="001F5F"/>
                </a:solidFill>
                <a:latin typeface="Times New Roman"/>
                <a:cs typeface="Times New Roman"/>
              </a:rPr>
              <a:t> </a:t>
            </a:r>
            <a:r>
              <a:rPr lang="ru-RU" sz="1600" b="1" i="1" spc="-10" dirty="0">
                <a:solidFill>
                  <a:srgbClr val="001F5F"/>
                </a:solidFill>
                <a:latin typeface="Times New Roman"/>
                <a:cs typeface="Times New Roman"/>
              </a:rPr>
              <a:t>показателях </a:t>
            </a:r>
            <a:r>
              <a:rPr lang="ru-RU" sz="1600" b="1" i="1" spc="-10" dirty="0" smtClean="0">
                <a:solidFill>
                  <a:srgbClr val="001F5F"/>
                </a:solidFill>
                <a:latin typeface="Times New Roman"/>
                <a:cs typeface="Times New Roman"/>
              </a:rPr>
              <a:t>изменений в </a:t>
            </a:r>
            <a:r>
              <a:rPr lang="ru-RU" sz="1600" b="1" i="1" dirty="0" smtClean="0">
                <a:solidFill>
                  <a:srgbClr val="001F5F"/>
                </a:solidFill>
                <a:latin typeface="Times New Roman"/>
                <a:cs typeface="Times New Roman"/>
              </a:rPr>
              <a:t>бюджет</a:t>
            </a:r>
            <a:r>
              <a:rPr lang="ru-RU" sz="1600" b="1" i="1" spc="75" dirty="0" smtClean="0">
                <a:solidFill>
                  <a:srgbClr val="001F5F"/>
                </a:solidFill>
                <a:latin typeface="Times New Roman"/>
                <a:cs typeface="Times New Roman"/>
              </a:rPr>
              <a:t> </a:t>
            </a:r>
            <a:r>
              <a:rPr lang="ru-RU" sz="1600" b="1" i="1" dirty="0">
                <a:solidFill>
                  <a:srgbClr val="001F5F"/>
                </a:solidFill>
                <a:latin typeface="Times New Roman"/>
                <a:cs typeface="Times New Roman"/>
              </a:rPr>
              <a:t>муниципального</a:t>
            </a:r>
            <a:r>
              <a:rPr lang="ru-RU" sz="1600" b="1" i="1" spc="80" dirty="0">
                <a:solidFill>
                  <a:srgbClr val="001F5F"/>
                </a:solidFill>
                <a:latin typeface="Times New Roman"/>
                <a:cs typeface="Times New Roman"/>
              </a:rPr>
              <a:t> </a:t>
            </a:r>
            <a:r>
              <a:rPr lang="ru-RU" sz="1600" b="1" i="1" dirty="0">
                <a:solidFill>
                  <a:srgbClr val="001F5F"/>
                </a:solidFill>
                <a:latin typeface="Times New Roman"/>
                <a:cs typeface="Times New Roman"/>
              </a:rPr>
              <a:t>образования</a:t>
            </a:r>
            <a:r>
              <a:rPr lang="ru-RU" sz="1600" b="1" i="1" spc="80" dirty="0">
                <a:solidFill>
                  <a:srgbClr val="001F5F"/>
                </a:solidFill>
                <a:latin typeface="Times New Roman"/>
                <a:cs typeface="Times New Roman"/>
              </a:rPr>
              <a:t> </a:t>
            </a:r>
            <a:r>
              <a:rPr lang="ru-RU" sz="1600" b="1" i="1" spc="-10" dirty="0">
                <a:solidFill>
                  <a:srgbClr val="001F5F"/>
                </a:solidFill>
                <a:latin typeface="Times New Roman"/>
                <a:cs typeface="Times New Roman"/>
              </a:rPr>
              <a:t>«</a:t>
            </a:r>
            <a:r>
              <a:rPr lang="ru-RU" sz="1600" b="1" i="1" spc="-10" dirty="0" smtClean="0">
                <a:solidFill>
                  <a:srgbClr val="001F5F"/>
                </a:solidFill>
                <a:latin typeface="Times New Roman"/>
                <a:cs typeface="Times New Roman"/>
              </a:rPr>
              <a:t>Демидовский </a:t>
            </a:r>
            <a:r>
              <a:rPr lang="ru-RU" sz="1600" b="1" i="1" dirty="0">
                <a:solidFill>
                  <a:srgbClr val="001F5F"/>
                </a:solidFill>
                <a:latin typeface="Times New Roman"/>
                <a:cs typeface="Times New Roman"/>
              </a:rPr>
              <a:t>район»</a:t>
            </a:r>
            <a:r>
              <a:rPr lang="ru-RU" sz="1600" b="1" i="1" spc="320" dirty="0">
                <a:solidFill>
                  <a:srgbClr val="001F5F"/>
                </a:solidFill>
                <a:latin typeface="Times New Roman"/>
                <a:cs typeface="Times New Roman"/>
              </a:rPr>
              <a:t> </a:t>
            </a:r>
            <a:r>
              <a:rPr lang="ru-RU" sz="1600" b="1" i="1" dirty="0">
                <a:solidFill>
                  <a:srgbClr val="001F5F"/>
                </a:solidFill>
                <a:latin typeface="Times New Roman"/>
                <a:cs typeface="Times New Roman"/>
              </a:rPr>
              <a:t>Смоленской</a:t>
            </a:r>
            <a:r>
              <a:rPr lang="ru-RU" sz="1600" b="1" i="1" spc="350" dirty="0">
                <a:solidFill>
                  <a:srgbClr val="001F5F"/>
                </a:solidFill>
                <a:latin typeface="Times New Roman"/>
                <a:cs typeface="Times New Roman"/>
              </a:rPr>
              <a:t> </a:t>
            </a:r>
            <a:r>
              <a:rPr lang="ru-RU" sz="1600" b="1" i="1" dirty="0">
                <a:solidFill>
                  <a:srgbClr val="001F5F"/>
                </a:solidFill>
                <a:latin typeface="Times New Roman"/>
                <a:cs typeface="Times New Roman"/>
              </a:rPr>
              <a:t>области </a:t>
            </a:r>
            <a:r>
              <a:rPr lang="ru-RU" sz="1600" b="1" i="1" dirty="0" smtClean="0">
                <a:solidFill>
                  <a:srgbClr val="001F5F"/>
                </a:solidFill>
                <a:latin typeface="Times New Roman"/>
                <a:cs typeface="Times New Roman"/>
              </a:rPr>
              <a:t>на </a:t>
            </a:r>
            <a:r>
              <a:rPr lang="ru-RU" sz="1600" b="1" i="1" dirty="0">
                <a:solidFill>
                  <a:srgbClr val="001F5F"/>
                </a:solidFill>
                <a:latin typeface="Times New Roman"/>
                <a:cs typeface="Times New Roman"/>
              </a:rPr>
              <a:t>2024 год и плановый период 2025 и 2026 годов,</a:t>
            </a:r>
            <a:r>
              <a:rPr lang="ru-RU" sz="1600" b="1" i="1" spc="345" dirty="0" smtClean="0">
                <a:solidFill>
                  <a:srgbClr val="001F5F"/>
                </a:solidFill>
                <a:latin typeface="Times New Roman"/>
                <a:cs typeface="Times New Roman"/>
              </a:rPr>
              <a:t> </a:t>
            </a:r>
            <a:r>
              <a:rPr lang="ru-RU" sz="1600" b="1" i="1" dirty="0">
                <a:solidFill>
                  <a:srgbClr val="001F5F"/>
                </a:solidFill>
                <a:latin typeface="Times New Roman"/>
                <a:cs typeface="Times New Roman"/>
              </a:rPr>
              <a:t>утвержденных</a:t>
            </a:r>
            <a:r>
              <a:rPr lang="ru-RU" sz="1600" b="1" i="1" spc="360" dirty="0">
                <a:solidFill>
                  <a:srgbClr val="001F5F"/>
                </a:solidFill>
                <a:latin typeface="Times New Roman"/>
                <a:cs typeface="Times New Roman"/>
              </a:rPr>
              <a:t> </a:t>
            </a:r>
            <a:r>
              <a:rPr lang="ru-RU" sz="1600" b="1" i="1" spc="-10" dirty="0">
                <a:solidFill>
                  <a:srgbClr val="001F5F"/>
                </a:solidFill>
                <a:latin typeface="Times New Roman"/>
                <a:cs typeface="Times New Roman"/>
              </a:rPr>
              <a:t>решением </a:t>
            </a:r>
            <a:r>
              <a:rPr lang="ru-RU" sz="1600" b="1" i="1" dirty="0" smtClean="0">
                <a:solidFill>
                  <a:srgbClr val="001F5F"/>
                </a:solidFill>
                <a:latin typeface="Times New Roman"/>
                <a:cs typeface="Times New Roman"/>
              </a:rPr>
              <a:t>Демидовским</a:t>
            </a:r>
            <a:r>
              <a:rPr lang="ru-RU" sz="1600" b="1" i="1" spc="200"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районным Советом депутатов</a:t>
            </a:r>
            <a:r>
              <a:rPr lang="ru-RU" sz="1600" b="1" i="1" spc="204"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от</a:t>
            </a:r>
            <a:r>
              <a:rPr lang="ru-RU" sz="1600" b="1" i="1" spc="185"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27.12.2023</a:t>
            </a:r>
            <a:r>
              <a:rPr lang="ru-RU" sz="1600" b="1" i="1" spc="204"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№97/9 (в редакции решения от 21.03.2024 № 19/3, от 17.07.2024 № </a:t>
            </a:r>
            <a:r>
              <a:rPr lang="ru-RU" sz="1600" b="1" i="1" dirty="0" smtClean="0">
                <a:solidFill>
                  <a:srgbClr val="001F5F"/>
                </a:solidFill>
                <a:latin typeface="Times New Roman"/>
                <a:cs typeface="Times New Roman"/>
              </a:rPr>
              <a:t>70/13, от 05.11.2024 №41/25);</a:t>
            </a:r>
            <a:r>
              <a:rPr lang="ru-RU" sz="1600" b="1" i="1" dirty="0" smtClean="0">
                <a:solidFill>
                  <a:srgbClr val="001F5F"/>
                </a:solidFill>
                <a:latin typeface="Times New Roman"/>
                <a:cs typeface="Times New Roman"/>
              </a:rPr>
              <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 о форме участия граждан в публичных слушаниях и механизме взаимодействия местного населения с депутатами Демидовского районного Совета депутатов;</a:t>
            </a:r>
            <a:br>
              <a:rPr lang="ru-RU" sz="1600" b="1" i="1" dirty="0" smtClean="0">
                <a:solidFill>
                  <a:srgbClr val="001F5F"/>
                </a:solidFill>
                <a:latin typeface="Times New Roman"/>
                <a:cs typeface="Times New Roman"/>
              </a:rPr>
            </a:br>
            <a:r>
              <a:rPr lang="ru-RU" sz="1600" b="1" i="1" spc="-10" dirty="0" smtClean="0">
                <a:solidFill>
                  <a:srgbClr val="001F5F"/>
                </a:solidFill>
                <a:latin typeface="Times New Roman"/>
                <a:cs typeface="Times New Roman"/>
              </a:rPr>
              <a:t>* </a:t>
            </a:r>
            <a:r>
              <a:rPr lang="ru-RU" sz="1600" b="1" i="1" spc="-50" dirty="0" smtClean="0">
                <a:solidFill>
                  <a:srgbClr val="001F5F"/>
                </a:solidFill>
                <a:latin typeface="Times New Roman"/>
                <a:cs typeface="Times New Roman"/>
              </a:rPr>
              <a:t>о</a:t>
            </a:r>
            <a:r>
              <a:rPr lang="ru-RU" sz="1600" b="1" i="1" dirty="0" smtClean="0">
                <a:solidFill>
                  <a:srgbClr val="001F5F"/>
                </a:solidFill>
                <a:latin typeface="Times New Roman"/>
                <a:cs typeface="Times New Roman"/>
              </a:rPr>
              <a:t> </a:t>
            </a:r>
            <a:r>
              <a:rPr lang="ru-RU" sz="1600" b="1" i="1" spc="-10" dirty="0" smtClean="0">
                <a:solidFill>
                  <a:srgbClr val="001F5F"/>
                </a:solidFill>
                <a:latin typeface="Times New Roman"/>
                <a:cs typeface="Times New Roman"/>
              </a:rPr>
              <a:t>разработчике брошюры</a:t>
            </a:r>
            <a:r>
              <a:rPr lang="ru-RU" sz="1600" b="1" i="1" dirty="0" smtClean="0">
                <a:solidFill>
                  <a:srgbClr val="001F5F"/>
                </a:solidFill>
                <a:latin typeface="Times New Roman"/>
                <a:cs typeface="Times New Roman"/>
              </a:rPr>
              <a:t> </a:t>
            </a:r>
            <a:r>
              <a:rPr lang="ru-RU" sz="1600" b="1" i="1" dirty="0">
                <a:solidFill>
                  <a:srgbClr val="001F5F"/>
                </a:solidFill>
                <a:latin typeface="Times New Roman"/>
                <a:cs typeface="Times New Roman"/>
              </a:rPr>
              <a:t>«Бюджет</a:t>
            </a:r>
            <a:r>
              <a:rPr lang="ru-RU" sz="1600" b="1" i="1" spc="-15" dirty="0">
                <a:solidFill>
                  <a:srgbClr val="001F5F"/>
                </a:solidFill>
                <a:latin typeface="Times New Roman"/>
                <a:cs typeface="Times New Roman"/>
              </a:rPr>
              <a:t> </a:t>
            </a:r>
            <a:r>
              <a:rPr lang="ru-RU" sz="1600" b="1" i="1" dirty="0">
                <a:solidFill>
                  <a:srgbClr val="001F5F"/>
                </a:solidFill>
                <a:latin typeface="Times New Roman"/>
                <a:cs typeface="Times New Roman"/>
              </a:rPr>
              <a:t>для</a:t>
            </a:r>
            <a:r>
              <a:rPr lang="ru-RU" sz="1600" b="1" i="1" spc="-25" dirty="0">
                <a:solidFill>
                  <a:srgbClr val="001F5F"/>
                </a:solidFill>
                <a:latin typeface="Times New Roman"/>
                <a:cs typeface="Times New Roman"/>
              </a:rPr>
              <a:t> </a:t>
            </a:r>
            <a:r>
              <a:rPr lang="ru-RU" sz="1600" b="1" i="1" dirty="0">
                <a:solidFill>
                  <a:srgbClr val="001F5F"/>
                </a:solidFill>
                <a:latin typeface="Times New Roman"/>
                <a:cs typeface="Times New Roman"/>
              </a:rPr>
              <a:t>граждан</a:t>
            </a:r>
            <a:r>
              <a:rPr lang="ru-RU" sz="1600" b="1" i="1" dirty="0" smtClean="0">
                <a:solidFill>
                  <a:srgbClr val="001F5F"/>
                </a:solidFill>
                <a:latin typeface="Times New Roman"/>
                <a:cs typeface="Times New Roman"/>
              </a:rPr>
              <a:t>»</a:t>
            </a:r>
            <a:r>
              <a:rPr lang="ru-RU" sz="1600" b="1" i="1" dirty="0">
                <a:latin typeface="Times New Roman"/>
                <a:cs typeface="Times New Roman"/>
              </a:rPr>
              <a:t/>
            </a:r>
            <a:br>
              <a:rPr lang="ru-RU" sz="1600" b="1" i="1" dirty="0">
                <a:latin typeface="Times New Roman"/>
                <a:cs typeface="Times New Roman"/>
              </a:rPr>
            </a:br>
            <a:endParaRPr lang="ru-RU" sz="1600" b="1" i="1"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7239584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Rectangle 7"/>
          <p:cNvSpPr>
            <a:spLocks noChangeArrowheads="1"/>
          </p:cNvSpPr>
          <p:nvPr/>
        </p:nvSpPr>
        <p:spPr bwMode="auto">
          <a:xfrm>
            <a:off x="155575" y="371609"/>
            <a:ext cx="8952929" cy="651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just"/>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Решение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Демидовского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окружного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Совета депутатов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от 05.11.2024 №41/25 «О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внесении изменений в решение Демидовского районного  Совета депутатов от 26.12.2023 № 97/9 «О бюджете муниципального образования «Демидовский район» Смоленской области на 2024 год и на плановый период 2025 и 2026 годов</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(в ред. от 21.03.2024 № 19/3, от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17.07.2024 № 70/13 )(</a:t>
            </a: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далее –решение о бюджете)  подготовлен  Финансовым управлением</a:t>
            </a:r>
            <a:r>
              <a:rPr kumimoji="0" lang="ru-RU" altLang="ru-RU" sz="1400" b="1" i="1" u="none" strike="noStrike" cap="none" normalizeH="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Администрации муниципального образования «Демидовский район» Смоленской области </a:t>
            </a: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 требованиями, установленными Бюджетным кодексом Российской Федерации. </a:t>
            </a: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altLang="ru-RU" sz="600" b="1" i="1" u="none"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eaLnBrk="0" hangingPunct="0"/>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Основные</a:t>
            </a:r>
            <a:r>
              <a:rPr lang="ru-RU" b="1" spc="-4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параметры</a:t>
            </a:r>
            <a:r>
              <a:rPr lang="ru-RU" b="1" spc="-2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b="1" spc="-1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b="1" spc="2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(далее</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бюджет</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spc="-10" dirty="0">
                <a:solidFill>
                  <a:schemeClr val="accent5">
                    <a:lumMod val="25000"/>
                  </a:schemeClr>
                </a:solidFill>
                <a:latin typeface="Times New Roman" panose="02020603050405020304" pitchFamily="18" charset="0"/>
                <a:cs typeface="Times New Roman" panose="02020603050405020304" pitchFamily="18" charset="0"/>
              </a:rPr>
              <a:t>района) </a:t>
            </a:r>
            <a:r>
              <a:rPr lang="ru-RU"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b="1" spc="-20" dirty="0" smtClean="0">
                <a:solidFill>
                  <a:schemeClr val="accent5">
                    <a:lumMod val="25000"/>
                  </a:schemeClr>
                </a:solidFill>
                <a:latin typeface="Times New Roman" panose="02020603050405020304" pitchFamily="18" charset="0"/>
                <a:cs typeface="Times New Roman" panose="02020603050405020304" pitchFamily="18" charset="0"/>
              </a:rPr>
              <a:t>утверждены </a:t>
            </a:r>
            <a:r>
              <a:rPr kumimoji="0" lang="ru-RU" altLang="ru-RU" sz="1400" b="1"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в </a:t>
            </a:r>
            <a:r>
              <a:rPr kumimoji="0" lang="ru-RU" altLang="ru-RU" sz="1400" b="1"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следующих объемах:</a:t>
            </a:r>
          </a:p>
          <a:p>
            <a:pPr lvl="0" algn="r" eaLnBrk="0" hangingPunct="0"/>
            <a:r>
              <a:rPr lang="ru-RU" altLang="ru-RU" b="1" dirty="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 </a:t>
            </a:r>
            <a:r>
              <a:rPr lang="ru-RU" altLang="ru-RU" sz="1200" b="1" dirty="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(тыс. </a:t>
            </a:r>
            <a:r>
              <a:rPr lang="ru-RU" altLang="ru-RU" sz="1200" b="1" dirty="0" smtClean="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рублей)</a:t>
            </a:r>
          </a:p>
          <a:p>
            <a:pPr lvl="0" algn="r" eaLnBrk="0" hangingPunct="0"/>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sz="600"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12700" marR="6985" indent="251460" algn="just">
              <a:lnSpc>
                <a:spcPct val="100000"/>
              </a:lnSpc>
              <a:spcBef>
                <a:spcPts val="105"/>
              </a:spcBef>
            </a:pPr>
            <a:r>
              <a:rPr lang="ru-RU" sz="1300" b="1" dirty="0">
                <a:solidFill>
                  <a:schemeClr val="accent5">
                    <a:lumMod val="25000"/>
                  </a:schemeClr>
                </a:solidFill>
                <a:latin typeface="Times New Roman"/>
                <a:cs typeface="Times New Roman"/>
              </a:rPr>
              <a:t>Общие доходы </a:t>
            </a:r>
            <a:r>
              <a:rPr lang="ru-RU" sz="1300" dirty="0">
                <a:solidFill>
                  <a:schemeClr val="accent5">
                    <a:lumMod val="25000"/>
                  </a:schemeClr>
                </a:solidFill>
                <a:latin typeface="Times New Roman"/>
                <a:cs typeface="Times New Roman"/>
              </a:rPr>
              <a:t>бюджета муниципального района </a:t>
            </a:r>
            <a:r>
              <a:rPr lang="ru-RU" sz="1300" dirty="0" smtClean="0">
                <a:solidFill>
                  <a:schemeClr val="accent5">
                    <a:lumMod val="25000"/>
                  </a:schemeClr>
                </a:solidFill>
                <a:latin typeface="Times New Roman"/>
                <a:cs typeface="Times New Roman"/>
              </a:rPr>
              <a:t>утверждены </a:t>
            </a:r>
            <a:r>
              <a:rPr lang="ru-RU" sz="1300" dirty="0" smtClean="0">
                <a:solidFill>
                  <a:schemeClr val="accent5">
                    <a:lumMod val="25000"/>
                  </a:schemeClr>
                </a:solidFill>
                <a:latin typeface="Times New Roman"/>
                <a:cs typeface="Times New Roman"/>
              </a:rPr>
              <a:t>на</a:t>
            </a:r>
            <a:r>
              <a:rPr lang="ru-RU" sz="1300" spc="-5"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2024</a:t>
            </a:r>
            <a:r>
              <a:rPr lang="ru-RU" sz="1300" spc="-5" dirty="0" smtClean="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год </a:t>
            </a:r>
            <a:r>
              <a:rPr lang="ru-RU" sz="1300" dirty="0" smtClean="0">
                <a:solidFill>
                  <a:schemeClr val="accent5">
                    <a:lumMod val="25000"/>
                  </a:schemeClr>
                </a:solidFill>
                <a:latin typeface="Times New Roman"/>
                <a:cs typeface="Times New Roman"/>
              </a:rPr>
              <a:t>с</a:t>
            </a:r>
            <a:r>
              <a:rPr lang="ru-RU" sz="1300" spc="-15" dirty="0" smtClean="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увеличением</a:t>
            </a:r>
            <a:r>
              <a:rPr lang="ru-RU" sz="1300" spc="-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на</a:t>
            </a:r>
            <a:r>
              <a:rPr lang="ru-RU" sz="1300" spc="-5" dirty="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29 410,1</a:t>
            </a:r>
            <a:r>
              <a:rPr lang="ru-RU" sz="1300" spc="270" dirty="0" smtClean="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тыс.</a:t>
            </a:r>
            <a:r>
              <a:rPr lang="ru-RU" sz="1300" spc="-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рублей,</a:t>
            </a:r>
            <a:r>
              <a:rPr lang="ru-RU" sz="1300" spc="-5" dirty="0">
                <a:solidFill>
                  <a:schemeClr val="accent5">
                    <a:lumMod val="25000"/>
                  </a:schemeClr>
                </a:solidFill>
                <a:latin typeface="Times New Roman"/>
                <a:cs typeface="Times New Roman"/>
              </a:rPr>
              <a:t> </a:t>
            </a:r>
            <a:r>
              <a:rPr lang="ru-RU" sz="1300" spc="-5" dirty="0" smtClean="0">
                <a:solidFill>
                  <a:schemeClr val="accent5">
                    <a:lumMod val="25000"/>
                  </a:schemeClr>
                </a:solidFill>
                <a:latin typeface="Times New Roman"/>
                <a:cs typeface="Times New Roman"/>
              </a:rPr>
              <a:t>2025 </a:t>
            </a:r>
            <a:r>
              <a:rPr lang="ru-RU" sz="1300" dirty="0" smtClean="0">
                <a:solidFill>
                  <a:schemeClr val="accent5">
                    <a:lumMod val="25000"/>
                  </a:schemeClr>
                </a:solidFill>
                <a:latin typeface="Times New Roman"/>
                <a:cs typeface="Times New Roman"/>
              </a:rPr>
              <a:t>и</a:t>
            </a:r>
            <a:r>
              <a:rPr lang="ru-RU" sz="1300" spc="-5" dirty="0" smtClean="0">
                <a:solidFill>
                  <a:schemeClr val="accent5">
                    <a:lumMod val="25000"/>
                  </a:schemeClr>
                </a:solidFill>
                <a:latin typeface="Times New Roman"/>
                <a:cs typeface="Times New Roman"/>
              </a:rPr>
              <a:t> </a:t>
            </a:r>
            <a:r>
              <a:rPr lang="ru-RU" sz="1300" spc="-20" dirty="0" smtClean="0">
                <a:solidFill>
                  <a:schemeClr val="accent5">
                    <a:lumMod val="25000"/>
                  </a:schemeClr>
                </a:solidFill>
                <a:latin typeface="Times New Roman"/>
                <a:cs typeface="Times New Roman"/>
              </a:rPr>
              <a:t>2026 </a:t>
            </a:r>
            <a:r>
              <a:rPr lang="ru-RU" sz="1300" dirty="0">
                <a:solidFill>
                  <a:schemeClr val="accent5">
                    <a:lumMod val="25000"/>
                  </a:schemeClr>
                </a:solidFill>
                <a:latin typeface="Times New Roman"/>
                <a:cs typeface="Times New Roman"/>
              </a:rPr>
              <a:t>года остаются</a:t>
            </a:r>
            <a:r>
              <a:rPr lang="ru-RU" sz="1300" spc="-55" dirty="0">
                <a:solidFill>
                  <a:schemeClr val="accent5">
                    <a:lumMod val="25000"/>
                  </a:schemeClr>
                </a:solidFill>
                <a:latin typeface="Times New Roman"/>
                <a:cs typeface="Times New Roman"/>
              </a:rPr>
              <a:t> </a:t>
            </a:r>
            <a:r>
              <a:rPr lang="ru-RU" sz="1300" spc="-10" dirty="0">
                <a:solidFill>
                  <a:schemeClr val="accent5">
                    <a:lumMod val="25000"/>
                  </a:schemeClr>
                </a:solidFill>
                <a:latin typeface="Times New Roman"/>
                <a:cs typeface="Times New Roman"/>
              </a:rPr>
              <a:t>неизменными</a:t>
            </a:r>
            <a:r>
              <a:rPr lang="ru-RU" sz="1300" dirty="0" smtClean="0">
                <a:solidFill>
                  <a:schemeClr val="accent5">
                    <a:lumMod val="25000"/>
                  </a:schemeClr>
                </a:solidFill>
                <a:latin typeface="Times New Roman"/>
                <a:cs typeface="Times New Roman"/>
              </a:rPr>
              <a:t>.</a:t>
            </a:r>
            <a:r>
              <a:rPr lang="ru-RU" sz="1300" spc="-30" dirty="0" smtClean="0">
                <a:solidFill>
                  <a:schemeClr val="accent5">
                    <a:lumMod val="25000"/>
                  </a:schemeClr>
                </a:solidFill>
                <a:latin typeface="Times New Roman"/>
                <a:cs typeface="Times New Roman"/>
              </a:rPr>
              <a:t> </a:t>
            </a:r>
          </a:p>
          <a:p>
            <a:pPr marL="12700" marR="6985" indent="251460" algn="just">
              <a:lnSpc>
                <a:spcPct val="100000"/>
              </a:lnSpc>
              <a:spcBef>
                <a:spcPts val="105"/>
              </a:spcBef>
            </a:pPr>
            <a:r>
              <a:rPr lang="ru-RU" sz="1300" b="1" dirty="0">
                <a:solidFill>
                  <a:schemeClr val="accent5">
                    <a:lumMod val="25000"/>
                  </a:schemeClr>
                </a:solidFill>
                <a:latin typeface="Times New Roman"/>
                <a:cs typeface="Times New Roman"/>
              </a:rPr>
              <a:t>Налоговые</a:t>
            </a:r>
            <a:r>
              <a:rPr lang="ru-RU" sz="1300" b="1" spc="365"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и</a:t>
            </a:r>
            <a:r>
              <a:rPr lang="ru-RU" sz="1300" b="1" spc="370"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неналоговые</a:t>
            </a:r>
            <a:r>
              <a:rPr lang="ru-RU" sz="1300" b="1" spc="365"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доходы</a:t>
            </a:r>
            <a:r>
              <a:rPr lang="ru-RU" sz="1300" b="1" spc="370" dirty="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бюджета</a:t>
            </a:r>
            <a:r>
              <a:rPr lang="ru-RU" sz="1300" spc="-40" dirty="0" smtClean="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муниципального</a:t>
            </a:r>
            <a:r>
              <a:rPr lang="ru-RU" sz="1300" spc="-2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района</a:t>
            </a:r>
            <a:r>
              <a:rPr lang="ru-RU" sz="1300" spc="-30" dirty="0">
                <a:solidFill>
                  <a:schemeClr val="accent5">
                    <a:lumMod val="25000"/>
                  </a:schemeClr>
                </a:solidFill>
                <a:latin typeface="Times New Roman"/>
                <a:cs typeface="Times New Roman"/>
              </a:rPr>
              <a:t> </a:t>
            </a:r>
            <a:r>
              <a:rPr lang="ru-RU" sz="1300" spc="-30" dirty="0" smtClean="0">
                <a:solidFill>
                  <a:schemeClr val="accent5">
                    <a:lumMod val="25000"/>
                  </a:schemeClr>
                </a:solidFill>
                <a:latin typeface="Times New Roman"/>
                <a:cs typeface="Times New Roman"/>
              </a:rPr>
              <a:t> </a:t>
            </a:r>
            <a:r>
              <a:rPr lang="ru-RU" sz="1300" spc="-30" dirty="0" smtClean="0">
                <a:solidFill>
                  <a:schemeClr val="accent5">
                    <a:lumMod val="25000"/>
                  </a:schemeClr>
                </a:solidFill>
                <a:latin typeface="Times New Roman"/>
                <a:cs typeface="Times New Roman"/>
              </a:rPr>
              <a:t>утверждены</a:t>
            </a:r>
            <a:r>
              <a:rPr lang="ru-RU" sz="1300"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с увеличением на 2 951,6 тыс. рублей, в том числе:</a:t>
            </a:r>
          </a:p>
          <a:p>
            <a:pPr marL="298450" marR="6985" indent="-285750" algn="just">
              <a:lnSpc>
                <a:spcPct val="100000"/>
              </a:lnSpc>
              <a:spcBef>
                <a:spcPts val="105"/>
              </a:spcBef>
              <a:buFontTx/>
              <a:buChar char="-"/>
            </a:pPr>
            <a:r>
              <a:rPr lang="ru-RU" sz="1300" spc="-10" dirty="0" smtClean="0">
                <a:solidFill>
                  <a:schemeClr val="accent5">
                    <a:lumMod val="25000"/>
                  </a:schemeClr>
                </a:solidFill>
                <a:latin typeface="Times New Roman"/>
                <a:cs typeface="Times New Roman"/>
              </a:rPr>
              <a:t>НДФЛ на 1 951,6 тыс. рублей;</a:t>
            </a:r>
          </a:p>
          <a:p>
            <a:pPr marL="298450" marR="6985" indent="-285750" algn="just">
              <a:lnSpc>
                <a:spcPct val="100000"/>
              </a:lnSpc>
              <a:spcBef>
                <a:spcPts val="105"/>
              </a:spcBef>
              <a:buFontTx/>
              <a:buChar char="-"/>
            </a:pPr>
            <a:r>
              <a:rPr lang="ru-RU" sz="1300" spc="-10" dirty="0" smtClean="0">
                <a:solidFill>
                  <a:schemeClr val="accent5">
                    <a:lumMod val="25000"/>
                  </a:schemeClr>
                </a:solidFill>
                <a:latin typeface="Times New Roman"/>
                <a:cs typeface="Times New Roman"/>
              </a:rPr>
              <a:t>УСН на 680,0 тыс. руб.;</a:t>
            </a:r>
          </a:p>
          <a:p>
            <a:pPr marL="298450" marR="6985" indent="-285750" algn="just">
              <a:lnSpc>
                <a:spcPct val="100000"/>
              </a:lnSpc>
              <a:spcBef>
                <a:spcPts val="105"/>
              </a:spcBef>
              <a:buFontTx/>
              <a:buChar char="-"/>
            </a:pPr>
            <a:r>
              <a:rPr lang="ru-RU" sz="1300" spc="-10" dirty="0" smtClean="0">
                <a:solidFill>
                  <a:schemeClr val="accent5">
                    <a:lumMod val="25000"/>
                  </a:schemeClr>
                </a:solidFill>
                <a:latin typeface="Times New Roman"/>
                <a:cs typeface="Times New Roman"/>
              </a:rPr>
              <a:t>Аренда имущества на 190,0 тыс. руб.;</a:t>
            </a:r>
            <a:endParaRPr lang="ru-RU" sz="1300" spc="-10" dirty="0">
              <a:solidFill>
                <a:schemeClr val="accent5">
                  <a:lumMod val="25000"/>
                </a:schemeClr>
              </a:solidFill>
              <a:latin typeface="Times New Roman"/>
              <a:cs typeface="Times New Roman"/>
            </a:endParaRPr>
          </a:p>
          <a:p>
            <a:pPr marL="298450" marR="6985" indent="-285750" algn="just">
              <a:lnSpc>
                <a:spcPct val="100000"/>
              </a:lnSpc>
              <a:spcBef>
                <a:spcPts val="105"/>
              </a:spcBef>
              <a:buFontTx/>
              <a:buChar char="-"/>
            </a:pPr>
            <a:r>
              <a:rPr lang="ru-RU" sz="1300" spc="-10" dirty="0" smtClean="0">
                <a:solidFill>
                  <a:schemeClr val="accent5">
                    <a:lumMod val="25000"/>
                  </a:schemeClr>
                </a:solidFill>
                <a:latin typeface="Times New Roman"/>
                <a:cs typeface="Times New Roman"/>
              </a:rPr>
              <a:t>Продажа земли на 130,0тыс. рублей.</a:t>
            </a:r>
          </a:p>
          <a:p>
            <a:pPr marL="12700" marR="6985" indent="251460" algn="just">
              <a:spcBef>
                <a:spcPts val="105"/>
              </a:spcBef>
            </a:pPr>
            <a:r>
              <a:rPr lang="ru-RU" sz="1300" dirty="0">
                <a:solidFill>
                  <a:schemeClr val="accent5">
                    <a:lumMod val="25000"/>
                  </a:schemeClr>
                </a:solidFill>
                <a:latin typeface="Times New Roman"/>
                <a:cs typeface="Times New Roman"/>
              </a:rPr>
              <a:t>Доходная</a:t>
            </a:r>
            <a:r>
              <a:rPr lang="ru-RU" sz="1300" spc="-4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часть</a:t>
            </a:r>
            <a:r>
              <a:rPr lang="ru-RU" sz="1300" spc="-40"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бюджета</a:t>
            </a:r>
            <a:r>
              <a:rPr lang="ru-RU" sz="1300" spc="-40"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муниципального</a:t>
            </a:r>
            <a:r>
              <a:rPr lang="ru-RU" sz="1300" spc="-2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района</a:t>
            </a:r>
            <a:r>
              <a:rPr lang="ru-RU" sz="1300" spc="-20"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по</a:t>
            </a:r>
            <a:r>
              <a:rPr lang="ru-RU" sz="1300" b="1" spc="-15"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безвозмездным</a:t>
            </a:r>
            <a:r>
              <a:rPr lang="ru-RU" sz="1300" b="1" spc="-55"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поступлениям</a:t>
            </a:r>
            <a:r>
              <a:rPr lang="ru-RU" sz="1300" b="1" spc="-30" dirty="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утверждены </a:t>
            </a:r>
            <a:r>
              <a:rPr lang="ru-RU" sz="1300" dirty="0">
                <a:solidFill>
                  <a:schemeClr val="accent5">
                    <a:lumMod val="25000"/>
                  </a:schemeClr>
                </a:solidFill>
                <a:latin typeface="Times New Roman"/>
                <a:cs typeface="Times New Roman"/>
              </a:rPr>
              <a:t>на</a:t>
            </a:r>
            <a:r>
              <a:rPr lang="ru-RU" sz="1300" spc="-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2024</a:t>
            </a:r>
            <a:r>
              <a:rPr lang="ru-RU" sz="1300" spc="-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год с</a:t>
            </a:r>
            <a:r>
              <a:rPr lang="ru-RU" sz="1300" spc="-1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увеличением</a:t>
            </a:r>
            <a:r>
              <a:rPr lang="ru-RU" sz="1300" spc="-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на</a:t>
            </a:r>
            <a:r>
              <a:rPr lang="ru-RU" sz="1300" spc="-5" dirty="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26 458,5</a:t>
            </a:r>
            <a:r>
              <a:rPr lang="ru-RU" sz="1300" spc="270" dirty="0" smtClean="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тыс.</a:t>
            </a:r>
            <a:r>
              <a:rPr lang="ru-RU" sz="1300" spc="-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рублей,</a:t>
            </a:r>
            <a:r>
              <a:rPr lang="ru-RU" sz="1300" spc="-5" dirty="0">
                <a:solidFill>
                  <a:schemeClr val="accent5">
                    <a:lumMod val="25000"/>
                  </a:schemeClr>
                </a:solidFill>
                <a:latin typeface="Times New Roman"/>
                <a:cs typeface="Times New Roman"/>
              </a:rPr>
              <a:t> 2025 </a:t>
            </a:r>
            <a:r>
              <a:rPr lang="ru-RU" sz="1300" dirty="0">
                <a:solidFill>
                  <a:schemeClr val="accent5">
                    <a:lumMod val="25000"/>
                  </a:schemeClr>
                </a:solidFill>
                <a:latin typeface="Times New Roman"/>
                <a:cs typeface="Times New Roman"/>
              </a:rPr>
              <a:t>и</a:t>
            </a:r>
            <a:r>
              <a:rPr lang="ru-RU" sz="1300" spc="-5" dirty="0">
                <a:solidFill>
                  <a:schemeClr val="accent5">
                    <a:lumMod val="25000"/>
                  </a:schemeClr>
                </a:solidFill>
                <a:latin typeface="Times New Roman"/>
                <a:cs typeface="Times New Roman"/>
              </a:rPr>
              <a:t> </a:t>
            </a:r>
            <a:r>
              <a:rPr lang="ru-RU" sz="1300" spc="-20" dirty="0">
                <a:solidFill>
                  <a:schemeClr val="accent5">
                    <a:lumMod val="25000"/>
                  </a:schemeClr>
                </a:solidFill>
                <a:latin typeface="Times New Roman"/>
                <a:cs typeface="Times New Roman"/>
              </a:rPr>
              <a:t>2026 </a:t>
            </a:r>
            <a:r>
              <a:rPr lang="ru-RU" sz="1300" dirty="0">
                <a:solidFill>
                  <a:schemeClr val="accent5">
                    <a:lumMod val="25000"/>
                  </a:schemeClr>
                </a:solidFill>
                <a:latin typeface="Times New Roman"/>
                <a:cs typeface="Times New Roman"/>
              </a:rPr>
              <a:t>года остаются</a:t>
            </a:r>
            <a:r>
              <a:rPr lang="ru-RU" sz="1300" spc="-55" dirty="0">
                <a:solidFill>
                  <a:schemeClr val="accent5">
                    <a:lumMod val="25000"/>
                  </a:schemeClr>
                </a:solidFill>
                <a:latin typeface="Times New Roman"/>
                <a:cs typeface="Times New Roman"/>
              </a:rPr>
              <a:t> </a:t>
            </a:r>
            <a:r>
              <a:rPr lang="ru-RU" sz="1300" spc="-10" dirty="0">
                <a:solidFill>
                  <a:schemeClr val="accent5">
                    <a:lumMod val="25000"/>
                  </a:schemeClr>
                </a:solidFill>
                <a:latin typeface="Times New Roman"/>
                <a:cs typeface="Times New Roman"/>
              </a:rPr>
              <a:t>неизменными</a:t>
            </a:r>
            <a:r>
              <a:rPr lang="ru-RU" sz="1300" dirty="0">
                <a:solidFill>
                  <a:schemeClr val="accent5">
                    <a:lumMod val="25000"/>
                  </a:schemeClr>
                </a:solidFill>
                <a:latin typeface="Times New Roman"/>
                <a:cs typeface="Times New Roman"/>
              </a:rPr>
              <a:t>.</a:t>
            </a:r>
            <a:r>
              <a:rPr lang="ru-RU" sz="1300" spc="-30" dirty="0">
                <a:solidFill>
                  <a:schemeClr val="accent5">
                    <a:lumMod val="25000"/>
                  </a:schemeClr>
                </a:solidFill>
                <a:latin typeface="Times New Roman"/>
                <a:cs typeface="Times New Roman"/>
              </a:rPr>
              <a:t> </a:t>
            </a:r>
          </a:p>
        </p:txBody>
      </p:sp>
      <p:graphicFrame>
        <p:nvGraphicFramePr>
          <p:cNvPr id="14" name="Таблица 13"/>
          <p:cNvGraphicFramePr>
            <a:graphicFrameLocks noGrp="1"/>
          </p:cNvGraphicFramePr>
          <p:nvPr>
            <p:extLst>
              <p:ext uri="{D42A27DB-BD31-4B8C-83A1-F6EECF244321}">
                <p14:modId xmlns:p14="http://schemas.microsoft.com/office/powerpoint/2010/main" val="4259437519"/>
              </p:ext>
            </p:extLst>
          </p:nvPr>
        </p:nvGraphicFramePr>
        <p:xfrm>
          <a:off x="460375" y="2420888"/>
          <a:ext cx="8541842" cy="2088862"/>
        </p:xfrm>
        <a:graphic>
          <a:graphicData uri="http://schemas.openxmlformats.org/drawingml/2006/table">
            <a:tbl>
              <a:tblPr firstRow="1" firstCol="1" bandRow="1">
                <a:tableStyleId>{21E4AEA4-8DFA-4A89-87EB-49C32662AFE0}</a:tableStyleId>
              </a:tblPr>
              <a:tblGrid>
                <a:gridCol w="1946228"/>
                <a:gridCol w="1151182"/>
                <a:gridCol w="882881"/>
                <a:gridCol w="1177175"/>
                <a:gridCol w="937507"/>
                <a:gridCol w="1122548"/>
                <a:gridCol w="1324321"/>
              </a:tblGrid>
              <a:tr h="218934">
                <a:tc rowSpan="2">
                  <a:txBody>
                    <a:bodyPr/>
                    <a:lstStyle/>
                    <a:p>
                      <a:pPr>
                        <a:spcAft>
                          <a:spcPts val="0"/>
                        </a:spcAft>
                      </a:pPr>
                      <a:r>
                        <a:rPr lang="ru-RU" sz="1400" dirty="0">
                          <a:effectLst/>
                        </a:rPr>
                        <a:t> </a:t>
                      </a:r>
                      <a:endParaRPr lang="ru-RU" sz="1200" dirty="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2024 год</a:t>
                      </a:r>
                      <a:endParaRPr lang="ru-RU" sz="1100" dirty="0" smtClean="0">
                        <a:effectLst/>
                        <a:latin typeface="Times New Roman"/>
                        <a:ea typeface="Times New Roman"/>
                      </a:endParaRPr>
                    </a:p>
                  </a:txBody>
                  <a:tcPr marL="68580" marR="68580" marT="0" marB="0"/>
                </a:tc>
                <a:tc hMerge="1">
                  <a:txBody>
                    <a:bodyPr/>
                    <a:lstStyle/>
                    <a:p>
                      <a:pPr algn="ctr">
                        <a:spcAft>
                          <a:spcPts val="0"/>
                        </a:spcAft>
                      </a:pPr>
                      <a:endParaRPr lang="ru-RU" sz="1200" dirty="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2025 год</a:t>
                      </a:r>
                      <a:endParaRPr lang="ru-RU" sz="1100" dirty="0" smtClean="0">
                        <a:effectLst/>
                        <a:latin typeface="Times New Roman"/>
                        <a:ea typeface="Times New Roman"/>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2026 год</a:t>
                      </a:r>
                      <a:endParaRPr lang="ru-RU" sz="1100" dirty="0" smtClean="0">
                        <a:effectLst/>
                        <a:latin typeface="Times New Roman"/>
                        <a:ea typeface="Times New Roman"/>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effectLst/>
                        <a:latin typeface="Times New Roman"/>
                        <a:ea typeface="Times New Roman"/>
                      </a:endParaRPr>
                    </a:p>
                  </a:txBody>
                  <a:tcPr marL="68580" marR="68580" marT="0" marB="0"/>
                </a:tc>
              </a:tr>
              <a:tr h="355241">
                <a:tc vMerge="1">
                  <a:txBody>
                    <a:bodyPr/>
                    <a:lstStyle/>
                    <a:p>
                      <a:pPr>
                        <a:spcAft>
                          <a:spcPts val="0"/>
                        </a:spcAft>
                      </a:pP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утверждено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утверждено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утверждено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r>
              <a:tr h="433937">
                <a:tc>
                  <a:txBody>
                    <a:bodyPr/>
                    <a:lstStyle/>
                    <a:p>
                      <a:pPr>
                        <a:spcAft>
                          <a:spcPts val="0"/>
                        </a:spcAft>
                      </a:pPr>
                      <a:r>
                        <a:rPr lang="ru-RU" sz="1200" dirty="0">
                          <a:effectLst/>
                        </a:rPr>
                        <a:t>общий объем доходов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556 426,3</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+ 29 410,1</a:t>
                      </a:r>
                      <a:endParaRPr lang="ru-RU" sz="1100" b="1" u="sng" dirty="0">
                        <a:solidFill>
                          <a:schemeClr val="accent5">
                            <a:lumMod val="50000"/>
                          </a:schemeClr>
                        </a:solidFill>
                        <a:effectLst/>
                        <a:latin typeface="Times New Roman"/>
                        <a:ea typeface="Times New Roman"/>
                      </a:endParaRPr>
                    </a:p>
                  </a:txBody>
                  <a:tcPr marL="68580" marR="68580" marT="0" marB="0" anchor="ctr"/>
                </a:tc>
                <a:tc>
                  <a:txBody>
                    <a:bodyPr/>
                    <a:lstStyle/>
                    <a:p>
                      <a:pPr algn="ctr">
                        <a:spcAft>
                          <a:spcPts val="0"/>
                        </a:spcAft>
                      </a:pPr>
                      <a:r>
                        <a:rPr lang="ru-RU" sz="1100" dirty="0">
                          <a:effectLst/>
                        </a:rPr>
                        <a:t>416 </a:t>
                      </a:r>
                      <a:r>
                        <a:rPr lang="ru-RU" sz="1100" dirty="0" smtClean="0">
                          <a:effectLst/>
                        </a:rPr>
                        <a:t>300,3</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c>
                  <a:txBody>
                    <a:bodyPr/>
                    <a:lstStyle/>
                    <a:p>
                      <a:pPr algn="ctr">
                        <a:spcAft>
                          <a:spcPts val="0"/>
                        </a:spcAft>
                      </a:pPr>
                      <a:r>
                        <a:rPr lang="ru-RU" sz="1100" dirty="0" smtClean="0">
                          <a:effectLst/>
                        </a:rPr>
                        <a:t>450 073,9</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r h="432048">
                <a:tc>
                  <a:txBody>
                    <a:bodyPr/>
                    <a:lstStyle/>
                    <a:p>
                      <a:pPr>
                        <a:spcAft>
                          <a:spcPts val="0"/>
                        </a:spcAft>
                      </a:pPr>
                      <a:r>
                        <a:rPr lang="ru-RU" sz="1200" dirty="0">
                          <a:effectLst/>
                        </a:rPr>
                        <a:t>общий объем расходов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566 125,1</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+ 29 410,1</a:t>
                      </a:r>
                    </a:p>
                  </a:txBody>
                  <a:tcPr marL="68580" marR="68580" marT="0" marB="0" anchor="ctr"/>
                </a:tc>
                <a:tc>
                  <a:txBody>
                    <a:bodyPr/>
                    <a:lstStyle/>
                    <a:p>
                      <a:pPr algn="ctr">
                        <a:spcAft>
                          <a:spcPts val="0"/>
                        </a:spcAft>
                      </a:pPr>
                      <a:r>
                        <a:rPr lang="ru-RU" sz="1100" dirty="0" smtClean="0">
                          <a:effectLst/>
                        </a:rPr>
                        <a:t>416 300,3</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smtClean="0">
                          <a:effectLst/>
                        </a:rPr>
                        <a:t>449 746,5</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r h="648702">
                <a:tc>
                  <a:txBody>
                    <a:bodyPr/>
                    <a:lstStyle/>
                    <a:p>
                      <a:pPr>
                        <a:spcAft>
                          <a:spcPts val="0"/>
                        </a:spcAft>
                      </a:pPr>
                      <a:r>
                        <a:rPr lang="ru-RU" sz="1200" dirty="0">
                          <a:effectLst/>
                        </a:rPr>
                        <a:t>Дефицит </a:t>
                      </a:r>
                      <a:r>
                        <a:rPr lang="ru-RU" sz="1200" dirty="0" smtClean="0">
                          <a:effectLst/>
                        </a:rPr>
                        <a:t>– </a:t>
                      </a:r>
                    </a:p>
                    <a:p>
                      <a:pPr>
                        <a:spcAft>
                          <a:spcPts val="0"/>
                        </a:spcAft>
                      </a:pPr>
                      <a:r>
                        <a:rPr lang="ru-RU" sz="1200" dirty="0" smtClean="0">
                          <a:effectLst/>
                        </a:rPr>
                        <a:t>(</a:t>
                      </a:r>
                      <a:r>
                        <a:rPr lang="ru-RU" sz="1200" dirty="0">
                          <a:effectLst/>
                        </a:rPr>
                        <a:t>профицит +) </a:t>
                      </a:r>
                      <a:endParaRPr lang="ru-RU" sz="1200" dirty="0" smtClean="0">
                        <a:effectLst/>
                      </a:endParaRPr>
                    </a:p>
                    <a:p>
                      <a:pPr>
                        <a:spcAft>
                          <a:spcPts val="0"/>
                        </a:spcAft>
                      </a:pPr>
                      <a:r>
                        <a:rPr lang="ru-RU" sz="1200" dirty="0" smtClean="0">
                          <a:effectLst/>
                        </a:rPr>
                        <a:t>местного </a:t>
                      </a:r>
                      <a:r>
                        <a:rPr lang="ru-RU" sz="1200" dirty="0">
                          <a:effectLst/>
                        </a:rPr>
                        <a:t>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9 698,8</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a:effectLst/>
                        </a:rPr>
                        <a:t>0,0</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a:effectLst/>
                        </a:rPr>
                        <a:t>327,4</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1638699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graphicFrame>
        <p:nvGraphicFramePr>
          <p:cNvPr id="3" name="Таблица 2"/>
          <p:cNvGraphicFramePr>
            <a:graphicFrameLocks noGrp="1"/>
          </p:cNvGraphicFramePr>
          <p:nvPr>
            <p:extLst>
              <p:ext uri="{D42A27DB-BD31-4B8C-83A1-F6EECF244321}">
                <p14:modId xmlns:p14="http://schemas.microsoft.com/office/powerpoint/2010/main" val="1006324209"/>
              </p:ext>
            </p:extLst>
          </p:nvPr>
        </p:nvGraphicFramePr>
        <p:xfrm>
          <a:off x="117425" y="822643"/>
          <a:ext cx="8991079" cy="6312274"/>
        </p:xfrm>
        <a:graphic>
          <a:graphicData uri="http://schemas.openxmlformats.org/drawingml/2006/table">
            <a:tbl>
              <a:tblPr firstRow="1" firstCol="1" bandRow="1">
                <a:tableStyleId>{93296810-A885-4BE3-A3E7-6D5BEEA58F35}</a:tableStyleId>
              </a:tblPr>
              <a:tblGrid>
                <a:gridCol w="6110759"/>
                <a:gridCol w="936104"/>
                <a:gridCol w="936104"/>
                <a:gridCol w="1008112"/>
              </a:tblGrid>
              <a:tr h="1135930">
                <a:tc>
                  <a:txBody>
                    <a:bodyPr/>
                    <a:lstStyle/>
                    <a:p>
                      <a:pPr algn="ctr">
                        <a:lnSpc>
                          <a:spcPct val="115000"/>
                        </a:lnSpc>
                        <a:spcAft>
                          <a:spcPts val="0"/>
                        </a:spcAft>
                      </a:pPr>
                      <a:r>
                        <a:rPr lang="ru-RU" sz="800" dirty="0">
                          <a:effectLst/>
                        </a:rPr>
                        <a:t>Наименование  дохода</a:t>
                      </a:r>
                      <a:endParaRPr lang="ru-RU" sz="1000" dirty="0">
                        <a:effectLst/>
                      </a:endParaRPr>
                    </a:p>
                    <a:p>
                      <a:pPr algn="ctr">
                        <a:lnSpc>
                          <a:spcPct val="115000"/>
                        </a:lnSpc>
                        <a:spcAft>
                          <a:spcPts val="0"/>
                        </a:spcAft>
                      </a:pPr>
                      <a:r>
                        <a:rPr lang="ru-RU" sz="800" dirty="0">
                          <a:effectLst/>
                        </a:rPr>
                        <a:t> </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 70/13)</a:t>
                      </a:r>
                    </a:p>
                    <a:p>
                      <a:pPr algn="ctr">
                        <a:lnSpc>
                          <a:spcPct val="115000"/>
                        </a:lnSpc>
                        <a:spcAft>
                          <a:spcPts val="0"/>
                        </a:spcAft>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800" dirty="0" smtClean="0">
                          <a:effectLst/>
                        </a:rPr>
                        <a:t>Показатели с учетом изменений, утв. Решением от 05.11.2024 № 41/25 «О внесении изменений в бюджет» </a:t>
                      </a:r>
                      <a:r>
                        <a:rPr lang="ru-RU" sz="800" dirty="0" smtClean="0">
                          <a:effectLst/>
                        </a:rPr>
                        <a:t>(рублей)</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800" dirty="0">
                          <a:effectLst/>
                        </a:rPr>
                        <a:t>Изменения</a:t>
                      </a:r>
                      <a:endParaRPr lang="ru-RU" sz="1000" dirty="0">
                        <a:effectLst/>
                      </a:endParaRPr>
                    </a:p>
                    <a:p>
                      <a:pPr algn="ctr">
                        <a:lnSpc>
                          <a:spcPct val="115000"/>
                        </a:lnSpc>
                        <a:spcAft>
                          <a:spcPts val="0"/>
                        </a:spcAft>
                      </a:pPr>
                      <a:r>
                        <a:rPr lang="ru-RU" sz="800" dirty="0">
                          <a:effectLst/>
                        </a:rPr>
                        <a:t>(</a:t>
                      </a:r>
                      <a:r>
                        <a:rPr lang="en-US" sz="800" dirty="0">
                          <a:effectLst/>
                        </a:rPr>
                        <a:t>“+”, “-”</a:t>
                      </a:r>
                      <a:r>
                        <a:rPr lang="ru-RU" sz="800" dirty="0" smtClean="0">
                          <a:effectLst/>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p>
                      <a:pPr algn="ctr">
                        <a:lnSpc>
                          <a:spcPct val="115000"/>
                        </a:lnSpc>
                        <a:spcAft>
                          <a:spcPts val="0"/>
                        </a:spcAft>
                      </a:pPr>
                      <a:endParaRPr lang="ru-RU" sz="800" dirty="0">
                        <a:effectLst/>
                        <a:latin typeface="Times New Roman"/>
                        <a:ea typeface="Times New Roman"/>
                        <a:cs typeface="Times New Roman"/>
                      </a:endParaRPr>
                    </a:p>
                  </a:txBody>
                  <a:tcPr marL="68580" marR="68580" marT="0" marB="0" anchor="ctr"/>
                </a:tc>
              </a:tr>
              <a:tr h="164414">
                <a:tc>
                  <a:txBody>
                    <a:bodyPr/>
                    <a:lstStyle/>
                    <a:p>
                      <a:pPr marL="21590">
                        <a:lnSpc>
                          <a:spcPct val="115000"/>
                        </a:lnSpc>
                        <a:spcAft>
                          <a:spcPts val="0"/>
                        </a:spcAft>
                      </a:pPr>
                      <a:r>
                        <a:rPr lang="ru-RU" sz="1000">
                          <a:effectLst/>
                        </a:rPr>
                        <a:t>НАЛОГОВЫЕ И НЕНАЛОГОВЫЕ ДОХОДЫ</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55 539 200,00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58 490 800,00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effectLst/>
                          <a:latin typeface="Times New Roman"/>
                          <a:ea typeface="Times New Roman"/>
                          <a:cs typeface="Times New Roman"/>
                        </a:rPr>
                        <a:t>+ 2 951 600,00</a:t>
                      </a:r>
                      <a:endParaRPr lang="ru-RU" sz="1000" dirty="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smtClean="0">
                          <a:effectLst/>
                          <a:latin typeface="Times New Roman"/>
                          <a:ea typeface="Times New Roman"/>
                          <a:cs typeface="Times New Roman"/>
                        </a:rPr>
                        <a:t>НДФЛ</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36 768 500,00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38 720,100,00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+ 1 951 600,00</a:t>
                      </a:r>
                      <a:endParaRPr lang="ru-RU" sz="1000" dirty="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smtClean="0">
                          <a:effectLst/>
                          <a:latin typeface="Times New Roman"/>
                          <a:ea typeface="Times New Roman"/>
                          <a:cs typeface="Times New Roman"/>
                        </a:rPr>
                        <a:t>УСН</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1 830 300,00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2 510 300,00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+ 680 000,00</a:t>
                      </a:r>
                      <a:endParaRPr lang="ru-RU" sz="1000" dirty="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smtClean="0">
                          <a:effectLst/>
                          <a:latin typeface="Times New Roman"/>
                          <a:ea typeface="Times New Roman"/>
                          <a:cs typeface="Times New Roman"/>
                        </a:rPr>
                        <a:t>Аренда имущества</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183 400,00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373 400,00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+ 190 000,00</a:t>
                      </a:r>
                      <a:endParaRPr lang="ru-RU" sz="1000" dirty="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smtClean="0">
                          <a:effectLst/>
                          <a:latin typeface="Times New Roman"/>
                          <a:ea typeface="Times New Roman"/>
                          <a:cs typeface="Times New Roman"/>
                        </a:rPr>
                        <a:t>Продажа земли</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1 017 000,00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1 147 000,00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effectLst/>
                          <a:latin typeface="Times New Roman"/>
                          <a:ea typeface="Times New Roman"/>
                          <a:cs typeface="Times New Roman"/>
                        </a:rPr>
                        <a:t>+ 130 000,00</a:t>
                      </a:r>
                      <a:endParaRPr lang="ru-RU" sz="1000" dirty="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a:effectLst/>
                        </a:rPr>
                        <a:t>БЕЗВОЗМЕЗДНЫЕ ДОХОДЫ</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471 477 020,61</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471 477 020,61</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a:solidFill>
                            <a:srgbClr val="000000"/>
                          </a:solidFill>
                          <a:effectLst/>
                          <a:latin typeface="Times New Roman"/>
                          <a:ea typeface="Times New Roman"/>
                          <a:cs typeface="Times New Roman"/>
                        </a:rPr>
                        <a:t>+ </a:t>
                      </a:r>
                      <a:r>
                        <a:rPr lang="ru-RU" sz="1000" i="1" dirty="0" smtClean="0">
                          <a:solidFill>
                            <a:srgbClr val="000000"/>
                          </a:solidFill>
                          <a:effectLst/>
                          <a:latin typeface="Times New Roman"/>
                          <a:ea typeface="Times New Roman"/>
                          <a:cs typeface="Times New Roman"/>
                        </a:rPr>
                        <a:t>20 412 167,07</a:t>
                      </a:r>
                      <a:endParaRPr lang="ru-RU" sz="1000" dirty="0">
                        <a:effectLst/>
                        <a:latin typeface="Times New Roman"/>
                        <a:ea typeface="Times New Roman"/>
                        <a:cs typeface="Times New Roman"/>
                      </a:endParaRPr>
                    </a:p>
                  </a:txBody>
                  <a:tcPr marL="68580" marR="68580" marT="0" marB="0"/>
                </a:tc>
              </a:tr>
              <a:tr h="143197">
                <a:tc>
                  <a:txBody>
                    <a:bodyPr/>
                    <a:lstStyle/>
                    <a:p>
                      <a:pPr marL="21590">
                        <a:lnSpc>
                          <a:spcPts val="1100"/>
                        </a:lnSpc>
                        <a:spcAft>
                          <a:spcPts val="0"/>
                        </a:spcAft>
                      </a:pPr>
                      <a:r>
                        <a:rPr lang="ru-RU" sz="1000" spc="0" baseline="0" dirty="0" smtClean="0">
                          <a:effectLst/>
                          <a:latin typeface="Times New Roman"/>
                          <a:ea typeface="Times New Roman"/>
                          <a:cs typeface="Times New Roman"/>
                        </a:rPr>
                        <a:t>Субсидии на обеспечение развития и укрепления материально-технической базы муниципальных учреждений культуры </a:t>
                      </a:r>
                      <a:endParaRPr lang="ru-RU" sz="1000" spc="0" baseline="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dirty="0" smtClean="0">
                          <a:solidFill>
                            <a:srgbClr val="000000"/>
                          </a:solidFill>
                          <a:effectLst/>
                          <a:latin typeface="Times New Roman"/>
                          <a:ea typeface="Times New Roman"/>
                          <a:cs typeface="Times New Roman"/>
                        </a:rPr>
                        <a:t>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217</a:t>
                      </a:r>
                      <a:r>
                        <a:rPr lang="ru-RU" sz="1000" baseline="0" dirty="0" smtClean="0">
                          <a:solidFill>
                            <a:schemeClr val="tx1"/>
                          </a:solidFill>
                          <a:effectLst/>
                          <a:latin typeface="Times New Roman"/>
                          <a:ea typeface="Times New Roman"/>
                          <a:cs typeface="Times New Roman"/>
                        </a:rPr>
                        <a:t> 000,00</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chemeClr val="tx1"/>
                          </a:solidFill>
                          <a:effectLst/>
                          <a:latin typeface="Times New Roman"/>
                          <a:ea typeface="Times New Roman"/>
                          <a:cs typeface="Times New Roman"/>
                        </a:rPr>
                        <a:t>+ </a:t>
                      </a:r>
                      <a:r>
                        <a:rPr lang="ru-RU" sz="1000" dirty="0" smtClean="0">
                          <a:solidFill>
                            <a:schemeClr val="tx1"/>
                          </a:solidFill>
                          <a:effectLst/>
                          <a:latin typeface="Times New Roman"/>
                          <a:ea typeface="Times New Roman"/>
                          <a:cs typeface="Times New Roman"/>
                        </a:rPr>
                        <a:t>217</a:t>
                      </a:r>
                      <a:r>
                        <a:rPr lang="ru-RU" sz="1000" baseline="0" dirty="0" smtClean="0">
                          <a:solidFill>
                            <a:schemeClr val="tx1"/>
                          </a:solidFill>
                          <a:effectLst/>
                          <a:latin typeface="Times New Roman"/>
                          <a:ea typeface="Times New Roman"/>
                          <a:cs typeface="Times New Roman"/>
                        </a:rPr>
                        <a:t> 000,00</a:t>
                      </a:r>
                      <a:endParaRPr lang="ru-RU" sz="1000" dirty="0">
                        <a:solidFill>
                          <a:schemeClr val="tx1"/>
                        </a:solidFill>
                        <a:effectLst/>
                        <a:latin typeface="Times New Roman"/>
                        <a:ea typeface="Times New Roman"/>
                        <a:cs typeface="Times New Roman"/>
                      </a:endParaRPr>
                    </a:p>
                  </a:txBody>
                  <a:tcPr marL="68580" marR="68580" marT="0" marB="0"/>
                </a:tc>
              </a:tr>
              <a:tr h="78039">
                <a:tc>
                  <a:txBody>
                    <a:bodyPr/>
                    <a:lstStyle/>
                    <a:p>
                      <a:pPr marL="21590">
                        <a:lnSpc>
                          <a:spcPts val="1100"/>
                        </a:lnSpc>
                        <a:spcAft>
                          <a:spcPts val="0"/>
                        </a:spcAft>
                      </a:pPr>
                      <a:r>
                        <a:rPr lang="ru-RU" sz="1000" spc="0" baseline="0" dirty="0" smtClean="0">
                          <a:effectLst/>
                          <a:latin typeface="Times New Roman"/>
                          <a:ea typeface="Times New Roman"/>
                          <a:cs typeface="Times New Roman"/>
                        </a:rPr>
                        <a:t>Субсидии на обеспечение развития и укрепления материально-технической базы муниципальных учреждений дополнительного образования </a:t>
                      </a:r>
                      <a:endParaRPr lang="ru-RU" sz="1000" spc="0" baseline="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dirty="0" smtClean="0">
                          <a:solidFill>
                            <a:srgbClr val="000000"/>
                          </a:solidFill>
                          <a:effectLst/>
                          <a:latin typeface="Times New Roman"/>
                          <a:ea typeface="Times New Roman"/>
                          <a:cs typeface="Times New Roman"/>
                        </a:rPr>
                        <a:t>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70 000,00</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+ 70 000,00</a:t>
                      </a:r>
                      <a:endParaRPr lang="ru-RU" sz="1000" dirty="0">
                        <a:solidFill>
                          <a:schemeClr val="tx1"/>
                        </a:solidFill>
                        <a:effectLst/>
                        <a:latin typeface="Times New Roman"/>
                        <a:ea typeface="Times New Roman"/>
                        <a:cs typeface="Times New Roman"/>
                      </a:endParaRPr>
                    </a:p>
                  </a:txBody>
                  <a:tcPr marL="68580" marR="68580" marT="0" marB="0"/>
                </a:tc>
              </a:tr>
              <a:tr h="204844">
                <a:tc>
                  <a:txBody>
                    <a:bodyPr/>
                    <a:lstStyle/>
                    <a:p>
                      <a:pPr marL="21590">
                        <a:lnSpc>
                          <a:spcPts val="1100"/>
                        </a:lnSpc>
                        <a:spcAft>
                          <a:spcPts val="0"/>
                        </a:spcAft>
                      </a:pPr>
                      <a:r>
                        <a:rPr lang="ru-RU" sz="1000" spc="0" baseline="0" dirty="0" smtClean="0">
                          <a:effectLst/>
                          <a:latin typeface="Times New Roman"/>
                          <a:ea typeface="Times New Roman"/>
                          <a:cs typeface="Times New Roman"/>
                        </a:rPr>
                        <a:t>Субсидии на укрепление материально-технической базы образовательных учреждений</a:t>
                      </a:r>
                      <a:endParaRPr lang="ru-RU" sz="1000" spc="0" baseline="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dirty="0" smtClean="0">
                          <a:solidFill>
                            <a:srgbClr val="000000"/>
                          </a:solidFill>
                          <a:effectLst/>
                          <a:latin typeface="Times New Roman"/>
                          <a:ea typeface="Times New Roman"/>
                          <a:cs typeface="Times New Roman"/>
                        </a:rPr>
                        <a:t>6 657 300,00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7 245 300,00</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+ 588 000,00</a:t>
                      </a:r>
                      <a:endParaRPr lang="ru-RU" sz="1000" dirty="0">
                        <a:solidFill>
                          <a:schemeClr val="tx1"/>
                        </a:solidFill>
                        <a:effectLst/>
                        <a:latin typeface="Times New Roman"/>
                        <a:ea typeface="Times New Roman"/>
                        <a:cs typeface="Times New Roman"/>
                      </a:endParaRPr>
                    </a:p>
                  </a:txBody>
                  <a:tcPr marL="68580" marR="68580" marT="0" marB="0"/>
                </a:tc>
              </a:tr>
              <a:tr h="84381">
                <a:tc>
                  <a:txBody>
                    <a:bodyPr/>
                    <a:lstStyle/>
                    <a:p>
                      <a:pPr>
                        <a:lnSpc>
                          <a:spcPts val="1100"/>
                        </a:lnSpc>
                        <a:spcAft>
                          <a:spcPts val="0"/>
                        </a:spcAft>
                      </a:pPr>
                      <a:r>
                        <a:rPr lang="ru-RU" sz="1000" spc="0" baseline="0" dirty="0" smtClean="0">
                          <a:solidFill>
                            <a:schemeClr val="bg1"/>
                          </a:solidFill>
                          <a:effectLst/>
                          <a:latin typeface="Times New Roman"/>
                          <a:ea typeface="Times New Roman"/>
                          <a:cs typeface="Times New Roman"/>
                        </a:rPr>
                        <a:t>Субсидии </a:t>
                      </a:r>
                      <a:r>
                        <a:rPr lang="ru-RU" sz="1000" spc="0" baseline="0" dirty="0">
                          <a:solidFill>
                            <a:schemeClr val="bg1"/>
                          </a:solidFill>
                          <a:effectLst/>
                          <a:latin typeface="Times New Roman"/>
                          <a:ea typeface="Times New Roman"/>
                          <a:cs typeface="Times New Roman"/>
                        </a:rPr>
                        <a:t>на предоставление грантов субъектам малого и среднего предпринимательства</a:t>
                      </a:r>
                    </a:p>
                  </a:txBody>
                  <a:tcPr marL="68580" marR="68580" marT="0" marB="0" anchor="ctr"/>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1 200 000,00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2 716 000,00</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chemeClr val="tx1"/>
                          </a:solidFill>
                          <a:effectLst/>
                          <a:latin typeface="Times New Roman"/>
                          <a:ea typeface="Times New Roman"/>
                          <a:cs typeface="Times New Roman"/>
                        </a:rPr>
                        <a:t>+ </a:t>
                      </a:r>
                      <a:r>
                        <a:rPr lang="ru-RU" sz="1000" dirty="0" smtClean="0">
                          <a:solidFill>
                            <a:schemeClr val="tx1"/>
                          </a:solidFill>
                          <a:effectLst/>
                          <a:latin typeface="Times New Roman"/>
                          <a:ea typeface="Times New Roman"/>
                          <a:cs typeface="Times New Roman"/>
                        </a:rPr>
                        <a:t>1 516 000,00</a:t>
                      </a:r>
                      <a:endParaRPr lang="ru-RU" sz="1000" dirty="0">
                        <a:solidFill>
                          <a:schemeClr val="tx1"/>
                        </a:solidFill>
                        <a:effectLst/>
                        <a:latin typeface="Times New Roman"/>
                        <a:ea typeface="Times New Roman"/>
                        <a:cs typeface="Times New Roman"/>
                      </a:endParaRPr>
                    </a:p>
                  </a:txBody>
                  <a:tcPr marL="68580" marR="68580" marT="0" marB="0"/>
                </a:tc>
              </a:tr>
              <a:tr h="139178">
                <a:tc>
                  <a:txBody>
                    <a:bodyPr/>
                    <a:lstStyle/>
                    <a:p>
                      <a:pPr>
                        <a:lnSpc>
                          <a:spcPts val="1100"/>
                        </a:lnSpc>
                        <a:spcAft>
                          <a:spcPts val="0"/>
                        </a:spcAft>
                      </a:pPr>
                      <a:r>
                        <a:rPr lang="ru-RU" sz="1000" spc="0" baseline="0" dirty="0" smtClean="0">
                          <a:solidFill>
                            <a:schemeClr val="bg1"/>
                          </a:solidFill>
                          <a:effectLst/>
                          <a:latin typeface="Times New Roman"/>
                          <a:ea typeface="Times New Roman"/>
                          <a:cs typeface="Times New Roman"/>
                        </a:rPr>
                        <a:t>Субсидии на укрепление материально-технической базы учреждений</a:t>
                      </a:r>
                      <a:endParaRPr lang="ru-RU" sz="1000" spc="0" baseline="0" dirty="0">
                        <a:solidFill>
                          <a:schemeClr val="bg1"/>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dirty="0" smtClean="0">
                          <a:solidFill>
                            <a:srgbClr val="000000"/>
                          </a:solidFill>
                          <a:effectLst/>
                          <a:latin typeface="Times New Roman"/>
                          <a:ea typeface="Times New Roman"/>
                          <a:cs typeface="Times New Roman"/>
                        </a:rPr>
                        <a:t>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125 000,00</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chemeClr val="tx1"/>
                          </a:solidFill>
                          <a:effectLst/>
                          <a:latin typeface="Times New Roman"/>
                          <a:ea typeface="Times New Roman"/>
                          <a:cs typeface="Times New Roman"/>
                        </a:rPr>
                        <a:t>+ </a:t>
                      </a:r>
                      <a:r>
                        <a:rPr lang="ru-RU" sz="1000" dirty="0" smtClean="0">
                          <a:solidFill>
                            <a:schemeClr val="tx1"/>
                          </a:solidFill>
                          <a:effectLst/>
                          <a:latin typeface="Times New Roman"/>
                          <a:ea typeface="Times New Roman"/>
                          <a:cs typeface="Times New Roman"/>
                        </a:rPr>
                        <a:t>125 000,00</a:t>
                      </a:r>
                      <a:endParaRPr lang="ru-RU" sz="1000" dirty="0">
                        <a:solidFill>
                          <a:schemeClr val="tx1"/>
                        </a:solidFill>
                        <a:effectLst/>
                        <a:latin typeface="Times New Roman"/>
                        <a:ea typeface="Times New Roman"/>
                        <a:cs typeface="Times New Roman"/>
                      </a:endParaRPr>
                    </a:p>
                  </a:txBody>
                  <a:tcPr marL="68580" marR="68580" marT="0" marB="0"/>
                </a:tc>
              </a:tr>
              <a:tr h="145393">
                <a:tc>
                  <a:txBody>
                    <a:bodyPr/>
                    <a:lstStyle/>
                    <a:p>
                      <a:pPr>
                        <a:lnSpc>
                          <a:spcPts val="1100"/>
                        </a:lnSpc>
                        <a:spcAft>
                          <a:spcPts val="0"/>
                        </a:spcAft>
                      </a:pPr>
                      <a:r>
                        <a:rPr lang="ru-RU" sz="1000" spc="0" baseline="0" dirty="0" smtClean="0">
                          <a:solidFill>
                            <a:schemeClr val="bg1"/>
                          </a:solidFill>
                          <a:effectLst/>
                          <a:latin typeface="Times New Roman"/>
                          <a:ea typeface="Times New Roman"/>
                          <a:cs typeface="Times New Roman"/>
                        </a:rPr>
                        <a:t>Расходы за счет средств резервного фонда Правительства Смоленской области, из них:</a:t>
                      </a:r>
                    </a:p>
                    <a:p>
                      <a:pPr>
                        <a:lnSpc>
                          <a:spcPts val="1100"/>
                        </a:lnSpc>
                        <a:spcAft>
                          <a:spcPts val="0"/>
                        </a:spcAft>
                      </a:pPr>
                      <a:r>
                        <a:rPr lang="ru-RU" sz="1000" spc="0" baseline="0" dirty="0" smtClean="0">
                          <a:solidFill>
                            <a:schemeClr val="bg1"/>
                          </a:solidFill>
                          <a:effectLst/>
                          <a:latin typeface="Times New Roman"/>
                          <a:ea typeface="Times New Roman"/>
                          <a:cs typeface="Times New Roman"/>
                        </a:rPr>
                        <a:t>- для МБУК ЦКС на Пржевальский городской ДК: приобретение музыкальных инструментов – 639 940,00 рублей; на ремонт фасада здания -  565 726,25 рублей</a:t>
                      </a:r>
                      <a:endParaRPr lang="ru-RU" sz="1000" spc="0" baseline="0" dirty="0">
                        <a:solidFill>
                          <a:schemeClr val="bg1"/>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dirty="0" smtClean="0">
                          <a:effectLst/>
                          <a:latin typeface="Times New Roman"/>
                          <a:ea typeface="Times New Roman"/>
                          <a:cs typeface="Times New Roman"/>
                        </a:rPr>
                        <a:t>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1 205 666,25</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+ 1 205 666,25</a:t>
                      </a:r>
                      <a:endParaRPr lang="ru-RU" sz="1000" dirty="0">
                        <a:solidFill>
                          <a:schemeClr val="tx1"/>
                        </a:solidFill>
                        <a:effectLst/>
                        <a:latin typeface="Times New Roman"/>
                        <a:ea typeface="Times New Roman"/>
                        <a:cs typeface="Times New Roman"/>
                      </a:endParaRPr>
                    </a:p>
                  </a:txBody>
                  <a:tcPr marL="68580" marR="68580" marT="0" marB="0"/>
                </a:tc>
              </a:tr>
              <a:tr h="202146">
                <a:tc>
                  <a:txBody>
                    <a:bodyPr/>
                    <a:lstStyle/>
                    <a:p>
                      <a:pPr marL="21590">
                        <a:lnSpc>
                          <a:spcPts val="1100"/>
                        </a:lnSpc>
                        <a:spcAft>
                          <a:spcPts val="0"/>
                        </a:spcAft>
                      </a:pPr>
                      <a:r>
                        <a:rPr lang="ru-RU" sz="1000" spc="0" baseline="0" dirty="0">
                          <a:effectLst/>
                          <a:latin typeface="Times New Roman"/>
                          <a:ea typeface="Times New Roman"/>
                          <a:cs typeface="Times New Roman"/>
                        </a:rPr>
                        <a:t>Субвенция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a:t>
                      </a:r>
                      <a:r>
                        <a:rPr lang="ru-RU" sz="1000" spc="0" baseline="0" dirty="0" smtClean="0">
                          <a:effectLst/>
                          <a:latin typeface="Times New Roman"/>
                          <a:ea typeface="Times New Roman"/>
                          <a:cs typeface="Times New Roman"/>
                        </a:rPr>
                        <a:t>образования в муниципальных образовательных организациях</a:t>
                      </a:r>
                      <a:endParaRPr lang="ru-RU" sz="1000" spc="0" baseline="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dirty="0" smtClean="0">
                          <a:solidFill>
                            <a:srgbClr val="000000"/>
                          </a:solidFill>
                          <a:effectLst/>
                          <a:latin typeface="Times New Roman"/>
                          <a:ea typeface="Times New Roman"/>
                          <a:cs typeface="Times New Roman"/>
                        </a:rPr>
                        <a:t>162 608 900,00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163 044 100,00</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chemeClr val="tx1"/>
                          </a:solidFill>
                          <a:effectLst/>
                          <a:latin typeface="Times New Roman"/>
                          <a:ea typeface="Times New Roman"/>
                          <a:cs typeface="Times New Roman"/>
                        </a:rPr>
                        <a:t>+ </a:t>
                      </a:r>
                      <a:r>
                        <a:rPr lang="ru-RU" sz="1000" dirty="0" smtClean="0">
                          <a:solidFill>
                            <a:schemeClr val="tx1"/>
                          </a:solidFill>
                          <a:effectLst/>
                          <a:latin typeface="Times New Roman"/>
                          <a:ea typeface="Times New Roman"/>
                          <a:cs typeface="Times New Roman"/>
                        </a:rPr>
                        <a:t>435 200,00</a:t>
                      </a:r>
                      <a:endParaRPr lang="ru-RU" sz="1000" dirty="0">
                        <a:solidFill>
                          <a:schemeClr val="tx1"/>
                        </a:solidFill>
                        <a:effectLst/>
                        <a:latin typeface="Times New Roman"/>
                        <a:ea typeface="Times New Roman"/>
                        <a:cs typeface="Times New Roman"/>
                      </a:endParaRPr>
                    </a:p>
                  </a:txBody>
                  <a:tcPr marL="68580" marR="68580" marT="0" marB="0"/>
                </a:tc>
              </a:tr>
              <a:tr h="0">
                <a:tc>
                  <a:txBody>
                    <a:bodyPr/>
                    <a:lstStyle/>
                    <a:p>
                      <a:pPr marL="21590">
                        <a:lnSpc>
                          <a:spcPts val="1100"/>
                        </a:lnSpc>
                        <a:spcAft>
                          <a:spcPts val="0"/>
                        </a:spcAft>
                      </a:pPr>
                      <a:r>
                        <a:rPr lang="ru-RU" sz="1000" spc="0" baseline="0" dirty="0" smtClean="0">
                          <a:effectLst/>
                          <a:latin typeface="Times New Roman"/>
                          <a:ea typeface="Times New Roman"/>
                          <a:cs typeface="Times New Roman"/>
                        </a:rPr>
                        <a:t>Субвенция </a:t>
                      </a:r>
                      <a:r>
                        <a:rPr lang="ru-RU" sz="1000" spc="0" baseline="0" dirty="0">
                          <a:effectLst/>
                          <a:latin typeface="Times New Roman"/>
                          <a:ea typeface="Times New Roman"/>
                          <a:cs typeface="Times New Roman"/>
                        </a:rPr>
                        <a:t>на обеспечение детей-сирот и детей, оставшихся без попечения родителей, лиц из их числа жилыми помещениями</a:t>
                      </a:r>
                    </a:p>
                  </a:txBody>
                  <a:tcPr marL="68580" marR="68580" marT="0" marB="0" anchor="ctr"/>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14 762 001,00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31</a:t>
                      </a:r>
                      <a:r>
                        <a:rPr lang="ru-RU" sz="1000" baseline="0" dirty="0" smtClean="0">
                          <a:solidFill>
                            <a:schemeClr val="tx1"/>
                          </a:solidFill>
                          <a:effectLst/>
                          <a:latin typeface="Times New Roman"/>
                          <a:ea typeface="Times New Roman"/>
                          <a:cs typeface="Times New Roman"/>
                        </a:rPr>
                        <a:t> 306 701,00</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chemeClr val="tx1"/>
                          </a:solidFill>
                          <a:effectLst/>
                          <a:latin typeface="Times New Roman"/>
                          <a:ea typeface="Times New Roman"/>
                          <a:cs typeface="Times New Roman"/>
                        </a:rPr>
                        <a:t>+ </a:t>
                      </a:r>
                      <a:r>
                        <a:rPr lang="ru-RU" sz="1000" dirty="0" smtClean="0">
                          <a:solidFill>
                            <a:schemeClr val="tx1"/>
                          </a:solidFill>
                          <a:effectLst/>
                          <a:latin typeface="Times New Roman"/>
                          <a:ea typeface="Times New Roman"/>
                          <a:cs typeface="Times New Roman"/>
                        </a:rPr>
                        <a:t>16 544 700,00</a:t>
                      </a:r>
                      <a:endParaRPr lang="ru-RU" sz="1000" dirty="0">
                        <a:solidFill>
                          <a:schemeClr val="tx1"/>
                        </a:solidFill>
                        <a:effectLst/>
                        <a:latin typeface="Times New Roman"/>
                        <a:ea typeface="Times New Roman"/>
                        <a:cs typeface="Times New Roman"/>
                      </a:endParaRPr>
                    </a:p>
                  </a:txBody>
                  <a:tcPr marL="68580" marR="68580" marT="0" marB="0"/>
                </a:tc>
              </a:tr>
              <a:tr h="88025">
                <a:tc>
                  <a:txBody>
                    <a:bodyPr/>
                    <a:lstStyle/>
                    <a:p>
                      <a:pPr marL="21590">
                        <a:lnSpc>
                          <a:spcPts val="1100"/>
                        </a:lnSpc>
                        <a:spcAft>
                          <a:spcPts val="0"/>
                        </a:spcAft>
                      </a:pPr>
                      <a:r>
                        <a:rPr lang="ru-RU" sz="1000" spc="0" baseline="0" dirty="0">
                          <a:effectLst/>
                          <a:latin typeface="Times New Roman"/>
                          <a:ea typeface="Times New Roman"/>
                          <a:cs typeface="Times New Roman"/>
                        </a:rPr>
                        <a:t>Субвенция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p>
                  </a:txBody>
                  <a:tcPr marL="68580" marR="68580" marT="0" marB="0" anchor="ctr"/>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9 114 000,00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smtClean="0">
                          <a:solidFill>
                            <a:schemeClr val="tx1"/>
                          </a:solidFill>
                          <a:effectLst/>
                          <a:latin typeface="Times New Roman"/>
                          <a:ea typeface="Times New Roman"/>
                          <a:cs typeface="Times New Roman"/>
                        </a:rPr>
                        <a:t>14 113 700,00</a:t>
                      </a:r>
                      <a:endParaRPr lang="ru-RU" sz="1000" dirty="0">
                        <a:solidFill>
                          <a:schemeClr val="tx1"/>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chemeClr val="tx1"/>
                          </a:solidFill>
                          <a:effectLst/>
                          <a:latin typeface="Times New Roman"/>
                          <a:ea typeface="Times New Roman"/>
                          <a:cs typeface="Times New Roman"/>
                        </a:rPr>
                        <a:t>+ </a:t>
                      </a:r>
                      <a:r>
                        <a:rPr lang="ru-RU" sz="1000" dirty="0" smtClean="0">
                          <a:solidFill>
                            <a:schemeClr val="tx1"/>
                          </a:solidFill>
                          <a:effectLst/>
                          <a:latin typeface="Times New Roman"/>
                          <a:ea typeface="Times New Roman"/>
                          <a:cs typeface="Times New Roman"/>
                        </a:rPr>
                        <a:t>4 999 700,00</a:t>
                      </a:r>
                      <a:endParaRPr lang="ru-RU" sz="1000" dirty="0">
                        <a:solidFill>
                          <a:schemeClr val="tx1"/>
                        </a:solidFill>
                        <a:effectLst/>
                        <a:latin typeface="Times New Roman"/>
                        <a:ea typeface="Times New Roman"/>
                        <a:cs typeface="Times New Roman"/>
                      </a:endParaRPr>
                    </a:p>
                  </a:txBody>
                  <a:tcPr marL="68580" marR="68580" marT="0" marB="0"/>
                </a:tc>
              </a:tr>
              <a:tr h="183586">
                <a:tc>
                  <a:txBody>
                    <a:bodyPr/>
                    <a:lstStyle/>
                    <a:p>
                      <a:pPr marL="21590">
                        <a:lnSpc>
                          <a:spcPct val="100000"/>
                        </a:lnSpc>
                        <a:spcAft>
                          <a:spcPts val="0"/>
                        </a:spcAft>
                      </a:pPr>
                      <a:r>
                        <a:rPr lang="ru-RU" sz="1000">
                          <a:effectLst/>
                          <a:latin typeface="Times New Roman"/>
                          <a:ea typeface="Times New Roman"/>
                          <a:cs typeface="Times New Roman"/>
                        </a:rPr>
                        <a:t>Иные межбюджетные трансферты из областного бюджета для поощрения муниципальных управленческих команд за достижение показателей деятельности, источником финансового обеспечения которых являются дотации (гранты), предоставленные из федерального бюджета на указанные цели</a:t>
                      </a:r>
                    </a:p>
                  </a:txBody>
                  <a:tcPr marL="68580" marR="68580" marT="0" marB="0"/>
                </a:tc>
                <a:tc>
                  <a:txBody>
                    <a:bodyPr/>
                    <a:lstStyle/>
                    <a:p>
                      <a:pPr algn="r">
                        <a:lnSpc>
                          <a:spcPct val="100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r">
                        <a:lnSpc>
                          <a:spcPct val="100000"/>
                        </a:lnSpc>
                        <a:spcAft>
                          <a:spcPts val="0"/>
                        </a:spcAft>
                      </a:pPr>
                      <a:r>
                        <a:rPr lang="ru-RU" sz="1000" dirty="0">
                          <a:solidFill>
                            <a:srgbClr val="000000"/>
                          </a:solidFill>
                          <a:effectLst/>
                          <a:latin typeface="Times New Roman"/>
                          <a:ea typeface="Times New Roman"/>
                          <a:cs typeface="Times New Roman"/>
                        </a:rPr>
                        <a:t>627 000,00</a:t>
                      </a:r>
                      <a:endParaRPr lang="ru-RU" sz="1000" dirty="0">
                        <a:effectLst/>
                        <a:latin typeface="Times New Roman"/>
                        <a:ea typeface="Times New Roman"/>
                        <a:cs typeface="Times New Roman"/>
                      </a:endParaRPr>
                    </a:p>
                  </a:txBody>
                  <a:tcPr marL="68580" marR="68580" marT="0" marB="0"/>
                </a:tc>
                <a:tc>
                  <a:txBody>
                    <a:bodyPr/>
                    <a:lstStyle/>
                    <a:p>
                      <a:pPr algn="r">
                        <a:lnSpc>
                          <a:spcPct val="100000"/>
                        </a:lnSpc>
                        <a:spcAft>
                          <a:spcPts val="0"/>
                        </a:spcAft>
                      </a:pPr>
                      <a:r>
                        <a:rPr lang="ru-RU" sz="1000">
                          <a:solidFill>
                            <a:srgbClr val="000000"/>
                          </a:solidFill>
                          <a:effectLst/>
                          <a:latin typeface="Times New Roman"/>
                          <a:ea typeface="Times New Roman"/>
                          <a:cs typeface="Times New Roman"/>
                        </a:rPr>
                        <a:t>+ 627 000,00</a:t>
                      </a:r>
                      <a:endParaRPr lang="ru-RU" sz="1000">
                        <a:effectLst/>
                        <a:latin typeface="Times New Roman"/>
                        <a:ea typeface="Times New Roman"/>
                        <a:cs typeface="Times New Roman"/>
                      </a:endParaRPr>
                    </a:p>
                  </a:txBody>
                  <a:tcPr marL="68580" marR="68580" marT="0" marB="0"/>
                </a:tc>
              </a:tr>
              <a:tr h="183586">
                <a:tc>
                  <a:txBody>
                    <a:bodyPr/>
                    <a:lstStyle/>
                    <a:p>
                      <a:pPr marL="21590">
                        <a:lnSpc>
                          <a:spcPct val="100000"/>
                        </a:lnSpc>
                        <a:spcAft>
                          <a:spcPts val="0"/>
                        </a:spcAft>
                      </a:pPr>
                      <a:r>
                        <a:rPr lang="ru-RU" sz="1000">
                          <a:effectLst/>
                          <a:latin typeface="Times New Roman"/>
                          <a:ea typeface="Times New Roman"/>
                          <a:cs typeface="Times New Roman"/>
                        </a:rPr>
                        <a:t>Межбюджетные трансферты, передаваемые бюджетам муниципальных районов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a:t>
                      </a:r>
                    </a:p>
                  </a:txBody>
                  <a:tcPr marL="68580" marR="68580" marT="0" marB="0"/>
                </a:tc>
                <a:tc>
                  <a:txBody>
                    <a:bodyPr/>
                    <a:lstStyle/>
                    <a:p>
                      <a:pPr algn="r">
                        <a:lnSpc>
                          <a:spcPct val="100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r">
                        <a:lnSpc>
                          <a:spcPct val="100000"/>
                        </a:lnSpc>
                        <a:spcAft>
                          <a:spcPts val="0"/>
                        </a:spcAft>
                      </a:pPr>
                      <a:r>
                        <a:rPr lang="ru-RU" sz="1000">
                          <a:solidFill>
                            <a:srgbClr val="000000"/>
                          </a:solidFill>
                          <a:effectLst/>
                          <a:latin typeface="Times New Roman"/>
                          <a:ea typeface="Times New Roman"/>
                          <a:cs typeface="Times New Roman"/>
                        </a:rPr>
                        <a:t>130 200,00</a:t>
                      </a:r>
                      <a:endParaRPr lang="ru-RU" sz="1000">
                        <a:effectLst/>
                        <a:latin typeface="Times New Roman"/>
                        <a:ea typeface="Times New Roman"/>
                        <a:cs typeface="Times New Roman"/>
                      </a:endParaRPr>
                    </a:p>
                  </a:txBody>
                  <a:tcPr marL="68580" marR="68580" marT="0" marB="0"/>
                </a:tc>
                <a:tc>
                  <a:txBody>
                    <a:bodyPr/>
                    <a:lstStyle/>
                    <a:p>
                      <a:pPr algn="r">
                        <a:lnSpc>
                          <a:spcPct val="100000"/>
                        </a:lnSpc>
                        <a:spcAft>
                          <a:spcPts val="0"/>
                        </a:spcAft>
                      </a:pPr>
                      <a:r>
                        <a:rPr lang="ru-RU" sz="1000" dirty="0">
                          <a:solidFill>
                            <a:srgbClr val="000000"/>
                          </a:solidFill>
                          <a:effectLst/>
                          <a:latin typeface="Times New Roman"/>
                          <a:ea typeface="Times New Roman"/>
                          <a:cs typeface="Times New Roman"/>
                        </a:rPr>
                        <a:t>+ 130 200,00</a:t>
                      </a:r>
                      <a:endParaRPr lang="ru-RU" sz="1000" dirty="0">
                        <a:effectLst/>
                        <a:latin typeface="Times New Roman"/>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1437132" y="330200"/>
            <a:ext cx="75685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Утвержденные </a:t>
            </a: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изменения по доходам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5000863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9702"/>
            <a:ext cx="9181020" cy="6444044"/>
          </a:xfrm>
          <a:effectLst>
            <a:softEdge rad="317500"/>
          </a:effectLst>
        </p:spPr>
      </p:pic>
      <p:sp>
        <p:nvSpPr>
          <p:cNvPr id="11" name="Rectangle 1"/>
          <p:cNvSpPr>
            <a:spLocks noChangeArrowheads="1"/>
          </p:cNvSpPr>
          <p:nvPr/>
        </p:nvSpPr>
        <p:spPr bwMode="auto">
          <a:xfrm>
            <a:off x="460375" y="465139"/>
            <a:ext cx="85274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Утвержденные </a:t>
            </a: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изменения 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828763935"/>
              </p:ext>
            </p:extLst>
          </p:nvPr>
        </p:nvGraphicFramePr>
        <p:xfrm>
          <a:off x="62956" y="1084989"/>
          <a:ext cx="9076752" cy="5814568"/>
        </p:xfrm>
        <a:graphic>
          <a:graphicData uri="http://schemas.openxmlformats.org/drawingml/2006/table">
            <a:tbl>
              <a:tblPr firstRow="1" firstCol="1" bandRow="1">
                <a:tableStyleId>{93296810-A885-4BE3-A3E7-6D5BEEA58F35}</a:tableStyleId>
              </a:tblPr>
              <a:tblGrid>
                <a:gridCol w="351336"/>
                <a:gridCol w="2210958"/>
                <a:gridCol w="972090"/>
                <a:gridCol w="972090"/>
                <a:gridCol w="972778"/>
                <a:gridCol w="938478"/>
                <a:gridCol w="908980"/>
                <a:gridCol w="875362"/>
                <a:gridCol w="874680"/>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№70/13)</a:t>
                      </a: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изменений, утв. Решением от 05.11.2024 № 41/25 «О внесении изменений в бюджет» </a:t>
                      </a:r>
                      <a:endParaRPr lang="ru-RU" sz="800" dirty="0" smtClean="0">
                        <a:effectLst/>
                      </a:endParaRP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4">
                  <a:txBody>
                    <a:bodyPr/>
                    <a:lstStyle/>
                    <a:p>
                      <a:pPr algn="ctr">
                        <a:lnSpc>
                          <a:spcPct val="115000"/>
                        </a:lnSpc>
                        <a:spcAft>
                          <a:spcPts val="0"/>
                        </a:spcAft>
                      </a:pPr>
                      <a:r>
                        <a:rPr lang="ru-RU" sz="1000" dirty="0">
                          <a:effectLst/>
                        </a:rPr>
                        <a:t>в том числе за счет</a:t>
                      </a:r>
                      <a:endParaRPr lang="ru-RU" sz="1000" dirty="0">
                        <a:effectLst/>
                        <a:latin typeface="Times New Roman"/>
                        <a:ea typeface="Times New Roman"/>
                        <a:cs typeface="Times New Roman"/>
                      </a:endParaRPr>
                    </a:p>
                  </a:txBody>
                  <a:tcPr marL="13628" marR="13628" marT="0" marB="0" anchor="ctr"/>
                </a:tc>
                <a:tc hMerge="1">
                  <a:txBody>
                    <a:bodyPr/>
                    <a:lstStyle/>
                    <a:p>
                      <a:pPr algn="ctr">
                        <a:lnSpc>
                          <a:spcPct val="115000"/>
                        </a:lnSpc>
                        <a:spcAft>
                          <a:spcPts val="0"/>
                        </a:spcAft>
                      </a:pPr>
                      <a:endParaRPr lang="ru-RU" sz="1000" dirty="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074674">
                <a:tc gridSpan="2" vMerge="1">
                  <a:txBody>
                    <a:bodyPr/>
                    <a:lstStyle/>
                    <a:p>
                      <a:endParaRPr lang="ru-RU"/>
                    </a:p>
                  </a:txBody>
                  <a:tcPr/>
                </a:tc>
                <a:tc hMerge="1"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err="1" smtClean="0">
                          <a:effectLst/>
                        </a:rPr>
                        <a:t>перерасп</a:t>
                      </a:r>
                      <a:r>
                        <a:rPr lang="ru-RU" sz="1000" dirty="0" smtClean="0">
                          <a:effectLst/>
                        </a:rPr>
                        <a:t>. </a:t>
                      </a:r>
                      <a:r>
                        <a:rPr lang="ru-RU" sz="1000" dirty="0" err="1" smtClean="0">
                          <a:effectLst/>
                        </a:rPr>
                        <a:t>собствен</a:t>
                      </a:r>
                      <a:r>
                        <a:rPr lang="ru-RU" sz="1000" dirty="0" smtClean="0">
                          <a:effectLst/>
                        </a:rPr>
                        <a:t>. средств</a:t>
                      </a:r>
                      <a:endParaRPr lang="ru-RU" sz="1000" dirty="0" smtClean="0">
                        <a:effectLst/>
                        <a:latin typeface="Times New Roman"/>
                        <a:ea typeface="Times New Roman"/>
                        <a:cs typeface="Times New Roman"/>
                      </a:endParaRPr>
                    </a:p>
                    <a:p>
                      <a:endParaRPr lang="ru-RU" sz="1000" dirty="0"/>
                    </a:p>
                  </a:txBody>
                  <a:tcPr marL="13628" marR="13628" marT="0" marB="0" anchor="ctr"/>
                </a:tc>
                <a:tc>
                  <a:txBody>
                    <a:bodyPr/>
                    <a:lstStyle/>
                    <a:p>
                      <a:pPr algn="ctr">
                        <a:lnSpc>
                          <a:spcPct val="115000"/>
                        </a:lnSpc>
                        <a:spcAft>
                          <a:spcPts val="0"/>
                        </a:spcAft>
                      </a:pPr>
                      <a:r>
                        <a:rPr lang="ru-RU" sz="1000" dirty="0" smtClean="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r>
                        <a:rPr lang="ru-RU" sz="900" b="1" kern="1200" dirty="0" smtClean="0">
                          <a:solidFill>
                            <a:schemeClr val="dk1"/>
                          </a:solidFill>
                          <a:effectLst/>
                          <a:latin typeface="+mn-lt"/>
                          <a:ea typeface="+mn-ea"/>
                          <a:cs typeface="+mn-cs"/>
                        </a:rPr>
                        <a:t>увеличения </a:t>
                      </a:r>
                      <a:r>
                        <a:rPr lang="ru-RU" sz="900" b="1" kern="1200" dirty="0" err="1" smtClean="0">
                          <a:solidFill>
                            <a:schemeClr val="dk1"/>
                          </a:solidFill>
                          <a:effectLst/>
                          <a:latin typeface="+mn-lt"/>
                          <a:ea typeface="+mn-ea"/>
                          <a:cs typeface="+mn-cs"/>
                        </a:rPr>
                        <a:t>собствен</a:t>
                      </a:r>
                      <a:r>
                        <a:rPr lang="ru-RU" sz="900" b="1" kern="1200" dirty="0" smtClean="0">
                          <a:solidFill>
                            <a:schemeClr val="dk1"/>
                          </a:solidFill>
                          <a:effectLst/>
                          <a:latin typeface="+mn-lt"/>
                          <a:ea typeface="+mn-ea"/>
                          <a:cs typeface="+mn-cs"/>
                        </a:rPr>
                        <a:t>. доходов</a:t>
                      </a:r>
                      <a:endParaRPr lang="ru-RU" sz="900" kern="1200" dirty="0" smtClean="0">
                        <a:solidFill>
                          <a:schemeClr val="dk1"/>
                        </a:solidFill>
                        <a:effectLst/>
                        <a:latin typeface="+mn-lt"/>
                        <a:ea typeface="+mn-ea"/>
                        <a:cs typeface="+mn-cs"/>
                      </a:endParaRPr>
                    </a:p>
                    <a:p>
                      <a:pPr algn="ctr"/>
                      <a:r>
                        <a:rPr lang="ru-RU" sz="900" kern="1200" dirty="0" smtClean="0">
                          <a:solidFill>
                            <a:schemeClr val="dk1"/>
                          </a:solidFill>
                          <a:effectLst/>
                          <a:latin typeface="+mn-lt"/>
                          <a:ea typeface="+mn-ea"/>
                          <a:cs typeface="+mn-cs"/>
                        </a:rPr>
                        <a:t>(налоговые, неналоговые доходы и дотация на </a:t>
                      </a:r>
                      <a:r>
                        <a:rPr lang="ru-RU" sz="900" kern="1200" dirty="0" err="1" smtClean="0">
                          <a:solidFill>
                            <a:schemeClr val="dk1"/>
                          </a:solidFill>
                          <a:effectLst/>
                          <a:latin typeface="+mn-lt"/>
                          <a:ea typeface="+mn-ea"/>
                          <a:cs typeface="+mn-cs"/>
                        </a:rPr>
                        <a:t>сбаланси-рованность</a:t>
                      </a:r>
                      <a:r>
                        <a:rPr lang="ru-RU" sz="900" kern="1200" dirty="0" smtClean="0">
                          <a:solidFill>
                            <a:schemeClr val="dk1"/>
                          </a:solidFill>
                          <a:effectLst/>
                          <a:latin typeface="+mn-lt"/>
                          <a:ea typeface="+mn-ea"/>
                          <a:cs typeface="+mn-cs"/>
                        </a:rPr>
                        <a:t>)</a:t>
                      </a:r>
                      <a:endParaRPr lang="ru-RU" sz="9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15113">
                <a:tc>
                  <a:txBody>
                    <a:bodyPr/>
                    <a:lstStyle/>
                    <a:p>
                      <a:pPr algn="ctr">
                        <a:lnSpc>
                          <a:spcPct val="115000"/>
                        </a:lnSpc>
                        <a:spcAft>
                          <a:spcPts val="0"/>
                        </a:spcAft>
                      </a:pPr>
                      <a:r>
                        <a:rPr lang="ru-RU" sz="1000" dirty="0">
                          <a:effectLst/>
                        </a:rPr>
                        <a:t>0102</a:t>
                      </a:r>
                      <a:endParaRPr lang="ru-RU" sz="1000" dirty="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Функционирование высшего должностного лица субъекта Российской Федерации и муниципального образования</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3 137 519,26</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3 </a:t>
                      </a:r>
                      <a:r>
                        <a:rPr lang="ru-RU" sz="900" dirty="0" smtClean="0">
                          <a:effectLst/>
                          <a:latin typeface="Times New Roman"/>
                          <a:ea typeface="Times New Roman"/>
                          <a:cs typeface="Times New Roman"/>
                        </a:rPr>
                        <a:t>107</a:t>
                      </a:r>
                      <a:r>
                        <a:rPr lang="ru-RU" sz="900" baseline="0" dirty="0" smtClean="0">
                          <a:effectLst/>
                          <a:latin typeface="Times New Roman"/>
                          <a:ea typeface="Times New Roman"/>
                          <a:cs typeface="Times New Roman"/>
                        </a:rPr>
                        <a:t> 843,26</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-29 676,00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-29 676,00</a:t>
                      </a: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en-US" sz="900">
                          <a:effectLst/>
                          <a:latin typeface="Times New Roman"/>
                          <a:ea typeface="Times New Roman"/>
                          <a:cs typeface="Times New Roman"/>
                        </a:rPr>
                        <a:t> </a:t>
                      </a: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r>
              <a:tr h="358523">
                <a:tc>
                  <a:txBody>
                    <a:bodyPr/>
                    <a:lstStyle/>
                    <a:p>
                      <a:pPr algn="ctr">
                        <a:lnSpc>
                          <a:spcPct val="115000"/>
                        </a:lnSpc>
                        <a:spcAft>
                          <a:spcPts val="0"/>
                        </a:spcAft>
                      </a:pPr>
                      <a:r>
                        <a:rPr lang="ru-RU" sz="1000" dirty="0">
                          <a:effectLst/>
                        </a:rPr>
                        <a:t>0103</a:t>
                      </a:r>
                      <a:endParaRPr lang="ru-RU" sz="1000" dirty="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3 381 922,54</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2 836 565,42</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- 545 357,12</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- 545 357,12</a:t>
                      </a:r>
                    </a:p>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394374">
                <a:tc>
                  <a:txBody>
                    <a:bodyPr/>
                    <a:lstStyle/>
                    <a:p>
                      <a:pPr algn="ctr">
                        <a:lnSpc>
                          <a:spcPct val="115000"/>
                        </a:lnSpc>
                        <a:spcAft>
                          <a:spcPts val="0"/>
                        </a:spcAft>
                      </a:pPr>
                      <a:r>
                        <a:rPr lang="ru-RU" sz="1000" dirty="0">
                          <a:effectLst/>
                        </a:rPr>
                        <a:t>0104</a:t>
                      </a:r>
                      <a:endParaRPr lang="ru-RU" sz="1000" dirty="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29 478 075,29</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30 555 744,14</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+1 077 668,85</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+625 084,77</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a:t>
                      </a:r>
                      <a:r>
                        <a:rPr lang="ru-RU" sz="900" dirty="0" smtClean="0">
                          <a:effectLst/>
                          <a:latin typeface="Times New Roman"/>
                          <a:ea typeface="Times New Roman"/>
                          <a:cs typeface="Times New Roman"/>
                        </a:rPr>
                        <a:t>452 584,08</a:t>
                      </a:r>
                      <a:endParaRPr lang="ru-RU" sz="900" dirty="0">
                        <a:effectLst/>
                        <a:latin typeface="Times New Roman"/>
                        <a:ea typeface="Times New Roman"/>
                        <a:cs typeface="Times New Roman"/>
                      </a:endParaRPr>
                    </a:p>
                  </a:txBody>
                  <a:tcPr marL="68580" marR="68580" marT="0" marB="0"/>
                </a:tc>
              </a:tr>
              <a:tr h="36083">
                <a:tc>
                  <a:txBody>
                    <a:bodyPr/>
                    <a:lstStyle/>
                    <a:p>
                      <a:pPr algn="ctr">
                        <a:lnSpc>
                          <a:spcPct val="115000"/>
                        </a:lnSpc>
                        <a:spcAft>
                          <a:spcPts val="0"/>
                        </a:spcAft>
                      </a:pPr>
                      <a:r>
                        <a:rPr lang="ru-RU" sz="1000" dirty="0">
                          <a:effectLst/>
                        </a:rPr>
                        <a:t>0105</a:t>
                      </a:r>
                      <a:endParaRPr lang="ru-RU" sz="1000" dirty="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Судебная система</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700,00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700,00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286817">
                <a:tc>
                  <a:txBody>
                    <a:bodyPr/>
                    <a:lstStyle/>
                    <a:p>
                      <a:pPr algn="ctr">
                        <a:lnSpc>
                          <a:spcPct val="115000"/>
                        </a:lnSpc>
                        <a:spcAft>
                          <a:spcPts val="0"/>
                        </a:spcAft>
                      </a:pPr>
                      <a:r>
                        <a:rPr lang="ru-RU" sz="1000">
                          <a:effectLst/>
                        </a:rPr>
                        <a:t>0106</a:t>
                      </a:r>
                      <a:endParaRPr lang="ru-RU" sz="100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Обеспечение деятельности финансовых, налоговых и таможенных органов и органов финансового (финансово-бюджетного) надзора</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9 622 518,60</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9 796 934,52</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+174 415,92</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+174 415,92</a:t>
                      </a:r>
                    </a:p>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rPr>
                        <a:t>0107</a:t>
                      </a:r>
                      <a:endParaRPr lang="ru-RU" sz="100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Обеспечение проведения выборов и референдумов</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smtClean="0">
                          <a:effectLst/>
                          <a:latin typeface="Times New Roman"/>
                          <a:ea typeface="Times New Roman"/>
                          <a:cs typeface="Times New Roman"/>
                        </a:rPr>
                        <a:t>0,00</a:t>
                      </a: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0,00</a:t>
                      </a: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0,00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36083">
                <a:tc>
                  <a:txBody>
                    <a:bodyPr/>
                    <a:lstStyle/>
                    <a:p>
                      <a:pPr algn="ctr">
                        <a:lnSpc>
                          <a:spcPct val="115000"/>
                        </a:lnSpc>
                        <a:spcAft>
                          <a:spcPts val="0"/>
                        </a:spcAft>
                      </a:pPr>
                      <a:r>
                        <a:rPr lang="ru-RU" sz="1000">
                          <a:effectLst/>
                        </a:rPr>
                        <a:t>0111</a:t>
                      </a:r>
                      <a:endParaRPr lang="ru-RU" sz="100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Резервные фонды</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526 291,62</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426</a:t>
                      </a:r>
                      <a:r>
                        <a:rPr lang="ru-RU" sz="900" dirty="0">
                          <a:effectLst/>
                          <a:latin typeface="Times New Roman"/>
                          <a:ea typeface="Times New Roman"/>
                          <a:cs typeface="Times New Roman"/>
                        </a:rPr>
                        <a:t> 291,62</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- 100 000,00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-100 000,00</a:t>
                      </a: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rPr>
                        <a:t>0113</a:t>
                      </a:r>
                      <a:endParaRPr lang="ru-RU" sz="1000">
                        <a:effectLst/>
                        <a:latin typeface="Times New Roman"/>
                        <a:ea typeface="Times New Roman"/>
                        <a:cs typeface="Times New Roman"/>
                      </a:endParaRPr>
                    </a:p>
                  </a:txBody>
                  <a:tcPr marL="13628" marR="13628" marT="0" marB="0"/>
                </a:tc>
                <a:tc>
                  <a:txBody>
                    <a:bodyPr/>
                    <a:lstStyle/>
                    <a:p>
                      <a:pPr>
                        <a:lnSpc>
                          <a:spcPts val="1400"/>
                        </a:lnSpc>
                        <a:spcAft>
                          <a:spcPts val="0"/>
                        </a:spcAft>
                      </a:pPr>
                      <a:r>
                        <a:rPr lang="ru-RU" sz="900" dirty="0">
                          <a:effectLst/>
                        </a:rPr>
                        <a:t>Другие общегосударственные вопросы</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9 131 646,79</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9 073 031,89</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- 58 614,90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- 58 614,90</a:t>
                      </a:r>
                    </a:p>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r>
            </a:tbl>
          </a:graphicData>
        </a:graphic>
      </p:graphicFrame>
      <p:sp>
        <p:nvSpPr>
          <p:cNvPr id="3" name="TextBox 2"/>
          <p:cNvSpPr txBox="1"/>
          <p:nvPr/>
        </p:nvSpPr>
        <p:spPr>
          <a:xfrm>
            <a:off x="8172400" y="826777"/>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spTree>
    <p:extLst>
      <p:ext uri="{BB962C8B-B14F-4D97-AF65-F5344CB8AC3E}">
        <p14:creationId xmlns:p14="http://schemas.microsoft.com/office/powerpoint/2010/main" val="27907560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2670471639"/>
              </p:ext>
            </p:extLst>
          </p:nvPr>
        </p:nvGraphicFramePr>
        <p:xfrm>
          <a:off x="0" y="1069293"/>
          <a:ext cx="9108503" cy="6017115"/>
        </p:xfrm>
        <a:graphic>
          <a:graphicData uri="http://schemas.openxmlformats.org/drawingml/2006/table">
            <a:tbl>
              <a:tblPr firstRow="1" firstCol="1" bandRow="1">
                <a:tableStyleId>{93296810-A885-4BE3-A3E7-6D5BEEA58F35}</a:tableStyleId>
              </a:tblPr>
              <a:tblGrid>
                <a:gridCol w="356362"/>
                <a:gridCol w="2242590"/>
                <a:gridCol w="985998"/>
                <a:gridCol w="986696"/>
                <a:gridCol w="951905"/>
                <a:gridCol w="921985"/>
                <a:gridCol w="887886"/>
                <a:gridCol w="887886"/>
                <a:gridCol w="887195"/>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a:t>
                      </a:r>
                      <a:r>
                        <a:rPr lang="ru-RU" sz="800" b="1" kern="1200" dirty="0" smtClean="0">
                          <a:solidFill>
                            <a:schemeClr val="lt1"/>
                          </a:solidFill>
                          <a:effectLst/>
                          <a:latin typeface="+mn-lt"/>
                          <a:ea typeface="+mn-ea"/>
                          <a:cs typeface="+mn-cs"/>
                        </a:rPr>
                        <a:t>19/3, от 17.07.2024 №70/13)</a:t>
                      </a:r>
                      <a:endParaRPr lang="ru-RU" sz="800" b="1" kern="1200" dirty="0" smtClean="0">
                        <a:solidFill>
                          <a:schemeClr val="lt1"/>
                        </a:solidFill>
                        <a:effectLst/>
                        <a:latin typeface="+mn-lt"/>
                        <a:ea typeface="+mn-ea"/>
                        <a:cs typeface="+mn-cs"/>
                      </a:endParaRP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изменений, утв. Решением от 05.11.2024 № 41/25 «О внесении изменений в бюджет» </a:t>
                      </a:r>
                      <a:endParaRPr lang="ru-RU" sz="800" dirty="0" smtClean="0">
                        <a:effectLst/>
                      </a:endParaRP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4">
                  <a:txBody>
                    <a:bodyPr/>
                    <a:lstStyle/>
                    <a:p>
                      <a:pPr algn="ctr">
                        <a:lnSpc>
                          <a:spcPct val="115000"/>
                        </a:lnSpc>
                        <a:spcAft>
                          <a:spcPts val="0"/>
                        </a:spcAft>
                      </a:pPr>
                      <a:r>
                        <a:rPr lang="ru-RU" sz="1000" dirty="0">
                          <a:effectLst/>
                        </a:rPr>
                        <a:t>в том числе за счет</a:t>
                      </a:r>
                      <a:endParaRPr lang="ru-RU" sz="1000" dirty="0">
                        <a:effectLst/>
                        <a:latin typeface="Times New Roman"/>
                        <a:ea typeface="Times New Roman"/>
                        <a:cs typeface="Times New Roman"/>
                      </a:endParaRPr>
                    </a:p>
                  </a:txBody>
                  <a:tcPr marL="13628" marR="13628" marT="0" marB="0" anchor="ctr"/>
                </a:tc>
                <a:tc hMerge="1">
                  <a:txBody>
                    <a:bodyPr/>
                    <a:lstStyle/>
                    <a:p>
                      <a:pPr algn="ctr">
                        <a:lnSpc>
                          <a:spcPct val="115000"/>
                        </a:lnSpc>
                        <a:spcAft>
                          <a:spcPts val="0"/>
                        </a:spcAft>
                      </a:pPr>
                      <a:endParaRPr lang="ru-RU" sz="1000" dirty="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18442">
                <a:tc gridSpan="2" vMerge="1">
                  <a:txBody>
                    <a:bodyPr/>
                    <a:lstStyle/>
                    <a:p>
                      <a:endParaRPr lang="ru-RU" dirty="0"/>
                    </a:p>
                  </a:txBody>
                  <a:tcPr/>
                </a:tc>
                <a:tc hMerge="1"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dirty="0"/>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r>
                        <a:rPr lang="ru-RU" sz="1000" b="1" kern="1200" dirty="0" smtClean="0">
                          <a:solidFill>
                            <a:schemeClr val="dk1"/>
                          </a:solidFill>
                          <a:effectLst/>
                          <a:latin typeface="+mn-lt"/>
                          <a:ea typeface="+mn-ea"/>
                          <a:cs typeface="+mn-cs"/>
                        </a:rPr>
                        <a:t>увеличения </a:t>
                      </a:r>
                      <a:r>
                        <a:rPr lang="ru-RU" sz="1000" b="1" kern="1200" dirty="0" err="1" smtClean="0">
                          <a:solidFill>
                            <a:schemeClr val="dk1"/>
                          </a:solidFill>
                          <a:effectLst/>
                          <a:latin typeface="+mn-lt"/>
                          <a:ea typeface="+mn-ea"/>
                          <a:cs typeface="+mn-cs"/>
                        </a:rPr>
                        <a:t>собствен</a:t>
                      </a:r>
                      <a:r>
                        <a:rPr lang="ru-RU" sz="1000" b="1" kern="1200" dirty="0" smtClean="0">
                          <a:solidFill>
                            <a:schemeClr val="dk1"/>
                          </a:solidFill>
                          <a:effectLst/>
                          <a:latin typeface="+mn-lt"/>
                          <a:ea typeface="+mn-ea"/>
                          <a:cs typeface="+mn-cs"/>
                        </a:rPr>
                        <a:t>. доходов</a:t>
                      </a:r>
                      <a:endParaRPr lang="ru-RU" sz="1000" kern="1200" dirty="0" smtClean="0">
                        <a:solidFill>
                          <a:schemeClr val="dk1"/>
                        </a:solidFill>
                        <a:effectLst/>
                        <a:latin typeface="+mn-lt"/>
                        <a:ea typeface="+mn-ea"/>
                        <a:cs typeface="+mn-cs"/>
                      </a:endParaRPr>
                    </a:p>
                    <a:p>
                      <a:pPr algn="ctr"/>
                      <a:r>
                        <a:rPr lang="ru-RU" sz="1000" kern="1200" dirty="0" smtClean="0">
                          <a:solidFill>
                            <a:schemeClr val="dk1"/>
                          </a:solidFill>
                          <a:effectLst/>
                          <a:latin typeface="+mn-lt"/>
                          <a:ea typeface="+mn-ea"/>
                          <a:cs typeface="+mn-cs"/>
                        </a:rPr>
                        <a:t>(налоговые, неналоговые доходы и дотация на </a:t>
                      </a:r>
                      <a:r>
                        <a:rPr lang="ru-RU" sz="1000" kern="1200" dirty="0" err="1" smtClean="0">
                          <a:solidFill>
                            <a:schemeClr val="dk1"/>
                          </a:solidFill>
                          <a:effectLst/>
                          <a:latin typeface="+mn-lt"/>
                          <a:ea typeface="+mn-ea"/>
                          <a:cs typeface="+mn-cs"/>
                        </a:rPr>
                        <a:t>сбаланси-рованность</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44584">
                <a:tc>
                  <a:txBody>
                    <a:bodyPr/>
                    <a:lstStyle/>
                    <a:p>
                      <a:pPr algn="ctr">
                        <a:lnSpc>
                          <a:spcPct val="115000"/>
                        </a:lnSpc>
                        <a:spcAft>
                          <a:spcPts val="0"/>
                        </a:spcAft>
                      </a:pPr>
                      <a:r>
                        <a:rPr lang="ru-RU" sz="1000" dirty="0">
                          <a:effectLst/>
                        </a:rPr>
                        <a:t>0310</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Защита населения и территории от чрезвычайных ситуаций природного и техногенного характера, пожарная безопасность</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160 000,00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160 000,00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r h="244584">
                <a:tc>
                  <a:txBody>
                    <a:bodyPr/>
                    <a:lstStyle/>
                    <a:p>
                      <a:pPr algn="ctr">
                        <a:lnSpc>
                          <a:spcPct val="115000"/>
                        </a:lnSpc>
                        <a:spcAft>
                          <a:spcPts val="0"/>
                        </a:spcAft>
                      </a:pPr>
                      <a:r>
                        <a:rPr lang="ru-RU" sz="1000" dirty="0" smtClean="0">
                          <a:effectLst/>
                          <a:latin typeface="Times New Roman"/>
                          <a:ea typeface="Times New Roman"/>
                          <a:cs typeface="Times New Roman"/>
                        </a:rPr>
                        <a:t>0405</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smtClean="0">
                          <a:effectLst/>
                          <a:latin typeface="Times New Roman"/>
                          <a:ea typeface="Times New Roman"/>
                          <a:cs typeface="Times New Roman"/>
                        </a:rPr>
                        <a:t>Сельское хозяйство и рыболовство</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15 000,00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15 000,00</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0,00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r>
              <a:tr h="81686">
                <a:tc>
                  <a:txBody>
                    <a:bodyPr/>
                    <a:lstStyle/>
                    <a:p>
                      <a:pPr algn="ctr">
                        <a:lnSpc>
                          <a:spcPct val="115000"/>
                        </a:lnSpc>
                        <a:spcAft>
                          <a:spcPts val="0"/>
                        </a:spcAft>
                      </a:pPr>
                      <a:r>
                        <a:rPr lang="ru-RU" sz="1000" dirty="0">
                          <a:effectLst/>
                        </a:rPr>
                        <a:t>0408</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Транспорт</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1 250 000,00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1 250 000,00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0409</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Дорожное хозяйство (дорожные фонды)</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10 947 300,00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10 947 300,00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360040">
                <a:tc>
                  <a:txBody>
                    <a:bodyPr/>
                    <a:lstStyle/>
                    <a:p>
                      <a:pPr algn="ctr">
                        <a:lnSpc>
                          <a:spcPct val="115000"/>
                        </a:lnSpc>
                        <a:spcAft>
                          <a:spcPts val="0"/>
                        </a:spcAft>
                      </a:pPr>
                      <a:r>
                        <a:rPr lang="ru-RU" sz="1000">
                          <a:effectLst/>
                        </a:rPr>
                        <a:t>0412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Другие вопросы в области национальной экономики</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3 151 978,50</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4 798 002,63</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+1 646 024,13</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+130 024,13</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a:t>
                      </a:r>
                      <a:r>
                        <a:rPr lang="ru-RU" sz="900" dirty="0" smtClean="0">
                          <a:effectLst/>
                          <a:latin typeface="Times New Roman"/>
                          <a:ea typeface="Times New Roman"/>
                          <a:cs typeface="Times New Roman"/>
                        </a:rPr>
                        <a:t>1 516</a:t>
                      </a:r>
                      <a:r>
                        <a:rPr lang="ru-RU" sz="900" baseline="0" dirty="0" smtClean="0">
                          <a:effectLst/>
                          <a:latin typeface="Times New Roman"/>
                          <a:ea typeface="Times New Roman"/>
                          <a:cs typeface="Times New Roman"/>
                        </a:rPr>
                        <a:t> 000,00</a:t>
                      </a:r>
                      <a:endParaRPr lang="ru-RU" sz="900" dirty="0">
                        <a:effectLst/>
                        <a:latin typeface="Times New Roman"/>
                        <a:ea typeface="Times New Roman"/>
                        <a:cs typeface="Times New Roman"/>
                      </a:endParaRPr>
                    </a:p>
                  </a:txBody>
                  <a:tcPr marL="68580" marR="68580" marT="0" marB="0"/>
                </a:tc>
              </a:tr>
              <a:tr h="216024">
                <a:tc>
                  <a:txBody>
                    <a:bodyPr/>
                    <a:lstStyle/>
                    <a:p>
                      <a:pPr algn="ctr">
                        <a:lnSpc>
                          <a:spcPct val="115000"/>
                        </a:lnSpc>
                        <a:spcAft>
                          <a:spcPts val="0"/>
                        </a:spcAft>
                      </a:pPr>
                      <a:r>
                        <a:rPr lang="ru-RU" sz="1000">
                          <a:effectLst/>
                        </a:rPr>
                        <a:t>0501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Жилищное хозяйство</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151 500,00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151 500,00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0502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Коммунальное хозяйство</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900,00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900,00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0503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Благоустройство</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93 000,00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93 000,00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r h="209969">
                <a:tc>
                  <a:txBody>
                    <a:bodyPr/>
                    <a:lstStyle/>
                    <a:p>
                      <a:pPr algn="ctr">
                        <a:lnSpc>
                          <a:spcPct val="115000"/>
                        </a:lnSpc>
                        <a:spcAft>
                          <a:spcPts val="0"/>
                        </a:spcAft>
                      </a:pPr>
                      <a:r>
                        <a:rPr lang="ru-RU" sz="1000">
                          <a:effectLst/>
                        </a:rPr>
                        <a:t>0701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Дошкольное образование</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47 692 779,10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47 </a:t>
                      </a:r>
                      <a:r>
                        <a:rPr lang="ru-RU" sz="900" dirty="0" smtClean="0">
                          <a:effectLst/>
                          <a:latin typeface="Times New Roman"/>
                          <a:ea typeface="Times New Roman"/>
                          <a:cs typeface="Times New Roman"/>
                        </a:rPr>
                        <a:t>787 820,65</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+ 95 041,55</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- 117 958,45</a:t>
                      </a: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+ 213 000,00</a:t>
                      </a:r>
                      <a:r>
                        <a:rPr lang="ru-RU" sz="900" dirty="0">
                          <a:effectLst/>
                          <a:latin typeface="Times New Roman"/>
                          <a:ea typeface="Times New Roman"/>
                          <a:cs typeface="Times New Roman"/>
                        </a:rPr>
                        <a:t> </a:t>
                      </a:r>
                    </a:p>
                  </a:txBody>
                  <a:tcPr marL="68580" marR="68580" marT="0" marB="0"/>
                </a:tc>
              </a:tr>
              <a:tr h="144016">
                <a:tc>
                  <a:txBody>
                    <a:bodyPr/>
                    <a:lstStyle/>
                    <a:p>
                      <a:pPr algn="ctr">
                        <a:lnSpc>
                          <a:spcPct val="115000"/>
                        </a:lnSpc>
                        <a:spcAft>
                          <a:spcPts val="0"/>
                        </a:spcAft>
                      </a:pPr>
                      <a:r>
                        <a:rPr lang="ru-RU" sz="1000">
                          <a:effectLst/>
                        </a:rPr>
                        <a:t>0702</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Общее образование</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234 860 761,41</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238 732 792,04</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+3 872 030,63</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- 2 068 069,37</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r>
                        <a:rPr lang="ru-RU" sz="900" dirty="0" smtClean="0">
                          <a:effectLst/>
                          <a:latin typeface="Times New Roman"/>
                          <a:ea typeface="Times New Roman"/>
                          <a:cs typeface="Times New Roman"/>
                        </a:rPr>
                        <a:t>5 940 100,00</a:t>
                      </a:r>
                      <a:endParaRPr lang="ru-RU" sz="900" dirty="0">
                        <a:effectLst/>
                        <a:latin typeface="Times New Roman"/>
                        <a:ea typeface="Times New Roman"/>
                        <a:cs typeface="Times New Roman"/>
                      </a:endParaRPr>
                    </a:p>
                  </a:txBody>
                  <a:tcPr marL="68580" marR="68580" marT="0" marB="0"/>
                </a:tc>
              </a:tr>
              <a:tr h="216024">
                <a:tc>
                  <a:txBody>
                    <a:bodyPr/>
                    <a:lstStyle/>
                    <a:p>
                      <a:pPr algn="ctr">
                        <a:lnSpc>
                          <a:spcPct val="115000"/>
                        </a:lnSpc>
                        <a:spcAft>
                          <a:spcPts val="0"/>
                        </a:spcAft>
                      </a:pPr>
                      <a:r>
                        <a:rPr lang="ru-RU" sz="1000">
                          <a:effectLst/>
                        </a:rPr>
                        <a:t>0703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Дополнительное образование детей</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smtClean="0">
                          <a:effectLst/>
                          <a:latin typeface="Times New Roman"/>
                          <a:ea typeface="Times New Roman"/>
                          <a:cs typeface="Times New Roman"/>
                        </a:rPr>
                        <a:t>17 169 565,78</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17 649 449,53</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+479 883,75</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 +409 883,75</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+ 70 000,00</a:t>
                      </a:r>
                      <a:endParaRPr lang="ru-RU" sz="900" dirty="0">
                        <a:effectLst/>
                        <a:latin typeface="Times New Roman"/>
                        <a:ea typeface="Times New Roman"/>
                        <a:cs typeface="Times New Roman"/>
                      </a:endParaRPr>
                    </a:p>
                  </a:txBody>
                  <a:tcPr marL="68580" marR="68580" marT="0" marB="0"/>
                </a:tc>
              </a:tr>
              <a:tr h="358523">
                <a:tc>
                  <a:txBody>
                    <a:bodyPr/>
                    <a:lstStyle/>
                    <a:p>
                      <a:pPr algn="ctr">
                        <a:lnSpc>
                          <a:spcPct val="115000"/>
                        </a:lnSpc>
                        <a:spcAft>
                          <a:spcPts val="0"/>
                        </a:spcAft>
                      </a:pPr>
                      <a:r>
                        <a:rPr lang="ru-RU" sz="1000">
                          <a:effectLst/>
                        </a:rPr>
                        <a:t>0705</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Профессиональная подготовка, переподготовка и повышение квалификации</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472 707,00</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402 482,00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- 70 225,00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- 70 225,00</a:t>
                      </a: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194300">
                <a:tc>
                  <a:txBody>
                    <a:bodyPr/>
                    <a:lstStyle/>
                    <a:p>
                      <a:pPr algn="ctr">
                        <a:lnSpc>
                          <a:spcPct val="115000"/>
                        </a:lnSpc>
                        <a:spcAft>
                          <a:spcPts val="0"/>
                        </a:spcAft>
                      </a:pPr>
                      <a:r>
                        <a:rPr lang="ru-RU" sz="1000">
                          <a:effectLst/>
                        </a:rPr>
                        <a:t>0707</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Молодежная политика</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338 000,00</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338 000,00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0,00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0709</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Другие вопросы в области образования</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16 165 937,24</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16 302 937,24</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+ 137 000,00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+ 137 000,00</a:t>
                      </a: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126805">
                <a:tc>
                  <a:txBody>
                    <a:bodyPr/>
                    <a:lstStyle/>
                    <a:p>
                      <a:pPr algn="ctr">
                        <a:lnSpc>
                          <a:spcPct val="115000"/>
                        </a:lnSpc>
                        <a:spcAft>
                          <a:spcPts val="0"/>
                        </a:spcAft>
                      </a:pPr>
                      <a:r>
                        <a:rPr lang="ru-RU" sz="1000">
                          <a:effectLst/>
                        </a:rPr>
                        <a:t>0801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Культура</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55 319 159,26</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57 342 660,56</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+ 2 023 501,00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+600 835,05</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+ 1 422 666,25</a:t>
                      </a:r>
                      <a:r>
                        <a:rPr lang="ru-RU" sz="900" dirty="0">
                          <a:effectLst/>
                          <a:latin typeface="Times New Roman"/>
                          <a:ea typeface="Times New Roman"/>
                          <a:cs typeface="Times New Roman"/>
                        </a:rPr>
                        <a:t> </a:t>
                      </a:r>
                    </a:p>
                  </a:txBody>
                  <a:tcPr marL="68580" marR="68580" marT="0" marB="0"/>
                </a:tc>
              </a:tr>
              <a:tr h="360040">
                <a:tc>
                  <a:txBody>
                    <a:bodyPr/>
                    <a:lstStyle/>
                    <a:p>
                      <a:pPr algn="ctr">
                        <a:lnSpc>
                          <a:spcPct val="115000"/>
                        </a:lnSpc>
                        <a:spcAft>
                          <a:spcPts val="0"/>
                        </a:spcAft>
                      </a:pPr>
                      <a:r>
                        <a:rPr lang="ru-RU" sz="1000">
                          <a:effectLst/>
                        </a:rPr>
                        <a:t>0804</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Другие вопросы в области культуры, кинематографии</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10 757 471,36</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10 757 471,36</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0,00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r>
              <a:tr h="132819">
                <a:tc>
                  <a:txBody>
                    <a:bodyPr/>
                    <a:lstStyle/>
                    <a:p>
                      <a:pPr algn="ctr">
                        <a:lnSpc>
                          <a:spcPct val="115000"/>
                        </a:lnSpc>
                        <a:spcAft>
                          <a:spcPts val="0"/>
                        </a:spcAft>
                      </a:pPr>
                      <a:r>
                        <a:rPr lang="ru-RU" sz="1000">
                          <a:effectLst/>
                        </a:rPr>
                        <a:t>1001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900" dirty="0">
                          <a:effectLst/>
                        </a:rPr>
                        <a:t>Пенсионное обеспечение</a:t>
                      </a:r>
                      <a:endParaRPr lang="ru-RU" sz="9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smtClean="0">
                          <a:effectLst/>
                          <a:latin typeface="Times New Roman"/>
                          <a:ea typeface="Times New Roman"/>
                          <a:cs typeface="Times New Roman"/>
                        </a:rPr>
                        <a:t>5 178 162,82</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5 253 104,90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+74 942,08</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+74 942,08</a:t>
                      </a: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bl>
          </a:graphicData>
        </a:graphic>
      </p:graphicFrame>
      <p:sp>
        <p:nvSpPr>
          <p:cNvPr id="3" name="TextBox 2"/>
          <p:cNvSpPr txBox="1"/>
          <p:nvPr/>
        </p:nvSpPr>
        <p:spPr>
          <a:xfrm>
            <a:off x="1183965" y="402844"/>
            <a:ext cx="7848872" cy="707886"/>
          </a:xfrm>
          <a:prstGeom prst="rect">
            <a:avLst/>
          </a:prstGeom>
          <a:noFill/>
        </p:spPr>
        <p:txBody>
          <a:bodyPr wrap="square" rtlCol="0">
            <a:spAutoFit/>
          </a:bodyPr>
          <a:lstStyle/>
          <a:p>
            <a:pPr lvl="8" algn="r"/>
            <a:r>
              <a:rPr lang="ru-RU" altLang="ru-RU" b="1" u="sng" dirty="0" smtClean="0">
                <a:solidFill>
                  <a:schemeClr val="accent5">
                    <a:lumMod val="25000"/>
                  </a:schemeClr>
                </a:solidFill>
                <a:latin typeface="Arial" pitchFamily="34" charset="0"/>
                <a:ea typeface="Times New Roman" pitchFamily="18" charset="0"/>
                <a:cs typeface="Arial" pitchFamily="34" charset="0"/>
              </a:rPr>
              <a:t>Утвержденные </a:t>
            </a:r>
            <a:r>
              <a:rPr lang="ru-RU" altLang="ru-RU" b="1" u="sng" dirty="0" smtClean="0">
                <a:solidFill>
                  <a:schemeClr val="accent5">
                    <a:lumMod val="25000"/>
                  </a:schemeClr>
                </a:solidFill>
                <a:latin typeface="Arial" pitchFamily="34" charset="0"/>
                <a:ea typeface="Times New Roman" pitchFamily="18" charset="0"/>
                <a:cs typeface="Arial" pitchFamily="34" charset="0"/>
              </a:rPr>
              <a:t>изменения </a:t>
            </a:r>
            <a:r>
              <a:rPr lang="ru-RU" altLang="ru-RU" b="1" u="sng" dirty="0">
                <a:solidFill>
                  <a:schemeClr val="accent5">
                    <a:lumMod val="25000"/>
                  </a:schemeClr>
                </a:solidFill>
                <a:latin typeface="Arial" pitchFamily="34" charset="0"/>
                <a:ea typeface="Times New Roman" pitchFamily="18" charset="0"/>
                <a:cs typeface="Arial" pitchFamily="34" charset="0"/>
              </a:rPr>
              <a:t>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(продолжение</a:t>
            </a:r>
            <a:r>
              <a:rPr lang="ru-RU" b="1" i="1" dirty="0" smtClean="0"/>
              <a:t>)</a:t>
            </a:r>
            <a:endParaRPr lang="ru-RU" b="1" i="1" dirty="0"/>
          </a:p>
        </p:txBody>
      </p:sp>
    </p:spTree>
    <p:extLst>
      <p:ext uri="{BB962C8B-B14F-4D97-AF65-F5344CB8AC3E}">
        <p14:creationId xmlns:p14="http://schemas.microsoft.com/office/powerpoint/2010/main" val="41104371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575" y="465138"/>
            <a:ext cx="9181020" cy="6444044"/>
          </a:xfrm>
          <a:effectLst>
            <a:softEdge rad="317500"/>
          </a:effectLst>
        </p:spPr>
      </p:pic>
      <p:sp>
        <p:nvSpPr>
          <p:cNvPr id="10" name="TextBox 9"/>
          <p:cNvSpPr txBox="1"/>
          <p:nvPr/>
        </p:nvSpPr>
        <p:spPr>
          <a:xfrm>
            <a:off x="107504" y="465138"/>
            <a:ext cx="8856984" cy="446276"/>
          </a:xfrm>
          <a:prstGeom prst="rect">
            <a:avLst/>
          </a:prstGeom>
          <a:noFill/>
        </p:spPr>
        <p:txBody>
          <a:bodyPr wrap="square" rtlCol="0">
            <a:spAutoFit/>
          </a:bodyPr>
          <a:lstStyle/>
          <a:p>
            <a:pPr algn="ctr"/>
            <a:endParaRPr lang="ru-RU" sz="1200" b="1" u="sng" dirty="0" smtClean="0">
              <a:solidFill>
                <a:schemeClr val="accent5">
                  <a:lumMod val="25000"/>
                </a:schemeClr>
              </a:solidFill>
            </a:endParaRPr>
          </a:p>
          <a:p>
            <a:pPr algn="ctr"/>
            <a:endParaRPr lang="ru-RU" sz="1100" b="1" dirty="0">
              <a:solidFill>
                <a:schemeClr val="accent5">
                  <a:lumMod val="25000"/>
                </a:scheme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12913204"/>
              </p:ext>
            </p:extLst>
          </p:nvPr>
        </p:nvGraphicFramePr>
        <p:xfrm>
          <a:off x="35497" y="1110730"/>
          <a:ext cx="9108503" cy="4928474"/>
        </p:xfrm>
        <a:graphic>
          <a:graphicData uri="http://schemas.openxmlformats.org/drawingml/2006/table">
            <a:tbl>
              <a:tblPr firstRow="1" firstCol="1" bandRow="1">
                <a:tableStyleId>{93296810-A885-4BE3-A3E7-6D5BEEA58F35}</a:tableStyleId>
              </a:tblPr>
              <a:tblGrid>
                <a:gridCol w="352565"/>
                <a:gridCol w="2218692"/>
                <a:gridCol w="975491"/>
                <a:gridCol w="975491"/>
                <a:gridCol w="976181"/>
                <a:gridCol w="941760"/>
                <a:gridCol w="912159"/>
                <a:gridCol w="878424"/>
                <a:gridCol w="877740"/>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a:t>
                      </a:r>
                      <a:r>
                        <a:rPr lang="ru-RU" sz="800" b="1" kern="1200" dirty="0" smtClean="0">
                          <a:solidFill>
                            <a:schemeClr val="lt1"/>
                          </a:solidFill>
                          <a:effectLst/>
                          <a:latin typeface="+mn-lt"/>
                          <a:ea typeface="+mn-ea"/>
                          <a:cs typeface="+mn-cs"/>
                        </a:rPr>
                        <a:t>19/3, от 17.07.2024 №70/13)</a:t>
                      </a:r>
                      <a:endParaRPr lang="ru-RU" sz="800" b="1" kern="1200" dirty="0" smtClean="0">
                        <a:solidFill>
                          <a:schemeClr val="lt1"/>
                        </a:solidFill>
                        <a:effectLst/>
                        <a:latin typeface="+mn-lt"/>
                        <a:ea typeface="+mn-ea"/>
                        <a:cs typeface="+mn-cs"/>
                      </a:endParaRP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изменений, утв. Решением от 05.11.2024 № 41/25 «О внесении изменений в бюджет» </a:t>
                      </a:r>
                      <a:endParaRPr lang="ru-RU" sz="800" dirty="0" smtClean="0">
                        <a:effectLst/>
                      </a:endParaRP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4">
                  <a:txBody>
                    <a:bodyPr/>
                    <a:lstStyle/>
                    <a:p>
                      <a:pPr algn="ctr">
                        <a:lnSpc>
                          <a:spcPct val="115000"/>
                        </a:lnSpc>
                        <a:spcAft>
                          <a:spcPts val="0"/>
                        </a:spcAft>
                      </a:pPr>
                      <a:r>
                        <a:rPr lang="ru-RU" sz="1000" dirty="0">
                          <a:effectLst/>
                        </a:rPr>
                        <a:t>в том числе за счет</a:t>
                      </a:r>
                      <a:endParaRPr lang="ru-RU" sz="1000" dirty="0">
                        <a:effectLst/>
                        <a:latin typeface="Times New Roman"/>
                        <a:ea typeface="Times New Roman"/>
                        <a:cs typeface="Times New Roman"/>
                      </a:endParaRPr>
                    </a:p>
                  </a:txBody>
                  <a:tcPr marL="13628" marR="13628" marT="0" marB="0" anchor="ctr"/>
                </a:tc>
                <a:tc hMerge="1">
                  <a:txBody>
                    <a:bodyPr/>
                    <a:lstStyle/>
                    <a:p>
                      <a:pPr algn="ctr">
                        <a:lnSpc>
                          <a:spcPct val="115000"/>
                        </a:lnSpc>
                        <a:spcAft>
                          <a:spcPts val="0"/>
                        </a:spcAft>
                      </a:pPr>
                      <a:endParaRPr lang="ru-RU" sz="1000" dirty="0">
                        <a:effectLst/>
                        <a:latin typeface="Times New Roman"/>
                        <a:ea typeface="Times New Roman"/>
                        <a:cs typeface="Times New Roman"/>
                      </a:endParaRPr>
                    </a:p>
                  </a:txBody>
                  <a:tcPr marL="13628" marR="13628" marT="0" marB="0" anchor="ctr"/>
                </a:tc>
                <a:tc hMerge="1">
                  <a:txBody>
                    <a:bodyPr/>
                    <a:lstStyle/>
                    <a:p>
                      <a:endParaRPr lang="ru-RU"/>
                    </a:p>
                  </a:txBody>
                  <a:tcPr/>
                </a:tc>
                <a:tc hMerge="1">
                  <a:txBody>
                    <a:bodyPr/>
                    <a:lstStyle/>
                    <a:p>
                      <a:endParaRPr lang="ru-RU"/>
                    </a:p>
                  </a:txBody>
                  <a:tcPr/>
                </a:tc>
              </a:tr>
              <a:tr h="118442">
                <a:tc gridSpan="2" vMerge="1">
                  <a:txBody>
                    <a:bodyPr/>
                    <a:lstStyle/>
                    <a:p>
                      <a:endParaRPr lang="ru-RU"/>
                    </a:p>
                  </a:txBody>
                  <a:tcPr/>
                </a:tc>
                <a:tc hMerge="1"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dirty="0"/>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остатки на начало года</a:t>
                      </a:r>
                      <a:endParaRPr lang="ru-RU" sz="1000" dirty="0">
                        <a:effectLst/>
                        <a:latin typeface="Times New Roman"/>
                        <a:ea typeface="Times New Roman"/>
                        <a:cs typeface="Times New Roman"/>
                      </a:endParaRPr>
                    </a:p>
                  </a:txBody>
                  <a:tcPr marL="13628" marR="13628" marT="0" marB="0" anchor="ctr"/>
                </a:tc>
                <a:tc>
                  <a:txBody>
                    <a:bodyPr/>
                    <a:lstStyle/>
                    <a:p>
                      <a:pPr algn="ctr"/>
                      <a:r>
                        <a:rPr lang="ru-RU" sz="1000" b="1" kern="1200" dirty="0" smtClean="0">
                          <a:solidFill>
                            <a:schemeClr val="dk1"/>
                          </a:solidFill>
                          <a:effectLst/>
                          <a:latin typeface="+mn-lt"/>
                          <a:ea typeface="+mn-ea"/>
                          <a:cs typeface="+mn-cs"/>
                        </a:rPr>
                        <a:t>увеличения </a:t>
                      </a:r>
                      <a:r>
                        <a:rPr lang="ru-RU" sz="1000" b="1" kern="1200" dirty="0" err="1" smtClean="0">
                          <a:solidFill>
                            <a:schemeClr val="dk1"/>
                          </a:solidFill>
                          <a:effectLst/>
                          <a:latin typeface="+mn-lt"/>
                          <a:ea typeface="+mn-ea"/>
                          <a:cs typeface="+mn-cs"/>
                        </a:rPr>
                        <a:t>собствен</a:t>
                      </a:r>
                      <a:r>
                        <a:rPr lang="ru-RU" sz="1000" b="1" kern="1200" dirty="0" smtClean="0">
                          <a:solidFill>
                            <a:schemeClr val="dk1"/>
                          </a:solidFill>
                          <a:effectLst/>
                          <a:latin typeface="+mn-lt"/>
                          <a:ea typeface="+mn-ea"/>
                          <a:cs typeface="+mn-cs"/>
                        </a:rPr>
                        <a:t>. доходов</a:t>
                      </a:r>
                      <a:endParaRPr lang="ru-RU" sz="1000" kern="1200" dirty="0" smtClean="0">
                        <a:solidFill>
                          <a:schemeClr val="dk1"/>
                        </a:solidFill>
                        <a:effectLst/>
                        <a:latin typeface="+mn-lt"/>
                        <a:ea typeface="+mn-ea"/>
                        <a:cs typeface="+mn-cs"/>
                      </a:endParaRPr>
                    </a:p>
                    <a:p>
                      <a:pPr algn="ctr"/>
                      <a:r>
                        <a:rPr lang="ru-RU" sz="1000" kern="1200" dirty="0" smtClean="0">
                          <a:solidFill>
                            <a:schemeClr val="dk1"/>
                          </a:solidFill>
                          <a:effectLst/>
                          <a:latin typeface="+mn-lt"/>
                          <a:ea typeface="+mn-ea"/>
                          <a:cs typeface="+mn-cs"/>
                        </a:rPr>
                        <a:t>(налоговые, неналоговые доходы и дотация на </a:t>
                      </a:r>
                      <a:r>
                        <a:rPr lang="ru-RU" sz="1000" kern="1200" dirty="0" err="1" smtClean="0">
                          <a:solidFill>
                            <a:schemeClr val="dk1"/>
                          </a:solidFill>
                          <a:effectLst/>
                          <a:latin typeface="+mn-lt"/>
                          <a:ea typeface="+mn-ea"/>
                          <a:cs typeface="+mn-cs"/>
                        </a:rPr>
                        <a:t>сбаланси-рованность</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44584">
                <a:tc>
                  <a:txBody>
                    <a:bodyPr/>
                    <a:lstStyle/>
                    <a:p>
                      <a:pPr algn="ctr">
                        <a:lnSpc>
                          <a:spcPct val="115000"/>
                        </a:lnSpc>
                        <a:spcAft>
                          <a:spcPts val="0"/>
                        </a:spcAft>
                      </a:pPr>
                      <a:r>
                        <a:rPr lang="ru-RU" sz="1000" dirty="0">
                          <a:effectLst/>
                        </a:rPr>
                        <a:t>1003</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Социальное обеспечение населения</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2 957 358,65</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2 957 358,65</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44584">
                <a:tc>
                  <a:txBody>
                    <a:bodyPr/>
                    <a:lstStyle/>
                    <a:p>
                      <a:pPr algn="ctr">
                        <a:lnSpc>
                          <a:spcPct val="115000"/>
                        </a:lnSpc>
                        <a:spcAft>
                          <a:spcPts val="0"/>
                        </a:spcAft>
                      </a:pPr>
                      <a:r>
                        <a:rPr lang="ru-RU" sz="1000" dirty="0">
                          <a:effectLst/>
                        </a:rPr>
                        <a:t>1004</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Охрана семьи и детства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26 628 900,78</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43 173 600,78</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+16 544 700,00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+16 544 700,00</a:t>
                      </a:r>
                      <a:endParaRPr lang="ru-RU" sz="900" dirty="0">
                        <a:effectLst/>
                        <a:latin typeface="Times New Roman"/>
                        <a:ea typeface="Times New Roman"/>
                        <a:cs typeface="Times New Roman"/>
                      </a:endParaRPr>
                    </a:p>
                  </a:txBody>
                  <a:tcPr marL="68580" marR="68580" marT="0" marB="0"/>
                </a:tc>
              </a:tr>
              <a:tr h="244584">
                <a:tc>
                  <a:txBody>
                    <a:bodyPr/>
                    <a:lstStyle/>
                    <a:p>
                      <a:pPr algn="ctr">
                        <a:lnSpc>
                          <a:spcPct val="115000"/>
                        </a:lnSpc>
                        <a:spcAft>
                          <a:spcPts val="0"/>
                        </a:spcAft>
                      </a:pPr>
                      <a:r>
                        <a:rPr lang="ru-RU" sz="1000">
                          <a:effectLst/>
                        </a:rPr>
                        <a:t>1006</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a:effectLst/>
                        </a:rPr>
                        <a:t>Другие вопросы в области социальной политики</a:t>
                      </a:r>
                      <a:endParaRPr lang="ru-RU" sz="100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2 297 762,00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2 297 762,00</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0,00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r>
              <a:tr h="244584">
                <a:tc>
                  <a:txBody>
                    <a:bodyPr/>
                    <a:lstStyle/>
                    <a:p>
                      <a:pPr algn="ctr">
                        <a:lnSpc>
                          <a:spcPct val="115000"/>
                        </a:lnSpc>
                        <a:spcAft>
                          <a:spcPts val="0"/>
                        </a:spcAft>
                      </a:pPr>
                      <a:r>
                        <a:rPr lang="ru-RU" sz="1000" dirty="0">
                          <a:effectLst/>
                        </a:rPr>
                        <a:t>1101</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Физическая культура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6 554 165,23</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6 953 468,29</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+399 303,06</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+399 303,06</a:t>
                      </a:r>
                    </a:p>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dirty="0" smtClean="0">
                          <a:effectLst/>
                          <a:latin typeface="Times New Roman"/>
                          <a:ea typeface="Times New Roman"/>
                          <a:cs typeface="Times New Roman"/>
                        </a:rPr>
                        <a:t>1102</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smtClean="0">
                          <a:effectLst/>
                          <a:latin typeface="Times New Roman"/>
                          <a:ea typeface="Times New Roman"/>
                          <a:cs typeface="Times New Roman"/>
                        </a:rPr>
                        <a:t>Массовый спорт</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smtClean="0">
                          <a:effectLst/>
                          <a:latin typeface="Times New Roman"/>
                          <a:ea typeface="Times New Roman"/>
                          <a:cs typeface="Times New Roman"/>
                        </a:rPr>
                        <a:t>0,00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128 866,00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+128</a:t>
                      </a:r>
                      <a:r>
                        <a:rPr lang="ru-RU" sz="900" baseline="0" dirty="0" smtClean="0">
                          <a:effectLst/>
                          <a:latin typeface="Times New Roman"/>
                          <a:ea typeface="Times New Roman"/>
                          <a:cs typeface="Times New Roman"/>
                        </a:rPr>
                        <a:t> </a:t>
                      </a:r>
                      <a:r>
                        <a:rPr lang="ru-RU" sz="900" dirty="0" smtClean="0">
                          <a:effectLst/>
                          <a:latin typeface="Times New Roman"/>
                          <a:ea typeface="Times New Roman"/>
                          <a:cs typeface="Times New Roman"/>
                        </a:rPr>
                        <a:t>866,00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+3</a:t>
                      </a:r>
                      <a:r>
                        <a:rPr lang="ru-RU" sz="900" baseline="0" dirty="0" smtClean="0">
                          <a:effectLst/>
                          <a:latin typeface="Times New Roman"/>
                          <a:ea typeface="Times New Roman"/>
                          <a:cs typeface="Times New Roman"/>
                        </a:rPr>
                        <a:t> 866,00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+125 000,00</a:t>
                      </a:r>
                      <a:endParaRPr lang="ru-RU" sz="900" dirty="0">
                        <a:effectLst/>
                        <a:latin typeface="Times New Roman"/>
                        <a:ea typeface="Times New Roman"/>
                        <a:cs typeface="Times New Roman"/>
                      </a:endParaRPr>
                    </a:p>
                  </a:txBody>
                  <a:tcPr marL="68580" marR="68580" marT="0" marB="0"/>
                </a:tc>
              </a:tr>
              <a:tr h="216024">
                <a:tc>
                  <a:txBody>
                    <a:bodyPr/>
                    <a:lstStyle/>
                    <a:p>
                      <a:pPr algn="ctr">
                        <a:lnSpc>
                          <a:spcPct val="115000"/>
                        </a:lnSpc>
                        <a:spcAft>
                          <a:spcPts val="0"/>
                        </a:spcAft>
                      </a:pPr>
                      <a:r>
                        <a:rPr lang="ru-RU" sz="1000" dirty="0">
                          <a:effectLst/>
                        </a:rPr>
                        <a:t>1103</a:t>
                      </a:r>
                      <a:endParaRPr lang="ru-RU" sz="1000" dirty="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Спорт высших достижений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885 383,00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885 383,00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r h="360040">
                <a:tc>
                  <a:txBody>
                    <a:bodyPr/>
                    <a:lstStyle/>
                    <a:p>
                      <a:pPr algn="ctr">
                        <a:lnSpc>
                          <a:spcPct val="115000"/>
                        </a:lnSpc>
                        <a:spcAft>
                          <a:spcPts val="0"/>
                        </a:spcAft>
                      </a:pPr>
                      <a:r>
                        <a:rPr lang="ru-RU" sz="1000">
                          <a:effectLst/>
                        </a:rPr>
                        <a:t>1301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Обслуживание государственного (муниципального) внутреннего долга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3 700,00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3 700,00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r>
              <a:tr h="768382">
                <a:tc>
                  <a:txBody>
                    <a:bodyPr/>
                    <a:lstStyle/>
                    <a:p>
                      <a:pPr algn="ctr">
                        <a:lnSpc>
                          <a:spcPct val="115000"/>
                        </a:lnSpc>
                        <a:spcAft>
                          <a:spcPts val="0"/>
                        </a:spcAft>
                      </a:pPr>
                      <a:r>
                        <a:rPr lang="ru-RU" sz="1000">
                          <a:effectLst/>
                        </a:rPr>
                        <a:t>1401</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Дотации на выравнивание бюджетной обеспеченности субъектов Российской Федерации и муниципальных образований</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29 744 300,00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29 744 300,00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rPr>
                        <a:t>1403</a:t>
                      </a:r>
                      <a:endParaRPr lang="ru-RU" sz="1000">
                        <a:effectLst/>
                        <a:latin typeface="Times New Roman"/>
                        <a:ea typeface="Times New Roman"/>
                        <a:cs typeface="Times New Roman"/>
                      </a:endParaRPr>
                    </a:p>
                  </a:txBody>
                  <a:tcPr marL="13628" marR="13628" marT="0" marB="0"/>
                </a:tc>
                <a:tc>
                  <a:txBody>
                    <a:bodyPr/>
                    <a:lstStyle/>
                    <a:p>
                      <a:pPr>
                        <a:lnSpc>
                          <a:spcPct val="115000"/>
                        </a:lnSpc>
                        <a:spcAft>
                          <a:spcPts val="0"/>
                        </a:spcAft>
                      </a:pPr>
                      <a:r>
                        <a:rPr lang="ru-RU" sz="1000" dirty="0">
                          <a:effectLst/>
                        </a:rPr>
                        <a:t>Прочие межбюджетные трансферты общего характера</a:t>
                      </a:r>
                      <a:endParaRPr lang="ru-RU" sz="1000" dirty="0">
                        <a:effectLst/>
                        <a:latin typeface="Times New Roman"/>
                        <a:ea typeface="Times New Roman"/>
                        <a:cs typeface="Times New Roman"/>
                      </a:endParaRPr>
                    </a:p>
                  </a:txBody>
                  <a:tcPr marL="13628" marR="13628" marT="0" marB="0"/>
                </a:tc>
                <a:tc>
                  <a:txBody>
                    <a:bodyPr/>
                    <a:lstStyle/>
                    <a:p>
                      <a:pPr algn="r">
                        <a:lnSpc>
                          <a:spcPct val="115000"/>
                        </a:lnSpc>
                        <a:spcAft>
                          <a:spcPts val="0"/>
                        </a:spcAft>
                      </a:pPr>
                      <a:r>
                        <a:rPr lang="ru-RU" sz="900" dirty="0">
                          <a:effectLst/>
                          <a:latin typeface="Times New Roman"/>
                          <a:ea typeface="Times New Roman"/>
                          <a:cs typeface="Times New Roman"/>
                        </a:rPr>
                        <a:t>8 640 600,00</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12 201 162,00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+3 </a:t>
                      </a:r>
                      <a:r>
                        <a:rPr lang="ru-RU" sz="900" dirty="0" smtClean="0">
                          <a:effectLst/>
                          <a:latin typeface="Times New Roman"/>
                          <a:ea typeface="Times New Roman"/>
                          <a:cs typeface="Times New Roman"/>
                        </a:rPr>
                        <a:t>560 562</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r>
                        <a:rPr lang="ru-RU" sz="900" dirty="0" smtClean="0">
                          <a:effectLst/>
                          <a:latin typeface="Times New Roman"/>
                          <a:ea typeface="Times New Roman"/>
                          <a:cs typeface="Times New Roman"/>
                        </a:rPr>
                        <a:t>+608 962,00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+2 951 600,00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r>
              <a:tr h="179754">
                <a:tc gridSpan="2">
                  <a:txBody>
                    <a:bodyPr/>
                    <a:lstStyle/>
                    <a:p>
                      <a:pPr algn="ctr">
                        <a:lnSpc>
                          <a:spcPct val="115000"/>
                        </a:lnSpc>
                        <a:spcAft>
                          <a:spcPts val="0"/>
                        </a:spcAft>
                      </a:pPr>
                      <a:r>
                        <a:rPr lang="ru-RU" sz="1000" dirty="0">
                          <a:effectLst/>
                        </a:rPr>
                        <a:t>ИТОГО </a:t>
                      </a:r>
                      <a:endParaRPr lang="ru-RU" sz="1000" dirty="0">
                        <a:effectLst/>
                        <a:latin typeface="Times New Roman"/>
                        <a:ea typeface="Times New Roman"/>
                        <a:cs typeface="Times New Roman"/>
                      </a:endParaRPr>
                    </a:p>
                  </a:txBody>
                  <a:tcPr marL="13628" marR="13628" marT="0" marB="0"/>
                </a:tc>
                <a:tc hMerge="1">
                  <a:txBody>
                    <a:bodyPr/>
                    <a:lstStyle/>
                    <a:p>
                      <a:endParaRPr lang="ru-RU"/>
                    </a:p>
                  </a:txBody>
                  <a:tcPr/>
                </a:tc>
                <a:tc>
                  <a:txBody>
                    <a:bodyPr/>
                    <a:lstStyle/>
                    <a:p>
                      <a:pPr algn="r">
                        <a:lnSpc>
                          <a:spcPct val="115000"/>
                        </a:lnSpc>
                        <a:spcAft>
                          <a:spcPts val="0"/>
                        </a:spcAft>
                      </a:pPr>
                      <a:r>
                        <a:rPr lang="ru-RU" sz="900" b="1" dirty="0" smtClean="0">
                          <a:solidFill>
                            <a:srgbClr val="000066"/>
                          </a:solidFill>
                          <a:effectLst/>
                          <a:latin typeface="Times New Roman"/>
                          <a:ea typeface="Times New Roman"/>
                          <a:cs typeface="Times New Roman"/>
                        </a:rPr>
                        <a:t>536 715 066,23</a:t>
                      </a:r>
                      <a:endParaRPr lang="ru-RU" sz="900" b="1"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smtClean="0">
                          <a:solidFill>
                            <a:srgbClr val="000066"/>
                          </a:solidFill>
                          <a:effectLst/>
                          <a:latin typeface="Times New Roman"/>
                          <a:ea typeface="Times New Roman"/>
                          <a:cs typeface="Times New Roman"/>
                        </a:rPr>
                        <a:t>566 125 132,48</a:t>
                      </a:r>
                      <a:endParaRPr lang="ru-RU" sz="900" dirty="0">
                        <a:solidFill>
                          <a:srgbClr val="000066"/>
                        </a:solidFill>
                        <a:effectLst/>
                        <a:latin typeface="Times New Roman"/>
                        <a:ea typeface="Times New Roman"/>
                        <a:cs typeface="Times New Roman"/>
                      </a:endParaRPr>
                    </a:p>
                    <a:p>
                      <a:pPr algn="r">
                        <a:lnSpc>
                          <a:spcPct val="115000"/>
                        </a:lnSpc>
                        <a:spcAft>
                          <a:spcPts val="0"/>
                        </a:spcAft>
                      </a:pPr>
                      <a:r>
                        <a:rPr lang="ru-RU" sz="900" b="1" dirty="0">
                          <a:solidFill>
                            <a:srgbClr val="000066"/>
                          </a:solidFill>
                          <a:effectLst/>
                          <a:latin typeface="Times New Roman"/>
                          <a:ea typeface="Times New Roman"/>
                          <a:cs typeface="Times New Roman"/>
                        </a:rPr>
                        <a:t> </a:t>
                      </a:r>
                      <a:endParaRPr lang="ru-RU" sz="90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smtClean="0">
                          <a:solidFill>
                            <a:srgbClr val="000066"/>
                          </a:solidFill>
                          <a:effectLst/>
                          <a:latin typeface="Times New Roman"/>
                          <a:ea typeface="Times New Roman"/>
                          <a:cs typeface="Times New Roman"/>
                        </a:rPr>
                        <a:t>+29 410 066,25</a:t>
                      </a:r>
                      <a:endParaRPr lang="ru-RU" sz="900" dirty="0">
                        <a:solidFill>
                          <a:srgbClr val="000066"/>
                        </a:solidFill>
                        <a:effectLst/>
                        <a:latin typeface="Times New Roman"/>
                        <a:ea typeface="Times New Roman"/>
                        <a:cs typeface="Times New Roman"/>
                      </a:endParaRPr>
                    </a:p>
                    <a:p>
                      <a:pPr algn="r">
                        <a:lnSpc>
                          <a:spcPct val="115000"/>
                        </a:lnSpc>
                        <a:spcAft>
                          <a:spcPts val="0"/>
                        </a:spcAft>
                      </a:pPr>
                      <a:r>
                        <a:rPr lang="ru-RU" sz="900" b="1" dirty="0">
                          <a:solidFill>
                            <a:srgbClr val="000066"/>
                          </a:solidFill>
                          <a:effectLst/>
                          <a:latin typeface="Times New Roman"/>
                          <a:ea typeface="Times New Roman"/>
                          <a:cs typeface="Times New Roman"/>
                        </a:rPr>
                        <a:t> </a:t>
                      </a:r>
                      <a:endParaRPr lang="ru-RU" sz="90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a:solidFill>
                            <a:srgbClr val="000066"/>
                          </a:solidFill>
                          <a:effectLst/>
                          <a:latin typeface="Times New Roman"/>
                          <a:ea typeface="Times New Roman"/>
                          <a:cs typeface="Times New Roman"/>
                        </a:rPr>
                        <a:t>0,00</a:t>
                      </a:r>
                      <a:endParaRPr lang="ru-RU" sz="900" dirty="0">
                        <a:solidFill>
                          <a:srgbClr val="000066"/>
                        </a:solidFill>
                        <a:effectLst/>
                        <a:latin typeface="Times New Roman"/>
                        <a:ea typeface="Times New Roman"/>
                        <a:cs typeface="Times New Roman"/>
                      </a:endParaRPr>
                    </a:p>
                  </a:txBody>
                  <a:tcPr marL="68580" marR="68580" marT="0" marB="0"/>
                </a:tc>
                <a:tc>
                  <a:txBody>
                    <a:bodyPr/>
                    <a:lstStyle/>
                    <a:p>
                      <a:pPr indent="40005" algn="r">
                        <a:lnSpc>
                          <a:spcPct val="115000"/>
                        </a:lnSpc>
                        <a:spcAft>
                          <a:spcPts val="0"/>
                        </a:spcAft>
                      </a:pPr>
                      <a:r>
                        <a:rPr lang="ru-RU" sz="900" dirty="0" smtClean="0">
                          <a:solidFill>
                            <a:srgbClr val="000066"/>
                          </a:solidFill>
                          <a:effectLst/>
                          <a:latin typeface="Times New Roman"/>
                          <a:ea typeface="Times New Roman"/>
                          <a:cs typeface="Times New Roman"/>
                        </a:rPr>
                        <a:t>0,00</a:t>
                      </a:r>
                      <a:endParaRPr lang="ru-RU" sz="900" dirty="0">
                        <a:solidFill>
                          <a:srgbClr val="000066"/>
                        </a:solidFill>
                        <a:effectLst/>
                        <a:latin typeface="Times New Roman"/>
                        <a:ea typeface="Times New Roman"/>
                        <a:cs typeface="Times New Roman"/>
                      </a:endParaRPr>
                    </a:p>
                  </a:txBody>
                  <a:tcPr marL="68580" marR="68580" marT="0" marB="0"/>
                </a:tc>
                <a:tc>
                  <a:txBody>
                    <a:bodyPr/>
                    <a:lstStyle/>
                    <a:p>
                      <a:pPr indent="40005" algn="r">
                        <a:lnSpc>
                          <a:spcPct val="115000"/>
                        </a:lnSpc>
                        <a:spcAft>
                          <a:spcPts val="0"/>
                        </a:spcAft>
                      </a:pPr>
                      <a:r>
                        <a:rPr lang="ru-RU" sz="900" b="1" dirty="0" smtClean="0">
                          <a:solidFill>
                            <a:srgbClr val="000066"/>
                          </a:solidFill>
                          <a:effectLst/>
                          <a:latin typeface="Times New Roman"/>
                          <a:ea typeface="Times New Roman"/>
                          <a:cs typeface="Times New Roman"/>
                        </a:rPr>
                        <a:t>+2 951 600,00</a:t>
                      </a:r>
                      <a:endParaRPr lang="ru-RU" sz="900" b="1"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b="1" dirty="0" smtClean="0">
                          <a:solidFill>
                            <a:srgbClr val="000066"/>
                          </a:solidFill>
                          <a:effectLst/>
                          <a:latin typeface="Times New Roman"/>
                          <a:ea typeface="Times New Roman"/>
                          <a:cs typeface="Times New Roman"/>
                        </a:rPr>
                        <a:t>+26 458 466,25</a:t>
                      </a:r>
                      <a:endParaRPr lang="ru-RU" sz="900" dirty="0">
                        <a:solidFill>
                          <a:srgbClr val="000066"/>
                        </a:solidFill>
                        <a:effectLst/>
                        <a:latin typeface="Times New Roman"/>
                        <a:ea typeface="Times New Roman"/>
                        <a:cs typeface="Times New Roman"/>
                      </a:endParaRPr>
                    </a:p>
                  </a:txBody>
                  <a:tcPr marL="68580" marR="68580" marT="0" marB="0"/>
                </a:tc>
              </a:tr>
            </a:tbl>
          </a:graphicData>
        </a:graphic>
      </p:graphicFrame>
      <p:sp>
        <p:nvSpPr>
          <p:cNvPr id="13" name="TextBox 12"/>
          <p:cNvSpPr txBox="1"/>
          <p:nvPr/>
        </p:nvSpPr>
        <p:spPr>
          <a:xfrm>
            <a:off x="1183965" y="402844"/>
            <a:ext cx="7848872" cy="707886"/>
          </a:xfrm>
          <a:prstGeom prst="rect">
            <a:avLst/>
          </a:prstGeom>
          <a:noFill/>
        </p:spPr>
        <p:txBody>
          <a:bodyPr wrap="square" rtlCol="0">
            <a:spAutoFit/>
          </a:bodyPr>
          <a:lstStyle/>
          <a:p>
            <a:pPr lvl="8" algn="r"/>
            <a:r>
              <a:rPr lang="ru-RU" altLang="ru-RU" b="1" u="sng" dirty="0" smtClean="0">
                <a:solidFill>
                  <a:schemeClr val="accent5">
                    <a:lumMod val="25000"/>
                  </a:schemeClr>
                </a:solidFill>
                <a:latin typeface="Arial" pitchFamily="34" charset="0"/>
                <a:ea typeface="Times New Roman" pitchFamily="18" charset="0"/>
                <a:cs typeface="Arial" pitchFamily="34" charset="0"/>
              </a:rPr>
              <a:t>Утвержденные </a:t>
            </a:r>
            <a:r>
              <a:rPr lang="ru-RU" altLang="ru-RU" b="1" u="sng" dirty="0" smtClean="0">
                <a:solidFill>
                  <a:schemeClr val="accent5">
                    <a:lumMod val="25000"/>
                  </a:schemeClr>
                </a:solidFill>
                <a:latin typeface="Arial" pitchFamily="34" charset="0"/>
                <a:ea typeface="Times New Roman" pitchFamily="18" charset="0"/>
                <a:cs typeface="Arial" pitchFamily="34" charset="0"/>
              </a:rPr>
              <a:t>изменения </a:t>
            </a:r>
            <a:r>
              <a:rPr lang="ru-RU" altLang="ru-RU" b="1" u="sng" dirty="0">
                <a:solidFill>
                  <a:schemeClr val="accent5">
                    <a:lumMod val="25000"/>
                  </a:schemeClr>
                </a:solidFill>
                <a:latin typeface="Arial" pitchFamily="34" charset="0"/>
                <a:ea typeface="Times New Roman" pitchFamily="18" charset="0"/>
                <a:cs typeface="Arial" pitchFamily="34" charset="0"/>
              </a:rPr>
              <a:t>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(продолжение</a:t>
            </a:r>
            <a:r>
              <a:rPr lang="ru-RU" b="1" i="1" dirty="0" smtClean="0"/>
              <a:t>)</a:t>
            </a:r>
            <a:endParaRPr lang="ru-RU" b="1" i="1" dirty="0"/>
          </a:p>
        </p:txBody>
      </p:sp>
    </p:spTree>
    <p:extLst>
      <p:ext uri="{BB962C8B-B14F-4D97-AF65-F5344CB8AC3E}">
        <p14:creationId xmlns:p14="http://schemas.microsoft.com/office/powerpoint/2010/main" val="37875351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Блок-схема: процесс 2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107504" y="465138"/>
            <a:ext cx="8856984" cy="446276"/>
          </a:xfrm>
          <a:prstGeom prst="rect">
            <a:avLst/>
          </a:prstGeom>
          <a:noFill/>
        </p:spPr>
        <p:txBody>
          <a:bodyPr wrap="square" rtlCol="0">
            <a:spAutoFit/>
          </a:bodyPr>
          <a:lstStyle/>
          <a:p>
            <a:pPr algn="ctr"/>
            <a:endParaRPr lang="ru-RU" sz="1200" b="1" u="sng" dirty="0" smtClean="0">
              <a:solidFill>
                <a:schemeClr val="accent5">
                  <a:lumMod val="25000"/>
                </a:schemeClr>
              </a:solidFill>
            </a:endParaRPr>
          </a:p>
          <a:p>
            <a:pPr algn="ctr"/>
            <a:endParaRPr lang="ru-RU" sz="1100" b="1" dirty="0">
              <a:solidFill>
                <a:schemeClr val="accent5">
                  <a:lumMod val="25000"/>
                </a:schemeClr>
              </a:solidFill>
            </a:endParaRPr>
          </a:p>
        </p:txBody>
      </p:sp>
      <p:sp>
        <p:nvSpPr>
          <p:cNvPr id="13" name="TextBox 12"/>
          <p:cNvSpPr txBox="1"/>
          <p:nvPr/>
        </p:nvSpPr>
        <p:spPr>
          <a:xfrm>
            <a:off x="1183965" y="402844"/>
            <a:ext cx="7848872" cy="707886"/>
          </a:xfrm>
          <a:prstGeom prst="rect">
            <a:avLst/>
          </a:prstGeom>
          <a:noFill/>
        </p:spPr>
        <p:txBody>
          <a:bodyPr wrap="square" rtlCol="0">
            <a:spAutoFit/>
          </a:bodyPr>
          <a:lstStyle/>
          <a:p>
            <a:pPr lvl="8" algn="r"/>
            <a:r>
              <a:rPr lang="ru-RU" altLang="ru-RU" b="1" u="sng" dirty="0" smtClean="0">
                <a:solidFill>
                  <a:schemeClr val="accent5">
                    <a:lumMod val="25000"/>
                  </a:schemeClr>
                </a:solidFill>
                <a:latin typeface="Arial" pitchFamily="34" charset="0"/>
                <a:ea typeface="Times New Roman" pitchFamily="18" charset="0"/>
                <a:cs typeface="Arial" pitchFamily="34" charset="0"/>
              </a:rPr>
              <a:t>Утвержденные </a:t>
            </a:r>
            <a:r>
              <a:rPr lang="ru-RU" altLang="ru-RU" b="1" u="sng" dirty="0">
                <a:solidFill>
                  <a:schemeClr val="accent5">
                    <a:lumMod val="25000"/>
                  </a:schemeClr>
                </a:solidFill>
                <a:latin typeface="Arial" pitchFamily="34" charset="0"/>
                <a:ea typeface="Times New Roman" pitchFamily="18" charset="0"/>
                <a:cs typeface="Arial" pitchFamily="34" charset="0"/>
              </a:rPr>
              <a:t>изменения 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(Диаграммы по подразделам</a:t>
            </a:r>
            <a:r>
              <a:rPr lang="ru-RU" b="1" i="1" dirty="0" smtClean="0"/>
              <a:t>)</a:t>
            </a:r>
            <a:endParaRPr lang="ru-RU" b="1" i="1" dirty="0"/>
          </a:p>
        </p:txBody>
      </p:sp>
      <p:graphicFrame>
        <p:nvGraphicFramePr>
          <p:cNvPr id="3" name="Диаграмма 2"/>
          <p:cNvGraphicFramePr/>
          <p:nvPr>
            <p:extLst>
              <p:ext uri="{D42A27DB-BD31-4B8C-83A1-F6EECF244321}">
                <p14:modId xmlns:p14="http://schemas.microsoft.com/office/powerpoint/2010/main" val="3013864894"/>
              </p:ext>
            </p:extLst>
          </p:nvPr>
        </p:nvGraphicFramePr>
        <p:xfrm>
          <a:off x="107504" y="579731"/>
          <a:ext cx="4569941" cy="16606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p:nvPr>
            <p:extLst>
              <p:ext uri="{D42A27DB-BD31-4B8C-83A1-F6EECF244321}">
                <p14:modId xmlns:p14="http://schemas.microsoft.com/office/powerpoint/2010/main" val="3340304255"/>
              </p:ext>
            </p:extLst>
          </p:nvPr>
        </p:nvGraphicFramePr>
        <p:xfrm>
          <a:off x="445542" y="2204864"/>
          <a:ext cx="3831977" cy="720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Диаграмма 14"/>
          <p:cNvGraphicFramePr/>
          <p:nvPr>
            <p:extLst>
              <p:ext uri="{D42A27DB-BD31-4B8C-83A1-F6EECF244321}">
                <p14:modId xmlns:p14="http://schemas.microsoft.com/office/powerpoint/2010/main" val="817879151"/>
              </p:ext>
            </p:extLst>
          </p:nvPr>
        </p:nvGraphicFramePr>
        <p:xfrm>
          <a:off x="128166" y="2911252"/>
          <a:ext cx="3960440" cy="1584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Диаграмма 15"/>
          <p:cNvGraphicFramePr/>
          <p:nvPr>
            <p:extLst>
              <p:ext uri="{D42A27DB-BD31-4B8C-83A1-F6EECF244321}">
                <p14:modId xmlns:p14="http://schemas.microsoft.com/office/powerpoint/2010/main" val="3446121803"/>
              </p:ext>
            </p:extLst>
          </p:nvPr>
        </p:nvGraphicFramePr>
        <p:xfrm>
          <a:off x="107504" y="4509120"/>
          <a:ext cx="3960440" cy="7920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Диаграмма 16"/>
          <p:cNvGraphicFramePr/>
          <p:nvPr>
            <p:extLst>
              <p:ext uri="{D42A27DB-BD31-4B8C-83A1-F6EECF244321}">
                <p14:modId xmlns:p14="http://schemas.microsoft.com/office/powerpoint/2010/main" val="3363354655"/>
              </p:ext>
            </p:extLst>
          </p:nvPr>
        </p:nvGraphicFramePr>
        <p:xfrm>
          <a:off x="93812" y="5373216"/>
          <a:ext cx="3960440" cy="12381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Диаграмма 17"/>
          <p:cNvGraphicFramePr/>
          <p:nvPr>
            <p:extLst>
              <p:ext uri="{D42A27DB-BD31-4B8C-83A1-F6EECF244321}">
                <p14:modId xmlns:p14="http://schemas.microsoft.com/office/powerpoint/2010/main" val="418727927"/>
              </p:ext>
            </p:extLst>
          </p:nvPr>
        </p:nvGraphicFramePr>
        <p:xfrm>
          <a:off x="5004048" y="955344"/>
          <a:ext cx="3960440" cy="1080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Диаграмма 18"/>
          <p:cNvGraphicFramePr/>
          <p:nvPr>
            <p:extLst>
              <p:ext uri="{D42A27DB-BD31-4B8C-83A1-F6EECF244321}">
                <p14:modId xmlns:p14="http://schemas.microsoft.com/office/powerpoint/2010/main" val="2617200860"/>
              </p:ext>
            </p:extLst>
          </p:nvPr>
        </p:nvGraphicFramePr>
        <p:xfrm>
          <a:off x="4932040" y="1988840"/>
          <a:ext cx="3960440" cy="10801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Диаграмма 19"/>
          <p:cNvGraphicFramePr/>
          <p:nvPr>
            <p:extLst>
              <p:ext uri="{D42A27DB-BD31-4B8C-83A1-F6EECF244321}">
                <p14:modId xmlns:p14="http://schemas.microsoft.com/office/powerpoint/2010/main" val="1972647215"/>
              </p:ext>
            </p:extLst>
          </p:nvPr>
        </p:nvGraphicFramePr>
        <p:xfrm>
          <a:off x="4572000" y="2996952"/>
          <a:ext cx="4248472" cy="10801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Диаграмма 20"/>
          <p:cNvGraphicFramePr/>
          <p:nvPr>
            <p:extLst>
              <p:ext uri="{D42A27DB-BD31-4B8C-83A1-F6EECF244321}">
                <p14:modId xmlns:p14="http://schemas.microsoft.com/office/powerpoint/2010/main" val="2664600251"/>
              </p:ext>
            </p:extLst>
          </p:nvPr>
        </p:nvGraphicFramePr>
        <p:xfrm>
          <a:off x="3851920" y="4509120"/>
          <a:ext cx="5292080" cy="230425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Диаграмма 21"/>
          <p:cNvGraphicFramePr/>
          <p:nvPr>
            <p:extLst>
              <p:ext uri="{D42A27DB-BD31-4B8C-83A1-F6EECF244321}">
                <p14:modId xmlns:p14="http://schemas.microsoft.com/office/powerpoint/2010/main" val="883682167"/>
              </p:ext>
            </p:extLst>
          </p:nvPr>
        </p:nvGraphicFramePr>
        <p:xfrm>
          <a:off x="6047656" y="4077072"/>
          <a:ext cx="3096344" cy="72008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443898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1"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smtClean="0">
                <a:solidFill>
                  <a:schemeClr val="accent5">
                    <a:lumMod val="25000"/>
                  </a:schemeClr>
                </a:solidFill>
                <a:ea typeface="Times New Roman" pitchFamily="18" charset="0"/>
              </a:rPr>
              <a:t>Утвержденные </a:t>
            </a:r>
            <a:r>
              <a:rPr lang="ru-RU" altLang="ru-RU" b="1" u="sng" dirty="0" smtClean="0">
                <a:solidFill>
                  <a:schemeClr val="accent5">
                    <a:lumMod val="25000"/>
                  </a:schemeClr>
                </a:solidFill>
                <a:ea typeface="Times New Roman" pitchFamily="18" charset="0"/>
              </a:rPr>
              <a:t>изменения </a:t>
            </a:r>
            <a:r>
              <a:rPr lang="ru-RU" altLang="ru-RU" b="1" u="sng" dirty="0">
                <a:solidFill>
                  <a:schemeClr val="accent5">
                    <a:lumMod val="25000"/>
                  </a:schemeClr>
                </a:solidFill>
                <a:ea typeface="Times New Roman" pitchFamily="18" charset="0"/>
              </a:rPr>
              <a:t>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13" name="TextBox 12"/>
          <p:cNvSpPr txBox="1"/>
          <p:nvPr/>
        </p:nvSpPr>
        <p:spPr>
          <a:xfrm>
            <a:off x="8143006" y="1401335"/>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240678095"/>
              </p:ext>
            </p:extLst>
          </p:nvPr>
        </p:nvGraphicFramePr>
        <p:xfrm>
          <a:off x="35495" y="1662945"/>
          <a:ext cx="9073008" cy="4428647"/>
        </p:xfrm>
        <a:graphic>
          <a:graphicData uri="http://schemas.openxmlformats.org/drawingml/2006/table">
            <a:tbl>
              <a:tblPr firstRow="1" firstCol="1" bandRow="1">
                <a:tableStyleId>{93296810-A885-4BE3-A3E7-6D5BEEA58F35}</a:tableStyleId>
              </a:tblPr>
              <a:tblGrid>
                <a:gridCol w="2388594"/>
                <a:gridCol w="1117443"/>
                <a:gridCol w="1095782"/>
                <a:gridCol w="1058690"/>
                <a:gridCol w="822992"/>
                <a:gridCol w="815198"/>
                <a:gridCol w="815198"/>
                <a:gridCol w="959111"/>
              </a:tblGrid>
              <a:tr h="143648">
                <a:tc rowSpan="2">
                  <a:txBody>
                    <a:bodyPr/>
                    <a:lstStyle/>
                    <a:p>
                      <a:pPr algn="ctr">
                        <a:lnSpc>
                          <a:spcPct val="115000"/>
                        </a:lnSpc>
                        <a:spcAft>
                          <a:spcPts val="0"/>
                        </a:spcAft>
                      </a:pPr>
                      <a:r>
                        <a:rPr lang="ru-RU" sz="800" dirty="0">
                          <a:effectLst/>
                        </a:rPr>
                        <a:t>Наименование ГРБС</a:t>
                      </a:r>
                      <a:endParaRPr lang="ru-RU" sz="1000" dirty="0">
                        <a:effectLst/>
                        <a:latin typeface="Times New Roman"/>
                        <a:ea typeface="Times New Roman"/>
                        <a:cs typeface="Times New Roman"/>
                      </a:endParaRPr>
                    </a:p>
                  </a:txBody>
                  <a:tcPr marL="68580" marR="68580" marT="0" marB="0" anchor="ct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№70/13)</a:t>
                      </a: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изменений, утв. Решением от 05.11.2024 № 41/25 «О внесении изменений в бюджет» </a:t>
                      </a:r>
                      <a:endParaRPr lang="ru-RU" sz="800" dirty="0" smtClean="0">
                        <a:effectLst/>
                      </a:endParaRP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4">
                  <a:txBody>
                    <a:bodyPr/>
                    <a:lstStyle/>
                    <a:p>
                      <a:pPr algn="ctr">
                        <a:lnSpc>
                          <a:spcPct val="115000"/>
                        </a:lnSpc>
                        <a:spcAft>
                          <a:spcPts val="0"/>
                        </a:spcAft>
                      </a:pPr>
                      <a:r>
                        <a:rPr lang="ru-RU" sz="800">
                          <a:effectLst/>
                        </a:rPr>
                        <a:t>в том числе за счет</a:t>
                      </a:r>
                      <a:endParaRPr lang="ru-RU" sz="1000">
                        <a:effectLst/>
                        <a:latin typeface="Times New Roman"/>
                        <a:ea typeface="Times New Roman"/>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r>
              <a:tr h="1190359">
                <a:tc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dirty="0"/>
                    </a:p>
                  </a:txBody>
                  <a:tcPr/>
                </a:tc>
                <a:tc>
                  <a:txBody>
                    <a:bodyPr/>
                    <a:lstStyle/>
                    <a:p>
                      <a:pPr algn="ctr">
                        <a:lnSpc>
                          <a:spcPct val="115000"/>
                        </a:lnSpc>
                        <a:spcAft>
                          <a:spcPts val="0"/>
                        </a:spcAft>
                      </a:pPr>
                      <a:r>
                        <a:rPr lang="ru-RU" sz="800" dirty="0" err="1">
                          <a:effectLst/>
                        </a:rPr>
                        <a:t>перерасп</a:t>
                      </a:r>
                      <a:r>
                        <a:rPr lang="ru-RU" sz="800" dirty="0">
                          <a:effectLst/>
                        </a:rPr>
                        <a:t>. </a:t>
                      </a:r>
                      <a:r>
                        <a:rPr lang="ru-RU" sz="800" dirty="0" err="1">
                          <a:effectLst/>
                        </a:rPr>
                        <a:t>собствен</a:t>
                      </a:r>
                      <a:r>
                        <a:rPr lang="ru-RU" sz="800" dirty="0">
                          <a:effectLst/>
                        </a:rPr>
                        <a:t>. средств</a:t>
                      </a:r>
                      <a:endParaRPr lang="ru-RU" sz="8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800" dirty="0">
                          <a:effectLst/>
                        </a:rPr>
                        <a:t>остатки на начало года</a:t>
                      </a:r>
                      <a:endParaRPr lang="ru-RU" sz="800" dirty="0">
                        <a:effectLst/>
                        <a:latin typeface="Times New Roman"/>
                        <a:ea typeface="Times New Roman"/>
                        <a:cs typeface="Times New Roman"/>
                      </a:endParaRPr>
                    </a:p>
                  </a:txBody>
                  <a:tcPr marL="13628" marR="13628" marT="0" marB="0" anchor="ctr"/>
                </a:tc>
                <a:tc>
                  <a:txBody>
                    <a:bodyPr/>
                    <a:lstStyle/>
                    <a:p>
                      <a:pPr algn="ctr"/>
                      <a:r>
                        <a:rPr lang="ru-RU" sz="800" b="1" kern="1200" dirty="0" smtClean="0">
                          <a:solidFill>
                            <a:schemeClr val="dk1"/>
                          </a:solidFill>
                          <a:effectLst/>
                          <a:latin typeface="+mn-lt"/>
                          <a:ea typeface="+mn-ea"/>
                          <a:cs typeface="+mn-cs"/>
                        </a:rPr>
                        <a:t>увеличения </a:t>
                      </a:r>
                      <a:r>
                        <a:rPr lang="ru-RU" sz="800" b="1" kern="1200" dirty="0" err="1" smtClean="0">
                          <a:solidFill>
                            <a:schemeClr val="dk1"/>
                          </a:solidFill>
                          <a:effectLst/>
                          <a:latin typeface="+mn-lt"/>
                          <a:ea typeface="+mn-ea"/>
                          <a:cs typeface="+mn-cs"/>
                        </a:rPr>
                        <a:t>собствен</a:t>
                      </a:r>
                      <a:r>
                        <a:rPr lang="ru-RU" sz="800" b="1" kern="1200" dirty="0" smtClean="0">
                          <a:solidFill>
                            <a:schemeClr val="dk1"/>
                          </a:solidFill>
                          <a:effectLst/>
                          <a:latin typeface="+mn-lt"/>
                          <a:ea typeface="+mn-ea"/>
                          <a:cs typeface="+mn-cs"/>
                        </a:rPr>
                        <a:t>. доходов</a:t>
                      </a:r>
                      <a:endParaRPr lang="ru-RU" sz="800" kern="1200" dirty="0" smtClean="0">
                        <a:solidFill>
                          <a:schemeClr val="dk1"/>
                        </a:solidFill>
                        <a:effectLst/>
                        <a:latin typeface="+mn-lt"/>
                        <a:ea typeface="+mn-ea"/>
                        <a:cs typeface="+mn-cs"/>
                      </a:endParaRPr>
                    </a:p>
                    <a:p>
                      <a:pPr algn="ctr"/>
                      <a:r>
                        <a:rPr lang="ru-RU" sz="800" kern="1200" dirty="0" smtClean="0">
                          <a:solidFill>
                            <a:schemeClr val="dk1"/>
                          </a:solidFill>
                          <a:effectLst/>
                          <a:latin typeface="+mn-lt"/>
                          <a:ea typeface="+mn-ea"/>
                          <a:cs typeface="+mn-cs"/>
                        </a:rPr>
                        <a:t>(налоговые, неналоговые доходы и дотация на </a:t>
                      </a:r>
                      <a:r>
                        <a:rPr lang="ru-RU" sz="800" kern="1200" dirty="0" err="1" smtClean="0">
                          <a:solidFill>
                            <a:schemeClr val="dk1"/>
                          </a:solidFill>
                          <a:effectLst/>
                          <a:latin typeface="+mn-lt"/>
                          <a:ea typeface="+mn-ea"/>
                          <a:cs typeface="+mn-cs"/>
                        </a:rPr>
                        <a:t>сбаланси-рованность</a:t>
                      </a:r>
                      <a:endParaRPr lang="ru-RU" sz="8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800" dirty="0">
                          <a:effectLst/>
                        </a:rPr>
                        <a:t>субсидий, субвенций и иных МБТ</a:t>
                      </a:r>
                      <a:endParaRPr lang="ru-RU" sz="800" dirty="0">
                        <a:effectLst/>
                        <a:latin typeface="Times New Roman"/>
                        <a:ea typeface="Times New Roman"/>
                        <a:cs typeface="Times New Roman"/>
                      </a:endParaRPr>
                    </a:p>
                  </a:txBody>
                  <a:tcPr marL="13628" marR="13628" marT="0" marB="0" anchor="ctr"/>
                </a:tc>
              </a:tr>
              <a:tr h="359119">
                <a:tc>
                  <a:txBody>
                    <a:bodyPr/>
                    <a:lstStyle/>
                    <a:p>
                      <a:pPr>
                        <a:lnSpc>
                          <a:spcPct val="115000"/>
                        </a:lnSpc>
                        <a:spcAft>
                          <a:spcPts val="0"/>
                        </a:spcAft>
                      </a:pPr>
                      <a:r>
                        <a:rPr lang="ru-RU" sz="1000">
                          <a:effectLst/>
                        </a:rPr>
                        <a:t>1.Демидовский районный Совет депутатов</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3 381 922,54</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2 836 565,42</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-545 357,12</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r>
                        <a:rPr lang="ru-RU" sz="900" dirty="0" smtClean="0">
                          <a:effectLst/>
                          <a:latin typeface="Times New Roman"/>
                          <a:ea typeface="Times New Roman"/>
                          <a:cs typeface="Times New Roman"/>
                        </a:rPr>
                        <a:t>-545 357,12</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359119">
                <a:tc>
                  <a:txBody>
                    <a:bodyPr/>
                    <a:lstStyle/>
                    <a:p>
                      <a:pPr>
                        <a:lnSpc>
                          <a:spcPct val="115000"/>
                        </a:lnSpc>
                        <a:spcAft>
                          <a:spcPts val="0"/>
                        </a:spcAft>
                      </a:pPr>
                      <a:r>
                        <a:rPr lang="ru-RU" sz="1000" dirty="0">
                          <a:effectLst/>
                        </a:rPr>
                        <a:t>2.Администрация МО «Демидовский район»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88 227 319,04</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107 482 363,20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+19 255 044,16</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+ 741</a:t>
                      </a:r>
                      <a:r>
                        <a:rPr lang="ru-RU" sz="900" baseline="0" dirty="0" smtClean="0">
                          <a:effectLst/>
                          <a:latin typeface="Times New Roman"/>
                          <a:ea typeface="Times New Roman"/>
                          <a:cs typeface="Times New Roman"/>
                        </a:rPr>
                        <a:t> 760,08</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a:t>
                      </a:r>
                      <a:r>
                        <a:rPr lang="ru-RU" sz="900" dirty="0" smtClean="0">
                          <a:effectLst/>
                          <a:latin typeface="Times New Roman"/>
                          <a:ea typeface="Times New Roman"/>
                          <a:cs typeface="Times New Roman"/>
                        </a:rPr>
                        <a:t>18 513 284,08</a:t>
                      </a:r>
                      <a:endParaRPr lang="ru-RU" sz="900" dirty="0">
                        <a:effectLst/>
                        <a:latin typeface="Times New Roman"/>
                        <a:ea typeface="Times New Roman"/>
                        <a:cs typeface="Times New Roman"/>
                      </a:endParaRPr>
                    </a:p>
                  </a:txBody>
                  <a:tcPr marL="68580" marR="68580" marT="0" marB="0"/>
                </a:tc>
              </a:tr>
              <a:tr h="359119">
                <a:tc>
                  <a:txBody>
                    <a:bodyPr/>
                    <a:lstStyle/>
                    <a:p>
                      <a:pPr>
                        <a:lnSpc>
                          <a:spcPct val="115000"/>
                        </a:lnSpc>
                        <a:spcAft>
                          <a:spcPts val="0"/>
                        </a:spcAft>
                      </a:pPr>
                      <a:r>
                        <a:rPr lang="ru-RU" sz="1000" dirty="0">
                          <a:effectLst/>
                        </a:rPr>
                        <a:t>3. Отдел по образованию</a:t>
                      </a:r>
                    </a:p>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318 017 911,43</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322 990 646,47</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+4 972 735,04</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-1 305 364,96</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a:t>
                      </a:r>
                      <a:r>
                        <a:rPr lang="ru-RU" sz="900" dirty="0" smtClean="0">
                          <a:effectLst/>
                          <a:latin typeface="Times New Roman"/>
                          <a:ea typeface="Times New Roman"/>
                          <a:cs typeface="Times New Roman"/>
                        </a:rPr>
                        <a:t>6 278 100,00</a:t>
                      </a:r>
                      <a:endParaRPr lang="ru-RU" sz="900" dirty="0">
                        <a:effectLst/>
                        <a:latin typeface="Times New Roman"/>
                        <a:ea typeface="Times New Roman"/>
                        <a:cs typeface="Times New Roman"/>
                      </a:endParaRPr>
                    </a:p>
                  </a:txBody>
                  <a:tcPr marL="68580" marR="68580" marT="0" marB="0"/>
                </a:tc>
              </a:tr>
              <a:tr h="282865">
                <a:tc>
                  <a:txBody>
                    <a:bodyPr/>
                    <a:lstStyle/>
                    <a:p>
                      <a:pPr>
                        <a:lnSpc>
                          <a:spcPct val="115000"/>
                        </a:lnSpc>
                        <a:spcAft>
                          <a:spcPts val="0"/>
                        </a:spcAft>
                      </a:pPr>
                      <a:r>
                        <a:rPr lang="ru-RU" sz="1000">
                          <a:effectLst/>
                        </a:rPr>
                        <a:t>4.Отдел по культуре</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74 448 095,95</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76 540 762,20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+2 092 666,25</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+600 000,00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a:t>
                      </a:r>
                      <a:r>
                        <a:rPr lang="ru-RU" sz="900" dirty="0" smtClean="0">
                          <a:effectLst/>
                          <a:latin typeface="Times New Roman"/>
                          <a:ea typeface="Times New Roman"/>
                          <a:cs typeface="Times New Roman"/>
                        </a:rPr>
                        <a:t>1 492 666,25</a:t>
                      </a:r>
                      <a:endParaRPr lang="ru-RU" sz="900" dirty="0">
                        <a:effectLst/>
                        <a:latin typeface="Times New Roman"/>
                        <a:ea typeface="Times New Roman"/>
                        <a:cs typeface="Times New Roman"/>
                      </a:endParaRPr>
                    </a:p>
                  </a:txBody>
                  <a:tcPr marL="68580" marR="68580" marT="0" marB="0"/>
                </a:tc>
              </a:tr>
              <a:tr h="359119">
                <a:tc>
                  <a:txBody>
                    <a:bodyPr/>
                    <a:lstStyle/>
                    <a:p>
                      <a:pPr>
                        <a:lnSpc>
                          <a:spcPct val="115000"/>
                        </a:lnSpc>
                        <a:spcAft>
                          <a:spcPts val="0"/>
                        </a:spcAft>
                      </a:pPr>
                      <a:r>
                        <a:rPr lang="ru-RU" sz="1000">
                          <a:effectLst/>
                        </a:rPr>
                        <a:t>5. Отдел городского хозяйства Администрации</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4 094 407,05</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4 094 407,05</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359119">
                <a:tc>
                  <a:txBody>
                    <a:bodyPr/>
                    <a:lstStyle/>
                    <a:p>
                      <a:pPr>
                        <a:lnSpc>
                          <a:spcPct val="115000"/>
                        </a:lnSpc>
                        <a:spcAft>
                          <a:spcPts val="0"/>
                        </a:spcAft>
                      </a:pPr>
                      <a:r>
                        <a:rPr lang="ru-RU" sz="1000">
                          <a:effectLst/>
                        </a:rPr>
                        <a:t>6. Финансовое управление МО «Демидовский район»</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46 810 873,92</a:t>
                      </a: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50 445 851,84</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+ 3 </a:t>
                      </a:r>
                      <a:r>
                        <a:rPr lang="ru-RU" sz="900" dirty="0" smtClean="0">
                          <a:effectLst/>
                          <a:latin typeface="Times New Roman"/>
                          <a:ea typeface="Times New Roman"/>
                          <a:cs typeface="Times New Roman"/>
                        </a:rPr>
                        <a:t>634 977,92</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smtClean="0">
                          <a:effectLst/>
                          <a:latin typeface="Times New Roman"/>
                          <a:ea typeface="Times New Roman"/>
                          <a:cs typeface="Times New Roman"/>
                        </a:rPr>
                        <a:t>+ 508 962,00</a:t>
                      </a: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endParaRPr lang="ru-RU" sz="900" dirty="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900" dirty="0">
                          <a:effectLst/>
                          <a:latin typeface="Times New Roman"/>
                          <a:ea typeface="Times New Roman"/>
                          <a:cs typeface="Times New Roman"/>
                        </a:rPr>
                        <a:t>+2 </a:t>
                      </a:r>
                      <a:r>
                        <a:rPr lang="ru-RU" sz="900" dirty="0" smtClean="0">
                          <a:effectLst/>
                          <a:latin typeface="Times New Roman"/>
                          <a:ea typeface="Times New Roman"/>
                          <a:cs typeface="Times New Roman"/>
                        </a:rPr>
                        <a:t>951 600,00</a:t>
                      </a:r>
                      <a:endParaRPr lang="ru-RU" sz="9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smtClean="0">
                          <a:effectLst/>
                          <a:latin typeface="Times New Roman"/>
                          <a:ea typeface="Times New Roman"/>
                          <a:cs typeface="Times New Roman"/>
                        </a:rPr>
                        <a:t>+174 415,92</a:t>
                      </a:r>
                      <a:r>
                        <a:rPr lang="ru-RU" sz="900" dirty="0">
                          <a:effectLst/>
                          <a:latin typeface="Times New Roman"/>
                          <a:ea typeface="Times New Roman"/>
                          <a:cs typeface="Times New Roman"/>
                        </a:rPr>
                        <a:t> </a:t>
                      </a:r>
                    </a:p>
                  </a:txBody>
                  <a:tcPr marL="68580" marR="68580" marT="0" marB="0"/>
                </a:tc>
              </a:tr>
              <a:tr h="718238">
                <a:tc>
                  <a:txBody>
                    <a:bodyPr/>
                    <a:lstStyle/>
                    <a:p>
                      <a:pPr>
                        <a:lnSpc>
                          <a:spcPct val="115000"/>
                        </a:lnSpc>
                        <a:spcAft>
                          <a:spcPts val="0"/>
                        </a:spcAft>
                      </a:pPr>
                      <a:r>
                        <a:rPr lang="ru-RU" sz="1000">
                          <a:effectLst/>
                        </a:rPr>
                        <a:t>7. Контрольно-ревизионная комиссия муниципального образования "Демидовский район" Смоленской области</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1 734 536,30</a:t>
                      </a:r>
                    </a:p>
                  </a:txBody>
                  <a:tcPr marL="68580" marR="68580" marT="0" marB="0"/>
                </a:tc>
                <a:tc>
                  <a:txBody>
                    <a:bodyPr/>
                    <a:lstStyle/>
                    <a:p>
                      <a:pPr algn="r">
                        <a:lnSpc>
                          <a:spcPct val="115000"/>
                        </a:lnSpc>
                        <a:spcAft>
                          <a:spcPts val="0"/>
                        </a:spcAft>
                      </a:pPr>
                      <a:r>
                        <a:rPr lang="ru-RU" sz="900" dirty="0">
                          <a:effectLst/>
                          <a:latin typeface="Times New Roman"/>
                          <a:ea typeface="Times New Roman"/>
                          <a:cs typeface="Times New Roman"/>
                        </a:rPr>
                        <a:t>1 734 536,30</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0,00</a:t>
                      </a:r>
                    </a:p>
                  </a:txBody>
                  <a:tcPr marL="68580" marR="68580" marT="0" marB="0"/>
                </a:tc>
                <a:tc>
                  <a:txBody>
                    <a:bodyPr/>
                    <a:lstStyle/>
                    <a:p>
                      <a:pPr algn="ctr">
                        <a:lnSpc>
                          <a:spcPct val="115000"/>
                        </a:lnSpc>
                        <a:spcAft>
                          <a:spcPts val="0"/>
                        </a:spcAft>
                      </a:pPr>
                      <a:r>
                        <a:rPr lang="ru-RU" sz="900">
                          <a:effectLst/>
                          <a:latin typeface="Times New Roman"/>
                          <a:ea typeface="Times New Roman"/>
                          <a:cs typeface="Times New Roman"/>
                        </a:rPr>
                        <a:t> </a:t>
                      </a:r>
                    </a:p>
                  </a:txBody>
                  <a:tcPr marL="68580" marR="68580" marT="0" marB="0"/>
                </a:tc>
                <a:tc>
                  <a:txBody>
                    <a:bodyPr/>
                    <a:lstStyle/>
                    <a:p>
                      <a:pPr>
                        <a:lnSpc>
                          <a:spcPct val="115000"/>
                        </a:lnSpc>
                        <a:spcAft>
                          <a:spcPts val="0"/>
                        </a:spcAft>
                        <a:tabLst>
                          <a:tab pos="457200" algn="l"/>
                        </a:tabLst>
                      </a:pPr>
                      <a:endParaRPr lang="ru-RU" sz="900" dirty="0">
                        <a:effectLst/>
                        <a:latin typeface="Times New Roman"/>
                        <a:ea typeface="Times New Roman"/>
                        <a:cs typeface="Times New Roman"/>
                      </a:endParaRPr>
                    </a:p>
                  </a:txBody>
                  <a:tcPr marL="68580" marR="68580" marT="0" marB="0"/>
                </a:tc>
                <a:tc>
                  <a:txBody>
                    <a:bodyPr/>
                    <a:lstStyle/>
                    <a:p>
                      <a:pPr>
                        <a:lnSpc>
                          <a:spcPct val="115000"/>
                        </a:lnSpc>
                        <a:spcAft>
                          <a:spcPts val="0"/>
                        </a:spcAft>
                        <a:tabLst>
                          <a:tab pos="457200" algn="l"/>
                        </a:tabLst>
                      </a:pPr>
                      <a:r>
                        <a:rPr lang="ru-RU" sz="900" dirty="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900">
                          <a:effectLst/>
                          <a:latin typeface="Times New Roman"/>
                          <a:ea typeface="Times New Roman"/>
                          <a:cs typeface="Times New Roman"/>
                        </a:rPr>
                        <a:t> </a:t>
                      </a:r>
                    </a:p>
                  </a:txBody>
                  <a:tcPr marL="68580" marR="68580" marT="0" marB="0"/>
                </a:tc>
              </a:tr>
              <a:tr h="282865">
                <a:tc>
                  <a:txBody>
                    <a:bodyPr/>
                    <a:lstStyle/>
                    <a:p>
                      <a:pPr>
                        <a:lnSpc>
                          <a:spcPct val="115000"/>
                        </a:lnSpc>
                        <a:spcAft>
                          <a:spcPts val="0"/>
                        </a:spcAft>
                      </a:pPr>
                      <a:r>
                        <a:rPr lang="ru-RU" sz="900" dirty="0">
                          <a:effectLst/>
                        </a:rPr>
                        <a:t>ИТОГО</a:t>
                      </a:r>
                      <a:endParaRPr lang="ru-RU" sz="10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850" b="1" dirty="0">
                          <a:solidFill>
                            <a:srgbClr val="000066"/>
                          </a:solidFill>
                          <a:effectLst/>
                          <a:latin typeface="Times New Roman"/>
                          <a:ea typeface="Times New Roman"/>
                          <a:cs typeface="Times New Roman"/>
                        </a:rPr>
                        <a:t>536 715 066,23</a:t>
                      </a:r>
                      <a:endParaRPr lang="ru-RU" sz="850" dirty="0">
                        <a:solidFill>
                          <a:srgbClr val="000066"/>
                        </a:solidFill>
                        <a:effectLst/>
                        <a:latin typeface="Times New Roman"/>
                        <a:ea typeface="Times New Roman"/>
                        <a:cs typeface="Times New Roman"/>
                      </a:endParaRPr>
                    </a:p>
                    <a:p>
                      <a:pPr algn="r">
                        <a:lnSpc>
                          <a:spcPct val="115000"/>
                        </a:lnSpc>
                        <a:spcAft>
                          <a:spcPts val="0"/>
                        </a:spcAft>
                      </a:pPr>
                      <a:r>
                        <a:rPr lang="ru-RU" sz="850" b="1" dirty="0">
                          <a:solidFill>
                            <a:srgbClr val="000066"/>
                          </a:solidFill>
                          <a:effectLst/>
                          <a:latin typeface="Times New Roman"/>
                          <a:ea typeface="Times New Roman"/>
                          <a:cs typeface="Times New Roman"/>
                        </a:rPr>
                        <a:t> </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50" b="1" dirty="0" smtClean="0">
                          <a:solidFill>
                            <a:srgbClr val="000066"/>
                          </a:solidFill>
                          <a:effectLst/>
                          <a:latin typeface="Times New Roman"/>
                          <a:ea typeface="Times New Roman"/>
                          <a:cs typeface="Times New Roman"/>
                        </a:rPr>
                        <a:t>566 125 132,48</a:t>
                      </a:r>
                      <a:endParaRPr lang="ru-RU" sz="850" dirty="0">
                        <a:solidFill>
                          <a:srgbClr val="000066"/>
                        </a:solidFill>
                        <a:effectLst/>
                        <a:latin typeface="Times New Roman"/>
                        <a:ea typeface="Times New Roman"/>
                        <a:cs typeface="Times New Roman"/>
                      </a:endParaRPr>
                    </a:p>
                    <a:p>
                      <a:pPr algn="r">
                        <a:lnSpc>
                          <a:spcPct val="115000"/>
                        </a:lnSpc>
                        <a:spcAft>
                          <a:spcPts val="0"/>
                        </a:spcAft>
                      </a:pPr>
                      <a:r>
                        <a:rPr lang="ru-RU" sz="850" b="1" dirty="0">
                          <a:solidFill>
                            <a:srgbClr val="000066"/>
                          </a:solidFill>
                          <a:effectLst/>
                          <a:latin typeface="Times New Roman"/>
                          <a:ea typeface="Times New Roman"/>
                          <a:cs typeface="Times New Roman"/>
                        </a:rPr>
                        <a:t> </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50" b="1" dirty="0" smtClean="0">
                          <a:solidFill>
                            <a:srgbClr val="000066"/>
                          </a:solidFill>
                          <a:effectLst/>
                          <a:latin typeface="Times New Roman"/>
                          <a:ea typeface="Times New Roman"/>
                          <a:cs typeface="Times New Roman"/>
                        </a:rPr>
                        <a:t>+29 410 066,25</a:t>
                      </a:r>
                      <a:endParaRPr lang="ru-RU" sz="850" dirty="0">
                        <a:solidFill>
                          <a:srgbClr val="000066"/>
                        </a:solidFill>
                        <a:effectLst/>
                        <a:latin typeface="Times New Roman"/>
                        <a:ea typeface="Times New Roman"/>
                        <a:cs typeface="Times New Roman"/>
                      </a:endParaRPr>
                    </a:p>
                    <a:p>
                      <a:pPr algn="r">
                        <a:lnSpc>
                          <a:spcPct val="115000"/>
                        </a:lnSpc>
                        <a:spcAft>
                          <a:spcPts val="0"/>
                        </a:spcAft>
                      </a:pPr>
                      <a:r>
                        <a:rPr lang="ru-RU" sz="850" b="1" dirty="0">
                          <a:solidFill>
                            <a:srgbClr val="000066"/>
                          </a:solidFill>
                          <a:effectLst/>
                          <a:latin typeface="Times New Roman"/>
                          <a:ea typeface="Times New Roman"/>
                          <a:cs typeface="Times New Roman"/>
                        </a:rPr>
                        <a:t> </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ru-RU" sz="850" b="1" dirty="0">
                          <a:solidFill>
                            <a:srgbClr val="000066"/>
                          </a:solidFill>
                          <a:effectLst/>
                          <a:latin typeface="Times New Roman"/>
                          <a:ea typeface="Times New Roman"/>
                          <a:cs typeface="Times New Roman"/>
                        </a:rPr>
                        <a:t>0,00</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indent="40005" algn="r">
                        <a:lnSpc>
                          <a:spcPct val="115000"/>
                        </a:lnSpc>
                        <a:spcAft>
                          <a:spcPts val="0"/>
                        </a:spcAft>
                      </a:pPr>
                      <a:r>
                        <a:rPr lang="ru-RU" sz="850" dirty="0" smtClean="0">
                          <a:solidFill>
                            <a:srgbClr val="000066"/>
                          </a:solidFill>
                          <a:effectLst/>
                          <a:latin typeface="Times New Roman"/>
                          <a:ea typeface="Times New Roman"/>
                          <a:cs typeface="Times New Roman"/>
                        </a:rPr>
                        <a:t>0,00</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indent="40005" algn="r">
                        <a:lnSpc>
                          <a:spcPct val="115000"/>
                        </a:lnSpc>
                        <a:spcAft>
                          <a:spcPts val="0"/>
                        </a:spcAft>
                      </a:pPr>
                      <a:r>
                        <a:rPr lang="ru-RU" sz="850" b="1" dirty="0" smtClean="0">
                          <a:solidFill>
                            <a:srgbClr val="000066"/>
                          </a:solidFill>
                          <a:effectLst/>
                          <a:latin typeface="Times New Roman"/>
                          <a:ea typeface="Times New Roman"/>
                          <a:cs typeface="Times New Roman"/>
                        </a:rPr>
                        <a:t>+2 951 600,00</a:t>
                      </a:r>
                      <a:endParaRPr lang="ru-RU" sz="850" dirty="0">
                        <a:solidFill>
                          <a:srgbClr val="000066"/>
                        </a:solidFill>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50" b="1" dirty="0" smtClean="0">
                          <a:solidFill>
                            <a:srgbClr val="000066"/>
                          </a:solidFill>
                          <a:effectLst/>
                          <a:latin typeface="Times New Roman"/>
                          <a:ea typeface="Times New Roman"/>
                          <a:cs typeface="Times New Roman"/>
                        </a:rPr>
                        <a:t>+26 458 466,25</a:t>
                      </a:r>
                      <a:endParaRPr lang="ru-RU" sz="850" dirty="0">
                        <a:solidFill>
                          <a:srgbClr val="000066"/>
                        </a:solidFill>
                        <a:effectLst/>
                        <a:latin typeface="Times New Roman"/>
                        <a:ea typeface="Times New Roman"/>
                        <a:cs typeface="Times New Roman"/>
                      </a:endParaRPr>
                    </a:p>
                  </a:txBody>
                  <a:tcPr marL="68580" marR="68580" marT="0" marB="0"/>
                </a:tc>
              </a:tr>
            </a:tbl>
          </a:graphicData>
        </a:graphic>
      </p:graphicFrame>
      <p:sp>
        <p:nvSpPr>
          <p:cNvPr id="3" name="Rectangle 1"/>
          <p:cNvSpPr>
            <a:spLocks noChangeArrowheads="1"/>
          </p:cNvSpPr>
          <p:nvPr/>
        </p:nvSpPr>
        <p:spPr bwMode="auto">
          <a:xfrm>
            <a:off x="3203848" y="1078952"/>
            <a:ext cx="34833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9688">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lvl="8"/>
            <a:r>
              <a:rPr kumimoji="0" lang="ru-RU" altLang="ru-RU"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Изменение расходов в разрезе ГРБС</a:t>
            </a:r>
            <a:endParaRPr kumimoji="0" lang="ru-RU" altLang="ru-RU" sz="600" b="0" i="1" u="sng"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15330820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1"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smtClean="0">
                <a:solidFill>
                  <a:schemeClr val="accent5">
                    <a:lumMod val="25000"/>
                  </a:schemeClr>
                </a:solidFill>
                <a:ea typeface="Times New Roman" pitchFamily="18" charset="0"/>
              </a:rPr>
              <a:t>Утвержденные </a:t>
            </a:r>
            <a:r>
              <a:rPr lang="ru-RU" altLang="ru-RU" b="1" u="sng" dirty="0" smtClean="0">
                <a:solidFill>
                  <a:schemeClr val="accent5">
                    <a:lumMod val="25000"/>
                  </a:schemeClr>
                </a:solidFill>
                <a:ea typeface="Times New Roman" pitchFamily="18" charset="0"/>
              </a:rPr>
              <a:t>изменения </a:t>
            </a:r>
            <a:r>
              <a:rPr lang="ru-RU" altLang="ru-RU" b="1" u="sng" dirty="0">
                <a:solidFill>
                  <a:schemeClr val="accent5">
                    <a:lumMod val="25000"/>
                  </a:schemeClr>
                </a:solidFill>
                <a:ea typeface="Times New Roman" pitchFamily="18" charset="0"/>
              </a:rPr>
              <a:t>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3" name="Rectangle 1"/>
          <p:cNvSpPr>
            <a:spLocks noChangeArrowheads="1"/>
          </p:cNvSpPr>
          <p:nvPr/>
        </p:nvSpPr>
        <p:spPr bwMode="auto">
          <a:xfrm>
            <a:off x="2627784" y="908640"/>
            <a:ext cx="47312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9688">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lvl="8"/>
            <a:r>
              <a:rPr kumimoji="0" lang="ru-RU" altLang="ru-RU"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Диаграмма  изменения расходов в разрезе ГРБС </a:t>
            </a:r>
            <a:r>
              <a:rPr kumimoji="0" lang="ru-RU" altLang="ru-RU" b="1" i="1" strike="noStrike" cap="none" normalizeH="0" baseline="0" dirty="0" smtClean="0">
                <a:ln>
                  <a:noFill/>
                </a:ln>
                <a:solidFill>
                  <a:schemeClr val="bg2"/>
                </a:solidFill>
                <a:effectLst/>
                <a:latin typeface="Arial" pitchFamily="34" charset="0"/>
                <a:ea typeface="Times New Roman" pitchFamily="18" charset="0"/>
                <a:cs typeface="Arial" pitchFamily="34" charset="0"/>
              </a:rPr>
              <a:t>_</a:t>
            </a:r>
            <a:endParaRPr kumimoji="0" lang="ru-RU" altLang="ru-RU" sz="900" b="0" i="1" u="sng" strike="noStrike" cap="none" normalizeH="0" baseline="0" dirty="0" smtClean="0">
              <a:ln>
                <a:noFill/>
              </a:ln>
              <a:solidFill>
                <a:schemeClr val="bg2"/>
              </a:solidFill>
              <a:effectLst/>
              <a:latin typeface="Arial" pitchFamily="34" charset="0"/>
              <a:cs typeface="Arial" pitchFamily="34" charset="0"/>
            </a:endParaRPr>
          </a:p>
        </p:txBody>
      </p:sp>
      <p:graphicFrame>
        <p:nvGraphicFramePr>
          <p:cNvPr id="6" name="Диаграмма 5"/>
          <p:cNvGraphicFramePr/>
          <p:nvPr>
            <p:extLst>
              <p:ext uri="{D42A27DB-BD31-4B8C-83A1-F6EECF244321}">
                <p14:modId xmlns:p14="http://schemas.microsoft.com/office/powerpoint/2010/main" val="405948951"/>
              </p:ext>
            </p:extLst>
          </p:nvPr>
        </p:nvGraphicFramePr>
        <p:xfrm>
          <a:off x="131497" y="1304846"/>
          <a:ext cx="8963662" cy="5524951"/>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155575" y="3573016"/>
            <a:ext cx="1003801" cy="230832"/>
          </a:xfrm>
          <a:prstGeom prst="rect">
            <a:avLst/>
          </a:prstGeom>
        </p:spPr>
        <p:txBody>
          <a:bodyPr wrap="none">
            <a:spAutoFit/>
          </a:bodyPr>
          <a:lstStyle/>
          <a:p>
            <a:pPr marL="0" lvl="8"/>
            <a:r>
              <a:rPr lang="ru-RU" altLang="ru-RU" sz="900" b="1" i="1" u="sng" dirty="0">
                <a:solidFill>
                  <a:schemeClr val="bg2"/>
                </a:solidFill>
                <a:latin typeface="Arial" pitchFamily="34" charset="0"/>
                <a:ea typeface="Times New Roman" pitchFamily="18" charset="0"/>
                <a:cs typeface="Arial" pitchFamily="34" charset="0"/>
              </a:rPr>
              <a:t>(тыс. рублей)</a:t>
            </a:r>
            <a:endParaRPr lang="ru-RU" altLang="ru-RU" sz="900" i="1" u="sng"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66218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38980</TotalTime>
  <Words>14006</Words>
  <Application>Microsoft Office PowerPoint</Application>
  <PresentationFormat>Экран (4:3)</PresentationFormat>
  <Paragraphs>2873</Paragraphs>
  <Slides>107</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107</vt:i4>
      </vt:variant>
    </vt:vector>
  </HeadingPairs>
  <TitlesOfParts>
    <vt:vector size="111" baseType="lpstr">
      <vt:lpstr>Office Theme</vt:lpstr>
      <vt:lpstr>Пиксел</vt:lpstr>
      <vt:lpstr>1_Пиксел</vt:lpstr>
      <vt:lpstr>Лист</vt:lpstr>
      <vt:lpstr>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2024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vt:lpstr>
      <vt:lpstr>Реализация  национальных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Данный раздел содержит информацию: * о показателях изменений в бюджет муниципального образования «Демидовский район» Смоленской области на 2024 год и плановый период 2025 и 2026 годов, утвержденных решением Демидовским районным Советом депутатов от 27.12.2023 №97/9 (в редакции решения от 21.03.2024 № 19/3, от 17.07.2024 № 70/13, от 05.11.2024 №41/25); * о форме участия граждан в публичных слушаниях и механизме взаимодействия местного населения с депутатами Демидовского районного Совета депутатов; * о разработчике брошюры «Бюджет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Форма участия граждан в публичных слушаниях, проводимых в муниципальном образовании «Демидовский район» Смоленской области и механизм взаимодействия местного населения с депутатами Демидовского районного Совета депутатов   Важной  частью  бюджетного  процесса  является  рассмотрение  на  публичных слушаниях   проекта  бюджета  муниципального  образования  «Демидовский  район» Смоленской области на следующий финансовый год и плановый период (далее – бюджет муниципального района),  а также отчета об исполнении бюджета муниципального района за прошедший финансовый год.  Публичные 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 </vt:lpstr>
      <vt:lpstr>О времени и месте проведения публичных слушаний, вопросах, подлежащих обсуждению, местные  жители  оповещаются  заблаговременно  (на  сайте  муниципального образования «Демидовский  район» Смоленской области  в  информационно-телекоммуникационной  сети «Интернет»,  в газете «ПОРЕЧАНКА», в социальных сетях «VK» и «ОK»).   Проекты  муниципальных  правовых  актов,  подлежащих  рассмотрению  на  публичных слушаниях, итоги их обсуждения также публикуются на страницах газеты «ПОРЕЧАНКА» и на официальном сайте муниципального образования.  Публичные  слушания  проводятся  открыто.  Граждане  муниципального  образования «Демидовский район» Смоленской области принимают в них непосредственное участие. Все решения на публичных слушаниях принимаются открытым голосованием большинством голосов участников публичных слушаний.  Результатом обсуждения проектов решений Демидовского районного Совета депутатов является одобрение или отклонение проекта бюджета муниципального района, проекта отчета об исполнении бюджета муниципального района.  Такая  форма  участия  местного  населения  в  административной  деятельности  оказывает непосредственное влияние на содержание актов, которые принимаются депутатами Демидовского районного Совета депутатов, и является проявлением непосредственной демократии.   Участниками публичных слушаний, состоявшихся 14.12.2023, одобрен проект бюджета муниципального района на 2024 год и плановый период 2025 и 2026 годов.  Участниками публичных слушаний, состоявшихся 08.05.2024, одобрен проект отчета об исполнении бюджета муниципального образования «Демидовский район» Смоленской области за 2023 год. </vt:lpstr>
      <vt:lpstr>Взаимодействие  населения  муниципального  образования  «Демидовский  район» Смоленской области с депутатами Демидовского районного Совета депутатов происходит и по другим вопросам местного значения.  На публичные слушания также выносятся: * проект Устава муниципального района, проект решения о внесении изменений и (или) дополнений в Устав муниципального района, кроме случаев, когда изменения вносятся в форме точного воспроизведения положений Конституции Российской Федерации, федеральных законов, Устава Смоленской области или областных законов в целях приведения Устава муниципального района в соответствие с этими нормативными правовыми актами; * проект стратегии социально-экономического развития муниципального образования ; * вопросы о преобразовании муниципального образования, за исключением случаев, если в соответствии со статьей 13 Федерального закона «Об общих принципах организации местного самоуправления в Российской Федерации» для преобразования муниципального образования требуется получение согласия населения муниципального образования, выраженного путем голосования либо на сходах граждан; * проекты других муниципальных правовых актов, касающихся решения вопросов местного значения, а также муниципальные правовые акты, требующие учета интересов населения муниципального образования.  Население муниципального района может выступать инициатором проведения публичных слушаний. В этом случае инициативная группа должна обратиться в Демидовский районный Совет депутатов с ходатайством о проведении публичных слушаний. Данная инициатива реализуется в соответствии с Положением о порядке  организации и проведения публичных слушаний и общественных обсуждений в  муниципальном образовании «Демидовский район» Смоленской области (утверждено решением Демидовского районного Совета депутатов  от 25 апреля 2024 г. № 41/4), разработанным в соответствии со ст. 28 Федерального закона от 06 октября 2003 г. № 131-ФЗ «Об общих принципах организации местного самоуправления в Российской Федерации». </vt:lpstr>
      <vt:lpstr>В муниципальном образовании «Демидовский район» Смоленской области органом, осуществляющим составление и организацию исполнения бюджета муниципального образования «Демидовский район» Смоленской области, является Финансовое управление Администрации муниципального образования «Демидовский район» Смоленской области  (сокращенное наименование – Финансовое управление МО «Демидовский район»).  По итогам оценки платежеспособности бюджетов муниципальных районов и качества управления муниципальными финансами муниципальное образование «Демидовский район» Смоленской области находится в десятке лучших муниципальных образований Смоленской области за 2019 -  2023 годы ему присвоена I степень (соответствует высокому качеству управления муниципальными финансами).   В областном конкурсе среди муниципальных образований Смоленской области на лучшую брошюру «Бюджет для граждан» Финансовое управление МО «Демидовский район» находится в числе победителей: в 2019 году – III место; в 2020 году – I место;  в 2021 году – II место; в 2022 году – I место; в 2023 году – III место.  </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2679</cp:revision>
  <cp:lastPrinted>2024-11-12T05:07:09Z</cp:lastPrinted>
  <dcterms:modified xsi:type="dcterms:W3CDTF">2024-11-21T12:46:20Z</dcterms:modified>
</cp:coreProperties>
</file>