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111"/>
  </p:notesMasterIdLst>
  <p:sldIdLst>
    <p:sldId id="625" r:id="rId4"/>
    <p:sldId id="760" r:id="rId5"/>
    <p:sldId id="759" r:id="rId6"/>
    <p:sldId id="785"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784"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786" r:id="rId94"/>
    <p:sldId id="787" r:id="rId95"/>
    <p:sldId id="788" r:id="rId96"/>
    <p:sldId id="789" r:id="rId97"/>
    <p:sldId id="790" r:id="rId98"/>
    <p:sldId id="791" r:id="rId99"/>
    <p:sldId id="792" r:id="rId100"/>
    <p:sldId id="793" r:id="rId101"/>
    <p:sldId id="794" r:id="rId102"/>
    <p:sldId id="795" r:id="rId103"/>
    <p:sldId id="796" r:id="rId104"/>
    <p:sldId id="797" r:id="rId105"/>
    <p:sldId id="798" r:id="rId106"/>
    <p:sldId id="799" r:id="rId107"/>
    <p:sldId id="800" r:id="rId108"/>
    <p:sldId id="801" r:id="rId109"/>
    <p:sldId id="802" r:id="rId110"/>
  </p:sldIdLst>
  <p:sldSz cx="9144000" cy="6858000" type="screen4x3"/>
  <p:notesSz cx="6797675" cy="987425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97558" autoAdjust="0"/>
  </p:normalViewPr>
  <p:slideViewPr>
    <p:cSldViewPr>
      <p:cViewPr>
        <p:scale>
          <a:sx n="100" d="100"/>
          <a:sy n="100" d="100"/>
        </p:scale>
        <p:origin x="-2604" y="-396"/>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194.5</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712.4</c:v>
                </c:pt>
                <c:pt idx="1">
                  <c:v>801.1</c:v>
                </c:pt>
                <c:pt idx="2">
                  <c:v>195.2</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740.9</c:v>
                </c:pt>
                <c:pt idx="1">
                  <c:v>839.1</c:v>
                </c:pt>
                <c:pt idx="2">
                  <c:v>101.3</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770.5</c:v>
                </c:pt>
                <c:pt idx="1">
                  <c:v>856.3</c:v>
                </c:pt>
                <c:pt idx="2" formatCode="General">
                  <c:v>85.9</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801.3</c:v>
                </c:pt>
                <c:pt idx="1">
                  <c:v>871.9</c:v>
                </c:pt>
                <c:pt idx="2" formatCode="General">
                  <c:v>89.6</c:v>
                </c:pt>
              </c:numCache>
            </c:numRef>
          </c:val>
        </c:ser>
        <c:dLbls>
          <c:showLegendKey val="0"/>
          <c:showVal val="1"/>
          <c:showCatName val="0"/>
          <c:showSerName val="0"/>
          <c:showPercent val="0"/>
          <c:showBubbleSize val="0"/>
        </c:dLbls>
        <c:gapWidth val="75"/>
        <c:axId val="214300928"/>
        <c:axId val="214577152"/>
      </c:barChart>
      <c:catAx>
        <c:axId val="214300928"/>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214577152"/>
        <c:crosses val="autoZero"/>
        <c:auto val="1"/>
        <c:lblAlgn val="ctr"/>
        <c:lblOffset val="100"/>
        <c:noMultiLvlLbl val="0"/>
      </c:catAx>
      <c:valAx>
        <c:axId val="214577152"/>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214300928"/>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Лист1!$B$2:$B$9</c:f>
              <c:numCache>
                <c:formatCode>#,##0.00</c:formatCode>
                <c:ptCount val="8"/>
                <c:pt idx="0">
                  <c:v>2333435.2599999998</c:v>
                </c:pt>
                <c:pt idx="1">
                  <c:v>3024992.19</c:v>
                </c:pt>
                <c:pt idx="2">
                  <c:v>27451429.93</c:v>
                </c:pt>
                <c:pt idx="3" formatCode="General">
                  <c:v>700</c:v>
                </c:pt>
                <c:pt idx="4">
                  <c:v>9628518.5999999996</c:v>
                </c:pt>
                <c:pt idx="5">
                  <c:v>1332652</c:v>
                </c:pt>
                <c:pt idx="6">
                  <c:v>529674.43999999994</c:v>
                </c:pt>
                <c:pt idx="7">
                  <c:v>8961876.7899999991</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Лист1!$C$2:$C$9</c:f>
              <c:numCache>
                <c:formatCode>#,##0.00</c:formatCode>
                <c:ptCount val="8"/>
                <c:pt idx="0" formatCode="General">
                  <c:v>0</c:v>
                </c:pt>
                <c:pt idx="1">
                  <c:v>3381922.54</c:v>
                </c:pt>
                <c:pt idx="2" formatCode="General">
                  <c:v>0</c:v>
                </c:pt>
                <c:pt idx="3" formatCode="General">
                  <c:v>700</c:v>
                </c:pt>
                <c:pt idx="4">
                  <c:v>9622518.5999999996</c:v>
                </c:pt>
                <c:pt idx="6" formatCode="General">
                  <c:v>0</c:v>
                </c:pt>
                <c:pt idx="7">
                  <c:v>9131646.7899999991</c:v>
                </c:pt>
              </c:numCache>
            </c:numRef>
          </c:val>
        </c:ser>
        <c:ser>
          <c:idx val="2"/>
          <c:order val="2"/>
          <c:tx>
            <c:strRef>
              <c:f>Лист1!$D$1</c:f>
              <c:strCache>
                <c:ptCount val="1"/>
                <c:pt idx="0">
                  <c:v>Показатели с учетом проекта решения «О внесении изменений в бюджет»3</c:v>
                </c:pt>
              </c:strCache>
            </c:strRef>
          </c:tx>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Лист1!$D$2:$D$9</c:f>
              <c:numCache>
                <c:formatCode>#,##0.00</c:formatCode>
                <c:ptCount val="8"/>
                <c:pt idx="0">
                  <c:v>3107843.26</c:v>
                </c:pt>
                <c:pt idx="1">
                  <c:v>2836565.42</c:v>
                </c:pt>
                <c:pt idx="2">
                  <c:v>30555744.140000001</c:v>
                </c:pt>
                <c:pt idx="3">
                  <c:v>700</c:v>
                </c:pt>
                <c:pt idx="4">
                  <c:v>9796934.5199999996</c:v>
                </c:pt>
                <c:pt idx="6">
                  <c:v>426291.62</c:v>
                </c:pt>
                <c:pt idx="7">
                  <c:v>9073031.8900000006</c:v>
                </c:pt>
              </c:numCache>
            </c:numRef>
          </c:val>
        </c:ser>
        <c:dLbls>
          <c:showLegendKey val="0"/>
          <c:showVal val="0"/>
          <c:showCatName val="0"/>
          <c:showSerName val="0"/>
          <c:showPercent val="0"/>
          <c:showBubbleSize val="0"/>
        </c:dLbls>
        <c:gapWidth val="150"/>
        <c:shape val="box"/>
        <c:axId val="367282048"/>
        <c:axId val="367283584"/>
        <c:axId val="0"/>
      </c:bar3DChart>
      <c:catAx>
        <c:axId val="367282048"/>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7283584"/>
        <c:crosses val="autoZero"/>
        <c:auto val="0"/>
        <c:lblAlgn val="ctr"/>
        <c:lblOffset val="100"/>
        <c:noMultiLvlLbl val="0"/>
      </c:catAx>
      <c:valAx>
        <c:axId val="367283584"/>
        <c:scaling>
          <c:orientation val="minMax"/>
        </c:scaling>
        <c:delete val="0"/>
        <c:axPos val="l"/>
        <c:majorGridlines/>
        <c:numFmt formatCode="#,##0" sourceLinked="0"/>
        <c:majorTickMark val="out"/>
        <c:minorTickMark val="none"/>
        <c:tickLblPos val="nextTo"/>
        <c:txPr>
          <a:bodyPr/>
          <a:lstStyle/>
          <a:p>
            <a:pPr>
              <a:defRPr sz="900" b="1" i="1" u="sng">
                <a:solidFill>
                  <a:schemeClr val="accent5">
                    <a:lumMod val="25000"/>
                  </a:schemeClr>
                </a:solidFill>
              </a:defRPr>
            </a:pPr>
            <a:endParaRPr lang="ru-RU"/>
          </a:p>
        </c:txPr>
        <c:crossAx val="36728204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c:f>
              <c:strCache>
                <c:ptCount val="1"/>
                <c:pt idx="0">
                  <c:v>0310</c:v>
                </c:pt>
              </c:strCache>
            </c:strRef>
          </c:cat>
          <c:val>
            <c:numRef>
              <c:f>Лист1!$B$2</c:f>
              <c:numCache>
                <c:formatCode>#,##0.00</c:formatCode>
                <c:ptCount val="1"/>
                <c:pt idx="0">
                  <c:v>160000</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strRef>
              <c:f>Лист1!$A$2</c:f>
              <c:strCache>
                <c:ptCount val="1"/>
                <c:pt idx="0">
                  <c:v>0310</c:v>
                </c:pt>
              </c:strCache>
            </c:strRef>
          </c:cat>
          <c:val>
            <c:numRef>
              <c:f>Лист1!$C$2</c:f>
              <c:numCache>
                <c:formatCode>#,##0.00</c:formatCode>
                <c:ptCount val="1"/>
                <c:pt idx="0">
                  <c:v>160000</c:v>
                </c:pt>
              </c:numCache>
            </c:numRef>
          </c:val>
        </c:ser>
        <c:ser>
          <c:idx val="2"/>
          <c:order val="2"/>
          <c:tx>
            <c:strRef>
              <c:f>Лист1!$D$1</c:f>
              <c:strCache>
                <c:ptCount val="1"/>
                <c:pt idx="0">
                  <c:v>Показатели с учетом проекта решения «О внесении изменений в бюджет»3</c:v>
                </c:pt>
              </c:strCache>
            </c:strRef>
          </c:tx>
          <c:invertIfNegative val="0"/>
          <c:cat>
            <c:strRef>
              <c:f>Лист1!$A$2</c:f>
              <c:strCache>
                <c:ptCount val="1"/>
                <c:pt idx="0">
                  <c:v>0310</c:v>
                </c:pt>
              </c:strCache>
            </c:strRef>
          </c:cat>
          <c:val>
            <c:numRef>
              <c:f>Лист1!$D$2</c:f>
              <c:numCache>
                <c:formatCode>#,##0.00</c:formatCode>
                <c:ptCount val="1"/>
                <c:pt idx="0">
                  <c:v>160000</c:v>
                </c:pt>
              </c:numCache>
            </c:numRef>
          </c:val>
        </c:ser>
        <c:dLbls>
          <c:showLegendKey val="0"/>
          <c:showVal val="0"/>
          <c:showCatName val="0"/>
          <c:showSerName val="0"/>
          <c:showPercent val="0"/>
          <c:showBubbleSize val="0"/>
        </c:dLbls>
        <c:gapWidth val="150"/>
        <c:shape val="box"/>
        <c:axId val="214640896"/>
        <c:axId val="214646784"/>
        <c:axId val="0"/>
      </c:bar3DChart>
      <c:catAx>
        <c:axId val="21464089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214646784"/>
        <c:crosses val="autoZero"/>
        <c:auto val="0"/>
        <c:lblAlgn val="ctr"/>
        <c:lblOffset val="100"/>
        <c:noMultiLvlLbl val="0"/>
      </c:catAx>
      <c:valAx>
        <c:axId val="214646784"/>
        <c:scaling>
          <c:orientation val="minMax"/>
        </c:scaling>
        <c:delete val="0"/>
        <c:axPos val="l"/>
        <c:majorGridlines/>
        <c:numFmt formatCode="#,##0.00" sourceLinked="1"/>
        <c:majorTickMark val="out"/>
        <c:minorTickMark val="none"/>
        <c:tickLblPos val="nextTo"/>
        <c:txPr>
          <a:bodyPr/>
          <a:lstStyle/>
          <a:p>
            <a:pPr>
              <a:defRPr sz="1000" b="1" i="1" u="sng">
                <a:solidFill>
                  <a:schemeClr val="accent5">
                    <a:lumMod val="25000"/>
                  </a:schemeClr>
                </a:solidFill>
              </a:defRPr>
            </a:pPr>
            <a:endParaRPr lang="ru-RU"/>
          </a:p>
        </c:txPr>
        <c:crossAx val="21464089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Лист1!$A$2:$A$5</c:f>
              <c:strCache>
                <c:ptCount val="4"/>
                <c:pt idx="0">
                  <c:v>0405</c:v>
                </c:pt>
                <c:pt idx="1">
                  <c:v>0408</c:v>
                </c:pt>
                <c:pt idx="2">
                  <c:v>0409</c:v>
                </c:pt>
                <c:pt idx="3">
                  <c:v>0412</c:v>
                </c:pt>
              </c:strCache>
            </c:strRef>
          </c:cat>
          <c:val>
            <c:numRef>
              <c:f>Лист1!$B$2:$B$5</c:f>
              <c:numCache>
                <c:formatCode>#,##0.00</c:formatCode>
                <c:ptCount val="4"/>
                <c:pt idx="0">
                  <c:v>0</c:v>
                </c:pt>
                <c:pt idx="1">
                  <c:v>1250000</c:v>
                </c:pt>
                <c:pt idx="2">
                  <c:v>10947300</c:v>
                </c:pt>
                <c:pt idx="3">
                  <c:v>549000</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strRef>
              <c:f>Лист1!$A$2:$A$5</c:f>
              <c:strCache>
                <c:ptCount val="4"/>
                <c:pt idx="0">
                  <c:v>0405</c:v>
                </c:pt>
                <c:pt idx="1">
                  <c:v>0408</c:v>
                </c:pt>
                <c:pt idx="2">
                  <c:v>0409</c:v>
                </c:pt>
                <c:pt idx="3">
                  <c:v>0412</c:v>
                </c:pt>
              </c:strCache>
            </c:strRef>
          </c:cat>
          <c:val>
            <c:numRef>
              <c:f>Лист1!$C$2:$C$5</c:f>
              <c:numCache>
                <c:formatCode>#,##0.00</c:formatCode>
                <c:ptCount val="4"/>
                <c:pt idx="0">
                  <c:v>15000</c:v>
                </c:pt>
                <c:pt idx="1">
                  <c:v>1250000</c:v>
                </c:pt>
                <c:pt idx="2">
                  <c:v>10947300</c:v>
                </c:pt>
                <c:pt idx="3">
                  <c:v>549000</c:v>
                </c:pt>
              </c:numCache>
            </c:numRef>
          </c:val>
        </c:ser>
        <c:ser>
          <c:idx val="2"/>
          <c:order val="2"/>
          <c:tx>
            <c:strRef>
              <c:f>Лист1!$D$1</c:f>
              <c:strCache>
                <c:ptCount val="1"/>
                <c:pt idx="0">
                  <c:v>Показатели с учетом проекта решения «О внесении изменений в бюджет»3</c:v>
                </c:pt>
              </c:strCache>
            </c:strRef>
          </c:tx>
          <c:invertIfNegative val="0"/>
          <c:cat>
            <c:strRef>
              <c:f>Лист1!$A$2:$A$5</c:f>
              <c:strCache>
                <c:ptCount val="4"/>
                <c:pt idx="0">
                  <c:v>0405</c:v>
                </c:pt>
                <c:pt idx="1">
                  <c:v>0408</c:v>
                </c:pt>
                <c:pt idx="2">
                  <c:v>0409</c:v>
                </c:pt>
                <c:pt idx="3">
                  <c:v>0412</c:v>
                </c:pt>
              </c:strCache>
            </c:strRef>
          </c:cat>
          <c:val>
            <c:numRef>
              <c:f>Лист1!$D$2:$D$5</c:f>
              <c:numCache>
                <c:formatCode>#,##0.00</c:formatCode>
                <c:ptCount val="4"/>
                <c:pt idx="0">
                  <c:v>15000</c:v>
                </c:pt>
                <c:pt idx="1">
                  <c:v>1250000</c:v>
                </c:pt>
                <c:pt idx="2">
                  <c:v>10947300</c:v>
                </c:pt>
                <c:pt idx="3">
                  <c:v>4798002.63</c:v>
                </c:pt>
              </c:numCache>
            </c:numRef>
          </c:val>
        </c:ser>
        <c:dLbls>
          <c:showLegendKey val="0"/>
          <c:showVal val="0"/>
          <c:showCatName val="0"/>
          <c:showSerName val="0"/>
          <c:showPercent val="0"/>
          <c:showBubbleSize val="0"/>
        </c:dLbls>
        <c:gapWidth val="150"/>
        <c:shape val="box"/>
        <c:axId val="215048576"/>
        <c:axId val="215050112"/>
        <c:axId val="0"/>
      </c:bar3DChart>
      <c:catAx>
        <c:axId val="21504857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215050112"/>
        <c:crosses val="autoZero"/>
        <c:auto val="0"/>
        <c:lblAlgn val="ctr"/>
        <c:lblOffset val="100"/>
        <c:noMultiLvlLbl val="0"/>
      </c:catAx>
      <c:valAx>
        <c:axId val="215050112"/>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21504857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74060457928917"/>
          <c:y val="8.2933966932967049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0501</c:v>
                </c:pt>
                <c:pt idx="1">
                  <c:v>0502</c:v>
                </c:pt>
                <c:pt idx="2">
                  <c:v>0503</c:v>
                </c:pt>
              </c:strCache>
            </c:strRef>
          </c:cat>
          <c:val>
            <c:numRef>
              <c:f>Лист1!$B$2:$B$4</c:f>
              <c:numCache>
                <c:formatCode>General</c:formatCode>
                <c:ptCount val="3"/>
                <c:pt idx="0" formatCode="#,##0.00">
                  <c:v>151500</c:v>
                </c:pt>
                <c:pt idx="1">
                  <c:v>900</c:v>
                </c:pt>
                <c:pt idx="2" formatCode="#,##0.00">
                  <c:v>93000</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strRef>
              <c:f>Лист1!$A$2:$A$4</c:f>
              <c:strCache>
                <c:ptCount val="3"/>
                <c:pt idx="0">
                  <c:v>0501</c:v>
                </c:pt>
                <c:pt idx="1">
                  <c:v>0502</c:v>
                </c:pt>
                <c:pt idx="2">
                  <c:v>0503</c:v>
                </c:pt>
              </c:strCache>
            </c:strRef>
          </c:cat>
          <c:val>
            <c:numRef>
              <c:f>Лист1!$C$2:$C$4</c:f>
              <c:numCache>
                <c:formatCode>General</c:formatCode>
                <c:ptCount val="3"/>
                <c:pt idx="0" formatCode="#,##0.00">
                  <c:v>151500</c:v>
                </c:pt>
                <c:pt idx="1">
                  <c:v>900</c:v>
                </c:pt>
                <c:pt idx="2" formatCode="#,##0.00">
                  <c:v>93000</c:v>
                </c:pt>
              </c:numCache>
            </c:numRef>
          </c:val>
        </c:ser>
        <c:ser>
          <c:idx val="2"/>
          <c:order val="2"/>
          <c:tx>
            <c:strRef>
              <c:f>Лист1!$D$1</c:f>
              <c:strCache>
                <c:ptCount val="1"/>
                <c:pt idx="0">
                  <c:v>Показатели с учетом проекта решения «О внесении изменений в бюджет»3</c:v>
                </c:pt>
              </c:strCache>
            </c:strRef>
          </c:tx>
          <c:invertIfNegative val="0"/>
          <c:cat>
            <c:strRef>
              <c:f>Лист1!$A$2:$A$4</c:f>
              <c:strCache>
                <c:ptCount val="3"/>
                <c:pt idx="0">
                  <c:v>0501</c:v>
                </c:pt>
                <c:pt idx="1">
                  <c:v>0502</c:v>
                </c:pt>
                <c:pt idx="2">
                  <c:v>0503</c:v>
                </c:pt>
              </c:strCache>
            </c:strRef>
          </c:cat>
          <c:val>
            <c:numRef>
              <c:f>Лист1!$D$2:$D$4</c:f>
              <c:numCache>
                <c:formatCode>General</c:formatCode>
                <c:ptCount val="3"/>
                <c:pt idx="0" formatCode="#,##0.00">
                  <c:v>151500</c:v>
                </c:pt>
                <c:pt idx="1">
                  <c:v>900</c:v>
                </c:pt>
                <c:pt idx="2" formatCode="#,##0.00">
                  <c:v>93000</c:v>
                </c:pt>
              </c:numCache>
            </c:numRef>
          </c:val>
        </c:ser>
        <c:dLbls>
          <c:showLegendKey val="0"/>
          <c:showVal val="0"/>
          <c:showCatName val="0"/>
          <c:showSerName val="0"/>
          <c:showPercent val="0"/>
          <c:showBubbleSize val="0"/>
        </c:dLbls>
        <c:gapWidth val="150"/>
        <c:shape val="box"/>
        <c:axId val="215150592"/>
        <c:axId val="215152128"/>
        <c:axId val="0"/>
      </c:bar3DChart>
      <c:catAx>
        <c:axId val="215150592"/>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215152128"/>
        <c:crosses val="autoZero"/>
        <c:auto val="0"/>
        <c:lblAlgn val="ctr"/>
        <c:lblOffset val="100"/>
        <c:noMultiLvlLbl val="0"/>
      </c:catAx>
      <c:valAx>
        <c:axId val="215152128"/>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21515059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Лист1!$A$2:$A$7</c:f>
              <c:strCache>
                <c:ptCount val="6"/>
                <c:pt idx="0">
                  <c:v>0701</c:v>
                </c:pt>
                <c:pt idx="1">
                  <c:v>0702</c:v>
                </c:pt>
                <c:pt idx="2">
                  <c:v>0703</c:v>
                </c:pt>
                <c:pt idx="3">
                  <c:v>0705</c:v>
                </c:pt>
                <c:pt idx="4">
                  <c:v>0707</c:v>
                </c:pt>
                <c:pt idx="5">
                  <c:v>0709</c:v>
                </c:pt>
              </c:strCache>
            </c:strRef>
          </c:cat>
          <c:val>
            <c:numRef>
              <c:f>Лист1!$B$2:$B$7</c:f>
              <c:numCache>
                <c:formatCode>#,##0.00</c:formatCode>
                <c:ptCount val="6"/>
                <c:pt idx="0">
                  <c:v>44306155.450000003</c:v>
                </c:pt>
                <c:pt idx="1">
                  <c:v>221379496.25999999</c:v>
                </c:pt>
                <c:pt idx="2">
                  <c:v>21981692.460000001</c:v>
                </c:pt>
                <c:pt idx="3">
                  <c:v>474130</c:v>
                </c:pt>
                <c:pt idx="4">
                  <c:v>338000</c:v>
                </c:pt>
                <c:pt idx="5">
                  <c:v>16200937.24</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strRef>
              <c:f>Лист1!$A$2:$A$7</c:f>
              <c:strCache>
                <c:ptCount val="6"/>
                <c:pt idx="0">
                  <c:v>0701</c:v>
                </c:pt>
                <c:pt idx="1">
                  <c:v>0702</c:v>
                </c:pt>
                <c:pt idx="2">
                  <c:v>0703</c:v>
                </c:pt>
                <c:pt idx="3">
                  <c:v>0705</c:v>
                </c:pt>
                <c:pt idx="4">
                  <c:v>0707</c:v>
                </c:pt>
                <c:pt idx="5">
                  <c:v>0709</c:v>
                </c:pt>
              </c:strCache>
            </c:strRef>
          </c:cat>
          <c:val>
            <c:numRef>
              <c:f>Лист1!$C$2:$C$7</c:f>
              <c:numCache>
                <c:formatCode>#,##0.00</c:formatCode>
                <c:ptCount val="6"/>
                <c:pt idx="0">
                  <c:v>44306155.450000003</c:v>
                </c:pt>
                <c:pt idx="1">
                  <c:v>222429484.25999999</c:v>
                </c:pt>
                <c:pt idx="2">
                  <c:v>15765753.529999999</c:v>
                </c:pt>
                <c:pt idx="3">
                  <c:v>480130</c:v>
                </c:pt>
                <c:pt idx="4">
                  <c:v>338000</c:v>
                </c:pt>
                <c:pt idx="5">
                  <c:v>16164937.24</c:v>
                </c:pt>
              </c:numCache>
            </c:numRef>
          </c:val>
        </c:ser>
        <c:ser>
          <c:idx val="2"/>
          <c:order val="2"/>
          <c:tx>
            <c:strRef>
              <c:f>Лист1!$D$1</c:f>
              <c:strCache>
                <c:ptCount val="1"/>
                <c:pt idx="0">
                  <c:v>Показатели с учетом проекта решения «О внесении изменений в бюджет»2</c:v>
                </c:pt>
              </c:strCache>
            </c:strRef>
          </c:tx>
          <c:invertIfNegative val="0"/>
          <c:cat>
            <c:strRef>
              <c:f>Лист1!$A$2:$A$7</c:f>
              <c:strCache>
                <c:ptCount val="6"/>
                <c:pt idx="0">
                  <c:v>0701</c:v>
                </c:pt>
                <c:pt idx="1">
                  <c:v>0702</c:v>
                </c:pt>
                <c:pt idx="2">
                  <c:v>0703</c:v>
                </c:pt>
                <c:pt idx="3">
                  <c:v>0705</c:v>
                </c:pt>
                <c:pt idx="4">
                  <c:v>0707</c:v>
                </c:pt>
                <c:pt idx="5">
                  <c:v>0709</c:v>
                </c:pt>
              </c:strCache>
            </c:strRef>
          </c:cat>
          <c:val>
            <c:numRef>
              <c:f>Лист1!$D$2:$D$7</c:f>
              <c:numCache>
                <c:formatCode>#,##0.00</c:formatCode>
                <c:ptCount val="6"/>
                <c:pt idx="0">
                  <c:v>47787820.649999999</c:v>
                </c:pt>
                <c:pt idx="1">
                  <c:v>238732792.03999999</c:v>
                </c:pt>
                <c:pt idx="2">
                  <c:v>17649449.530000001</c:v>
                </c:pt>
                <c:pt idx="3">
                  <c:v>402482</c:v>
                </c:pt>
                <c:pt idx="4">
                  <c:v>338000</c:v>
                </c:pt>
                <c:pt idx="5">
                  <c:v>16302937.24</c:v>
                </c:pt>
              </c:numCache>
            </c:numRef>
          </c:val>
        </c:ser>
        <c:dLbls>
          <c:showLegendKey val="0"/>
          <c:showVal val="0"/>
          <c:showCatName val="0"/>
          <c:showSerName val="0"/>
          <c:showPercent val="0"/>
          <c:showBubbleSize val="0"/>
        </c:dLbls>
        <c:gapWidth val="150"/>
        <c:shape val="box"/>
        <c:axId val="203025024"/>
        <c:axId val="214659456"/>
        <c:axId val="0"/>
      </c:bar3DChart>
      <c:catAx>
        <c:axId val="203025024"/>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214659456"/>
        <c:crosses val="autoZero"/>
        <c:auto val="0"/>
        <c:lblAlgn val="ctr"/>
        <c:lblOffset val="100"/>
        <c:noMultiLvlLbl val="0"/>
      </c:catAx>
      <c:valAx>
        <c:axId val="214659456"/>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20302502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Лист1!$A$2:$A$3</c:f>
              <c:strCache>
                <c:ptCount val="2"/>
                <c:pt idx="0">
                  <c:v>0801</c:v>
                </c:pt>
                <c:pt idx="1">
                  <c:v>0804</c:v>
                </c:pt>
              </c:strCache>
            </c:strRef>
          </c:cat>
          <c:val>
            <c:numRef>
              <c:f>Лист1!$B$2:$B$3</c:f>
              <c:numCache>
                <c:formatCode>#,##0.00</c:formatCode>
                <c:ptCount val="2"/>
                <c:pt idx="0">
                  <c:v>50146853.039999999</c:v>
                </c:pt>
                <c:pt idx="1">
                  <c:v>10804800.359999999</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strRef>
              <c:f>Лист1!$A$2:$A$3</c:f>
              <c:strCache>
                <c:ptCount val="2"/>
                <c:pt idx="0">
                  <c:v>0801</c:v>
                </c:pt>
                <c:pt idx="1">
                  <c:v>0804</c:v>
                </c:pt>
              </c:strCache>
            </c:strRef>
          </c:cat>
          <c:val>
            <c:numRef>
              <c:f>Лист1!$C$2:$C$3</c:f>
              <c:numCache>
                <c:formatCode>#,##0.00</c:formatCode>
                <c:ptCount val="2"/>
                <c:pt idx="0">
                  <c:v>50194182.039999999</c:v>
                </c:pt>
                <c:pt idx="1">
                  <c:v>10757471.359999999</c:v>
                </c:pt>
              </c:numCache>
            </c:numRef>
          </c:val>
        </c:ser>
        <c:ser>
          <c:idx val="2"/>
          <c:order val="2"/>
          <c:tx>
            <c:strRef>
              <c:f>Лист1!$D$1</c:f>
              <c:strCache>
                <c:ptCount val="1"/>
                <c:pt idx="0">
                  <c:v>Показатели с учетом проекта решения «О внесении изменений в бюджет»3</c:v>
                </c:pt>
              </c:strCache>
            </c:strRef>
          </c:tx>
          <c:invertIfNegative val="0"/>
          <c:cat>
            <c:strRef>
              <c:f>Лист1!$A$2:$A$3</c:f>
              <c:strCache>
                <c:ptCount val="2"/>
                <c:pt idx="0">
                  <c:v>0801</c:v>
                </c:pt>
                <c:pt idx="1">
                  <c:v>0804</c:v>
                </c:pt>
              </c:strCache>
            </c:strRef>
          </c:cat>
          <c:val>
            <c:numRef>
              <c:f>Лист1!$D$2:$D$3</c:f>
              <c:numCache>
                <c:formatCode>#,##0.00</c:formatCode>
                <c:ptCount val="2"/>
                <c:pt idx="0">
                  <c:v>57342660.560000002</c:v>
                </c:pt>
                <c:pt idx="1">
                  <c:v>10757471.359999999</c:v>
                </c:pt>
              </c:numCache>
            </c:numRef>
          </c:val>
        </c:ser>
        <c:dLbls>
          <c:showLegendKey val="0"/>
          <c:showVal val="0"/>
          <c:showCatName val="0"/>
          <c:showSerName val="0"/>
          <c:showPercent val="0"/>
          <c:showBubbleSize val="0"/>
        </c:dLbls>
        <c:gapWidth val="150"/>
        <c:shape val="box"/>
        <c:axId val="214650240"/>
        <c:axId val="214674048"/>
        <c:axId val="0"/>
      </c:bar3DChart>
      <c:catAx>
        <c:axId val="214650240"/>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214674048"/>
        <c:crosses val="autoZero"/>
        <c:auto val="0"/>
        <c:lblAlgn val="ctr"/>
        <c:lblOffset val="100"/>
        <c:noMultiLvlLbl val="0"/>
      </c:catAx>
      <c:valAx>
        <c:axId val="214674048"/>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21465024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Лист1!$A$2:$A$5</c:f>
              <c:numCache>
                <c:formatCode>@</c:formatCode>
                <c:ptCount val="4"/>
                <c:pt idx="0">
                  <c:v>1001</c:v>
                </c:pt>
                <c:pt idx="1">
                  <c:v>1003</c:v>
                </c:pt>
                <c:pt idx="2">
                  <c:v>1004</c:v>
                </c:pt>
                <c:pt idx="3">
                  <c:v>1006</c:v>
                </c:pt>
              </c:numCache>
            </c:numRef>
          </c:cat>
          <c:val>
            <c:numRef>
              <c:f>Лист1!$B$2:$B$5</c:f>
              <c:numCache>
                <c:formatCode>#,##0.00</c:formatCode>
                <c:ptCount val="4"/>
                <c:pt idx="0">
                  <c:v>4826126.68</c:v>
                </c:pt>
                <c:pt idx="1">
                  <c:v>2217900</c:v>
                </c:pt>
                <c:pt idx="2">
                  <c:v>26669752.940000001</c:v>
                </c:pt>
                <c:pt idx="3">
                  <c:v>2051561</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numRef>
              <c:f>Лист1!$A$2:$A$5</c:f>
              <c:numCache>
                <c:formatCode>@</c:formatCode>
                <c:ptCount val="4"/>
                <c:pt idx="0">
                  <c:v>1001</c:v>
                </c:pt>
                <c:pt idx="1">
                  <c:v>1003</c:v>
                </c:pt>
                <c:pt idx="2">
                  <c:v>1004</c:v>
                </c:pt>
                <c:pt idx="3">
                  <c:v>1006</c:v>
                </c:pt>
              </c:numCache>
            </c:numRef>
          </c:cat>
          <c:val>
            <c:numRef>
              <c:f>Лист1!$C$2:$C$5</c:f>
              <c:numCache>
                <c:formatCode>#,##0.00</c:formatCode>
                <c:ptCount val="4"/>
                <c:pt idx="0">
                  <c:v>5253104.9000000004</c:v>
                </c:pt>
                <c:pt idx="1">
                  <c:v>2957358.65</c:v>
                </c:pt>
                <c:pt idx="2">
                  <c:v>43173600.780000001</c:v>
                </c:pt>
                <c:pt idx="3">
                  <c:v>2297762</c:v>
                </c:pt>
              </c:numCache>
            </c:numRef>
          </c:val>
        </c:ser>
        <c:ser>
          <c:idx val="2"/>
          <c:order val="2"/>
          <c:tx>
            <c:strRef>
              <c:f>Лист1!$D$1</c:f>
              <c:strCache>
                <c:ptCount val="1"/>
                <c:pt idx="0">
                  <c:v>Показатели с учетом проекта решения «О внесении изменений в бюджет»2</c:v>
                </c:pt>
              </c:strCache>
            </c:strRef>
          </c:tx>
          <c:invertIfNegative val="0"/>
          <c:cat>
            <c:numRef>
              <c:f>Лист1!$A$2:$A$5</c:f>
              <c:numCache>
                <c:formatCode>@</c:formatCode>
                <c:ptCount val="4"/>
                <c:pt idx="0">
                  <c:v>1001</c:v>
                </c:pt>
                <c:pt idx="1">
                  <c:v>1003</c:v>
                </c:pt>
                <c:pt idx="2">
                  <c:v>1004</c:v>
                </c:pt>
                <c:pt idx="3">
                  <c:v>1006</c:v>
                </c:pt>
              </c:numCache>
            </c:numRef>
          </c:cat>
          <c:val>
            <c:numRef>
              <c:f>Лист1!$D$2:$D$5</c:f>
              <c:numCache>
                <c:formatCode>#,##0.00</c:formatCode>
                <c:ptCount val="4"/>
                <c:pt idx="0">
                  <c:v>5178162.82</c:v>
                </c:pt>
                <c:pt idx="1">
                  <c:v>2957358.65</c:v>
                </c:pt>
                <c:pt idx="2">
                  <c:v>26628900.780000001</c:v>
                </c:pt>
                <c:pt idx="3">
                  <c:v>2297762</c:v>
                </c:pt>
              </c:numCache>
            </c:numRef>
          </c:val>
        </c:ser>
        <c:dLbls>
          <c:showLegendKey val="0"/>
          <c:showVal val="0"/>
          <c:showCatName val="0"/>
          <c:showSerName val="0"/>
          <c:showPercent val="0"/>
          <c:showBubbleSize val="0"/>
        </c:dLbls>
        <c:gapWidth val="150"/>
        <c:shape val="box"/>
        <c:axId val="215087744"/>
        <c:axId val="215146880"/>
        <c:axId val="0"/>
      </c:bar3DChart>
      <c:catAx>
        <c:axId val="215087744"/>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215146880"/>
        <c:crosses val="autoZero"/>
        <c:auto val="0"/>
        <c:lblAlgn val="ctr"/>
        <c:lblOffset val="100"/>
        <c:noMultiLvlLbl val="0"/>
      </c:catAx>
      <c:valAx>
        <c:axId val="215146880"/>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21508774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1101</c:v>
                </c:pt>
                <c:pt idx="1">
                  <c:v>1102</c:v>
                </c:pt>
                <c:pt idx="2">
                  <c:v>1103</c:v>
                </c:pt>
              </c:strCache>
            </c:strRef>
          </c:cat>
          <c:val>
            <c:numRef>
              <c:f>Лист1!$B$2:$B$4</c:f>
              <c:numCache>
                <c:formatCode>#,##0.00</c:formatCode>
                <c:ptCount val="3"/>
                <c:pt idx="0">
                  <c:v>337376.3</c:v>
                </c:pt>
                <c:pt idx="1">
                  <c:v>0</c:v>
                </c:pt>
                <c:pt idx="2">
                  <c:v>885383</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strRef>
              <c:f>Лист1!$A$2:$A$4</c:f>
              <c:strCache>
                <c:ptCount val="3"/>
                <c:pt idx="0">
                  <c:v>1101</c:v>
                </c:pt>
                <c:pt idx="1">
                  <c:v>1102</c:v>
                </c:pt>
                <c:pt idx="2">
                  <c:v>1103</c:v>
                </c:pt>
              </c:strCache>
            </c:strRef>
          </c:cat>
          <c:val>
            <c:numRef>
              <c:f>Лист1!$C$2:$C$4</c:f>
              <c:numCache>
                <c:formatCode>#,##0.00</c:formatCode>
                <c:ptCount val="3"/>
                <c:pt idx="0">
                  <c:v>6953468.29</c:v>
                </c:pt>
                <c:pt idx="1">
                  <c:v>0</c:v>
                </c:pt>
                <c:pt idx="2">
                  <c:v>885383</c:v>
                </c:pt>
              </c:numCache>
            </c:numRef>
          </c:val>
        </c:ser>
        <c:ser>
          <c:idx val="2"/>
          <c:order val="2"/>
          <c:tx>
            <c:strRef>
              <c:f>Лист1!$D$1</c:f>
              <c:strCache>
                <c:ptCount val="1"/>
                <c:pt idx="0">
                  <c:v>Показатели с учетом проекта решения «О внесении изменений в бюджет»3</c:v>
                </c:pt>
              </c:strCache>
            </c:strRef>
          </c:tx>
          <c:invertIfNegative val="0"/>
          <c:cat>
            <c:strRef>
              <c:f>Лист1!$A$2:$A$4</c:f>
              <c:strCache>
                <c:ptCount val="3"/>
                <c:pt idx="0">
                  <c:v>1101</c:v>
                </c:pt>
                <c:pt idx="1">
                  <c:v>1102</c:v>
                </c:pt>
                <c:pt idx="2">
                  <c:v>1103</c:v>
                </c:pt>
              </c:strCache>
            </c:strRef>
          </c:cat>
          <c:val>
            <c:numRef>
              <c:f>Лист1!$D$2:$D$4</c:f>
              <c:numCache>
                <c:formatCode>#,##0.00</c:formatCode>
                <c:ptCount val="3"/>
                <c:pt idx="0">
                  <c:v>6554165.2300000004</c:v>
                </c:pt>
                <c:pt idx="1">
                  <c:v>128866</c:v>
                </c:pt>
                <c:pt idx="2">
                  <c:v>885383</c:v>
                </c:pt>
              </c:numCache>
            </c:numRef>
          </c:val>
        </c:ser>
        <c:dLbls>
          <c:showLegendKey val="0"/>
          <c:showVal val="0"/>
          <c:showCatName val="0"/>
          <c:showSerName val="0"/>
          <c:showPercent val="0"/>
          <c:showBubbleSize val="0"/>
        </c:dLbls>
        <c:gapWidth val="150"/>
        <c:shape val="box"/>
        <c:axId val="225202176"/>
        <c:axId val="225203712"/>
        <c:axId val="0"/>
      </c:bar3DChart>
      <c:catAx>
        <c:axId val="22520217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225203712"/>
        <c:crosses val="autoZero"/>
        <c:auto val="0"/>
        <c:lblAlgn val="ctr"/>
        <c:lblOffset val="100"/>
        <c:noMultiLvlLbl val="0"/>
      </c:catAx>
      <c:valAx>
        <c:axId val="225203712"/>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22520217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9676856736859608"/>
          <c:y val="0.12566268678480169"/>
          <c:w val="0.66963405693035627"/>
          <c:h val="0.36339799050105542"/>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Лист1!$A$2:$A$3</c:f>
              <c:numCache>
                <c:formatCode>@</c:formatCode>
                <c:ptCount val="2"/>
                <c:pt idx="0">
                  <c:v>1401</c:v>
                </c:pt>
                <c:pt idx="1">
                  <c:v>1403</c:v>
                </c:pt>
              </c:numCache>
            </c:numRef>
          </c:cat>
          <c:val>
            <c:numRef>
              <c:f>Лист1!$B$2:$B$3</c:f>
              <c:numCache>
                <c:formatCode>#,##0.00</c:formatCode>
                <c:ptCount val="2"/>
                <c:pt idx="0">
                  <c:v>29744300</c:v>
                </c:pt>
                <c:pt idx="1">
                  <c:v>5547300</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numRef>
              <c:f>Лист1!$A$2:$A$3</c:f>
              <c:numCache>
                <c:formatCode>@</c:formatCode>
                <c:ptCount val="2"/>
                <c:pt idx="0">
                  <c:v>1401</c:v>
                </c:pt>
                <c:pt idx="1">
                  <c:v>1403</c:v>
                </c:pt>
              </c:numCache>
            </c:numRef>
          </c:cat>
          <c:val>
            <c:numRef>
              <c:f>Лист1!$C$2:$C$3</c:f>
              <c:numCache>
                <c:formatCode>#,##0.00</c:formatCode>
                <c:ptCount val="2"/>
                <c:pt idx="0">
                  <c:v>29744300</c:v>
                </c:pt>
                <c:pt idx="1">
                  <c:v>5547300</c:v>
                </c:pt>
              </c:numCache>
            </c:numRef>
          </c:val>
        </c:ser>
        <c:ser>
          <c:idx val="2"/>
          <c:order val="2"/>
          <c:tx>
            <c:strRef>
              <c:f>Лист1!$D$1</c:f>
              <c:strCache>
                <c:ptCount val="1"/>
                <c:pt idx="0">
                  <c:v>Показатели с учетом проекта решения «О внесении изменений в бюджет»3</c:v>
                </c:pt>
              </c:strCache>
            </c:strRef>
          </c:tx>
          <c:invertIfNegative val="0"/>
          <c:cat>
            <c:numRef>
              <c:f>Лист1!$A$2:$A$3</c:f>
              <c:numCache>
                <c:formatCode>@</c:formatCode>
                <c:ptCount val="2"/>
                <c:pt idx="0">
                  <c:v>1401</c:v>
                </c:pt>
                <c:pt idx="1">
                  <c:v>1403</c:v>
                </c:pt>
              </c:numCache>
            </c:numRef>
          </c:cat>
          <c:val>
            <c:numRef>
              <c:f>Лист1!$D$2:$D$3</c:f>
              <c:numCache>
                <c:formatCode>#,##0.00</c:formatCode>
                <c:ptCount val="2"/>
                <c:pt idx="0">
                  <c:v>29744300</c:v>
                </c:pt>
                <c:pt idx="1">
                  <c:v>12201162</c:v>
                </c:pt>
              </c:numCache>
            </c:numRef>
          </c:val>
        </c:ser>
        <c:dLbls>
          <c:showLegendKey val="0"/>
          <c:showVal val="0"/>
          <c:showCatName val="0"/>
          <c:showSerName val="0"/>
          <c:showPercent val="0"/>
          <c:showBubbleSize val="0"/>
        </c:dLbls>
        <c:gapWidth val="150"/>
        <c:shape val="box"/>
        <c:axId val="226331264"/>
        <c:axId val="226345344"/>
        <c:axId val="0"/>
      </c:bar3DChart>
      <c:catAx>
        <c:axId val="226331264"/>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226345344"/>
        <c:crosses val="autoZero"/>
        <c:auto val="0"/>
        <c:lblAlgn val="ctr"/>
        <c:lblOffset val="100"/>
        <c:noMultiLvlLbl val="0"/>
      </c:catAx>
      <c:valAx>
        <c:axId val="226345344"/>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226331264"/>
        <c:crosses val="autoZero"/>
        <c:crossBetween val="between"/>
      </c:valAx>
    </c:plotArea>
    <c:legend>
      <c:legendPos val="b"/>
      <c:legendEntry>
        <c:idx val="0"/>
        <c:txPr>
          <a:bodyPr/>
          <a:lstStyle/>
          <a:p>
            <a:pPr>
              <a:lnSpc>
                <a:spcPts val="800"/>
              </a:lnSpc>
              <a:defRPr sz="900" b="1" kern="1200" spc="-30" baseline="0">
                <a:solidFill>
                  <a:schemeClr val="accent5">
                    <a:lumMod val="25000"/>
                  </a:schemeClr>
                </a:solidFill>
              </a:defRPr>
            </a:pPr>
            <a:endParaRPr lang="ru-RU"/>
          </a:p>
        </c:txPr>
      </c:legendEntry>
      <c:legendEntry>
        <c:idx val="1"/>
        <c:txPr>
          <a:bodyPr/>
          <a:lstStyle/>
          <a:p>
            <a:pPr>
              <a:lnSpc>
                <a:spcPts val="800"/>
              </a:lnSpc>
              <a:defRPr sz="900" b="1" kern="1200" spc="-30" baseline="0">
                <a:solidFill>
                  <a:schemeClr val="accent5">
                    <a:lumMod val="25000"/>
                  </a:schemeClr>
                </a:solidFill>
              </a:defRPr>
            </a:pPr>
            <a:endParaRPr lang="ru-RU"/>
          </a:p>
        </c:txPr>
      </c:legendEntry>
      <c:legendEntry>
        <c:idx val="2"/>
        <c:txPr>
          <a:bodyPr/>
          <a:lstStyle/>
          <a:p>
            <a:pPr>
              <a:lnSpc>
                <a:spcPts val="800"/>
              </a:lnSpc>
              <a:defRPr sz="900" b="1" kern="1200" spc="-30" baseline="0">
                <a:solidFill>
                  <a:schemeClr val="accent5">
                    <a:lumMod val="25000"/>
                  </a:schemeClr>
                </a:solidFill>
              </a:defRPr>
            </a:pPr>
            <a:endParaRPr lang="ru-RU"/>
          </a:p>
        </c:txPr>
      </c:legendEntry>
      <c:layout>
        <c:manualLayout>
          <c:xMode val="edge"/>
          <c:yMode val="edge"/>
          <c:x val="1.4096058569981758E-2"/>
          <c:y val="0.62936192853571826"/>
          <c:w val="0.98590394143001825"/>
          <c:h val="0.36512653107988002"/>
        </c:manualLayout>
      </c:layout>
      <c:overlay val="0"/>
      <c:spPr>
        <a:ln w="9525"/>
      </c:spPr>
      <c:txPr>
        <a:bodyPr/>
        <a:lstStyle/>
        <a:p>
          <a:pPr>
            <a:lnSpc>
              <a:spcPts val="800"/>
            </a:lnSpc>
            <a:defRPr sz="900" b="1" kern="1200" spc="-30" baseline="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6610551159362386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c:f>
              <c:numCache>
                <c:formatCode>@</c:formatCode>
                <c:ptCount val="1"/>
                <c:pt idx="0">
                  <c:v>1301</c:v>
                </c:pt>
              </c:numCache>
            </c:numRef>
          </c:cat>
          <c:val>
            <c:numRef>
              <c:f>Лист1!$B$2</c:f>
              <c:numCache>
                <c:formatCode>#,##0.00</c:formatCode>
                <c:ptCount val="1"/>
                <c:pt idx="0">
                  <c:v>3700</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numRef>
              <c:f>Лист1!$A$2</c:f>
              <c:numCache>
                <c:formatCode>@</c:formatCode>
                <c:ptCount val="1"/>
                <c:pt idx="0">
                  <c:v>1301</c:v>
                </c:pt>
              </c:numCache>
            </c:numRef>
          </c:cat>
          <c:val>
            <c:numRef>
              <c:f>Лист1!$C$2</c:f>
              <c:numCache>
                <c:formatCode>#,##0.00</c:formatCode>
                <c:ptCount val="1"/>
                <c:pt idx="0">
                  <c:v>3700</c:v>
                </c:pt>
              </c:numCache>
            </c:numRef>
          </c:val>
        </c:ser>
        <c:ser>
          <c:idx val="2"/>
          <c:order val="2"/>
          <c:tx>
            <c:strRef>
              <c:f>Лист1!$D$1</c:f>
              <c:strCache>
                <c:ptCount val="1"/>
                <c:pt idx="0">
                  <c:v>Показатели с учетом проекта решения «О внесении изменений в бюджет»3</c:v>
                </c:pt>
              </c:strCache>
            </c:strRef>
          </c:tx>
          <c:invertIfNegative val="0"/>
          <c:cat>
            <c:numRef>
              <c:f>Лист1!$A$2</c:f>
              <c:numCache>
                <c:formatCode>@</c:formatCode>
                <c:ptCount val="1"/>
                <c:pt idx="0">
                  <c:v>1301</c:v>
                </c:pt>
              </c:numCache>
            </c:numRef>
          </c:cat>
          <c:val>
            <c:numRef>
              <c:f>Лист1!$D$2</c:f>
              <c:numCache>
                <c:formatCode>#,##0.00</c:formatCode>
                <c:ptCount val="1"/>
                <c:pt idx="0">
                  <c:v>3700</c:v>
                </c:pt>
              </c:numCache>
            </c:numRef>
          </c:val>
        </c:ser>
        <c:dLbls>
          <c:showLegendKey val="0"/>
          <c:showVal val="0"/>
          <c:showCatName val="0"/>
          <c:showSerName val="0"/>
          <c:showPercent val="0"/>
          <c:showBubbleSize val="0"/>
        </c:dLbls>
        <c:gapWidth val="150"/>
        <c:shape val="box"/>
        <c:axId val="225208192"/>
        <c:axId val="225227904"/>
        <c:axId val="0"/>
      </c:bar3DChart>
      <c:catAx>
        <c:axId val="225208192"/>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225227904"/>
        <c:crosses val="autoZero"/>
        <c:auto val="0"/>
        <c:lblAlgn val="ctr"/>
        <c:lblOffset val="100"/>
        <c:noMultiLvlLbl val="0"/>
      </c:catAx>
      <c:valAx>
        <c:axId val="225227904"/>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22520819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Лист1!$B$2:$B$10</c:f>
              <c:numCache>
                <c:formatCode>General</c:formatCode>
                <c:ptCount val="9"/>
                <c:pt idx="0">
                  <c:v>323855.59999999998</c:v>
                </c:pt>
                <c:pt idx="1">
                  <c:v>337786.9</c:v>
                </c:pt>
                <c:pt idx="2">
                  <c:v>363998.7</c:v>
                </c:pt>
                <c:pt idx="3">
                  <c:v>279157.3</c:v>
                </c:pt>
                <c:pt idx="4">
                  <c:v>440339</c:v>
                </c:pt>
                <c:pt idx="5">
                  <c:v>442094.8</c:v>
                </c:pt>
                <c:pt idx="6">
                  <c:v>556426.30000000005</c:v>
                </c:pt>
                <c:pt idx="7">
                  <c:v>416300.3</c:v>
                </c:pt>
                <c:pt idx="8">
                  <c:v>450073.9</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Лист1!$C$2:$C$10</c:f>
              <c:numCache>
                <c:formatCode>General</c:formatCode>
                <c:ptCount val="9"/>
                <c:pt idx="0">
                  <c:v>322242.3</c:v>
                </c:pt>
                <c:pt idx="1">
                  <c:v>333944.09999999998</c:v>
                </c:pt>
                <c:pt idx="2">
                  <c:v>362888.2</c:v>
                </c:pt>
                <c:pt idx="3">
                  <c:v>383109.5</c:v>
                </c:pt>
                <c:pt idx="4">
                  <c:v>434918.5</c:v>
                </c:pt>
                <c:pt idx="5">
                  <c:v>441604.9</c:v>
                </c:pt>
                <c:pt idx="6">
                  <c:v>566125.1</c:v>
                </c:pt>
                <c:pt idx="7">
                  <c:v>416300.3</c:v>
                </c:pt>
                <c:pt idx="8">
                  <c:v>449746.5</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Лист1!$D$2:$D$10</c:f>
              <c:numCache>
                <c:formatCode>General</c:formatCode>
                <c:ptCount val="9"/>
                <c:pt idx="0">
                  <c:v>1613.3</c:v>
                </c:pt>
                <c:pt idx="1">
                  <c:v>2842.8</c:v>
                </c:pt>
                <c:pt idx="2">
                  <c:v>1110.5</c:v>
                </c:pt>
                <c:pt idx="3">
                  <c:v>-3952.2</c:v>
                </c:pt>
                <c:pt idx="4">
                  <c:v>5420.5</c:v>
                </c:pt>
                <c:pt idx="5">
                  <c:v>489.8</c:v>
                </c:pt>
                <c:pt idx="6">
                  <c:v>-9698.7999999999993</c:v>
                </c:pt>
                <c:pt idx="7">
                  <c:v>0</c:v>
                </c:pt>
                <c:pt idx="8">
                  <c:v>327.39999999999998</c:v>
                </c:pt>
              </c:numCache>
            </c:numRef>
          </c:val>
        </c:ser>
        <c:dLbls>
          <c:showLegendKey val="0"/>
          <c:showVal val="0"/>
          <c:showCatName val="0"/>
          <c:showSerName val="0"/>
          <c:showPercent val="0"/>
          <c:showBubbleSize val="0"/>
        </c:dLbls>
        <c:gapWidth val="150"/>
        <c:shape val="box"/>
        <c:axId val="215456384"/>
        <c:axId val="215744896"/>
        <c:axId val="0"/>
      </c:bar3DChart>
      <c:catAx>
        <c:axId val="215456384"/>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215744896"/>
        <c:crosses val="autoZero"/>
        <c:auto val="1"/>
        <c:lblAlgn val="ctr"/>
        <c:lblOffset val="100"/>
        <c:noMultiLvlLbl val="0"/>
      </c:catAx>
      <c:valAx>
        <c:axId val="215744896"/>
        <c:scaling>
          <c:orientation val="minMax"/>
        </c:scaling>
        <c:delete val="0"/>
        <c:axPos val="l"/>
        <c:majorGridlines/>
        <c:numFmt formatCode="General" sourceLinked="1"/>
        <c:majorTickMark val="out"/>
        <c:minorTickMark val="none"/>
        <c:tickLblPos val="nextTo"/>
        <c:crossAx val="215456384"/>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perspective val="30"/>
    </c:view3D>
    <c:floor>
      <c:thickness val="0"/>
    </c:floor>
    <c:sideWall>
      <c:thickness val="0"/>
    </c:sideWall>
    <c:backWall>
      <c:thickness val="0"/>
    </c:backWall>
    <c:plotArea>
      <c:layout>
        <c:manualLayout>
          <c:layoutTarget val="inner"/>
          <c:xMode val="edge"/>
          <c:yMode val="edge"/>
          <c:x val="0.15306746282936595"/>
          <c:y val="2.5618507747851519E-2"/>
          <c:w val="0.8455157055230329"/>
          <c:h val="0.4216158659144669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spPr>
            <a:solidFill>
              <a:schemeClr val="bg2">
                <a:lumMod val="20000"/>
                <a:lumOff val="80000"/>
              </a:schemeClr>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Лист1!$B$2:$B$8</c:f>
              <c:numCache>
                <c:formatCode>#,##0.00</c:formatCode>
                <c:ptCount val="7"/>
                <c:pt idx="0">
                  <c:v>3024.9921899999999</c:v>
                </c:pt>
                <c:pt idx="1">
                  <c:v>82644.649550000002</c:v>
                </c:pt>
                <c:pt idx="2">
                  <c:v>300326.62738000002</c:v>
                </c:pt>
                <c:pt idx="3">
                  <c:v>68784.274730000005</c:v>
                </c:pt>
                <c:pt idx="4">
                  <c:v>4094.4070499999998</c:v>
                </c:pt>
                <c:pt idx="5">
                  <c:v>43720.956740000001</c:v>
                </c:pt>
                <c:pt idx="6">
                  <c:v>1734.5363</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bg2">
                <a:lumMod val="60000"/>
                <a:lumOff val="40000"/>
              </a:schemeClr>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Лист1!$C$2:$C$8</c:f>
              <c:numCache>
                <c:formatCode>#,##0.00</c:formatCode>
                <c:ptCount val="7"/>
                <c:pt idx="0">
                  <c:v>3381.92254</c:v>
                </c:pt>
                <c:pt idx="1">
                  <c:v>88227.319040000002</c:v>
                </c:pt>
                <c:pt idx="2">
                  <c:v>318017.91142999998</c:v>
                </c:pt>
                <c:pt idx="3">
                  <c:v>74448.095950000003</c:v>
                </c:pt>
                <c:pt idx="4">
                  <c:v>4094.4070499999998</c:v>
                </c:pt>
                <c:pt idx="5" formatCode="General">
                  <c:v>46810.873919999998</c:v>
                </c:pt>
                <c:pt idx="6">
                  <c:v>1734.5363</c:v>
                </c:pt>
              </c:numCache>
            </c:numRef>
          </c:val>
        </c:ser>
        <c:ser>
          <c:idx val="2"/>
          <c:order val="2"/>
          <c:tx>
            <c:strRef>
              <c:f>Лист1!$D$1</c:f>
              <c:strCache>
                <c:ptCount val="1"/>
                <c:pt idx="0">
                  <c:v>Показатели с учетом проекта решения «О внесении изменений в бюджет»</c:v>
                </c:pt>
              </c:strCache>
            </c:strRef>
          </c:tx>
          <c:spPr>
            <a:solidFill>
              <a:srgbClr val="7030A0"/>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Лист1!$D$2:$D$8</c:f>
              <c:numCache>
                <c:formatCode>#,##0.00</c:formatCode>
                <c:ptCount val="7"/>
                <c:pt idx="0">
                  <c:v>2836.6</c:v>
                </c:pt>
                <c:pt idx="1">
                  <c:v>107482.4</c:v>
                </c:pt>
                <c:pt idx="2">
                  <c:v>322990.59999999998</c:v>
                </c:pt>
                <c:pt idx="3">
                  <c:v>76540.800000000003</c:v>
                </c:pt>
                <c:pt idx="4">
                  <c:v>4094.4</c:v>
                </c:pt>
                <c:pt idx="5" formatCode="General">
                  <c:v>50445.8</c:v>
                </c:pt>
                <c:pt idx="6">
                  <c:v>1734.5363</c:v>
                </c:pt>
              </c:numCache>
            </c:numRef>
          </c:val>
        </c:ser>
        <c:dLbls>
          <c:showLegendKey val="0"/>
          <c:showVal val="0"/>
          <c:showCatName val="0"/>
          <c:showSerName val="0"/>
          <c:showPercent val="0"/>
          <c:showBubbleSize val="0"/>
        </c:dLbls>
        <c:gapWidth val="75"/>
        <c:shape val="cylinder"/>
        <c:axId val="227498240"/>
        <c:axId val="227516416"/>
        <c:axId val="0"/>
      </c:bar3DChart>
      <c:catAx>
        <c:axId val="227498240"/>
        <c:scaling>
          <c:orientation val="minMax"/>
        </c:scaling>
        <c:delete val="1"/>
        <c:axPos val="b"/>
        <c:numFmt formatCode="_(&quot;₽&quot;* #,##0.00_);_(&quot;₽&quot;* \(#,##0.00\);_(&quot;₽&quot;* &quot;-&quot;??_);_(@_)" sourceLinked="0"/>
        <c:majorTickMark val="in"/>
        <c:minorTickMark val="in"/>
        <c:tickLblPos val="low"/>
        <c:crossAx val="227516416"/>
        <c:crosses val="autoZero"/>
        <c:auto val="0"/>
        <c:lblAlgn val="ctr"/>
        <c:lblOffset val="100"/>
        <c:tickLblSkip val="1"/>
        <c:noMultiLvlLbl val="0"/>
      </c:catAx>
      <c:valAx>
        <c:axId val="227516416"/>
        <c:scaling>
          <c:orientation val="minMax"/>
        </c:scaling>
        <c:delete val="0"/>
        <c:axPos val="l"/>
        <c:majorGridlines/>
        <c:numFmt formatCode="#,##0.00" sourceLinked="1"/>
        <c:majorTickMark val="none"/>
        <c:minorTickMark val="none"/>
        <c:tickLblPos val="nextTo"/>
        <c:spPr>
          <a:ln w="9525">
            <a:noFill/>
          </a:ln>
        </c:spPr>
        <c:txPr>
          <a:bodyPr/>
          <a:lstStyle/>
          <a:p>
            <a:pPr>
              <a:defRPr sz="1100" b="1">
                <a:solidFill>
                  <a:schemeClr val="accent5">
                    <a:lumMod val="25000"/>
                  </a:schemeClr>
                </a:solidFill>
              </a:defRPr>
            </a:pPr>
            <a:endParaRPr lang="ru-RU"/>
          </a:p>
        </c:txPr>
        <c:crossAx val="227498240"/>
        <c:crossesAt val="1"/>
        <c:crossBetween val="between"/>
      </c:valAx>
    </c:plotArea>
    <c:legend>
      <c:legendPos val="b"/>
      <c:layout/>
      <c:overlay val="0"/>
      <c:txPr>
        <a:bodyPr/>
        <a:lstStyle/>
        <a:p>
          <a:pPr>
            <a:defRPr sz="120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formatCode="#,##0.00">
                  <c:v>560244.69999999995</c:v>
                </c:pt>
                <c:pt idx="1">
                  <c:v>5880.4</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406631.8</c:v>
                </c:pt>
                <c:pt idx="1">
                  <c:v>3713.6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2026</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435111.2</c:v>
                </c:pt>
                <c:pt idx="1">
                  <c:v>3722.7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Лист1!$B$2:$B$10</c:f>
              <c:numCache>
                <c:formatCode>#,##0.00</c:formatCode>
                <c:ptCount val="9"/>
                <c:pt idx="0">
                  <c:v>-1613.3</c:v>
                </c:pt>
                <c:pt idx="1">
                  <c:v>-3842.8</c:v>
                </c:pt>
                <c:pt idx="2">
                  <c:v>-1110.5</c:v>
                </c:pt>
                <c:pt idx="3">
                  <c:v>3952.2</c:v>
                </c:pt>
                <c:pt idx="4">
                  <c:v>-5420.5</c:v>
                </c:pt>
                <c:pt idx="5">
                  <c:v>-489.8</c:v>
                </c:pt>
                <c:pt idx="6" formatCode="General">
                  <c:v>9698.7999999999993</c:v>
                </c:pt>
                <c:pt idx="7" formatCode="General">
                  <c:v>0</c:v>
                </c:pt>
                <c:pt idx="8"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Лист1!$D$2:$D$10</c:f>
              <c:numCache>
                <c:formatCode>General</c:formatCode>
                <c:ptCount val="9"/>
                <c:pt idx="0">
                  <c:v>0</c:v>
                </c:pt>
                <c:pt idx="1">
                  <c:v>0</c:v>
                </c:pt>
                <c:pt idx="2">
                  <c:v>0</c:v>
                </c:pt>
                <c:pt idx="3">
                  <c:v>0</c:v>
                </c:pt>
                <c:pt idx="4">
                  <c:v>0</c:v>
                </c:pt>
                <c:pt idx="5">
                  <c:v>0</c:v>
                </c:pt>
                <c:pt idx="6">
                  <c:v>0</c:v>
                </c:pt>
                <c:pt idx="7">
                  <c:v>0</c:v>
                </c:pt>
                <c:pt idx="8">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Лист1!$E$2:$E$10</c:f>
              <c:numCache>
                <c:formatCode>#,##0.00</c:formatCode>
                <c:ptCount val="9"/>
                <c:pt idx="0">
                  <c:v>-1613.3</c:v>
                </c:pt>
                <c:pt idx="1">
                  <c:v>-3842.8</c:v>
                </c:pt>
                <c:pt idx="2">
                  <c:v>-1110.5</c:v>
                </c:pt>
                <c:pt idx="3">
                  <c:v>3952.2</c:v>
                </c:pt>
                <c:pt idx="4">
                  <c:v>-5420.5</c:v>
                </c:pt>
                <c:pt idx="5">
                  <c:v>-489.8</c:v>
                </c:pt>
                <c:pt idx="6" formatCode="General">
                  <c:v>9698.7999999999993</c:v>
                </c:pt>
                <c:pt idx="7" formatCode="General">
                  <c:v>0</c:v>
                </c:pt>
                <c:pt idx="8" formatCode="General">
                  <c:v>0</c:v>
                </c:pt>
              </c:numCache>
            </c:numRef>
          </c:val>
        </c:ser>
        <c:dLbls>
          <c:showLegendKey val="0"/>
          <c:showVal val="0"/>
          <c:showCatName val="0"/>
          <c:showSerName val="0"/>
          <c:showPercent val="0"/>
          <c:showBubbleSize val="0"/>
        </c:dLbls>
        <c:gapWidth val="150"/>
        <c:shape val="box"/>
        <c:axId val="234663936"/>
        <c:axId val="234665472"/>
        <c:axId val="0"/>
      </c:bar3DChart>
      <c:catAx>
        <c:axId val="234663936"/>
        <c:scaling>
          <c:orientation val="minMax"/>
        </c:scaling>
        <c:delete val="0"/>
        <c:axPos val="b"/>
        <c:majorTickMark val="out"/>
        <c:minorTickMark val="none"/>
        <c:tickLblPos val="low"/>
        <c:txPr>
          <a:bodyPr anchor="b" anchorCtr="1"/>
          <a:lstStyle/>
          <a:p>
            <a:pPr>
              <a:defRPr sz="1200" b="0" i="1" spc="-100" baseline="0"/>
            </a:pPr>
            <a:endParaRPr lang="ru-RU"/>
          </a:p>
        </c:txPr>
        <c:crossAx val="234665472"/>
        <c:crosses val="autoZero"/>
        <c:auto val="0"/>
        <c:lblAlgn val="ctr"/>
        <c:lblOffset val="100"/>
        <c:noMultiLvlLbl val="0"/>
      </c:catAx>
      <c:valAx>
        <c:axId val="234665472"/>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234663936"/>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mooth val="0"/>
        </c:ser>
        <c:dLbls>
          <c:showLegendKey val="0"/>
          <c:showVal val="0"/>
          <c:showCatName val="0"/>
          <c:showSerName val="0"/>
          <c:showPercent val="0"/>
          <c:showBubbleSize val="0"/>
        </c:dLbls>
        <c:marker val="1"/>
        <c:smooth val="0"/>
        <c:axId val="234544128"/>
        <c:axId val="233841408"/>
      </c:lineChart>
      <c:catAx>
        <c:axId val="234544128"/>
        <c:scaling>
          <c:orientation val="minMax"/>
        </c:scaling>
        <c:delete val="0"/>
        <c:axPos val="b"/>
        <c:majorTickMark val="out"/>
        <c:minorTickMark val="none"/>
        <c:tickLblPos val="nextTo"/>
        <c:txPr>
          <a:bodyPr/>
          <a:lstStyle/>
          <a:p>
            <a:pPr>
              <a:defRPr sz="1200" baseline="0"/>
            </a:pPr>
            <a:endParaRPr lang="ru-RU"/>
          </a:p>
        </c:txPr>
        <c:crossAx val="233841408"/>
        <c:crosses val="autoZero"/>
        <c:auto val="1"/>
        <c:lblAlgn val="ctr"/>
        <c:lblOffset val="100"/>
        <c:noMultiLvlLbl val="0"/>
      </c:catAx>
      <c:valAx>
        <c:axId val="233841408"/>
        <c:scaling>
          <c:orientation val="minMax"/>
        </c:scaling>
        <c:delete val="0"/>
        <c:axPos val="l"/>
        <c:majorGridlines/>
        <c:numFmt formatCode="General" sourceLinked="1"/>
        <c:majorTickMark val="out"/>
        <c:minorTickMark val="none"/>
        <c:tickLblPos val="nextTo"/>
        <c:crossAx val="23454412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Лист1!$B$2:$B$6</c:f>
              <c:numCache>
                <c:formatCode>General</c:formatCode>
                <c:ptCount val="5"/>
                <c:pt idx="0">
                  <c:v>264596.09999999998</c:v>
                </c:pt>
                <c:pt idx="1">
                  <c:v>255902</c:v>
                </c:pt>
                <c:pt idx="2">
                  <c:v>312873.09999999998</c:v>
                </c:pt>
                <c:pt idx="3">
                  <c:v>192871.8</c:v>
                </c:pt>
                <c:pt idx="4">
                  <c:v>219517.1</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Лист1!$C$2:$C$6</c:f>
              <c:numCache>
                <c:formatCode>General</c:formatCode>
                <c:ptCount val="5"/>
                <c:pt idx="0">
                  <c:v>170322.4</c:v>
                </c:pt>
                <c:pt idx="1">
                  <c:v>185702.9</c:v>
                </c:pt>
                <c:pt idx="2">
                  <c:v>223841.9</c:v>
                </c:pt>
                <c:pt idx="3">
                  <c:v>223428.5</c:v>
                </c:pt>
                <c:pt idx="4">
                  <c:v>230229.4</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Лист1!$D$2:$D$6</c:f>
              <c:numCache>
                <c:formatCode>General</c:formatCode>
                <c:ptCount val="5"/>
                <c:pt idx="0">
                  <c:v>3.6</c:v>
                </c:pt>
                <c:pt idx="1">
                  <c:v>3.7</c:v>
                </c:pt>
                <c:pt idx="2">
                  <c:v>3.7</c:v>
                </c:pt>
                <c:pt idx="3">
                  <c:v>3.7</c:v>
                </c:pt>
                <c:pt idx="4">
                  <c:v>3.7</c:v>
                </c:pt>
              </c:numCache>
            </c:numRef>
          </c:val>
        </c:ser>
        <c:dLbls>
          <c:showLegendKey val="0"/>
          <c:showVal val="0"/>
          <c:showCatName val="0"/>
          <c:showSerName val="0"/>
          <c:showPercent val="0"/>
          <c:showBubbleSize val="0"/>
        </c:dLbls>
        <c:gapWidth val="150"/>
        <c:shape val="cylinder"/>
        <c:axId val="233958784"/>
        <c:axId val="233968768"/>
        <c:axId val="0"/>
      </c:bar3DChart>
      <c:catAx>
        <c:axId val="233958784"/>
        <c:scaling>
          <c:orientation val="minMax"/>
        </c:scaling>
        <c:delete val="0"/>
        <c:axPos val="b"/>
        <c:majorTickMark val="out"/>
        <c:minorTickMark val="none"/>
        <c:tickLblPos val="nextTo"/>
        <c:txPr>
          <a:bodyPr/>
          <a:lstStyle/>
          <a:p>
            <a:pPr>
              <a:defRPr sz="800" b="1" i="0" baseline="0"/>
            </a:pPr>
            <a:endParaRPr lang="ru-RU"/>
          </a:p>
        </c:txPr>
        <c:crossAx val="233968768"/>
        <c:crosses val="autoZero"/>
        <c:auto val="1"/>
        <c:lblAlgn val="ctr"/>
        <c:lblOffset val="100"/>
        <c:noMultiLvlLbl val="0"/>
      </c:catAx>
      <c:valAx>
        <c:axId val="233968768"/>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233958784"/>
        <c:crosses val="autoZero"/>
        <c:crossBetween val="between"/>
      </c:valAx>
    </c:plotArea>
    <c:legend>
      <c:legendPos val="b"/>
      <c:layout/>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Лист1!$C$2:$C$8</c:f>
              <c:numCache>
                <c:formatCode>General</c:formatCode>
                <c:ptCount val="7"/>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Лист1!$D$2:$D$8</c:f>
              <c:numCache>
                <c:formatCode>General</c:formatCode>
                <c:ptCount val="7"/>
              </c:numCache>
            </c:numRef>
          </c:val>
        </c:ser>
        <c:dLbls>
          <c:showLegendKey val="0"/>
          <c:showVal val="0"/>
          <c:showCatName val="0"/>
          <c:showSerName val="0"/>
          <c:showPercent val="0"/>
          <c:showBubbleSize val="0"/>
        </c:dLbls>
        <c:gapWidth val="150"/>
        <c:shape val="box"/>
        <c:axId val="234018304"/>
        <c:axId val="234019840"/>
        <c:axId val="0"/>
      </c:bar3DChart>
      <c:catAx>
        <c:axId val="234018304"/>
        <c:scaling>
          <c:orientation val="minMax"/>
        </c:scaling>
        <c:delete val="0"/>
        <c:axPos val="b"/>
        <c:majorTickMark val="out"/>
        <c:minorTickMark val="none"/>
        <c:tickLblPos val="nextTo"/>
        <c:crossAx val="234019840"/>
        <c:crosses val="autoZero"/>
        <c:auto val="1"/>
        <c:lblAlgn val="ctr"/>
        <c:lblOffset val="100"/>
        <c:noMultiLvlLbl val="0"/>
      </c:catAx>
      <c:valAx>
        <c:axId val="234019840"/>
        <c:scaling>
          <c:orientation val="minMax"/>
        </c:scaling>
        <c:delete val="0"/>
        <c:axPos val="l"/>
        <c:majorGridlines/>
        <c:numFmt formatCode="0%" sourceLinked="1"/>
        <c:majorTickMark val="out"/>
        <c:minorTickMark val="none"/>
        <c:tickLblPos val="nextTo"/>
        <c:crossAx val="234018304"/>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drawings/drawing1.xml><?xml version="1.0" encoding="utf-8"?>
<c:userShapes xmlns:c="http://schemas.openxmlformats.org/drawingml/2006/chart">
  <cdr:relSizeAnchor xmlns:cdr="http://schemas.openxmlformats.org/drawingml/2006/chartDrawing">
    <cdr:from>
      <cdr:x>0.05566</cdr:x>
      <cdr:y>0.53009</cdr:y>
    </cdr:from>
    <cdr:to>
      <cdr:x>0.26874</cdr:x>
      <cdr:y>0.64219</cdr:y>
    </cdr:to>
    <cdr:sp macro="" textlink="">
      <cdr:nvSpPr>
        <cdr:cNvPr id="2" name="TextBox 1"/>
        <cdr:cNvSpPr txBox="1"/>
      </cdr:nvSpPr>
      <cdr:spPr>
        <a:xfrm xmlns:a="http://schemas.openxmlformats.org/drawingml/2006/main" rot="19175731">
          <a:off x="498945" y="2928705"/>
          <a:ext cx="1909916" cy="6193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ru-RU" sz="1200" b="1" i="1" dirty="0">
              <a:solidFill>
                <a:srgbClr val="000066"/>
              </a:solidFill>
              <a:latin typeface="Times New Roman" panose="02020603050405020304" pitchFamily="18" charset="0"/>
              <a:ea typeface="+mn-ea"/>
              <a:cs typeface="Times New Roman" panose="02020603050405020304" pitchFamily="18" charset="0"/>
            </a:rPr>
            <a:t>Демидовский районный Совет депутатов</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0.21433</cdr:x>
      <cdr:y>0.51534</cdr:y>
    </cdr:from>
    <cdr:to>
      <cdr:x>0.40406</cdr:x>
      <cdr:y>0.67692</cdr:y>
    </cdr:to>
    <cdr:sp macro="" textlink="">
      <cdr:nvSpPr>
        <cdr:cNvPr id="3" name="TextBox 1"/>
        <cdr:cNvSpPr txBox="1"/>
      </cdr:nvSpPr>
      <cdr:spPr>
        <a:xfrm xmlns:a="http://schemas.openxmlformats.org/drawingml/2006/main" rot="18979991">
          <a:off x="1921168" y="2847247"/>
          <a:ext cx="1700702"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Администрация МО </a:t>
          </a:r>
          <a:r>
            <a:rPr lang="ru-RU" sz="1200" b="1" i="1" dirty="0" smtClean="0">
              <a:solidFill>
                <a:srgbClr val="000066"/>
              </a:solidFill>
              <a:latin typeface="Times New Roman" panose="02020603050405020304" pitchFamily="18" charset="0"/>
              <a:cs typeface="Times New Roman" panose="02020603050405020304" pitchFamily="18" charset="0"/>
            </a:rPr>
            <a:t>«Демидовский </a:t>
          </a:r>
          <a:r>
            <a:rPr lang="ru-RU" sz="1200" b="1" i="1" dirty="0">
              <a:solidFill>
                <a:srgbClr val="000066"/>
              </a:solidFill>
              <a:latin typeface="Times New Roman" panose="02020603050405020304" pitchFamily="18" charset="0"/>
              <a:cs typeface="Times New Roman" panose="02020603050405020304" pitchFamily="18" charset="0"/>
            </a:rPr>
            <a:t>район»</a:t>
          </a:r>
        </a:p>
      </cdr:txBody>
    </cdr:sp>
  </cdr:relSizeAnchor>
  <cdr:relSizeAnchor xmlns:cdr="http://schemas.openxmlformats.org/drawingml/2006/chartDrawing">
    <cdr:from>
      <cdr:x>0.36274</cdr:x>
      <cdr:y>0.41202</cdr:y>
    </cdr:from>
    <cdr:to>
      <cdr:x>0.42453</cdr:x>
      <cdr:y>0.78137</cdr:y>
    </cdr:to>
    <cdr:sp macro="" textlink="">
      <cdr:nvSpPr>
        <cdr:cNvPr id="5" name="TextBox 1"/>
        <cdr:cNvSpPr txBox="1"/>
      </cdr:nvSpPr>
      <cdr:spPr>
        <a:xfrm xmlns:a="http://schemas.openxmlformats.org/drawingml/2006/main" rot="18850856">
          <a:off x="2508080" y="3019773"/>
          <a:ext cx="2040669" cy="5538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Отдел по образованию</a:t>
          </a:r>
        </a:p>
      </cdr:txBody>
    </cdr:sp>
  </cdr:relSizeAnchor>
  <cdr:relSizeAnchor xmlns:cdr="http://schemas.openxmlformats.org/drawingml/2006/chartDrawing">
    <cdr:from>
      <cdr:x>0.48182</cdr:x>
      <cdr:y>0.40452</cdr:y>
    </cdr:from>
    <cdr:to>
      <cdr:x>0.53073</cdr:x>
      <cdr:y>0.78041</cdr:y>
    </cdr:to>
    <cdr:sp macro="" textlink="">
      <cdr:nvSpPr>
        <cdr:cNvPr id="6" name="TextBox 1"/>
        <cdr:cNvSpPr txBox="1"/>
      </cdr:nvSpPr>
      <cdr:spPr>
        <a:xfrm xmlns:a="http://schemas.openxmlformats.org/drawingml/2006/main" rot="18816976">
          <a:off x="3499669" y="3054100"/>
          <a:ext cx="2076806" cy="4384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smtClean="0">
              <a:solidFill>
                <a:srgbClr val="000066"/>
              </a:solidFill>
              <a:effectLst/>
              <a:latin typeface="Times New Roman" panose="02020603050405020304" pitchFamily="18" charset="0"/>
              <a:ea typeface="+mn-ea"/>
              <a:cs typeface="Times New Roman" panose="02020603050405020304" pitchFamily="18" charset="0"/>
            </a:rPr>
            <a:t>Отдел по культуре</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0.57174</cdr:x>
      <cdr:y>0.43409</cdr:y>
    </cdr:from>
    <cdr:to>
      <cdr:x>0.67133</cdr:x>
      <cdr:y>0.81765</cdr:y>
    </cdr:to>
    <cdr:sp macro="" textlink="">
      <cdr:nvSpPr>
        <cdr:cNvPr id="7" name="TextBox 1"/>
        <cdr:cNvSpPr txBox="1"/>
      </cdr:nvSpPr>
      <cdr:spPr>
        <a:xfrm xmlns:a="http://schemas.openxmlformats.org/drawingml/2006/main" rot="18646985">
          <a:off x="4511664" y="3011543"/>
          <a:ext cx="2119145"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smtClean="0">
              <a:solidFill>
                <a:srgbClr val="000066"/>
              </a:solidFill>
              <a:effectLst/>
              <a:latin typeface="Times New Roman" panose="02020603050405020304" pitchFamily="18" charset="0"/>
              <a:ea typeface="+mn-ea"/>
              <a:cs typeface="Times New Roman" panose="02020603050405020304" pitchFamily="18" charset="0"/>
            </a:rPr>
            <a:t>Отдел городского хозяйства Администрации</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0.69492</cdr:x>
      <cdr:y>0.42127</cdr:y>
    </cdr:from>
    <cdr:to>
      <cdr:x>0.76843</cdr:x>
      <cdr:y>0.84705</cdr:y>
    </cdr:to>
    <cdr:sp macro="" textlink="">
      <cdr:nvSpPr>
        <cdr:cNvPr id="8" name="TextBox 1"/>
        <cdr:cNvSpPr txBox="1"/>
      </cdr:nvSpPr>
      <cdr:spPr>
        <a:xfrm xmlns:a="http://schemas.openxmlformats.org/drawingml/2006/main" rot="18472540">
          <a:off x="5382320" y="3174248"/>
          <a:ext cx="2352393" cy="6589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Финансовое управление МО «Демидовский район»</a:t>
          </a:r>
        </a:p>
      </cdr:txBody>
    </cdr:sp>
  </cdr:relSizeAnchor>
  <cdr:relSizeAnchor xmlns:cdr="http://schemas.openxmlformats.org/drawingml/2006/chartDrawing">
    <cdr:from>
      <cdr:x>0.79699</cdr:x>
      <cdr:y>0.42608</cdr:y>
    </cdr:from>
    <cdr:to>
      <cdr:x>0.89658</cdr:x>
      <cdr:y>0.88755</cdr:y>
    </cdr:to>
    <cdr:sp macro="" textlink="">
      <cdr:nvSpPr>
        <cdr:cNvPr id="9" name="TextBox 1"/>
        <cdr:cNvSpPr txBox="1"/>
      </cdr:nvSpPr>
      <cdr:spPr>
        <a:xfrm xmlns:a="http://schemas.openxmlformats.org/drawingml/2006/main" rot="18343492">
          <a:off x="6315497" y="3182515"/>
          <a:ext cx="2549595"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Контрольно-ревизионная комиссия муниципального образования </a:t>
          </a:r>
          <a:r>
            <a:rPr lang="ru-RU" sz="1200" b="1" i="1" dirty="0" smtClean="0">
              <a:solidFill>
                <a:srgbClr val="000066"/>
              </a:solidFill>
              <a:latin typeface="Times New Roman" panose="02020603050405020304" pitchFamily="18" charset="0"/>
              <a:cs typeface="Times New Roman" panose="02020603050405020304" pitchFamily="18" charset="0"/>
            </a:rPr>
            <a:t>«Демидовский район» </a:t>
          </a:r>
          <a:r>
            <a:rPr lang="ru-RU" sz="1200" b="1" i="1" dirty="0">
              <a:solidFill>
                <a:srgbClr val="000066"/>
              </a:solidFill>
              <a:latin typeface="Times New Roman" panose="02020603050405020304" pitchFamily="18" charset="0"/>
              <a:cs typeface="Times New Roman" panose="02020603050405020304" pitchFamily="18" charset="0"/>
            </a:rPr>
            <a:t>Смоленской области</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4186"/>
          </a:xfrm>
          <a:prstGeom prst="rect">
            <a:avLst/>
          </a:prstGeom>
        </p:spPr>
        <p:txBody>
          <a:bodyPr vert="horz" lIns="91429" tIns="45714" rIns="91429" bIns="45714"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9" y="2"/>
            <a:ext cx="2946400" cy="494186"/>
          </a:xfrm>
          <a:prstGeom prst="rect">
            <a:avLst/>
          </a:prstGeom>
        </p:spPr>
        <p:txBody>
          <a:bodyPr vert="horz" lIns="91429" tIns="45714" rIns="91429" bIns="45714" rtlCol="0"/>
          <a:lstStyle>
            <a:lvl1pPr algn="r" eaLnBrk="1" hangingPunct="1">
              <a:defRPr sz="1200">
                <a:latin typeface="Arial" pitchFamily="34" charset="0"/>
              </a:defRPr>
            </a:lvl1pPr>
          </a:lstStyle>
          <a:p>
            <a:pPr>
              <a:defRPr/>
            </a:pPr>
            <a:fld id="{38E1B5AC-54D4-4C0A-A67A-EF1328B2AC3D}" type="datetimeFigureOut">
              <a:rPr lang="ru-RU"/>
              <a:pPr>
                <a:defRPr/>
              </a:pPr>
              <a:t>21.11.2024</a:t>
            </a:fld>
            <a:endParaRPr lang="ru-RU"/>
          </a:p>
        </p:txBody>
      </p:sp>
      <p:sp>
        <p:nvSpPr>
          <p:cNvPr id="4" name="Образ слайда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29" tIns="45714" rIns="91429" bIns="45714" rtlCol="0" anchor="ctr"/>
          <a:lstStyle/>
          <a:p>
            <a:pPr lvl="0"/>
            <a:endParaRPr lang="ru-RU" noProof="0" smtClean="0"/>
          </a:p>
        </p:txBody>
      </p:sp>
      <p:sp>
        <p:nvSpPr>
          <p:cNvPr id="5" name="Заметки 4"/>
          <p:cNvSpPr>
            <a:spLocks noGrp="1"/>
          </p:cNvSpPr>
          <p:nvPr>
            <p:ph type="body" sz="quarter" idx="3"/>
          </p:nvPr>
        </p:nvSpPr>
        <p:spPr>
          <a:xfrm>
            <a:off x="679452" y="4690824"/>
            <a:ext cx="5438775" cy="4442939"/>
          </a:xfrm>
          <a:prstGeom prst="rect">
            <a:avLst/>
          </a:prstGeom>
        </p:spPr>
        <p:txBody>
          <a:bodyPr vert="horz" wrap="square" lIns="91429" tIns="45714" rIns="91429" bIns="45714"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378487"/>
            <a:ext cx="2946400" cy="494186"/>
          </a:xfrm>
          <a:prstGeom prst="rect">
            <a:avLst/>
          </a:prstGeom>
        </p:spPr>
        <p:txBody>
          <a:bodyPr vert="horz" lIns="91429" tIns="45714" rIns="91429" bIns="45714"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9" y="9378487"/>
            <a:ext cx="2946400" cy="494186"/>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30275" y="741363"/>
            <a:ext cx="4937125" cy="3702050"/>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692401"/>
            <a:ext cx="5438775" cy="4441361"/>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30275" y="741363"/>
            <a:ext cx="4937125" cy="3702050"/>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692402"/>
            <a:ext cx="5438775" cy="4441361"/>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30275" y="741363"/>
            <a:ext cx="4937125" cy="3702050"/>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692402"/>
            <a:ext cx="5438775" cy="4441361"/>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30275" y="741363"/>
            <a:ext cx="4937125" cy="3702050"/>
          </a:xfrm>
          <a:noFill/>
          <a:ln>
            <a:solidFill>
              <a:srgbClr val="000000"/>
            </a:solidFill>
            <a:miter lim="800000"/>
            <a:headEnd/>
            <a:tailEnd/>
          </a:ln>
        </p:spPr>
      </p:sp>
      <p:sp>
        <p:nvSpPr>
          <p:cNvPr id="87042" name="Rectangle 3"/>
          <p:cNvSpPr>
            <a:spLocks noGrp="1" noChangeArrowheads="1"/>
          </p:cNvSpPr>
          <p:nvPr>
            <p:ph type="body" idx="1"/>
          </p:nvPr>
        </p:nvSpPr>
        <p:spPr bwMode="auto">
          <a:xfrm>
            <a:off x="679452" y="4692402"/>
            <a:ext cx="5438775" cy="4441361"/>
          </a:xfrm>
          <a:noFill/>
        </p:spPr>
        <p:txBody>
          <a:bodyPr lIns="91402" tIns="45701" rIns="91402" bIns="45701"/>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8" y="9378487"/>
            <a:ext cx="2944812" cy="494186"/>
          </a:xfrm>
          <a:prstGeom prst="rect">
            <a:avLst/>
          </a:prstGeom>
          <a:noFill/>
          <a:ln w="9525">
            <a:noFill/>
            <a:miter lim="800000"/>
            <a:headEnd/>
            <a:tailEnd/>
          </a:ln>
        </p:spPr>
        <p:txBody>
          <a:bodyPr lIns="91519" tIns="45761" rIns="91519" bIns="45761" anchor="b"/>
          <a:lstStyle/>
          <a:p>
            <a:pPr algn="r" defTabSz="915875"/>
            <a:fld id="{B047E831-64EC-4CE4-B8E1-A887288C3389}" type="slidenum">
              <a:rPr lang="ru-RU" altLang="ru-RU" sz="1200">
                <a:latin typeface="Arial" charset="0"/>
                <a:cs typeface="Arial" charset="0"/>
              </a:rPr>
              <a:pPr algn="r" defTabSz="91587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27100" y="160338"/>
            <a:ext cx="4935538" cy="3702050"/>
          </a:xfrm>
          <a:noFill/>
          <a:ln>
            <a:solidFill>
              <a:srgbClr val="000000"/>
            </a:solidFill>
            <a:miter lim="800000"/>
            <a:headEnd/>
            <a:tailEnd/>
          </a:ln>
        </p:spPr>
      </p:sp>
      <p:sp>
        <p:nvSpPr>
          <p:cNvPr id="90115" name="Rectangle 3"/>
          <p:cNvSpPr>
            <a:spLocks noGrp="1" noChangeArrowheads="1"/>
          </p:cNvSpPr>
          <p:nvPr>
            <p:ph type="body" idx="1"/>
          </p:nvPr>
        </p:nvSpPr>
        <p:spPr bwMode="auto">
          <a:xfrm>
            <a:off x="3" y="3953491"/>
            <a:ext cx="6797675" cy="5920760"/>
          </a:xfrm>
          <a:noFill/>
        </p:spPr>
        <p:txBody>
          <a:bodyPr lIns="91510" tIns="45757" rIns="91510" bIns="45757"/>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8" y="9378487"/>
            <a:ext cx="2944812" cy="494186"/>
          </a:xfrm>
          <a:prstGeom prst="rect">
            <a:avLst/>
          </a:prstGeom>
          <a:noFill/>
          <a:ln w="9525">
            <a:noFill/>
            <a:miter lim="800000"/>
            <a:headEnd/>
            <a:tailEnd/>
          </a:ln>
        </p:spPr>
        <p:txBody>
          <a:bodyPr lIns="91519" tIns="45761" rIns="91519" bIns="45761" anchor="b"/>
          <a:lstStyle/>
          <a:p>
            <a:pPr defTabSz="915875"/>
            <a:fld id="{D13431D4-E791-4921-946D-0F7FD02F9621}" type="slidenum">
              <a:rPr lang="ru-RU" altLang="ru-RU" sz="1200">
                <a:latin typeface="Arial" charset="0"/>
                <a:cs typeface="Arial" charset="0"/>
              </a:rPr>
              <a:pPr defTabSz="91587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27100" y="160338"/>
            <a:ext cx="4935538" cy="3702050"/>
          </a:xfrm>
          <a:noFill/>
          <a:ln>
            <a:solidFill>
              <a:srgbClr val="000000"/>
            </a:solidFill>
            <a:miter lim="800000"/>
            <a:headEnd/>
            <a:tailEnd/>
          </a:ln>
        </p:spPr>
      </p:sp>
      <p:sp>
        <p:nvSpPr>
          <p:cNvPr id="111619" name="Rectangle 3"/>
          <p:cNvSpPr>
            <a:spLocks noGrp="1" noChangeArrowheads="1"/>
          </p:cNvSpPr>
          <p:nvPr>
            <p:ph type="body" idx="1"/>
          </p:nvPr>
        </p:nvSpPr>
        <p:spPr bwMode="auto">
          <a:xfrm>
            <a:off x="3" y="3953491"/>
            <a:ext cx="6797675" cy="5920760"/>
          </a:xfrm>
          <a:noFill/>
        </p:spPr>
        <p:txBody>
          <a:bodyPr lIns="91510" tIns="45757" rIns="91510" bIns="45757"/>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11/21/2024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11/21/2024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11/21/2024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11/21/2024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11/21/2024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11/21/2024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11/21/2024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11/21/2024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11/21/2024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11/21/2024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11/21/2024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11/21/2024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11/21/2024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11/21/2024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11/21/2024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11/21/2024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11/21/2024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11/21/2024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11/21/2024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11/21/2024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11/21/2024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11/21/2024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11/21/2024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11/21/2024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11/21/2024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11/21/2024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11/21/2024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11/21/2024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11/21/2024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11/21/2024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11/21/2024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11/21/2024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11/21/2024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11/21/2024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11/21/2024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11/21/2024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11/21/2024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11/21/2024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11/21/2024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fdm03fin@yandex.ru" TargetMode="External"/><Relationship Id="rId1" Type="http://schemas.openxmlformats.org/officeDocument/2006/relationships/slideLayout" Target="../slideLayouts/slideLayout34.xml"/><Relationship Id="rId5" Type="http://schemas.openxmlformats.org/officeDocument/2006/relationships/image" Target="../media/image71.png"/><Relationship Id="rId4" Type="http://schemas.openxmlformats.org/officeDocument/2006/relationships/hyperlink" Target="https://vk.com/id17441668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_____Microsoft_Excel_97-2003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2.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_____Microsoft_Excel_97-20037.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44.emf"/><Relationship Id="rId4" Type="http://schemas.openxmlformats.org/officeDocument/2006/relationships/oleObject" Target="../embeddings/_____Microsoft_Excel_97-20038.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45.emf"/><Relationship Id="rId4" Type="http://schemas.openxmlformats.org/officeDocument/2006/relationships/oleObject" Target="../embeddings/_____Microsoft_Excel_97-20039.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_____Microsoft_Excel_97-200310.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47.emf"/><Relationship Id="rId4" Type="http://schemas.openxmlformats.org/officeDocument/2006/relationships/oleObject" Target="../embeddings/_____Microsoft_Excel_97-20031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50.emf"/><Relationship Id="rId4" Type="http://schemas.openxmlformats.org/officeDocument/2006/relationships/oleObject" Target="../embeddings/_____Microsoft_Excel_97-200314.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51.emf"/><Relationship Id="rId4" Type="http://schemas.openxmlformats.org/officeDocument/2006/relationships/oleObject" Target="../embeddings/_____Microsoft_Excel_97-200315.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52.emf"/><Relationship Id="rId4" Type="http://schemas.openxmlformats.org/officeDocument/2006/relationships/oleObject" Target="../embeddings/_____Microsoft_Excel_97-200316.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_____Microsoft_Excel_97-200317.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54.emf"/><Relationship Id="rId4" Type="http://schemas.openxmlformats.org/officeDocument/2006/relationships/oleObject" Target="../embeddings/_____Microsoft_Excel_97-200318.xls"/></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9.vml"/><Relationship Id="rId5" Type="http://schemas.openxmlformats.org/officeDocument/2006/relationships/image" Target="../media/image55.emf"/><Relationship Id="rId4" Type="http://schemas.openxmlformats.org/officeDocument/2006/relationships/oleObject" Target="../embeddings/_____Microsoft_Excel_97-200319.xls"/></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2" Type="http://schemas.openxmlformats.org/officeDocument/2006/relationships/image" Target="../media/image67.jfif"/><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8.jpe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chart" Target="../charts/chart10.xml"/><Relationship Id="rId1" Type="http://schemas.openxmlformats.org/officeDocument/2006/relationships/slideLayout" Target="../slideLayouts/slideLayout29.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9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69.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4734" y="4149080"/>
            <a:ext cx="8218487" cy="2693045"/>
          </a:xfrm>
        </p:spPr>
        <p:txBody>
          <a:bodyPr/>
          <a:lstStyle/>
          <a:p>
            <a:pPr lvl="0">
              <a:buNone/>
            </a:pPr>
            <a:endParaRPr lang="ru-RU" sz="2000" b="1" dirty="0">
              <a:solidFill>
                <a:srgbClr val="1F497D"/>
              </a:solidFill>
              <a:latin typeface="Times New Roman" pitchFamily="18" charset="0"/>
            </a:endParaRPr>
          </a:p>
          <a:p>
            <a:pPr lvl="0" algn="just">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ОСНОВЕ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ПРОЕКТА РЕШЕНИЯ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ДЕМИДОВСКОГО РАЙОННОГО СОВЕТА  ДЕПУТАТОВ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 ВНЕСЕНИИ ИЗМЕНЕНИЙ В РЕШЕНИЕ №97/9 ОТ 26.12.2023 «О  БЮДЖЕТЕ  МУНИЦИПАЛЬНОГО ОБРАЗОВАНИЯ «ДЕМИДОВСКИЙ РАЙОН» СМОЛЕНСКОЙ ОБЛАСТИ НА 2024 ГОД И НА ПЛАНОВЫЙ ПЕРИОД 2025 и 2026 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(в редакции РЕШЕНИЙ от 21.03.2024 № 19/3</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от 17.07.2024 №70/13 )</a:t>
            </a: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17" name="Таблица 16"/>
          <p:cNvGraphicFramePr>
            <a:graphicFrameLocks noGrp="1"/>
          </p:cNvGraphicFramePr>
          <p:nvPr>
            <p:extLst>
              <p:ext uri="{D42A27DB-BD31-4B8C-83A1-F6EECF244321}">
                <p14:modId xmlns:p14="http://schemas.microsoft.com/office/powerpoint/2010/main" val="3629494002"/>
              </p:ext>
            </p:extLst>
          </p:nvPr>
        </p:nvGraphicFramePr>
        <p:xfrm>
          <a:off x="307975" y="1503948"/>
          <a:ext cx="8672969" cy="1541145"/>
        </p:xfrm>
        <a:graphic>
          <a:graphicData uri="http://schemas.openxmlformats.org/drawingml/2006/table">
            <a:tbl>
              <a:tblPr firstRow="1" firstCol="1" bandRow="1">
                <a:tableStyleId>{93296810-A885-4BE3-A3E7-6D5BEEA58F35}</a:tableStyleId>
              </a:tblPr>
              <a:tblGrid>
                <a:gridCol w="1156722"/>
                <a:gridCol w="1040071"/>
                <a:gridCol w="1156722"/>
                <a:gridCol w="1156722"/>
                <a:gridCol w="1040887"/>
                <a:gridCol w="1040887"/>
                <a:gridCol w="1040071"/>
                <a:gridCol w="1040887"/>
              </a:tblGrid>
              <a:tr h="0">
                <a:tc rowSpan="3">
                  <a:txBody>
                    <a:bodyPr/>
                    <a:lstStyle/>
                    <a:p>
                      <a:pPr>
                        <a:spcAft>
                          <a:spcPts val="0"/>
                        </a:spcAft>
                        <a:tabLst>
                          <a:tab pos="1323975" algn="l"/>
                        </a:tabLst>
                      </a:pPr>
                      <a:r>
                        <a:rPr lang="ru-RU" sz="1400" dirty="0">
                          <a:effectLst/>
                        </a:rPr>
                        <a:t> </a:t>
                      </a:r>
                      <a:endParaRPr lang="ru-RU" sz="1000" dirty="0">
                        <a:effectLst/>
                        <a:latin typeface="Times New Roman"/>
                        <a:ea typeface="Times New Roman"/>
                        <a:cs typeface="Times New Roman"/>
                      </a:endParaRPr>
                    </a:p>
                  </a:txBody>
                  <a:tcPr marL="68580" marR="68580" marT="0" marB="0"/>
                </a:tc>
                <a:tc rowSpan="3">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a:t>
                      </a:r>
                    </a:p>
                  </a:txBody>
                  <a:tcPr marL="68580" marR="68580" marT="0" marB="0" anchor="ctr"/>
                </a:tc>
                <a:tc rowSpan="3">
                  <a:txBody>
                    <a:bodyPr/>
                    <a:lstStyle/>
                    <a:p>
                      <a:pPr algn="ctr">
                        <a:lnSpc>
                          <a:spcPct val="115000"/>
                        </a:lnSpc>
                        <a:spcAft>
                          <a:spcPts val="0"/>
                        </a:spcAft>
                      </a:pPr>
                      <a:r>
                        <a:rPr lang="ru-RU" sz="800" dirty="0" smtClean="0">
                          <a:effectLst/>
                        </a:rPr>
                        <a:t>Показатели с учетом проекта решения «О внесении изменений в бюджет»</a:t>
                      </a:r>
                    </a:p>
                  </a:txBody>
                  <a:tcPr marL="68580" marR="68580" marT="0" marB="0" anchor="ctr"/>
                </a:tc>
                <a:tc rowSpan="3">
                  <a:txBody>
                    <a:bodyPr/>
                    <a:lstStyle/>
                    <a:p>
                      <a:pPr algn="ctr">
                        <a:spcAft>
                          <a:spcPts val="0"/>
                        </a:spcAft>
                      </a:pPr>
                      <a:r>
                        <a:rPr lang="ru-RU" sz="800" dirty="0">
                          <a:effectLst/>
                        </a:rPr>
                        <a:t>Изменения</a:t>
                      </a:r>
                      <a:endParaRPr lang="ru-RU" sz="1000" dirty="0">
                        <a:effectLst/>
                      </a:endParaRPr>
                    </a:p>
                    <a:p>
                      <a:pPr algn="ctr">
                        <a:spcAft>
                          <a:spcPts val="0"/>
                        </a:spcAft>
                      </a:pPr>
                      <a:r>
                        <a:rPr lang="ru-RU" sz="800" dirty="0">
                          <a:effectLst/>
                        </a:rPr>
                        <a:t>(“</a:t>
                      </a:r>
                      <a:r>
                        <a:rPr lang="en-US" sz="800" dirty="0">
                          <a:effectLst/>
                        </a:rPr>
                        <a:t>+”, “-”</a:t>
                      </a:r>
                      <a:r>
                        <a:rPr lang="ru-RU" sz="800" dirty="0">
                          <a:effectLst/>
                        </a:rPr>
                        <a:t>)</a:t>
                      </a:r>
                      <a:endParaRPr lang="ru-RU" sz="1000" dirty="0">
                        <a:effectLst/>
                        <a:latin typeface="Times New Roman"/>
                        <a:ea typeface="Times New Roman"/>
                        <a:cs typeface="Times New Roman"/>
                      </a:endParaRPr>
                    </a:p>
                  </a:txBody>
                  <a:tcPr marL="68580" marR="68580" marT="0" marB="0" anchor="ctr"/>
                </a:tc>
                <a:tc gridSpan="4">
                  <a:txBody>
                    <a:bodyPr/>
                    <a:lstStyle/>
                    <a:p>
                      <a:pPr algn="ctr">
                        <a:spcAft>
                          <a:spcPts val="0"/>
                        </a:spcAft>
                        <a:tabLst>
                          <a:tab pos="1323975" algn="l"/>
                        </a:tabLst>
                      </a:pPr>
                      <a:r>
                        <a:rPr lang="ru-RU" sz="800">
                          <a:effectLst/>
                        </a:rPr>
                        <a:t>в том числе за счет</a:t>
                      </a:r>
                      <a:endParaRPr lang="ru-RU" sz="100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07975">
                <a:tc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gridSpan="3">
                  <a:txBody>
                    <a:bodyPr/>
                    <a:lstStyle/>
                    <a:p>
                      <a:pPr algn="ctr">
                        <a:spcAft>
                          <a:spcPts val="0"/>
                        </a:spcAft>
                        <a:tabLst>
                          <a:tab pos="1323975" algn="l"/>
                        </a:tabLst>
                      </a:pPr>
                      <a:r>
                        <a:rPr lang="ru-RU" sz="800" dirty="0">
                          <a:effectLst/>
                        </a:rPr>
                        <a:t>изменения остатков на начало года</a:t>
                      </a:r>
                      <a:endParaRPr lang="ru-RU" sz="1000" dirty="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rowSpan="2">
                  <a:txBody>
                    <a:bodyPr/>
                    <a:lstStyle/>
                    <a:p>
                      <a:pPr algn="ctr">
                        <a:spcAft>
                          <a:spcPts val="0"/>
                        </a:spcAft>
                        <a:tabLst>
                          <a:tab pos="1323975" algn="l"/>
                        </a:tabLst>
                      </a:pPr>
                      <a:r>
                        <a:rPr lang="ru-RU" sz="800">
                          <a:effectLst/>
                        </a:rPr>
                        <a:t>кредиты от кредитных организаций</a:t>
                      </a:r>
                      <a:endParaRPr lang="ru-RU" sz="1000">
                        <a:effectLst/>
                        <a:latin typeface="Times New Roman"/>
                        <a:ea typeface="Times New Roman"/>
                        <a:cs typeface="Times New Roman"/>
                      </a:endParaRPr>
                    </a:p>
                  </a:txBody>
                  <a:tcPr marL="68580" marR="68580" marT="0" marB="0" anchor="ctr"/>
                </a:tc>
              </a:tr>
              <a:tr h="562610">
                <a:tc vMerge="1">
                  <a:txBody>
                    <a:bodyPr/>
                    <a:lstStyle/>
                    <a:p>
                      <a:endParaRPr lang="ru-RU"/>
                    </a:p>
                  </a:txBody>
                  <a:tcPr/>
                </a:tc>
                <a:tc vMerge="1">
                  <a:txBody>
                    <a:bodyPr/>
                    <a:lstStyle/>
                    <a:p>
                      <a:pPr algn="ctr">
                        <a:lnSpc>
                          <a:spcPct val="115000"/>
                        </a:lnSpc>
                        <a:spcAft>
                          <a:spcPts val="0"/>
                        </a:spcAft>
                      </a:pPr>
                      <a:endParaRPr lang="ru-RU" sz="800" b="1" kern="1200" dirty="0" smtClean="0">
                        <a:solidFill>
                          <a:schemeClr val="lt1"/>
                        </a:solidFill>
                        <a:effectLst/>
                        <a:latin typeface="+mn-lt"/>
                        <a:ea typeface="+mn-ea"/>
                        <a:cs typeface="+mn-cs"/>
                      </a:endParaRPr>
                    </a:p>
                  </a:txBody>
                  <a:tcPr marL="68580" marR="68580" marT="0" marB="0" anchor="ctr"/>
                </a:tc>
                <a:tc vMerge="1">
                  <a:txBody>
                    <a:bodyPr/>
                    <a:lstStyle/>
                    <a:p>
                      <a:pPr algn="ctr">
                        <a:lnSpc>
                          <a:spcPct val="115000"/>
                        </a:lnSpc>
                        <a:spcAft>
                          <a:spcPts val="0"/>
                        </a:spcAft>
                      </a:pPr>
                      <a:endParaRPr lang="ru-RU" sz="800" dirty="0" smtClean="0">
                        <a:effectLst/>
                      </a:endParaRPr>
                    </a:p>
                  </a:txBody>
                  <a:tcPr marL="68580" marR="68580" marT="0" marB="0" anchor="ctr"/>
                </a:tc>
                <a:tc vMerge="1">
                  <a:txBody>
                    <a:bodyPr/>
                    <a:lstStyle/>
                    <a:p>
                      <a:endParaRPr lang="ru-RU"/>
                    </a:p>
                  </a:txBody>
                  <a:tcPr/>
                </a:tc>
                <a:tc>
                  <a:txBody>
                    <a:bodyPr/>
                    <a:lstStyle/>
                    <a:p>
                      <a:pPr algn="ctr">
                        <a:spcAft>
                          <a:spcPts val="0"/>
                        </a:spcAft>
                        <a:tabLst>
                          <a:tab pos="1323975" algn="l"/>
                        </a:tabLst>
                      </a:pPr>
                      <a:r>
                        <a:rPr lang="ru-RU" sz="800" dirty="0">
                          <a:effectLst/>
                        </a:rPr>
                        <a:t>целевые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дорожный фонд</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собственные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vMerge="1">
                  <a:txBody>
                    <a:bodyPr/>
                    <a:lstStyle/>
                    <a:p>
                      <a:endParaRPr lang="ru-RU"/>
                    </a:p>
                  </a:txBody>
                  <a:tcPr/>
                </a:tc>
              </a:tr>
              <a:tr h="0">
                <a:tc>
                  <a:txBody>
                    <a:bodyPr/>
                    <a:lstStyle/>
                    <a:p>
                      <a:pPr>
                        <a:spcAft>
                          <a:spcPts val="0"/>
                        </a:spcAft>
                        <a:tabLst>
                          <a:tab pos="1323975" algn="l"/>
                        </a:tabLst>
                      </a:pPr>
                      <a:r>
                        <a:rPr lang="ru-RU" sz="1100">
                          <a:effectLst/>
                        </a:rPr>
                        <a:t>Дефицит бюджета</a:t>
                      </a:r>
                      <a:endParaRPr lang="ru-RU" sz="1000">
                        <a:effectLst/>
                      </a:endParaRPr>
                    </a:p>
                    <a:p>
                      <a:pPr>
                        <a:spcAft>
                          <a:spcPts val="0"/>
                        </a:spcAft>
                        <a:tabLst>
                          <a:tab pos="1323975" algn="l"/>
                        </a:tabLst>
                      </a:pPr>
                      <a:r>
                        <a:rPr lang="ru-RU" sz="1100">
                          <a:effectLst/>
                        </a:rPr>
                        <a:t>2024 год</a:t>
                      </a:r>
                      <a:r>
                        <a:rPr lang="ru-RU" sz="1400">
                          <a:effectLst/>
                        </a:rPr>
                        <a:t> </a:t>
                      </a:r>
                      <a:endParaRPr lang="ru-RU" sz="1000">
                        <a:effectLst/>
                        <a:latin typeface="Times New Roman"/>
                        <a:ea typeface="Times New Roman"/>
                        <a:cs typeface="Times New Roman"/>
                      </a:endParaRPr>
                    </a:p>
                  </a:txBody>
                  <a:tcPr marL="68580" marR="68580" marT="0" marB="0"/>
                </a:tc>
                <a:tc>
                  <a:txBody>
                    <a:bodyPr/>
                    <a:lstStyle/>
                    <a:p>
                      <a:pPr algn="ctr">
                        <a:spcAft>
                          <a:spcPts val="0"/>
                        </a:spcAft>
                        <a:tabLst>
                          <a:tab pos="1323975" algn="l"/>
                        </a:tabLst>
                      </a:pPr>
                      <a:r>
                        <a:rPr lang="ru-RU" sz="900" dirty="0" smtClean="0">
                          <a:effectLst/>
                        </a:rPr>
                        <a:t>9 698 845,62</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9 698 845,62</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r>
            </a:tbl>
          </a:graphicData>
        </a:graphic>
      </p:graphicFrame>
      <p:sp>
        <p:nvSpPr>
          <p:cNvPr id="18" name="Rectangle 1"/>
          <p:cNvSpPr>
            <a:spLocks noChangeArrowheads="1"/>
          </p:cNvSpPr>
          <p:nvPr/>
        </p:nvSpPr>
        <p:spPr bwMode="auto">
          <a:xfrm>
            <a:off x="186804" y="980728"/>
            <a:ext cx="87369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323975" algn="l"/>
              </a:tabLst>
              <a:defRPr>
                <a:solidFill>
                  <a:schemeClr val="tx1"/>
                </a:solidFill>
                <a:latin typeface="Arial" pitchFamily="34" charset="0"/>
                <a:cs typeface="Arial" pitchFamily="34" charset="0"/>
              </a:defRPr>
            </a:lvl1pPr>
            <a:lvl2pPr>
              <a:tabLst>
                <a:tab pos="1323975" algn="l"/>
              </a:tabLst>
              <a:defRPr>
                <a:solidFill>
                  <a:schemeClr val="tx1"/>
                </a:solidFill>
                <a:latin typeface="Arial" pitchFamily="34" charset="0"/>
                <a:cs typeface="Arial" pitchFamily="34" charset="0"/>
              </a:defRPr>
            </a:lvl2pPr>
            <a:lvl3pPr>
              <a:tabLst>
                <a:tab pos="1323975" algn="l"/>
              </a:tabLst>
              <a:defRPr>
                <a:solidFill>
                  <a:schemeClr val="tx1"/>
                </a:solidFill>
                <a:latin typeface="Arial" pitchFamily="34" charset="0"/>
                <a:cs typeface="Arial" pitchFamily="34" charset="0"/>
              </a:defRPr>
            </a:lvl3pPr>
            <a:lvl4pPr>
              <a:tabLst>
                <a:tab pos="1323975" algn="l"/>
              </a:tabLst>
              <a:defRPr>
                <a:solidFill>
                  <a:schemeClr val="tx1"/>
                </a:solidFill>
                <a:latin typeface="Arial" pitchFamily="34" charset="0"/>
                <a:cs typeface="Arial" pitchFamily="34" charset="0"/>
              </a:defRPr>
            </a:lvl4pPr>
            <a:lvl5pPr>
              <a:tabLst>
                <a:tab pos="1323975" algn="l"/>
              </a:tabLst>
              <a:defRPr>
                <a:solidFill>
                  <a:schemeClr val="tx1"/>
                </a:solidFill>
                <a:latin typeface="Arial" pitchFamily="34" charset="0"/>
                <a:cs typeface="Arial" pitchFamily="34" charset="0"/>
              </a:defRPr>
            </a:lvl5pPr>
            <a:lvl6pPr fontAlgn="base">
              <a:spcBef>
                <a:spcPct val="0"/>
              </a:spcBef>
              <a:spcAft>
                <a:spcPct val="0"/>
              </a:spcAft>
              <a:tabLst>
                <a:tab pos="1323975" algn="l"/>
              </a:tabLst>
              <a:defRPr>
                <a:solidFill>
                  <a:schemeClr val="tx1"/>
                </a:solidFill>
                <a:latin typeface="Arial" pitchFamily="34" charset="0"/>
                <a:cs typeface="Arial" pitchFamily="34" charset="0"/>
              </a:defRPr>
            </a:lvl6pPr>
            <a:lvl7pPr fontAlgn="base">
              <a:spcBef>
                <a:spcPct val="0"/>
              </a:spcBef>
              <a:spcAft>
                <a:spcPct val="0"/>
              </a:spcAft>
              <a:tabLst>
                <a:tab pos="1323975" algn="l"/>
              </a:tabLst>
              <a:defRPr>
                <a:solidFill>
                  <a:schemeClr val="tx1"/>
                </a:solidFill>
                <a:latin typeface="Arial" pitchFamily="34" charset="0"/>
                <a:cs typeface="Arial" pitchFamily="34" charset="0"/>
              </a:defRPr>
            </a:lvl7pPr>
            <a:lvl8pPr fontAlgn="base">
              <a:spcBef>
                <a:spcPct val="0"/>
              </a:spcBef>
              <a:spcAft>
                <a:spcPct val="0"/>
              </a:spcAft>
              <a:tabLst>
                <a:tab pos="1323975" algn="l"/>
              </a:tabLst>
              <a:defRPr>
                <a:solidFill>
                  <a:schemeClr val="tx1"/>
                </a:solidFill>
                <a:latin typeface="Arial" pitchFamily="34" charset="0"/>
                <a:cs typeface="Arial" pitchFamily="34" charset="0"/>
              </a:defRPr>
            </a:lvl8pPr>
            <a:lvl9pPr fontAlgn="base">
              <a:spcBef>
                <a:spcPct val="0"/>
              </a:spcBef>
              <a:spcAft>
                <a:spcPct val="0"/>
              </a:spcAft>
              <a:tabLst>
                <a:tab pos="13239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323975" algn="l"/>
              </a:tabLst>
            </a:pPr>
            <a:r>
              <a:rPr lang="ru-RU" altLang="ru-RU" b="1" u="sng" dirty="0" smtClean="0">
                <a:solidFill>
                  <a:schemeClr val="bg2"/>
                </a:solidFill>
                <a:ea typeface="Times New Roman" pitchFamily="18" charset="0"/>
              </a:rPr>
              <a:t>Планируемые и</a:t>
            </a:r>
            <a:r>
              <a:rPr kumimoji="0" lang="ru-RU" altLang="ru-RU" sz="14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зменения дефицита бюджета</a:t>
            </a:r>
            <a:endParaRPr kumimoji="0" lang="ru-RU" altLang="ru-RU" sz="6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1323975" algn="l"/>
              </a:tabLst>
            </a:pPr>
            <a:r>
              <a:rPr kumimoji="0" lang="ru-RU" altLang="ru-RU"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ru-RU" altLang="ru-RU" sz="1200" b="1" i="1" u="none" strike="noStrike" cap="none" normalizeH="0" baseline="0" dirty="0" smtClean="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(рублей</a:t>
            </a:r>
            <a:r>
              <a:rPr kumimoji="0" lang="ru-RU" altLang="ru-RU"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
            </a:r>
            <a:endParaRPr kumimoji="0" lang="ru-RU" altLang="ru-RU" sz="1800" b="0"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19387439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4065862524"/>
              </p:ext>
            </p:extLst>
          </p:nvPr>
        </p:nvGraphicFramePr>
        <p:xfrm>
          <a:off x="107503" y="985223"/>
          <a:ext cx="9001001" cy="5555106"/>
        </p:xfrm>
        <a:graphic>
          <a:graphicData uri="http://schemas.openxmlformats.org/drawingml/2006/table">
            <a:tbl>
              <a:tblPr firstRow="1" firstCol="1" bandRow="1">
                <a:tableStyleId>{93296810-A885-4BE3-A3E7-6D5BEEA58F35}</a:tableStyleId>
              </a:tblPr>
              <a:tblGrid>
                <a:gridCol w="5256586"/>
                <a:gridCol w="864096"/>
                <a:gridCol w="936104"/>
                <a:gridCol w="936103"/>
                <a:gridCol w="1008112"/>
              </a:tblGrid>
              <a:tr h="705656">
                <a:tc>
                  <a:txBody>
                    <a:bodyPr/>
                    <a:lstStyle/>
                    <a:p>
                      <a:pPr algn="ct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 (в ред. от 21.03.2024 №19/3, от 17.07.2024 №70/13)</a:t>
                      </a:r>
                    </a:p>
                  </a:txBody>
                  <a:tcPr marL="11284" marR="11284" marT="0" marB="0" anchor="ctr"/>
                </a:tc>
                <a:tc>
                  <a:txBody>
                    <a:bodyPr/>
                    <a:lstStyle/>
                    <a:p>
                      <a:pPr algn="ctr">
                        <a:lnSpc>
                          <a:spcPct val="115000"/>
                        </a:lnSpc>
                        <a:spcAft>
                          <a:spcPts val="0"/>
                        </a:spcAft>
                      </a:pPr>
                      <a:r>
                        <a:rPr lang="ru-RU" sz="900" dirty="0" smtClean="0">
                          <a:effectLst/>
                        </a:rPr>
                        <a:t>Показатели с учетом проекта решения «О внесении изменений в бюджет»</a:t>
                      </a:r>
                    </a:p>
                    <a:p>
                      <a:pPr algn="ctr">
                        <a:spcAft>
                          <a:spcPts val="0"/>
                        </a:spcAft>
                      </a:pPr>
                      <a:endParaRPr lang="ru-RU" sz="900" dirty="0">
                        <a:effectLst/>
                        <a:latin typeface="Times New Roman"/>
                        <a:ea typeface="Times New Roman"/>
                      </a:endParaRPr>
                    </a:p>
                  </a:txBody>
                  <a:tcPr marL="11284" marR="1128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dirty="0" smtClean="0">
                          <a:effectLst/>
                        </a:rPr>
                        <a:t>Сумма планируемых изменений</a:t>
                      </a:r>
                      <a:endParaRPr lang="ru-RU" sz="900" dirty="0" smtClean="0">
                        <a:effectLst/>
                        <a:latin typeface="Times New Roman"/>
                        <a:ea typeface="Times New Roman"/>
                      </a:endParaRPr>
                    </a:p>
                    <a:p>
                      <a:pPr algn="ctr">
                        <a:spcAft>
                          <a:spcPts val="0"/>
                        </a:spcAft>
                      </a:pPr>
                      <a:endParaRPr lang="ru-RU" sz="900" dirty="0">
                        <a:effectLst/>
                        <a:latin typeface="Times New Roman"/>
                        <a:ea typeface="Times New Roman"/>
                      </a:endParaRPr>
                    </a:p>
                  </a:txBody>
                  <a:tcPr marL="11284" marR="11284" marT="0" marB="0" anchor="ctr"/>
                </a:tc>
              </a:tr>
              <a:tr h="166931">
                <a:tc>
                  <a:txBody>
                    <a:bodyPr/>
                    <a:lstStyle/>
                    <a:p>
                      <a:pPr>
                        <a:spcAft>
                          <a:spcPts val="0"/>
                        </a:spcAft>
                      </a:pPr>
                      <a:r>
                        <a:rPr lang="ru-RU" sz="900" dirty="0">
                          <a:effectLst/>
                        </a:rPr>
                        <a:t>Муниципальная программа «Обеспечение жильем молодых семей»</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917 856,94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558 389,78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558 389,78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0040">
                <a:tc>
                  <a:txBody>
                    <a:bodyPr/>
                    <a:lstStyle/>
                    <a:p>
                      <a:pPr>
                        <a:spcAft>
                          <a:spcPts val="0"/>
                        </a:spcAft>
                      </a:pPr>
                      <a:r>
                        <a:rPr lang="ru-RU" sz="900" dirty="0">
                          <a:effectLst/>
                        </a:rPr>
                        <a:t>Муниципальная программа «Развитие дорожно-транспортного комплекса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0040">
                <a:tc>
                  <a:txBody>
                    <a:bodyPr/>
                    <a:lstStyle/>
                    <a:p>
                      <a:pPr>
                        <a:spcAft>
                          <a:spcPts val="0"/>
                        </a:spcAft>
                      </a:pPr>
                      <a:r>
                        <a:rPr lang="ru-RU" sz="900" dirty="0">
                          <a:effectLst/>
                        </a:rPr>
                        <a:t>Муниципальная программа «Развитие физической культуры и спорта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480 748,26</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+143 371,96</a:t>
                      </a:r>
                      <a:endParaRPr lang="ru-RU" sz="900" dirty="0">
                        <a:effectLst/>
                        <a:latin typeface="+mn-lt"/>
                        <a:ea typeface="Times New Roman"/>
                      </a:endParaRPr>
                    </a:p>
                  </a:txBody>
                  <a:tcPr marL="11284" marR="11284" marT="0" marB="0" anchor="ctr"/>
                </a:tc>
              </a:tr>
              <a:tr h="288032">
                <a:tc>
                  <a:txBody>
                    <a:bodyPr/>
                    <a:lstStyle/>
                    <a:p>
                      <a:pPr>
                        <a:spcAft>
                          <a:spcPts val="0"/>
                        </a:spcAft>
                      </a:pPr>
                      <a:r>
                        <a:rPr lang="ru-RU" sz="900" dirty="0">
                          <a:effectLst/>
                        </a:rPr>
                        <a:t> Муниципальная программа «Развитие образования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324 981 469,08</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dirty="0" smtClean="0">
                          <a:solidFill>
                            <a:srgbClr val="000000"/>
                          </a:solidFill>
                          <a:effectLst/>
                          <a:latin typeface="Arial Cyr"/>
                        </a:rPr>
                        <a:t>342 891 368,13</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364 265 431,21</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+ 21 374 063,08</a:t>
                      </a:r>
                      <a:endParaRPr lang="ru-RU" sz="1000" b="0" i="0" u="none" strike="noStrike" dirty="0">
                        <a:solidFill>
                          <a:srgbClr val="000000"/>
                        </a:solidFill>
                        <a:effectLst/>
                        <a:latin typeface="Arial Cyr"/>
                      </a:endParaRPr>
                    </a:p>
                  </a:txBody>
                  <a:tcPr marL="9525" marR="9525" marT="9525" marB="0" anchor="ctr"/>
                </a:tc>
              </a:tr>
              <a:tr h="288032">
                <a:tc>
                  <a:txBody>
                    <a:bodyPr/>
                    <a:lstStyle/>
                    <a:p>
                      <a:pPr>
                        <a:spcAft>
                          <a:spcPts val="0"/>
                        </a:spcAft>
                      </a:pPr>
                      <a:r>
                        <a:rPr lang="ru-RU" sz="900">
                          <a:effectLst/>
                        </a:rPr>
                        <a:t>Муниципальная программа «Развитие культуры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68 085</a:t>
                      </a:r>
                      <a:r>
                        <a:rPr lang="ru-RU" sz="900" baseline="0" dirty="0" smtClean="0">
                          <a:effectLst/>
                        </a:rPr>
                        <a:t> 274,73</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73 749 095,95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74 684 095,95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+ 935 000,00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Муниципальная программа «Гражданско-патриотическое воспитание граждан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  Муниципальная программа «Развитие малого и среднего предпринимательства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58 122,00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1 283 113,40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2 846 000</a:t>
                      </a:r>
                      <a:r>
                        <a:rPr lang="ru-RU" sz="900" dirty="0" smtClean="0">
                          <a:effectLst/>
                          <a:latin typeface="Times New Roman"/>
                        </a:rPr>
                        <a:t>,00</a:t>
                      </a:r>
                      <a:endParaRPr lang="ru-RU" sz="900" dirty="0" smtClean="0">
                        <a:effectLst/>
                      </a:endParaRPr>
                    </a:p>
                  </a:txBody>
                  <a:tcPr marL="11284" marR="11284" marT="0" marB="0" anchor="ctr"/>
                </a:tc>
                <a:tc>
                  <a:txBody>
                    <a:bodyPr/>
                    <a:lstStyle/>
                    <a:p>
                      <a:pPr algn="r">
                        <a:spcAft>
                          <a:spcPts val="0"/>
                        </a:spcAft>
                      </a:pPr>
                      <a:r>
                        <a:rPr lang="ru-RU" sz="900" dirty="0" smtClean="0">
                          <a:effectLst/>
                          <a:latin typeface="+mn-lt"/>
                          <a:ea typeface="Times New Roman"/>
                        </a:rPr>
                        <a:t>+ 1 562 886,60</a:t>
                      </a:r>
                      <a:endParaRPr lang="ru-RU" sz="900" dirty="0">
                        <a:effectLst/>
                        <a:latin typeface="+mn-lt"/>
                        <a:ea typeface="Times New Roman"/>
                      </a:endParaRPr>
                    </a:p>
                  </a:txBody>
                  <a:tcPr marL="11284" marR="11284" marT="0" marB="0" anchor="ctr"/>
                </a:tc>
              </a:tr>
              <a:tr h="411542">
                <a:tc>
                  <a:txBody>
                    <a:bodyPr/>
                    <a:lstStyle/>
                    <a:p>
                      <a:pPr>
                        <a:spcAft>
                          <a:spcPts val="0"/>
                        </a:spcAft>
                      </a:pPr>
                      <a:r>
                        <a:rPr lang="ru-RU" sz="900">
                          <a:effectLst/>
                        </a:rPr>
                        <a:t>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93723">
                <a:tc>
                  <a:txBody>
                    <a:bodyPr/>
                    <a:lstStyle/>
                    <a:p>
                      <a:pPr>
                        <a:spcAft>
                          <a:spcPts val="0"/>
                        </a:spcAft>
                      </a:pPr>
                      <a:r>
                        <a:rPr lang="ru-RU" sz="900">
                          <a:effectLst/>
                        </a:rPr>
                        <a:t>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Муниципальная программа «Развитие добровольчества (волонтерства)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288112">
                <a:tc>
                  <a:txBody>
                    <a:bodyPr/>
                    <a:lstStyle/>
                    <a:p>
                      <a:pPr>
                        <a:spcAft>
                          <a:spcPts val="0"/>
                        </a:spcAft>
                      </a:pPr>
                      <a:r>
                        <a:rPr lang="ru-RU" sz="900" dirty="0">
                          <a:effectLst/>
                        </a:rPr>
                        <a:t>  Муниципальная программа «Демографическое развитие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8169">
                <a:tc>
                  <a:txBody>
                    <a:bodyPr/>
                    <a:lstStyle/>
                    <a:p>
                      <a:pPr>
                        <a:spcAft>
                          <a:spcPts val="0"/>
                        </a:spcAft>
                      </a:pPr>
                      <a:r>
                        <a:rPr lang="ru-RU" sz="900" dirty="0">
                          <a:effectLst/>
                        </a:rPr>
                        <a:t> Муниципальная программа «Доступная среда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bl>
          </a:graphicData>
        </a:graphic>
      </p:graphicFrame>
      <p:sp>
        <p:nvSpPr>
          <p:cNvPr id="3"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lvl="0" indent="457200" algn="r"/>
            <a:r>
              <a:rPr lang="ru-RU" altLang="ru-RU" b="1" i="1" u="sng"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планируемые к изменению: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2115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4028053878"/>
              </p:ext>
            </p:extLst>
          </p:nvPr>
        </p:nvGraphicFramePr>
        <p:xfrm>
          <a:off x="155575" y="1013004"/>
          <a:ext cx="8880922" cy="5543873"/>
        </p:xfrm>
        <a:graphic>
          <a:graphicData uri="http://schemas.openxmlformats.org/drawingml/2006/table">
            <a:tbl>
              <a:tblPr firstRow="1" firstCol="1" bandRow="1">
                <a:tableStyleId>{93296810-A885-4BE3-A3E7-6D5BEEA58F35}</a:tableStyleId>
              </a:tblPr>
              <a:tblGrid>
                <a:gridCol w="5280521"/>
                <a:gridCol w="864096"/>
                <a:gridCol w="936104"/>
                <a:gridCol w="864096"/>
                <a:gridCol w="936105"/>
              </a:tblGrid>
              <a:tr h="1119852">
                <a:tc>
                  <a:txBody>
                    <a:bodyPr/>
                    <a:lstStyle/>
                    <a:p>
                      <a:pPr algn="ct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 (в ред. от 21.03.2024 №19/3, от 17.07.2024№70/13)</a:t>
                      </a:r>
                    </a:p>
                  </a:txBody>
                  <a:tcPr marL="11284" marR="11284" marT="0" marB="0" anchor="ctr"/>
                </a:tc>
                <a:tc>
                  <a:txBody>
                    <a:bodyPr/>
                    <a:lstStyle/>
                    <a:p>
                      <a:pPr algn="ctr">
                        <a:lnSpc>
                          <a:spcPct val="115000"/>
                        </a:lnSpc>
                        <a:spcAft>
                          <a:spcPts val="0"/>
                        </a:spcAft>
                      </a:pPr>
                      <a:r>
                        <a:rPr lang="ru-RU" sz="900" dirty="0" smtClean="0">
                          <a:effectLst/>
                        </a:rPr>
                        <a:t>Показатели с учетом проекта решения «О внесении изменений в бюджет»</a:t>
                      </a:r>
                    </a:p>
                  </a:txBody>
                  <a:tcPr marL="11284" marR="11284" marT="0" marB="0" anchor="ctr"/>
                </a:tc>
                <a:tc>
                  <a:txBody>
                    <a:bodyPr/>
                    <a:lstStyle/>
                    <a:p>
                      <a:pPr algn="ctr">
                        <a:spcAft>
                          <a:spcPts val="0"/>
                        </a:spcAft>
                      </a:pPr>
                      <a:r>
                        <a:rPr lang="ru-RU" sz="900" dirty="0">
                          <a:effectLst/>
                        </a:rPr>
                        <a:t>Сумма </a:t>
                      </a:r>
                      <a:r>
                        <a:rPr lang="ru-RU" sz="900" dirty="0" smtClean="0">
                          <a:effectLst/>
                        </a:rPr>
                        <a:t>планируемых изменений</a:t>
                      </a:r>
                      <a:endParaRPr lang="ru-RU" sz="900" dirty="0">
                        <a:effectLst/>
                        <a:latin typeface="Times New Roman"/>
                        <a:ea typeface="Times New Roman"/>
                      </a:endParaRPr>
                    </a:p>
                  </a:txBody>
                  <a:tcPr marL="11284" marR="11284" marT="0" marB="0" anchor="ctr"/>
                </a:tc>
              </a:tr>
              <a:tr h="375754">
                <a:tc>
                  <a:txBody>
                    <a:bodyPr/>
                    <a:lstStyle/>
                    <a:p>
                      <a:pPr>
                        <a:spcAft>
                          <a:spcPts val="0"/>
                        </a:spcAft>
                      </a:pPr>
                      <a:r>
                        <a:rPr lang="ru-RU" sz="900" dirty="0">
                          <a:effectLst/>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43 720</a:t>
                      </a:r>
                      <a:r>
                        <a:rPr lang="ru-RU" sz="900" baseline="0" dirty="0" smtClean="0">
                          <a:effectLst/>
                        </a:rPr>
                        <a:t> 956</a:t>
                      </a:r>
                      <a:r>
                        <a:rPr lang="ru-RU" sz="900" dirty="0" smtClean="0">
                          <a:effectLst/>
                        </a:rPr>
                        <a:t>,74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46 910 999,92</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50 545 851,84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+ 3 634 851,92</a:t>
                      </a:r>
                      <a:endParaRPr lang="ru-RU" sz="900" dirty="0">
                        <a:effectLst/>
                        <a:latin typeface="+mn-lt"/>
                        <a:ea typeface="Times New Roman"/>
                      </a:endParaRPr>
                    </a:p>
                  </a:txBody>
                  <a:tcPr marL="11284" marR="11284" marT="0" marB="0" anchor="ctr"/>
                </a:tc>
              </a:tr>
              <a:tr h="375754">
                <a:tc>
                  <a:txBody>
                    <a:bodyPr/>
                    <a:lstStyle/>
                    <a:p>
                      <a:pPr>
                        <a:spcAft>
                          <a:spcPts val="0"/>
                        </a:spcAft>
                      </a:pPr>
                      <a:r>
                        <a:rPr lang="ru-RU" sz="900" dirty="0">
                          <a:effectLst/>
                        </a:rPr>
                        <a:t> Муниципальная программа «Поддержка общественных некоммерческих организаций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2048">
                <a:tc>
                  <a:txBody>
                    <a:bodyPr/>
                    <a:lstStyle/>
                    <a:p>
                      <a:pPr>
                        <a:spcAft>
                          <a:spcPts val="0"/>
                        </a:spcAft>
                      </a:pPr>
                      <a:r>
                        <a:rPr lang="ru-RU" sz="900" dirty="0">
                          <a:effectLst/>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4 826 126,68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5 178 162,82</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5 253 104,90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+ 74 942,08</a:t>
                      </a:r>
                      <a:endParaRPr lang="ru-RU" sz="900" dirty="0">
                        <a:effectLst/>
                        <a:latin typeface="+mn-lt"/>
                        <a:ea typeface="Times New Roman"/>
                      </a:endParaRPr>
                    </a:p>
                  </a:txBody>
                  <a:tcPr marL="11284" marR="11284" marT="0" marB="0" anchor="ctr"/>
                </a:tc>
              </a:tr>
              <a:tr h="351077">
                <a:tc>
                  <a:txBody>
                    <a:bodyPr/>
                    <a:lstStyle/>
                    <a:p>
                      <a:pPr>
                        <a:spcAft>
                          <a:spcPts val="0"/>
                        </a:spcAft>
                      </a:pPr>
                      <a:r>
                        <a:rPr lang="ru-RU" sz="900" dirty="0">
                          <a:effectLst/>
                        </a:rPr>
                        <a:t>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29 620 549,14</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dirty="0" smtClean="0">
                          <a:solidFill>
                            <a:srgbClr val="000000"/>
                          </a:solidFill>
                          <a:effectLst/>
                          <a:latin typeface="Arial Cyr"/>
                        </a:rPr>
                        <a:t>32 274 056,15</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33 322 049,00</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+ 1 047 992,85</a:t>
                      </a:r>
                      <a:endParaRPr lang="ru-RU" sz="1000" b="0" i="0" u="none" strike="noStrike" dirty="0">
                        <a:solidFill>
                          <a:srgbClr val="000000"/>
                        </a:solidFill>
                        <a:effectLst/>
                        <a:latin typeface="Arial Cyr"/>
                      </a:endParaRPr>
                    </a:p>
                  </a:txBody>
                  <a:tcPr marL="9525" marR="9525" marT="9525" marB="0" anchor="ctr"/>
                </a:tc>
              </a:tr>
              <a:tr h="351115">
                <a:tc>
                  <a:txBody>
                    <a:bodyPr/>
                    <a:lstStyle/>
                    <a:p>
                      <a:pPr>
                        <a:spcAft>
                          <a:spcPts val="0"/>
                        </a:spcAft>
                      </a:pPr>
                      <a:r>
                        <a:rPr lang="ru-RU" sz="900" dirty="0">
                          <a:effectLst/>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344364">
                <a:tc>
                  <a:txBody>
                    <a:bodyPr/>
                    <a:lstStyle/>
                    <a:p>
                      <a:pPr>
                        <a:spcAft>
                          <a:spcPts val="0"/>
                        </a:spcAft>
                      </a:pPr>
                      <a:r>
                        <a:rPr lang="ru-RU" sz="900">
                          <a:effectLst/>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377 878,00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367 885,10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367 885,10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81629">
                <a:tc>
                  <a:txBody>
                    <a:bodyPr/>
                    <a:lstStyle/>
                    <a:p>
                      <a:pPr>
                        <a:spcAft>
                          <a:spcPts val="0"/>
                        </a:spcAft>
                      </a:pPr>
                      <a:r>
                        <a:rPr lang="ru-RU" sz="900" dirty="0">
                          <a:effectLst/>
                        </a:rPr>
                        <a:t>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641 000,00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-48 000,00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420 000,00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1 822 980,00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1 847 502,63</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a:t>
                      </a:r>
                      <a:r>
                        <a:rPr lang="ru-RU" sz="900" baseline="0" dirty="0" smtClean="0">
                          <a:effectLst/>
                          <a:latin typeface="+mn-lt"/>
                          <a:ea typeface="Times New Roman"/>
                        </a:rPr>
                        <a:t> 24 522,63</a:t>
                      </a:r>
                      <a:endParaRPr lang="ru-RU" sz="900" dirty="0">
                        <a:effectLst/>
                        <a:latin typeface="+mn-lt"/>
                        <a:ea typeface="Times New Roman"/>
                      </a:endParaRPr>
                    </a:p>
                  </a:txBody>
                  <a:tcPr marL="11284" marR="11284" marT="0" marB="0" anchor="ctr"/>
                </a:tc>
              </a:tr>
            </a:tbl>
          </a:graphicData>
        </a:graphic>
      </p:graphicFrame>
      <p:sp>
        <p:nvSpPr>
          <p:cNvPr id="10"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lvl="0" indent="457200" algn="r"/>
            <a:r>
              <a:rPr lang="ru-RU" altLang="ru-RU" b="1" i="1" u="sng"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планируемые к изменению: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225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980728"/>
            <a:ext cx="8229600" cy="2088232"/>
          </a:xfrm>
        </p:spPr>
        <p:txBody>
          <a:bodyPr/>
          <a:lstStyle/>
          <a:p>
            <a:pPr algn="ctr">
              <a:spcBef>
                <a:spcPts val="100"/>
              </a:spcBef>
            </a:pPr>
            <a:r>
              <a:rPr lang="ru-RU" sz="1400" b="1" i="1" u="sng" dirty="0">
                <a:solidFill>
                  <a:schemeClr val="accent5">
                    <a:lumMod val="25000"/>
                  </a:schemeClr>
                </a:solidFill>
                <a:latin typeface="Times New Roman"/>
                <a:cs typeface="Times New Roman"/>
              </a:rPr>
              <a:t>Форма</a:t>
            </a:r>
            <a:r>
              <a:rPr lang="ru-RU" sz="1400" b="1" i="1" u="sng" spc="-4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участия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граждан</a:t>
            </a:r>
            <a:r>
              <a:rPr lang="ru-RU" sz="1400" b="1" i="1" u="sng" spc="-10"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в</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публичных</a:t>
            </a:r>
            <a:r>
              <a:rPr lang="ru-RU" sz="1400" b="1" i="1" u="sng" spc="-5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слушаниях,</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проводимых</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в</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муниципальном</a:t>
            </a:r>
            <a:r>
              <a:rPr lang="ru-RU" sz="1400" b="1" i="1" u="sng" spc="-3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образовании</a:t>
            </a:r>
            <a:r>
              <a:rPr lang="ru-RU" sz="1400" b="1" i="1" u="sng" spc="-2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a:t>
            </a:r>
            <a:r>
              <a:rPr lang="ru-RU" sz="1400" b="1" i="1" u="sng" spc="-10" dirty="0" smtClean="0">
                <a:solidFill>
                  <a:schemeClr val="accent5">
                    <a:lumMod val="25000"/>
                  </a:schemeClr>
                </a:solidFill>
                <a:latin typeface="Times New Roman"/>
                <a:cs typeface="Times New Roman"/>
              </a:rPr>
              <a:t>Демидовский </a:t>
            </a:r>
            <a:r>
              <a:rPr lang="ru-RU" sz="1400" b="1" i="1" u="sng" dirty="0" smtClean="0">
                <a:solidFill>
                  <a:schemeClr val="accent5">
                    <a:lumMod val="25000"/>
                  </a:schemeClr>
                </a:solidFill>
                <a:latin typeface="Times New Roman"/>
                <a:cs typeface="Times New Roman"/>
              </a:rPr>
              <a:t>район</a:t>
            </a:r>
            <a:r>
              <a:rPr lang="ru-RU" sz="1400" b="1" i="1" u="sng" dirty="0">
                <a:solidFill>
                  <a:schemeClr val="accent5">
                    <a:lumMod val="25000"/>
                  </a:schemeClr>
                </a:solidFill>
                <a:latin typeface="Times New Roman"/>
                <a:cs typeface="Times New Roman"/>
              </a:rPr>
              <a:t>»</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Смоленской</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области</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и</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механизм</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взаимодействия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местного</a:t>
            </a:r>
            <a:r>
              <a:rPr lang="ru-RU" sz="1400" b="1" i="1" u="sng" spc="-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населения с</a:t>
            </a:r>
            <a:r>
              <a:rPr lang="ru-RU" sz="1400" b="1" i="1" u="sng" spc="10" dirty="0">
                <a:solidFill>
                  <a:schemeClr val="accent5">
                    <a:lumMod val="25000"/>
                  </a:schemeClr>
                </a:solidFill>
                <a:latin typeface="Times New Roman"/>
                <a:cs typeface="Times New Roman"/>
              </a:rPr>
              <a:t> </a:t>
            </a:r>
            <a:r>
              <a:rPr lang="ru-RU" sz="1400" b="1" i="1" u="sng" dirty="0" smtClean="0">
                <a:solidFill>
                  <a:schemeClr val="accent5">
                    <a:lumMod val="25000"/>
                  </a:schemeClr>
                </a:solidFill>
                <a:latin typeface="Times New Roman"/>
                <a:cs typeface="Times New Roman"/>
              </a:rPr>
              <a:t>депутатами Демидовского районного Совета депутатов</a:t>
            </a:r>
            <a:br>
              <a:rPr lang="ru-RU" sz="1400" b="1" i="1" u="sng" dirty="0" smtClean="0">
                <a:solidFill>
                  <a:schemeClr val="accent5">
                    <a:lumMod val="25000"/>
                  </a:schemeClr>
                </a:solidFill>
                <a:latin typeface="Times New Roman"/>
                <a:cs typeface="Times New Roman"/>
              </a:rPr>
            </a:br>
            <a:r>
              <a:rPr lang="ru-RU" sz="1400" b="1" i="1" u="sng" dirty="0" smtClean="0">
                <a:solidFill>
                  <a:schemeClr val="accent5">
                    <a:lumMod val="25000"/>
                  </a:schemeClr>
                </a:solidFill>
                <a:latin typeface="Times New Roman"/>
                <a:cs typeface="Times New Roman"/>
              </a:rPr>
              <a:t/>
            </a:r>
            <a:br>
              <a:rPr lang="ru-RU" sz="1400" b="1" i="1" u="sng" dirty="0" smtClean="0">
                <a:solidFill>
                  <a:schemeClr val="accent5">
                    <a:lumMod val="25000"/>
                  </a:schemeClr>
                </a:solidFill>
                <a:latin typeface="Times New Roman"/>
                <a:cs typeface="Times New Roman"/>
              </a:rPr>
            </a:br>
            <a:r>
              <a:rPr lang="ru-RU" sz="1400" dirty="0" smtClean="0">
                <a:latin typeface="Times New Roman"/>
                <a:cs typeface="Times New Roman"/>
              </a:rPr>
              <a:t/>
            </a:r>
            <a:br>
              <a:rPr lang="ru-RU" sz="1400" dirty="0" smtClean="0">
                <a:latin typeface="Times New Roman"/>
                <a:cs typeface="Times New Roman"/>
              </a:rPr>
            </a:br>
            <a:r>
              <a:rPr lang="ru-RU" sz="1200" b="1" dirty="0" smtClean="0">
                <a:solidFill>
                  <a:schemeClr val="accent5">
                    <a:lumMod val="25000"/>
                  </a:schemeClr>
                </a:solidFill>
                <a:latin typeface="Times New Roman"/>
                <a:cs typeface="Times New Roman"/>
              </a:rPr>
              <a:t>Важной</a:t>
            </a:r>
            <a:r>
              <a:rPr lang="ru-RU" sz="1200" b="1" spc="2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частью</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бюджетного</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процесса</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рассмотрение</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26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публичных </a:t>
            </a:r>
            <a:r>
              <a:rPr lang="ru-RU" sz="1200" b="1" dirty="0" smtClean="0">
                <a:solidFill>
                  <a:schemeClr val="accent5">
                    <a:lumMod val="25000"/>
                  </a:schemeClr>
                </a:solidFill>
                <a:latin typeface="Times New Roman"/>
                <a:cs typeface="Times New Roman"/>
              </a:rPr>
              <a:t>слушаниях</a:t>
            </a:r>
            <a:r>
              <a:rPr lang="ru-RU" sz="1200" b="1" spc="315" dirty="0" smtClean="0">
                <a:solidFill>
                  <a:schemeClr val="accent5">
                    <a:lumMod val="25000"/>
                  </a:schemeClr>
                </a:solidFill>
                <a:latin typeface="Times New Roman"/>
                <a:cs typeface="Times New Roman"/>
              </a:rPr>
              <a:t> </a:t>
            </a:r>
            <a:br>
              <a:rPr lang="ru-RU" sz="1200" b="1" spc="315" dirty="0" smtClean="0">
                <a:solidFill>
                  <a:schemeClr val="accent5">
                    <a:lumMod val="25000"/>
                  </a:schemeClr>
                </a:solidFill>
                <a:latin typeface="Times New Roman"/>
                <a:cs typeface="Times New Roman"/>
              </a:rPr>
            </a:br>
            <a:r>
              <a:rPr lang="ru-RU" sz="1200" b="1" spc="315" dirty="0" smtClean="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проекта</a:t>
            </a:r>
            <a:r>
              <a:rPr lang="ru-RU" sz="1200" b="1" u="sng" spc="31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2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следующий</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плановый</a:t>
            </a:r>
            <a:r>
              <a:rPr lang="ru-RU" sz="1200" b="1" spc="35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период</a:t>
            </a:r>
            <a:r>
              <a:rPr lang="ru-RU" sz="1200" b="1" spc="35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(далее</a:t>
            </a:r>
            <a:r>
              <a:rPr lang="ru-RU" sz="1200" b="1" spc="34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a:t>
            </a:r>
            <a:r>
              <a:rPr lang="ru-RU" sz="1200" b="1" spc="360"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бюджет </a:t>
            </a:r>
            <a:r>
              <a:rPr lang="ru-RU" sz="1200" b="1" dirty="0" smtClean="0">
                <a:solidFill>
                  <a:schemeClr val="accent5">
                    <a:lumMod val="25000"/>
                  </a:schemeClr>
                </a:solidFill>
                <a:latin typeface="Times New Roman"/>
                <a:cs typeface="Times New Roman"/>
              </a:rPr>
              <a:t>муниципального</a:t>
            </a:r>
            <a:r>
              <a:rPr lang="ru-RU" sz="1200" b="1" spc="9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района),</a:t>
            </a:r>
            <a:r>
              <a:rPr lang="ru-RU" sz="1200" b="1" spc="90" dirty="0" smtClean="0">
                <a:solidFill>
                  <a:schemeClr val="accent5">
                    <a:lumMod val="25000"/>
                  </a:schemeClr>
                </a:solidFill>
                <a:latin typeface="Times New Roman"/>
                <a:cs typeface="Times New Roman"/>
              </a:rPr>
              <a:t> </a:t>
            </a:r>
            <a:br>
              <a:rPr lang="ru-RU" sz="1200" b="1" spc="90"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а</a:t>
            </a:r>
            <a:r>
              <a:rPr lang="ru-RU" sz="1200" b="1" spc="8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также</a:t>
            </a:r>
            <a:r>
              <a:rPr lang="ru-RU" sz="1200" b="1" spc="8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отчета</a:t>
            </a:r>
            <a:r>
              <a:rPr lang="ru-RU" sz="1200" b="1" u="sng" spc="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об</a:t>
            </a:r>
            <a:r>
              <a:rPr lang="ru-RU" sz="1200" b="1" u="sng" spc="4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исполнении</a:t>
            </a:r>
            <a:r>
              <a:rPr lang="ru-RU" sz="1200" b="1" u="sng" spc="9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района</a:t>
            </a:r>
            <a:r>
              <a:rPr lang="ru-RU" sz="1200" b="1" spc="80" dirty="0">
                <a:solidFill>
                  <a:schemeClr val="accent5">
                    <a:lumMod val="25000"/>
                  </a:schemeClr>
                </a:solidFill>
                <a:latin typeface="Times New Roman"/>
                <a:cs typeface="Times New Roman"/>
              </a:rPr>
              <a:t> </a:t>
            </a:r>
            <a:r>
              <a:rPr lang="ru-RU" sz="1200" b="1" spc="-25" dirty="0">
                <a:solidFill>
                  <a:schemeClr val="accent5">
                    <a:lumMod val="25000"/>
                  </a:schemeClr>
                </a:solidFill>
                <a:latin typeface="Times New Roman"/>
                <a:cs typeface="Times New Roman"/>
              </a:rPr>
              <a:t>за </a:t>
            </a:r>
            <a:r>
              <a:rPr lang="ru-RU" sz="1200" b="1" dirty="0">
                <a:solidFill>
                  <a:schemeClr val="accent5">
                    <a:lumMod val="25000"/>
                  </a:schemeClr>
                </a:solidFill>
                <a:latin typeface="Times New Roman"/>
                <a:cs typeface="Times New Roman"/>
              </a:rPr>
              <a:t>прошедший</a:t>
            </a:r>
            <a:r>
              <a:rPr lang="ru-RU" sz="1200" b="1" spc="-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6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год.</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a:t>
            </a:r>
            <a:br>
              <a:rPr lang="ru-RU" sz="1200" b="1" dirty="0">
                <a:solidFill>
                  <a:schemeClr val="accent5">
                    <a:lumMod val="25000"/>
                  </a:schemeClr>
                </a:solidFill>
                <a:latin typeface="Times New Roman" panose="02020603050405020304" pitchFamily="18" charset="0"/>
                <a:cs typeface="Times New Roman" panose="02020603050405020304" pitchFamily="18" charset="0"/>
              </a:rPr>
            </a:br>
            <a:endParaRPr lang="ru-RU" sz="1200" b="1" dirty="0">
              <a:solidFill>
                <a:schemeClr val="accent5">
                  <a:lumMod val="25000"/>
                </a:schemeClr>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3611799"/>
            <a:ext cx="3456384" cy="2993957"/>
          </a:xfrm>
          <a:prstGeom prst="rect">
            <a:avLst/>
          </a:prstGeom>
          <a:ln>
            <a:noFill/>
          </a:ln>
          <a:effectLst>
            <a:softEdge rad="1125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7865251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1560" y="980728"/>
            <a:ext cx="8229600" cy="5400600"/>
          </a:xfrm>
        </p:spPr>
        <p:txBody>
          <a:bodyPr/>
          <a:lstStyle/>
          <a:p>
            <a:pPr marL="12700" marR="5080" indent="250825" algn="ctr">
              <a:spcBef>
                <a:spcPts val="100"/>
              </a:spcBef>
            </a:pPr>
            <a:r>
              <a:rPr lang="ru-RU" sz="1200" b="1" dirty="0">
                <a:solidFill>
                  <a:schemeClr val="accent5">
                    <a:lumMod val="25000"/>
                  </a:schemeClr>
                </a:solidFill>
                <a:latin typeface="Times New Roman" panose="02020603050405020304" pitchFamily="18" charset="0"/>
                <a:cs typeface="Times New Roman" panose="02020603050405020304" pitchFamily="18" charset="0"/>
              </a:rPr>
              <a:t>О</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времени</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месте</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вопросах,</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обсуждению,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местные</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жители</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оповещаются</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заблаговременно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образования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 области</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информационно-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телекоммуникационной</a:t>
            </a:r>
            <a:r>
              <a:rPr lang="ru-RU" sz="1200" b="1" spc="1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сети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«Интернет», </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социальных</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сетях</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VK» 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«ОK</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Проекты</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муниципальных</a:t>
            </a:r>
            <a:r>
              <a:rPr lang="ru-RU" sz="1200" b="1" spc="2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правовых</a:t>
            </a:r>
            <a:r>
              <a:rPr lang="ru-RU" sz="1200" b="1" spc="2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рассмотрению</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итоги их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обсуждения также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публикуются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страницах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газеты</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и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официальном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проводятся</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открыто.</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Граждане</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них</a:t>
            </a:r>
            <a:r>
              <a:rPr lang="ru-RU" sz="1200" b="1" spc="2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2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участие.</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Все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1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1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открытым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голосованием</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большинством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голосов участников</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слушаний</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Результатом</a:t>
            </a:r>
            <a:r>
              <a:rPr lang="ru-RU" sz="1200" b="1" dirty="0">
                <a:solidFill>
                  <a:schemeClr val="accent5">
                    <a:lumMod val="25000"/>
                  </a:schemeClr>
                </a:solidFill>
                <a:latin typeface="Times New Roman" panose="02020603050405020304" pitchFamily="18" charset="0"/>
                <a:cs typeface="Times New Roman" panose="02020603050405020304" pitchFamily="18" charset="0"/>
              </a:rPr>
              <a:t> обсуждения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проектов</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решений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районного Совета депутатов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одобрение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отклонение</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отчета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исполнении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Такая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форма</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участия</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административной</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деятельности</a:t>
            </a:r>
            <a:r>
              <a:rPr lang="ru-RU" sz="1200" b="1" spc="1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оказывает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влияние</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содержание</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которые</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проявлением</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непосредственной демократии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Участниками</a:t>
            </a:r>
            <a:r>
              <a:rPr lang="ru-RU" sz="1200" b="1" u="sng" spc="2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состоявшихся</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14.12.2023</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одобрен</a:t>
            </a:r>
            <a:r>
              <a:rPr lang="ru-RU" sz="1200" b="1" u="sng" spc="29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u="sng"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2024</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год 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плановый</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период</a:t>
            </a:r>
            <a:r>
              <a:rPr lang="ru-RU" sz="1200" b="1" u="sng"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2025</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2026</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годов</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spc="-10" dirty="0">
                <a:latin typeface="Times New Roman"/>
                <a:cs typeface="Times New Roman"/>
              </a:rPr>
              <a:t/>
            </a:r>
            <a:br>
              <a:rPr lang="ru-RU" sz="1200" b="1" u="sng" spc="-10" dirty="0">
                <a:latin typeface="Times New Roman"/>
                <a:cs typeface="Times New Roman"/>
              </a:rPr>
            </a:br>
            <a:r>
              <a:rPr lang="ru-RU" sz="1200" b="1" u="sng" dirty="0">
                <a:solidFill>
                  <a:schemeClr val="accent1">
                    <a:lumMod val="25000"/>
                  </a:schemeClr>
                </a:solidFill>
                <a:latin typeface="Times New Roman"/>
                <a:cs typeface="Times New Roman"/>
              </a:rPr>
              <a:t>Участниками</a:t>
            </a:r>
            <a:r>
              <a:rPr lang="ru-RU" sz="1200" b="1" u="sng" spc="195"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публичных</a:t>
            </a:r>
            <a:r>
              <a:rPr lang="ru-RU" sz="1200" b="1" u="sng" spc="20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слушаний,</a:t>
            </a:r>
            <a:r>
              <a:rPr lang="ru-RU" sz="1200" b="1" u="sng" spc="20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состоявшихся</a:t>
            </a:r>
            <a:r>
              <a:rPr lang="ru-RU" sz="1200" b="1" u="sng" spc="210" dirty="0">
                <a:solidFill>
                  <a:schemeClr val="accent1">
                    <a:lumMod val="25000"/>
                  </a:schemeClr>
                </a:solidFill>
                <a:latin typeface="Times New Roman"/>
                <a:cs typeface="Times New Roman"/>
              </a:rPr>
              <a:t> </a:t>
            </a:r>
            <a:r>
              <a:rPr lang="ru-RU" sz="1200" b="1" u="sng" dirty="0" smtClean="0">
                <a:solidFill>
                  <a:schemeClr val="accent1">
                    <a:lumMod val="25000"/>
                  </a:schemeClr>
                </a:solidFill>
                <a:latin typeface="Times New Roman"/>
                <a:cs typeface="Times New Roman"/>
              </a:rPr>
              <a:t>08.05.2024,</a:t>
            </a:r>
            <a:r>
              <a:rPr lang="ru-RU" sz="1200" b="1" u="sng" spc="195" dirty="0" smtClean="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одобрен</a:t>
            </a:r>
            <a:r>
              <a:rPr lang="ru-RU" sz="1200" b="1" u="sng" spc="20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проект</a:t>
            </a:r>
            <a:r>
              <a:rPr lang="ru-RU" sz="1200" b="1" u="sng" spc="20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отчета</a:t>
            </a:r>
            <a:r>
              <a:rPr lang="ru-RU" sz="1200" b="1" u="sng" spc="195" dirty="0">
                <a:solidFill>
                  <a:schemeClr val="accent1">
                    <a:lumMod val="25000"/>
                  </a:schemeClr>
                </a:solidFill>
                <a:latin typeface="Times New Roman"/>
                <a:cs typeface="Times New Roman"/>
              </a:rPr>
              <a:t> </a:t>
            </a:r>
            <a:r>
              <a:rPr lang="ru-RU" sz="1200" b="1" u="sng" spc="-25" dirty="0">
                <a:solidFill>
                  <a:schemeClr val="accent1">
                    <a:lumMod val="25000"/>
                  </a:schemeClr>
                </a:solidFill>
                <a:latin typeface="Times New Roman"/>
                <a:cs typeface="Times New Roman"/>
              </a:rPr>
              <a:t>об </a:t>
            </a:r>
            <a:r>
              <a:rPr lang="ru-RU" sz="1200" b="1" u="sng" dirty="0">
                <a:solidFill>
                  <a:schemeClr val="accent1">
                    <a:lumMod val="25000"/>
                  </a:schemeClr>
                </a:solidFill>
                <a:latin typeface="Times New Roman"/>
                <a:cs typeface="Times New Roman"/>
              </a:rPr>
              <a:t>исполнении</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бюджета</a:t>
            </a:r>
            <a:r>
              <a:rPr lang="ru-RU" sz="1200" b="1" u="sng" spc="495"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муниципального</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образования</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a:t>
            </a:r>
            <a:r>
              <a:rPr lang="ru-RU" sz="1200" b="1" u="sng" dirty="0" smtClean="0">
                <a:solidFill>
                  <a:schemeClr val="accent1">
                    <a:lumMod val="25000"/>
                  </a:schemeClr>
                </a:solidFill>
                <a:latin typeface="Times New Roman"/>
                <a:cs typeface="Times New Roman"/>
              </a:rPr>
              <a:t>Демидовский</a:t>
            </a:r>
            <a:r>
              <a:rPr lang="ru-RU" sz="1200" b="1" u="sng" spc="490" dirty="0" smtClean="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район»</a:t>
            </a:r>
            <a:r>
              <a:rPr lang="ru-RU" sz="1200" b="1" u="sng" spc="484" dirty="0">
                <a:solidFill>
                  <a:schemeClr val="accent1">
                    <a:lumMod val="25000"/>
                  </a:schemeClr>
                </a:solidFill>
                <a:latin typeface="Times New Roman"/>
                <a:cs typeface="Times New Roman"/>
              </a:rPr>
              <a:t> </a:t>
            </a:r>
            <a:r>
              <a:rPr lang="ru-RU" sz="1200" b="1" u="sng" spc="-10" dirty="0">
                <a:solidFill>
                  <a:schemeClr val="accent1">
                    <a:lumMod val="25000"/>
                  </a:schemeClr>
                </a:solidFill>
                <a:latin typeface="Times New Roman"/>
                <a:cs typeface="Times New Roman"/>
              </a:rPr>
              <a:t>Смоленской </a:t>
            </a:r>
            <a:r>
              <a:rPr lang="ru-RU" sz="1200" b="1" u="sng" dirty="0">
                <a:solidFill>
                  <a:schemeClr val="accent1">
                    <a:lumMod val="25000"/>
                  </a:schemeClr>
                </a:solidFill>
                <a:latin typeface="Times New Roman"/>
                <a:cs typeface="Times New Roman"/>
              </a:rPr>
              <a:t>области</a:t>
            </a:r>
            <a:r>
              <a:rPr lang="ru-RU" sz="1200" b="1" u="sng" spc="-4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за</a:t>
            </a:r>
            <a:r>
              <a:rPr lang="ru-RU" sz="1200" b="1" u="sng" spc="-30" dirty="0">
                <a:solidFill>
                  <a:schemeClr val="accent1">
                    <a:lumMod val="25000"/>
                  </a:schemeClr>
                </a:solidFill>
                <a:latin typeface="Times New Roman"/>
                <a:cs typeface="Times New Roman"/>
              </a:rPr>
              <a:t> </a:t>
            </a:r>
            <a:r>
              <a:rPr lang="ru-RU" sz="1200" b="1" u="sng" dirty="0" smtClean="0">
                <a:solidFill>
                  <a:schemeClr val="accent1">
                    <a:lumMod val="25000"/>
                  </a:schemeClr>
                </a:solidFill>
                <a:latin typeface="Times New Roman"/>
                <a:cs typeface="Times New Roman"/>
              </a:rPr>
              <a:t>2023</a:t>
            </a:r>
            <a:r>
              <a:rPr lang="ru-RU" sz="1200" b="1" u="sng" spc="-30" dirty="0" smtClean="0">
                <a:solidFill>
                  <a:schemeClr val="accent1">
                    <a:lumMod val="25000"/>
                  </a:schemeClr>
                </a:solidFill>
                <a:latin typeface="Times New Roman"/>
                <a:cs typeface="Times New Roman"/>
              </a:rPr>
              <a:t> </a:t>
            </a:r>
            <a:r>
              <a:rPr lang="ru-RU" sz="1200" b="1" u="sng" spc="-20" dirty="0">
                <a:solidFill>
                  <a:schemeClr val="accent1">
                    <a:lumMod val="25000"/>
                  </a:schemeClr>
                </a:solidFill>
                <a:latin typeface="Times New Roman"/>
                <a:cs typeface="Times New Roman"/>
              </a:rPr>
              <a:t>год.</a:t>
            </a:r>
            <a:r>
              <a:rPr lang="ru-RU" sz="1200" b="1" spc="-20" dirty="0">
                <a:solidFill>
                  <a:schemeClr val="accent1">
                    <a:lumMod val="25000"/>
                  </a:schemeClr>
                </a:solidFill>
                <a:latin typeface="Times New Roman"/>
                <a:cs typeface="Times New Roman"/>
              </a:rPr>
              <a:t/>
            </a:r>
            <a:br>
              <a:rPr lang="ru-RU" sz="1200" b="1" spc="-20" dirty="0">
                <a:solidFill>
                  <a:schemeClr val="accent1">
                    <a:lumMod val="25000"/>
                  </a:schemeClr>
                </a:solidFill>
                <a:latin typeface="Times New Roman"/>
                <a:cs typeface="Times New Roman"/>
              </a:rPr>
            </a:br>
            <a:endParaRPr lang="ru-RU" sz="1200" b="1" u="sng" dirty="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16781820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76672"/>
            <a:ext cx="8229600" cy="5904656"/>
          </a:xfrm>
        </p:spPr>
        <p:txBody>
          <a:bodyPr/>
          <a:lstStyle/>
          <a:p>
            <a:pPr marL="12700" marR="5080" algn="ctr">
              <a:lnSpc>
                <a:spcPct val="113799"/>
              </a:lnSpc>
              <a:spcBef>
                <a:spcPts val="90"/>
              </a:spcBef>
            </a:pP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Взаимодействие</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район»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3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происходит</a:t>
            </a:r>
            <a:r>
              <a:rPr lang="ru-RU" sz="1200" b="1" spc="3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3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a:t>
            </a:r>
            <a:r>
              <a:rPr lang="ru-RU" sz="1200" b="1" spc="3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другим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вопросам</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значения.</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u="sng"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слушания также</a:t>
            </a:r>
            <a:r>
              <a:rPr lang="ru-RU" sz="1200" b="1" u="sng"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выносятся: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2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внесении</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изменений</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(или)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дополнений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кроме</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случаев,</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когда</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изменения</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вносятся</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форме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точного</a:t>
            </a:r>
            <a:r>
              <a:rPr lang="ru-RU" sz="1200" b="1" spc="1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воспроизведения</a:t>
            </a:r>
            <a:r>
              <a:rPr lang="ru-RU" sz="1200" b="1" spc="1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положений</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uFill>
                  <a:solidFill>
                    <a:srgbClr val="AC1F1F"/>
                  </a:solidFill>
                </a:uFill>
                <a:latin typeface="Times New Roman" panose="02020603050405020304" pitchFamily="18" charset="0"/>
                <a:cs typeface="Times New Roman" panose="02020603050405020304" pitchFamily="18" charset="0"/>
              </a:rPr>
              <a:t>Конституции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федеральных</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законов,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областных</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законов</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целях</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приведения</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соответствие</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этими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нормативными</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правовыми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актами;</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проект стратегии социально-экономического развития муниципального образования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t>* в</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опросы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о преобразовании муниципального образования, за исключением случаев, если в соответствии со статьей 13 Федерального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закона «Об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общих принципах организации местного самоуправления в Российской Федерации» для преобразования муниципального образования требуется получение согласия населения муниципального образования, выраженного путем голосования либо на сходах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граждан;</a:t>
            </a:r>
            <a:b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 проекты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других муниципальных правовых актов, касающихся решения вопросов местного значения, а также муниципальные правовые акты, требующие учета интересов населения муниципального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Население</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может</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выступать</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инициатором</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этом</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инициативная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группа</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должна</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обратиться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 районный Совет депутатов с</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ходатайством</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проведении</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Данная</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инициатива</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реализуется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Положением</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порядке</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организации</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 и общественных обсуждений</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муниципальном</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образовании</a:t>
            </a:r>
            <a:r>
              <a:rPr lang="ru-RU" sz="1200" b="1" spc="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(утверждено</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решением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25 апреля 2024</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41/4),</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разработанным</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28</a:t>
            </a:r>
            <a:r>
              <a:rPr lang="ru-RU" sz="1200" b="1" spc="2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Федерального</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закона</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06 октября 2003</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131-</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ФЗ</a:t>
            </a:r>
            <a:r>
              <a:rPr lang="ru-RU" sz="1200" b="1" spc="2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общих</a:t>
            </a:r>
            <a:r>
              <a:rPr lang="ru-RU" sz="1200" b="1" spc="2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принципах организации</a:t>
            </a:r>
            <a:r>
              <a:rPr lang="ru-RU" sz="1200" b="1"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самоуправления</a:t>
            </a:r>
            <a:r>
              <a:rPr lang="ru-RU" sz="1200" b="1" spc="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endParaRPr lang="ru-RU" sz="1200" b="1" u="sng"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4149521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476672"/>
            <a:ext cx="8229600" cy="6048672"/>
          </a:xfrm>
        </p:spPr>
        <p:txBody>
          <a:bodyPr/>
          <a:lstStyle/>
          <a:p>
            <a:pPr marR="5080" algn="ctr">
              <a:lnSpc>
                <a:spcPct val="100000"/>
              </a:lnSpc>
              <a:spcBef>
                <a:spcPts val="100"/>
              </a:spcBef>
              <a:tabLst>
                <a:tab pos="237490" algn="l"/>
                <a:tab pos="1463040" algn="l"/>
                <a:tab pos="2447290" algn="l"/>
                <a:tab pos="3723640" algn="l"/>
                <a:tab pos="4335780" algn="l"/>
                <a:tab pos="5292090" algn="l"/>
                <a:tab pos="5953125" algn="l"/>
              </a:tabLst>
            </a:pPr>
            <a:r>
              <a:rPr lang="ru-RU" sz="1200" b="1" spc="-50" dirty="0">
                <a:solidFill>
                  <a:schemeClr val="accent5">
                    <a:lumMod val="25000"/>
                  </a:schemeClr>
                </a:solidFill>
                <a:latin typeface="Times New Roman"/>
                <a:cs typeface="Times New Roman"/>
              </a:rPr>
              <a:t>В</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муниципальном</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образовании</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 район»</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Смоленской</a:t>
            </a:r>
            <a:r>
              <a:rPr lang="ru-RU" sz="1200" b="1" dirty="0" smtClean="0">
                <a:solidFill>
                  <a:schemeClr val="accent5">
                    <a:lumMod val="25000"/>
                  </a:schemeClr>
                </a:solidFill>
                <a:latin typeface="Times New Roman"/>
                <a:cs typeface="Times New Roman"/>
              </a:rPr>
              <a:t> о</a:t>
            </a:r>
            <a:r>
              <a:rPr lang="ru-RU" sz="1200" b="1" spc="-10" dirty="0" smtClean="0">
                <a:solidFill>
                  <a:schemeClr val="accent5">
                    <a:lumMod val="25000"/>
                  </a:schemeClr>
                </a:solidFill>
                <a:latin typeface="Times New Roman"/>
                <a:cs typeface="Times New Roman"/>
              </a:rPr>
              <a:t>бласти</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органом</a:t>
            </a:r>
            <a:r>
              <a:rPr lang="ru-RU" sz="1200" b="1" spc="-10" dirty="0">
                <a:solidFill>
                  <a:schemeClr val="accent5">
                    <a:lumMod val="25000"/>
                  </a:schemeClr>
                </a:solidFill>
                <a:latin typeface="Times New Roman"/>
                <a:cs typeface="Times New Roman"/>
              </a:rPr>
              <a:t>,</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осуществляющим</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составление</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организацию</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исполнения</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бюджета</a:t>
            </a:r>
            <a:r>
              <a:rPr lang="ru-RU" sz="1200" b="1" spc="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85"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образования</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a:t>
            </a:r>
            <a:r>
              <a:rPr lang="ru-RU" sz="1200" b="1" spc="-2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3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Администрации </a:t>
            </a:r>
            <a:r>
              <a:rPr lang="ru-RU" sz="1200" b="1" dirty="0">
                <a:solidFill>
                  <a:schemeClr val="accent5">
                    <a:lumMod val="25000"/>
                  </a:schemeClr>
                </a:solidFill>
                <a:latin typeface="Times New Roman"/>
                <a:cs typeface="Times New Roman"/>
              </a:rPr>
              <a:t>муниципального</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области</a:t>
            </a:r>
            <a:br>
              <a:rPr lang="ru-RU" sz="1200" b="1" dirty="0" smtClean="0">
                <a:solidFill>
                  <a:schemeClr val="accent5">
                    <a:lumMod val="25000"/>
                  </a:schemeClr>
                </a:solidFill>
                <a:latin typeface="Times New Roman"/>
                <a:cs typeface="Times New Roman"/>
              </a:rPr>
            </a:br>
            <a:r>
              <a:rPr lang="ru-RU" sz="1200" b="1" spc="35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(сокращенное наименование</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 </a:t>
            </a:r>
            <a:r>
              <a:rPr lang="ru-RU" sz="1200" b="1" spc="-10" dirty="0">
                <a:solidFill>
                  <a:schemeClr val="accent5">
                    <a:lumMod val="25000"/>
                  </a:schemeClr>
                </a:solidFill>
                <a:latin typeface="Times New Roman"/>
                <a:cs typeface="Times New Roman"/>
              </a:rPr>
              <a:t>управление </a:t>
            </a:r>
            <a:r>
              <a:rPr lang="ru-RU" sz="1200" b="1" dirty="0">
                <a:solidFill>
                  <a:schemeClr val="accent5">
                    <a:lumMod val="25000"/>
                  </a:schemeClr>
                </a:solidFill>
                <a:latin typeface="Times New Roman"/>
                <a:cs typeface="Times New Roman"/>
              </a:rPr>
              <a:t>МО</a:t>
            </a:r>
            <a:r>
              <a:rPr lang="ru-RU" sz="1200" b="1" spc="-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a:t>
            </a:r>
            <a:r>
              <a:rPr lang="ru-RU" sz="1200" b="1" spc="-20" dirty="0" smtClean="0">
                <a:solidFill>
                  <a:schemeClr val="accent5">
                    <a:lumMod val="25000"/>
                  </a:schemeClr>
                </a:solidFill>
                <a:latin typeface="Times New Roman"/>
                <a:cs typeface="Times New Roman"/>
              </a:rPr>
              <a:t>Демидовский</a:t>
            </a:r>
            <a:r>
              <a:rPr lang="ru-RU" sz="1200" b="1" spc="3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По</a:t>
            </a:r>
            <a:r>
              <a:rPr lang="ru-RU" sz="1200" b="1" spc="45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итогам</a:t>
            </a:r>
            <a:r>
              <a:rPr lang="ru-RU" sz="1200" b="1" spc="459"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оценки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платежеспособности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бюджетов</a:t>
            </a:r>
            <a:r>
              <a:rPr lang="ru-RU" sz="1200" b="1" spc="4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районов</a:t>
            </a:r>
            <a:r>
              <a:rPr lang="ru-RU" sz="1200" b="1" spc="4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459"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качества </a:t>
            </a:r>
            <a:r>
              <a:rPr lang="ru-RU" sz="1200" b="1" dirty="0">
                <a:solidFill>
                  <a:schemeClr val="accent5">
                    <a:lumMod val="25000"/>
                  </a:schemeClr>
                </a:solidFill>
                <a:latin typeface="Times New Roman"/>
                <a:cs typeface="Times New Roman"/>
              </a:rPr>
              <a:t>управления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2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финансами</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муниципальное</a:t>
            </a:r>
            <a:r>
              <a:rPr lang="ru-RU" sz="1200" b="1" spc="2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образование</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26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находится</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десятке</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лучших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Смоленской </a:t>
            </a:r>
            <a:r>
              <a:rPr lang="ru-RU" sz="1200" b="1" dirty="0" smtClean="0">
                <a:solidFill>
                  <a:schemeClr val="accent5">
                    <a:lumMod val="25000"/>
                  </a:schemeClr>
                </a:solidFill>
                <a:latin typeface="Times New Roman"/>
                <a:cs typeface="Times New Roman"/>
              </a:rPr>
              <a:t>области</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за</a:t>
            </a:r>
            <a:r>
              <a:rPr lang="ru-RU" sz="1200" b="1" spc="484"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2019</a:t>
            </a:r>
            <a:r>
              <a:rPr lang="ru-RU" sz="1200" b="1" spc="490" dirty="0" smtClean="0">
                <a:solidFill>
                  <a:schemeClr val="accent5">
                    <a:lumMod val="25000"/>
                  </a:schemeClr>
                </a:solidFill>
                <a:latin typeface="Times New Roman"/>
                <a:cs typeface="Times New Roman"/>
              </a:rPr>
              <a:t> -</a:t>
            </a:r>
            <a:r>
              <a:rPr lang="ru-RU" sz="1200" b="1" spc="95"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2023</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годы</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ему</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присвоена</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I</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степень</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(соответствует</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высокому</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качеству </a:t>
            </a:r>
            <a:r>
              <a:rPr lang="ru-RU" sz="1200" b="1" dirty="0">
                <a:solidFill>
                  <a:schemeClr val="accent5">
                    <a:lumMod val="25000"/>
                  </a:schemeClr>
                </a:solidFill>
                <a:latin typeface="Times New Roman"/>
                <a:cs typeface="Times New Roman"/>
              </a:rPr>
              <a:t>управления</a:t>
            </a:r>
            <a:r>
              <a:rPr lang="ru-RU" sz="1200" b="1" spc="1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13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финансами).</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В</a:t>
            </a:r>
            <a:r>
              <a:rPr lang="ru-RU" sz="1200" b="1" spc="114"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областном</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конкурсе</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среди</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14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1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12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лучшую </a:t>
            </a:r>
            <a:r>
              <a:rPr lang="ru-RU" sz="1200" b="1" dirty="0">
                <a:solidFill>
                  <a:schemeClr val="accent5">
                    <a:lumMod val="25000"/>
                  </a:schemeClr>
                </a:solidFill>
                <a:latin typeface="Times New Roman"/>
                <a:cs typeface="Times New Roman"/>
              </a:rPr>
              <a:t>брошюру</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для</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граждан»</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МО</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44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40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находится</a:t>
            </a:r>
            <a:r>
              <a:rPr lang="ru-RU" sz="1200" b="1" spc="10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числе</a:t>
            </a:r>
            <a:r>
              <a:rPr lang="ru-RU" sz="1200" b="1" spc="10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победителей</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2019 году – </a:t>
            </a:r>
            <a:r>
              <a:rPr lang="en-US" sz="1200" b="1" spc="-10" dirty="0" smtClean="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2020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2021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2022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2023 </a:t>
            </a:r>
            <a:r>
              <a:rPr lang="ru-RU" sz="1200" b="1" spc="-10" dirty="0">
                <a:solidFill>
                  <a:schemeClr val="accent5">
                    <a:lumMod val="25000"/>
                  </a:schemeClr>
                </a:solidFill>
                <a:latin typeface="Times New Roman"/>
                <a:cs typeface="Times New Roman"/>
              </a:rPr>
              <a:t>году – </a:t>
            </a:r>
            <a:r>
              <a:rPr lang="en-US" sz="1200" b="1" spc="-10" dirty="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endParaRPr lang="ru-RU" sz="1200" b="1" dirty="0">
              <a:solidFill>
                <a:schemeClr val="accent5">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010601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ctrTitle" idx="4294967295"/>
          </p:nvPr>
        </p:nvSpPr>
        <p:spPr>
          <a:xfrm>
            <a:off x="3275856" y="-207666"/>
            <a:ext cx="5693840" cy="936625"/>
          </a:xfrm>
        </p:spPr>
        <p:txBody>
          <a:bodyPr/>
          <a:lstStyle/>
          <a:p>
            <a:pPr algn="r"/>
            <a:r>
              <a:rPr lang="ru-RU" sz="2400" b="1" i="1" dirty="0" smtClean="0">
                <a:solidFill>
                  <a:srgbClr val="000066"/>
                </a:solidFill>
              </a:rPr>
              <a:t>Контактная информация</a:t>
            </a:r>
            <a:endParaRPr lang="ru-RU" sz="2400" b="1" i="1" dirty="0">
              <a:solidFill>
                <a:srgbClr val="000066"/>
              </a:solidFill>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ул</a:t>
            </a:r>
            <a:r>
              <a:rPr lang="ru-RU" dirty="0" smtClean="0"/>
              <a:t>. Коммунистическая</a:t>
            </a:r>
            <a:r>
              <a:rPr lang="ru-RU" dirty="0"/>
              <a:t>, д.10, г</a:t>
            </a:r>
            <a:r>
              <a:rPr lang="ru-RU" dirty="0" smtClean="0"/>
              <a:t>. 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en-US" dirty="0" smtClean="0">
                <a:hlinkClick r:id="rId2"/>
              </a:rPr>
              <a:t>fdm03fin</a:t>
            </a:r>
            <a:r>
              <a:rPr lang="ru-RU" dirty="0" smtClean="0">
                <a:hlinkClick r:id="rId2"/>
              </a:rPr>
              <a:t>@</a:t>
            </a:r>
            <a:r>
              <a:rPr lang="en-US" dirty="0" err="1" smtClean="0">
                <a:hlinkClick r:id="rId2"/>
              </a:rPr>
              <a:t>yandex</a:t>
            </a:r>
            <a:r>
              <a:rPr lang="ru-RU" dirty="0" smtClean="0">
                <a:hlinkClick r:id="rId2"/>
              </a:rPr>
              <a:t>.</a:t>
            </a:r>
            <a:r>
              <a:rPr lang="ru-RU" dirty="0" err="1" smtClean="0">
                <a:hlinkClick r:id="rId2"/>
              </a:rPr>
              <a:t>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73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Блок-схема: процесс 2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Блок-схема: процесс 6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279943" y="3703340"/>
            <a:ext cx="864969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Блок-схема: процесс 3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2024 </a:t>
            </a:r>
            <a:r>
              <a:rPr lang="ru-RU" i="1" dirty="0">
                <a:solidFill>
                  <a:srgbClr val="000066"/>
                </a:solidFill>
              </a:rPr>
              <a:t>год и на плановый период </a:t>
            </a:r>
            <a:r>
              <a:rPr lang="ru-RU" i="1" dirty="0" smtClean="0">
                <a:solidFill>
                  <a:srgbClr val="000066"/>
                </a:solidFill>
              </a:rPr>
              <a:t>2025 </a:t>
            </a:r>
            <a:r>
              <a:rPr lang="ru-RU" i="1">
                <a:solidFill>
                  <a:srgbClr val="000066"/>
                </a:solidFill>
              </a:rPr>
              <a:t>и </a:t>
            </a:r>
            <a:r>
              <a:rPr lang="ru-RU" i="1" smtClean="0">
                <a:solidFill>
                  <a:srgbClr val="000066"/>
                </a:solidFill>
              </a:rPr>
              <a:t>2026 </a:t>
            </a:r>
            <a:r>
              <a:rPr lang="ru-RU" i="1" dirty="0">
                <a:solidFill>
                  <a:srgbClr val="000066"/>
                </a:solidFill>
              </a:rPr>
              <a:t>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248013970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extLst>
      <p:ext uri="{BB962C8B-B14F-4D97-AF65-F5344CB8AC3E}">
        <p14:creationId xmlns:p14="http://schemas.microsoft.com/office/powerpoint/2010/main" val="3703065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68364852"/>
              </p:ext>
            </p:extLst>
          </p:nvPr>
        </p:nvGraphicFramePr>
        <p:xfrm>
          <a:off x="328613" y="1989138"/>
          <a:ext cx="8507412" cy="3057525"/>
        </p:xfrm>
        <a:graphic>
          <a:graphicData uri="http://schemas.openxmlformats.org/presentationml/2006/ole">
            <mc:AlternateContent xmlns:mc="http://schemas.openxmlformats.org/markup-compatibility/2006">
              <mc:Choice xmlns:v="urn:schemas-microsoft-com:vml" Requires="v">
                <p:oleObj spid="_x0000_s40826" name="Лист" r:id="rId5" imgW="8429625" imgH="3028950" progId="Excel.Sheet.8">
                  <p:embed/>
                </p:oleObj>
              </mc:Choice>
              <mc:Fallback>
                <p:oleObj name="Лист" r:id="rId5" imgW="8429625" imgH="3028950" progId="Excel.Sheet.8">
                  <p:embed/>
                  <p:pic>
                    <p:nvPicPr>
                      <p:cNvPr id="0" name="Picture 171"/>
                      <p:cNvPicPr>
                        <a:picLocks noChangeArrowheads="1"/>
                      </p:cNvPicPr>
                      <p:nvPr/>
                    </p:nvPicPr>
                    <p:blipFill>
                      <a:blip r:embed="rId6"/>
                      <a:srcRect/>
                      <a:stretch>
                        <a:fillRect/>
                      </a:stretch>
                    </p:blipFill>
                    <p:spPr bwMode="auto">
                      <a:xfrm>
                        <a:off x="328613" y="1989138"/>
                        <a:ext cx="8507412" cy="305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732619687"/>
              </p:ext>
            </p:extLst>
          </p:nvPr>
        </p:nvGraphicFramePr>
        <p:xfrm>
          <a:off x="900113" y="1989138"/>
          <a:ext cx="7886700" cy="3359150"/>
        </p:xfrm>
        <a:graphic>
          <a:graphicData uri="http://schemas.openxmlformats.org/presentationml/2006/ole">
            <mc:AlternateContent xmlns:mc="http://schemas.openxmlformats.org/markup-compatibility/2006">
              <mc:Choice xmlns:v="urn:schemas-microsoft-com:vml" Requires="v">
                <p:oleObj spid="_x0000_s139109" name="Лист" r:id="rId5" imgW="7781813" imgH="3314700" progId="Excel.Sheet.8">
                  <p:embed/>
                </p:oleObj>
              </mc:Choice>
              <mc:Fallback>
                <p:oleObj name="Лист" r:id="rId5" imgW="7781813" imgH="3314700" progId="Excel.Sheet.8">
                  <p:embed/>
                  <p:pic>
                    <p:nvPicPr>
                      <p:cNvPr id="0" name="Picture 149"/>
                      <p:cNvPicPr>
                        <a:picLocks noChangeArrowheads="1"/>
                      </p:cNvPicPr>
                      <p:nvPr/>
                    </p:nvPicPr>
                    <p:blipFill>
                      <a:blip r:embed="rId6"/>
                      <a:srcRect/>
                      <a:stretch>
                        <a:fillRect/>
                      </a:stretch>
                    </p:blipFill>
                    <p:spPr bwMode="auto">
                      <a:xfrm>
                        <a:off x="900113" y="1989138"/>
                        <a:ext cx="7886700" cy="335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836350139"/>
              </p:ext>
            </p:extLst>
          </p:nvPr>
        </p:nvGraphicFramePr>
        <p:xfrm>
          <a:off x="755650" y="1773238"/>
          <a:ext cx="7886700" cy="3187700"/>
        </p:xfrm>
        <a:graphic>
          <a:graphicData uri="http://schemas.openxmlformats.org/presentationml/2006/ole">
            <mc:AlternateContent xmlns:mc="http://schemas.openxmlformats.org/markup-compatibility/2006">
              <mc:Choice xmlns:v="urn:schemas-microsoft-com:vml" Requires="v">
                <p:oleObj spid="_x0000_s171625" name="Лист" r:id="rId4" imgW="7781813" imgH="2924063" progId="Excel.Sheet.8">
                  <p:embed/>
                </p:oleObj>
              </mc:Choice>
              <mc:Fallback>
                <p:oleObj name="Лист" r:id="rId4" imgW="7781813" imgH="2924063" progId="Excel.Sheet.8">
                  <p:embed/>
                  <p:pic>
                    <p:nvPicPr>
                      <p:cNvPr id="0" name="Object 12"/>
                      <p:cNvPicPr>
                        <a:picLocks noChangeArrowheads="1"/>
                      </p:cNvPicPr>
                      <p:nvPr/>
                    </p:nvPicPr>
                    <p:blipFill>
                      <a:blip r:embed="rId5"/>
                      <a:srcRect/>
                      <a:stretch>
                        <a:fillRect/>
                      </a:stretch>
                    </p:blipFill>
                    <p:spPr bwMode="auto">
                      <a:xfrm>
                        <a:off x="755650" y="1773238"/>
                        <a:ext cx="7886700" cy="3187700"/>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1668454786"/>
              </p:ext>
            </p:extLst>
          </p:nvPr>
        </p:nvGraphicFramePr>
        <p:xfrm>
          <a:off x="500063" y="2276475"/>
          <a:ext cx="8207375" cy="2921000"/>
        </p:xfrm>
        <a:graphic>
          <a:graphicData uri="http://schemas.openxmlformats.org/presentationml/2006/ole">
            <mc:AlternateContent xmlns:mc="http://schemas.openxmlformats.org/markup-compatibility/2006">
              <mc:Choice xmlns:v="urn:schemas-microsoft-com:vml" Requires="v">
                <p:oleObj spid="_x0000_s24509" name="Лист" r:id="rId5" imgW="7572375" imgH="2695463" progId="Excel.Sheet.8">
                  <p:embed/>
                </p:oleObj>
              </mc:Choice>
              <mc:Fallback>
                <p:oleObj name="Лист" r:id="rId5" imgW="7572375" imgH="2695463" progId="Excel.Sheet.8">
                  <p:embed/>
                  <p:pic>
                    <p:nvPicPr>
                      <p:cNvPr id="0" name="Picture 235"/>
                      <p:cNvPicPr>
                        <a:picLocks noChangeArrowheads="1"/>
                      </p:cNvPicPr>
                      <p:nvPr/>
                    </p:nvPicPr>
                    <p:blipFill>
                      <a:blip r:embed="rId6"/>
                      <a:srcRect/>
                      <a:stretch>
                        <a:fillRect/>
                      </a:stretch>
                    </p:blipFill>
                    <p:spPr bwMode="auto">
                      <a:xfrm>
                        <a:off x="500063" y="2276475"/>
                        <a:ext cx="8207375" cy="292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процесс 1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4138944522"/>
              </p:ext>
            </p:extLst>
          </p:nvPr>
        </p:nvGraphicFramePr>
        <p:xfrm>
          <a:off x="231775" y="2852738"/>
          <a:ext cx="8696325" cy="2247900"/>
        </p:xfrm>
        <a:graphic>
          <a:graphicData uri="http://schemas.openxmlformats.org/presentationml/2006/ole">
            <mc:AlternateContent xmlns:mc="http://schemas.openxmlformats.org/markup-compatibility/2006">
              <mc:Choice xmlns:v="urn:schemas-microsoft-com:vml" Requires="v">
                <p:oleObj spid="_x0000_s54136" name="Лист" r:id="rId5" imgW="8696213" imgH="2248012" progId="Excel.Sheet.8">
                  <p:embed/>
                </p:oleObj>
              </mc:Choice>
              <mc:Fallback>
                <p:oleObj name="Лист" r:id="rId5" imgW="8696213" imgH="2248012" progId="Excel.Sheet.8">
                  <p:embed/>
                  <p:pic>
                    <p:nvPicPr>
                      <p:cNvPr id="0" name="Picture 168"/>
                      <p:cNvPicPr>
                        <a:picLocks noChangeArrowheads="1"/>
                      </p:cNvPicPr>
                      <p:nvPr/>
                    </p:nvPicPr>
                    <p:blipFill>
                      <a:blip r:embed="rId6"/>
                      <a:srcRect/>
                      <a:stretch>
                        <a:fillRect/>
                      </a:stretch>
                    </p:blipFill>
                    <p:spPr bwMode="auto">
                      <a:xfrm>
                        <a:off x="231775" y="2852738"/>
                        <a:ext cx="8696325" cy="224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2024 – 2026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69587097"/>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556 426,3</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566 125,1</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-9 698,8</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416 300,3</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
              </a:r>
              <a:br>
                <a:rPr lang="ru-RU" sz="1800" b="1" dirty="0"/>
              </a:br>
              <a:r>
                <a:rPr lang="ru-RU" sz="1800" b="1" dirty="0"/>
                <a:t>416 300,3</a:t>
              </a:r>
            </a:p>
            <a:p>
              <a:pPr algn="ct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450 073,9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449 746,5</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532701979"/>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378051672"/>
              </p:ext>
            </p:extLst>
          </p:nvPr>
        </p:nvGraphicFramePr>
        <p:xfrm>
          <a:off x="119299" y="1555387"/>
          <a:ext cx="8855361" cy="4346416"/>
        </p:xfrm>
        <a:graphic>
          <a:graphicData uri="http://schemas.openxmlformats.org/drawingml/2006/table">
            <a:tbl>
              <a:tblPr firstRow="1" bandRow="1">
                <a:tableStyleId>{5C22544A-7EE6-4342-B048-85BDC9FD1C3A}</a:tableStyleId>
              </a:tblPr>
              <a:tblGrid>
                <a:gridCol w="996317"/>
                <a:gridCol w="936104"/>
                <a:gridCol w="936104"/>
                <a:gridCol w="864096"/>
                <a:gridCol w="874268"/>
                <a:gridCol w="936104"/>
                <a:gridCol w="720080"/>
                <a:gridCol w="648072"/>
                <a:gridCol w="576064"/>
                <a:gridCol w="720080"/>
                <a:gridCol w="64807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 год </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442 094,7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556 426,3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450 073,9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100,4</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119,2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108,1</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48 462,5</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55 207,5</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55 416,1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58 661,6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104,4</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114,0</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105,9</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5 870,7</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3 283,3</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1 525,7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1 551,2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112,9</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55,9</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46,5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101,7</a:t>
                      </a:r>
                    </a:p>
                    <a:p>
                      <a:pPr algn="ct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387 761,5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497 935,5</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359 358,5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389 861,1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128,4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79,7</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108,5</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441 604,9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566 125,1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449 746,5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128,2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102,8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489,8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-9 698,8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1 980,2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2809440996"/>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907 835,6</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887 456,1</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932 984,5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556 426,3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450 073,9</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928 810,9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887 456,1</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933 448,8</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566 125,1</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449 746,5</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20 975,3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464,3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9 698,8</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327,4</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smtClean="0">
                <a:solidFill>
                  <a:srgbClr val="001F5F"/>
                </a:solidFill>
                <a:latin typeface="Times New Roman"/>
                <a:cs typeface="Times New Roman"/>
              </a:rPr>
              <a:t>2024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ru-RU" b="1" spc="-5" dirty="0" smtClean="0">
                <a:solidFill>
                  <a:srgbClr val="000066"/>
                </a:solidFill>
                <a:latin typeface="Times New Roman"/>
                <a:cs typeface="Times New Roman"/>
              </a:rPr>
              <a:t>497 935,5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42 038,5 тыс</a:t>
            </a:r>
            <a:r>
              <a:rPr lang="ru-RU" b="1" dirty="0" smtClean="0">
                <a:solidFill>
                  <a:srgbClr val="001F5F"/>
                </a:solidFill>
                <a:latin typeface="Times New Roman"/>
                <a:cs typeface="Times New Roman"/>
              </a:rPr>
              <a:t>.</a:t>
            </a:r>
            <a:r>
              <a:rPr lang="ru-RU" b="1" spc="-5" dirty="0" smtClean="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spc="-10" dirty="0" smtClean="0">
                <a:solidFill>
                  <a:schemeClr val="bg1"/>
                </a:solidFill>
                <a:latin typeface="Franklin Gothic Medium"/>
                <a:cs typeface="Franklin Gothic Medium"/>
              </a:rPr>
              <a:t>248 860,5</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en-US" sz="1000" b="1" spc="30" smtClean="0">
                <a:solidFill>
                  <a:srgbClr val="000066"/>
                </a:solidFill>
                <a:cs typeface="Arial"/>
              </a:rPr>
              <a:t>-41,2</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ru-RU" sz="1000" b="1" spc="25" dirty="0" smtClean="0">
                <a:solidFill>
                  <a:schemeClr val="bg1"/>
                </a:solidFill>
                <a:latin typeface="Arial"/>
                <a:cs typeface="Arial"/>
              </a:rPr>
              <a:t>245 821,6</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ru-RU" sz="1000" b="1" spc="25" dirty="0" smtClean="0">
                <a:solidFill>
                  <a:schemeClr val="bg1"/>
                </a:solidFill>
                <a:latin typeface="Arial"/>
                <a:cs typeface="Arial"/>
              </a:rPr>
              <a:t>3 294,6</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42 038,5</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en-US" sz="1000" b="1" spc="25" dirty="0" smtClean="0">
                <a:solidFill>
                  <a:srgbClr val="001F5F"/>
                </a:solidFill>
                <a:latin typeface="Arial"/>
                <a:cs typeface="Arial"/>
              </a:rPr>
              <a:t>204,5</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4</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5</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6</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3617091132"/>
              </p:ext>
            </p:extLst>
          </p:nvPr>
        </p:nvGraphicFramePr>
        <p:xfrm>
          <a:off x="684213" y="3549650"/>
          <a:ext cx="8012112" cy="1411288"/>
        </p:xfrm>
        <a:graphic>
          <a:graphicData uri="http://schemas.openxmlformats.org/presentationml/2006/ole">
            <mc:AlternateContent xmlns:mc="http://schemas.openxmlformats.org/markup-compatibility/2006">
              <mc:Choice xmlns:v="urn:schemas-microsoft-com:vml" Requires="v">
                <p:oleObj spid="_x0000_s48026" name="Лист" r:id="rId5" imgW="11029950" imgH="1943100" progId="Excel.Sheet.8">
                  <p:embed/>
                </p:oleObj>
              </mc:Choice>
              <mc:Fallback>
                <p:oleObj name="Лист" r:id="rId5" imgW="11029950" imgH="1943100" progId="Excel.Sheet.8">
                  <p:embed/>
                  <p:pic>
                    <p:nvPicPr>
                      <p:cNvPr id="0" name="Picture 190"/>
                      <p:cNvPicPr>
                        <a:picLocks noGrp="1" noChangeAspect="1" noChangeArrowheads="1"/>
                      </p:cNvPicPr>
                      <p:nvPr/>
                    </p:nvPicPr>
                    <p:blipFill>
                      <a:blip r:embed="rId6"/>
                      <a:srcRect/>
                      <a:stretch>
                        <a:fillRect/>
                      </a:stretch>
                    </p:blipFill>
                    <p:spPr bwMode="auto">
                      <a:xfrm>
                        <a:off x="684213" y="3549650"/>
                        <a:ext cx="8012112" cy="1411288"/>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494536634"/>
              </p:ext>
            </p:extLst>
          </p:nvPr>
        </p:nvGraphicFramePr>
        <p:xfrm>
          <a:off x="1114425" y="2659062"/>
          <a:ext cx="7478713" cy="3146201"/>
        </p:xfrm>
        <a:graphic>
          <a:graphicData uri="http://schemas.openxmlformats.org/presentationml/2006/ole">
            <mc:AlternateContent xmlns:mc="http://schemas.openxmlformats.org/markup-compatibility/2006">
              <mc:Choice xmlns:v="urn:schemas-microsoft-com:vml" Requires="v">
                <p:oleObj spid="_x0000_s49034" name="Лист" r:id="rId4" imgW="8229600" imgH="3276549" progId="Excel.Sheet.8">
                  <p:embed/>
                </p:oleObj>
              </mc:Choice>
              <mc:Fallback>
                <p:oleObj name="Лист" r:id="rId4" imgW="8229600" imgH="3276549" progId="Excel.Sheet.8">
                  <p:embed/>
                  <p:pic>
                    <p:nvPicPr>
                      <p:cNvPr id="0" name="Picture 186"/>
                      <p:cNvPicPr>
                        <a:picLocks noGrp="1" noChangeAspect="1" noChangeArrowheads="1"/>
                      </p:cNvPicPr>
                      <p:nvPr/>
                    </p:nvPicPr>
                    <p:blipFill>
                      <a:blip r:embed="rId5"/>
                      <a:srcRect/>
                      <a:stretch>
                        <a:fillRect/>
                      </a:stretch>
                    </p:blipFill>
                    <p:spPr bwMode="auto">
                      <a:xfrm>
                        <a:off x="1114425" y="2659062"/>
                        <a:ext cx="7478713" cy="3146201"/>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2024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2025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2026 </a:t>
            </a:r>
            <a:r>
              <a:rPr lang="ru-RU" altLang="ru-RU" sz="1800" b="1" dirty="0">
                <a:solidFill>
                  <a:srgbClr val="000066"/>
                </a:solidFill>
                <a:cs typeface="Times New Roman" pitchFamily="18" charset="0"/>
              </a:rPr>
              <a:t>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58 490,8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3244013721"/>
              </p:ext>
            </p:extLst>
          </p:nvPr>
        </p:nvGraphicFramePr>
        <p:xfrm>
          <a:off x="325438" y="2439988"/>
          <a:ext cx="8636000" cy="2617787"/>
        </p:xfrm>
        <a:graphic>
          <a:graphicData uri="http://schemas.openxmlformats.org/presentationml/2006/ole">
            <mc:AlternateContent xmlns:mc="http://schemas.openxmlformats.org/markup-compatibility/2006">
              <mc:Choice xmlns:v="urn:schemas-microsoft-com:vml" Requires="v">
                <p:oleObj spid="_x0000_s50053" name="Лист" r:id="rId4" imgW="8953388" imgH="2714625" progId="Excel.Sheet.8">
                  <p:embed/>
                </p:oleObj>
              </mc:Choice>
              <mc:Fallback>
                <p:oleObj name="Лист" r:id="rId4" imgW="8953388" imgH="2714625" progId="Excel.Sheet.8">
                  <p:embed/>
                  <p:pic>
                    <p:nvPicPr>
                      <p:cNvPr id="0" name="Picture 185"/>
                      <p:cNvPicPr>
                        <a:picLocks noGrp="1" noChangeAspect="1" noChangeArrowheads="1"/>
                      </p:cNvPicPr>
                      <p:nvPr/>
                    </p:nvPicPr>
                    <p:blipFill>
                      <a:blip r:embed="rId5"/>
                      <a:srcRect/>
                      <a:stretch>
                        <a:fillRect/>
                      </a:stretch>
                    </p:blipFill>
                    <p:spPr bwMode="auto">
                      <a:xfrm>
                        <a:off x="325438" y="2439988"/>
                        <a:ext cx="8636000" cy="2617787"/>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1672692603"/>
              </p:ext>
            </p:extLst>
          </p:nvPr>
        </p:nvGraphicFramePr>
        <p:xfrm>
          <a:off x="468313" y="2133600"/>
          <a:ext cx="8405812" cy="3527425"/>
        </p:xfrm>
        <a:graphic>
          <a:graphicData uri="http://schemas.openxmlformats.org/presentationml/2006/ole">
            <mc:AlternateContent xmlns:mc="http://schemas.openxmlformats.org/markup-compatibility/2006">
              <mc:Choice xmlns:v="urn:schemas-microsoft-com:vml" Requires="v">
                <p:oleObj spid="_x0000_s169723" name="Лист" r:id="rId4" imgW="8372475" imgH="2924175" progId="Excel.Sheet.8">
                  <p:embed/>
                </p:oleObj>
              </mc:Choice>
              <mc:Fallback>
                <p:oleObj name="Лист" r:id="rId4" imgW="8372475" imgH="2924175" progId="Excel.Sheet.8">
                  <p:embed/>
                  <p:pic>
                    <p:nvPicPr>
                      <p:cNvPr id="0" name="Picture 48"/>
                      <p:cNvPicPr>
                        <a:picLocks noGrp="1" noChangeAspect="1" noChangeArrowheads="1"/>
                      </p:cNvPicPr>
                      <p:nvPr/>
                    </p:nvPicPr>
                    <p:blipFill>
                      <a:blip r:embed="rId5"/>
                      <a:srcRect/>
                      <a:stretch>
                        <a:fillRect/>
                      </a:stretch>
                    </p:blipFill>
                    <p:spPr bwMode="auto">
                      <a:xfrm>
                        <a:off x="468313" y="2133600"/>
                        <a:ext cx="8405812" cy="3527425"/>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050352934"/>
              </p:ext>
            </p:extLst>
          </p:nvPr>
        </p:nvGraphicFramePr>
        <p:xfrm>
          <a:off x="511175" y="2276475"/>
          <a:ext cx="8339138" cy="4457700"/>
        </p:xfrm>
        <a:graphic>
          <a:graphicData uri="http://schemas.openxmlformats.org/presentationml/2006/ole">
            <mc:AlternateContent xmlns:mc="http://schemas.openxmlformats.org/markup-compatibility/2006">
              <mc:Choice xmlns:v="urn:schemas-microsoft-com:vml" Requires="v">
                <p:oleObj spid="_x0000_s170748"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511175" y="2276475"/>
                        <a:ext cx="8339138" cy="44577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TextBox 4"/>
          <p:cNvSpPr txBox="1"/>
          <p:nvPr/>
        </p:nvSpPr>
        <p:spPr>
          <a:xfrm>
            <a:off x="5437212" y="1672731"/>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информация                      </a:t>
            </a:r>
            <a:r>
              <a:rPr lang="ru-RU" sz="1200" b="1" i="1" dirty="0" smtClean="0">
                <a:solidFill>
                  <a:srgbClr val="000066"/>
                </a:solidFill>
                <a:effectLst/>
              </a:rPr>
              <a:t>107</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18997674"/>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
        <p:nvSpPr>
          <p:cNvPr id="6" name="TextBox 5"/>
          <p:cNvSpPr txBox="1"/>
          <p:nvPr/>
        </p:nvSpPr>
        <p:spPr>
          <a:xfrm>
            <a:off x="5437212" y="1344416"/>
            <a:ext cx="3510632" cy="307777"/>
          </a:xfrm>
          <a:prstGeom prst="rect">
            <a:avLst/>
          </a:prstGeom>
          <a:solidFill>
            <a:schemeClr val="accent2">
              <a:lumMod val="40000"/>
              <a:lumOff val="60000"/>
            </a:schemeClr>
          </a:solidFill>
        </p:spPr>
        <p:txBody>
          <a:bodyPr wrap="square" rtlCol="0">
            <a:spAutoFit/>
          </a:bodyPr>
          <a:lstStyle/>
          <a:p>
            <a:r>
              <a:rPr lang="ru-RU" b="1" i="1" dirty="0" smtClean="0">
                <a:solidFill>
                  <a:srgbClr val="000066"/>
                </a:solidFill>
                <a:effectLst/>
              </a:rPr>
              <a:t>Дополнительная информация           </a:t>
            </a:r>
            <a:r>
              <a:rPr lang="ru-RU" sz="1200" b="1" i="1" dirty="0" smtClean="0">
                <a:solidFill>
                  <a:srgbClr val="000066"/>
                </a:solidFill>
                <a:effectLst/>
              </a:rPr>
              <a:t>91-106</a:t>
            </a:r>
            <a:endParaRPr lang="ru-RU" sz="1200" b="1" i="1" dirty="0">
              <a:solidFill>
                <a:srgbClr val="000066"/>
              </a:solidFill>
              <a:effectLst/>
            </a:endParaRPr>
          </a:p>
        </p:txBody>
      </p:sp>
    </p:spTree>
    <p:extLst>
      <p:ext uri="{BB962C8B-B14F-4D97-AF65-F5344CB8AC3E}">
        <p14:creationId xmlns:p14="http://schemas.microsoft.com/office/powerpoint/2010/main" val="2796809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4171757774"/>
              </p:ext>
            </p:extLst>
          </p:nvPr>
        </p:nvGraphicFramePr>
        <p:xfrm>
          <a:off x="633413" y="2311400"/>
          <a:ext cx="8524875" cy="2867025"/>
        </p:xfrm>
        <a:graphic>
          <a:graphicData uri="http://schemas.openxmlformats.org/presentationml/2006/ole">
            <mc:AlternateContent xmlns:mc="http://schemas.openxmlformats.org/markup-compatibility/2006">
              <mc:Choice xmlns:v="urn:schemas-microsoft-com:vml" Requires="v">
                <p:oleObj spid="_x0000_s53123" name="Лист" r:id="rId4" imgW="8353313" imgH="2809763" progId="Excel.Sheet.8">
                  <p:embed/>
                </p:oleObj>
              </mc:Choice>
              <mc:Fallback>
                <p:oleObj name="Лист" r:id="rId4" imgW="8353313" imgH="2809763" progId="Excel.Sheet.8">
                  <p:embed/>
                  <p:pic>
                    <p:nvPicPr>
                      <p:cNvPr id="0" name="Picture 182"/>
                      <p:cNvPicPr>
                        <a:picLocks noGrp="1" noChangeAspect="1" noChangeArrowheads="1"/>
                      </p:cNvPicPr>
                      <p:nvPr/>
                    </p:nvPicPr>
                    <p:blipFill>
                      <a:blip r:embed="rId5"/>
                      <a:srcRect/>
                      <a:stretch>
                        <a:fillRect/>
                      </a:stretch>
                    </p:blipFill>
                    <p:spPr bwMode="auto">
                      <a:xfrm>
                        <a:off x="633413" y="2311400"/>
                        <a:ext cx="8524875" cy="2867025"/>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538302035"/>
              </p:ext>
            </p:extLst>
          </p:nvPr>
        </p:nvGraphicFramePr>
        <p:xfrm>
          <a:off x="254000" y="2436813"/>
          <a:ext cx="8588375" cy="2708275"/>
        </p:xfrm>
        <a:graphic>
          <a:graphicData uri="http://schemas.openxmlformats.org/presentationml/2006/ole">
            <mc:AlternateContent xmlns:mc="http://schemas.openxmlformats.org/markup-compatibility/2006">
              <mc:Choice xmlns:v="urn:schemas-microsoft-com:vml" Requires="v">
                <p:oleObj spid="_x0000_s76654" name="Лист" r:id="rId5" imgW="8305912" imgH="2619487" progId="Excel.Sheet.8">
                  <p:embed/>
                </p:oleObj>
              </mc:Choice>
              <mc:Fallback>
                <p:oleObj name="Лист" r:id="rId5" imgW="8305912" imgH="2619487" progId="Excel.Sheet.8">
                  <p:embed/>
                  <p:pic>
                    <p:nvPicPr>
                      <p:cNvPr id="0" name="Picture 158"/>
                      <p:cNvPicPr>
                        <a:picLocks noGrp="1" noChangeAspect="1" noChangeArrowheads="1"/>
                      </p:cNvPicPr>
                      <p:nvPr/>
                    </p:nvPicPr>
                    <p:blipFill>
                      <a:blip r:embed="rId6"/>
                      <a:srcRect/>
                      <a:stretch>
                        <a:fillRect/>
                      </a:stretch>
                    </p:blipFill>
                    <p:spPr bwMode="auto">
                      <a:xfrm>
                        <a:off x="254000" y="2436813"/>
                        <a:ext cx="8588375" cy="270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1796771835"/>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факт</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34 316,4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38 720,1</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a:t>
                      </a:r>
                      <a:r>
                        <a:rPr lang="ru-RU" sz="1600" b="1" i="0" u="none" strike="noStrike" baseline="0" dirty="0" smtClean="0">
                          <a:solidFill>
                            <a:srgbClr val="000000"/>
                          </a:solidFill>
                          <a:latin typeface="Times New Roman" pitchFamily="18" charset="0"/>
                          <a:cs typeface="Times New Roman" pitchFamily="18" charset="0"/>
                        </a:rPr>
                        <a:t>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a:t>
                      </a:r>
                      <a:r>
                        <a:rPr lang="ru-RU" sz="1600" b="1" i="0" u="none" strike="noStrike" baseline="0" dirty="0" smtClean="0">
                          <a:solidFill>
                            <a:schemeClr val="tx1"/>
                          </a:solidFill>
                          <a:latin typeface="Times New Roman" pitchFamily="18" charset="0"/>
                          <a:cs typeface="Times New Roman" pitchFamily="18" charset="0"/>
                        </a:rPr>
                        <a:t> 896,2</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049,2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4 234,7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1 418,0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1 350,3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 </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256,5 </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a:t>
            </a:r>
          </a:p>
          <a:p>
            <a:pPr lvl="0" indent="457200" algn="ctr">
              <a:tabLst>
                <a:tab pos="457200" algn="l"/>
              </a:tabLst>
            </a:pP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4</a:t>
            </a:r>
            <a:r>
              <a:rPr lang="ru-RU" altLang="ru-RU" sz="1600" b="1" dirty="0" smtClean="0">
                <a:solidFill>
                  <a:srgbClr val="000066"/>
                </a:solidFill>
                <a:cs typeface="Times New Roman" pitchFamily="18" charset="0"/>
              </a:rPr>
              <a:t> год и </a:t>
            </a:r>
            <a:r>
              <a:rPr lang="ru-RU" altLang="ru-RU" sz="1600" b="1" dirty="0">
                <a:solidFill>
                  <a:srgbClr val="000066"/>
                </a:solidFill>
                <a:cs typeface="Times New Roman" pitchFamily="18" charset="0"/>
              </a:rPr>
              <a:t>на плановый период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5</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и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6</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3155542578"/>
              </p:ext>
            </p:extLst>
          </p:nvPr>
        </p:nvGraphicFramePr>
        <p:xfrm>
          <a:off x="539750" y="1709738"/>
          <a:ext cx="8470900" cy="3506787"/>
        </p:xfrm>
        <a:graphic>
          <a:graphicData uri="http://schemas.openxmlformats.org/presentationml/2006/ole">
            <mc:AlternateContent xmlns:mc="http://schemas.openxmlformats.org/markup-compatibility/2006">
              <mc:Choice xmlns:v="urn:schemas-microsoft-com:vml" Requires="v">
                <p:oleObj spid="_x0000_s55206" name="Лист" r:id="rId5" imgW="10429875" imgH="2562225" progId="Excel.Sheet.8">
                  <p:embed/>
                </p:oleObj>
              </mc:Choice>
              <mc:Fallback>
                <p:oleObj name="Лист" r:id="rId5" imgW="10429875" imgH="2562225" progId="Excel.Sheet.8">
                  <p:embed/>
                  <p:pic>
                    <p:nvPicPr>
                      <p:cNvPr id="0" name="Объект 4"/>
                      <p:cNvPicPr>
                        <a:picLocks noGrp="1" noChangeAspect="1" noChangeArrowheads="1"/>
                      </p:cNvPicPr>
                      <p:nvPr/>
                    </p:nvPicPr>
                    <p:blipFill>
                      <a:blip r:embed="rId6"/>
                      <a:srcRect/>
                      <a:stretch>
                        <a:fillRect/>
                      </a:stretch>
                    </p:blipFill>
                    <p:spPr bwMode="auto">
                      <a:xfrm>
                        <a:off x="539750" y="1709738"/>
                        <a:ext cx="8470900" cy="3506787"/>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2050232" y="6111525"/>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946943" y="6133892"/>
            <a:ext cx="504056" cy="307777"/>
          </a:xfrm>
          <a:prstGeom prst="rect">
            <a:avLst/>
          </a:prstGeom>
          <a:noFill/>
        </p:spPr>
        <p:txBody>
          <a:bodyPr wrap="square" rtlCol="0">
            <a:spAutoFit/>
          </a:bodyPr>
          <a:lstStyle/>
          <a:p>
            <a:r>
              <a:rPr lang="ru-RU" dirty="0" smtClean="0"/>
              <a:t>44,0</a:t>
            </a:r>
            <a:endParaRPr lang="ru-RU" dirty="0"/>
          </a:p>
        </p:txBody>
      </p:sp>
      <p:sp>
        <p:nvSpPr>
          <p:cNvPr id="9" name="TextBox 8"/>
          <p:cNvSpPr txBox="1"/>
          <p:nvPr/>
        </p:nvSpPr>
        <p:spPr>
          <a:xfrm>
            <a:off x="5750396" y="6112805"/>
            <a:ext cx="504056" cy="307777"/>
          </a:xfrm>
          <a:prstGeom prst="rect">
            <a:avLst/>
          </a:prstGeom>
          <a:noFill/>
        </p:spPr>
        <p:txBody>
          <a:bodyPr wrap="square" rtlCol="0">
            <a:spAutoFit/>
          </a:bodyPr>
          <a:lstStyle/>
          <a:p>
            <a:r>
              <a:rPr lang="ru-RU" dirty="0" smtClean="0"/>
              <a:t>34,2</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37,1</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4079947810"/>
              </p:ext>
            </p:extLst>
          </p:nvPr>
        </p:nvGraphicFramePr>
        <p:xfrm>
          <a:off x="393700" y="2503488"/>
          <a:ext cx="8424863" cy="3086100"/>
        </p:xfrm>
        <a:graphic>
          <a:graphicData uri="http://schemas.openxmlformats.org/presentationml/2006/ole">
            <mc:AlternateContent xmlns:mc="http://schemas.openxmlformats.org/markup-compatibility/2006">
              <mc:Choice xmlns:v="urn:schemas-microsoft-com:vml" Requires="v">
                <p:oleObj spid="_x0000_s56223" name="Лист" r:id="rId4" imgW="9334500" imgH="3419475" progId="Excel.Sheet.8">
                  <p:embed/>
                </p:oleObj>
              </mc:Choice>
              <mc:Fallback>
                <p:oleObj name="Лист" r:id="rId4" imgW="9334500" imgH="3419475" progId="Excel.Sheet.8">
                  <p:embed/>
                  <p:pic>
                    <p:nvPicPr>
                      <p:cNvPr id="0" name="Picture 190"/>
                      <p:cNvPicPr>
                        <a:picLocks noGrp="1" noChangeAspect="1" noChangeArrowheads="1"/>
                      </p:cNvPicPr>
                      <p:nvPr/>
                    </p:nvPicPr>
                    <p:blipFill>
                      <a:blip r:embed="rId5"/>
                      <a:srcRect/>
                      <a:stretch>
                        <a:fillRect/>
                      </a:stretch>
                    </p:blipFill>
                    <p:spPr bwMode="auto">
                      <a:xfrm>
                        <a:off x="393700" y="2503488"/>
                        <a:ext cx="8424863" cy="3086100"/>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2275818047"/>
              </p:ext>
            </p:extLst>
          </p:nvPr>
        </p:nvGraphicFramePr>
        <p:xfrm>
          <a:off x="690563" y="2536825"/>
          <a:ext cx="8126412" cy="2735263"/>
        </p:xfrm>
        <a:graphic>
          <a:graphicData uri="http://schemas.openxmlformats.org/presentationml/2006/ole">
            <mc:AlternateContent xmlns:mc="http://schemas.openxmlformats.org/markup-compatibility/2006">
              <mc:Choice xmlns:v="urn:schemas-microsoft-com:vml" Requires="v">
                <p:oleObj spid="_x0000_s65417" name="Лист" r:id="rId4" imgW="8801100" imgH="2962275" progId="Excel.Sheet.8">
                  <p:embed/>
                </p:oleObj>
              </mc:Choice>
              <mc:Fallback>
                <p:oleObj name="Лист" r:id="rId4" imgW="8801100" imgH="2962275" progId="Excel.Sheet.8">
                  <p:embed/>
                  <p:pic>
                    <p:nvPicPr>
                      <p:cNvPr id="0" name="Picture 172"/>
                      <p:cNvPicPr>
                        <a:picLocks noGrp="1" noChangeAspect="1" noChangeArrowheads="1"/>
                      </p:cNvPicPr>
                      <p:nvPr/>
                    </p:nvPicPr>
                    <p:blipFill>
                      <a:blip r:embed="rId5"/>
                      <a:srcRect/>
                      <a:stretch>
                        <a:fillRect/>
                      </a:stretch>
                    </p:blipFill>
                    <p:spPr bwMode="auto">
                      <a:xfrm>
                        <a:off x="690563" y="2536825"/>
                        <a:ext cx="8126412" cy="2735263"/>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2024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1465015858"/>
              </p:ext>
            </p:extLst>
          </p:nvPr>
        </p:nvGraphicFramePr>
        <p:xfrm>
          <a:off x="357188" y="2413000"/>
          <a:ext cx="8572500" cy="3254375"/>
        </p:xfrm>
        <a:graphic>
          <a:graphicData uri="http://schemas.openxmlformats.org/presentationml/2006/ole">
            <mc:AlternateContent xmlns:mc="http://schemas.openxmlformats.org/markup-compatibility/2006">
              <mc:Choice xmlns:v="urn:schemas-microsoft-com:vml" Requires="v">
                <p:oleObj spid="_x0000_s77778" name="Лист" r:id="rId4" imgW="7753502" imgH="2943424" progId="Excel.Sheet.8">
                  <p:embed/>
                </p:oleObj>
              </mc:Choice>
              <mc:Fallback>
                <p:oleObj name="Лист" r:id="rId4" imgW="7753502" imgH="2943424" progId="Excel.Sheet.8">
                  <p:embed/>
                  <p:pic>
                    <p:nvPicPr>
                      <p:cNvPr id="0" name="Picture 227"/>
                      <p:cNvPicPr>
                        <a:picLocks noGrp="1" noChangeAspect="1" noChangeArrowheads="1"/>
                      </p:cNvPicPr>
                      <p:nvPr/>
                    </p:nvPicPr>
                    <p:blipFill>
                      <a:blip r:embed="rId5"/>
                      <a:srcRect/>
                      <a:stretch>
                        <a:fillRect/>
                      </a:stretch>
                    </p:blipFill>
                    <p:spPr bwMode="auto">
                      <a:xfrm>
                        <a:off x="357188" y="2413000"/>
                        <a:ext cx="8572500" cy="3254375"/>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949649063"/>
              </p:ext>
            </p:extLst>
          </p:nvPr>
        </p:nvGraphicFramePr>
        <p:xfrm>
          <a:off x="254000" y="2406650"/>
          <a:ext cx="8564563" cy="3602038"/>
        </p:xfrm>
        <a:graphic>
          <a:graphicData uri="http://schemas.openxmlformats.org/presentationml/2006/ole">
            <mc:AlternateContent xmlns:mc="http://schemas.openxmlformats.org/markup-compatibility/2006">
              <mc:Choice xmlns:v="urn:schemas-microsoft-com:vml" Requires="v">
                <p:oleObj spid="_x0000_s141099" name="Лист" r:id="rId4" imgW="7610475" imgH="3200400" progId="Excel.Sheet.8">
                  <p:embed/>
                </p:oleObj>
              </mc:Choice>
              <mc:Fallback>
                <p:oleObj name="Лист" r:id="rId4" imgW="7610475" imgH="3200400" progId="Excel.Sheet.8">
                  <p:embed/>
                  <p:pic>
                    <p:nvPicPr>
                      <p:cNvPr id="0" name="Object 60"/>
                      <p:cNvPicPr>
                        <a:picLocks noGrp="1" noChangeAspect="1" noChangeArrowheads="1"/>
                      </p:cNvPicPr>
                      <p:nvPr/>
                    </p:nvPicPr>
                    <p:blipFill>
                      <a:blip r:embed="rId5"/>
                      <a:srcRect/>
                      <a:stretch>
                        <a:fillRect/>
                      </a:stretch>
                    </p:blipFill>
                    <p:spPr bwMode="auto">
                      <a:xfrm>
                        <a:off x="254000" y="2406650"/>
                        <a:ext cx="8564563" cy="36020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06472441"/>
              </p:ext>
            </p:extLst>
          </p:nvPr>
        </p:nvGraphicFramePr>
        <p:xfrm>
          <a:off x="269875" y="1844675"/>
          <a:ext cx="8707438" cy="4465638"/>
        </p:xfrm>
        <a:graphic>
          <a:graphicData uri="http://schemas.openxmlformats.org/presentationml/2006/ole">
            <mc:AlternateContent xmlns:mc="http://schemas.openxmlformats.org/markup-compatibility/2006">
              <mc:Choice xmlns:v="urn:schemas-microsoft-com:vml" Requires="v">
                <p:oleObj spid="_x0000_s142114" name="Лист" r:id="rId4" imgW="7772400" imgH="3724341" progId="Excel.Sheet.8">
                  <p:embed/>
                </p:oleObj>
              </mc:Choice>
              <mc:Fallback>
                <p:oleObj name="Лист" r:id="rId4" imgW="7772400" imgH="3724341" progId="Excel.Sheet.8">
                  <p:embed/>
                  <p:pic>
                    <p:nvPicPr>
                      <p:cNvPr id="0" name="Object 60"/>
                      <p:cNvPicPr>
                        <a:picLocks noGrp="1" noChangeAspect="1" noChangeArrowheads="1"/>
                      </p:cNvPicPr>
                      <p:nvPr/>
                    </p:nvPicPr>
                    <p:blipFill>
                      <a:blip r:embed="rId5"/>
                      <a:srcRect/>
                      <a:stretch>
                        <a:fillRect/>
                      </a:stretch>
                    </p:blipFill>
                    <p:spPr bwMode="auto">
                      <a:xfrm>
                        <a:off x="269875" y="1844675"/>
                        <a:ext cx="8707438" cy="44656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2024 по 2026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445664103"/>
              </p:ext>
            </p:extLst>
          </p:nvPr>
        </p:nvGraphicFramePr>
        <p:xfrm>
          <a:off x="347663" y="2251075"/>
          <a:ext cx="8577262" cy="3430588"/>
        </p:xfrm>
        <a:graphic>
          <a:graphicData uri="http://schemas.openxmlformats.org/presentationml/2006/ole">
            <mc:AlternateContent xmlns:mc="http://schemas.openxmlformats.org/markup-compatibility/2006">
              <mc:Choice xmlns:v="urn:schemas-microsoft-com:vml" Requires="v">
                <p:oleObj spid="_x0000_s123814" name="Лист" r:id="rId4" imgW="9001354" imgH="3600450" progId="Excel.Sheet.8">
                  <p:embed/>
                </p:oleObj>
              </mc:Choice>
              <mc:Fallback>
                <p:oleObj name="Лист" r:id="rId4" imgW="9001354" imgH="3600450" progId="Excel.Sheet.8">
                  <p:embed/>
                  <p:pic>
                    <p:nvPicPr>
                      <p:cNvPr id="0" name="Picture 189"/>
                      <p:cNvPicPr>
                        <a:picLocks noGrp="1" noChangeAspect="1" noChangeArrowheads="1"/>
                      </p:cNvPicPr>
                      <p:nvPr/>
                    </p:nvPicPr>
                    <p:blipFill>
                      <a:blip r:embed="rId5"/>
                      <a:srcRect/>
                      <a:stretch>
                        <a:fillRect/>
                      </a:stretch>
                    </p:blipFill>
                    <p:spPr bwMode="auto">
                      <a:xfrm>
                        <a:off x="347663" y="2251075"/>
                        <a:ext cx="8577262" cy="3430588"/>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Блок-схема: процесс 3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22 407,4</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16 006,0</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6 401,4</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082,0</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088,9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772,0</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smtClean="0">
                <a:solidFill>
                  <a:srgbClr val="C00000"/>
                </a:solidFill>
                <a:latin typeface="Times New Roman" pitchFamily="18" charset="0"/>
                <a:cs typeface="Times New Roman" pitchFamily="18" charset="0"/>
              </a:rPr>
              <a:t>778,9</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973800305"/>
              </p:ext>
            </p:extLst>
          </p:nvPr>
        </p:nvGraphicFramePr>
        <p:xfrm>
          <a:off x="218623" y="980728"/>
          <a:ext cx="8678201" cy="5056209"/>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558,4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46112">
                <a:tc>
                  <a:txBody>
                    <a:bodyPr/>
                    <a:lstStyle/>
                    <a:p>
                      <a:r>
                        <a:rPr lang="ru-RU" sz="1200" dirty="0" smtClean="0">
                          <a:latin typeface="Times New Roman" pitchFamily="18" charset="0"/>
                          <a:cs typeface="Times New Roman" pitchFamily="18" charset="0"/>
                        </a:rPr>
                        <a:t> Оказание мер социальной поддержки отдельным категориям граждан</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739,5</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r>
              <a:tr h="442440">
                <a:tc>
                  <a:txBody>
                    <a:bodyPr/>
                    <a:lstStyle/>
                    <a:p>
                      <a:pPr algn="l" fontAlgn="t"/>
                      <a:r>
                        <a:rPr lang="ru-RU" sz="1200" b="0" i="0" u="none" strike="noStrike" dirty="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Обеспечение детей-сирот и детей, оставшихся без попечения родителей, лиц из их числа жилыми помещениями</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2 347,8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 </a:t>
                      </a:r>
                      <a:r>
                        <a:rPr lang="en-US" sz="1200" b="1" i="0" u="none" strike="noStrike" smtClean="0">
                          <a:solidFill>
                            <a:srgbClr val="000000"/>
                          </a:solidFill>
                          <a:latin typeface="Times New Roman" pitchFamily="18" charset="0"/>
                          <a:cs typeface="Times New Roman" pitchFamily="18" charset="0"/>
                        </a:rPr>
                        <a:t>253,1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137,6</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a:t>
                      </a:r>
                      <a:r>
                        <a:rPr lang="ru-RU" sz="1200" b="1" i="0" u="none" strike="noStrike" dirty="0" smtClean="0">
                          <a:solidFill>
                            <a:srgbClr val="000000"/>
                          </a:solidFill>
                          <a:latin typeface="Times New Roman" pitchFamily="18" charset="0"/>
                          <a:cs typeface="Times New Roman" pitchFamily="18" charset="0"/>
                        </a:rPr>
                        <a:t>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81,0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22 407,4</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082,0</a:t>
                      </a: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088,9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6572296" cy="461665"/>
          </a:xfrm>
          <a:prstGeom prst="rect">
            <a:avLst/>
          </a:prstGeom>
        </p:spPr>
        <p:txBody>
          <a:bodyPr wrap="square">
            <a:spAutoFit/>
          </a:bodyPr>
          <a:lstStyle/>
          <a:p>
            <a:pPr algn="ctr">
              <a:buNone/>
            </a:pPr>
            <a:r>
              <a:rPr lang="ru-RU" sz="1200" b="1" i="1" dirty="0" smtClean="0">
                <a:solidFill>
                  <a:srgbClr val="C00000"/>
                </a:solidFill>
              </a:rPr>
              <a:t>РАСХОДЫ НА ОКАЗАНИЕ МЕР СОЦИАЛЬНОЙ ПОДДЕРЖКИ </a:t>
            </a:r>
          </a:p>
          <a:p>
            <a:pPr algn="ctr">
              <a:buNone/>
            </a:pPr>
            <a:r>
              <a:rPr lang="ru-RU" sz="1200" b="1" i="1" dirty="0" smtClean="0">
                <a:solidFill>
                  <a:srgbClr val="C00000"/>
                </a:solidFill>
              </a:rPr>
              <a:t>ОТДЕЛЬНЫМИ КАТЕГОРИЯМИ ГРАЖДАН  (публичных обязательств)</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1395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a:t>
            </a:r>
            <a:r>
              <a:rPr lang="en-US" sz="1800" dirty="0" smtClean="0">
                <a:solidFill>
                  <a:srgbClr val="000066"/>
                </a:solidFill>
                <a:effectLst>
                  <a:outerShdw blurRad="38100" dist="38100" dir="2700000" algn="tl">
                    <a:srgbClr val="000000">
                      <a:alpha val="43137"/>
                    </a:srgbClr>
                  </a:outerShdw>
                </a:effectLst>
              </a:rPr>
              <a:t>4</a:t>
            </a:r>
            <a:r>
              <a:rPr lang="ru-RU" sz="1800" dirty="0" smtClean="0">
                <a:solidFill>
                  <a:srgbClr val="000066"/>
                </a:solidFill>
                <a:effectLst>
                  <a:outerShdw blurRad="38100" dist="38100" dir="2700000" algn="tl">
                    <a:srgbClr val="000000">
                      <a:alpha val="43137"/>
                    </a:srgbClr>
                  </a:outerShdw>
                </a:effectLst>
              </a:rPr>
              <a:t>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1293740568"/>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52 825</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29 972</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a:t>
                      </a:r>
                      <a:r>
                        <a:rPr lang="ru-RU" dirty="0" smtClean="0"/>
                        <a:t>206</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6 </a:t>
                      </a:r>
                      <a:r>
                        <a:rPr lang="ru-RU" dirty="0" smtClean="0"/>
                        <a:t>354</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5 009</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Блок-схема: процесс 3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a:t>
            </a:r>
            <a:r>
              <a:rPr lang="ru-RU" sz="2000" b="1" dirty="0" smtClean="0">
                <a:solidFill>
                  <a:srgbClr val="C00000"/>
                </a:solidFill>
                <a:latin typeface="Times New Roman" pitchFamily="18" charset="0"/>
                <a:cs typeface="Times New Roman" pitchFamily="18" charset="0"/>
              </a:rPr>
              <a:t>66 125,1</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a:t>
            </a:r>
            <a:r>
              <a:rPr lang="ru-RU" sz="2000" b="1" dirty="0" smtClean="0">
                <a:solidFill>
                  <a:srgbClr val="C00000"/>
                </a:solidFill>
                <a:latin typeface="Times New Roman" pitchFamily="18" charset="0"/>
                <a:cs typeface="Times New Roman" pitchFamily="18" charset="0"/>
              </a:rPr>
              <a:t>60 244,7</a:t>
            </a: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9,0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 </a:t>
            </a:r>
            <a:r>
              <a:rPr lang="ru-RU" sz="2000" b="1" dirty="0" smtClean="0">
                <a:solidFill>
                  <a:srgbClr val="C00000"/>
                </a:solidFill>
                <a:latin typeface="Times New Roman" pitchFamily="18" charset="0"/>
                <a:cs typeface="Times New Roman" pitchFamily="18" charset="0"/>
              </a:rPr>
              <a:t>880</a:t>
            </a:r>
            <a:r>
              <a:rPr lang="en-US" sz="2000" b="1" dirty="0" smtClean="0">
                <a:solidFill>
                  <a:srgbClr val="C00000"/>
                </a:solidFill>
                <a:latin typeface="Times New Roman" pitchFamily="18" charset="0"/>
                <a:cs typeface="Times New Roman" pitchFamily="18" charset="0"/>
              </a:rPr>
              <a:t>,</a:t>
            </a:r>
            <a:r>
              <a:rPr lang="ru-RU" sz="2000" b="1" dirty="0" smtClean="0">
                <a:solidFill>
                  <a:srgbClr val="C00000"/>
                </a:solidFill>
                <a:latin typeface="Times New Roman" pitchFamily="18" charset="0"/>
                <a:cs typeface="Times New Roman" pitchFamily="18" charset="0"/>
              </a:rPr>
              <a:t>4</a:t>
            </a: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416 300,3</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smtClean="0">
                <a:solidFill>
                  <a:srgbClr val="C00000"/>
                </a:solidFill>
                <a:latin typeface="Times New Roman" pitchFamily="18" charset="0"/>
                <a:cs typeface="Times New Roman" pitchFamily="18" charset="0"/>
              </a:rPr>
              <a:t>449 746,5</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407 886,7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436 423,8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7,0%)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8 413,6</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13 322,6</a:t>
            </a:r>
          </a:p>
          <a:p>
            <a:pPr algn="ctr"/>
            <a:r>
              <a:rPr lang="ru-RU" sz="1600" b="1" i="1" dirty="0" smtClean="0">
                <a:solidFill>
                  <a:srgbClr val="7D5CDA"/>
                </a:solidFill>
                <a:latin typeface="Times New Roman" pitchFamily="18" charset="0"/>
                <a:cs typeface="Times New Roman" pitchFamily="18" charset="0"/>
              </a:rPr>
              <a:t>(3,0%)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a:t>
            </a:r>
            <a:r>
              <a:rPr lang="en-US" sz="2000" b="1" dirty="0" smtClean="0">
                <a:solidFill>
                  <a:srgbClr val="000066"/>
                </a:solidFill>
              </a:rPr>
              <a:t>4</a:t>
            </a:r>
            <a:r>
              <a:rPr lang="ru-RU" sz="2000" b="1" dirty="0" smtClean="0">
                <a:solidFill>
                  <a:srgbClr val="000066"/>
                </a:solidFill>
              </a:rPr>
              <a:t> - 202</a:t>
            </a:r>
            <a:r>
              <a:rPr lang="en-US" sz="2000" b="1" dirty="0" smtClean="0">
                <a:solidFill>
                  <a:srgbClr val="000066"/>
                </a:solidFill>
              </a:rPr>
              <a:t>6</a:t>
            </a:r>
            <a:r>
              <a:rPr lang="ru-RU" sz="2000" b="1" dirty="0" smtClean="0">
                <a:solidFill>
                  <a:srgbClr val="000066"/>
                </a:solidFill>
              </a:rPr>
              <a:t>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404396802"/>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4163260383"/>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966814970"/>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1860110453"/>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558,4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12 553,1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480,7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209,5</a:t>
                      </a: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364 265,4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269 876,2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275 523,0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74 684,1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54 643,2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2 846,0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a:t>
                      </a:r>
                      <a:r>
                        <a:rPr lang="en-US" sz="1000" b="1" i="0" u="none" strike="noStrike" baseline="0" dirty="0" smtClean="0">
                          <a:solidFill>
                            <a:srgbClr val="000066"/>
                          </a:solidFill>
                          <a:latin typeface="Times New Roman" pitchFamily="18" charset="0"/>
                          <a:cs typeface="Times New Roman" pitchFamily="18" charset="0"/>
                        </a:rPr>
                        <a:t> 70</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344,0</a:t>
                      </a:r>
                      <a:r>
                        <a:rPr lang="ru-RU" sz="1000" b="1" i="0" u="none" strike="noStrike" dirty="0" smtClean="0">
                          <a:solidFill>
                            <a:srgbClr val="000066"/>
                          </a:solidFill>
                          <a:latin typeface="Times New Roman" pitchFamily="18" charset="0"/>
                          <a:cs typeface="Times New Roman" pitchFamily="18" charset="0"/>
                        </a:rPr>
                        <a:t>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50 545,9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a:t>
                      </a:r>
                      <a:r>
                        <a:rPr lang="en-US" sz="1000" b="1" i="0" u="none" strike="noStrike" dirty="0" smtClean="0">
                          <a:solidFill>
                            <a:srgbClr val="000066"/>
                          </a:solidFill>
                          <a:latin typeface="Times New Roman" pitchFamily="18" charset="0"/>
                          <a:cs typeface="Times New Roman" pitchFamily="18" charset="0"/>
                        </a:rPr>
                        <a:t>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468,</a:t>
                      </a:r>
                      <a:r>
                        <a:rPr lang="ru-RU" sz="1000" b="1" i="0" u="none" strike="noStrike" dirty="0" smtClean="0">
                          <a:solidFill>
                            <a:srgbClr val="000066"/>
                          </a:solidFill>
                          <a:latin typeface="Times New Roman" pitchFamily="18" charset="0"/>
                          <a:cs typeface="Times New Roman" pitchFamily="18" charset="0"/>
                        </a:rPr>
                        <a:t>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 </a:t>
                      </a:r>
                      <a:r>
                        <a:rPr lang="ru-RU" sz="1000" b="1" i="0" u="none" strike="noStrike" dirty="0" smtClean="0">
                          <a:solidFill>
                            <a:srgbClr val="000066"/>
                          </a:solidFill>
                          <a:latin typeface="Times New Roman" pitchFamily="18" charset="0"/>
                          <a:cs typeface="Times New Roman" pitchFamily="18" charset="0"/>
                        </a:rPr>
                        <a:t>253,1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33 322,1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67</a:t>
                      </a:r>
                      <a:r>
                        <a:rPr lang="en-US" sz="1000" b="1" i="0" u="none" strike="noStrike" dirty="0" smtClean="0">
                          <a:solidFill>
                            <a:srgbClr val="000066"/>
                          </a:solidFill>
                          <a:latin typeface="Times New Roman" pitchFamily="18" charset="0"/>
                          <a:cs typeface="Times New Roman" pitchFamily="18" charset="0"/>
                        </a:rPr>
                        <a:t>,9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7 782,</a:t>
                      </a:r>
                      <a:r>
                        <a:rPr lang="ru-RU" sz="1000" b="1" i="0" u="none" strike="noStrike" dirty="0" smtClean="0">
                          <a:solidFill>
                            <a:srgbClr val="000066"/>
                          </a:solidFill>
                          <a:latin typeface="Times New Roman" pitchFamily="18" charset="0"/>
                          <a:cs typeface="Times New Roman" pitchFamily="18" charset="0"/>
                        </a:rPr>
                        <a:t>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4 094,4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641,0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1 8</a:t>
                      </a:r>
                      <a:r>
                        <a:rPr lang="ru-RU" sz="1000" b="1" i="0" u="none" strike="noStrike" dirty="0" smtClean="0">
                          <a:solidFill>
                            <a:srgbClr val="000066"/>
                          </a:solidFill>
                          <a:latin typeface="Times New Roman" pitchFamily="18" charset="0"/>
                          <a:cs typeface="Times New Roman" pitchFamily="18" charset="0"/>
                        </a:rPr>
                        <a:t>47</a:t>
                      </a:r>
                      <a:r>
                        <a:rPr lang="en-US" sz="1000" b="1" i="0" u="none" strike="noStrike" dirty="0" smtClean="0">
                          <a:solidFill>
                            <a:srgbClr val="000066"/>
                          </a:solidFill>
                          <a:latin typeface="Times New Roman" pitchFamily="18" charset="0"/>
                          <a:cs typeface="Times New Roman" pitchFamily="18" charset="0"/>
                        </a:rPr>
                        <a:t>,</a:t>
                      </a:r>
                      <a:r>
                        <a:rPr lang="ru-RU" sz="1000" b="1" i="0" u="none" strike="noStrike" dirty="0" smtClean="0">
                          <a:solidFill>
                            <a:srgbClr val="000066"/>
                          </a:solidFill>
                          <a:latin typeface="Times New Roman" pitchFamily="18" charset="0"/>
                          <a:cs typeface="Times New Roman" pitchFamily="18" charset="0"/>
                        </a:rPr>
                        <a:t>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560 244,7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407 886,7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a:t>
                      </a:r>
                      <a:r>
                        <a:rPr lang="ru-RU" sz="1000" b="1" i="0" u="none" strike="noStrike" dirty="0" smtClean="0">
                          <a:solidFill>
                            <a:srgbClr val="000066"/>
                          </a:solidFill>
                          <a:latin typeface="Times New Roman" pitchFamily="18" charset="0"/>
                          <a:cs typeface="Times New Roman" pitchFamily="18" charset="0"/>
                        </a:rPr>
                        <a:t>36 423,8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3419623264"/>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558,4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792,8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799,7</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28076332"/>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12 242,3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12 553,1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11 237,8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10 747,3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11 044,3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11 037,8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245,0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308,8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339759928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4</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6</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22428062"/>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480,7</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190,0</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161,9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128,8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903631665"/>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364 265,4</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269 876,2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275 523,0</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7 976,6</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544,7</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816,3</a:t>
                      </a: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1 312,7</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40 </a:t>
                      </a:r>
                      <a:r>
                        <a:rPr lang="ru-RU" sz="900" b="1" i="1" dirty="0" smtClean="0">
                          <a:solidFill>
                            <a:schemeClr val="accent1">
                              <a:lumMod val="25000"/>
                            </a:schemeClr>
                          </a:solidFill>
                        </a:rPr>
                        <a:t>381,9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26 827,2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27 354,4</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238 964,9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184</a:t>
                      </a:r>
                      <a:r>
                        <a:rPr lang="en-US" sz="900" b="1" i="1" baseline="0" dirty="0" smtClean="0">
                          <a:solidFill>
                            <a:schemeClr val="accent1">
                              <a:lumMod val="25000"/>
                            </a:schemeClr>
                          </a:solidFill>
                        </a:rPr>
                        <a:t> 692,9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189 754,2</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16 708,6</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a:t>
                      </a:r>
                      <a:r>
                        <a:rPr lang="en-US" sz="900" b="1" i="1" baseline="0" dirty="0" smtClean="0">
                          <a:solidFill>
                            <a:schemeClr val="accent1">
                              <a:lumMod val="25000"/>
                            </a:schemeClr>
                          </a:solidFill>
                        </a:rPr>
                        <a:t> 537,7</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13 266,7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11 716,5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7 626,1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7 626,1</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354,0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354,0</a:t>
                      </a:r>
                    </a:p>
                    <a:p>
                      <a:pPr algn="ct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354,0</a:t>
                      </a: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120,0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120,0</a:t>
                      </a:r>
                    </a:p>
                  </a:txBody>
                  <a:tcPr/>
                </a:tc>
                <a:tc>
                  <a:txBody>
                    <a:bodyPr/>
                    <a:lstStyle/>
                    <a:p>
                      <a:pPr algn="ctr"/>
                      <a:r>
                        <a:rPr lang="ru-RU" sz="900" b="1" i="1" dirty="0" smtClean="0">
                          <a:solidFill>
                            <a:schemeClr val="accent1">
                              <a:lumMod val="25000"/>
                            </a:schemeClr>
                          </a:solidFill>
                        </a:rPr>
                        <a:t>120,0</a:t>
                      </a: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 </a:t>
                      </a:r>
                      <a:r>
                        <a:rPr lang="ru-RU" sz="900" b="1" i="1" dirty="0" smtClean="0">
                          <a:solidFill>
                            <a:schemeClr val="accent1">
                              <a:lumMod val="25000"/>
                            </a:schemeClr>
                          </a:solidFill>
                        </a:rPr>
                        <a:t>252,5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3 246,4</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42 535,5</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25 672,2</a:t>
                      </a:r>
                    </a:p>
                  </a:txBody>
                  <a:tcPr/>
                </a:tc>
                <a:tc>
                  <a:txBody>
                    <a:bodyPr/>
                    <a:lstStyle/>
                    <a:p>
                      <a:pPr algn="ctr"/>
                      <a:r>
                        <a:rPr lang="ru-RU" sz="900" b="1" i="1" dirty="0" smtClean="0">
                          <a:solidFill>
                            <a:schemeClr val="accent1">
                              <a:lumMod val="25000"/>
                            </a:schemeClr>
                          </a:solidFill>
                        </a:rPr>
                        <a:t>25 672,2</a:t>
                      </a: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22109726"/>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74 684,1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53 830,0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54 643,2</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182,6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3 084,5</a:t>
                      </a:r>
                    </a:p>
                    <a:p>
                      <a:pPr algn="ct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2 400,9</a:t>
                      </a:r>
                      <a:endParaRPr lang="ru-RU" sz="1000" b="1" i="1" dirty="0">
                        <a:solidFill>
                          <a:schemeClr val="accent1">
                            <a:lumMod val="25000"/>
                          </a:schemeClr>
                        </a:solidFill>
                      </a:endParaRPr>
                    </a:p>
                  </a:txBody>
                  <a:tcPr/>
                </a:tc>
                <a:tc>
                  <a:txBody>
                    <a:bodyPr/>
                    <a:lstStyle/>
                    <a:p>
                      <a:pPr algn="ctr"/>
                      <a:r>
                        <a:rPr lang="en-US" sz="1000" b="1" i="1" smtClean="0">
                          <a:solidFill>
                            <a:schemeClr val="accent1">
                              <a:lumMod val="25000"/>
                            </a:schemeClr>
                          </a:solidFill>
                        </a:rPr>
                        <a:t>2 545,0</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8 372,8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6 958,0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6 514,9</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20 558,5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15 073,9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13 771,4</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31 068,2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16 747,2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16 085,0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9 102,3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7 241,7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7 611,2</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606,0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1 709,2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1 207,1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1 142,3</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48108034"/>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111,2</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000" b="1" i="1" dirty="0" smtClean="0">
                          <a:solidFill>
                            <a:schemeClr val="accent1">
                              <a:lumMod val="25000"/>
                            </a:schemeClr>
                          </a:solidFill>
                        </a:rPr>
                        <a:t>44,2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en-US" sz="1000" b="1" i="1" dirty="0" smtClean="0">
                          <a:solidFill>
                            <a:schemeClr val="accent1">
                              <a:lumMod val="25000"/>
                            </a:schemeClr>
                          </a:solidFill>
                        </a:rPr>
                        <a:t>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01627779"/>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900" b="1" i="1" dirty="0" smtClean="0">
                          <a:solidFill>
                            <a:schemeClr val="accent1">
                              <a:lumMod val="25000"/>
                            </a:schemeClr>
                          </a:solidFill>
                        </a:rPr>
                        <a:t>2 846,0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2 829,0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17,0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9781069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en-US" sz="900" b="1" i="1" dirty="0" smtClean="0">
                          <a:solidFill>
                            <a:schemeClr val="accent1">
                              <a:lumMod val="25000"/>
                            </a:schemeClr>
                          </a:solidFill>
                        </a:rPr>
                        <a:t>76,8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76,8</a:t>
                      </a:r>
                    </a:p>
                  </a:txBody>
                  <a:tcPr/>
                </a:tc>
                <a:tc>
                  <a:txBody>
                    <a:bodyPr/>
                    <a:lstStyle/>
                    <a:p>
                      <a:pPr algn="ctr"/>
                      <a:r>
                        <a:rPr lang="ru-RU" sz="900" b="1" i="1" dirty="0" smtClean="0">
                          <a:solidFill>
                            <a:schemeClr val="accent1">
                              <a:lumMod val="25000"/>
                            </a:schemeClr>
                          </a:solidFill>
                        </a:rPr>
                        <a:t>76,8</a:t>
                      </a: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56,8</a:t>
                      </a:r>
                      <a:endParaRPr lang="ru-RU" sz="900" b="1" i="1" dirty="0" smtClean="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2300338"/>
              </p:ext>
            </p:extLst>
          </p:nvPr>
        </p:nvGraphicFramePr>
        <p:xfrm>
          <a:off x="4050593" y="1802210"/>
          <a:ext cx="5005792" cy="2017977"/>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6884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128,0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504056">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"Модернизация систем теплоснабжения"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128</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8183541"/>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90753774"/>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08890235"/>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Блок-схема: процесс 1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1835411470"/>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50 545,9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35 774,0</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8 596,7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41 945,5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29 564,7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29 563,3</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6717516"/>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468,3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240358971"/>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5 253,1</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601367504"/>
              </p:ext>
            </p:extLst>
          </p:nvPr>
        </p:nvGraphicFramePr>
        <p:xfrm>
          <a:off x="4355976" y="1700808"/>
          <a:ext cx="4645749" cy="2810592"/>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33 322,1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29 474,8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3 107,8</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и проведение выборов</a:t>
                      </a:r>
                      <a:r>
                        <a:rPr lang="ru-RU" sz="1000" b="0" i="0" baseline="0" dirty="0" smtClean="0">
                          <a:solidFill>
                            <a:schemeClr val="accent1">
                              <a:lumMod val="25000"/>
                            </a:schemeClr>
                          </a:solidFill>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Times New Roman" pitchFamily="18" charset="0"/>
                          <a:cs typeface="Times New Roman" pitchFamily="18" charset="0"/>
                        </a:rPr>
                        <a:t>Комплекс процессных мероприятий "Оказание мер социальной поддержки отдельным категориям граждан"</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739,5</a:t>
                      </a: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20086313"/>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91519646"/>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367,9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9823660"/>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7 782,5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596,7</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6 185,8</a:t>
                      </a:r>
                    </a:p>
                  </a:txBody>
                  <a:tcPr/>
                </a:tc>
                <a:tc>
                  <a:txBody>
                    <a:bodyPr/>
                    <a:lstStyle/>
                    <a:p>
                      <a:pPr algn="ctr"/>
                      <a:r>
                        <a:rPr lang="en-US" sz="1000" b="1" i="1" dirty="0" smtClean="0">
                          <a:solidFill>
                            <a:schemeClr val="accent1">
                              <a:lumMod val="25000"/>
                            </a:schemeClr>
                          </a:solidFill>
                        </a:rPr>
                        <a:t>6 185,8</a:t>
                      </a: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25085381"/>
              </p:ext>
            </p:extLst>
          </p:nvPr>
        </p:nvGraphicFramePr>
        <p:xfrm>
          <a:off x="4211960" y="2060848"/>
          <a:ext cx="4717759" cy="2567962"/>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4 094,4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2 657,6</a:t>
                      </a:r>
                      <a:endParaRPr lang="ru-RU" sz="1000" b="1" i="1" dirty="0"/>
                    </a:p>
                  </a:txBody>
                  <a:tcPr/>
                </a:tc>
                <a:tc>
                  <a:txBody>
                    <a:bodyPr/>
                    <a:lstStyle/>
                    <a:p>
                      <a:pPr algn="ctr"/>
                      <a:r>
                        <a:rPr lang="ru-RU" sz="1000" b="1" i="1" dirty="0" smtClean="0"/>
                        <a:t>2 193,4</a:t>
                      </a:r>
                      <a:endParaRPr lang="ru-RU" sz="1000" b="1" i="1" dirty="0"/>
                    </a:p>
                  </a:txBody>
                  <a:tcPr/>
                </a:tc>
                <a:tc>
                  <a:txBody>
                    <a:bodyPr/>
                    <a:lstStyle/>
                    <a:p>
                      <a:pPr algn="ctr"/>
                      <a:r>
                        <a:rPr lang="ru-RU" sz="1000" b="1" i="1" dirty="0" smtClean="0"/>
                        <a:t>2 193,4</a:t>
                      </a:r>
                      <a:endParaRPr lang="ru-RU" sz="1000" b="1"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«Обеспечение деятельности заместителя Главы муниципального образования «Демидовский район» Смоленской области – начальника Отдела»</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1 436,8</a:t>
                      </a:r>
                      <a:endParaRPr lang="ru-RU" sz="1000" b="1" i="1" dirty="0"/>
                    </a:p>
                  </a:txBody>
                  <a:tcPr/>
                </a:tc>
                <a:tc>
                  <a:txBody>
                    <a:bodyPr/>
                    <a:lstStyle/>
                    <a:p>
                      <a:pPr algn="ctr"/>
                      <a:r>
                        <a:rPr lang="ru-RU" sz="1000" b="1" i="1" dirty="0" smtClean="0"/>
                        <a:t>1 304,8</a:t>
                      </a:r>
                      <a:endParaRPr lang="ru-RU" sz="1000" b="1" i="1" dirty="0"/>
                    </a:p>
                  </a:txBody>
                  <a:tcPr/>
                </a:tc>
                <a:tc>
                  <a:txBody>
                    <a:bodyPr/>
                    <a:lstStyle/>
                    <a:p>
                      <a:pPr algn="ctr"/>
                      <a:r>
                        <a:rPr lang="ru-RU" sz="1000" b="1" i="1" dirty="0" smtClean="0"/>
                        <a:t>1 304,8</a:t>
                      </a:r>
                      <a:endParaRPr lang="ru-RU" sz="1000" b="1" i="1" dirty="0"/>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041039624"/>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641,0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146888643"/>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1 847,5</a:t>
                      </a:r>
                    </a:p>
                    <a:p>
                      <a:pPr algn="ct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77,4</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Блок-схема: процесс 5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3566326855"/>
              </p:ext>
            </p:extLst>
          </p:nvPr>
        </p:nvGraphicFramePr>
        <p:xfrm>
          <a:off x="292988" y="2420888"/>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12 553,0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29,0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lvl="0" indent="-342900" eaLnBrk="0" hangingPunct="0">
              <a:spcBef>
                <a:spcPct val="20000"/>
              </a:spcBef>
              <a:buClr>
                <a:schemeClr val="bg2"/>
              </a:buClr>
              <a:buSzPct val="75000"/>
              <a:buFont typeface="Wingdings" pitchFamily="2" charset="2"/>
              <a:buChar char="n"/>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1</a:t>
            </a:r>
            <a:r>
              <a:rPr kumimoji="0" lang="ru-RU" sz="1800" b="0" i="0" u="none" strike="noStrike" kern="0" cap="none" spc="0" normalizeH="0" baseline="0" noProof="0" dirty="0" smtClean="0">
                <a:ln>
                  <a:noFill/>
                </a:ln>
                <a:solidFill>
                  <a:schemeClr val="tx1"/>
                </a:solidFill>
                <a:effectLst/>
                <a:uLnTx/>
                <a:uFillTx/>
                <a:cs typeface="Times New Roman" pitchFamily="18" charset="0"/>
              </a:rPr>
              <a:t>5 жилых помещения на сумму </a:t>
            </a:r>
            <a:r>
              <a:rPr lang="en-US" sz="1800" kern="0" dirty="0">
                <a:cs typeface="Times New Roman" pitchFamily="18" charset="0"/>
              </a:rPr>
              <a:t>31 </a:t>
            </a:r>
            <a:r>
              <a:rPr lang="en-US" sz="1800" kern="0" dirty="0" smtClean="0">
                <a:cs typeface="Times New Roman" pitchFamily="18" charset="0"/>
              </a:rPr>
              <a:t>306</a:t>
            </a:r>
            <a:r>
              <a:rPr lang="ru-RU" sz="1800" kern="0" dirty="0" smtClean="0">
                <a:cs typeface="Times New Roman" pitchFamily="18" charset="0"/>
              </a:rPr>
              <a:t>,</a:t>
            </a:r>
            <a:r>
              <a:rPr lang="en-US" sz="1800" kern="0" dirty="0" smtClean="0">
                <a:cs typeface="Times New Roman" pitchFamily="18" charset="0"/>
              </a:rPr>
              <a:t>70</a:t>
            </a:r>
            <a:r>
              <a:rPr lang="ru-RU" sz="1800" kern="0" dirty="0" smtClean="0">
                <a:cs typeface="Times New Roman" pitchFamily="18" charset="0"/>
              </a:rPr>
              <a:t>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lvl="0" indent="-342900" eaLnBrk="0" hangingPunct="0">
              <a:spcBef>
                <a:spcPct val="20000"/>
              </a:spcBef>
              <a:buClr>
                <a:schemeClr val="bg2"/>
              </a:buClr>
              <a:buSzPct val="75000"/>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a:solidFill>
                  <a:schemeClr val="accent5">
                    <a:lumMod val="50000"/>
                  </a:schemeClr>
                </a:solidFill>
                <a:cs typeface="Times New Roman" pitchFamily="18" charset="0"/>
              </a:rPr>
              <a:t>31 </a:t>
            </a:r>
            <a:r>
              <a:rPr lang="en-US" sz="1800" kern="0" dirty="0" smtClean="0">
                <a:solidFill>
                  <a:schemeClr val="accent5">
                    <a:lumMod val="50000"/>
                  </a:schemeClr>
                </a:solidFill>
                <a:cs typeface="Times New Roman" pitchFamily="18" charset="0"/>
              </a:rPr>
              <a:t>306</a:t>
            </a:r>
            <a:r>
              <a:rPr lang="ru-RU" sz="1800" kern="0" dirty="0" smtClean="0">
                <a:solidFill>
                  <a:schemeClr val="accent5">
                    <a:lumMod val="50000"/>
                  </a:schemeClr>
                </a:solidFill>
                <a:cs typeface="Times New Roman" pitchFamily="18" charset="0"/>
              </a:rPr>
              <a:t>,</a:t>
            </a:r>
            <a:r>
              <a:rPr lang="en-US" sz="1800" kern="0" dirty="0" smtClean="0">
                <a:solidFill>
                  <a:schemeClr val="accent5">
                    <a:lumMod val="50000"/>
                  </a:schemeClr>
                </a:solidFill>
                <a:cs typeface="Times New Roman" pitchFamily="18" charset="0"/>
              </a:rPr>
              <a:t>7</a:t>
            </a:r>
            <a:r>
              <a:rPr lang="ru-RU" sz="1800" kern="0" dirty="0" smtClean="0">
                <a:solidFill>
                  <a:schemeClr val="accent5">
                    <a:lumMod val="50000"/>
                  </a:schemeClr>
                </a:solidFill>
                <a:cs typeface="Times New Roman" pitchFamily="18" charset="0"/>
              </a:rPr>
              <a:t>0 </a:t>
            </a: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тыс. 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en-US" sz="1800" kern="0" dirty="0" smtClean="0"/>
              <a:t>14</a:t>
            </a:r>
            <a:r>
              <a:rPr lang="ru-RU" sz="1800" kern="0" dirty="0" smtClean="0"/>
              <a:t> </a:t>
            </a:r>
            <a:r>
              <a:rPr lang="ru-RU" sz="1800" kern="0" dirty="0"/>
              <a:t>жилых </a:t>
            </a:r>
            <a:r>
              <a:rPr lang="ru-RU" sz="1800" kern="0" dirty="0" smtClean="0"/>
              <a:t>помещений </a:t>
            </a:r>
            <a:r>
              <a:rPr lang="ru-RU" sz="1800" kern="0" dirty="0"/>
              <a:t>на сумму </a:t>
            </a:r>
            <a:r>
              <a:rPr lang="en-US" sz="1800" kern="0" dirty="0"/>
              <a:t>14 </a:t>
            </a:r>
            <a:r>
              <a:rPr lang="en-US" sz="1800" kern="0" dirty="0" smtClean="0"/>
              <a:t>377,2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smtClean="0">
                <a:solidFill>
                  <a:schemeClr val="accent5">
                    <a:lumMod val="50000"/>
                  </a:schemeClr>
                </a:solidFill>
              </a:rPr>
              <a:t>тыс. 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a:t>
            </a:r>
            <a:r>
              <a:rPr lang="en-US" sz="1800" kern="0" dirty="0" smtClean="0"/>
              <a:t>14</a:t>
            </a:r>
            <a:r>
              <a:rPr lang="ru-RU" sz="1800" kern="0" dirty="0" smtClean="0"/>
              <a:t> жилых помещений </a:t>
            </a:r>
            <a:r>
              <a:rPr lang="ru-RU" sz="1800" kern="0" dirty="0"/>
              <a:t>на сумму </a:t>
            </a:r>
            <a:r>
              <a:rPr lang="en-US" sz="1800" kern="0" dirty="0"/>
              <a:t>14 </a:t>
            </a:r>
            <a:r>
              <a:rPr lang="en-US" sz="1800" kern="0" dirty="0" smtClean="0"/>
              <a:t>377,2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smtClean="0">
                <a:solidFill>
                  <a:schemeClr val="accent5">
                    <a:lumMod val="50000"/>
                  </a:schemeClr>
                </a:solidFill>
              </a:rPr>
              <a:t>тыс. 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1763688" y="2961018"/>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04727857"/>
              </p:ext>
            </p:extLst>
          </p:nvPr>
        </p:nvGraphicFramePr>
        <p:xfrm>
          <a:off x="462584" y="3356992"/>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7 976 643,30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1 589 209,20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6 372 082,80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1" name="TextBox 10"/>
          <p:cNvSpPr txBox="1"/>
          <p:nvPr/>
        </p:nvSpPr>
        <p:spPr>
          <a:xfrm>
            <a:off x="467544" y="2776353"/>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794958653"/>
              </p:ext>
            </p:extLst>
          </p:nvPr>
        </p:nvGraphicFramePr>
        <p:xfrm>
          <a:off x="517551" y="162880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9 231 571,30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2 806 489,35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6 409 730,65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13" name="TextBox 12"/>
          <p:cNvSpPr txBox="1"/>
          <p:nvPr/>
        </p:nvSpPr>
        <p:spPr>
          <a:xfrm>
            <a:off x="683568" y="4509120"/>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14" name="Таблица 13"/>
          <p:cNvGraphicFramePr>
            <a:graphicFrameLocks noGrp="1"/>
          </p:cNvGraphicFramePr>
          <p:nvPr>
            <p:extLst>
              <p:ext uri="{D42A27DB-BD31-4B8C-83A1-F6EECF244321}">
                <p14:modId xmlns:p14="http://schemas.microsoft.com/office/powerpoint/2010/main" val="3479158166"/>
              </p:ext>
            </p:extLst>
          </p:nvPr>
        </p:nvGraphicFramePr>
        <p:xfrm>
          <a:off x="462584" y="494116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1 254 928,00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1 217 280,1</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37 647,8</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483560252"/>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a:t>
                      </a:r>
                      <a:r>
                        <a:rPr lang="en-US" sz="1400" baseline="0" dirty="0" smtClean="0">
                          <a:effectLst/>
                          <a:latin typeface="Times New Roman"/>
                          <a:ea typeface="Times New Roman"/>
                        </a:rPr>
                        <a:t>4</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182 552,00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149 534,00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31 192,00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a:t>
                      </a:r>
                      <a:r>
                        <a:rPr lang="en-US" sz="1200" dirty="0" smtClean="0">
                          <a:effectLst/>
                          <a:latin typeface="Times New Roman"/>
                          <a:ea typeface="Times New Roman"/>
                        </a:rPr>
                        <a:t>862,00</a:t>
                      </a:r>
                      <a:endParaRPr lang="ru-RU" sz="1200" dirty="0">
                        <a:effectLst/>
                        <a:latin typeface="Times New Roman"/>
                        <a:ea typeface="Times New Roman"/>
                      </a:endParaRPr>
                    </a:p>
                  </a:txBody>
                  <a:tcPr marL="68580" marR="68580" marT="0" marB="0"/>
                </a:tc>
              </a:tr>
            </a:tbl>
          </a:graphicData>
        </a:graphic>
      </p:graphicFrame>
      <p:sp>
        <p:nvSpPr>
          <p:cNvPr id="10" name="TextBox 9"/>
          <p:cNvSpPr txBox="1"/>
          <p:nvPr/>
        </p:nvSpPr>
        <p:spPr>
          <a:xfrm>
            <a:off x="614732" y="3234462"/>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2862097" y="3789040"/>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77464983"/>
              </p:ext>
            </p:extLst>
          </p:nvPr>
        </p:nvGraphicFramePr>
        <p:xfrm>
          <a:off x="395536"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182 552,00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149 534,00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31 192,00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a:t>
                      </a:r>
                      <a:r>
                        <a:rPr lang="en-US" sz="1200" dirty="0" smtClean="0">
                          <a:effectLst/>
                          <a:latin typeface="Times New Roman"/>
                          <a:ea typeface="Times New Roman"/>
                        </a:rPr>
                        <a:t>862,00</a:t>
                      </a:r>
                      <a:endParaRPr lang="ru-RU"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35295969"/>
              </p:ext>
            </p:extLst>
          </p:nvPr>
        </p:nvGraphicFramePr>
        <p:xfrm>
          <a:off x="323528" y="1983879"/>
          <a:ext cx="8640962" cy="46420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en-US" sz="1200" b="1" i="1" dirty="0" smtClean="0"/>
                        <a:t>7 976,6</a:t>
                      </a:r>
                    </a:p>
                  </a:txBody>
                  <a:tcPr anchor="ctr"/>
                </a:tc>
                <a:tc>
                  <a:txBody>
                    <a:bodyPr/>
                    <a:lstStyle/>
                    <a:p>
                      <a:pPr algn="ctr"/>
                      <a:r>
                        <a:rPr lang="en-US" sz="1200" b="1" i="1" dirty="0" smtClean="0"/>
                        <a:t>6 544,6</a:t>
                      </a:r>
                    </a:p>
                  </a:txBody>
                  <a:tcPr anchor="ctr"/>
                </a:tc>
                <a:tc>
                  <a:txBody>
                    <a:bodyPr/>
                    <a:lstStyle/>
                    <a:p>
                      <a:pPr algn="ctr"/>
                      <a:r>
                        <a:rPr lang="en-US" sz="1200" b="1" i="1" dirty="0" smtClean="0"/>
                        <a:t>6 816,3</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1 640,0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5 879,6</a:t>
                      </a:r>
                      <a:endParaRPr lang="ru-RU" sz="1000" i="1" dirty="0"/>
                    </a:p>
                  </a:txBody>
                  <a:tcPr anchor="ctr">
                    <a:solidFill>
                      <a:schemeClr val="accent2">
                        <a:lumMod val="20000"/>
                        <a:lumOff val="80000"/>
                      </a:schemeClr>
                    </a:solidFill>
                  </a:tcPr>
                </a:tc>
                <a:tc>
                  <a:txBody>
                    <a:bodyPr/>
                    <a:lstStyle/>
                    <a:p>
                      <a:pPr algn="ctr"/>
                      <a:r>
                        <a:rPr lang="en-US" sz="1000" i="1" dirty="0" smtClean="0"/>
                        <a:t>6 039,5</a:t>
                      </a:r>
                      <a:endParaRPr lang="ru-RU" sz="1000" i="1" dirty="0"/>
                    </a:p>
                  </a:txBody>
                  <a:tcPr anchor="ctr">
                    <a:solidFill>
                      <a:schemeClr val="accent2">
                        <a:lumMod val="20000"/>
                        <a:lumOff val="80000"/>
                      </a:schemeClr>
                    </a:solidFill>
                  </a:tcPr>
                </a:tc>
                <a:tc>
                  <a:txBody>
                    <a:bodyPr/>
                    <a:lstStyle/>
                    <a:p>
                      <a:pPr algn="ctr"/>
                      <a:r>
                        <a:rPr lang="en-US" sz="1000" i="1" dirty="0" smtClean="0"/>
                        <a:t>6 311,1</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457,0</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68500" y="6550223"/>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081128609"/>
              </p:ext>
            </p:extLst>
          </p:nvPr>
        </p:nvGraphicFramePr>
        <p:xfrm>
          <a:off x="395536" y="2132856"/>
          <a:ext cx="8640962" cy="40324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ru-RU" sz="1000" b="1" i="1"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dirty="0" smtClean="0"/>
                        <a:t>1 254,9</a:t>
                      </a:r>
                    </a:p>
                  </a:txBody>
                  <a:tcPr anchor="ctr"/>
                </a:tc>
                <a:tc>
                  <a:txBody>
                    <a:bodyPr/>
                    <a:lstStyle/>
                    <a:p>
                      <a:pPr algn="ctr"/>
                      <a:r>
                        <a:rPr lang="en-US" sz="1200" b="1" i="1" dirty="0" smtClean="0"/>
                        <a:t>1 254,9</a:t>
                      </a:r>
                    </a:p>
                  </a:txBody>
                  <a:tcPr anchor="ctr"/>
                </a:tc>
                <a:tc>
                  <a:txBody>
                    <a:bodyPr/>
                    <a:lstStyle/>
                    <a:p>
                      <a:pPr algn="ctr"/>
                      <a:r>
                        <a:rPr lang="en-US" sz="1200" b="1" i="1" dirty="0" smtClean="0"/>
                        <a:t>1 312,7</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dirty="0" smtClean="0"/>
                        <a:t>1 254,9</a:t>
                      </a:r>
                    </a:p>
                  </a:txBody>
                  <a:tcPr anchor="ctr"/>
                </a:tc>
                <a:tc>
                  <a:txBody>
                    <a:bodyPr/>
                    <a:lstStyle/>
                    <a:p>
                      <a:pPr algn="ctr"/>
                      <a:r>
                        <a:rPr lang="en-US" sz="1000" i="1" dirty="0" smtClean="0"/>
                        <a:t>1 254,9</a:t>
                      </a:r>
                    </a:p>
                  </a:txBody>
                  <a:tcPr anchor="ctr"/>
                </a:tc>
                <a:tc>
                  <a:txBody>
                    <a:bodyPr/>
                    <a:lstStyle/>
                    <a:p>
                      <a:pPr algn="ctr"/>
                      <a:r>
                        <a:rPr lang="en-US" sz="1000" i="1" dirty="0" smtClean="0"/>
                        <a:t>1 312,7</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182,6</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182,6</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500779568"/>
              </p:ext>
            </p:extLst>
          </p:nvPr>
        </p:nvGraphicFramePr>
        <p:xfrm>
          <a:off x="323528" y="951791"/>
          <a:ext cx="8712971" cy="3216423"/>
        </p:xfrm>
        <a:graphic>
          <a:graphicData uri="http://schemas.openxmlformats.org/drawingml/2006/table">
            <a:tbl>
              <a:tblPr firstRow="1" bandRow="1">
                <a:tableStyleId>{5C22544A-7EE6-4342-B048-85BDC9FD1C3A}</a:tableStyleId>
              </a:tblPr>
              <a:tblGrid>
                <a:gridCol w="2160240"/>
                <a:gridCol w="792088"/>
                <a:gridCol w="720080"/>
                <a:gridCol w="720080"/>
                <a:gridCol w="720080"/>
                <a:gridCol w="792088"/>
                <a:gridCol w="720080"/>
                <a:gridCol w="747777"/>
                <a:gridCol w="670229"/>
                <a:gridCol w="670229"/>
              </a:tblGrid>
              <a:tr h="827080">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(факт)</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c>
                  <a:txBody>
                    <a:bodyPr/>
                    <a:lstStyle/>
                    <a:p>
                      <a:pPr algn="ctr"/>
                      <a:r>
                        <a:rPr lang="ru-RU" sz="1200" i="1" dirty="0" smtClean="0"/>
                        <a:t>2026 год (план)</a:t>
                      </a:r>
                      <a:endParaRPr lang="ru-RU" sz="1200" i="1" dirty="0"/>
                    </a:p>
                  </a:txBody>
                  <a:tcPr anchor="ctr"/>
                </a:tc>
              </a:tr>
              <a:tr h="827080">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000" i="1" dirty="0" smtClean="0"/>
                        <a:t>- 1 613,3</a:t>
                      </a:r>
                      <a:endParaRPr lang="ru-RU" sz="1000" i="1" dirty="0"/>
                    </a:p>
                  </a:txBody>
                  <a:tcPr anchor="ctr"/>
                </a:tc>
                <a:tc>
                  <a:txBody>
                    <a:bodyPr/>
                    <a:lstStyle/>
                    <a:p>
                      <a:pPr algn="ctr"/>
                      <a:r>
                        <a:rPr lang="ru-RU" sz="1000" i="1" dirty="0" smtClean="0"/>
                        <a:t>- 3 842,8</a:t>
                      </a:r>
                      <a:endParaRPr lang="ru-RU" sz="1000" i="1" dirty="0"/>
                    </a:p>
                  </a:txBody>
                  <a:tcPr anchor="ctr"/>
                </a:tc>
                <a:tc>
                  <a:txBody>
                    <a:bodyPr/>
                    <a:lstStyle/>
                    <a:p>
                      <a:pPr algn="ctr"/>
                      <a:r>
                        <a:rPr lang="ru-RU" sz="1000" i="1" dirty="0" smtClean="0"/>
                        <a:t>- 1 110,5</a:t>
                      </a:r>
                      <a:endParaRPr lang="ru-RU" sz="1000" i="1" dirty="0"/>
                    </a:p>
                  </a:txBody>
                  <a:tcPr anchor="ctr"/>
                </a:tc>
                <a:tc>
                  <a:txBody>
                    <a:bodyPr/>
                    <a:lstStyle/>
                    <a:p>
                      <a:pPr algn="ctr"/>
                      <a:r>
                        <a:rPr lang="ru-RU" sz="1000" i="1" dirty="0" smtClean="0"/>
                        <a:t>3 952,2</a:t>
                      </a:r>
                      <a:endParaRPr lang="ru-RU" sz="1000" i="1" dirty="0"/>
                    </a:p>
                  </a:txBody>
                  <a:tcPr anchor="ctr"/>
                </a:tc>
                <a:tc>
                  <a:txBody>
                    <a:bodyPr/>
                    <a:lstStyle/>
                    <a:p>
                      <a:pPr algn="ctr"/>
                      <a:r>
                        <a:rPr lang="ru-RU" sz="1000" i="1" dirty="0" smtClean="0"/>
                        <a:t>- 5 420,5</a:t>
                      </a:r>
                      <a:endParaRPr lang="ru-RU" sz="1000" i="1" dirty="0"/>
                    </a:p>
                  </a:txBody>
                  <a:tcPr anchor="ctr"/>
                </a:tc>
                <a:tc>
                  <a:txBody>
                    <a:bodyPr/>
                    <a:lstStyle/>
                    <a:p>
                      <a:pPr algn="ctr"/>
                      <a:r>
                        <a:rPr lang="ru-RU" sz="1000" i="1" dirty="0" smtClean="0"/>
                        <a:t>-489,8</a:t>
                      </a:r>
                      <a:endParaRPr lang="ru-RU" sz="1000" i="1" dirty="0"/>
                    </a:p>
                  </a:txBody>
                  <a:tcPr anchor="ctr"/>
                </a:tc>
                <a:tc>
                  <a:txBody>
                    <a:bodyPr/>
                    <a:lstStyle/>
                    <a:p>
                      <a:pPr algn="ctr"/>
                      <a:r>
                        <a:rPr lang="en-US" sz="1000" i="1" dirty="0" smtClean="0"/>
                        <a:t>9 698,8</a:t>
                      </a:r>
                      <a:endParaRPr lang="ru-RU" sz="1000" i="1" dirty="0"/>
                    </a:p>
                  </a:txBody>
                  <a:tcPr anchor="ctr"/>
                </a:tc>
                <a:tc>
                  <a:txBody>
                    <a:bodyPr/>
                    <a:lstStyle/>
                    <a:p>
                      <a:pPr algn="ctr"/>
                      <a:r>
                        <a:rPr lang="ru-RU" sz="1000" i="1" dirty="0" smtClean="0"/>
                        <a:t>0,0</a:t>
                      </a:r>
                      <a:endParaRPr lang="ru-RU" sz="1000" i="1" dirty="0"/>
                    </a:p>
                  </a:txBody>
                  <a:tcPr anchor="ctr"/>
                </a:tc>
                <a:tc>
                  <a:txBody>
                    <a:bodyPr/>
                    <a:lstStyle/>
                    <a:p>
                      <a:pPr algn="ctr"/>
                      <a:r>
                        <a:rPr lang="ru-RU" sz="1000" i="1" smtClean="0"/>
                        <a:t>0,0</a:t>
                      </a:r>
                      <a:endParaRPr lang="ru-RU" sz="1000" i="1" dirty="0"/>
                    </a:p>
                  </a:txBody>
                  <a:tcPr anchor="ctr"/>
                </a:tc>
              </a:tr>
              <a:tr h="643285">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275693">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r h="6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- 5 420,5</a:t>
                      </a:r>
                    </a:p>
                  </a:txBody>
                  <a:tcPr anchor="ctr">
                    <a:solidFill>
                      <a:schemeClr val="accent2">
                        <a:lumMod val="20000"/>
                        <a:lumOff val="80000"/>
                      </a:schemeClr>
                    </a:solidFill>
                  </a:tcPr>
                </a:tc>
                <a:tc>
                  <a:txBody>
                    <a:bodyPr/>
                    <a:lstStyle/>
                    <a:p>
                      <a:pPr algn="ctr"/>
                      <a:r>
                        <a:rPr lang="ru-RU" sz="1000" i="1" dirty="0" smtClean="0"/>
                        <a:t>-489,8</a:t>
                      </a:r>
                      <a:endParaRPr lang="ru-RU" sz="1000" i="1" dirty="0"/>
                    </a:p>
                  </a:txBody>
                  <a:tcPr anchor="ctr">
                    <a:solidFill>
                      <a:schemeClr val="accent2">
                        <a:lumMod val="20000"/>
                        <a:lumOff val="80000"/>
                      </a:schemeClr>
                    </a:solidFill>
                  </a:tcPr>
                </a:tc>
                <a:tc>
                  <a:txBody>
                    <a:bodyPr/>
                    <a:lstStyle/>
                    <a:p>
                      <a:pPr algn="ctr"/>
                      <a:r>
                        <a:rPr lang="en-US" sz="1000" i="1" dirty="0" smtClean="0"/>
                        <a:t>9 698,8</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1091793669"/>
              </p:ext>
            </p:extLst>
          </p:nvPr>
        </p:nvGraphicFramePr>
        <p:xfrm>
          <a:off x="287524" y="3933056"/>
          <a:ext cx="8820980" cy="292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911079" y="674791"/>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3 274,7 </a:t>
            </a: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691946162"/>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1680385700"/>
              </p:ext>
            </p:extLst>
          </p:nvPr>
        </p:nvGraphicFramePr>
        <p:xfrm>
          <a:off x="179512" y="2924944"/>
          <a:ext cx="4824534" cy="2942504"/>
        </p:xfrm>
        <a:graphic>
          <a:graphicData uri="http://schemas.openxmlformats.org/drawingml/2006/table">
            <a:tbl>
              <a:tblPr firstRow="1" bandRow="1">
                <a:tableStyleId>{5C22544A-7EE6-4342-B048-85BDC9FD1C3A}</a:tableStyleId>
              </a:tblPr>
              <a:tblGrid>
                <a:gridCol w="1224136"/>
                <a:gridCol w="720080"/>
                <a:gridCol w="720080"/>
                <a:gridCol w="720080"/>
                <a:gridCol w="725414"/>
                <a:gridCol w="714744"/>
              </a:tblGrid>
              <a:tr h="281136">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(факт)</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c>
                  <a:txBody>
                    <a:bodyPr/>
                    <a:lstStyle/>
                    <a:p>
                      <a:pPr algn="ctr"/>
                      <a:r>
                        <a:rPr lang="ru-RU" sz="1000" dirty="0" smtClean="0"/>
                        <a:t>2026 год (план)</a:t>
                      </a:r>
                      <a:endParaRPr lang="ru-RU" sz="1000" dirty="0"/>
                    </a:p>
                  </a:txBody>
                  <a:tcPr anchor="ctr"/>
                </a:tc>
              </a:tr>
              <a:tr h="661643">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900" dirty="0" smtClean="0"/>
                        <a:t>3,6</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ru-RU" sz="900" dirty="0" smtClean="0"/>
                        <a:t>3,7</a:t>
                      </a:r>
                      <a:endParaRPr lang="ru-RU" sz="900" dirty="0"/>
                    </a:p>
                  </a:txBody>
                  <a:tcPr anchor="ctr">
                    <a:solidFill>
                      <a:schemeClr val="accent6">
                        <a:lumMod val="20000"/>
                        <a:lumOff val="80000"/>
                      </a:schemeClr>
                    </a:solidFill>
                  </a:tcPr>
                </a:tc>
              </a:tr>
              <a:tr h="373972">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900" dirty="0" smtClean="0"/>
                        <a:t>434 918,5</a:t>
                      </a:r>
                      <a:endParaRPr lang="ru-RU" sz="900" dirty="0"/>
                    </a:p>
                  </a:txBody>
                  <a:tcPr anchor="ctr">
                    <a:solidFill>
                      <a:schemeClr val="accent6">
                        <a:lumMod val="20000"/>
                        <a:lumOff val="80000"/>
                      </a:schemeClr>
                    </a:solidFill>
                  </a:tcPr>
                </a:tc>
                <a:tc>
                  <a:txBody>
                    <a:bodyPr/>
                    <a:lstStyle/>
                    <a:p>
                      <a:pPr algn="ctr"/>
                      <a:r>
                        <a:rPr lang="ru-RU" sz="900" dirty="0" smtClean="0"/>
                        <a:t>441 604,9</a:t>
                      </a:r>
                      <a:endParaRPr lang="ru-RU" sz="900" dirty="0"/>
                    </a:p>
                  </a:txBody>
                  <a:tcPr anchor="ctr">
                    <a:solidFill>
                      <a:schemeClr val="accent6">
                        <a:lumMod val="20000"/>
                        <a:lumOff val="80000"/>
                      </a:schemeClr>
                    </a:solidFill>
                  </a:tcPr>
                </a:tc>
                <a:tc>
                  <a:txBody>
                    <a:bodyPr/>
                    <a:lstStyle/>
                    <a:p>
                      <a:pPr algn="ctr"/>
                      <a:r>
                        <a:rPr lang="en-US" sz="900" dirty="0" smtClean="0"/>
                        <a:t>566 125,1</a:t>
                      </a:r>
                      <a:endParaRPr lang="ru-RU" sz="900" dirty="0"/>
                    </a:p>
                  </a:txBody>
                  <a:tcPr anchor="ctr">
                    <a:solidFill>
                      <a:schemeClr val="accent6">
                        <a:lumMod val="20000"/>
                        <a:lumOff val="80000"/>
                      </a:schemeClr>
                    </a:solidFill>
                  </a:tcPr>
                </a:tc>
                <a:tc>
                  <a:txBody>
                    <a:bodyPr/>
                    <a:lstStyle/>
                    <a:p>
                      <a:pPr algn="ctr"/>
                      <a:r>
                        <a:rPr lang="en-US" sz="900" dirty="0" smtClean="0"/>
                        <a:t>416</a:t>
                      </a:r>
                      <a:r>
                        <a:rPr lang="en-US" sz="900" baseline="0" dirty="0" smtClean="0"/>
                        <a:t> 300,3</a:t>
                      </a:r>
                      <a:endParaRPr lang="ru-RU" sz="900" dirty="0"/>
                    </a:p>
                  </a:txBody>
                  <a:tcPr anchor="ctr">
                    <a:solidFill>
                      <a:schemeClr val="accent6">
                        <a:lumMod val="20000"/>
                        <a:lumOff val="80000"/>
                      </a:schemeClr>
                    </a:solidFill>
                  </a:tcPr>
                </a:tc>
                <a:tc>
                  <a:txBody>
                    <a:bodyPr/>
                    <a:lstStyle/>
                    <a:p>
                      <a:pPr algn="ctr"/>
                      <a:r>
                        <a:rPr lang="en-US" sz="900" dirty="0" smtClean="0"/>
                        <a:t>449 746,5</a:t>
                      </a:r>
                      <a:endParaRPr lang="ru-RU" sz="900" dirty="0"/>
                    </a:p>
                  </a:txBody>
                  <a:tcPr anchor="ctr">
                    <a:solidFill>
                      <a:schemeClr val="accent6">
                        <a:lumMod val="20000"/>
                        <a:lumOff val="80000"/>
                      </a:schemeClr>
                    </a:solidFill>
                  </a:tcPr>
                </a:tc>
              </a:tr>
              <a:tr h="373972">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900" dirty="0" smtClean="0"/>
                        <a:t>170 322,4</a:t>
                      </a:r>
                      <a:endParaRPr lang="ru-RU" sz="900" dirty="0"/>
                    </a:p>
                  </a:txBody>
                  <a:tcPr anchor="ctr">
                    <a:solidFill>
                      <a:schemeClr val="accent6">
                        <a:lumMod val="20000"/>
                        <a:lumOff val="80000"/>
                      </a:schemeClr>
                    </a:solidFill>
                  </a:tcPr>
                </a:tc>
                <a:tc>
                  <a:txBody>
                    <a:bodyPr/>
                    <a:lstStyle/>
                    <a:p>
                      <a:pPr algn="ctr"/>
                      <a:r>
                        <a:rPr lang="en-US" sz="900" dirty="0" smtClean="0"/>
                        <a:t>185 </a:t>
                      </a:r>
                      <a:r>
                        <a:rPr lang="ru-RU" sz="900" dirty="0" smtClean="0"/>
                        <a:t>702,9</a:t>
                      </a:r>
                      <a:endParaRPr lang="ru-RU" sz="900" dirty="0"/>
                    </a:p>
                  </a:txBody>
                  <a:tcPr anchor="ctr">
                    <a:solidFill>
                      <a:schemeClr val="accent6">
                        <a:lumMod val="20000"/>
                        <a:lumOff val="80000"/>
                      </a:schemeClr>
                    </a:solidFill>
                  </a:tcPr>
                </a:tc>
                <a:tc>
                  <a:txBody>
                    <a:bodyPr/>
                    <a:lstStyle/>
                    <a:p>
                      <a:pPr algn="ctr"/>
                      <a:r>
                        <a:rPr lang="en-US" sz="900" dirty="0" smtClean="0"/>
                        <a:t>245 821,6</a:t>
                      </a:r>
                      <a:endParaRPr lang="ru-RU" sz="900" dirty="0"/>
                    </a:p>
                  </a:txBody>
                  <a:tcPr anchor="ctr">
                    <a:solidFill>
                      <a:schemeClr val="accent6">
                        <a:lumMod val="20000"/>
                        <a:lumOff val="80000"/>
                      </a:schemeClr>
                    </a:solidFill>
                  </a:tcPr>
                </a:tc>
                <a:tc>
                  <a:txBody>
                    <a:bodyPr/>
                    <a:lstStyle/>
                    <a:p>
                      <a:pPr algn="ctr"/>
                      <a:r>
                        <a:rPr lang="en-US" sz="900" dirty="0" smtClean="0"/>
                        <a:t>223 428,5</a:t>
                      </a:r>
                      <a:endParaRPr lang="ru-RU" sz="900" dirty="0"/>
                    </a:p>
                  </a:txBody>
                  <a:tcPr anchor="ctr">
                    <a:solidFill>
                      <a:schemeClr val="accent6">
                        <a:lumMod val="20000"/>
                        <a:lumOff val="80000"/>
                      </a:schemeClr>
                    </a:solidFill>
                  </a:tcPr>
                </a:tc>
                <a:tc>
                  <a:txBody>
                    <a:bodyPr/>
                    <a:lstStyle/>
                    <a:p>
                      <a:pPr algn="ctr"/>
                      <a:r>
                        <a:rPr lang="en-US" sz="900" dirty="0" smtClean="0"/>
                        <a:t>230 229,4</a:t>
                      </a:r>
                      <a:endParaRPr lang="ru-RU" sz="900" dirty="0"/>
                    </a:p>
                  </a:txBody>
                  <a:tcPr anchor="ctr">
                    <a:solidFill>
                      <a:schemeClr val="accent6">
                        <a:lumMod val="20000"/>
                        <a:lumOff val="80000"/>
                      </a:schemeClr>
                    </a:solidFill>
                  </a:tcPr>
                </a:tc>
              </a:tr>
              <a:tr h="517808">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900" dirty="0" smtClean="0"/>
                        <a:t>264 596,1</a:t>
                      </a:r>
                      <a:endParaRPr lang="ru-RU" sz="900" dirty="0"/>
                    </a:p>
                  </a:txBody>
                  <a:tcPr anchor="ctr">
                    <a:solidFill>
                      <a:schemeClr val="accent6">
                        <a:lumMod val="20000"/>
                        <a:lumOff val="80000"/>
                      </a:schemeClr>
                    </a:solidFill>
                  </a:tcPr>
                </a:tc>
                <a:tc>
                  <a:txBody>
                    <a:bodyPr/>
                    <a:lstStyle/>
                    <a:p>
                      <a:pPr algn="ctr"/>
                      <a:r>
                        <a:rPr lang="ru-RU" sz="900" dirty="0" smtClean="0"/>
                        <a:t>255 902,0</a:t>
                      </a:r>
                      <a:endParaRPr lang="ru-RU" sz="900" dirty="0"/>
                    </a:p>
                  </a:txBody>
                  <a:tcPr anchor="ctr">
                    <a:solidFill>
                      <a:schemeClr val="accent6">
                        <a:lumMod val="20000"/>
                        <a:lumOff val="80000"/>
                      </a:schemeClr>
                    </a:solidFill>
                  </a:tcPr>
                </a:tc>
                <a:tc>
                  <a:txBody>
                    <a:bodyPr/>
                    <a:lstStyle/>
                    <a:p>
                      <a:pPr algn="ctr"/>
                      <a:r>
                        <a:rPr lang="en-US" sz="900" dirty="0" smtClean="0"/>
                        <a:t>320 303,5</a:t>
                      </a:r>
                      <a:endParaRPr lang="ru-RU" sz="900" dirty="0"/>
                    </a:p>
                  </a:txBody>
                  <a:tcPr anchor="ctr">
                    <a:solidFill>
                      <a:schemeClr val="accent6">
                        <a:lumMod val="20000"/>
                        <a:lumOff val="80000"/>
                      </a:schemeClr>
                    </a:solidFill>
                  </a:tcPr>
                </a:tc>
                <a:tc>
                  <a:txBody>
                    <a:bodyPr/>
                    <a:lstStyle/>
                    <a:p>
                      <a:pPr algn="ctr"/>
                      <a:r>
                        <a:rPr lang="en-US" sz="900" dirty="0" smtClean="0"/>
                        <a:t>192 871,8</a:t>
                      </a:r>
                      <a:endParaRPr lang="ru-RU" sz="900" dirty="0"/>
                    </a:p>
                  </a:txBody>
                  <a:tcPr anchor="ctr">
                    <a:solidFill>
                      <a:schemeClr val="accent6">
                        <a:lumMod val="20000"/>
                        <a:lumOff val="80000"/>
                      </a:schemeClr>
                    </a:solidFill>
                  </a:tcPr>
                </a:tc>
                <a:tc>
                  <a:txBody>
                    <a:bodyPr/>
                    <a:lstStyle/>
                    <a:p>
                      <a:pPr algn="ctr"/>
                      <a:r>
                        <a:rPr lang="en-US" sz="900" dirty="0" smtClean="0"/>
                        <a:t>219 517,1</a:t>
                      </a:r>
                      <a:endParaRPr lang="ru-RU" sz="900" dirty="0"/>
                    </a:p>
                  </a:txBody>
                  <a:tcPr anchor="ctr">
                    <a:solidFill>
                      <a:schemeClr val="accent6">
                        <a:lumMod val="20000"/>
                        <a:lumOff val="80000"/>
                      </a:schemeClr>
                    </a:solidFill>
                  </a:tcPr>
                </a:tc>
              </a:tr>
              <a:tr h="529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txBody>
                  <a:tcPr anchor="ctr">
                    <a:solidFill>
                      <a:schemeClr val="accent6">
                        <a:lumMod val="20000"/>
                        <a:lumOff val="80000"/>
                      </a:schemeClr>
                    </a:solidFill>
                  </a:tcPr>
                </a:tc>
                <a:tc>
                  <a:txBody>
                    <a:bodyPr/>
                    <a:lstStyle/>
                    <a:p>
                      <a:pPr algn="ctr"/>
                      <a:r>
                        <a:rPr lang="en-US" sz="900" dirty="0" smtClean="0"/>
                        <a:t>0,001</a:t>
                      </a:r>
                      <a:endParaRPr lang="ru-RU" sz="900" dirty="0"/>
                    </a:p>
                  </a:txBody>
                  <a:tcPr anchor="ctr">
                    <a:solidFill>
                      <a:schemeClr val="accent6">
                        <a:lumMod val="20000"/>
                        <a:lumOff val="80000"/>
                      </a:schemeClr>
                    </a:solidFill>
                  </a:tcPr>
                </a:tc>
                <a:tc>
                  <a:txBody>
                    <a:bodyPr/>
                    <a:lstStyle/>
                    <a:p>
                      <a:pPr algn="ctr"/>
                      <a:r>
                        <a:rPr lang="en-US" sz="900" dirty="0" smtClean="0"/>
                        <a:t>0,001</a:t>
                      </a:r>
                      <a:endParaRPr lang="ru-RU" sz="900" dirty="0"/>
                    </a:p>
                  </a:txBody>
                  <a:tcPr anchor="ctr">
                    <a:solidFill>
                      <a:schemeClr val="accent6">
                        <a:lumMod val="20000"/>
                        <a:lumOff val="80000"/>
                      </a:schemeClr>
                    </a:solidFill>
                  </a:tcPr>
                </a:tc>
                <a:tc>
                  <a:txBody>
                    <a:bodyPr/>
                    <a:lstStyle/>
                    <a:p>
                      <a:pPr algn="ctr"/>
                      <a:r>
                        <a:rPr lang="en-US" sz="900" dirty="0" smtClean="0"/>
                        <a:t>0,00</a:t>
                      </a:r>
                      <a:r>
                        <a:rPr lang="ru-RU" sz="900" dirty="0" smtClean="0"/>
                        <a:t>1</a:t>
                      </a:r>
                      <a:endParaRPr lang="ru-RU" sz="900" dirty="0"/>
                    </a:p>
                  </a:txBody>
                  <a:tcPr anchor="ctr">
                    <a:solidFill>
                      <a:schemeClr val="accent6">
                        <a:lumMod val="20000"/>
                        <a:lumOff val="80000"/>
                      </a:schemeClr>
                    </a:solidFill>
                  </a:tcPr>
                </a:tc>
                <a:tc>
                  <a:txBody>
                    <a:bodyPr/>
                    <a:lstStyle/>
                    <a:p>
                      <a:pPr algn="ctr"/>
                      <a:r>
                        <a:rPr lang="en-US" sz="900" dirty="0" smtClean="0"/>
                        <a:t>0,00</a:t>
                      </a:r>
                      <a:r>
                        <a:rPr lang="ru-RU" sz="900" dirty="0" smtClean="0"/>
                        <a:t>2</a:t>
                      </a:r>
                      <a:endParaRPr lang="ru-RU" sz="900" dirty="0"/>
                    </a:p>
                  </a:txBody>
                  <a:tcPr anchor="ctr">
                    <a:solidFill>
                      <a:schemeClr val="accent6">
                        <a:lumMod val="20000"/>
                        <a:lumOff val="80000"/>
                      </a:schemeClr>
                    </a:solidFill>
                  </a:tcPr>
                </a:tc>
                <a:tc>
                  <a:txBody>
                    <a:bodyPr/>
                    <a:lstStyle/>
                    <a:p>
                      <a:pPr algn="ctr"/>
                      <a:r>
                        <a:rPr lang="ru-RU" sz="900" dirty="0" smtClean="0"/>
                        <a:t>0,002</a:t>
                      </a:r>
                      <a:endParaRPr lang="ru-RU" sz="9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2338293514"/>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888" y="582459"/>
            <a:ext cx="9030616" cy="6250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2139450634"/>
              </p:ext>
            </p:extLst>
          </p:nvPr>
        </p:nvGraphicFramePr>
        <p:xfrm>
          <a:off x="524272" y="1312506"/>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7353"/>
            <a:ext cx="9144000" cy="6493613"/>
          </a:xfrm>
        </p:spPr>
      </p:pic>
      <p:sp>
        <p:nvSpPr>
          <p:cNvPr id="2" name="Заголовок 1"/>
          <p:cNvSpPr>
            <a:spLocks noGrp="1"/>
          </p:cNvSpPr>
          <p:nvPr>
            <p:ph type="title"/>
          </p:nvPr>
        </p:nvSpPr>
        <p:spPr>
          <a:xfrm>
            <a:off x="3635896" y="2060848"/>
            <a:ext cx="5508104" cy="2664296"/>
          </a:xfrm>
        </p:spPr>
        <p:txBody>
          <a:bodyPr/>
          <a:lstStyle/>
          <a:p>
            <a:pPr marR="5080">
              <a:spcBef>
                <a:spcPts val="105"/>
              </a:spcBef>
            </a:pPr>
            <a:r>
              <a:rPr lang="ru-RU" sz="1600" b="1" i="1" dirty="0">
                <a:solidFill>
                  <a:srgbClr val="001F5F"/>
                </a:solidFill>
                <a:latin typeface="Times New Roman"/>
                <a:cs typeface="Times New Roman"/>
              </a:rPr>
              <a:t>Данный</a:t>
            </a:r>
            <a:r>
              <a:rPr lang="ru-RU" sz="1600" b="1" i="1" spc="455" dirty="0">
                <a:solidFill>
                  <a:srgbClr val="001F5F"/>
                </a:solidFill>
                <a:latin typeface="Times New Roman"/>
                <a:cs typeface="Times New Roman"/>
              </a:rPr>
              <a:t> </a:t>
            </a:r>
            <a:r>
              <a:rPr lang="ru-RU" sz="1600" b="1" i="1" dirty="0">
                <a:solidFill>
                  <a:srgbClr val="001F5F"/>
                </a:solidFill>
                <a:latin typeface="Times New Roman"/>
                <a:cs typeface="Times New Roman"/>
              </a:rPr>
              <a:t>раздел</a:t>
            </a:r>
            <a:r>
              <a:rPr lang="ru-RU" sz="1600" b="1" i="1" spc="445" dirty="0">
                <a:solidFill>
                  <a:srgbClr val="001F5F"/>
                </a:solidFill>
                <a:latin typeface="Times New Roman"/>
                <a:cs typeface="Times New Roman"/>
              </a:rPr>
              <a:t> </a:t>
            </a:r>
            <a:r>
              <a:rPr lang="ru-RU" sz="1600" b="1" i="1" dirty="0">
                <a:solidFill>
                  <a:srgbClr val="001F5F"/>
                </a:solidFill>
                <a:latin typeface="Times New Roman"/>
                <a:cs typeface="Times New Roman"/>
              </a:rPr>
              <a:t>содержит</a:t>
            </a:r>
            <a:r>
              <a:rPr lang="ru-RU" sz="1600" b="1" i="1" spc="450" dirty="0">
                <a:solidFill>
                  <a:srgbClr val="001F5F"/>
                </a:solidFill>
                <a:latin typeface="Times New Roman"/>
                <a:cs typeface="Times New Roman"/>
              </a:rPr>
              <a:t> </a:t>
            </a:r>
            <a:r>
              <a:rPr lang="ru-RU" sz="1600" b="1" i="1" dirty="0" smtClean="0">
                <a:solidFill>
                  <a:srgbClr val="001F5F"/>
                </a:solidFill>
                <a:latin typeface="Times New Roman"/>
                <a:cs typeface="Times New Roman"/>
              </a:rPr>
              <a:t>информацию:</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a:t>
            </a:r>
            <a:r>
              <a:rPr lang="ru-RU" sz="1600" b="1" i="1" spc="455" dirty="0" smtClean="0">
                <a:solidFill>
                  <a:srgbClr val="001F5F"/>
                </a:solidFill>
                <a:latin typeface="Times New Roman"/>
                <a:cs typeface="Times New Roman"/>
              </a:rPr>
              <a:t> </a:t>
            </a:r>
            <a:r>
              <a:rPr lang="ru-RU" sz="1600" b="1" i="1" dirty="0">
                <a:solidFill>
                  <a:srgbClr val="001F5F"/>
                </a:solidFill>
                <a:latin typeface="Times New Roman"/>
                <a:cs typeface="Times New Roman"/>
              </a:rPr>
              <a:t>о</a:t>
            </a:r>
            <a:r>
              <a:rPr lang="ru-RU" sz="1600" b="1" i="1" spc="455" dirty="0">
                <a:solidFill>
                  <a:srgbClr val="001F5F"/>
                </a:solidFill>
                <a:latin typeface="Times New Roman"/>
                <a:cs typeface="Times New Roman"/>
              </a:rPr>
              <a:t> </a:t>
            </a:r>
            <a:r>
              <a:rPr lang="ru-RU" sz="1600" b="1" i="1" spc="-10" dirty="0">
                <a:solidFill>
                  <a:srgbClr val="001F5F"/>
                </a:solidFill>
                <a:latin typeface="Times New Roman"/>
                <a:cs typeface="Times New Roman"/>
              </a:rPr>
              <a:t>показателях </a:t>
            </a:r>
            <a:r>
              <a:rPr lang="ru-RU" sz="1600" b="1" i="1" spc="-10" dirty="0" smtClean="0">
                <a:solidFill>
                  <a:srgbClr val="001F5F"/>
                </a:solidFill>
                <a:latin typeface="Times New Roman"/>
                <a:cs typeface="Times New Roman"/>
              </a:rPr>
              <a:t>изменений в </a:t>
            </a:r>
            <a:r>
              <a:rPr lang="ru-RU" sz="1600" b="1" i="1" dirty="0" smtClean="0">
                <a:solidFill>
                  <a:srgbClr val="001F5F"/>
                </a:solidFill>
                <a:latin typeface="Times New Roman"/>
                <a:cs typeface="Times New Roman"/>
              </a:rPr>
              <a:t>бюджет</a:t>
            </a:r>
            <a:r>
              <a:rPr lang="ru-RU" sz="1600" b="1" i="1" spc="75" dirty="0" smtClean="0">
                <a:solidFill>
                  <a:srgbClr val="001F5F"/>
                </a:solidFill>
                <a:latin typeface="Times New Roman"/>
                <a:cs typeface="Times New Roman"/>
              </a:rPr>
              <a:t> </a:t>
            </a:r>
            <a:r>
              <a:rPr lang="ru-RU" sz="1600" b="1" i="1" dirty="0">
                <a:solidFill>
                  <a:srgbClr val="001F5F"/>
                </a:solidFill>
                <a:latin typeface="Times New Roman"/>
                <a:cs typeface="Times New Roman"/>
              </a:rPr>
              <a:t>муниципального</a:t>
            </a:r>
            <a:r>
              <a:rPr lang="ru-RU" sz="1600" b="1" i="1" spc="80" dirty="0">
                <a:solidFill>
                  <a:srgbClr val="001F5F"/>
                </a:solidFill>
                <a:latin typeface="Times New Roman"/>
                <a:cs typeface="Times New Roman"/>
              </a:rPr>
              <a:t> </a:t>
            </a:r>
            <a:r>
              <a:rPr lang="ru-RU" sz="1600" b="1" i="1" dirty="0">
                <a:solidFill>
                  <a:srgbClr val="001F5F"/>
                </a:solidFill>
                <a:latin typeface="Times New Roman"/>
                <a:cs typeface="Times New Roman"/>
              </a:rPr>
              <a:t>образования</a:t>
            </a:r>
            <a:r>
              <a:rPr lang="ru-RU" sz="1600" b="1" i="1" spc="80" dirty="0">
                <a:solidFill>
                  <a:srgbClr val="001F5F"/>
                </a:solidFill>
                <a:latin typeface="Times New Roman"/>
                <a:cs typeface="Times New Roman"/>
              </a:rPr>
              <a:t> </a:t>
            </a:r>
            <a:r>
              <a:rPr lang="ru-RU" sz="1600" b="1" i="1" spc="-10" dirty="0">
                <a:solidFill>
                  <a:srgbClr val="001F5F"/>
                </a:solidFill>
                <a:latin typeface="Times New Roman"/>
                <a:cs typeface="Times New Roman"/>
              </a:rPr>
              <a:t>«</a:t>
            </a:r>
            <a:r>
              <a:rPr lang="ru-RU" sz="1600" b="1" i="1" spc="-10" dirty="0" smtClean="0">
                <a:solidFill>
                  <a:srgbClr val="001F5F"/>
                </a:solidFill>
                <a:latin typeface="Times New Roman"/>
                <a:cs typeface="Times New Roman"/>
              </a:rPr>
              <a:t>Демидовский </a:t>
            </a:r>
            <a:r>
              <a:rPr lang="ru-RU" sz="1600" b="1" i="1" dirty="0">
                <a:solidFill>
                  <a:srgbClr val="001F5F"/>
                </a:solidFill>
                <a:latin typeface="Times New Roman"/>
                <a:cs typeface="Times New Roman"/>
              </a:rPr>
              <a:t>район»</a:t>
            </a:r>
            <a:r>
              <a:rPr lang="ru-RU" sz="1600" b="1" i="1" spc="320" dirty="0">
                <a:solidFill>
                  <a:srgbClr val="001F5F"/>
                </a:solidFill>
                <a:latin typeface="Times New Roman"/>
                <a:cs typeface="Times New Roman"/>
              </a:rPr>
              <a:t> </a:t>
            </a:r>
            <a:r>
              <a:rPr lang="ru-RU" sz="1600" b="1" i="1" dirty="0">
                <a:solidFill>
                  <a:srgbClr val="001F5F"/>
                </a:solidFill>
                <a:latin typeface="Times New Roman"/>
                <a:cs typeface="Times New Roman"/>
              </a:rPr>
              <a:t>Смоленской</a:t>
            </a:r>
            <a:r>
              <a:rPr lang="ru-RU" sz="1600" b="1" i="1" spc="350" dirty="0">
                <a:solidFill>
                  <a:srgbClr val="001F5F"/>
                </a:solidFill>
                <a:latin typeface="Times New Roman"/>
                <a:cs typeface="Times New Roman"/>
              </a:rPr>
              <a:t> </a:t>
            </a:r>
            <a:r>
              <a:rPr lang="ru-RU" sz="1600" b="1" i="1" dirty="0">
                <a:solidFill>
                  <a:srgbClr val="001F5F"/>
                </a:solidFill>
                <a:latin typeface="Times New Roman"/>
                <a:cs typeface="Times New Roman"/>
              </a:rPr>
              <a:t>области </a:t>
            </a:r>
            <a:r>
              <a:rPr lang="ru-RU" sz="1600" b="1" i="1" dirty="0" smtClean="0">
                <a:solidFill>
                  <a:srgbClr val="001F5F"/>
                </a:solidFill>
                <a:latin typeface="Times New Roman"/>
                <a:cs typeface="Times New Roman"/>
              </a:rPr>
              <a:t>на </a:t>
            </a:r>
            <a:r>
              <a:rPr lang="ru-RU" sz="1600" b="1" i="1" dirty="0">
                <a:solidFill>
                  <a:srgbClr val="001F5F"/>
                </a:solidFill>
                <a:latin typeface="Times New Roman"/>
                <a:cs typeface="Times New Roman"/>
              </a:rPr>
              <a:t>2024 год и плановый период 2025 и 2026 годов,</a:t>
            </a:r>
            <a:r>
              <a:rPr lang="ru-RU" sz="1600" b="1" i="1" spc="345" dirty="0" smtClean="0">
                <a:solidFill>
                  <a:srgbClr val="001F5F"/>
                </a:solidFill>
                <a:latin typeface="Times New Roman"/>
                <a:cs typeface="Times New Roman"/>
              </a:rPr>
              <a:t> </a:t>
            </a:r>
            <a:r>
              <a:rPr lang="ru-RU" sz="1600" b="1" i="1" dirty="0">
                <a:solidFill>
                  <a:srgbClr val="001F5F"/>
                </a:solidFill>
                <a:latin typeface="Times New Roman"/>
                <a:cs typeface="Times New Roman"/>
              </a:rPr>
              <a:t>утвержденных</a:t>
            </a:r>
            <a:r>
              <a:rPr lang="ru-RU" sz="1600" b="1" i="1" spc="360" dirty="0">
                <a:solidFill>
                  <a:srgbClr val="001F5F"/>
                </a:solidFill>
                <a:latin typeface="Times New Roman"/>
                <a:cs typeface="Times New Roman"/>
              </a:rPr>
              <a:t> </a:t>
            </a:r>
            <a:r>
              <a:rPr lang="ru-RU" sz="1600" b="1" i="1" spc="-10" dirty="0">
                <a:solidFill>
                  <a:srgbClr val="001F5F"/>
                </a:solidFill>
                <a:latin typeface="Times New Roman"/>
                <a:cs typeface="Times New Roman"/>
              </a:rPr>
              <a:t>решением </a:t>
            </a:r>
            <a:r>
              <a:rPr lang="ru-RU" sz="1600" b="1" i="1" dirty="0" smtClean="0">
                <a:solidFill>
                  <a:srgbClr val="001F5F"/>
                </a:solidFill>
                <a:latin typeface="Times New Roman"/>
                <a:cs typeface="Times New Roman"/>
              </a:rPr>
              <a:t>Демидовским</a:t>
            </a:r>
            <a:r>
              <a:rPr lang="ru-RU" sz="1600" b="1" i="1" spc="200"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районным Советом депутатов</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от</a:t>
            </a:r>
            <a:r>
              <a:rPr lang="ru-RU" sz="1600" b="1" i="1" spc="185"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27.12.2023</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№97/9 (в редакции решения от 21.03.2024 № 19/3, от 17.07.2024 № 70/13);</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 о форме участия граждан в публичных слушаниях и механизме взаимодействия местного населения с депутатами Демидовского районного Совета депутатов;</a:t>
            </a:r>
            <a:br>
              <a:rPr lang="ru-RU" sz="1600" b="1" i="1" dirty="0" smtClean="0">
                <a:solidFill>
                  <a:srgbClr val="001F5F"/>
                </a:solidFill>
                <a:latin typeface="Times New Roman"/>
                <a:cs typeface="Times New Roman"/>
              </a:rPr>
            </a:br>
            <a:r>
              <a:rPr lang="ru-RU" sz="1600" b="1" i="1" spc="-10" dirty="0" smtClean="0">
                <a:solidFill>
                  <a:srgbClr val="001F5F"/>
                </a:solidFill>
                <a:latin typeface="Times New Roman"/>
                <a:cs typeface="Times New Roman"/>
              </a:rPr>
              <a:t>* </a:t>
            </a:r>
            <a:r>
              <a:rPr lang="ru-RU" sz="1600" b="1" i="1" spc="-50" dirty="0" smtClean="0">
                <a:solidFill>
                  <a:srgbClr val="001F5F"/>
                </a:solidFill>
                <a:latin typeface="Times New Roman"/>
                <a:cs typeface="Times New Roman"/>
              </a:rPr>
              <a:t>о</a:t>
            </a:r>
            <a:r>
              <a:rPr lang="ru-RU" sz="1600" b="1" i="1" dirty="0" smtClean="0">
                <a:solidFill>
                  <a:srgbClr val="001F5F"/>
                </a:solidFill>
                <a:latin typeface="Times New Roman"/>
                <a:cs typeface="Times New Roman"/>
              </a:rPr>
              <a:t> </a:t>
            </a:r>
            <a:r>
              <a:rPr lang="ru-RU" sz="1600" b="1" i="1" spc="-10" dirty="0" smtClean="0">
                <a:solidFill>
                  <a:srgbClr val="001F5F"/>
                </a:solidFill>
                <a:latin typeface="Times New Roman"/>
                <a:cs typeface="Times New Roman"/>
              </a:rPr>
              <a:t>разработчике брошюры</a:t>
            </a:r>
            <a:r>
              <a:rPr lang="ru-RU" sz="1600" b="1" i="1" dirty="0" smtClean="0">
                <a:solidFill>
                  <a:srgbClr val="001F5F"/>
                </a:solidFill>
                <a:latin typeface="Times New Roman"/>
                <a:cs typeface="Times New Roman"/>
              </a:rPr>
              <a:t> </a:t>
            </a:r>
            <a:r>
              <a:rPr lang="ru-RU" sz="1600" b="1" i="1" dirty="0">
                <a:solidFill>
                  <a:srgbClr val="001F5F"/>
                </a:solidFill>
                <a:latin typeface="Times New Roman"/>
                <a:cs typeface="Times New Roman"/>
              </a:rPr>
              <a:t>«Бюджет</a:t>
            </a:r>
            <a:r>
              <a:rPr lang="ru-RU" sz="1600" b="1" i="1" spc="-15" dirty="0">
                <a:solidFill>
                  <a:srgbClr val="001F5F"/>
                </a:solidFill>
                <a:latin typeface="Times New Roman"/>
                <a:cs typeface="Times New Roman"/>
              </a:rPr>
              <a:t> </a:t>
            </a:r>
            <a:r>
              <a:rPr lang="ru-RU" sz="1600" b="1" i="1" dirty="0">
                <a:solidFill>
                  <a:srgbClr val="001F5F"/>
                </a:solidFill>
                <a:latin typeface="Times New Roman"/>
                <a:cs typeface="Times New Roman"/>
              </a:rPr>
              <a:t>для</a:t>
            </a:r>
            <a:r>
              <a:rPr lang="ru-RU" sz="1600" b="1" i="1" spc="-25" dirty="0">
                <a:solidFill>
                  <a:srgbClr val="001F5F"/>
                </a:solidFill>
                <a:latin typeface="Times New Roman"/>
                <a:cs typeface="Times New Roman"/>
              </a:rPr>
              <a:t> </a:t>
            </a:r>
            <a:r>
              <a:rPr lang="ru-RU" sz="1600" b="1" i="1" dirty="0">
                <a:solidFill>
                  <a:srgbClr val="001F5F"/>
                </a:solidFill>
                <a:latin typeface="Times New Roman"/>
                <a:cs typeface="Times New Roman"/>
              </a:rPr>
              <a:t>граждан</a:t>
            </a:r>
            <a:r>
              <a:rPr lang="ru-RU" sz="1600" b="1" i="1" dirty="0" smtClean="0">
                <a:solidFill>
                  <a:srgbClr val="001F5F"/>
                </a:solidFill>
                <a:latin typeface="Times New Roman"/>
                <a:cs typeface="Times New Roman"/>
              </a:rPr>
              <a:t>»</a:t>
            </a:r>
            <a:r>
              <a:rPr lang="ru-RU" sz="1600" b="1" i="1" dirty="0">
                <a:latin typeface="Times New Roman"/>
                <a:cs typeface="Times New Roman"/>
              </a:rPr>
              <a:t/>
            </a:r>
            <a:br>
              <a:rPr lang="ru-RU" sz="1600" b="1" i="1" dirty="0">
                <a:latin typeface="Times New Roman"/>
                <a:cs typeface="Times New Roman"/>
              </a:rPr>
            </a:br>
            <a:endParaRPr lang="ru-RU" sz="1600" b="1" i="1"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7239584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Rectangle 7"/>
          <p:cNvSpPr>
            <a:spLocks noChangeArrowheads="1"/>
          </p:cNvSpPr>
          <p:nvPr/>
        </p:nvSpPr>
        <p:spPr bwMode="auto">
          <a:xfrm>
            <a:off x="155575" y="371609"/>
            <a:ext cx="8952929" cy="651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just"/>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Проект решения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Демидовского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окружного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Совета депутатов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 внесении изменений в решение Демидовского районного  Совета депутатов от 26.12.2023 № 97/9 «О бюджете муниципального образования «Демидовский район» Смоленской области на 2024 год и на плановый период 2025 и 2026 годов</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(в ред. от 21.03.2024 № 19/3, от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17.07.2024 № 70/13 )(</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далее –решение о бюджете)  подготовлен  Финансовым управлением</a:t>
            </a:r>
            <a:r>
              <a:rPr kumimoji="0" lang="ru-RU" altLang="ru-RU" sz="1400" b="1" i="1" u="none" strike="noStrike" cap="none" normalizeH="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Администрации муниципального образования «Демидовский район» Смоленской области </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требованиями, установленными Бюджетным кодексом Российской Федерации. </a:t>
            </a: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altLang="ru-RU" sz="600" b="1" i="1" u="none"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eaLnBrk="0" hangingPunct="0"/>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Основные</a:t>
            </a:r>
            <a:r>
              <a:rPr lang="ru-RU" b="1" spc="-4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параметры</a:t>
            </a:r>
            <a:r>
              <a:rPr lang="ru-RU" b="1" spc="-2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b="1" spc="-1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b="1" spc="2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(далее</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spc="-10" dirty="0">
                <a:solidFill>
                  <a:schemeClr val="accent5">
                    <a:lumMod val="25000"/>
                  </a:schemeClr>
                </a:solidFill>
                <a:latin typeface="Times New Roman" panose="02020603050405020304" pitchFamily="18" charset="0"/>
                <a:cs typeface="Times New Roman" panose="02020603050405020304" pitchFamily="18" charset="0"/>
              </a:rPr>
              <a:t>района) </a:t>
            </a:r>
            <a:r>
              <a:rPr lang="ru-RU"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b="1" spc="-20" dirty="0">
                <a:solidFill>
                  <a:schemeClr val="accent5">
                    <a:lumMod val="25000"/>
                  </a:schemeClr>
                </a:solidFill>
                <a:latin typeface="Times New Roman" panose="02020603050405020304" pitchFamily="18" charset="0"/>
                <a:cs typeface="Times New Roman" panose="02020603050405020304" pitchFamily="18" charset="0"/>
              </a:rPr>
              <a:t>планируется к </a:t>
            </a:r>
            <a:r>
              <a:rPr lang="ru-RU" b="1" spc="-20" dirty="0" smtClean="0">
                <a:solidFill>
                  <a:schemeClr val="accent5">
                    <a:lumMod val="25000"/>
                  </a:schemeClr>
                </a:solidFill>
                <a:latin typeface="Times New Roman" panose="02020603050405020304" pitchFamily="18" charset="0"/>
                <a:cs typeface="Times New Roman" panose="02020603050405020304" pitchFamily="18" charset="0"/>
              </a:rPr>
              <a:t>утверждению </a:t>
            </a:r>
            <a:r>
              <a:rPr kumimoji="0" lang="ru-RU" altLang="ru-RU" sz="1400" b="1"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в следующих объемах:</a:t>
            </a:r>
          </a:p>
          <a:p>
            <a:pPr lvl="0" algn="r" eaLnBrk="0" hangingPunct="0"/>
            <a:r>
              <a:rPr lang="ru-RU" altLang="ru-RU"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 </a:t>
            </a:r>
            <a:r>
              <a:rPr lang="ru-RU" altLang="ru-RU" sz="1200"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(тыс. </a:t>
            </a:r>
            <a:r>
              <a:rPr lang="ru-RU" altLang="ru-RU" sz="1200" b="1" dirty="0" smtClean="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рублей)</a:t>
            </a:r>
          </a:p>
          <a:p>
            <a:pPr lvl="0" algn="r" eaLnBrk="0" hangingPunct="0"/>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sz="600"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12700" marR="6985" indent="251460" algn="just">
              <a:lnSpc>
                <a:spcPct val="100000"/>
              </a:lnSpc>
              <a:spcBef>
                <a:spcPts val="105"/>
              </a:spcBef>
            </a:pPr>
            <a:r>
              <a:rPr lang="ru-RU" sz="1300" b="1" dirty="0">
                <a:solidFill>
                  <a:schemeClr val="accent5">
                    <a:lumMod val="25000"/>
                  </a:schemeClr>
                </a:solidFill>
                <a:latin typeface="Times New Roman"/>
                <a:cs typeface="Times New Roman"/>
              </a:rPr>
              <a:t>Общие доходы </a:t>
            </a:r>
            <a:r>
              <a:rPr lang="ru-RU" sz="1300" dirty="0">
                <a:solidFill>
                  <a:schemeClr val="accent5">
                    <a:lumMod val="25000"/>
                  </a:schemeClr>
                </a:solidFill>
                <a:latin typeface="Times New Roman"/>
                <a:cs typeface="Times New Roman"/>
              </a:rPr>
              <a:t>бюджета муниципального района планируются к утверждению </a:t>
            </a:r>
            <a:r>
              <a:rPr lang="ru-RU" sz="1300" dirty="0" smtClean="0">
                <a:solidFill>
                  <a:schemeClr val="accent5">
                    <a:lumMod val="25000"/>
                  </a:schemeClr>
                </a:solidFill>
                <a:latin typeface="Times New Roman"/>
                <a:cs typeface="Times New Roman"/>
              </a:rPr>
              <a:t>на</a:t>
            </a:r>
            <a:r>
              <a:rPr lang="ru-RU" sz="1300" spc="-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2024</a:t>
            </a:r>
            <a:r>
              <a:rPr lang="ru-RU" sz="1300" spc="-5"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год </a:t>
            </a:r>
            <a:r>
              <a:rPr lang="ru-RU" sz="1300" dirty="0" smtClean="0">
                <a:solidFill>
                  <a:schemeClr val="accent5">
                    <a:lumMod val="25000"/>
                  </a:schemeClr>
                </a:solidFill>
                <a:latin typeface="Times New Roman"/>
                <a:cs typeface="Times New Roman"/>
              </a:rPr>
              <a:t>с</a:t>
            </a:r>
            <a:r>
              <a:rPr lang="ru-RU" sz="1300" spc="-15"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увеличением</a:t>
            </a:r>
            <a:r>
              <a:rPr lang="ru-RU" sz="1300" spc="-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на</a:t>
            </a:r>
            <a:r>
              <a:rPr lang="ru-RU" sz="1300" spc="-5" dirty="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29 410,1</a:t>
            </a:r>
            <a:r>
              <a:rPr lang="ru-RU" sz="1300" spc="270"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тыс.</a:t>
            </a:r>
            <a:r>
              <a:rPr lang="ru-RU" sz="1300" spc="-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рублей,</a:t>
            </a:r>
            <a:r>
              <a:rPr lang="ru-RU" sz="1300" spc="-5" dirty="0">
                <a:solidFill>
                  <a:schemeClr val="accent5">
                    <a:lumMod val="25000"/>
                  </a:schemeClr>
                </a:solidFill>
                <a:latin typeface="Times New Roman"/>
                <a:cs typeface="Times New Roman"/>
              </a:rPr>
              <a:t> </a:t>
            </a:r>
            <a:r>
              <a:rPr lang="ru-RU" sz="1300" spc="-5" dirty="0" smtClean="0">
                <a:solidFill>
                  <a:schemeClr val="accent5">
                    <a:lumMod val="25000"/>
                  </a:schemeClr>
                </a:solidFill>
                <a:latin typeface="Times New Roman"/>
                <a:cs typeface="Times New Roman"/>
              </a:rPr>
              <a:t>2025 </a:t>
            </a:r>
            <a:r>
              <a:rPr lang="ru-RU" sz="1300" dirty="0" smtClean="0">
                <a:solidFill>
                  <a:schemeClr val="accent5">
                    <a:lumMod val="25000"/>
                  </a:schemeClr>
                </a:solidFill>
                <a:latin typeface="Times New Roman"/>
                <a:cs typeface="Times New Roman"/>
              </a:rPr>
              <a:t>и</a:t>
            </a:r>
            <a:r>
              <a:rPr lang="ru-RU" sz="1300" spc="-5" dirty="0" smtClean="0">
                <a:solidFill>
                  <a:schemeClr val="accent5">
                    <a:lumMod val="25000"/>
                  </a:schemeClr>
                </a:solidFill>
                <a:latin typeface="Times New Roman"/>
                <a:cs typeface="Times New Roman"/>
              </a:rPr>
              <a:t> </a:t>
            </a:r>
            <a:r>
              <a:rPr lang="ru-RU" sz="1300" spc="-20" dirty="0" smtClean="0">
                <a:solidFill>
                  <a:schemeClr val="accent5">
                    <a:lumMod val="25000"/>
                  </a:schemeClr>
                </a:solidFill>
                <a:latin typeface="Times New Roman"/>
                <a:cs typeface="Times New Roman"/>
              </a:rPr>
              <a:t>2026 </a:t>
            </a:r>
            <a:r>
              <a:rPr lang="ru-RU" sz="1300" dirty="0">
                <a:solidFill>
                  <a:schemeClr val="accent5">
                    <a:lumMod val="25000"/>
                  </a:schemeClr>
                </a:solidFill>
                <a:latin typeface="Times New Roman"/>
                <a:cs typeface="Times New Roman"/>
              </a:rPr>
              <a:t>года остаются</a:t>
            </a:r>
            <a:r>
              <a:rPr lang="ru-RU" sz="1300" spc="-55" dirty="0">
                <a:solidFill>
                  <a:schemeClr val="accent5">
                    <a:lumMod val="25000"/>
                  </a:schemeClr>
                </a:solidFill>
                <a:latin typeface="Times New Roman"/>
                <a:cs typeface="Times New Roman"/>
              </a:rPr>
              <a:t> </a:t>
            </a:r>
            <a:r>
              <a:rPr lang="ru-RU" sz="1300" spc="-10" dirty="0">
                <a:solidFill>
                  <a:schemeClr val="accent5">
                    <a:lumMod val="25000"/>
                  </a:schemeClr>
                </a:solidFill>
                <a:latin typeface="Times New Roman"/>
                <a:cs typeface="Times New Roman"/>
              </a:rPr>
              <a:t>неизменными</a:t>
            </a:r>
            <a:r>
              <a:rPr lang="ru-RU" sz="1300" dirty="0" smtClean="0">
                <a:solidFill>
                  <a:schemeClr val="accent5">
                    <a:lumMod val="25000"/>
                  </a:schemeClr>
                </a:solidFill>
                <a:latin typeface="Times New Roman"/>
                <a:cs typeface="Times New Roman"/>
              </a:rPr>
              <a:t>.</a:t>
            </a:r>
            <a:r>
              <a:rPr lang="ru-RU" sz="1300" spc="-30" dirty="0" smtClean="0">
                <a:solidFill>
                  <a:schemeClr val="accent5">
                    <a:lumMod val="25000"/>
                  </a:schemeClr>
                </a:solidFill>
                <a:latin typeface="Times New Roman"/>
                <a:cs typeface="Times New Roman"/>
              </a:rPr>
              <a:t> </a:t>
            </a:r>
          </a:p>
          <a:p>
            <a:pPr marL="12700" marR="6985" indent="251460" algn="just">
              <a:lnSpc>
                <a:spcPct val="100000"/>
              </a:lnSpc>
              <a:spcBef>
                <a:spcPts val="105"/>
              </a:spcBef>
            </a:pPr>
            <a:r>
              <a:rPr lang="ru-RU" sz="1300" b="1" dirty="0">
                <a:solidFill>
                  <a:schemeClr val="accent5">
                    <a:lumMod val="25000"/>
                  </a:schemeClr>
                </a:solidFill>
                <a:latin typeface="Times New Roman"/>
                <a:cs typeface="Times New Roman"/>
              </a:rPr>
              <a:t>Налоговые</a:t>
            </a:r>
            <a:r>
              <a:rPr lang="ru-RU" sz="1300" b="1" spc="365"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и</a:t>
            </a:r>
            <a:r>
              <a:rPr lang="ru-RU" sz="1300" b="1" spc="370"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неналоговые</a:t>
            </a:r>
            <a:r>
              <a:rPr lang="ru-RU" sz="1300" b="1" spc="365"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доходы</a:t>
            </a:r>
            <a:r>
              <a:rPr lang="ru-RU" sz="1300" b="1" spc="370" dirty="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бюджета</a:t>
            </a:r>
            <a:r>
              <a:rPr lang="ru-RU" sz="1300" spc="-40"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муниципального</a:t>
            </a:r>
            <a:r>
              <a:rPr lang="ru-RU" sz="1300" spc="-2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района</a:t>
            </a:r>
            <a:r>
              <a:rPr lang="ru-RU" sz="1300" spc="-30" dirty="0">
                <a:solidFill>
                  <a:schemeClr val="accent5">
                    <a:lumMod val="25000"/>
                  </a:schemeClr>
                </a:solidFill>
                <a:latin typeface="Times New Roman"/>
                <a:cs typeface="Times New Roman"/>
              </a:rPr>
              <a:t> </a:t>
            </a:r>
            <a:r>
              <a:rPr lang="ru-RU" sz="1300" spc="-30" dirty="0" smtClean="0">
                <a:solidFill>
                  <a:schemeClr val="accent5">
                    <a:lumMod val="25000"/>
                  </a:schemeClr>
                </a:solidFill>
                <a:latin typeface="Times New Roman"/>
                <a:cs typeface="Times New Roman"/>
              </a:rPr>
              <a:t> планируются к утверждению</a:t>
            </a:r>
            <a:r>
              <a:rPr lang="ru-RU" sz="1300" dirty="0" smtClean="0">
                <a:solidFill>
                  <a:schemeClr val="accent5">
                    <a:lumMod val="25000"/>
                  </a:schemeClr>
                </a:solidFill>
                <a:latin typeface="Times New Roman"/>
                <a:cs typeface="Times New Roman"/>
              </a:rPr>
              <a:t> с увеличением на 2 951,6 тыс. рублей, в том числе:</a:t>
            </a:r>
          </a:p>
          <a:p>
            <a:pPr marL="298450" marR="6985" indent="-285750" algn="just">
              <a:lnSpc>
                <a:spcPct val="100000"/>
              </a:lnSpc>
              <a:spcBef>
                <a:spcPts val="105"/>
              </a:spcBef>
              <a:buFontTx/>
              <a:buChar char="-"/>
            </a:pPr>
            <a:r>
              <a:rPr lang="ru-RU" sz="1300" spc="-10" dirty="0" smtClean="0">
                <a:solidFill>
                  <a:schemeClr val="accent5">
                    <a:lumMod val="25000"/>
                  </a:schemeClr>
                </a:solidFill>
                <a:latin typeface="Times New Roman"/>
                <a:cs typeface="Times New Roman"/>
              </a:rPr>
              <a:t>НДФЛ на 1 951,6 тыс. рублей;</a:t>
            </a:r>
          </a:p>
          <a:p>
            <a:pPr marL="298450" marR="6985" indent="-285750" algn="just">
              <a:lnSpc>
                <a:spcPct val="100000"/>
              </a:lnSpc>
              <a:spcBef>
                <a:spcPts val="105"/>
              </a:spcBef>
              <a:buFontTx/>
              <a:buChar char="-"/>
            </a:pPr>
            <a:r>
              <a:rPr lang="ru-RU" sz="1300" spc="-10" dirty="0" smtClean="0">
                <a:solidFill>
                  <a:schemeClr val="accent5">
                    <a:lumMod val="25000"/>
                  </a:schemeClr>
                </a:solidFill>
                <a:latin typeface="Times New Roman"/>
                <a:cs typeface="Times New Roman"/>
              </a:rPr>
              <a:t>УСН на 680,0 тыс. руб.;</a:t>
            </a:r>
          </a:p>
          <a:p>
            <a:pPr marL="298450" marR="6985" indent="-285750" algn="just">
              <a:lnSpc>
                <a:spcPct val="100000"/>
              </a:lnSpc>
              <a:spcBef>
                <a:spcPts val="105"/>
              </a:spcBef>
              <a:buFontTx/>
              <a:buChar char="-"/>
            </a:pPr>
            <a:r>
              <a:rPr lang="ru-RU" sz="1300" spc="-10" dirty="0" smtClean="0">
                <a:solidFill>
                  <a:schemeClr val="accent5">
                    <a:lumMod val="25000"/>
                  </a:schemeClr>
                </a:solidFill>
                <a:latin typeface="Times New Roman"/>
                <a:cs typeface="Times New Roman"/>
              </a:rPr>
              <a:t>Аренда имущества на 190,0 тыс. руб.;</a:t>
            </a:r>
            <a:endParaRPr lang="ru-RU" sz="1300" spc="-10" dirty="0">
              <a:solidFill>
                <a:schemeClr val="accent5">
                  <a:lumMod val="25000"/>
                </a:schemeClr>
              </a:solidFill>
              <a:latin typeface="Times New Roman"/>
              <a:cs typeface="Times New Roman"/>
            </a:endParaRPr>
          </a:p>
          <a:p>
            <a:pPr marL="298450" marR="6985" indent="-285750" algn="just">
              <a:lnSpc>
                <a:spcPct val="100000"/>
              </a:lnSpc>
              <a:spcBef>
                <a:spcPts val="105"/>
              </a:spcBef>
              <a:buFontTx/>
              <a:buChar char="-"/>
            </a:pPr>
            <a:r>
              <a:rPr lang="ru-RU" sz="1300" spc="-10" dirty="0" smtClean="0">
                <a:solidFill>
                  <a:schemeClr val="accent5">
                    <a:lumMod val="25000"/>
                  </a:schemeClr>
                </a:solidFill>
                <a:latin typeface="Times New Roman"/>
                <a:cs typeface="Times New Roman"/>
              </a:rPr>
              <a:t>Продажа земли на 130,0тыс. рублей.</a:t>
            </a:r>
          </a:p>
          <a:p>
            <a:pPr marL="12700" marR="6985" indent="251460" algn="just">
              <a:spcBef>
                <a:spcPts val="105"/>
              </a:spcBef>
            </a:pPr>
            <a:r>
              <a:rPr lang="ru-RU" sz="1300" dirty="0">
                <a:solidFill>
                  <a:schemeClr val="accent5">
                    <a:lumMod val="25000"/>
                  </a:schemeClr>
                </a:solidFill>
                <a:latin typeface="Times New Roman"/>
                <a:cs typeface="Times New Roman"/>
              </a:rPr>
              <a:t>Доходная</a:t>
            </a:r>
            <a:r>
              <a:rPr lang="ru-RU" sz="1300" spc="-4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часть</a:t>
            </a:r>
            <a:r>
              <a:rPr lang="ru-RU" sz="1300" spc="-40"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бюджета</a:t>
            </a:r>
            <a:r>
              <a:rPr lang="ru-RU" sz="1300" spc="-40"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муниципального</a:t>
            </a:r>
            <a:r>
              <a:rPr lang="ru-RU" sz="1300" spc="-2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района</a:t>
            </a:r>
            <a:r>
              <a:rPr lang="ru-RU" sz="1300" spc="-20"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по</a:t>
            </a:r>
            <a:r>
              <a:rPr lang="ru-RU" sz="1300" b="1" spc="-15"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безвозмездным</a:t>
            </a:r>
            <a:r>
              <a:rPr lang="ru-RU" sz="1300" b="1" spc="-55"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поступлениям</a:t>
            </a:r>
            <a:r>
              <a:rPr lang="ru-RU" sz="1300" b="1" spc="-30" dirty="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планируются к утверждению </a:t>
            </a:r>
            <a:r>
              <a:rPr lang="ru-RU" sz="1300" dirty="0">
                <a:solidFill>
                  <a:schemeClr val="accent5">
                    <a:lumMod val="25000"/>
                  </a:schemeClr>
                </a:solidFill>
                <a:latin typeface="Times New Roman"/>
                <a:cs typeface="Times New Roman"/>
              </a:rPr>
              <a:t>на</a:t>
            </a:r>
            <a:r>
              <a:rPr lang="ru-RU" sz="1300" spc="-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2024</a:t>
            </a:r>
            <a:r>
              <a:rPr lang="ru-RU" sz="1300" spc="-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год с</a:t>
            </a:r>
            <a:r>
              <a:rPr lang="ru-RU" sz="1300" spc="-1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увеличением</a:t>
            </a:r>
            <a:r>
              <a:rPr lang="ru-RU" sz="1300" spc="-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на</a:t>
            </a:r>
            <a:r>
              <a:rPr lang="ru-RU" sz="1300" spc="-5" dirty="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26 458,5</a:t>
            </a:r>
            <a:r>
              <a:rPr lang="ru-RU" sz="1300" spc="270"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тыс.</a:t>
            </a:r>
            <a:r>
              <a:rPr lang="ru-RU" sz="1300" spc="-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рублей,</a:t>
            </a:r>
            <a:r>
              <a:rPr lang="ru-RU" sz="1300" spc="-5" dirty="0">
                <a:solidFill>
                  <a:schemeClr val="accent5">
                    <a:lumMod val="25000"/>
                  </a:schemeClr>
                </a:solidFill>
                <a:latin typeface="Times New Roman"/>
                <a:cs typeface="Times New Roman"/>
              </a:rPr>
              <a:t> 2025 </a:t>
            </a:r>
            <a:r>
              <a:rPr lang="ru-RU" sz="1300" dirty="0">
                <a:solidFill>
                  <a:schemeClr val="accent5">
                    <a:lumMod val="25000"/>
                  </a:schemeClr>
                </a:solidFill>
                <a:latin typeface="Times New Roman"/>
                <a:cs typeface="Times New Roman"/>
              </a:rPr>
              <a:t>и</a:t>
            </a:r>
            <a:r>
              <a:rPr lang="ru-RU" sz="1300" spc="-5" dirty="0">
                <a:solidFill>
                  <a:schemeClr val="accent5">
                    <a:lumMod val="25000"/>
                  </a:schemeClr>
                </a:solidFill>
                <a:latin typeface="Times New Roman"/>
                <a:cs typeface="Times New Roman"/>
              </a:rPr>
              <a:t> </a:t>
            </a:r>
            <a:r>
              <a:rPr lang="ru-RU" sz="1300" spc="-20" dirty="0">
                <a:solidFill>
                  <a:schemeClr val="accent5">
                    <a:lumMod val="25000"/>
                  </a:schemeClr>
                </a:solidFill>
                <a:latin typeface="Times New Roman"/>
                <a:cs typeface="Times New Roman"/>
              </a:rPr>
              <a:t>2026 </a:t>
            </a:r>
            <a:r>
              <a:rPr lang="ru-RU" sz="1300" dirty="0">
                <a:solidFill>
                  <a:schemeClr val="accent5">
                    <a:lumMod val="25000"/>
                  </a:schemeClr>
                </a:solidFill>
                <a:latin typeface="Times New Roman"/>
                <a:cs typeface="Times New Roman"/>
              </a:rPr>
              <a:t>года остаются</a:t>
            </a:r>
            <a:r>
              <a:rPr lang="ru-RU" sz="1300" spc="-55" dirty="0">
                <a:solidFill>
                  <a:schemeClr val="accent5">
                    <a:lumMod val="25000"/>
                  </a:schemeClr>
                </a:solidFill>
                <a:latin typeface="Times New Roman"/>
                <a:cs typeface="Times New Roman"/>
              </a:rPr>
              <a:t> </a:t>
            </a:r>
            <a:r>
              <a:rPr lang="ru-RU" sz="1300" spc="-10" dirty="0">
                <a:solidFill>
                  <a:schemeClr val="accent5">
                    <a:lumMod val="25000"/>
                  </a:schemeClr>
                </a:solidFill>
                <a:latin typeface="Times New Roman"/>
                <a:cs typeface="Times New Roman"/>
              </a:rPr>
              <a:t>неизменными</a:t>
            </a:r>
            <a:r>
              <a:rPr lang="ru-RU" sz="1300" dirty="0">
                <a:solidFill>
                  <a:schemeClr val="accent5">
                    <a:lumMod val="25000"/>
                  </a:schemeClr>
                </a:solidFill>
                <a:latin typeface="Times New Roman"/>
                <a:cs typeface="Times New Roman"/>
              </a:rPr>
              <a:t>.</a:t>
            </a:r>
            <a:r>
              <a:rPr lang="ru-RU" sz="1300" spc="-30" dirty="0">
                <a:solidFill>
                  <a:schemeClr val="accent5">
                    <a:lumMod val="25000"/>
                  </a:schemeClr>
                </a:solidFill>
                <a:latin typeface="Times New Roman"/>
                <a:cs typeface="Times New Roman"/>
              </a:rPr>
              <a:t> </a:t>
            </a:r>
          </a:p>
        </p:txBody>
      </p:sp>
      <p:graphicFrame>
        <p:nvGraphicFramePr>
          <p:cNvPr id="14" name="Таблица 13"/>
          <p:cNvGraphicFramePr>
            <a:graphicFrameLocks noGrp="1"/>
          </p:cNvGraphicFramePr>
          <p:nvPr>
            <p:extLst>
              <p:ext uri="{D42A27DB-BD31-4B8C-83A1-F6EECF244321}">
                <p14:modId xmlns:p14="http://schemas.microsoft.com/office/powerpoint/2010/main" val="4259437519"/>
              </p:ext>
            </p:extLst>
          </p:nvPr>
        </p:nvGraphicFramePr>
        <p:xfrm>
          <a:off x="460375" y="2420888"/>
          <a:ext cx="8541842" cy="2088862"/>
        </p:xfrm>
        <a:graphic>
          <a:graphicData uri="http://schemas.openxmlformats.org/drawingml/2006/table">
            <a:tbl>
              <a:tblPr firstRow="1" firstCol="1" bandRow="1">
                <a:tableStyleId>{21E4AEA4-8DFA-4A89-87EB-49C32662AFE0}</a:tableStyleId>
              </a:tblPr>
              <a:tblGrid>
                <a:gridCol w="1946228"/>
                <a:gridCol w="1151182"/>
                <a:gridCol w="882881"/>
                <a:gridCol w="1177175"/>
                <a:gridCol w="937507"/>
                <a:gridCol w="1122548"/>
                <a:gridCol w="1324321"/>
              </a:tblGrid>
              <a:tr h="218934">
                <a:tc rowSpan="2">
                  <a:txBody>
                    <a:bodyPr/>
                    <a:lstStyle/>
                    <a:p>
                      <a:pPr>
                        <a:spcAft>
                          <a:spcPts val="0"/>
                        </a:spcAft>
                      </a:pPr>
                      <a:r>
                        <a:rPr lang="ru-RU" sz="1400" dirty="0">
                          <a:effectLst/>
                        </a:rPr>
                        <a:t> </a:t>
                      </a: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2024 год</a:t>
                      </a:r>
                      <a:endParaRPr lang="ru-RU" sz="1100" dirty="0" smtClean="0">
                        <a:effectLst/>
                        <a:latin typeface="Times New Roman"/>
                        <a:ea typeface="Times New Roman"/>
                      </a:endParaRPr>
                    </a:p>
                  </a:txBody>
                  <a:tcPr marL="68580" marR="68580" marT="0" marB="0"/>
                </a:tc>
                <a:tc hMerge="1">
                  <a:txBody>
                    <a:bodyPr/>
                    <a:lstStyle/>
                    <a:p>
                      <a:pPr algn="ctr">
                        <a:spcAft>
                          <a:spcPts val="0"/>
                        </a:spcAft>
                      </a:pP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2025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2026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r>
              <a:tr h="355241">
                <a:tc vMerge="1">
                  <a:txBody>
                    <a:bodyPr/>
                    <a:lstStyle/>
                    <a:p>
                      <a:pPr>
                        <a:spcAft>
                          <a:spcPts val="0"/>
                        </a:spcAft>
                      </a:pP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r>
              <a:tr h="433937">
                <a:tc>
                  <a:txBody>
                    <a:bodyPr/>
                    <a:lstStyle/>
                    <a:p>
                      <a:pPr>
                        <a:spcAft>
                          <a:spcPts val="0"/>
                        </a:spcAft>
                      </a:pPr>
                      <a:r>
                        <a:rPr lang="ru-RU" sz="1200" dirty="0">
                          <a:effectLst/>
                        </a:rPr>
                        <a:t>общий объем доходов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556 426,3</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+ 29 410,1</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a:effectLst/>
                        </a:rPr>
                        <a:t>416 </a:t>
                      </a:r>
                      <a:r>
                        <a:rPr lang="ru-RU" sz="1100" dirty="0" smtClean="0">
                          <a:effectLst/>
                        </a:rPr>
                        <a:t>300,3</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smtClean="0">
                          <a:effectLst/>
                        </a:rPr>
                        <a:t>450 073,9</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r h="432048">
                <a:tc>
                  <a:txBody>
                    <a:bodyPr/>
                    <a:lstStyle/>
                    <a:p>
                      <a:pPr>
                        <a:spcAft>
                          <a:spcPts val="0"/>
                        </a:spcAft>
                      </a:pPr>
                      <a:r>
                        <a:rPr lang="ru-RU" sz="1200" dirty="0">
                          <a:effectLst/>
                        </a:rPr>
                        <a:t>общий объем расходов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566 125,1</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+ 29 410,1</a:t>
                      </a:r>
                    </a:p>
                  </a:txBody>
                  <a:tcPr marL="68580" marR="68580" marT="0" marB="0" anchor="ctr"/>
                </a:tc>
                <a:tc>
                  <a:txBody>
                    <a:bodyPr/>
                    <a:lstStyle/>
                    <a:p>
                      <a:pPr algn="ctr">
                        <a:spcAft>
                          <a:spcPts val="0"/>
                        </a:spcAft>
                      </a:pPr>
                      <a:r>
                        <a:rPr lang="ru-RU" sz="1100" dirty="0" smtClean="0">
                          <a:effectLst/>
                        </a:rPr>
                        <a:t>416 300,3</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smtClean="0">
                          <a:effectLst/>
                        </a:rPr>
                        <a:t>449 746,5</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r h="648702">
                <a:tc>
                  <a:txBody>
                    <a:bodyPr/>
                    <a:lstStyle/>
                    <a:p>
                      <a:pPr>
                        <a:spcAft>
                          <a:spcPts val="0"/>
                        </a:spcAft>
                      </a:pPr>
                      <a:r>
                        <a:rPr lang="ru-RU" sz="1200" dirty="0">
                          <a:effectLst/>
                        </a:rPr>
                        <a:t>Дефицит </a:t>
                      </a:r>
                      <a:r>
                        <a:rPr lang="ru-RU" sz="1200" dirty="0" smtClean="0">
                          <a:effectLst/>
                        </a:rPr>
                        <a:t>– </a:t>
                      </a:r>
                    </a:p>
                    <a:p>
                      <a:pPr>
                        <a:spcAft>
                          <a:spcPts val="0"/>
                        </a:spcAft>
                      </a:pPr>
                      <a:r>
                        <a:rPr lang="ru-RU" sz="1200" dirty="0" smtClean="0">
                          <a:effectLst/>
                        </a:rPr>
                        <a:t>(</a:t>
                      </a:r>
                      <a:r>
                        <a:rPr lang="ru-RU" sz="1200" dirty="0">
                          <a:effectLst/>
                        </a:rPr>
                        <a:t>профицит +) </a:t>
                      </a:r>
                      <a:endParaRPr lang="ru-RU" sz="1200" dirty="0" smtClean="0">
                        <a:effectLst/>
                      </a:endParaRPr>
                    </a:p>
                    <a:p>
                      <a:pPr>
                        <a:spcAft>
                          <a:spcPts val="0"/>
                        </a:spcAft>
                      </a:pPr>
                      <a:r>
                        <a:rPr lang="ru-RU" sz="1200" dirty="0" smtClean="0">
                          <a:effectLst/>
                        </a:rPr>
                        <a:t>местного </a:t>
                      </a:r>
                      <a:r>
                        <a:rPr lang="ru-RU" sz="1200" dirty="0">
                          <a:effectLst/>
                        </a:rPr>
                        <a:t>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9 698,8</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a:effectLst/>
                        </a:rPr>
                        <a:t>0,0</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a:effectLst/>
                        </a:rPr>
                        <a:t>327,4</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1638699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3" name="Таблица 2"/>
          <p:cNvGraphicFramePr>
            <a:graphicFrameLocks noGrp="1"/>
          </p:cNvGraphicFramePr>
          <p:nvPr>
            <p:extLst>
              <p:ext uri="{D42A27DB-BD31-4B8C-83A1-F6EECF244321}">
                <p14:modId xmlns:p14="http://schemas.microsoft.com/office/powerpoint/2010/main" val="4070478757"/>
              </p:ext>
            </p:extLst>
          </p:nvPr>
        </p:nvGraphicFramePr>
        <p:xfrm>
          <a:off x="117425" y="822643"/>
          <a:ext cx="8991079" cy="6184004"/>
        </p:xfrm>
        <a:graphic>
          <a:graphicData uri="http://schemas.openxmlformats.org/drawingml/2006/table">
            <a:tbl>
              <a:tblPr firstRow="1" firstCol="1" bandRow="1">
                <a:tableStyleId>{93296810-A885-4BE3-A3E7-6D5BEEA58F35}</a:tableStyleId>
              </a:tblPr>
              <a:tblGrid>
                <a:gridCol w="6110759"/>
                <a:gridCol w="936104"/>
                <a:gridCol w="936104"/>
                <a:gridCol w="1008112"/>
              </a:tblGrid>
              <a:tr h="1135930">
                <a:tc>
                  <a:txBody>
                    <a:bodyPr/>
                    <a:lstStyle/>
                    <a:p>
                      <a:pPr algn="ctr">
                        <a:lnSpc>
                          <a:spcPct val="115000"/>
                        </a:lnSpc>
                        <a:spcAft>
                          <a:spcPts val="0"/>
                        </a:spcAft>
                      </a:pPr>
                      <a:r>
                        <a:rPr lang="ru-RU" sz="800" dirty="0">
                          <a:effectLst/>
                        </a:rPr>
                        <a:t>Наименование  дохода</a:t>
                      </a:r>
                      <a:endParaRPr lang="ru-RU" sz="1000" dirty="0">
                        <a:effectLst/>
                      </a:endParaRPr>
                    </a:p>
                    <a:p>
                      <a:pPr algn="ctr">
                        <a:lnSpc>
                          <a:spcPct val="115000"/>
                        </a:lnSpc>
                        <a:spcAft>
                          <a:spcPts val="0"/>
                        </a:spcAft>
                      </a:pPr>
                      <a:r>
                        <a:rPr lang="ru-RU" sz="800" dirty="0">
                          <a:effectLst/>
                        </a:rPr>
                        <a:t> </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 70/13)</a:t>
                      </a:r>
                    </a:p>
                    <a:p>
                      <a:pPr algn="ctr">
                        <a:lnSpc>
                          <a:spcPct val="115000"/>
                        </a:lnSpc>
                        <a:spcAft>
                          <a:spcPts val="0"/>
                        </a:spcAft>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smtClean="0">
                          <a:effectLst/>
                        </a:rPr>
                        <a:t>Показатели с учетом проекта решения «О внесении изменений в бюджет»</a:t>
                      </a:r>
                    </a:p>
                    <a:p>
                      <a:pPr algn="ctr">
                        <a:lnSpc>
                          <a:spcPct val="115000"/>
                        </a:lnSpc>
                        <a:spcAft>
                          <a:spcPts val="0"/>
                        </a:spcAft>
                      </a:pPr>
                      <a:r>
                        <a:rPr lang="ru-RU" sz="800" dirty="0" smtClean="0">
                          <a:effectLst/>
                        </a:rPr>
                        <a:t> (рублей)</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a:effectLst/>
                        </a:rPr>
                        <a:t>Изменения</a:t>
                      </a:r>
                      <a:endParaRPr lang="ru-RU" sz="1000" dirty="0">
                        <a:effectLst/>
                      </a:endParaRPr>
                    </a:p>
                    <a:p>
                      <a:pPr algn="ctr">
                        <a:lnSpc>
                          <a:spcPct val="115000"/>
                        </a:lnSpc>
                        <a:spcAft>
                          <a:spcPts val="0"/>
                        </a:spcAft>
                      </a:pPr>
                      <a:r>
                        <a:rPr lang="ru-RU" sz="800" dirty="0">
                          <a:effectLst/>
                        </a:rPr>
                        <a:t>(</a:t>
                      </a:r>
                      <a:r>
                        <a:rPr lang="en-US" sz="800" dirty="0">
                          <a:effectLst/>
                        </a:rPr>
                        <a:t>“+”, “-”</a:t>
                      </a:r>
                      <a:r>
                        <a:rPr lang="ru-RU" sz="800" dirty="0" smtClean="0">
                          <a:effectLst/>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p>
                      <a:pPr algn="ctr">
                        <a:lnSpc>
                          <a:spcPct val="115000"/>
                        </a:lnSpc>
                        <a:spcAft>
                          <a:spcPts val="0"/>
                        </a:spcAft>
                      </a:pPr>
                      <a:endParaRPr lang="ru-RU" sz="800" dirty="0">
                        <a:effectLst/>
                        <a:latin typeface="Times New Roman"/>
                        <a:ea typeface="Times New Roman"/>
                        <a:cs typeface="Times New Roman"/>
                      </a:endParaRPr>
                    </a:p>
                  </a:txBody>
                  <a:tcPr marL="68580" marR="68580" marT="0" marB="0" anchor="ctr"/>
                </a:tc>
              </a:tr>
              <a:tr h="164414">
                <a:tc>
                  <a:txBody>
                    <a:bodyPr/>
                    <a:lstStyle/>
                    <a:p>
                      <a:pPr marL="21590">
                        <a:lnSpc>
                          <a:spcPct val="115000"/>
                        </a:lnSpc>
                        <a:spcAft>
                          <a:spcPts val="0"/>
                        </a:spcAft>
                      </a:pPr>
                      <a:r>
                        <a:rPr lang="ru-RU" sz="1000">
                          <a:effectLst/>
                        </a:rPr>
                        <a:t>НАЛОГОВЫЕ И НЕНАЛОГОВЫЕ ДОХОДЫ</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55 539 200,00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58 490 800,00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effectLst/>
                          <a:latin typeface="Times New Roman"/>
                          <a:ea typeface="Times New Roman"/>
                          <a:cs typeface="Times New Roman"/>
                        </a:rPr>
                        <a:t>+ 2 951 600,00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smtClean="0">
                          <a:effectLst/>
                          <a:latin typeface="Times New Roman"/>
                          <a:ea typeface="Times New Roman"/>
                          <a:cs typeface="Times New Roman"/>
                        </a:rPr>
                        <a:t>НДФЛ</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36 768 500,00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38 720,100,00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+ 1 951 600,00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smtClean="0">
                          <a:effectLst/>
                          <a:latin typeface="Times New Roman"/>
                          <a:ea typeface="Times New Roman"/>
                          <a:cs typeface="Times New Roman"/>
                        </a:rPr>
                        <a:t>УСН</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1 830 300,00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2 510 300,00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+ 680 000,00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smtClean="0">
                          <a:effectLst/>
                          <a:latin typeface="Times New Roman"/>
                          <a:ea typeface="Times New Roman"/>
                          <a:cs typeface="Times New Roman"/>
                        </a:rPr>
                        <a:t>Аренда имущества</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183 400,00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373 400,00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+ 190 000,00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smtClean="0">
                          <a:effectLst/>
                          <a:latin typeface="Times New Roman"/>
                          <a:ea typeface="Times New Roman"/>
                          <a:cs typeface="Times New Roman"/>
                        </a:rPr>
                        <a:t>Продажа земли</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1 017 000,00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1 147 000,00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+ 130 000,00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a:effectLst/>
                        </a:rPr>
                        <a:t>БЕЗВОЗМЕЗДНЫЕ ДОХОДЫ</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471 477 020,61</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471 477 020,61</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a:solidFill>
                            <a:srgbClr val="000000"/>
                          </a:solidFill>
                          <a:effectLst/>
                          <a:latin typeface="Times New Roman"/>
                          <a:ea typeface="Times New Roman"/>
                          <a:cs typeface="Times New Roman"/>
                        </a:rPr>
                        <a:t>+ </a:t>
                      </a:r>
                      <a:r>
                        <a:rPr lang="ru-RU" sz="1000" i="1" dirty="0" smtClean="0">
                          <a:solidFill>
                            <a:srgbClr val="000000"/>
                          </a:solidFill>
                          <a:effectLst/>
                          <a:latin typeface="Times New Roman"/>
                          <a:ea typeface="Times New Roman"/>
                          <a:cs typeface="Times New Roman"/>
                        </a:rPr>
                        <a:t>20 412 167,07</a:t>
                      </a:r>
                      <a:endParaRPr lang="ru-RU" sz="1000" dirty="0">
                        <a:effectLst/>
                        <a:latin typeface="Times New Roman"/>
                        <a:ea typeface="Times New Roman"/>
                        <a:cs typeface="Times New Roman"/>
                      </a:endParaRPr>
                    </a:p>
                  </a:txBody>
                  <a:tcPr marL="68580" marR="68580" marT="0" marB="0"/>
                </a:tc>
              </a:tr>
              <a:tr h="143197">
                <a:tc>
                  <a:txBody>
                    <a:bodyPr/>
                    <a:lstStyle/>
                    <a:p>
                      <a:pPr marL="21590">
                        <a:lnSpc>
                          <a:spcPts val="1100"/>
                        </a:lnSpc>
                        <a:spcAft>
                          <a:spcPts val="0"/>
                        </a:spcAft>
                      </a:pPr>
                      <a:r>
                        <a:rPr lang="ru-RU" sz="1000" spc="0" baseline="0" dirty="0" smtClean="0">
                          <a:effectLst/>
                          <a:latin typeface="Times New Roman"/>
                          <a:ea typeface="Times New Roman"/>
                          <a:cs typeface="Times New Roman"/>
                        </a:rPr>
                        <a:t>Субсидии на обеспечение развития и укрепления материально-технической базы муниципальных учреждений культуры </a:t>
                      </a:r>
                      <a:endParaRPr lang="ru-RU" sz="1000" spc="0" baseline="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dirty="0" smtClean="0">
                          <a:solidFill>
                            <a:srgbClr val="000000"/>
                          </a:solidFill>
                          <a:effectLst/>
                          <a:latin typeface="Times New Roman"/>
                          <a:ea typeface="Times New Roman"/>
                          <a:cs typeface="Times New Roman"/>
                        </a:rPr>
                        <a:t>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217</a:t>
                      </a:r>
                      <a:r>
                        <a:rPr lang="ru-RU" sz="1000" baseline="0" dirty="0" smtClean="0">
                          <a:solidFill>
                            <a:schemeClr val="tx1"/>
                          </a:solidFill>
                          <a:effectLst/>
                          <a:latin typeface="Times New Roman"/>
                          <a:ea typeface="Times New Roman"/>
                          <a:cs typeface="Times New Roman"/>
                        </a:rPr>
                        <a:t> 000,00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chemeClr val="tx1"/>
                          </a:solidFill>
                          <a:effectLst/>
                          <a:latin typeface="Times New Roman"/>
                          <a:ea typeface="Times New Roman"/>
                          <a:cs typeface="Times New Roman"/>
                        </a:rPr>
                        <a:t>+ </a:t>
                      </a:r>
                      <a:r>
                        <a:rPr lang="ru-RU" sz="1000" dirty="0" smtClean="0">
                          <a:solidFill>
                            <a:schemeClr val="tx1"/>
                          </a:solidFill>
                          <a:effectLst/>
                          <a:latin typeface="Times New Roman"/>
                          <a:ea typeface="Times New Roman"/>
                          <a:cs typeface="Times New Roman"/>
                        </a:rPr>
                        <a:t>217</a:t>
                      </a:r>
                      <a:r>
                        <a:rPr lang="ru-RU" sz="1000" baseline="0" dirty="0" smtClean="0">
                          <a:solidFill>
                            <a:schemeClr val="tx1"/>
                          </a:solidFill>
                          <a:effectLst/>
                          <a:latin typeface="Times New Roman"/>
                          <a:ea typeface="Times New Roman"/>
                          <a:cs typeface="Times New Roman"/>
                        </a:rPr>
                        <a:t> 000,00</a:t>
                      </a:r>
                      <a:endParaRPr lang="ru-RU" sz="1000" dirty="0">
                        <a:solidFill>
                          <a:schemeClr val="tx1"/>
                        </a:solidFill>
                        <a:effectLst/>
                        <a:latin typeface="Times New Roman"/>
                        <a:ea typeface="Times New Roman"/>
                        <a:cs typeface="Times New Roman"/>
                      </a:endParaRPr>
                    </a:p>
                  </a:txBody>
                  <a:tcPr marL="68580" marR="68580" marT="0" marB="0"/>
                </a:tc>
              </a:tr>
              <a:tr h="78039">
                <a:tc>
                  <a:txBody>
                    <a:bodyPr/>
                    <a:lstStyle/>
                    <a:p>
                      <a:pPr marL="21590">
                        <a:lnSpc>
                          <a:spcPts val="1100"/>
                        </a:lnSpc>
                        <a:spcAft>
                          <a:spcPts val="0"/>
                        </a:spcAft>
                      </a:pPr>
                      <a:r>
                        <a:rPr lang="ru-RU" sz="1000" spc="0" baseline="0" dirty="0" smtClean="0">
                          <a:effectLst/>
                          <a:latin typeface="Times New Roman"/>
                          <a:ea typeface="Times New Roman"/>
                          <a:cs typeface="Times New Roman"/>
                        </a:rPr>
                        <a:t>Субсидии на обеспечение развития и укрепления материально-технической базы муниципальных учреждений дополнительного образования </a:t>
                      </a:r>
                      <a:endParaRPr lang="ru-RU" sz="1000" spc="0" baseline="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dirty="0" smtClean="0">
                          <a:solidFill>
                            <a:srgbClr val="000000"/>
                          </a:solidFill>
                          <a:effectLst/>
                          <a:latin typeface="Times New Roman"/>
                          <a:ea typeface="Times New Roman"/>
                          <a:cs typeface="Times New Roman"/>
                        </a:rPr>
                        <a:t>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70 000,00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+ 70 000,00</a:t>
                      </a:r>
                      <a:endParaRPr lang="ru-RU" sz="1000" dirty="0">
                        <a:solidFill>
                          <a:schemeClr val="tx1"/>
                        </a:solidFill>
                        <a:effectLst/>
                        <a:latin typeface="Times New Roman"/>
                        <a:ea typeface="Times New Roman"/>
                        <a:cs typeface="Times New Roman"/>
                      </a:endParaRPr>
                    </a:p>
                  </a:txBody>
                  <a:tcPr marL="68580" marR="68580" marT="0" marB="0"/>
                </a:tc>
              </a:tr>
              <a:tr h="204844">
                <a:tc>
                  <a:txBody>
                    <a:bodyPr/>
                    <a:lstStyle/>
                    <a:p>
                      <a:pPr marL="21590">
                        <a:lnSpc>
                          <a:spcPts val="1100"/>
                        </a:lnSpc>
                        <a:spcAft>
                          <a:spcPts val="0"/>
                        </a:spcAft>
                      </a:pPr>
                      <a:r>
                        <a:rPr lang="ru-RU" sz="1000" spc="0" baseline="0" dirty="0" smtClean="0">
                          <a:effectLst/>
                          <a:latin typeface="Times New Roman"/>
                          <a:ea typeface="Times New Roman"/>
                          <a:cs typeface="Times New Roman"/>
                        </a:rPr>
                        <a:t>Субсидии на укрепление материально-технической базы образовательных учреждений</a:t>
                      </a:r>
                      <a:endParaRPr lang="ru-RU" sz="1000" spc="0" baseline="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dirty="0" smtClean="0">
                          <a:solidFill>
                            <a:srgbClr val="000000"/>
                          </a:solidFill>
                          <a:effectLst/>
                          <a:latin typeface="Times New Roman"/>
                          <a:ea typeface="Times New Roman"/>
                          <a:cs typeface="Times New Roman"/>
                        </a:rPr>
                        <a:t>6 657 300,00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7 245 300,00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+ 588 000,00</a:t>
                      </a:r>
                      <a:endParaRPr lang="ru-RU" sz="1000" dirty="0">
                        <a:solidFill>
                          <a:schemeClr val="tx1"/>
                        </a:solidFill>
                        <a:effectLst/>
                        <a:latin typeface="Times New Roman"/>
                        <a:ea typeface="Times New Roman"/>
                        <a:cs typeface="Times New Roman"/>
                      </a:endParaRPr>
                    </a:p>
                  </a:txBody>
                  <a:tcPr marL="68580" marR="68580" marT="0" marB="0"/>
                </a:tc>
              </a:tr>
              <a:tr h="84381">
                <a:tc>
                  <a:txBody>
                    <a:bodyPr/>
                    <a:lstStyle/>
                    <a:p>
                      <a:pPr>
                        <a:lnSpc>
                          <a:spcPts val="1100"/>
                        </a:lnSpc>
                        <a:spcAft>
                          <a:spcPts val="0"/>
                        </a:spcAft>
                      </a:pPr>
                      <a:r>
                        <a:rPr lang="ru-RU" sz="1000" spc="0" baseline="0" dirty="0" smtClean="0">
                          <a:solidFill>
                            <a:schemeClr val="bg1"/>
                          </a:solidFill>
                          <a:effectLst/>
                          <a:latin typeface="Times New Roman"/>
                          <a:ea typeface="Times New Roman"/>
                          <a:cs typeface="Times New Roman"/>
                        </a:rPr>
                        <a:t>Субсидии </a:t>
                      </a:r>
                      <a:r>
                        <a:rPr lang="ru-RU" sz="1000" spc="0" baseline="0" dirty="0">
                          <a:solidFill>
                            <a:schemeClr val="bg1"/>
                          </a:solidFill>
                          <a:effectLst/>
                          <a:latin typeface="Times New Roman"/>
                          <a:ea typeface="Times New Roman"/>
                          <a:cs typeface="Times New Roman"/>
                        </a:rPr>
                        <a:t>на предоставление грантов субъектам малого и среднего предпринимательства</a:t>
                      </a:r>
                    </a:p>
                  </a:txBody>
                  <a:tcPr marL="68580" marR="68580" marT="0" marB="0" anchor="ctr"/>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1 200 000,00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2 716 000,00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chemeClr val="tx1"/>
                          </a:solidFill>
                          <a:effectLst/>
                          <a:latin typeface="Times New Roman"/>
                          <a:ea typeface="Times New Roman"/>
                          <a:cs typeface="Times New Roman"/>
                        </a:rPr>
                        <a:t>+ </a:t>
                      </a:r>
                      <a:r>
                        <a:rPr lang="ru-RU" sz="1000" dirty="0" smtClean="0">
                          <a:solidFill>
                            <a:schemeClr val="tx1"/>
                          </a:solidFill>
                          <a:effectLst/>
                          <a:latin typeface="Times New Roman"/>
                          <a:ea typeface="Times New Roman"/>
                          <a:cs typeface="Times New Roman"/>
                        </a:rPr>
                        <a:t>1 516 000,00</a:t>
                      </a:r>
                      <a:endParaRPr lang="ru-RU" sz="1000" dirty="0">
                        <a:solidFill>
                          <a:schemeClr val="tx1"/>
                        </a:solidFill>
                        <a:effectLst/>
                        <a:latin typeface="Times New Roman"/>
                        <a:ea typeface="Times New Roman"/>
                        <a:cs typeface="Times New Roman"/>
                      </a:endParaRPr>
                    </a:p>
                  </a:txBody>
                  <a:tcPr marL="68580" marR="68580" marT="0" marB="0"/>
                </a:tc>
              </a:tr>
              <a:tr h="139178">
                <a:tc>
                  <a:txBody>
                    <a:bodyPr/>
                    <a:lstStyle/>
                    <a:p>
                      <a:pPr>
                        <a:lnSpc>
                          <a:spcPts val="1100"/>
                        </a:lnSpc>
                        <a:spcAft>
                          <a:spcPts val="0"/>
                        </a:spcAft>
                      </a:pPr>
                      <a:r>
                        <a:rPr lang="ru-RU" sz="1000" spc="0" baseline="0" dirty="0" smtClean="0">
                          <a:solidFill>
                            <a:schemeClr val="bg1"/>
                          </a:solidFill>
                          <a:effectLst/>
                          <a:latin typeface="Times New Roman"/>
                          <a:ea typeface="Times New Roman"/>
                          <a:cs typeface="Times New Roman"/>
                        </a:rPr>
                        <a:t>Субсидии на укрепление материально-технической базы учреждений</a:t>
                      </a:r>
                      <a:endParaRPr lang="ru-RU" sz="1000" spc="0" baseline="0" dirty="0">
                        <a:solidFill>
                          <a:schemeClr val="bg1"/>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dirty="0" smtClean="0">
                          <a:solidFill>
                            <a:srgbClr val="000000"/>
                          </a:solidFill>
                          <a:effectLst/>
                          <a:latin typeface="Times New Roman"/>
                          <a:ea typeface="Times New Roman"/>
                          <a:cs typeface="Times New Roman"/>
                        </a:rPr>
                        <a:t>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125 000,00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chemeClr val="tx1"/>
                          </a:solidFill>
                          <a:effectLst/>
                          <a:latin typeface="Times New Roman"/>
                          <a:ea typeface="Times New Roman"/>
                          <a:cs typeface="Times New Roman"/>
                        </a:rPr>
                        <a:t>+ </a:t>
                      </a:r>
                      <a:r>
                        <a:rPr lang="ru-RU" sz="1000" dirty="0" smtClean="0">
                          <a:solidFill>
                            <a:schemeClr val="tx1"/>
                          </a:solidFill>
                          <a:effectLst/>
                          <a:latin typeface="Times New Roman"/>
                          <a:ea typeface="Times New Roman"/>
                          <a:cs typeface="Times New Roman"/>
                        </a:rPr>
                        <a:t>125 000,00</a:t>
                      </a:r>
                      <a:endParaRPr lang="ru-RU" sz="1000" dirty="0">
                        <a:solidFill>
                          <a:schemeClr val="tx1"/>
                        </a:solidFill>
                        <a:effectLst/>
                        <a:latin typeface="Times New Roman"/>
                        <a:ea typeface="Times New Roman"/>
                        <a:cs typeface="Times New Roman"/>
                      </a:endParaRPr>
                    </a:p>
                  </a:txBody>
                  <a:tcPr marL="68580" marR="68580" marT="0" marB="0"/>
                </a:tc>
              </a:tr>
              <a:tr h="145393">
                <a:tc>
                  <a:txBody>
                    <a:bodyPr/>
                    <a:lstStyle/>
                    <a:p>
                      <a:pPr>
                        <a:lnSpc>
                          <a:spcPts val="1100"/>
                        </a:lnSpc>
                        <a:spcAft>
                          <a:spcPts val="0"/>
                        </a:spcAft>
                      </a:pPr>
                      <a:r>
                        <a:rPr lang="ru-RU" sz="1000" spc="0" baseline="0" dirty="0" smtClean="0">
                          <a:solidFill>
                            <a:schemeClr val="bg1"/>
                          </a:solidFill>
                          <a:effectLst/>
                          <a:latin typeface="Times New Roman"/>
                          <a:ea typeface="Times New Roman"/>
                          <a:cs typeface="Times New Roman"/>
                        </a:rPr>
                        <a:t>Расходы за счет средств резервного фонда Правительства Смоленской области, из них:</a:t>
                      </a:r>
                    </a:p>
                    <a:p>
                      <a:pPr>
                        <a:lnSpc>
                          <a:spcPts val="1100"/>
                        </a:lnSpc>
                        <a:spcAft>
                          <a:spcPts val="0"/>
                        </a:spcAft>
                      </a:pPr>
                      <a:r>
                        <a:rPr lang="ru-RU" sz="1000" spc="0" baseline="0" dirty="0" smtClean="0">
                          <a:solidFill>
                            <a:schemeClr val="bg1"/>
                          </a:solidFill>
                          <a:effectLst/>
                          <a:latin typeface="Times New Roman"/>
                          <a:ea typeface="Times New Roman"/>
                          <a:cs typeface="Times New Roman"/>
                        </a:rPr>
                        <a:t>- для МБУК ЦКС на Пржевальский городской ДК: приобретение музыкальных инструментов – 639 940,00 рублей; на ремонт фасада здания -  565 726,25 рублей</a:t>
                      </a:r>
                      <a:endParaRPr lang="ru-RU" sz="1000" spc="0" baseline="0" dirty="0">
                        <a:solidFill>
                          <a:schemeClr val="bg1"/>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dirty="0" smtClean="0">
                          <a:effectLst/>
                          <a:latin typeface="Times New Roman"/>
                          <a:ea typeface="Times New Roman"/>
                          <a:cs typeface="Times New Roman"/>
                        </a:rPr>
                        <a:t>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1 205 666,25</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+ 1 205 666,25</a:t>
                      </a:r>
                      <a:endParaRPr lang="ru-RU" sz="1000" dirty="0">
                        <a:solidFill>
                          <a:schemeClr val="tx1"/>
                        </a:solidFill>
                        <a:effectLst/>
                        <a:latin typeface="Times New Roman"/>
                        <a:ea typeface="Times New Roman"/>
                        <a:cs typeface="Times New Roman"/>
                      </a:endParaRPr>
                    </a:p>
                  </a:txBody>
                  <a:tcPr marL="68580" marR="68580" marT="0" marB="0"/>
                </a:tc>
              </a:tr>
              <a:tr h="202146">
                <a:tc>
                  <a:txBody>
                    <a:bodyPr/>
                    <a:lstStyle/>
                    <a:p>
                      <a:pPr marL="21590">
                        <a:lnSpc>
                          <a:spcPts val="1100"/>
                        </a:lnSpc>
                        <a:spcAft>
                          <a:spcPts val="0"/>
                        </a:spcAft>
                      </a:pPr>
                      <a:r>
                        <a:rPr lang="ru-RU" sz="1000" spc="0" baseline="0" dirty="0">
                          <a:effectLst/>
                          <a:latin typeface="Times New Roman"/>
                          <a:ea typeface="Times New Roman"/>
                          <a:cs typeface="Times New Roman"/>
                        </a:rPr>
                        <a:t>Субвенция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a:t>
                      </a:r>
                      <a:r>
                        <a:rPr lang="ru-RU" sz="1000" spc="0" baseline="0" dirty="0" smtClean="0">
                          <a:effectLst/>
                          <a:latin typeface="Times New Roman"/>
                          <a:ea typeface="Times New Roman"/>
                          <a:cs typeface="Times New Roman"/>
                        </a:rPr>
                        <a:t>образования в муниципальных образовательных организациях</a:t>
                      </a:r>
                      <a:endParaRPr lang="ru-RU" sz="1000" spc="0" baseline="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dirty="0" smtClean="0">
                          <a:solidFill>
                            <a:srgbClr val="000000"/>
                          </a:solidFill>
                          <a:effectLst/>
                          <a:latin typeface="Times New Roman"/>
                          <a:ea typeface="Times New Roman"/>
                          <a:cs typeface="Times New Roman"/>
                        </a:rPr>
                        <a:t>162 608 900,00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163 044 100,00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chemeClr val="tx1"/>
                          </a:solidFill>
                          <a:effectLst/>
                          <a:latin typeface="Times New Roman"/>
                          <a:ea typeface="Times New Roman"/>
                          <a:cs typeface="Times New Roman"/>
                        </a:rPr>
                        <a:t>+ </a:t>
                      </a:r>
                      <a:r>
                        <a:rPr lang="ru-RU" sz="1000" dirty="0" smtClean="0">
                          <a:solidFill>
                            <a:schemeClr val="tx1"/>
                          </a:solidFill>
                          <a:effectLst/>
                          <a:latin typeface="Times New Roman"/>
                          <a:ea typeface="Times New Roman"/>
                          <a:cs typeface="Times New Roman"/>
                        </a:rPr>
                        <a:t>435 200,00</a:t>
                      </a:r>
                      <a:endParaRPr lang="ru-RU" sz="1000" dirty="0">
                        <a:solidFill>
                          <a:schemeClr val="tx1"/>
                        </a:solidFill>
                        <a:effectLst/>
                        <a:latin typeface="Times New Roman"/>
                        <a:ea typeface="Times New Roman"/>
                        <a:cs typeface="Times New Roman"/>
                      </a:endParaRPr>
                    </a:p>
                  </a:txBody>
                  <a:tcPr marL="68580" marR="68580" marT="0" marB="0"/>
                </a:tc>
              </a:tr>
              <a:tr h="0">
                <a:tc>
                  <a:txBody>
                    <a:bodyPr/>
                    <a:lstStyle/>
                    <a:p>
                      <a:pPr marL="21590">
                        <a:lnSpc>
                          <a:spcPts val="1100"/>
                        </a:lnSpc>
                        <a:spcAft>
                          <a:spcPts val="0"/>
                        </a:spcAft>
                      </a:pPr>
                      <a:r>
                        <a:rPr lang="ru-RU" sz="1000" spc="0" baseline="0" dirty="0" smtClean="0">
                          <a:effectLst/>
                          <a:latin typeface="Times New Roman"/>
                          <a:ea typeface="Times New Roman"/>
                          <a:cs typeface="Times New Roman"/>
                        </a:rPr>
                        <a:t>Субвенция </a:t>
                      </a:r>
                      <a:r>
                        <a:rPr lang="ru-RU" sz="1000" spc="0" baseline="0" dirty="0">
                          <a:effectLst/>
                          <a:latin typeface="Times New Roman"/>
                          <a:ea typeface="Times New Roman"/>
                          <a:cs typeface="Times New Roman"/>
                        </a:rPr>
                        <a:t>на обеспечение детей-сирот и детей, оставшихся без попечения родителей, лиц из их числа жилыми помещениями</a:t>
                      </a:r>
                    </a:p>
                  </a:txBody>
                  <a:tcPr marL="68580" marR="68580" marT="0" marB="0" anchor="ctr"/>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14 762 001,00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31</a:t>
                      </a:r>
                      <a:r>
                        <a:rPr lang="ru-RU" sz="1000" baseline="0" dirty="0" smtClean="0">
                          <a:solidFill>
                            <a:schemeClr val="tx1"/>
                          </a:solidFill>
                          <a:effectLst/>
                          <a:latin typeface="Times New Roman"/>
                          <a:ea typeface="Times New Roman"/>
                          <a:cs typeface="Times New Roman"/>
                        </a:rPr>
                        <a:t> 306 701,00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chemeClr val="tx1"/>
                          </a:solidFill>
                          <a:effectLst/>
                          <a:latin typeface="Times New Roman"/>
                          <a:ea typeface="Times New Roman"/>
                          <a:cs typeface="Times New Roman"/>
                        </a:rPr>
                        <a:t>+ </a:t>
                      </a:r>
                      <a:r>
                        <a:rPr lang="ru-RU" sz="1000" dirty="0" smtClean="0">
                          <a:solidFill>
                            <a:schemeClr val="tx1"/>
                          </a:solidFill>
                          <a:effectLst/>
                          <a:latin typeface="Times New Roman"/>
                          <a:ea typeface="Times New Roman"/>
                          <a:cs typeface="Times New Roman"/>
                        </a:rPr>
                        <a:t>16 544 700,00</a:t>
                      </a:r>
                      <a:endParaRPr lang="ru-RU" sz="1000" dirty="0">
                        <a:solidFill>
                          <a:schemeClr val="tx1"/>
                        </a:solidFill>
                        <a:effectLst/>
                        <a:latin typeface="Times New Roman"/>
                        <a:ea typeface="Times New Roman"/>
                        <a:cs typeface="Times New Roman"/>
                      </a:endParaRPr>
                    </a:p>
                  </a:txBody>
                  <a:tcPr marL="68580" marR="68580" marT="0" marB="0"/>
                </a:tc>
              </a:tr>
              <a:tr h="88025">
                <a:tc>
                  <a:txBody>
                    <a:bodyPr/>
                    <a:lstStyle/>
                    <a:p>
                      <a:pPr marL="21590">
                        <a:lnSpc>
                          <a:spcPts val="1100"/>
                        </a:lnSpc>
                        <a:spcAft>
                          <a:spcPts val="0"/>
                        </a:spcAft>
                      </a:pPr>
                      <a:r>
                        <a:rPr lang="ru-RU" sz="1000" spc="0" baseline="0" dirty="0">
                          <a:effectLst/>
                          <a:latin typeface="Times New Roman"/>
                          <a:ea typeface="Times New Roman"/>
                          <a:cs typeface="Times New Roman"/>
                        </a:rPr>
                        <a:t>Субвенция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p>
                  </a:txBody>
                  <a:tcPr marL="68580" marR="68580" marT="0" marB="0" anchor="ctr"/>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9 114 000,00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14 113 700,00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chemeClr val="tx1"/>
                          </a:solidFill>
                          <a:effectLst/>
                          <a:latin typeface="Times New Roman"/>
                          <a:ea typeface="Times New Roman"/>
                          <a:cs typeface="Times New Roman"/>
                        </a:rPr>
                        <a:t>+ </a:t>
                      </a:r>
                      <a:r>
                        <a:rPr lang="ru-RU" sz="1000" dirty="0" smtClean="0">
                          <a:solidFill>
                            <a:schemeClr val="tx1"/>
                          </a:solidFill>
                          <a:effectLst/>
                          <a:latin typeface="Times New Roman"/>
                          <a:ea typeface="Times New Roman"/>
                          <a:cs typeface="Times New Roman"/>
                        </a:rPr>
                        <a:t>4 999 700,00</a:t>
                      </a:r>
                      <a:endParaRPr lang="ru-RU" sz="1000" dirty="0">
                        <a:solidFill>
                          <a:schemeClr val="tx1"/>
                        </a:solidFill>
                        <a:effectLst/>
                        <a:latin typeface="Times New Roman"/>
                        <a:ea typeface="Times New Roman"/>
                        <a:cs typeface="Times New Roman"/>
                      </a:endParaRPr>
                    </a:p>
                  </a:txBody>
                  <a:tcPr marL="68580" marR="68580" marT="0" marB="0"/>
                </a:tc>
              </a:tr>
              <a:tr h="183586">
                <a:tc>
                  <a:txBody>
                    <a:bodyPr/>
                    <a:lstStyle/>
                    <a:p>
                      <a:pPr marL="21590">
                        <a:lnSpc>
                          <a:spcPct val="100000"/>
                        </a:lnSpc>
                        <a:spcAft>
                          <a:spcPts val="0"/>
                        </a:spcAft>
                      </a:pPr>
                      <a:r>
                        <a:rPr lang="ru-RU" sz="1000">
                          <a:effectLst/>
                          <a:latin typeface="Times New Roman"/>
                          <a:ea typeface="Times New Roman"/>
                          <a:cs typeface="Times New Roman"/>
                        </a:rPr>
                        <a:t>Иные межбюджетные трансферты из областного бюджета для поощрения муниципальных управленческих команд за достижение показателей деятельности, источником финансового обеспечения которых являются дотации (гранты), предоставленные из федерального бюджета на указанные цели</a:t>
                      </a:r>
                    </a:p>
                  </a:txBody>
                  <a:tcPr marL="68580" marR="68580" marT="0" marB="0"/>
                </a:tc>
                <a:tc>
                  <a:txBody>
                    <a:bodyPr/>
                    <a:lstStyle/>
                    <a:p>
                      <a:pPr algn="r">
                        <a:lnSpc>
                          <a:spcPct val="100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00000"/>
                        </a:lnSpc>
                        <a:spcAft>
                          <a:spcPts val="0"/>
                        </a:spcAft>
                      </a:pPr>
                      <a:r>
                        <a:rPr lang="ru-RU" sz="1000" dirty="0">
                          <a:solidFill>
                            <a:srgbClr val="000000"/>
                          </a:solidFill>
                          <a:effectLst/>
                          <a:latin typeface="Times New Roman"/>
                          <a:ea typeface="Times New Roman"/>
                          <a:cs typeface="Times New Roman"/>
                        </a:rPr>
                        <a:t>627 000,00</a:t>
                      </a:r>
                      <a:endParaRPr lang="ru-RU" sz="1000" dirty="0">
                        <a:effectLst/>
                        <a:latin typeface="Times New Roman"/>
                        <a:ea typeface="Times New Roman"/>
                        <a:cs typeface="Times New Roman"/>
                      </a:endParaRPr>
                    </a:p>
                  </a:txBody>
                  <a:tcPr marL="68580" marR="68580" marT="0" marB="0"/>
                </a:tc>
                <a:tc>
                  <a:txBody>
                    <a:bodyPr/>
                    <a:lstStyle/>
                    <a:p>
                      <a:pPr algn="r">
                        <a:lnSpc>
                          <a:spcPct val="100000"/>
                        </a:lnSpc>
                        <a:spcAft>
                          <a:spcPts val="0"/>
                        </a:spcAft>
                      </a:pPr>
                      <a:r>
                        <a:rPr lang="ru-RU" sz="1000">
                          <a:solidFill>
                            <a:srgbClr val="000000"/>
                          </a:solidFill>
                          <a:effectLst/>
                          <a:latin typeface="Times New Roman"/>
                          <a:ea typeface="Times New Roman"/>
                          <a:cs typeface="Times New Roman"/>
                        </a:rPr>
                        <a:t>+ 627 000,00</a:t>
                      </a:r>
                      <a:endParaRPr lang="ru-RU" sz="1000">
                        <a:effectLst/>
                        <a:latin typeface="Times New Roman"/>
                        <a:ea typeface="Times New Roman"/>
                        <a:cs typeface="Times New Roman"/>
                      </a:endParaRPr>
                    </a:p>
                  </a:txBody>
                  <a:tcPr marL="68580" marR="68580" marT="0" marB="0"/>
                </a:tc>
              </a:tr>
              <a:tr h="183586">
                <a:tc>
                  <a:txBody>
                    <a:bodyPr/>
                    <a:lstStyle/>
                    <a:p>
                      <a:pPr marL="21590">
                        <a:lnSpc>
                          <a:spcPct val="100000"/>
                        </a:lnSpc>
                        <a:spcAft>
                          <a:spcPts val="0"/>
                        </a:spcAft>
                      </a:pPr>
                      <a:r>
                        <a:rPr lang="ru-RU" sz="1000">
                          <a:effectLst/>
                          <a:latin typeface="Times New Roman"/>
                          <a:ea typeface="Times New Roman"/>
                          <a:cs typeface="Times New Roman"/>
                        </a:rPr>
                        <a:t>Межбюджетные трансферты, передаваемые бюджетам муниципальных районов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a:t>
                      </a:r>
                    </a:p>
                  </a:txBody>
                  <a:tcPr marL="68580" marR="68580" marT="0" marB="0"/>
                </a:tc>
                <a:tc>
                  <a:txBody>
                    <a:bodyPr/>
                    <a:lstStyle/>
                    <a:p>
                      <a:pPr algn="r">
                        <a:lnSpc>
                          <a:spcPct val="100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00000"/>
                        </a:lnSpc>
                        <a:spcAft>
                          <a:spcPts val="0"/>
                        </a:spcAft>
                      </a:pPr>
                      <a:r>
                        <a:rPr lang="ru-RU" sz="1000">
                          <a:solidFill>
                            <a:srgbClr val="000000"/>
                          </a:solidFill>
                          <a:effectLst/>
                          <a:latin typeface="Times New Roman"/>
                          <a:ea typeface="Times New Roman"/>
                          <a:cs typeface="Times New Roman"/>
                        </a:rPr>
                        <a:t>130 200,00</a:t>
                      </a:r>
                      <a:endParaRPr lang="ru-RU" sz="1000">
                        <a:effectLst/>
                        <a:latin typeface="Times New Roman"/>
                        <a:ea typeface="Times New Roman"/>
                        <a:cs typeface="Times New Roman"/>
                      </a:endParaRPr>
                    </a:p>
                  </a:txBody>
                  <a:tcPr marL="68580" marR="68580" marT="0" marB="0"/>
                </a:tc>
                <a:tc>
                  <a:txBody>
                    <a:bodyPr/>
                    <a:lstStyle/>
                    <a:p>
                      <a:pPr algn="r">
                        <a:lnSpc>
                          <a:spcPct val="100000"/>
                        </a:lnSpc>
                        <a:spcAft>
                          <a:spcPts val="0"/>
                        </a:spcAft>
                      </a:pPr>
                      <a:r>
                        <a:rPr lang="ru-RU" sz="1000" dirty="0">
                          <a:solidFill>
                            <a:srgbClr val="000000"/>
                          </a:solidFill>
                          <a:effectLst/>
                          <a:latin typeface="Times New Roman"/>
                          <a:ea typeface="Times New Roman"/>
                          <a:cs typeface="Times New Roman"/>
                        </a:rPr>
                        <a:t>+ 130 200,00</a:t>
                      </a:r>
                      <a:endParaRPr lang="ru-RU" sz="1000" dirty="0">
                        <a:effectLst/>
                        <a:latin typeface="Times New Roman"/>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1437132" y="330200"/>
            <a:ext cx="75685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Планируемые изменения по доходам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5000863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9702"/>
            <a:ext cx="9181020" cy="6444044"/>
          </a:xfrm>
          <a:effectLst>
            <a:softEdge rad="317500"/>
          </a:effectLst>
        </p:spPr>
      </p:pic>
      <p:sp>
        <p:nvSpPr>
          <p:cNvPr id="11" name="Rectangle 1"/>
          <p:cNvSpPr>
            <a:spLocks noChangeArrowheads="1"/>
          </p:cNvSpPr>
          <p:nvPr/>
        </p:nvSpPr>
        <p:spPr bwMode="auto">
          <a:xfrm>
            <a:off x="460375" y="465139"/>
            <a:ext cx="85274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Планируемые изменения 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915650830"/>
              </p:ext>
            </p:extLst>
          </p:nvPr>
        </p:nvGraphicFramePr>
        <p:xfrm>
          <a:off x="62956" y="1084989"/>
          <a:ext cx="9076752" cy="5814568"/>
        </p:xfrm>
        <a:graphic>
          <a:graphicData uri="http://schemas.openxmlformats.org/drawingml/2006/table">
            <a:tbl>
              <a:tblPr firstRow="1" firstCol="1" bandRow="1">
                <a:tableStyleId>{93296810-A885-4BE3-A3E7-6D5BEEA58F35}</a:tableStyleId>
              </a:tblPr>
              <a:tblGrid>
                <a:gridCol w="351336"/>
                <a:gridCol w="2210958"/>
                <a:gridCol w="972090"/>
                <a:gridCol w="972090"/>
                <a:gridCol w="972778"/>
                <a:gridCol w="938478"/>
                <a:gridCol w="908980"/>
                <a:gridCol w="875362"/>
                <a:gridCol w="874680"/>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a:t>
                      </a:r>
                    </a:p>
                  </a:txBody>
                  <a:tcPr marL="68580" marR="68580" marT="0" marB="0" anchor="ctr"/>
                </a:tc>
                <a:tc rowSpan="2">
                  <a:txBody>
                    <a:bodyPr/>
                    <a:lstStyle/>
                    <a:p>
                      <a:pPr algn="ctr">
                        <a:lnSpc>
                          <a:spcPct val="115000"/>
                        </a:lnSpc>
                        <a:spcAft>
                          <a:spcPts val="0"/>
                        </a:spcAft>
                      </a:pPr>
                      <a:r>
                        <a:rPr lang="ru-RU" sz="800" dirty="0" smtClean="0">
                          <a:effectLst/>
                        </a:rPr>
                        <a:t>Показатели </a:t>
                      </a:r>
                      <a:r>
                        <a:rPr lang="ru-RU" sz="800" dirty="0" smtClean="0">
                          <a:effectLst/>
                        </a:rPr>
                        <a:t>с учетом проекта решения «О внесении изменений в бюджет»</a:t>
                      </a:r>
                    </a:p>
                    <a:p>
                      <a:pPr algn="ctr">
                        <a:lnSpc>
                          <a:spcPct val="115000"/>
                        </a:lnSpc>
                        <a:spcAft>
                          <a:spcPts val="0"/>
                        </a:spcAft>
                      </a:pPr>
                      <a:endParaRPr lang="ru-RU" sz="800" dirty="0" smtClean="0">
                        <a:effectLst/>
                      </a:endParaRP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4">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pPr algn="ctr">
                        <a:lnSpc>
                          <a:spcPct val="115000"/>
                        </a:lnSpc>
                        <a:spcAft>
                          <a:spcPts val="0"/>
                        </a:spcAft>
                      </a:pP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074674">
                <a:tc gridSpan="2" vMerge="1">
                  <a:txBody>
                    <a:bodyPr/>
                    <a:lstStyle/>
                    <a:p>
                      <a:endParaRPr lang="ru-RU"/>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err="1" smtClean="0">
                          <a:effectLst/>
                        </a:rPr>
                        <a:t>перерасп</a:t>
                      </a:r>
                      <a:r>
                        <a:rPr lang="ru-RU" sz="1000" dirty="0" smtClean="0">
                          <a:effectLst/>
                        </a:rPr>
                        <a:t>. </a:t>
                      </a:r>
                      <a:r>
                        <a:rPr lang="ru-RU" sz="1000" dirty="0" err="1" smtClean="0">
                          <a:effectLst/>
                        </a:rPr>
                        <a:t>собствен</a:t>
                      </a:r>
                      <a:r>
                        <a:rPr lang="ru-RU" sz="1000" dirty="0" smtClean="0">
                          <a:effectLst/>
                        </a:rPr>
                        <a:t>. средств</a:t>
                      </a:r>
                      <a:endParaRPr lang="ru-RU" sz="1000" dirty="0" smtClean="0">
                        <a:effectLst/>
                        <a:latin typeface="Times New Roman"/>
                        <a:ea typeface="Times New Roman"/>
                        <a:cs typeface="Times New Roman"/>
                      </a:endParaRPr>
                    </a:p>
                    <a:p>
                      <a:endParaRPr lang="ru-RU" sz="1000" dirty="0"/>
                    </a:p>
                  </a:txBody>
                  <a:tcPr marL="13628" marR="13628" marT="0" marB="0" anchor="ctr"/>
                </a:tc>
                <a:tc>
                  <a:txBody>
                    <a:bodyPr/>
                    <a:lstStyle/>
                    <a:p>
                      <a:pPr algn="ctr">
                        <a:lnSpc>
                          <a:spcPct val="115000"/>
                        </a:lnSpc>
                        <a:spcAft>
                          <a:spcPts val="0"/>
                        </a:spcAft>
                      </a:pPr>
                      <a:r>
                        <a:rPr lang="ru-RU" sz="1000" dirty="0" smtClean="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r>
                        <a:rPr lang="ru-RU" sz="900" b="1" kern="1200" dirty="0" smtClean="0">
                          <a:solidFill>
                            <a:schemeClr val="dk1"/>
                          </a:solidFill>
                          <a:effectLst/>
                          <a:latin typeface="+mn-lt"/>
                          <a:ea typeface="+mn-ea"/>
                          <a:cs typeface="+mn-cs"/>
                        </a:rPr>
                        <a:t>увеличения </a:t>
                      </a:r>
                      <a:r>
                        <a:rPr lang="ru-RU" sz="900" b="1" kern="1200" dirty="0" err="1" smtClean="0">
                          <a:solidFill>
                            <a:schemeClr val="dk1"/>
                          </a:solidFill>
                          <a:effectLst/>
                          <a:latin typeface="+mn-lt"/>
                          <a:ea typeface="+mn-ea"/>
                          <a:cs typeface="+mn-cs"/>
                        </a:rPr>
                        <a:t>собствен</a:t>
                      </a:r>
                      <a:r>
                        <a:rPr lang="ru-RU" sz="900" b="1" kern="1200" dirty="0" smtClean="0">
                          <a:solidFill>
                            <a:schemeClr val="dk1"/>
                          </a:solidFill>
                          <a:effectLst/>
                          <a:latin typeface="+mn-lt"/>
                          <a:ea typeface="+mn-ea"/>
                          <a:cs typeface="+mn-cs"/>
                        </a:rPr>
                        <a:t>. доходов</a:t>
                      </a:r>
                      <a:endParaRPr lang="ru-RU" sz="900" kern="1200" dirty="0" smtClean="0">
                        <a:solidFill>
                          <a:schemeClr val="dk1"/>
                        </a:solidFill>
                        <a:effectLst/>
                        <a:latin typeface="+mn-lt"/>
                        <a:ea typeface="+mn-ea"/>
                        <a:cs typeface="+mn-cs"/>
                      </a:endParaRPr>
                    </a:p>
                    <a:p>
                      <a:pPr algn="ctr"/>
                      <a:r>
                        <a:rPr lang="ru-RU" sz="900" kern="1200" dirty="0" smtClean="0">
                          <a:solidFill>
                            <a:schemeClr val="dk1"/>
                          </a:solidFill>
                          <a:effectLst/>
                          <a:latin typeface="+mn-lt"/>
                          <a:ea typeface="+mn-ea"/>
                          <a:cs typeface="+mn-cs"/>
                        </a:rPr>
                        <a:t>(налоговые, неналоговые доходы и дотация на </a:t>
                      </a:r>
                      <a:r>
                        <a:rPr lang="ru-RU" sz="900" kern="1200" dirty="0" err="1" smtClean="0">
                          <a:solidFill>
                            <a:schemeClr val="dk1"/>
                          </a:solidFill>
                          <a:effectLst/>
                          <a:latin typeface="+mn-lt"/>
                          <a:ea typeface="+mn-ea"/>
                          <a:cs typeface="+mn-cs"/>
                        </a:rPr>
                        <a:t>сбаланси-рованность</a:t>
                      </a:r>
                      <a:r>
                        <a:rPr lang="ru-RU" sz="900" kern="1200" dirty="0" smtClean="0">
                          <a:solidFill>
                            <a:schemeClr val="dk1"/>
                          </a:solidFill>
                          <a:effectLst/>
                          <a:latin typeface="+mn-lt"/>
                          <a:ea typeface="+mn-ea"/>
                          <a:cs typeface="+mn-cs"/>
                        </a:rPr>
                        <a:t>)</a:t>
                      </a:r>
                      <a:endParaRPr lang="ru-RU" sz="9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15113">
                <a:tc>
                  <a:txBody>
                    <a:bodyPr/>
                    <a:lstStyle/>
                    <a:p>
                      <a:pPr algn="ctr">
                        <a:lnSpc>
                          <a:spcPct val="115000"/>
                        </a:lnSpc>
                        <a:spcAft>
                          <a:spcPts val="0"/>
                        </a:spcAft>
                      </a:pPr>
                      <a:r>
                        <a:rPr lang="ru-RU" sz="1000" dirty="0">
                          <a:effectLst/>
                        </a:rPr>
                        <a:t>0102</a:t>
                      </a:r>
                      <a:endParaRPr lang="ru-RU" sz="1000" dirty="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Функционирование высшего должностного лица субъекта Российской Федерации и муниципального образования</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3 137 519,26</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3 </a:t>
                      </a:r>
                      <a:r>
                        <a:rPr lang="ru-RU" sz="900" dirty="0" smtClean="0">
                          <a:effectLst/>
                          <a:latin typeface="Times New Roman"/>
                          <a:ea typeface="Times New Roman"/>
                          <a:cs typeface="Times New Roman"/>
                        </a:rPr>
                        <a:t>107</a:t>
                      </a:r>
                      <a:r>
                        <a:rPr lang="ru-RU" sz="900" baseline="0" dirty="0" smtClean="0">
                          <a:effectLst/>
                          <a:latin typeface="Times New Roman"/>
                          <a:ea typeface="Times New Roman"/>
                          <a:cs typeface="Times New Roman"/>
                        </a:rPr>
                        <a:t> 843,26</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-29 676,00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-29 676,00</a:t>
                      </a: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en-US" sz="900">
                          <a:effectLst/>
                          <a:latin typeface="Times New Roman"/>
                          <a:ea typeface="Times New Roman"/>
                          <a:cs typeface="Times New Roman"/>
                        </a:rPr>
                        <a:t> </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r>
              <a:tr h="358523">
                <a:tc>
                  <a:txBody>
                    <a:bodyPr/>
                    <a:lstStyle/>
                    <a:p>
                      <a:pPr algn="ctr">
                        <a:lnSpc>
                          <a:spcPct val="115000"/>
                        </a:lnSpc>
                        <a:spcAft>
                          <a:spcPts val="0"/>
                        </a:spcAft>
                      </a:pPr>
                      <a:r>
                        <a:rPr lang="ru-RU" sz="1000" dirty="0">
                          <a:effectLst/>
                        </a:rPr>
                        <a:t>0103</a:t>
                      </a:r>
                      <a:endParaRPr lang="ru-RU" sz="1000" dirty="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3 381 922,54</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2 836 565,42</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- 545 357,12</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- 545 357,12</a:t>
                      </a:r>
                    </a:p>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394374">
                <a:tc>
                  <a:txBody>
                    <a:bodyPr/>
                    <a:lstStyle/>
                    <a:p>
                      <a:pPr algn="ctr">
                        <a:lnSpc>
                          <a:spcPct val="115000"/>
                        </a:lnSpc>
                        <a:spcAft>
                          <a:spcPts val="0"/>
                        </a:spcAft>
                      </a:pPr>
                      <a:r>
                        <a:rPr lang="ru-RU" sz="1000" dirty="0">
                          <a:effectLst/>
                        </a:rPr>
                        <a:t>0104</a:t>
                      </a:r>
                      <a:endParaRPr lang="ru-RU" sz="1000" dirty="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29 478 075,29</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30 555 744,14</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+1 077 668,85</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+625 084,77</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452 584,08</a:t>
                      </a:r>
                      <a:endParaRPr lang="ru-RU" sz="900" dirty="0">
                        <a:effectLst/>
                        <a:latin typeface="Times New Roman"/>
                        <a:ea typeface="Times New Roman"/>
                        <a:cs typeface="Times New Roman"/>
                      </a:endParaRPr>
                    </a:p>
                  </a:txBody>
                  <a:tcPr marL="68580" marR="68580" marT="0" marB="0"/>
                </a:tc>
              </a:tr>
              <a:tr h="36083">
                <a:tc>
                  <a:txBody>
                    <a:bodyPr/>
                    <a:lstStyle/>
                    <a:p>
                      <a:pPr algn="ctr">
                        <a:lnSpc>
                          <a:spcPct val="115000"/>
                        </a:lnSpc>
                        <a:spcAft>
                          <a:spcPts val="0"/>
                        </a:spcAft>
                      </a:pPr>
                      <a:r>
                        <a:rPr lang="ru-RU" sz="1000" dirty="0">
                          <a:effectLst/>
                        </a:rPr>
                        <a:t>0105</a:t>
                      </a:r>
                      <a:endParaRPr lang="ru-RU" sz="1000" dirty="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Судебная система</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700,00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700,00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286817">
                <a:tc>
                  <a:txBody>
                    <a:bodyPr/>
                    <a:lstStyle/>
                    <a:p>
                      <a:pPr algn="ctr">
                        <a:lnSpc>
                          <a:spcPct val="115000"/>
                        </a:lnSpc>
                        <a:spcAft>
                          <a:spcPts val="0"/>
                        </a:spcAft>
                      </a:pPr>
                      <a:r>
                        <a:rPr lang="ru-RU" sz="1000">
                          <a:effectLst/>
                        </a:rPr>
                        <a:t>0106</a:t>
                      </a:r>
                      <a:endParaRPr lang="ru-RU" sz="100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Обеспечение деятельности финансовых, налоговых и таможенных органов и органов финансового (финансово-бюджетного) надзора</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9 622 518,60</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9 796 934,52</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+174 415,92</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+174 415,92</a:t>
                      </a:r>
                    </a:p>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rPr>
                        <a:t>0107</a:t>
                      </a:r>
                      <a:endParaRPr lang="ru-RU" sz="100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Обеспечение проведения выборов и референдумов</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36083">
                <a:tc>
                  <a:txBody>
                    <a:bodyPr/>
                    <a:lstStyle/>
                    <a:p>
                      <a:pPr algn="ctr">
                        <a:lnSpc>
                          <a:spcPct val="115000"/>
                        </a:lnSpc>
                        <a:spcAft>
                          <a:spcPts val="0"/>
                        </a:spcAft>
                      </a:pPr>
                      <a:r>
                        <a:rPr lang="ru-RU" sz="1000">
                          <a:effectLst/>
                        </a:rPr>
                        <a:t>0111</a:t>
                      </a:r>
                      <a:endParaRPr lang="ru-RU" sz="100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Резервные фонды</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526 291,62</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426</a:t>
                      </a:r>
                      <a:r>
                        <a:rPr lang="ru-RU" sz="900" dirty="0">
                          <a:effectLst/>
                          <a:latin typeface="Times New Roman"/>
                          <a:ea typeface="Times New Roman"/>
                          <a:cs typeface="Times New Roman"/>
                        </a:rPr>
                        <a:t> 291,62</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- 100 000,00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-100 000,00</a:t>
                      </a: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rPr>
                        <a:t>0113</a:t>
                      </a:r>
                      <a:endParaRPr lang="ru-RU" sz="100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Другие общегосударственные вопросы</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9 131 646,79</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9 073 031,89</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- 58 614,90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- 58 614,90</a:t>
                      </a:r>
                    </a:p>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r>
            </a:tbl>
          </a:graphicData>
        </a:graphic>
      </p:graphicFrame>
      <p:sp>
        <p:nvSpPr>
          <p:cNvPr id="3" name="TextBox 2"/>
          <p:cNvSpPr txBox="1"/>
          <p:nvPr/>
        </p:nvSpPr>
        <p:spPr>
          <a:xfrm>
            <a:off x="8172400" y="826777"/>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spTree>
    <p:extLst>
      <p:ext uri="{BB962C8B-B14F-4D97-AF65-F5344CB8AC3E}">
        <p14:creationId xmlns:p14="http://schemas.microsoft.com/office/powerpoint/2010/main" val="27907560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2541588242"/>
              </p:ext>
            </p:extLst>
          </p:nvPr>
        </p:nvGraphicFramePr>
        <p:xfrm>
          <a:off x="0" y="1069293"/>
          <a:ext cx="9108503" cy="6017115"/>
        </p:xfrm>
        <a:graphic>
          <a:graphicData uri="http://schemas.openxmlformats.org/drawingml/2006/table">
            <a:tbl>
              <a:tblPr firstRow="1" firstCol="1" bandRow="1">
                <a:tableStyleId>{93296810-A885-4BE3-A3E7-6D5BEEA58F35}</a:tableStyleId>
              </a:tblPr>
              <a:tblGrid>
                <a:gridCol w="356362"/>
                <a:gridCol w="2242590"/>
                <a:gridCol w="985998"/>
                <a:gridCol w="986696"/>
                <a:gridCol w="951905"/>
                <a:gridCol w="921985"/>
                <a:gridCol w="887886"/>
                <a:gridCol w="887886"/>
                <a:gridCol w="887195"/>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a:t>
                      </a:r>
                    </a:p>
                  </a:txBody>
                  <a:tcPr marL="68580" marR="68580" marT="0" marB="0" anchor="ctr"/>
                </a:tc>
                <a:tc rowSpan="2">
                  <a:txBody>
                    <a:bodyPr/>
                    <a:lstStyle/>
                    <a:p>
                      <a:pPr algn="ctr">
                        <a:lnSpc>
                          <a:spcPct val="115000"/>
                        </a:lnSpc>
                        <a:spcAft>
                          <a:spcPts val="0"/>
                        </a:spcAft>
                      </a:pPr>
                      <a:r>
                        <a:rPr lang="ru-RU" sz="800" dirty="0" smtClean="0">
                          <a:effectLst/>
                        </a:rPr>
                        <a:t>Показатели </a:t>
                      </a:r>
                      <a:r>
                        <a:rPr lang="ru-RU" sz="800" dirty="0" smtClean="0">
                          <a:effectLst/>
                        </a:rPr>
                        <a:t>с учетом проекта решения «О внесении изменений в бюджет»</a:t>
                      </a: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4">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pPr algn="ctr">
                        <a:lnSpc>
                          <a:spcPct val="115000"/>
                        </a:lnSpc>
                        <a:spcAft>
                          <a:spcPts val="0"/>
                        </a:spcAft>
                      </a:pP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dirty="0"/>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dirty="0"/>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r>
                        <a:rPr lang="ru-RU" sz="1000" b="1" kern="1200" dirty="0" smtClean="0">
                          <a:solidFill>
                            <a:schemeClr val="dk1"/>
                          </a:solidFill>
                          <a:effectLst/>
                          <a:latin typeface="+mn-lt"/>
                          <a:ea typeface="+mn-ea"/>
                          <a:cs typeface="+mn-cs"/>
                        </a:rPr>
                        <a:t>увеличения </a:t>
                      </a:r>
                      <a:r>
                        <a:rPr lang="ru-RU" sz="1000" b="1" kern="1200" dirty="0" err="1" smtClean="0">
                          <a:solidFill>
                            <a:schemeClr val="dk1"/>
                          </a:solidFill>
                          <a:effectLst/>
                          <a:latin typeface="+mn-lt"/>
                          <a:ea typeface="+mn-ea"/>
                          <a:cs typeface="+mn-cs"/>
                        </a:rPr>
                        <a:t>собствен</a:t>
                      </a:r>
                      <a:r>
                        <a:rPr lang="ru-RU" sz="1000" b="1" kern="1200" dirty="0" smtClean="0">
                          <a:solidFill>
                            <a:schemeClr val="dk1"/>
                          </a:solidFill>
                          <a:effectLst/>
                          <a:latin typeface="+mn-lt"/>
                          <a:ea typeface="+mn-ea"/>
                          <a:cs typeface="+mn-cs"/>
                        </a:rPr>
                        <a:t>. доходов</a:t>
                      </a:r>
                      <a:endParaRPr lang="ru-RU" sz="1000" kern="1200" dirty="0" smtClean="0">
                        <a:solidFill>
                          <a:schemeClr val="dk1"/>
                        </a:solidFill>
                        <a:effectLst/>
                        <a:latin typeface="+mn-lt"/>
                        <a:ea typeface="+mn-ea"/>
                        <a:cs typeface="+mn-cs"/>
                      </a:endParaRPr>
                    </a:p>
                    <a:p>
                      <a:pPr algn="ctr"/>
                      <a:r>
                        <a:rPr lang="ru-RU" sz="1000" kern="1200" dirty="0" smtClean="0">
                          <a:solidFill>
                            <a:schemeClr val="dk1"/>
                          </a:solidFill>
                          <a:effectLst/>
                          <a:latin typeface="+mn-lt"/>
                          <a:ea typeface="+mn-ea"/>
                          <a:cs typeface="+mn-cs"/>
                        </a:rPr>
                        <a:t>(налоговые, неналоговые доходы и дотация на </a:t>
                      </a:r>
                      <a:r>
                        <a:rPr lang="ru-RU" sz="1000" kern="1200" dirty="0" err="1" smtClean="0">
                          <a:solidFill>
                            <a:schemeClr val="dk1"/>
                          </a:solidFill>
                          <a:effectLst/>
                          <a:latin typeface="+mn-lt"/>
                          <a:ea typeface="+mn-ea"/>
                          <a:cs typeface="+mn-cs"/>
                        </a:rPr>
                        <a:t>сбаланси-рованность</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44584">
                <a:tc>
                  <a:txBody>
                    <a:bodyPr/>
                    <a:lstStyle/>
                    <a:p>
                      <a:pPr algn="ctr">
                        <a:lnSpc>
                          <a:spcPct val="115000"/>
                        </a:lnSpc>
                        <a:spcAft>
                          <a:spcPts val="0"/>
                        </a:spcAft>
                      </a:pPr>
                      <a:r>
                        <a:rPr lang="ru-RU" sz="1000" dirty="0">
                          <a:effectLst/>
                        </a:rPr>
                        <a:t>0310</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Защита населения и территории от чрезвычайных ситуаций природного и техногенного характера, пожарная безопасность</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160 000,00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160 000,00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dirty="0" smtClean="0">
                          <a:effectLst/>
                          <a:latin typeface="Times New Roman"/>
                          <a:ea typeface="Times New Roman"/>
                          <a:cs typeface="Times New Roman"/>
                        </a:rPr>
                        <a:t>0405</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smtClean="0">
                          <a:effectLst/>
                          <a:latin typeface="Times New Roman"/>
                          <a:ea typeface="Times New Roman"/>
                          <a:cs typeface="Times New Roman"/>
                        </a:rPr>
                        <a:t>Сельское хозяйство и рыболовство</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15 000,00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15 000,00</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r>
              <a:tr h="81686">
                <a:tc>
                  <a:txBody>
                    <a:bodyPr/>
                    <a:lstStyle/>
                    <a:p>
                      <a:pPr algn="ctr">
                        <a:lnSpc>
                          <a:spcPct val="115000"/>
                        </a:lnSpc>
                        <a:spcAft>
                          <a:spcPts val="0"/>
                        </a:spcAft>
                      </a:pPr>
                      <a:r>
                        <a:rPr lang="ru-RU" sz="1000" dirty="0">
                          <a:effectLst/>
                        </a:rPr>
                        <a:t>0408</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Транспорт</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1 250 000,00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1 250 000,00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0409</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Дорожное хозяйство (дорожные фонды)</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10 947 300,00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10 947 300,00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360040">
                <a:tc>
                  <a:txBody>
                    <a:bodyPr/>
                    <a:lstStyle/>
                    <a:p>
                      <a:pPr algn="ctr">
                        <a:lnSpc>
                          <a:spcPct val="115000"/>
                        </a:lnSpc>
                        <a:spcAft>
                          <a:spcPts val="0"/>
                        </a:spcAft>
                      </a:pPr>
                      <a:r>
                        <a:rPr lang="ru-RU" sz="1000">
                          <a:effectLst/>
                        </a:rPr>
                        <a:t>0412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Другие вопросы в области национальной экономики</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3 151 978,50</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4 798 002,63</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+1 646 024,13</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+130 024,13</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1 516</a:t>
                      </a:r>
                      <a:r>
                        <a:rPr lang="ru-RU" sz="900" baseline="0" dirty="0" smtClean="0">
                          <a:effectLst/>
                          <a:latin typeface="Times New Roman"/>
                          <a:ea typeface="Times New Roman"/>
                          <a:cs typeface="Times New Roman"/>
                        </a:rPr>
                        <a:t> 000,00</a:t>
                      </a:r>
                      <a:endParaRPr lang="ru-RU" sz="900" dirty="0">
                        <a:effectLst/>
                        <a:latin typeface="Times New Roman"/>
                        <a:ea typeface="Times New Roman"/>
                        <a:cs typeface="Times New Roman"/>
                      </a:endParaRPr>
                    </a:p>
                  </a:txBody>
                  <a:tcPr marL="68580" marR="68580" marT="0" marB="0"/>
                </a:tc>
              </a:tr>
              <a:tr h="216024">
                <a:tc>
                  <a:txBody>
                    <a:bodyPr/>
                    <a:lstStyle/>
                    <a:p>
                      <a:pPr algn="ctr">
                        <a:lnSpc>
                          <a:spcPct val="115000"/>
                        </a:lnSpc>
                        <a:spcAft>
                          <a:spcPts val="0"/>
                        </a:spcAft>
                      </a:pPr>
                      <a:r>
                        <a:rPr lang="ru-RU" sz="1000">
                          <a:effectLst/>
                        </a:rPr>
                        <a:t>0501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Жилищное хозяйство</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151 500,00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151 500,00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0502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Коммунальное хозяйство</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900,00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900,00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0503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Благоустройство</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93 000,00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93 000,00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209969">
                <a:tc>
                  <a:txBody>
                    <a:bodyPr/>
                    <a:lstStyle/>
                    <a:p>
                      <a:pPr algn="ctr">
                        <a:lnSpc>
                          <a:spcPct val="115000"/>
                        </a:lnSpc>
                        <a:spcAft>
                          <a:spcPts val="0"/>
                        </a:spcAft>
                      </a:pPr>
                      <a:r>
                        <a:rPr lang="ru-RU" sz="1000">
                          <a:effectLst/>
                        </a:rPr>
                        <a:t>0701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Дошкольное образование</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47 692 779,10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47 </a:t>
                      </a:r>
                      <a:r>
                        <a:rPr lang="ru-RU" sz="900" dirty="0" smtClean="0">
                          <a:effectLst/>
                          <a:latin typeface="Times New Roman"/>
                          <a:ea typeface="Times New Roman"/>
                          <a:cs typeface="Times New Roman"/>
                        </a:rPr>
                        <a:t>787 820,65</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+ 95 041,55</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- 117 958,45</a:t>
                      </a: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+ 213 000,00</a:t>
                      </a:r>
                      <a:r>
                        <a:rPr lang="ru-RU" sz="900" dirty="0">
                          <a:effectLst/>
                          <a:latin typeface="Times New Roman"/>
                          <a:ea typeface="Times New Roman"/>
                          <a:cs typeface="Times New Roman"/>
                        </a:rPr>
                        <a:t> </a:t>
                      </a:r>
                    </a:p>
                  </a:txBody>
                  <a:tcPr marL="68580" marR="68580" marT="0" marB="0"/>
                </a:tc>
              </a:tr>
              <a:tr h="144016">
                <a:tc>
                  <a:txBody>
                    <a:bodyPr/>
                    <a:lstStyle/>
                    <a:p>
                      <a:pPr algn="ctr">
                        <a:lnSpc>
                          <a:spcPct val="115000"/>
                        </a:lnSpc>
                        <a:spcAft>
                          <a:spcPts val="0"/>
                        </a:spcAft>
                      </a:pPr>
                      <a:r>
                        <a:rPr lang="ru-RU" sz="1000">
                          <a:effectLst/>
                        </a:rPr>
                        <a:t>0702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Общее образование</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234 860 761,41</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238 732 792,04</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+3 872 030,63</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- 2 068 069,37</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5 940 100,00</a:t>
                      </a:r>
                      <a:endParaRPr lang="ru-RU" sz="900" dirty="0">
                        <a:effectLst/>
                        <a:latin typeface="Times New Roman"/>
                        <a:ea typeface="Times New Roman"/>
                        <a:cs typeface="Times New Roman"/>
                      </a:endParaRPr>
                    </a:p>
                  </a:txBody>
                  <a:tcPr marL="68580" marR="68580" marT="0" marB="0"/>
                </a:tc>
              </a:tr>
              <a:tr h="216024">
                <a:tc>
                  <a:txBody>
                    <a:bodyPr/>
                    <a:lstStyle/>
                    <a:p>
                      <a:pPr algn="ctr">
                        <a:lnSpc>
                          <a:spcPct val="115000"/>
                        </a:lnSpc>
                        <a:spcAft>
                          <a:spcPts val="0"/>
                        </a:spcAft>
                      </a:pPr>
                      <a:r>
                        <a:rPr lang="ru-RU" sz="1000">
                          <a:effectLst/>
                        </a:rPr>
                        <a:t>0703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Дополнительное образование детей</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smtClean="0">
                          <a:effectLst/>
                          <a:latin typeface="Times New Roman"/>
                          <a:ea typeface="Times New Roman"/>
                          <a:cs typeface="Times New Roman"/>
                        </a:rPr>
                        <a:t>17 169 565,78</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17 649 449,53</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+479 883,75</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+409 883,75</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+ 70 000,00</a:t>
                      </a:r>
                      <a:endParaRPr lang="ru-RU" sz="900" dirty="0">
                        <a:effectLst/>
                        <a:latin typeface="Times New Roman"/>
                        <a:ea typeface="Times New Roman"/>
                        <a:cs typeface="Times New Roman"/>
                      </a:endParaRPr>
                    </a:p>
                  </a:txBody>
                  <a:tcPr marL="68580" marR="68580" marT="0" marB="0"/>
                </a:tc>
              </a:tr>
              <a:tr h="358523">
                <a:tc>
                  <a:txBody>
                    <a:bodyPr/>
                    <a:lstStyle/>
                    <a:p>
                      <a:pPr algn="ctr">
                        <a:lnSpc>
                          <a:spcPct val="115000"/>
                        </a:lnSpc>
                        <a:spcAft>
                          <a:spcPts val="0"/>
                        </a:spcAft>
                      </a:pPr>
                      <a:r>
                        <a:rPr lang="ru-RU" sz="1000">
                          <a:effectLst/>
                        </a:rPr>
                        <a:t>0705</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Профессиональная подготовка, переподготовка и повышение квалификации</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472 707,00</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402 482,00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- 70 225,00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- 70 225,00</a:t>
                      </a: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94300">
                <a:tc>
                  <a:txBody>
                    <a:bodyPr/>
                    <a:lstStyle/>
                    <a:p>
                      <a:pPr algn="ctr">
                        <a:lnSpc>
                          <a:spcPct val="115000"/>
                        </a:lnSpc>
                        <a:spcAft>
                          <a:spcPts val="0"/>
                        </a:spcAft>
                      </a:pPr>
                      <a:r>
                        <a:rPr lang="ru-RU" sz="1000">
                          <a:effectLst/>
                        </a:rPr>
                        <a:t>0707</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Молодежная политика</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338 000,00</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338 000,00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0709</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Другие вопросы в области образования</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16 165 937,24</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16 302 937,24</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+ 137 000,00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+ 137 000,00</a:t>
                      </a: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26805">
                <a:tc>
                  <a:txBody>
                    <a:bodyPr/>
                    <a:lstStyle/>
                    <a:p>
                      <a:pPr algn="ctr">
                        <a:lnSpc>
                          <a:spcPct val="115000"/>
                        </a:lnSpc>
                        <a:spcAft>
                          <a:spcPts val="0"/>
                        </a:spcAft>
                      </a:pPr>
                      <a:r>
                        <a:rPr lang="ru-RU" sz="1000">
                          <a:effectLst/>
                        </a:rPr>
                        <a:t>0801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Культура</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55 319 159,26</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57 342 660,56</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+ 2 023 501,00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+600 835,05</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+ 1 422 666,25</a:t>
                      </a:r>
                      <a:r>
                        <a:rPr lang="ru-RU" sz="900" dirty="0">
                          <a:effectLst/>
                          <a:latin typeface="Times New Roman"/>
                          <a:ea typeface="Times New Roman"/>
                          <a:cs typeface="Times New Roman"/>
                        </a:rPr>
                        <a:t> </a:t>
                      </a:r>
                    </a:p>
                  </a:txBody>
                  <a:tcPr marL="68580" marR="68580" marT="0" marB="0"/>
                </a:tc>
              </a:tr>
              <a:tr h="360040">
                <a:tc>
                  <a:txBody>
                    <a:bodyPr/>
                    <a:lstStyle/>
                    <a:p>
                      <a:pPr algn="ctr">
                        <a:lnSpc>
                          <a:spcPct val="115000"/>
                        </a:lnSpc>
                        <a:spcAft>
                          <a:spcPts val="0"/>
                        </a:spcAft>
                      </a:pPr>
                      <a:r>
                        <a:rPr lang="ru-RU" sz="1000">
                          <a:effectLst/>
                        </a:rPr>
                        <a:t>0804</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Другие вопросы в области культуры, кинематографии</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10 757 471,36</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10 757 471,36</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r>
              <a:tr h="132819">
                <a:tc>
                  <a:txBody>
                    <a:bodyPr/>
                    <a:lstStyle/>
                    <a:p>
                      <a:pPr algn="ctr">
                        <a:lnSpc>
                          <a:spcPct val="115000"/>
                        </a:lnSpc>
                        <a:spcAft>
                          <a:spcPts val="0"/>
                        </a:spcAft>
                      </a:pPr>
                      <a:r>
                        <a:rPr lang="ru-RU" sz="1000">
                          <a:effectLst/>
                        </a:rPr>
                        <a:t>1001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Пенсионное обеспечение</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smtClean="0">
                          <a:effectLst/>
                          <a:latin typeface="Times New Roman"/>
                          <a:ea typeface="Times New Roman"/>
                          <a:cs typeface="Times New Roman"/>
                        </a:rPr>
                        <a:t>5 178 162,82</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5 253 104,90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+74 942,08</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+74 942,08</a:t>
                      </a: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bl>
          </a:graphicData>
        </a:graphic>
      </p:graphicFrame>
      <p:sp>
        <p:nvSpPr>
          <p:cNvPr id="3" name="TextBox 2"/>
          <p:cNvSpPr txBox="1"/>
          <p:nvPr/>
        </p:nvSpPr>
        <p:spPr>
          <a:xfrm>
            <a:off x="1183965" y="402844"/>
            <a:ext cx="7848872" cy="707886"/>
          </a:xfrm>
          <a:prstGeom prst="rect">
            <a:avLst/>
          </a:prstGeom>
          <a:noFill/>
        </p:spPr>
        <p:txBody>
          <a:bodyPr wrap="square" rtlCol="0">
            <a:spAutoFit/>
          </a:bodyPr>
          <a:lstStyle/>
          <a:p>
            <a:pPr lvl="8" algn="r"/>
            <a:r>
              <a:rPr lang="ru-RU" altLang="ru-RU" b="1" u="sng" dirty="0" smtClean="0">
                <a:solidFill>
                  <a:schemeClr val="accent5">
                    <a:lumMod val="25000"/>
                  </a:schemeClr>
                </a:solidFill>
                <a:latin typeface="Arial" pitchFamily="34" charset="0"/>
                <a:ea typeface="Times New Roman" pitchFamily="18" charset="0"/>
                <a:cs typeface="Arial" pitchFamily="34" charset="0"/>
              </a:rPr>
              <a:t>Планируемые изменения </a:t>
            </a:r>
            <a:r>
              <a:rPr lang="ru-RU" altLang="ru-RU" b="1" u="sng" dirty="0">
                <a:solidFill>
                  <a:schemeClr val="accent5">
                    <a:lumMod val="25000"/>
                  </a:schemeClr>
                </a:solidFill>
                <a:latin typeface="Arial" pitchFamily="34" charset="0"/>
                <a:ea typeface="Times New Roman" pitchFamily="18" charset="0"/>
                <a:cs typeface="Arial" pitchFamily="34" charset="0"/>
              </a:rPr>
              <a:t>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(продолжение</a:t>
            </a:r>
            <a:r>
              <a:rPr lang="ru-RU" b="1" i="1" dirty="0" smtClean="0"/>
              <a:t>)</a:t>
            </a:r>
            <a:endParaRPr lang="ru-RU" b="1" i="1" dirty="0"/>
          </a:p>
        </p:txBody>
      </p:sp>
    </p:spTree>
    <p:extLst>
      <p:ext uri="{BB962C8B-B14F-4D97-AF65-F5344CB8AC3E}">
        <p14:creationId xmlns:p14="http://schemas.microsoft.com/office/powerpoint/2010/main" val="41104371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575" y="465138"/>
            <a:ext cx="9181020" cy="6444044"/>
          </a:xfrm>
          <a:effectLst>
            <a:softEdge rad="317500"/>
          </a:effectLst>
        </p:spPr>
      </p:pic>
      <p:sp>
        <p:nvSpPr>
          <p:cNvPr id="10" name="TextBox 9"/>
          <p:cNvSpPr txBox="1"/>
          <p:nvPr/>
        </p:nvSpPr>
        <p:spPr>
          <a:xfrm>
            <a:off x="107504" y="465138"/>
            <a:ext cx="8856984" cy="446276"/>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endParaRPr lang="ru-RU" sz="1100" b="1" dirty="0">
              <a:solidFill>
                <a:schemeClr val="accent5">
                  <a:lumMod val="25000"/>
                </a:scheme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502871406"/>
              </p:ext>
            </p:extLst>
          </p:nvPr>
        </p:nvGraphicFramePr>
        <p:xfrm>
          <a:off x="35497" y="1110730"/>
          <a:ext cx="9108503" cy="4928474"/>
        </p:xfrm>
        <a:graphic>
          <a:graphicData uri="http://schemas.openxmlformats.org/drawingml/2006/table">
            <a:tbl>
              <a:tblPr firstRow="1" firstCol="1" bandRow="1">
                <a:tableStyleId>{93296810-A885-4BE3-A3E7-6D5BEEA58F35}</a:tableStyleId>
              </a:tblPr>
              <a:tblGrid>
                <a:gridCol w="352565"/>
                <a:gridCol w="2218692"/>
                <a:gridCol w="975491"/>
                <a:gridCol w="975491"/>
                <a:gridCol w="976181"/>
                <a:gridCol w="941760"/>
                <a:gridCol w="912159"/>
                <a:gridCol w="878424"/>
                <a:gridCol w="877740"/>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a:t>
                      </a:r>
                    </a:p>
                  </a:txBody>
                  <a:tcPr marL="68580" marR="68580" marT="0" marB="0" anchor="ctr"/>
                </a:tc>
                <a:tc rowSpan="2">
                  <a:txBody>
                    <a:bodyPr/>
                    <a:lstStyle/>
                    <a:p>
                      <a:pPr algn="ctr">
                        <a:lnSpc>
                          <a:spcPct val="115000"/>
                        </a:lnSpc>
                        <a:spcAft>
                          <a:spcPts val="0"/>
                        </a:spcAft>
                      </a:pPr>
                      <a:r>
                        <a:rPr lang="ru-RU" sz="800" dirty="0" smtClean="0">
                          <a:effectLst/>
                        </a:rPr>
                        <a:t>Показатели </a:t>
                      </a:r>
                      <a:r>
                        <a:rPr lang="ru-RU" sz="800" dirty="0" smtClean="0">
                          <a:effectLst/>
                        </a:rPr>
                        <a:t>с учетом проекта решения «О внесении изменений в бюджет»</a:t>
                      </a: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4">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pPr algn="ctr">
                        <a:lnSpc>
                          <a:spcPct val="115000"/>
                        </a:lnSpc>
                        <a:spcAft>
                          <a:spcPts val="0"/>
                        </a:spcAft>
                      </a:pP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dirty="0"/>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r>
                        <a:rPr lang="ru-RU" sz="1000" b="1" kern="1200" dirty="0" smtClean="0">
                          <a:solidFill>
                            <a:schemeClr val="dk1"/>
                          </a:solidFill>
                          <a:effectLst/>
                          <a:latin typeface="+mn-lt"/>
                          <a:ea typeface="+mn-ea"/>
                          <a:cs typeface="+mn-cs"/>
                        </a:rPr>
                        <a:t>увеличения </a:t>
                      </a:r>
                      <a:r>
                        <a:rPr lang="ru-RU" sz="1000" b="1" kern="1200" dirty="0" err="1" smtClean="0">
                          <a:solidFill>
                            <a:schemeClr val="dk1"/>
                          </a:solidFill>
                          <a:effectLst/>
                          <a:latin typeface="+mn-lt"/>
                          <a:ea typeface="+mn-ea"/>
                          <a:cs typeface="+mn-cs"/>
                        </a:rPr>
                        <a:t>собствен</a:t>
                      </a:r>
                      <a:r>
                        <a:rPr lang="ru-RU" sz="1000" b="1" kern="1200" dirty="0" smtClean="0">
                          <a:solidFill>
                            <a:schemeClr val="dk1"/>
                          </a:solidFill>
                          <a:effectLst/>
                          <a:latin typeface="+mn-lt"/>
                          <a:ea typeface="+mn-ea"/>
                          <a:cs typeface="+mn-cs"/>
                        </a:rPr>
                        <a:t>. доходов</a:t>
                      </a:r>
                      <a:endParaRPr lang="ru-RU" sz="1000" kern="1200" dirty="0" smtClean="0">
                        <a:solidFill>
                          <a:schemeClr val="dk1"/>
                        </a:solidFill>
                        <a:effectLst/>
                        <a:latin typeface="+mn-lt"/>
                        <a:ea typeface="+mn-ea"/>
                        <a:cs typeface="+mn-cs"/>
                      </a:endParaRPr>
                    </a:p>
                    <a:p>
                      <a:pPr algn="ctr"/>
                      <a:r>
                        <a:rPr lang="ru-RU" sz="1000" kern="1200" dirty="0" smtClean="0">
                          <a:solidFill>
                            <a:schemeClr val="dk1"/>
                          </a:solidFill>
                          <a:effectLst/>
                          <a:latin typeface="+mn-lt"/>
                          <a:ea typeface="+mn-ea"/>
                          <a:cs typeface="+mn-cs"/>
                        </a:rPr>
                        <a:t>(налоговые, неналоговые доходы и дотация на </a:t>
                      </a:r>
                      <a:r>
                        <a:rPr lang="ru-RU" sz="1000" kern="1200" dirty="0" err="1" smtClean="0">
                          <a:solidFill>
                            <a:schemeClr val="dk1"/>
                          </a:solidFill>
                          <a:effectLst/>
                          <a:latin typeface="+mn-lt"/>
                          <a:ea typeface="+mn-ea"/>
                          <a:cs typeface="+mn-cs"/>
                        </a:rPr>
                        <a:t>сбаланси-рованность</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44584">
                <a:tc>
                  <a:txBody>
                    <a:bodyPr/>
                    <a:lstStyle/>
                    <a:p>
                      <a:pPr algn="ctr">
                        <a:lnSpc>
                          <a:spcPct val="115000"/>
                        </a:lnSpc>
                        <a:spcAft>
                          <a:spcPts val="0"/>
                        </a:spcAft>
                      </a:pPr>
                      <a:r>
                        <a:rPr lang="ru-RU" sz="1000" dirty="0">
                          <a:effectLst/>
                        </a:rPr>
                        <a:t>1003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Социальное обеспечение населения</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2 957 358,65</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2 957 358,65</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dirty="0">
                          <a:effectLst/>
                        </a:rPr>
                        <a:t>1004</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Охрана семьи и детства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26 628 900,78</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43 173 600,78</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+16 544 700,00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+16 544 700,00</a:t>
                      </a:r>
                      <a:endParaRPr lang="ru-RU" sz="900" dirty="0">
                        <a:effectLst/>
                        <a:latin typeface="Times New Roman"/>
                        <a:ea typeface="Times New Roman"/>
                        <a:cs typeface="Times New Roman"/>
                      </a:endParaRPr>
                    </a:p>
                  </a:txBody>
                  <a:tcPr marL="68580" marR="68580" marT="0" marB="0"/>
                </a:tc>
              </a:tr>
              <a:tr h="244584">
                <a:tc>
                  <a:txBody>
                    <a:bodyPr/>
                    <a:lstStyle/>
                    <a:p>
                      <a:pPr algn="ctr">
                        <a:lnSpc>
                          <a:spcPct val="115000"/>
                        </a:lnSpc>
                        <a:spcAft>
                          <a:spcPts val="0"/>
                        </a:spcAft>
                      </a:pPr>
                      <a:r>
                        <a:rPr lang="ru-RU" sz="1000">
                          <a:effectLst/>
                        </a:rPr>
                        <a:t>1006</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вопросы в области социальной политики</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2 297 762,00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2 297 762,00</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r>
              <a:tr h="244584">
                <a:tc>
                  <a:txBody>
                    <a:bodyPr/>
                    <a:lstStyle/>
                    <a:p>
                      <a:pPr algn="ctr">
                        <a:lnSpc>
                          <a:spcPct val="115000"/>
                        </a:lnSpc>
                        <a:spcAft>
                          <a:spcPts val="0"/>
                        </a:spcAft>
                      </a:pPr>
                      <a:r>
                        <a:rPr lang="ru-RU" sz="1000" dirty="0">
                          <a:effectLst/>
                        </a:rPr>
                        <a:t>1101</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Физическая культура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6 554 165,23</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6 953 468,29</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+399 303,06</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+399 303,06</a:t>
                      </a:r>
                    </a:p>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dirty="0" smtClean="0">
                          <a:effectLst/>
                          <a:latin typeface="Times New Roman"/>
                          <a:ea typeface="Times New Roman"/>
                          <a:cs typeface="Times New Roman"/>
                        </a:rPr>
                        <a:t>1102</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smtClean="0">
                          <a:effectLst/>
                          <a:latin typeface="Times New Roman"/>
                          <a:ea typeface="Times New Roman"/>
                          <a:cs typeface="Times New Roman"/>
                        </a:rPr>
                        <a:t>Массовый спорт</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128 866,00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+128</a:t>
                      </a:r>
                      <a:r>
                        <a:rPr lang="ru-RU" sz="900" baseline="0" dirty="0" smtClean="0">
                          <a:effectLst/>
                          <a:latin typeface="Times New Roman"/>
                          <a:ea typeface="Times New Roman"/>
                          <a:cs typeface="Times New Roman"/>
                        </a:rPr>
                        <a:t> </a:t>
                      </a:r>
                      <a:r>
                        <a:rPr lang="ru-RU" sz="900" dirty="0" smtClean="0">
                          <a:effectLst/>
                          <a:latin typeface="Times New Roman"/>
                          <a:ea typeface="Times New Roman"/>
                          <a:cs typeface="Times New Roman"/>
                        </a:rPr>
                        <a:t>866,00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+3</a:t>
                      </a:r>
                      <a:r>
                        <a:rPr lang="ru-RU" sz="900" baseline="0" dirty="0" smtClean="0">
                          <a:effectLst/>
                          <a:latin typeface="Times New Roman"/>
                          <a:ea typeface="Times New Roman"/>
                          <a:cs typeface="Times New Roman"/>
                        </a:rPr>
                        <a:t> 866,00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+125 000,00</a:t>
                      </a:r>
                      <a:endParaRPr lang="ru-RU" sz="900" dirty="0">
                        <a:effectLst/>
                        <a:latin typeface="Times New Roman"/>
                        <a:ea typeface="Times New Roman"/>
                        <a:cs typeface="Times New Roman"/>
                      </a:endParaRPr>
                    </a:p>
                  </a:txBody>
                  <a:tcPr marL="68580" marR="68580" marT="0" marB="0"/>
                </a:tc>
              </a:tr>
              <a:tr h="216024">
                <a:tc>
                  <a:txBody>
                    <a:bodyPr/>
                    <a:lstStyle/>
                    <a:p>
                      <a:pPr algn="ctr">
                        <a:lnSpc>
                          <a:spcPct val="115000"/>
                        </a:lnSpc>
                        <a:spcAft>
                          <a:spcPts val="0"/>
                        </a:spcAft>
                      </a:pPr>
                      <a:r>
                        <a:rPr lang="ru-RU" sz="1000" dirty="0">
                          <a:effectLst/>
                        </a:rPr>
                        <a:t>1103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Спорт высших достижений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885 383,00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885 383,00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360040">
                <a:tc>
                  <a:txBody>
                    <a:bodyPr/>
                    <a:lstStyle/>
                    <a:p>
                      <a:pPr algn="ctr">
                        <a:lnSpc>
                          <a:spcPct val="115000"/>
                        </a:lnSpc>
                        <a:spcAft>
                          <a:spcPts val="0"/>
                        </a:spcAft>
                      </a:pPr>
                      <a:r>
                        <a:rPr lang="ru-RU" sz="1000">
                          <a:effectLst/>
                        </a:rPr>
                        <a:t>1301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Обслуживание государственного (муниципального) внутреннего долга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3 700,00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3 700,00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768382">
                <a:tc>
                  <a:txBody>
                    <a:bodyPr/>
                    <a:lstStyle/>
                    <a:p>
                      <a:pPr algn="ctr">
                        <a:lnSpc>
                          <a:spcPct val="115000"/>
                        </a:lnSpc>
                        <a:spcAft>
                          <a:spcPts val="0"/>
                        </a:spcAft>
                      </a:pPr>
                      <a:r>
                        <a:rPr lang="ru-RU" sz="1000">
                          <a:effectLst/>
                        </a:rPr>
                        <a:t>1401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Дотации на выравнивание бюджетной обеспеченности субъектов Российской Федерации и муниципальных образований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29 744 300,00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29 744 300,00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1403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Прочие межбюджетные трансферты общего характера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8 640 600,00</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12 201 162,00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+3 </a:t>
                      </a:r>
                      <a:r>
                        <a:rPr lang="ru-RU" sz="900" dirty="0" smtClean="0">
                          <a:effectLst/>
                          <a:latin typeface="Times New Roman"/>
                          <a:ea typeface="Times New Roman"/>
                          <a:cs typeface="Times New Roman"/>
                        </a:rPr>
                        <a:t>560 562</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+608 962,00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+2 951 600,00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79754">
                <a:tc gridSpan="2">
                  <a:txBody>
                    <a:bodyPr/>
                    <a:lstStyle/>
                    <a:p>
                      <a:pPr algn="ctr">
                        <a:lnSpc>
                          <a:spcPct val="115000"/>
                        </a:lnSpc>
                        <a:spcAft>
                          <a:spcPts val="0"/>
                        </a:spcAft>
                      </a:pPr>
                      <a:r>
                        <a:rPr lang="ru-RU" sz="1000" dirty="0">
                          <a:effectLst/>
                        </a:rPr>
                        <a:t>ИТОГО </a:t>
                      </a:r>
                      <a:endParaRPr lang="ru-RU" sz="1000" dirty="0">
                        <a:effectLst/>
                        <a:latin typeface="Times New Roman"/>
                        <a:ea typeface="Times New Roman"/>
                        <a:cs typeface="Times New Roman"/>
                      </a:endParaRPr>
                    </a:p>
                  </a:txBody>
                  <a:tcPr marL="13628" marR="13628" marT="0" marB="0"/>
                </a:tc>
                <a:tc hMerge="1">
                  <a:txBody>
                    <a:bodyPr/>
                    <a:lstStyle/>
                    <a:p>
                      <a:endParaRPr lang="ru-RU"/>
                    </a:p>
                  </a:txBody>
                  <a:tcPr/>
                </a:tc>
                <a:tc>
                  <a:txBody>
                    <a:bodyPr/>
                    <a:lstStyle/>
                    <a:p>
                      <a:pPr algn="r">
                        <a:lnSpc>
                          <a:spcPct val="115000"/>
                        </a:lnSpc>
                        <a:spcAft>
                          <a:spcPts val="0"/>
                        </a:spcAft>
                      </a:pPr>
                      <a:r>
                        <a:rPr lang="ru-RU" sz="900" b="1" dirty="0" smtClean="0">
                          <a:solidFill>
                            <a:srgbClr val="000066"/>
                          </a:solidFill>
                          <a:effectLst/>
                          <a:latin typeface="Times New Roman"/>
                          <a:ea typeface="Times New Roman"/>
                          <a:cs typeface="Times New Roman"/>
                        </a:rPr>
                        <a:t>536 715 066,23</a:t>
                      </a:r>
                      <a:endParaRPr lang="ru-RU" sz="900" b="1"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smtClean="0">
                          <a:solidFill>
                            <a:srgbClr val="000066"/>
                          </a:solidFill>
                          <a:effectLst/>
                          <a:latin typeface="Times New Roman"/>
                          <a:ea typeface="Times New Roman"/>
                          <a:cs typeface="Times New Roman"/>
                        </a:rPr>
                        <a:t>566 125 132,48</a:t>
                      </a:r>
                      <a:endParaRPr lang="ru-RU" sz="900" dirty="0">
                        <a:solidFill>
                          <a:srgbClr val="000066"/>
                        </a:solidFill>
                        <a:effectLst/>
                        <a:latin typeface="Times New Roman"/>
                        <a:ea typeface="Times New Roman"/>
                        <a:cs typeface="Times New Roman"/>
                      </a:endParaRPr>
                    </a:p>
                    <a:p>
                      <a:pPr algn="r">
                        <a:lnSpc>
                          <a:spcPct val="115000"/>
                        </a:lnSpc>
                        <a:spcAft>
                          <a:spcPts val="0"/>
                        </a:spcAft>
                      </a:pPr>
                      <a:r>
                        <a:rPr lang="ru-RU" sz="900" b="1" dirty="0">
                          <a:solidFill>
                            <a:srgbClr val="000066"/>
                          </a:solidFill>
                          <a:effectLst/>
                          <a:latin typeface="Times New Roman"/>
                          <a:ea typeface="Times New Roman"/>
                          <a:cs typeface="Times New Roman"/>
                        </a:rPr>
                        <a:t> </a:t>
                      </a:r>
                      <a:endParaRPr lang="ru-RU" sz="90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smtClean="0">
                          <a:solidFill>
                            <a:srgbClr val="000066"/>
                          </a:solidFill>
                          <a:effectLst/>
                          <a:latin typeface="Times New Roman"/>
                          <a:ea typeface="Times New Roman"/>
                          <a:cs typeface="Times New Roman"/>
                        </a:rPr>
                        <a:t>+29 410 066,25</a:t>
                      </a:r>
                      <a:endParaRPr lang="ru-RU" sz="900" dirty="0">
                        <a:solidFill>
                          <a:srgbClr val="000066"/>
                        </a:solidFill>
                        <a:effectLst/>
                        <a:latin typeface="Times New Roman"/>
                        <a:ea typeface="Times New Roman"/>
                        <a:cs typeface="Times New Roman"/>
                      </a:endParaRPr>
                    </a:p>
                    <a:p>
                      <a:pPr algn="r">
                        <a:lnSpc>
                          <a:spcPct val="115000"/>
                        </a:lnSpc>
                        <a:spcAft>
                          <a:spcPts val="0"/>
                        </a:spcAft>
                      </a:pPr>
                      <a:r>
                        <a:rPr lang="ru-RU" sz="900" b="1" dirty="0">
                          <a:solidFill>
                            <a:srgbClr val="000066"/>
                          </a:solidFill>
                          <a:effectLst/>
                          <a:latin typeface="Times New Roman"/>
                          <a:ea typeface="Times New Roman"/>
                          <a:cs typeface="Times New Roman"/>
                        </a:rPr>
                        <a:t> </a:t>
                      </a:r>
                      <a:endParaRPr lang="ru-RU" sz="90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a:solidFill>
                            <a:srgbClr val="000066"/>
                          </a:solidFill>
                          <a:effectLst/>
                          <a:latin typeface="Times New Roman"/>
                          <a:ea typeface="Times New Roman"/>
                          <a:cs typeface="Times New Roman"/>
                        </a:rPr>
                        <a:t>0,00</a:t>
                      </a:r>
                      <a:endParaRPr lang="ru-RU" sz="900" dirty="0">
                        <a:solidFill>
                          <a:srgbClr val="000066"/>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900" dirty="0" smtClean="0">
                          <a:solidFill>
                            <a:srgbClr val="000066"/>
                          </a:solidFill>
                          <a:effectLst/>
                          <a:latin typeface="Times New Roman"/>
                          <a:ea typeface="Times New Roman"/>
                          <a:cs typeface="Times New Roman"/>
                        </a:rPr>
                        <a:t>0,00</a:t>
                      </a:r>
                      <a:endParaRPr lang="ru-RU" sz="900" dirty="0">
                        <a:solidFill>
                          <a:srgbClr val="000066"/>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900" b="1" dirty="0" smtClean="0">
                          <a:solidFill>
                            <a:srgbClr val="000066"/>
                          </a:solidFill>
                          <a:effectLst/>
                          <a:latin typeface="Times New Roman"/>
                          <a:ea typeface="Times New Roman"/>
                          <a:cs typeface="Times New Roman"/>
                        </a:rPr>
                        <a:t>+2 951 600,00</a:t>
                      </a:r>
                      <a:endParaRPr lang="ru-RU" sz="900" b="1"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smtClean="0">
                          <a:solidFill>
                            <a:srgbClr val="000066"/>
                          </a:solidFill>
                          <a:effectLst/>
                          <a:latin typeface="Times New Roman"/>
                          <a:ea typeface="Times New Roman"/>
                          <a:cs typeface="Times New Roman"/>
                        </a:rPr>
                        <a:t>+26 458 466,25</a:t>
                      </a:r>
                      <a:endParaRPr lang="ru-RU" sz="900" dirty="0">
                        <a:solidFill>
                          <a:srgbClr val="000066"/>
                        </a:solidFill>
                        <a:effectLst/>
                        <a:latin typeface="Times New Roman"/>
                        <a:ea typeface="Times New Roman"/>
                        <a:cs typeface="Times New Roman"/>
                      </a:endParaRPr>
                    </a:p>
                  </a:txBody>
                  <a:tcPr marL="68580" marR="68580" marT="0" marB="0"/>
                </a:tc>
              </a:tr>
            </a:tbl>
          </a:graphicData>
        </a:graphic>
      </p:graphicFrame>
      <p:sp>
        <p:nvSpPr>
          <p:cNvPr id="13" name="TextBox 12"/>
          <p:cNvSpPr txBox="1"/>
          <p:nvPr/>
        </p:nvSpPr>
        <p:spPr>
          <a:xfrm>
            <a:off x="1183965" y="402844"/>
            <a:ext cx="7848872" cy="707886"/>
          </a:xfrm>
          <a:prstGeom prst="rect">
            <a:avLst/>
          </a:prstGeom>
          <a:noFill/>
        </p:spPr>
        <p:txBody>
          <a:bodyPr wrap="square" rtlCol="0">
            <a:spAutoFit/>
          </a:bodyPr>
          <a:lstStyle/>
          <a:p>
            <a:pPr lvl="8" algn="r"/>
            <a:r>
              <a:rPr lang="ru-RU" altLang="ru-RU" b="1" u="sng" dirty="0" smtClean="0">
                <a:solidFill>
                  <a:schemeClr val="accent5">
                    <a:lumMod val="25000"/>
                  </a:schemeClr>
                </a:solidFill>
                <a:latin typeface="Arial" pitchFamily="34" charset="0"/>
                <a:ea typeface="Times New Roman" pitchFamily="18" charset="0"/>
                <a:cs typeface="Arial" pitchFamily="34" charset="0"/>
              </a:rPr>
              <a:t>Планируемые изменения </a:t>
            </a:r>
            <a:r>
              <a:rPr lang="ru-RU" altLang="ru-RU" b="1" u="sng" dirty="0">
                <a:solidFill>
                  <a:schemeClr val="accent5">
                    <a:lumMod val="25000"/>
                  </a:schemeClr>
                </a:solidFill>
                <a:latin typeface="Arial" pitchFamily="34" charset="0"/>
                <a:ea typeface="Times New Roman" pitchFamily="18" charset="0"/>
                <a:cs typeface="Arial" pitchFamily="34" charset="0"/>
              </a:rPr>
              <a:t>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(продолжение</a:t>
            </a:r>
            <a:r>
              <a:rPr lang="ru-RU" b="1" i="1" dirty="0" smtClean="0"/>
              <a:t>)</a:t>
            </a:r>
            <a:endParaRPr lang="ru-RU" b="1" i="1" dirty="0"/>
          </a:p>
        </p:txBody>
      </p:sp>
    </p:spTree>
    <p:extLst>
      <p:ext uri="{BB962C8B-B14F-4D97-AF65-F5344CB8AC3E}">
        <p14:creationId xmlns:p14="http://schemas.microsoft.com/office/powerpoint/2010/main" val="37875351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Блок-схема: процесс 2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107504" y="465138"/>
            <a:ext cx="8856984" cy="446276"/>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endParaRPr lang="ru-RU" sz="1100" b="1" dirty="0">
              <a:solidFill>
                <a:schemeClr val="accent5">
                  <a:lumMod val="25000"/>
                </a:schemeClr>
              </a:solidFill>
            </a:endParaRPr>
          </a:p>
        </p:txBody>
      </p:sp>
      <p:sp>
        <p:nvSpPr>
          <p:cNvPr id="13" name="TextBox 12"/>
          <p:cNvSpPr txBox="1"/>
          <p:nvPr/>
        </p:nvSpPr>
        <p:spPr>
          <a:xfrm>
            <a:off x="1183965" y="402844"/>
            <a:ext cx="7848872" cy="707886"/>
          </a:xfrm>
          <a:prstGeom prst="rect">
            <a:avLst/>
          </a:prstGeom>
          <a:noFill/>
        </p:spPr>
        <p:txBody>
          <a:bodyPr wrap="square" rtlCol="0">
            <a:spAutoFit/>
          </a:bodyPr>
          <a:lstStyle/>
          <a:p>
            <a:pPr lvl="8" algn="r"/>
            <a:r>
              <a:rPr lang="ru-RU" altLang="ru-RU" b="1" u="sng" dirty="0" smtClean="0">
                <a:solidFill>
                  <a:schemeClr val="accent5">
                    <a:lumMod val="25000"/>
                  </a:schemeClr>
                </a:solidFill>
                <a:latin typeface="Arial" pitchFamily="34" charset="0"/>
                <a:ea typeface="Times New Roman" pitchFamily="18" charset="0"/>
                <a:cs typeface="Arial" pitchFamily="34" charset="0"/>
              </a:rPr>
              <a:t>Планируемые </a:t>
            </a:r>
            <a:r>
              <a:rPr lang="ru-RU" altLang="ru-RU" b="1" u="sng" dirty="0">
                <a:solidFill>
                  <a:schemeClr val="accent5">
                    <a:lumMod val="25000"/>
                  </a:schemeClr>
                </a:solidFill>
                <a:latin typeface="Arial" pitchFamily="34" charset="0"/>
                <a:ea typeface="Times New Roman" pitchFamily="18" charset="0"/>
                <a:cs typeface="Arial" pitchFamily="34" charset="0"/>
              </a:rPr>
              <a:t>изменения 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(Диаграммы по подразделам</a:t>
            </a:r>
            <a:r>
              <a:rPr lang="ru-RU" b="1" i="1" dirty="0" smtClean="0"/>
              <a:t>)</a:t>
            </a:r>
            <a:endParaRPr lang="ru-RU" b="1" i="1" dirty="0"/>
          </a:p>
        </p:txBody>
      </p:sp>
      <p:graphicFrame>
        <p:nvGraphicFramePr>
          <p:cNvPr id="3" name="Диаграмма 2"/>
          <p:cNvGraphicFramePr/>
          <p:nvPr>
            <p:extLst>
              <p:ext uri="{D42A27DB-BD31-4B8C-83A1-F6EECF244321}">
                <p14:modId xmlns:p14="http://schemas.microsoft.com/office/powerpoint/2010/main" val="4150865246"/>
              </p:ext>
            </p:extLst>
          </p:nvPr>
        </p:nvGraphicFramePr>
        <p:xfrm>
          <a:off x="107504" y="579731"/>
          <a:ext cx="4569941" cy="16606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extLst>
              <p:ext uri="{D42A27DB-BD31-4B8C-83A1-F6EECF244321}">
                <p14:modId xmlns:p14="http://schemas.microsoft.com/office/powerpoint/2010/main" val="2780785666"/>
              </p:ext>
            </p:extLst>
          </p:nvPr>
        </p:nvGraphicFramePr>
        <p:xfrm>
          <a:off x="445542" y="2204864"/>
          <a:ext cx="3831977" cy="720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p:nvPr>
            <p:extLst>
              <p:ext uri="{D42A27DB-BD31-4B8C-83A1-F6EECF244321}">
                <p14:modId xmlns:p14="http://schemas.microsoft.com/office/powerpoint/2010/main" val="2574290417"/>
              </p:ext>
            </p:extLst>
          </p:nvPr>
        </p:nvGraphicFramePr>
        <p:xfrm>
          <a:off x="128166" y="2911252"/>
          <a:ext cx="3960440" cy="15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15"/>
          <p:cNvGraphicFramePr/>
          <p:nvPr>
            <p:extLst>
              <p:ext uri="{D42A27DB-BD31-4B8C-83A1-F6EECF244321}">
                <p14:modId xmlns:p14="http://schemas.microsoft.com/office/powerpoint/2010/main" val="2307293946"/>
              </p:ext>
            </p:extLst>
          </p:nvPr>
        </p:nvGraphicFramePr>
        <p:xfrm>
          <a:off x="107504" y="4509120"/>
          <a:ext cx="3960440" cy="7920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Диаграмма 16"/>
          <p:cNvGraphicFramePr/>
          <p:nvPr>
            <p:extLst>
              <p:ext uri="{D42A27DB-BD31-4B8C-83A1-F6EECF244321}">
                <p14:modId xmlns:p14="http://schemas.microsoft.com/office/powerpoint/2010/main" val="1990062507"/>
              </p:ext>
            </p:extLst>
          </p:nvPr>
        </p:nvGraphicFramePr>
        <p:xfrm>
          <a:off x="93812" y="5373216"/>
          <a:ext cx="3960440" cy="12381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Диаграмма 17"/>
          <p:cNvGraphicFramePr/>
          <p:nvPr>
            <p:extLst>
              <p:ext uri="{D42A27DB-BD31-4B8C-83A1-F6EECF244321}">
                <p14:modId xmlns:p14="http://schemas.microsoft.com/office/powerpoint/2010/main" val="2135167418"/>
              </p:ext>
            </p:extLst>
          </p:nvPr>
        </p:nvGraphicFramePr>
        <p:xfrm>
          <a:off x="5004048" y="955344"/>
          <a:ext cx="3960440" cy="1080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Диаграмма 18"/>
          <p:cNvGraphicFramePr/>
          <p:nvPr>
            <p:extLst>
              <p:ext uri="{D42A27DB-BD31-4B8C-83A1-F6EECF244321}">
                <p14:modId xmlns:p14="http://schemas.microsoft.com/office/powerpoint/2010/main" val="565229348"/>
              </p:ext>
            </p:extLst>
          </p:nvPr>
        </p:nvGraphicFramePr>
        <p:xfrm>
          <a:off x="4932040" y="1988840"/>
          <a:ext cx="3960440" cy="10801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Диаграмма 19"/>
          <p:cNvGraphicFramePr/>
          <p:nvPr>
            <p:extLst>
              <p:ext uri="{D42A27DB-BD31-4B8C-83A1-F6EECF244321}">
                <p14:modId xmlns:p14="http://schemas.microsoft.com/office/powerpoint/2010/main" val="1205186902"/>
              </p:ext>
            </p:extLst>
          </p:nvPr>
        </p:nvGraphicFramePr>
        <p:xfrm>
          <a:off x="4572000" y="2996952"/>
          <a:ext cx="4248472" cy="10801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Диаграмма 20"/>
          <p:cNvGraphicFramePr/>
          <p:nvPr>
            <p:extLst>
              <p:ext uri="{D42A27DB-BD31-4B8C-83A1-F6EECF244321}">
                <p14:modId xmlns:p14="http://schemas.microsoft.com/office/powerpoint/2010/main" val="3225708393"/>
              </p:ext>
            </p:extLst>
          </p:nvPr>
        </p:nvGraphicFramePr>
        <p:xfrm>
          <a:off x="3851920" y="4509120"/>
          <a:ext cx="5292080" cy="230425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Диаграмма 21"/>
          <p:cNvGraphicFramePr/>
          <p:nvPr>
            <p:extLst>
              <p:ext uri="{D42A27DB-BD31-4B8C-83A1-F6EECF244321}">
                <p14:modId xmlns:p14="http://schemas.microsoft.com/office/powerpoint/2010/main" val="3543745496"/>
              </p:ext>
            </p:extLst>
          </p:nvPr>
        </p:nvGraphicFramePr>
        <p:xfrm>
          <a:off x="6047656" y="4077072"/>
          <a:ext cx="3096344" cy="72008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443898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smtClean="0">
                <a:solidFill>
                  <a:schemeClr val="accent5">
                    <a:lumMod val="25000"/>
                  </a:schemeClr>
                </a:solidFill>
                <a:ea typeface="Times New Roman" pitchFamily="18" charset="0"/>
              </a:rPr>
              <a:t>Планируемые изменения </a:t>
            </a:r>
            <a:r>
              <a:rPr lang="ru-RU" altLang="ru-RU" b="1" u="sng" dirty="0">
                <a:solidFill>
                  <a:schemeClr val="accent5">
                    <a:lumMod val="25000"/>
                  </a:schemeClr>
                </a:solidFill>
                <a:ea typeface="Times New Roman" pitchFamily="18" charset="0"/>
              </a:rPr>
              <a:t>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13" name="TextBox 12"/>
          <p:cNvSpPr txBox="1"/>
          <p:nvPr/>
        </p:nvSpPr>
        <p:spPr>
          <a:xfrm>
            <a:off x="8143006" y="1401335"/>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684918183"/>
              </p:ext>
            </p:extLst>
          </p:nvPr>
        </p:nvGraphicFramePr>
        <p:xfrm>
          <a:off x="35495" y="1662945"/>
          <a:ext cx="9073008" cy="4428647"/>
        </p:xfrm>
        <a:graphic>
          <a:graphicData uri="http://schemas.openxmlformats.org/drawingml/2006/table">
            <a:tbl>
              <a:tblPr firstRow="1" firstCol="1" bandRow="1">
                <a:tableStyleId>{93296810-A885-4BE3-A3E7-6D5BEEA58F35}</a:tableStyleId>
              </a:tblPr>
              <a:tblGrid>
                <a:gridCol w="2388594"/>
                <a:gridCol w="1117443"/>
                <a:gridCol w="1095782"/>
                <a:gridCol w="1058690"/>
                <a:gridCol w="822992"/>
                <a:gridCol w="815198"/>
                <a:gridCol w="815198"/>
                <a:gridCol w="959111"/>
              </a:tblGrid>
              <a:tr h="143648">
                <a:tc rowSpan="2">
                  <a:txBody>
                    <a:bodyPr/>
                    <a:lstStyle/>
                    <a:p>
                      <a:pPr algn="ctr">
                        <a:lnSpc>
                          <a:spcPct val="115000"/>
                        </a:lnSpc>
                        <a:spcAft>
                          <a:spcPts val="0"/>
                        </a:spcAft>
                      </a:pPr>
                      <a:r>
                        <a:rPr lang="ru-RU" sz="800" dirty="0">
                          <a:effectLst/>
                        </a:rPr>
                        <a:t>Наименование ГРБС</a:t>
                      </a:r>
                      <a:endParaRPr lang="ru-RU" sz="1000" dirty="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a:t>
                      </a: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проекта решения «О внесении изменений в бюджет»</a:t>
                      </a: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4">
                  <a:txBody>
                    <a:bodyPr/>
                    <a:lstStyle/>
                    <a:p>
                      <a:pPr algn="ctr">
                        <a:lnSpc>
                          <a:spcPct val="115000"/>
                        </a:lnSpc>
                        <a:spcAft>
                          <a:spcPts val="0"/>
                        </a:spcAft>
                      </a:pPr>
                      <a:r>
                        <a:rPr lang="ru-RU" sz="800">
                          <a:effectLst/>
                        </a:rPr>
                        <a:t>в том числе за счет</a:t>
                      </a:r>
                      <a:endParaRPr lang="ru-RU" sz="1000">
                        <a:effectLst/>
                        <a:latin typeface="Times New Roman"/>
                        <a:ea typeface="Times New Roman"/>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r h="1190359">
                <a:tc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dirty="0"/>
                    </a:p>
                  </a:txBody>
                  <a:tcPr/>
                </a:tc>
                <a:tc>
                  <a:txBody>
                    <a:bodyPr/>
                    <a:lstStyle/>
                    <a:p>
                      <a:pPr algn="ctr">
                        <a:lnSpc>
                          <a:spcPct val="115000"/>
                        </a:lnSpc>
                        <a:spcAft>
                          <a:spcPts val="0"/>
                        </a:spcAft>
                      </a:pPr>
                      <a:r>
                        <a:rPr lang="ru-RU" sz="800" dirty="0" err="1">
                          <a:effectLst/>
                        </a:rPr>
                        <a:t>перерасп</a:t>
                      </a:r>
                      <a:r>
                        <a:rPr lang="ru-RU" sz="800" dirty="0">
                          <a:effectLst/>
                        </a:rPr>
                        <a:t>. </a:t>
                      </a:r>
                      <a:r>
                        <a:rPr lang="ru-RU" sz="800" dirty="0" err="1">
                          <a:effectLst/>
                        </a:rPr>
                        <a:t>собствен</a:t>
                      </a:r>
                      <a:r>
                        <a:rPr lang="ru-RU" sz="800" dirty="0">
                          <a:effectLst/>
                        </a:rPr>
                        <a:t>. средств</a:t>
                      </a:r>
                      <a:endParaRPr lang="ru-RU" sz="8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800" dirty="0">
                          <a:effectLst/>
                        </a:rPr>
                        <a:t>остатки на начало года</a:t>
                      </a:r>
                      <a:endParaRPr lang="ru-RU" sz="800" dirty="0">
                        <a:effectLst/>
                        <a:latin typeface="Times New Roman"/>
                        <a:ea typeface="Times New Roman"/>
                        <a:cs typeface="Times New Roman"/>
                      </a:endParaRPr>
                    </a:p>
                  </a:txBody>
                  <a:tcPr marL="13628" marR="13628" marT="0" marB="0" anchor="ctr"/>
                </a:tc>
                <a:tc>
                  <a:txBody>
                    <a:bodyPr/>
                    <a:lstStyle/>
                    <a:p>
                      <a:pPr algn="ctr"/>
                      <a:r>
                        <a:rPr lang="ru-RU" sz="800" b="1" kern="1200" dirty="0" smtClean="0">
                          <a:solidFill>
                            <a:schemeClr val="dk1"/>
                          </a:solidFill>
                          <a:effectLst/>
                          <a:latin typeface="+mn-lt"/>
                          <a:ea typeface="+mn-ea"/>
                          <a:cs typeface="+mn-cs"/>
                        </a:rPr>
                        <a:t>увеличения </a:t>
                      </a:r>
                      <a:r>
                        <a:rPr lang="ru-RU" sz="800" b="1" kern="1200" dirty="0" err="1" smtClean="0">
                          <a:solidFill>
                            <a:schemeClr val="dk1"/>
                          </a:solidFill>
                          <a:effectLst/>
                          <a:latin typeface="+mn-lt"/>
                          <a:ea typeface="+mn-ea"/>
                          <a:cs typeface="+mn-cs"/>
                        </a:rPr>
                        <a:t>собствен</a:t>
                      </a:r>
                      <a:r>
                        <a:rPr lang="ru-RU" sz="800" b="1" kern="1200" dirty="0" smtClean="0">
                          <a:solidFill>
                            <a:schemeClr val="dk1"/>
                          </a:solidFill>
                          <a:effectLst/>
                          <a:latin typeface="+mn-lt"/>
                          <a:ea typeface="+mn-ea"/>
                          <a:cs typeface="+mn-cs"/>
                        </a:rPr>
                        <a:t>. доходов</a:t>
                      </a:r>
                      <a:endParaRPr lang="ru-RU" sz="800" kern="1200" dirty="0" smtClean="0">
                        <a:solidFill>
                          <a:schemeClr val="dk1"/>
                        </a:solidFill>
                        <a:effectLst/>
                        <a:latin typeface="+mn-lt"/>
                        <a:ea typeface="+mn-ea"/>
                        <a:cs typeface="+mn-cs"/>
                      </a:endParaRPr>
                    </a:p>
                    <a:p>
                      <a:pPr algn="ctr"/>
                      <a:r>
                        <a:rPr lang="ru-RU" sz="800" kern="1200" dirty="0" smtClean="0">
                          <a:solidFill>
                            <a:schemeClr val="dk1"/>
                          </a:solidFill>
                          <a:effectLst/>
                          <a:latin typeface="+mn-lt"/>
                          <a:ea typeface="+mn-ea"/>
                          <a:cs typeface="+mn-cs"/>
                        </a:rPr>
                        <a:t>(налоговые, неналоговые доходы и дотация на </a:t>
                      </a:r>
                      <a:r>
                        <a:rPr lang="ru-RU" sz="800" kern="1200" dirty="0" err="1" smtClean="0">
                          <a:solidFill>
                            <a:schemeClr val="dk1"/>
                          </a:solidFill>
                          <a:effectLst/>
                          <a:latin typeface="+mn-lt"/>
                          <a:ea typeface="+mn-ea"/>
                          <a:cs typeface="+mn-cs"/>
                        </a:rPr>
                        <a:t>сбаланси-рованность</a:t>
                      </a:r>
                      <a:endParaRPr lang="ru-RU" sz="8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800" dirty="0">
                          <a:effectLst/>
                        </a:rPr>
                        <a:t>субсидий, субвенций и иных МБТ</a:t>
                      </a:r>
                      <a:endParaRPr lang="ru-RU" sz="800" dirty="0">
                        <a:effectLst/>
                        <a:latin typeface="Times New Roman"/>
                        <a:ea typeface="Times New Roman"/>
                        <a:cs typeface="Times New Roman"/>
                      </a:endParaRPr>
                    </a:p>
                  </a:txBody>
                  <a:tcPr marL="13628" marR="13628" marT="0" marB="0" anchor="ctr"/>
                </a:tc>
              </a:tr>
              <a:tr h="359119">
                <a:tc>
                  <a:txBody>
                    <a:bodyPr/>
                    <a:lstStyle/>
                    <a:p>
                      <a:pPr>
                        <a:lnSpc>
                          <a:spcPct val="115000"/>
                        </a:lnSpc>
                        <a:spcAft>
                          <a:spcPts val="0"/>
                        </a:spcAft>
                      </a:pPr>
                      <a:r>
                        <a:rPr lang="ru-RU" sz="1000">
                          <a:effectLst/>
                        </a:rPr>
                        <a:t>1.Демидовский районный Совет депутатов</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3 381 922,54</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2 836 565,42</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-545 357,12</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-545 357,12</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359119">
                <a:tc>
                  <a:txBody>
                    <a:bodyPr/>
                    <a:lstStyle/>
                    <a:p>
                      <a:pPr>
                        <a:lnSpc>
                          <a:spcPct val="115000"/>
                        </a:lnSpc>
                        <a:spcAft>
                          <a:spcPts val="0"/>
                        </a:spcAft>
                      </a:pPr>
                      <a:r>
                        <a:rPr lang="ru-RU" sz="1000" dirty="0">
                          <a:effectLst/>
                        </a:rPr>
                        <a:t>2.Администрация МО «Демидовский район»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88 227 319,04</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107 482 363,20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+19 255 044,16</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+ 741</a:t>
                      </a:r>
                      <a:r>
                        <a:rPr lang="ru-RU" sz="900" baseline="0" dirty="0" smtClean="0">
                          <a:effectLst/>
                          <a:latin typeface="Times New Roman"/>
                          <a:ea typeface="Times New Roman"/>
                          <a:cs typeface="Times New Roman"/>
                        </a:rPr>
                        <a:t> 760,08</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18 513 284,08</a:t>
                      </a:r>
                      <a:endParaRPr lang="ru-RU" sz="900" dirty="0">
                        <a:effectLst/>
                        <a:latin typeface="Times New Roman"/>
                        <a:ea typeface="Times New Roman"/>
                        <a:cs typeface="Times New Roman"/>
                      </a:endParaRPr>
                    </a:p>
                  </a:txBody>
                  <a:tcPr marL="68580" marR="68580" marT="0" marB="0"/>
                </a:tc>
              </a:tr>
              <a:tr h="359119">
                <a:tc>
                  <a:txBody>
                    <a:bodyPr/>
                    <a:lstStyle/>
                    <a:p>
                      <a:pPr>
                        <a:lnSpc>
                          <a:spcPct val="115000"/>
                        </a:lnSpc>
                        <a:spcAft>
                          <a:spcPts val="0"/>
                        </a:spcAft>
                      </a:pPr>
                      <a:r>
                        <a:rPr lang="ru-RU" sz="1000" dirty="0">
                          <a:effectLst/>
                        </a:rPr>
                        <a:t>3. Отдел по образованию</a:t>
                      </a:r>
                    </a:p>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318 017 911,43</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322 990 646,47</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+4 972 735,04</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-1 305 364,96</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6 278 100,00</a:t>
                      </a:r>
                      <a:endParaRPr lang="ru-RU" sz="900" dirty="0">
                        <a:effectLst/>
                        <a:latin typeface="Times New Roman"/>
                        <a:ea typeface="Times New Roman"/>
                        <a:cs typeface="Times New Roman"/>
                      </a:endParaRPr>
                    </a:p>
                  </a:txBody>
                  <a:tcPr marL="68580" marR="68580" marT="0" marB="0"/>
                </a:tc>
              </a:tr>
              <a:tr h="282865">
                <a:tc>
                  <a:txBody>
                    <a:bodyPr/>
                    <a:lstStyle/>
                    <a:p>
                      <a:pPr>
                        <a:lnSpc>
                          <a:spcPct val="115000"/>
                        </a:lnSpc>
                        <a:spcAft>
                          <a:spcPts val="0"/>
                        </a:spcAft>
                      </a:pPr>
                      <a:r>
                        <a:rPr lang="ru-RU" sz="1000">
                          <a:effectLst/>
                        </a:rPr>
                        <a:t>4.Отдел по культуре</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74 448 095,95</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76 540 762,20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+2 092 666,25</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+600 000,00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1 492 666,25</a:t>
                      </a:r>
                      <a:endParaRPr lang="ru-RU" sz="900" dirty="0">
                        <a:effectLst/>
                        <a:latin typeface="Times New Roman"/>
                        <a:ea typeface="Times New Roman"/>
                        <a:cs typeface="Times New Roman"/>
                      </a:endParaRPr>
                    </a:p>
                  </a:txBody>
                  <a:tcPr marL="68580" marR="68580" marT="0" marB="0"/>
                </a:tc>
              </a:tr>
              <a:tr h="359119">
                <a:tc>
                  <a:txBody>
                    <a:bodyPr/>
                    <a:lstStyle/>
                    <a:p>
                      <a:pPr>
                        <a:lnSpc>
                          <a:spcPct val="115000"/>
                        </a:lnSpc>
                        <a:spcAft>
                          <a:spcPts val="0"/>
                        </a:spcAft>
                      </a:pPr>
                      <a:r>
                        <a:rPr lang="ru-RU" sz="1000">
                          <a:effectLst/>
                        </a:rPr>
                        <a:t>5. Отдел городского хозяйства Администрации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4 094 407,05</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4 094 407,05</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359119">
                <a:tc>
                  <a:txBody>
                    <a:bodyPr/>
                    <a:lstStyle/>
                    <a:p>
                      <a:pPr>
                        <a:lnSpc>
                          <a:spcPct val="115000"/>
                        </a:lnSpc>
                        <a:spcAft>
                          <a:spcPts val="0"/>
                        </a:spcAft>
                      </a:pPr>
                      <a:r>
                        <a:rPr lang="ru-RU" sz="1000">
                          <a:effectLst/>
                        </a:rPr>
                        <a:t>6. Финансовое управление МО «Демидовский район»</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46 810 873,92</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50 445 851,84</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+ 3 </a:t>
                      </a:r>
                      <a:r>
                        <a:rPr lang="ru-RU" sz="900" dirty="0" smtClean="0">
                          <a:effectLst/>
                          <a:latin typeface="Times New Roman"/>
                          <a:ea typeface="Times New Roman"/>
                          <a:cs typeface="Times New Roman"/>
                        </a:rPr>
                        <a:t>634 977,92</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+ 508 962,00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+2 </a:t>
                      </a:r>
                      <a:r>
                        <a:rPr lang="ru-RU" sz="900" dirty="0" smtClean="0">
                          <a:effectLst/>
                          <a:latin typeface="Times New Roman"/>
                          <a:ea typeface="Times New Roman"/>
                          <a:cs typeface="Times New Roman"/>
                        </a:rPr>
                        <a:t>951 600,00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+174 415,92</a:t>
                      </a:r>
                      <a:r>
                        <a:rPr lang="ru-RU" sz="900" dirty="0">
                          <a:effectLst/>
                          <a:latin typeface="Times New Roman"/>
                          <a:ea typeface="Times New Roman"/>
                          <a:cs typeface="Times New Roman"/>
                        </a:rPr>
                        <a:t> </a:t>
                      </a:r>
                    </a:p>
                  </a:txBody>
                  <a:tcPr marL="68580" marR="68580" marT="0" marB="0"/>
                </a:tc>
              </a:tr>
              <a:tr h="718238">
                <a:tc>
                  <a:txBody>
                    <a:bodyPr/>
                    <a:lstStyle/>
                    <a:p>
                      <a:pPr>
                        <a:lnSpc>
                          <a:spcPct val="115000"/>
                        </a:lnSpc>
                        <a:spcAft>
                          <a:spcPts val="0"/>
                        </a:spcAft>
                      </a:pPr>
                      <a:r>
                        <a:rPr lang="ru-RU" sz="1000">
                          <a:effectLst/>
                        </a:rPr>
                        <a:t>7. Контрольно-ревизионная комиссия муниципального образования "Демидовский район" Смоленской области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1 734 536,30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1 734 536,30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nSpc>
                          <a:spcPct val="115000"/>
                        </a:lnSpc>
                        <a:spcAft>
                          <a:spcPts val="0"/>
                        </a:spcAft>
                        <a:tabLst>
                          <a:tab pos="457200" algn="l"/>
                        </a:tabLst>
                      </a:pPr>
                      <a:endParaRPr lang="ru-RU" sz="900" dirty="0">
                        <a:effectLst/>
                        <a:latin typeface="Times New Roman"/>
                        <a:ea typeface="Times New Roman"/>
                        <a:cs typeface="Times New Roman"/>
                      </a:endParaRPr>
                    </a:p>
                  </a:txBody>
                  <a:tcPr marL="68580" marR="68580" marT="0" marB="0"/>
                </a:tc>
                <a:tc>
                  <a:txBody>
                    <a:bodyPr/>
                    <a:lstStyle/>
                    <a:p>
                      <a:pPr>
                        <a:lnSpc>
                          <a:spcPct val="115000"/>
                        </a:lnSpc>
                        <a:spcAft>
                          <a:spcPts val="0"/>
                        </a:spcAft>
                        <a:tabLst>
                          <a:tab pos="457200" algn="l"/>
                        </a:tabLst>
                      </a:pP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282865">
                <a:tc>
                  <a:txBody>
                    <a:bodyPr/>
                    <a:lstStyle/>
                    <a:p>
                      <a:pPr>
                        <a:lnSpc>
                          <a:spcPct val="115000"/>
                        </a:lnSpc>
                        <a:spcAft>
                          <a:spcPts val="0"/>
                        </a:spcAft>
                      </a:pPr>
                      <a:r>
                        <a:rPr lang="ru-RU" sz="900" dirty="0">
                          <a:effectLst/>
                        </a:rPr>
                        <a:t>ИТОГО</a:t>
                      </a:r>
                      <a:endParaRPr lang="ru-RU" sz="10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850" b="1" dirty="0">
                          <a:solidFill>
                            <a:srgbClr val="000066"/>
                          </a:solidFill>
                          <a:effectLst/>
                          <a:latin typeface="Times New Roman"/>
                          <a:ea typeface="Times New Roman"/>
                          <a:cs typeface="Times New Roman"/>
                        </a:rPr>
                        <a:t>536 715 066,23</a:t>
                      </a:r>
                      <a:endParaRPr lang="ru-RU" sz="850" dirty="0">
                        <a:solidFill>
                          <a:srgbClr val="000066"/>
                        </a:solidFill>
                        <a:effectLst/>
                        <a:latin typeface="Times New Roman"/>
                        <a:ea typeface="Times New Roman"/>
                        <a:cs typeface="Times New Roman"/>
                      </a:endParaRPr>
                    </a:p>
                    <a:p>
                      <a:pPr algn="r">
                        <a:lnSpc>
                          <a:spcPct val="115000"/>
                        </a:lnSpc>
                        <a:spcAft>
                          <a:spcPts val="0"/>
                        </a:spcAft>
                      </a:pPr>
                      <a:r>
                        <a:rPr lang="ru-RU" sz="850" b="1" dirty="0">
                          <a:solidFill>
                            <a:srgbClr val="000066"/>
                          </a:solidFill>
                          <a:effectLst/>
                          <a:latin typeface="Times New Roman"/>
                          <a:ea typeface="Times New Roman"/>
                          <a:cs typeface="Times New Roman"/>
                        </a:rPr>
                        <a:t> </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50" b="1" dirty="0" smtClean="0">
                          <a:solidFill>
                            <a:srgbClr val="000066"/>
                          </a:solidFill>
                          <a:effectLst/>
                          <a:latin typeface="Times New Roman"/>
                          <a:ea typeface="Times New Roman"/>
                          <a:cs typeface="Times New Roman"/>
                        </a:rPr>
                        <a:t>566 125 132,48</a:t>
                      </a:r>
                      <a:endParaRPr lang="ru-RU" sz="850" dirty="0">
                        <a:solidFill>
                          <a:srgbClr val="000066"/>
                        </a:solidFill>
                        <a:effectLst/>
                        <a:latin typeface="Times New Roman"/>
                        <a:ea typeface="Times New Roman"/>
                        <a:cs typeface="Times New Roman"/>
                      </a:endParaRPr>
                    </a:p>
                    <a:p>
                      <a:pPr algn="r">
                        <a:lnSpc>
                          <a:spcPct val="115000"/>
                        </a:lnSpc>
                        <a:spcAft>
                          <a:spcPts val="0"/>
                        </a:spcAft>
                      </a:pPr>
                      <a:r>
                        <a:rPr lang="ru-RU" sz="850" b="1" dirty="0">
                          <a:solidFill>
                            <a:srgbClr val="000066"/>
                          </a:solidFill>
                          <a:effectLst/>
                          <a:latin typeface="Times New Roman"/>
                          <a:ea typeface="Times New Roman"/>
                          <a:cs typeface="Times New Roman"/>
                        </a:rPr>
                        <a:t> </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50" b="1" dirty="0" smtClean="0">
                          <a:solidFill>
                            <a:srgbClr val="000066"/>
                          </a:solidFill>
                          <a:effectLst/>
                          <a:latin typeface="Times New Roman"/>
                          <a:ea typeface="Times New Roman"/>
                          <a:cs typeface="Times New Roman"/>
                        </a:rPr>
                        <a:t>+29 410 066,25</a:t>
                      </a:r>
                      <a:endParaRPr lang="ru-RU" sz="850" dirty="0">
                        <a:solidFill>
                          <a:srgbClr val="000066"/>
                        </a:solidFill>
                        <a:effectLst/>
                        <a:latin typeface="Times New Roman"/>
                        <a:ea typeface="Times New Roman"/>
                        <a:cs typeface="Times New Roman"/>
                      </a:endParaRPr>
                    </a:p>
                    <a:p>
                      <a:pPr algn="r">
                        <a:lnSpc>
                          <a:spcPct val="115000"/>
                        </a:lnSpc>
                        <a:spcAft>
                          <a:spcPts val="0"/>
                        </a:spcAft>
                      </a:pPr>
                      <a:r>
                        <a:rPr lang="ru-RU" sz="850" b="1" dirty="0">
                          <a:solidFill>
                            <a:srgbClr val="000066"/>
                          </a:solidFill>
                          <a:effectLst/>
                          <a:latin typeface="Times New Roman"/>
                          <a:ea typeface="Times New Roman"/>
                          <a:cs typeface="Times New Roman"/>
                        </a:rPr>
                        <a:t> </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850" b="1" dirty="0">
                          <a:solidFill>
                            <a:srgbClr val="000066"/>
                          </a:solidFill>
                          <a:effectLst/>
                          <a:latin typeface="Times New Roman"/>
                          <a:ea typeface="Times New Roman"/>
                          <a:cs typeface="Times New Roman"/>
                        </a:rPr>
                        <a:t>0,00</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850" dirty="0" smtClean="0">
                          <a:solidFill>
                            <a:srgbClr val="000066"/>
                          </a:solidFill>
                          <a:effectLst/>
                          <a:latin typeface="Times New Roman"/>
                          <a:ea typeface="Times New Roman"/>
                          <a:cs typeface="Times New Roman"/>
                        </a:rPr>
                        <a:t>0,00</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850" b="1" dirty="0" smtClean="0">
                          <a:solidFill>
                            <a:srgbClr val="000066"/>
                          </a:solidFill>
                          <a:effectLst/>
                          <a:latin typeface="Times New Roman"/>
                          <a:ea typeface="Times New Roman"/>
                          <a:cs typeface="Times New Roman"/>
                        </a:rPr>
                        <a:t>+2 951 600,00</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50" b="1" dirty="0" smtClean="0">
                          <a:solidFill>
                            <a:srgbClr val="000066"/>
                          </a:solidFill>
                          <a:effectLst/>
                          <a:latin typeface="Times New Roman"/>
                          <a:ea typeface="Times New Roman"/>
                          <a:cs typeface="Times New Roman"/>
                        </a:rPr>
                        <a:t>+26 458 466,25</a:t>
                      </a:r>
                      <a:endParaRPr lang="ru-RU" sz="850" dirty="0">
                        <a:solidFill>
                          <a:srgbClr val="000066"/>
                        </a:solidFill>
                        <a:effectLst/>
                        <a:latin typeface="Times New Roman"/>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3203848" y="1078952"/>
            <a:ext cx="3483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Изменение расходов в разрезе ГРБС</a:t>
            </a:r>
            <a:endParaRPr kumimoji="0" lang="ru-RU" altLang="ru-RU" sz="600" b="0" i="1" u="sng"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15330820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smtClean="0">
                <a:solidFill>
                  <a:schemeClr val="accent5">
                    <a:lumMod val="25000"/>
                  </a:schemeClr>
                </a:solidFill>
                <a:ea typeface="Times New Roman" pitchFamily="18" charset="0"/>
              </a:rPr>
              <a:t>Планируемые изменения </a:t>
            </a:r>
            <a:r>
              <a:rPr lang="ru-RU" altLang="ru-RU" b="1" u="sng" dirty="0">
                <a:solidFill>
                  <a:schemeClr val="accent5">
                    <a:lumMod val="25000"/>
                  </a:schemeClr>
                </a:solidFill>
                <a:ea typeface="Times New Roman" pitchFamily="18" charset="0"/>
              </a:rPr>
              <a:t>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3" name="Rectangle 1"/>
          <p:cNvSpPr>
            <a:spLocks noChangeArrowheads="1"/>
          </p:cNvSpPr>
          <p:nvPr/>
        </p:nvSpPr>
        <p:spPr bwMode="auto">
          <a:xfrm>
            <a:off x="2627784" y="908640"/>
            <a:ext cx="47312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Диаграмма  изменения расходов в разрезе ГРБС </a:t>
            </a:r>
            <a:r>
              <a:rPr kumimoji="0" lang="ru-RU" altLang="ru-RU" b="1" i="1" strike="noStrike" cap="none" normalizeH="0" baseline="0" dirty="0" smtClean="0">
                <a:ln>
                  <a:noFill/>
                </a:ln>
                <a:solidFill>
                  <a:schemeClr val="bg2"/>
                </a:solidFill>
                <a:effectLst/>
                <a:latin typeface="Arial" pitchFamily="34" charset="0"/>
                <a:ea typeface="Times New Roman" pitchFamily="18" charset="0"/>
                <a:cs typeface="Arial" pitchFamily="34" charset="0"/>
              </a:rPr>
              <a:t>_</a:t>
            </a:r>
            <a:endParaRPr kumimoji="0" lang="ru-RU" altLang="ru-RU" sz="900" b="0" i="1" u="sng" strike="noStrike" cap="none" normalizeH="0" baseline="0" dirty="0" smtClean="0">
              <a:ln>
                <a:noFill/>
              </a:ln>
              <a:solidFill>
                <a:schemeClr val="bg2"/>
              </a:solidFill>
              <a:effectLst/>
              <a:latin typeface="Arial" pitchFamily="34" charset="0"/>
              <a:cs typeface="Arial" pitchFamily="34" charset="0"/>
            </a:endParaRPr>
          </a:p>
        </p:txBody>
      </p:sp>
      <p:graphicFrame>
        <p:nvGraphicFramePr>
          <p:cNvPr id="6" name="Диаграмма 5"/>
          <p:cNvGraphicFramePr/>
          <p:nvPr>
            <p:extLst>
              <p:ext uri="{D42A27DB-BD31-4B8C-83A1-F6EECF244321}">
                <p14:modId xmlns:p14="http://schemas.microsoft.com/office/powerpoint/2010/main" val="3263828624"/>
              </p:ext>
            </p:extLst>
          </p:nvPr>
        </p:nvGraphicFramePr>
        <p:xfrm>
          <a:off x="131497" y="1304846"/>
          <a:ext cx="8963662" cy="5524951"/>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155575" y="3573016"/>
            <a:ext cx="1003801" cy="230832"/>
          </a:xfrm>
          <a:prstGeom prst="rect">
            <a:avLst/>
          </a:prstGeom>
        </p:spPr>
        <p:txBody>
          <a:bodyPr wrap="none">
            <a:spAutoFit/>
          </a:bodyPr>
          <a:lstStyle/>
          <a:p>
            <a:pPr marL="0" lvl="8"/>
            <a:r>
              <a:rPr lang="ru-RU" altLang="ru-RU" sz="900" b="1" i="1" u="sng" dirty="0">
                <a:solidFill>
                  <a:schemeClr val="bg2"/>
                </a:solidFill>
                <a:latin typeface="Arial" pitchFamily="34" charset="0"/>
                <a:ea typeface="Times New Roman" pitchFamily="18" charset="0"/>
                <a:cs typeface="Arial" pitchFamily="34" charset="0"/>
              </a:rPr>
              <a:t>(тыс. рублей)</a:t>
            </a:r>
            <a:endParaRPr lang="ru-RU" altLang="ru-RU" sz="900" i="1" u="sng"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66218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38956</TotalTime>
  <Words>13953</Words>
  <Application>Microsoft Office PowerPoint</Application>
  <PresentationFormat>Экран (4:3)</PresentationFormat>
  <Paragraphs>2874</Paragraphs>
  <Slides>107</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107</vt:i4>
      </vt:variant>
    </vt:vector>
  </HeadingPairs>
  <TitlesOfParts>
    <vt:vector size="111"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2024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Данный раздел содержит информацию: * о показателях изменений в бюджет муниципального образования «Демидовский район» Смоленской области на 2024 год и плановый период 2025 и 2026 годов, утвержденных решением Демидовским районным Советом депутатов от 27.12.2023 №97/9 (в редакции решения от 21.03.2024 № 19/3, от 17.07.2024 № 70/13); * о форме участия граждан в публичных слушаниях и механизме взаимодействия местного населения с депутатами Демидовского районного Совета депутатов; * о разработчике брошюры «Бюджет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Форма участия граждан в публичных слушаниях, проводимых в муниципальном образовании «Демидовский район» Смоленской области и механизм взаимодействия местного населения с депутатами Демидовского районного Совета депутатов   Важной  частью  бюджетного  процесса  является  рассмотрение  на  публичных слушаниях   проекта  бюджета  муниципального  образования  «Демидовский  район» Смоленской области на следующий финансовый год и плановый период (далее – бюджет муниципального района),  а также отчета об исполнении бюджета муниципального района за прошедший финансовый год.  Публичные 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 </vt:lpstr>
      <vt:lpstr>О времени и месте проведения публичных слушаний, вопросах, подлежащих обсуждению, местные  жители  оповещаются  заблаговременно  (на  сайте  муниципального образования «Демидовский  район» Смоленской области  в  информационно-телекоммуникационной  сети «Интернет»,  в газете «ПОРЕЧАНКА», в социальных сетях «VK» и «ОK»).   Проекты  муниципальных  правовых  актов,  подлежащих  рассмотрению  на  публичных слушаниях, итоги их обсуждения также публикуются на страницах газеты «ПОРЕЧАНКА» и на официальном сайте муниципального образования.  Публичные  слушания  проводятся  открыто.  Граждане  муниципального  образования «Демидовский район» Смоленской области принимают в них непосредственное участие. Все решения на публичных слушаниях принимаются открытым голосованием большинством голосов участников публичных слушаний.  Результатом обсуждения проектов решений Демидовского районного Совета депутатов является одобрение или отклонение проекта бюджета муниципального района, проекта отчета об исполнении бюджета муниципального района.  Такая  форма  участия  местного  населения  в  административной  деятельности  оказывает непосредственное влияние на содержание актов, которые принимаются депутатами Демидовского районного Совета депутатов, и является проявлением непосредственной демократии.   Участниками публичных слушаний, состоявшихся 14.12.2023, одобрен проект бюджета муниципального района на 2024 год и плановый период 2025 и 2026 годов.  Участниками публичных слушаний, состоявшихся 08.05.2024, одобрен проект отчета об исполнении бюджета муниципального образования «Демидовский район» Смоленской области за 2023 год. </vt:lpstr>
      <vt:lpstr>Взаимодействие  населения  муниципального  образования  «Демидовский  район» Смоленской области с депутатами Демидовского районного Совета депутатов происходит и по другим вопросам местного значения.  На публичные слушания также выносятся: * проект Устава муниципального района, проект решения о внесении изменений и (или) дополнений в Устав муниципального района, кроме случаев, когда изменения вносятся в форме точного воспроизведения положений Конституции Российской Федерации, федеральных законов, Устава Смоленской области или областных законов в целях приведения Устава муниципального района в соответствие с этими нормативными правовыми актами; * проект стратегии социально-экономического развития муниципального образования ; * вопросы о преобразовании муниципального образования, за исключением случаев, если в соответствии со статьей 13 Федерального закона «Об общих принципах организации местного самоуправления в Российской Федерации» для преобразования муниципального образования требуется получение согласия населения муниципального образования, выраженного путем голосования либо на сходах граждан; * проекты других муниципальных правовых актов, касающихся решения вопросов местного значения, а также муниципальные правовые акты, требующие учета интересов населения муниципального образования.  Население муниципального района может выступать инициатором проведения публичных слушаний. В этом случае инициативная группа должна обратиться в Демидовский районный Совет депутатов с ходатайством о проведении публичных слушаний. Данная инициатива реализуется в соответствии с Положением о порядке  организации и проведения публичных слушаний и общественных обсуждений в  муниципальном образовании «Демидовский район» Смоленской области (утверждено решением Демидовского районного Совета депутатов  от 25 апреля 2024 г. № 41/4), разработанным в соответствии со ст. 28 Федерального закона от 06 октября 2003 г. № 131-ФЗ «Об общих принципах организации местного самоуправления в Российской Федерации». </vt:lpstr>
      <vt:lpstr>В муниципальном образовании «Демидовский район» Смоленской области органом, осуществляющим составление и организацию исполнения бюджета муниципального образования «Демидовский район» Смоленской области, является Финансовое управление Администрации муниципального образования «Демидовский район» Смоленской области  (сокращенное наименование – Финансовое управление МО «Демидовский район»).  По итогам оценки платежеспособности бюджетов муниципальных районов и качества управления муниципальными финансами муниципальное образование «Демидовский район» Смоленской области находится в десятке лучших муниципальных образований Смоленской области за 2019 -  2023 годы ему присвоена I степень (соответствует высокому качеству управления муниципальными финансами).   В областном конкурсе среди муниципальных образований Смоленской области на лучшую брошюру «Бюджет для граждан» Финансовое управление МО «Демидовский район» находится в числе победителей: в 2019 году – III место; в 2020 году – I место;  в 2021 году – II место; в 2022 году – I место; в 2023 году – III место.  </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2677</cp:revision>
  <cp:lastPrinted>2024-11-12T05:07:09Z</cp:lastPrinted>
  <dcterms:modified xsi:type="dcterms:W3CDTF">2024-11-21T12:47:40Z</dcterms:modified>
</cp:coreProperties>
</file>