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7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78" r:id="rId25"/>
    <p:sldId id="279" r:id="rId26"/>
    <p:sldId id="298" r:id="rId27"/>
    <p:sldId id="280" r:id="rId28"/>
    <p:sldId id="281" r:id="rId29"/>
    <p:sldId id="304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305" r:id="rId40"/>
    <p:sldId id="292" r:id="rId41"/>
    <p:sldId id="293" r:id="rId42"/>
    <p:sldId id="294" r:id="rId43"/>
    <p:sldId id="295" r:id="rId44"/>
    <p:sldId id="299" r:id="rId45"/>
    <p:sldId id="300" r:id="rId46"/>
    <p:sldId id="302" r:id="rId47"/>
    <p:sldId id="303" r:id="rId48"/>
    <p:sldId id="306" r:id="rId49"/>
    <p:sldId id="297" r:id="rId50"/>
  </p:sldIdLst>
  <p:sldSz cx="9144000" cy="6858000" type="screen4x3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5FF"/>
    <a:srgbClr val="CCCCFF"/>
    <a:srgbClr val="DCD1FB"/>
    <a:srgbClr val="EFF9FF"/>
    <a:srgbClr val="FF9900"/>
    <a:srgbClr val="FFCC00"/>
    <a:srgbClr val="F582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4587" autoAdjust="0"/>
    <p:restoredTop sz="95538" autoAdjust="0"/>
  </p:normalViewPr>
  <p:slideViewPr>
    <p:cSldViewPr>
      <p:cViewPr>
        <p:scale>
          <a:sx n="90" d="100"/>
          <a:sy n="90" d="100"/>
        </p:scale>
        <p:origin x="-2928" y="-57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8899716743327876E-2"/>
          <c:y val="4.4043960036330612E-2"/>
          <c:w val="0.56222122605961389"/>
          <c:h val="0.868079200726612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2"/>
            <c:bubble3D val="0"/>
            <c:explosion val="26"/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Налоговые (48462,5  тыс.руб)</c:v>
                </c:pt>
                <c:pt idx="1">
                  <c:v>Неналоговые (5870,7 тыс.руб.)</c:v>
                </c:pt>
                <c:pt idx="2">
                  <c:v>Безвозмездные (387 761,5 тыс.руб.)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48462.5</c:v>
                </c:pt>
                <c:pt idx="1">
                  <c:v>5870.7</c:v>
                </c:pt>
                <c:pt idx="2" formatCode="#,##0.00">
                  <c:v>387761.5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3.5173202359605827E-4"/>
          <c:y val="0.76279436875567663"/>
          <c:w val="0.75409836065573765"/>
          <c:h val="0.22292450520930432"/>
        </c:manualLayout>
      </c:layout>
      <c:overlay val="0"/>
      <c:txPr>
        <a:bodyPr/>
        <a:lstStyle/>
        <a:p>
          <a:pPr>
            <a:defRPr kern="100" spc="-1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</c:spPr>
          </c:dPt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443392.1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441604.9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1475456"/>
        <c:axId val="101476992"/>
        <c:axId val="0"/>
      </c:bar3DChart>
      <c:catAx>
        <c:axId val="101475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1476992"/>
        <c:crosses val="autoZero"/>
        <c:auto val="1"/>
        <c:lblAlgn val="ctr"/>
        <c:lblOffset val="100"/>
        <c:noMultiLvlLbl val="0"/>
      </c:catAx>
      <c:valAx>
        <c:axId val="101476992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1475456"/>
        <c:crosses val="autoZero"/>
        <c:crossBetween val="between"/>
        <c:majorUnit val="50000"/>
        <c:minorUnit val="2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285201595806076E-2"/>
          <c:y val="8.3333333333333329E-2"/>
          <c:w val="0.84158174020846432"/>
          <c:h val="0.8240740740740740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4"/>
            <c:bubble3D val="0"/>
            <c:explosion val="36"/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7.3590139061904758E-2"/>
                  <c:y val="0.10445100612423447"/>
                </c:manualLayout>
              </c:layout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4.3531824322586669E-2"/>
                  <c:y val="4.6296296296296294E-3"/>
                </c:manualLayout>
              </c:layout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"/>
                  <c:y val="2.516240157480315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ru-RU" sz="800" dirty="0"/>
                      <a:t>КУЛЬТУРА, КИНЕМАТОГРАФИЯ  </a:t>
                    </a:r>
                    <a:endParaRPr lang="ru-RU" sz="800" dirty="0" smtClean="0"/>
                  </a:p>
                  <a:p>
                    <a:pPr>
                      <a:defRPr sz="800"/>
                    </a:pPr>
                    <a:r>
                      <a:rPr lang="ru-RU" sz="800" dirty="0" smtClean="0"/>
                      <a:t>47 960,7  тыс. руб</a:t>
                    </a:r>
                    <a:r>
                      <a:rPr lang="ru-RU" sz="800" dirty="0"/>
                      <a:t>.
</a:t>
                    </a:r>
                    <a:r>
                      <a:rPr lang="ru-RU" sz="800" dirty="0" smtClean="0"/>
                      <a:t>11%</a:t>
                    </a:r>
                    <a:endParaRPr lang="ru-RU" sz="800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8.2282868647410218E-2"/>
                  <c:y val="3.2098279381743949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СОЦИАЛЬНАЯ </a:t>
                    </a:r>
                    <a:r>
                      <a:rPr lang="ru-RU" dirty="0"/>
                      <a:t>ПОЛИТИКА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25</a:t>
                    </a:r>
                    <a:r>
                      <a:rPr lang="ru-RU" baseline="0" dirty="0" smtClean="0"/>
                      <a:t> 768,1</a:t>
                    </a:r>
                    <a:r>
                      <a:rPr lang="ru-RU" dirty="0" smtClean="0"/>
                      <a:t> тыс. руб</a:t>
                    </a:r>
                    <a:r>
                      <a:rPr lang="ru-RU" dirty="0"/>
                      <a:t>.
</a:t>
                    </a:r>
                    <a:r>
                      <a:rPr lang="ru-RU" dirty="0" smtClean="0"/>
                      <a:t>6%</a:t>
                    </a:r>
                    <a:endParaRPr lang="ru-RU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2.4634523689204147E-2"/>
                  <c:y val="-5.6195683872849227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ОБСЛУЖИВАНИЕ </a:t>
                    </a:r>
                    <a:r>
                      <a:rPr lang="ru-RU" dirty="0"/>
                      <a:t>ГОСУДАРСТВЕННОГО И МУНИЦИПАЛЬНОГО ДОЛГА 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3,6  </a:t>
                    </a:r>
                    <a:r>
                      <a:rPr lang="ru-RU" dirty="0"/>
                      <a:t>тыс</a:t>
                    </a:r>
                    <a:r>
                      <a:rPr lang="ru-RU" dirty="0" smtClean="0"/>
                      <a:t>. руб</a:t>
                    </a:r>
                    <a:r>
                      <a:rPr lang="ru-RU" dirty="0"/>
                      <a:t>.
0%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/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ru-RU" dirty="0"/>
                      <a:t>МЕЖБЮДЖЕТНЫЕ ТРАНСФЕРТЫ ОБЩЕГО ХАРАКТЕРА БЮДЖЕТАМ БЮДЖЕТНОЙ СИСТЕМЫ РОССИЙСКОЙ ФЕДЕРАЦИИ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29 374,0 тыс. руб</a:t>
                    </a:r>
                    <a:r>
                      <a:rPr lang="ru-RU" dirty="0"/>
                      <a:t>.
</a:t>
                    </a:r>
                    <a:r>
                      <a:rPr lang="ru-RU" dirty="0" smtClean="0"/>
                      <a:t>7%</a:t>
                    </a:r>
                    <a:endParaRPr lang="ru-RU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  43 054,7 тыс.руб.</c:v>
                </c:pt>
                <c:pt idx="1">
                  <c:v>НАЦИОНАЛЬНАЯ БЕЗОПАСНОСТЬ И ПРАВООХРАНИТЕЛЬНАЯ ДЕЯТЕЛЬНОСТЬ 30,0 тыс.руб.</c:v>
                </c:pt>
                <c:pt idx="2">
                  <c:v>НАЦИОНАЛЬНАЯ ЭКОНОМИКА 13 908,4 тыс.руб.</c:v>
                </c:pt>
                <c:pt idx="3">
                  <c:v>ЖИЛИЩНО-КОММУНАЛЬНОЕ ХОЗЯЙСТВО 197,3 тыс.руб.</c:v>
                </c:pt>
                <c:pt idx="4">
                  <c:v>ОБРАЗОВАНИЕ   268 908,9 тыс.руб.</c:v>
                </c:pt>
                <c:pt idx="5">
                  <c:v>КУЛЬТУРА, КИНЕМАТОГРАФИЯ  55 133,5 тыс.руб.</c:v>
                </c:pt>
                <c:pt idx="6">
                  <c:v>СОЦИАЛЬНАЯ ПОЛИТИКА 26 347,0 тыс.руб.</c:v>
                </c:pt>
                <c:pt idx="7">
                  <c:v>ФИЗИЧЕСКАЯ КУЛЬТУРА И СПОРТ 2 952,0 тыс.руб.</c:v>
                </c:pt>
                <c:pt idx="8">
                  <c:v>ОБСЛУЖИВАНИЕ ГОСУДАРСТВЕННОГО И МУНИЦИПАЛЬНОГО ДОЛГА  3,6  тыс. руб.</c:v>
                </c:pt>
                <c:pt idx="9">
                  <c:v>МЕЖБЮДЖЕТНЫЕ ТРАНСФЕРТЫ ОБЩЕГО ХАРАКТЕРА БЮДЖЕТАМ БЮДЖЕТНОЙ СИСТЕМЫ РОССИЙСКОЙ ФЕДЕРАЦИИ 31 069,5 тыс.руб.</c:v>
                </c:pt>
              </c:strCache>
            </c:strRef>
          </c:cat>
          <c:val>
            <c:numRef>
              <c:f>Лист1!$B$2:$B$11</c:f>
              <c:numCache>
                <c:formatCode>0.00</c:formatCode>
                <c:ptCount val="10"/>
                <c:pt idx="0" formatCode="#,##0.00">
                  <c:v>43054.7</c:v>
                </c:pt>
                <c:pt idx="1">
                  <c:v>30</c:v>
                </c:pt>
                <c:pt idx="2" formatCode="#,##0.00">
                  <c:v>13908.4</c:v>
                </c:pt>
                <c:pt idx="3" formatCode="General">
                  <c:v>197.3</c:v>
                </c:pt>
                <c:pt idx="4" formatCode="#,##0.00">
                  <c:v>268908.90000000002</c:v>
                </c:pt>
                <c:pt idx="5" formatCode="#,##0.00">
                  <c:v>55133.5</c:v>
                </c:pt>
                <c:pt idx="6" formatCode="#,##0.00">
                  <c:v>26347</c:v>
                </c:pt>
                <c:pt idx="7" formatCode="General">
                  <c:v>2952</c:v>
                </c:pt>
                <c:pt idx="8" formatCode="General">
                  <c:v>3.6</c:v>
                </c:pt>
                <c:pt idx="9" formatCode="#,##0.00">
                  <c:v>31069.5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434918.5</c:v>
                </c:pt>
                <c:pt idx="1">
                  <c:v>441604.9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1602304"/>
        <c:axId val="99615104"/>
        <c:axId val="0"/>
      </c:bar3DChart>
      <c:catAx>
        <c:axId val="111602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9615104"/>
        <c:crosses val="autoZero"/>
        <c:auto val="1"/>
        <c:lblAlgn val="ctr"/>
        <c:lblOffset val="100"/>
        <c:noMultiLvlLbl val="0"/>
      </c:catAx>
      <c:valAx>
        <c:axId val="99615104"/>
        <c:scaling>
          <c:orientation val="minMax"/>
          <c:max val="384000"/>
          <c:min val="329000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111602304"/>
        <c:crosses val="autoZero"/>
        <c:crossBetween val="between"/>
        <c:majorUnit val="80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0.49419</cdr:x>
      <cdr:y>0.59106</cdr:y>
    </cdr:from>
    <cdr:to>
      <cdr:x>0.74544</cdr:x>
      <cdr:y>0.66624</cdr:y>
    </cdr:to>
    <cdr:sp macro="" textlink="">
      <cdr:nvSpPr>
        <cdr:cNvPr id="2" name="Скругленная прямоугольная выноска 1"/>
        <cdr:cNvSpPr/>
      </cdr:nvSpPr>
      <cdr:spPr>
        <a:xfrm xmlns:a="http://schemas.openxmlformats.org/drawingml/2006/main">
          <a:off x="1714523" y="2402079"/>
          <a:ext cx="871683" cy="305532"/>
        </a:xfrm>
        <a:prstGeom xmlns:a="http://schemas.openxmlformats.org/drawingml/2006/main" prst="wedgeRoundRectCallout">
          <a:avLst>
            <a:gd name="adj1" fmla="val -28625"/>
            <a:gd name="adj2" fmla="val 108743"/>
            <a:gd name="adj3" fmla="val 16667"/>
          </a:avLst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434 918,5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0.75481</cdr:x>
      <cdr:y>0.00466</cdr:y>
    </cdr:from>
    <cdr:to>
      <cdr:x>0.99641</cdr:x>
      <cdr:y>0.07535</cdr:y>
    </cdr:to>
    <cdr:sp macro="" textlink="">
      <cdr:nvSpPr>
        <cdr:cNvPr id="3" name="Скругленная прямоугольная выноска 2"/>
        <cdr:cNvSpPr/>
      </cdr:nvSpPr>
      <cdr:spPr>
        <a:xfrm xmlns:a="http://schemas.openxmlformats.org/drawingml/2006/main">
          <a:off x="2618713" y="18919"/>
          <a:ext cx="838204" cy="287284"/>
        </a:xfrm>
        <a:prstGeom xmlns:a="http://schemas.openxmlformats.org/drawingml/2006/main" prst="wedgeRoundRectCallout">
          <a:avLst>
            <a:gd name="adj1" fmla="val -26053"/>
            <a:gd name="adj2" fmla="val 132762"/>
            <a:gd name="adj3" fmla="val 16667"/>
          </a:avLst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441 604,9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FF5CC-A90A-49BA-9BA0-5E5622B2753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8AFF5-B4F5-4834-8D65-C3CE58BB6760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63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DE5F8-95BA-48E6-81B0-291EA4FCAD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3C5C4-BE0D-4E3B-8FB8-F5E0C5D75FD6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46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25BF9-92F1-497D-9B5E-89ADAF8E5C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50F91-2EE1-4D11-A072-DF1EB432941C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231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BDDAF-6E3C-4122-805B-27D705AAFF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19527-BC09-4F80-98A4-E64EC7E71FB7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97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EA853-3F01-4DCA-8B8F-DF4A260F9BD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5EDB6-D00A-44E0-96DD-33CD5458D7DA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906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DEFA9-1D15-4F31-8CBD-FCB102A8BE3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96BA9-9100-41AB-8DC7-11934100A581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23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5036D-99FA-4356-B148-1901EE433E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E1AFA-43F3-4BF1-87FA-493735D99376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436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14337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4338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18836-4AEE-42AB-84E4-55B76158F19E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F3381-F6F4-46A9-954A-FF8D480AB27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68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5906F-6889-4F87-BE06-CDBB3393C8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3FCE0-0E10-4A68-A028-9510177A07BF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23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176E2-E6B3-4E65-A667-F51E09C3736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D4FE2-5D4B-49D5-A599-303FAE5785FF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61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9966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E280-74C3-407E-B13C-E8B7496549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B1FB8-0525-4D42-B119-19F322525B76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42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FF5CC-A90A-49BA-9BA0-5E5622B2753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8AFF5-B4F5-4834-8D65-C3CE58BB6760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30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DE5F8-95BA-48E6-81B0-291EA4FCAD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3C5C4-BE0D-4E3B-8FB8-F5E0C5D75FD6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794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25BF9-92F1-497D-9B5E-89ADAF8E5C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50F91-2EE1-4D11-A072-DF1EB432941C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7584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BDDAF-6E3C-4122-805B-27D705AAFF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19527-BC09-4F80-98A4-E64EC7E71FB7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191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EA853-3F01-4DCA-8B8F-DF4A260F9BD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5EDB6-D00A-44E0-96DD-33CD5458D7DA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000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DEFA9-1D15-4F31-8CBD-FCB102A8BE3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96BA9-9100-41AB-8DC7-11934100A581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73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5036D-99FA-4356-B148-1901EE433E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E1AFA-43F3-4BF1-87FA-493735D99376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99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0" y="1530095"/>
            <a:ext cx="9144000" cy="532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14337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4338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18836-4AEE-42AB-84E4-55B76158F19E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F3381-F6F4-46A9-954A-FF8D480AB27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916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5906F-6889-4F87-BE06-CDBB3393C8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3FCE0-0E10-4A68-A028-9510177A07BF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86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176E2-E6B3-4E65-A667-F51E09C3736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D4FE2-5D4B-49D5-A599-303FAE5785FF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54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E280-74C3-407E-B13C-E8B7496549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B1FB8-0525-4D42-B119-19F322525B76}" type="datetime1">
              <a:rPr lang="en-US">
                <a:solidFill>
                  <a:srgbClr val="000000"/>
                </a:solidFill>
              </a:rPr>
              <a:pPr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50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1512" y="358266"/>
            <a:ext cx="8300974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6827" y="1478406"/>
            <a:ext cx="8629015" cy="1915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9966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0A0FC8-9221-4625-8E57-531C01D6240C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4198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4234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4198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99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235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640DE3-5CCA-4057-A260-55D797F01B50}" type="datetime1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3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0A0FC8-9221-4625-8E57-531C01D6240C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4198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4234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4198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99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235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640DE3-5CCA-4057-A260-55D797F01B50}" type="datetime1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6/18/2024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05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74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5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6.png"/><Relationship Id="rId4" Type="http://schemas.openxmlformats.org/officeDocument/2006/relationships/image" Target="../media/image8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microsoft.com/office/2007/relationships/hdphoto" Target="../media/hdphoto1.wdp"/><Relationship Id="rId7" Type="http://schemas.openxmlformats.org/officeDocument/2006/relationships/image" Target="../media/image5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44.png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8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94.png"/><Relationship Id="rId4" Type="http://schemas.openxmlformats.org/officeDocument/2006/relationships/image" Target="../media/image9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59.png"/><Relationship Id="rId4" Type="http://schemas.openxmlformats.org/officeDocument/2006/relationships/image" Target="../media/image9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5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5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7.png"/><Relationship Id="rId4" Type="http://schemas.openxmlformats.org/officeDocument/2006/relationships/image" Target="../media/image10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0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7.png"/><Relationship Id="rId4" Type="http://schemas.openxmlformats.org/officeDocument/2006/relationships/image" Target="../media/image10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18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91.png"/><Relationship Id="rId4" Type="http://schemas.openxmlformats.org/officeDocument/2006/relationships/image" Target="../media/image11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118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81.png"/><Relationship Id="rId4" Type="http://schemas.openxmlformats.org/officeDocument/2006/relationships/image" Target="../media/image1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23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12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26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12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3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129.png"/><Relationship Id="rId4" Type="http://schemas.openxmlformats.org/officeDocument/2006/relationships/image" Target="../media/image128.jp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13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8.jpe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fdm03@fin.s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fdm03fin@yandex.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chart" Target="../charts/chart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5052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16023" y="1690116"/>
            <a:ext cx="7428230" cy="2534920"/>
          </a:xfrm>
          <a:custGeom>
            <a:avLst/>
            <a:gdLst/>
            <a:ahLst/>
            <a:cxnLst/>
            <a:rect l="l" t="t" r="r" b="b"/>
            <a:pathLst>
              <a:path w="7428230" h="2534920">
                <a:moveTo>
                  <a:pt x="0" y="2534412"/>
                </a:moveTo>
                <a:lnTo>
                  <a:pt x="7427976" y="2534412"/>
                </a:lnTo>
                <a:lnTo>
                  <a:pt x="7427976" y="0"/>
                </a:lnTo>
                <a:lnTo>
                  <a:pt x="0" y="0"/>
                </a:lnTo>
                <a:lnTo>
                  <a:pt x="0" y="2534412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3023" y="3592067"/>
            <a:ext cx="568960" cy="632460"/>
          </a:xfrm>
          <a:custGeom>
            <a:avLst/>
            <a:gdLst/>
            <a:ahLst/>
            <a:cxnLst/>
            <a:rect l="l" t="t" r="r" b="b"/>
            <a:pathLst>
              <a:path w="568960" h="632460">
                <a:moveTo>
                  <a:pt x="0" y="632460"/>
                </a:moveTo>
                <a:lnTo>
                  <a:pt x="568452" y="632460"/>
                </a:lnTo>
                <a:lnTo>
                  <a:pt x="56845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16023" y="1690116"/>
            <a:ext cx="565785" cy="634365"/>
          </a:xfrm>
          <a:custGeom>
            <a:avLst/>
            <a:gdLst/>
            <a:ahLst/>
            <a:cxnLst/>
            <a:rect l="l" t="t" r="r" b="b"/>
            <a:pathLst>
              <a:path w="565785" h="634364">
                <a:moveTo>
                  <a:pt x="0" y="633983"/>
                </a:moveTo>
                <a:lnTo>
                  <a:pt x="565403" y="633983"/>
                </a:lnTo>
                <a:lnTo>
                  <a:pt x="565403" y="0"/>
                </a:lnTo>
                <a:lnTo>
                  <a:pt x="0" y="0"/>
                </a:lnTo>
                <a:lnTo>
                  <a:pt x="0" y="633983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1427" y="1066800"/>
            <a:ext cx="585470" cy="623570"/>
          </a:xfrm>
          <a:custGeom>
            <a:avLst/>
            <a:gdLst/>
            <a:ahLst/>
            <a:cxnLst/>
            <a:rect l="l" t="t" r="r" b="b"/>
            <a:pathLst>
              <a:path w="585469" h="623569">
                <a:moveTo>
                  <a:pt x="0" y="623316"/>
                </a:moveTo>
                <a:lnTo>
                  <a:pt x="585215" y="623316"/>
                </a:lnTo>
                <a:lnTo>
                  <a:pt x="585215" y="0"/>
                </a:lnTo>
                <a:lnTo>
                  <a:pt x="0" y="0"/>
                </a:lnTo>
                <a:lnTo>
                  <a:pt x="0" y="62331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41475" y="3592067"/>
            <a:ext cx="584200" cy="632460"/>
          </a:xfrm>
          <a:custGeom>
            <a:avLst/>
            <a:gdLst/>
            <a:ahLst/>
            <a:cxnLst/>
            <a:rect l="l" t="t" r="r" b="b"/>
            <a:pathLst>
              <a:path w="584200" h="632460">
                <a:moveTo>
                  <a:pt x="0" y="632460"/>
                </a:moveTo>
                <a:lnTo>
                  <a:pt x="583692" y="632460"/>
                </a:lnTo>
                <a:lnTo>
                  <a:pt x="58369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81427" y="1690116"/>
            <a:ext cx="585470" cy="643255"/>
          </a:xfrm>
          <a:custGeom>
            <a:avLst/>
            <a:gdLst/>
            <a:ahLst/>
            <a:cxnLst/>
            <a:rect l="l" t="t" r="r" b="b"/>
            <a:pathLst>
              <a:path w="585469" h="643255">
                <a:moveTo>
                  <a:pt x="0" y="643127"/>
                </a:moveTo>
                <a:lnTo>
                  <a:pt x="585215" y="643127"/>
                </a:lnTo>
                <a:lnTo>
                  <a:pt x="585215" y="0"/>
                </a:lnTo>
                <a:lnTo>
                  <a:pt x="0" y="0"/>
                </a:lnTo>
                <a:lnTo>
                  <a:pt x="0" y="64312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41475" y="2324100"/>
            <a:ext cx="574675" cy="623570"/>
          </a:xfrm>
          <a:custGeom>
            <a:avLst/>
            <a:gdLst/>
            <a:ahLst/>
            <a:cxnLst/>
            <a:rect l="l" t="t" r="r" b="b"/>
            <a:pathLst>
              <a:path w="574675" h="623569">
                <a:moveTo>
                  <a:pt x="0" y="623315"/>
                </a:moveTo>
                <a:lnTo>
                  <a:pt x="574548" y="623315"/>
                </a:lnTo>
                <a:lnTo>
                  <a:pt x="574548" y="0"/>
                </a:lnTo>
                <a:lnTo>
                  <a:pt x="0" y="0"/>
                </a:lnTo>
                <a:lnTo>
                  <a:pt x="0" y="62331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2324100"/>
            <a:ext cx="582295" cy="634365"/>
          </a:xfrm>
          <a:custGeom>
            <a:avLst/>
            <a:gdLst/>
            <a:ahLst/>
            <a:cxnLst/>
            <a:rect l="l" t="t" r="r" b="b"/>
            <a:pathLst>
              <a:path w="582295" h="634364">
                <a:moveTo>
                  <a:pt x="0" y="633984"/>
                </a:moveTo>
                <a:lnTo>
                  <a:pt x="582168" y="633984"/>
                </a:lnTo>
                <a:lnTo>
                  <a:pt x="58216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16023" y="2324100"/>
            <a:ext cx="574675" cy="634365"/>
          </a:xfrm>
          <a:custGeom>
            <a:avLst/>
            <a:gdLst/>
            <a:ahLst/>
            <a:cxnLst/>
            <a:rect l="l" t="t" r="r" b="b"/>
            <a:pathLst>
              <a:path w="574675" h="634364">
                <a:moveTo>
                  <a:pt x="0" y="633984"/>
                </a:moveTo>
                <a:lnTo>
                  <a:pt x="574548" y="633984"/>
                </a:lnTo>
                <a:lnTo>
                  <a:pt x="57454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3023" y="2947416"/>
            <a:ext cx="568960" cy="645160"/>
          </a:xfrm>
          <a:custGeom>
            <a:avLst/>
            <a:gdLst/>
            <a:ahLst/>
            <a:cxnLst/>
            <a:rect l="l" t="t" r="r" b="b"/>
            <a:pathLst>
              <a:path w="568960" h="645160">
                <a:moveTo>
                  <a:pt x="0" y="644651"/>
                </a:moveTo>
                <a:lnTo>
                  <a:pt x="568452" y="644651"/>
                </a:lnTo>
                <a:lnTo>
                  <a:pt x="56845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1475" y="2947416"/>
            <a:ext cx="584200" cy="645160"/>
          </a:xfrm>
          <a:custGeom>
            <a:avLst/>
            <a:gdLst/>
            <a:ahLst/>
            <a:cxnLst/>
            <a:rect l="l" t="t" r="r" b="b"/>
            <a:pathLst>
              <a:path w="584200" h="645160">
                <a:moveTo>
                  <a:pt x="0" y="644651"/>
                </a:moveTo>
                <a:lnTo>
                  <a:pt x="583692" y="644651"/>
                </a:lnTo>
                <a:lnTo>
                  <a:pt x="58369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051175" y="2251075"/>
            <a:ext cx="57829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БЮДЖЕТ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ДЛЯ</a:t>
            </a:r>
            <a:r>
              <a:rPr b="1" spc="-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ГРАЖДАН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103477" y="4291965"/>
            <a:ext cx="7395209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40" algn="ctr">
              <a:lnSpc>
                <a:spcPct val="100000"/>
              </a:lnSpc>
              <a:spcBef>
                <a:spcPts val="100"/>
              </a:spcBef>
              <a:tabLst>
                <a:tab pos="1214120" algn="l"/>
              </a:tabLst>
            </a:pP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НА ОСНОВЕ 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РЕШЕНИЯ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ДЕМИДОВСКОГО РАЙОННОГО  </a:t>
            </a:r>
            <a:r>
              <a:rPr sz="2000" b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СОВЕТА</a:t>
            </a:r>
            <a:r>
              <a:rPr lang="ru-RU" sz="2000" b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ДЕПУТАТОВ</a:t>
            </a:r>
            <a:r>
              <a:rPr lang="ru-RU" sz="2000" b="1" smtClean="0">
                <a:solidFill>
                  <a:srgbClr val="3B3B77"/>
                </a:solidFill>
                <a:latin typeface="Times New Roman"/>
                <a:cs typeface="Times New Roman"/>
              </a:rPr>
              <a:t> ОТ 28.05.2024 №58/10 </a:t>
            </a:r>
            <a:r>
              <a:rPr sz="2000" b="1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«ОБ </a:t>
            </a:r>
            <a:r>
              <a:rPr lang="ru-RU"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У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ТВЕРЖДЕНИИ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ОТЧЕТА ОБ  </a:t>
            </a:r>
            <a:r>
              <a:rPr sz="2000" b="1" spc="-5" dirty="0">
                <a:solidFill>
                  <a:srgbClr val="3B3B77"/>
                </a:solidFill>
                <a:latin typeface="Times New Roman"/>
                <a:cs typeface="Times New Roman"/>
              </a:rPr>
              <a:t>ИСПОЛНЕНИИ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 «ДЕМИДОВСКИЙ РАЙОН»</a:t>
            </a:r>
            <a:r>
              <a:rPr sz="2000" b="1" spc="-13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 ОБЛАСТИ ЗА </a:t>
            </a:r>
            <a:r>
              <a:rPr lang="ru-RU"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r>
              <a:rPr sz="2000" b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»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28955"/>
            <a:ext cx="2700528" cy="14554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9955" y="84553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42900" y="246633"/>
            <a:ext cx="8300974" cy="753283"/>
          </a:xfrm>
          <a:prstGeom prst="rect">
            <a:avLst/>
          </a:prstGeom>
        </p:spPr>
        <p:txBody>
          <a:bodyPr vert="horz" wrap="square" lIns="0" tIns="136398" rIns="0" bIns="0" rtlCol="0">
            <a:spAutoFit/>
          </a:bodyPr>
          <a:lstStyle/>
          <a:p>
            <a:pPr marL="164465" algn="ctr">
              <a:lnSpc>
                <a:spcPct val="100000"/>
              </a:lnSpc>
              <a:spcBef>
                <a:spcPts val="105"/>
              </a:spcBef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Показатели расходов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000" b="1" i="1" spc="-10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000" dirty="0">
              <a:latin typeface="Times New Roman"/>
              <a:cs typeface="Times New Roman"/>
            </a:endParaRPr>
          </a:p>
          <a:p>
            <a:pPr marL="164465" algn="ctr">
              <a:lnSpc>
                <a:spcPct val="100000"/>
              </a:lnSpc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0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0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</a:t>
            </a:r>
            <a:r>
              <a:rPr sz="2000" b="1" i="1" spc="-1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24533" y="979330"/>
            <a:ext cx="72599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по </a:t>
            </a:r>
            <a:r>
              <a:rPr sz="1800" b="1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разделам, </a:t>
            </a:r>
            <a:r>
              <a:rPr sz="18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подразделам </a:t>
            </a:r>
            <a:r>
              <a:rPr sz="1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классификации </a:t>
            </a:r>
            <a:r>
              <a:rPr sz="1800" b="1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расходов </a:t>
            </a:r>
            <a:r>
              <a:rPr sz="18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бюджета, </a:t>
            </a:r>
            <a:r>
              <a:rPr sz="18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тыс.</a:t>
            </a:r>
            <a:r>
              <a:rPr sz="1800" b="1" i="1" spc="-24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руб.</a:t>
            </a:r>
            <a:endParaRPr sz="1800" dirty="0">
              <a:latin typeface="Times New Roman"/>
              <a:cs typeface="Times New Roman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145139"/>
              </p:ext>
            </p:extLst>
          </p:nvPr>
        </p:nvGraphicFramePr>
        <p:xfrm>
          <a:off x="143256" y="1287363"/>
          <a:ext cx="8924544" cy="55298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02770"/>
                <a:gridCol w="351130"/>
                <a:gridCol w="377621"/>
                <a:gridCol w="832329"/>
                <a:gridCol w="680347"/>
                <a:gridCol w="680347"/>
              </a:tblGrid>
              <a:tr h="244950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ru-RU" sz="1000" b="1" spc="-5" dirty="0" smtClean="0">
                        <a:solidFill>
                          <a:srgbClr val="FFFFFF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2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показателя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раздел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7470" marR="57150" algn="ctr">
                        <a:lnSpc>
                          <a:spcPct val="114999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дра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де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96520" marR="76200" algn="ctr">
                        <a:lnSpc>
                          <a:spcPct val="114999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нения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</a:tr>
              <a:tr h="19431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ОБЩЕГОСУДАРСТВЕННЫЕ</a:t>
                      </a:r>
                      <a:r>
                        <a:rPr sz="1000" b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ВОПРОСЫ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43 608,8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43 054,7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98,7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74930" marR="905510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Функционирование высшего должностного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лица субъекта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Российской Федерации и 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муниципального</a:t>
                      </a:r>
                      <a:r>
                        <a:rPr sz="1000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2 200,0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2 197,5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74930" marR="426084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Функционирование законодательных (представительных) органов государственной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власти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  представительных органов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ru-RU" sz="1000" baseline="0" dirty="0" smtClean="0">
                          <a:latin typeface="Times New Roman"/>
                          <a:cs typeface="Times New Roman"/>
                        </a:rPr>
                        <a:t> 470,5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2 463,9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74930" marR="386715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Функционирование Правительства Российской Федерации,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высших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исполнительных органов  государственной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власти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субъектов Российской Федерации, местных</a:t>
                      </a:r>
                      <a:r>
                        <a:rPr sz="10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администраций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22 526,4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22 452,8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63035">
                <a:tc>
                  <a:txBody>
                    <a:bodyPr/>
                    <a:lstStyle/>
                    <a:p>
                      <a:pPr marL="74930" marR="102235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Судебная система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94945">
                <a:tc>
                  <a:txBody>
                    <a:bodyPr/>
                    <a:lstStyle/>
                    <a:p>
                      <a:pPr marL="74930" marR="102235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Обеспечение деятельности финансовых, налоговых и таможенных органов и органов финансового  (финансово-бюджетного)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надзора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06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7 645,3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7 636,1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89993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Резервные фонды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461,7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89993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общегосударственные</a:t>
                      </a:r>
                      <a:r>
                        <a:rPr sz="10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</a:t>
                      </a:r>
                      <a:r>
                        <a:rPr lang="ru-RU" sz="1000" baseline="0" dirty="0" smtClean="0">
                          <a:latin typeface="Times New Roman"/>
                          <a:cs typeface="Times New Roman"/>
                        </a:rPr>
                        <a:t> 304,7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8 304,4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НАЦИОНАЛЬНАЯ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БЕЗОПАСНОСТЬ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 ПРАВООХРАНИТЕЛЬНАЯ</a:t>
                      </a:r>
                      <a:r>
                        <a:rPr sz="10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ДЕЯТЕЛЬНОСТЬ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30,0</a:t>
                      </a: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74930" marR="104139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Защита населения и территории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от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чрезвычайных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ситуаций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природного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техногенного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характера,  </a:t>
                      </a:r>
                      <a:r>
                        <a:rPr lang="ru-RU" sz="1000" spc="-5" dirty="0" smtClean="0">
                          <a:latin typeface="Times New Roman"/>
                          <a:cs typeface="Times New Roman"/>
                        </a:rPr>
                        <a:t>пожарная безопасность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83057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НАЦИОНАЛЬНАЯ ЭКОНОМИКА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13 908,4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13 908,4</a:t>
                      </a:r>
                    </a:p>
                  </a:txBody>
                  <a:tcPr marL="0" marR="0" marT="889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51856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Сельское хозяйство и рыболовство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51856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Транспорт</a:t>
                      </a: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 smtClean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1 194,8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1 194,8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Дорожное хозяйство (дорожные</a:t>
                      </a:r>
                      <a:r>
                        <a:rPr sz="1000" spc="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фонды)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12 348,1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12 348,1</a:t>
                      </a:r>
                      <a:endParaRPr lang="ru-RU"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национальной</a:t>
                      </a:r>
                      <a:r>
                        <a:rPr sz="1000" spc="1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экономики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345,5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345,5</a:t>
                      </a: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ЖИЛИЩНО-КОММУНАЛЬНОЕ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ХОЗЯЙСТВО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197,3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197,3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Жилищное хозяйство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05</a:t>
                      </a:r>
                    </a:p>
                  </a:txBody>
                  <a:tcPr marL="0" marR="0" marT="254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126,0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126,0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Коммунальное хозяйство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05</a:t>
                      </a:r>
                    </a:p>
                  </a:txBody>
                  <a:tcPr marL="0" marR="0" marT="254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  Благоустройство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732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70,4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70,4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ОБРАЗОВАНИЕ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269 498,8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268</a:t>
                      </a:r>
                      <a:r>
                        <a:rPr lang="ru-RU" sz="1000" b="1" baseline="0" dirty="0" smtClean="0">
                          <a:latin typeface="Times New Roman"/>
                          <a:cs typeface="Times New Roman"/>
                        </a:rPr>
                        <a:t> 908,9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41477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Дошкольное</a:t>
                      </a:r>
                      <a:r>
                        <a:rPr sz="10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образование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37 288,6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37 250,7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172070" y="575818"/>
            <a:ext cx="10890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продолжение</a:t>
            </a:r>
            <a:endParaRPr sz="1400">
              <a:latin typeface="Times New Roman"/>
              <a:cs typeface="Times New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585735"/>
              </p:ext>
            </p:extLst>
          </p:nvPr>
        </p:nvGraphicFramePr>
        <p:xfrm>
          <a:off x="317182" y="830325"/>
          <a:ext cx="8496933" cy="52275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26418"/>
                <a:gridCol w="422591"/>
                <a:gridCol w="360045"/>
                <a:gridCol w="791844"/>
                <a:gridCol w="720090"/>
                <a:gridCol w="575945"/>
              </a:tblGrid>
              <a:tr h="525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показателя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раздел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7470" marR="56515" algn="ctr">
                        <a:lnSpc>
                          <a:spcPct val="114999"/>
                        </a:lnSpc>
                      </a:pP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др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де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616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90170" marR="67310" algn="ctr">
                        <a:lnSpc>
                          <a:spcPct val="114999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лн 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853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Общее</a:t>
                      </a:r>
                      <a:r>
                        <a:rPr sz="10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образование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02</a:t>
                      </a: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197 950,8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197 481,7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</a:t>
                      </a: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76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 smtClean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19 954,1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19 920,5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Профессиональная подготовка, переподготовка и повышение квалификации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325,6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325,6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Молодежная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политика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 оздоровление</a:t>
                      </a:r>
                      <a:r>
                        <a:rPr sz="1000" spc="1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детей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213,5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207,5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97,2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9431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</a:t>
                      </a:r>
                      <a:r>
                        <a:rPr sz="10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09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13 766,2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13 722,9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21653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КУЛЬТУРА,</a:t>
                      </a:r>
                      <a:r>
                        <a:rPr sz="1000" b="1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КИНЕМАТОГРАФИЯ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08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55 667,5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55 133,5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Культура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08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46 668,6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46 617,9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культуры,</a:t>
                      </a:r>
                      <a:r>
                        <a:rPr sz="1000" spc="1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кинематографии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08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8 998,9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8 515,6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94,6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28765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СОЦИАЛЬНАЯ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ПОЛИТИКА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26 386,0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26 347,0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8351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Пенсионное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обеспечение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4 782,3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4 782,3</a:t>
                      </a: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22098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Социальное обеспечение</a:t>
                      </a:r>
                      <a:r>
                        <a:rPr sz="10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населения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2 208,1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2 208,1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Охрана семьи и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детства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17 445,5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17 406,8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 социальной</a:t>
                      </a:r>
                      <a:r>
                        <a:rPr sz="1000" spc="1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политики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06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1 950,1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1 949,8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ФИЗИЧЕСКАЯ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КУЛЬТУРА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СПОРТ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3 022,1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2 952,0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97,7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Физическая</a:t>
                      </a:r>
                      <a:r>
                        <a:rPr sz="10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культура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258,3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257,9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3589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Массовый спорт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2 474,2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2 404,5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97,2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 Спорт высших достижений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289,6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289,6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ОБСЛУЖИВАНИЕ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ГОСУДАРСТВЕННОГО И МУНИЦИПАЛЬНОГО ДОЛГА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97,3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Обслуживание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государственного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внутреннего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муниципального</a:t>
                      </a:r>
                      <a:r>
                        <a:rPr sz="10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долга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97,3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4988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МЕЖБЮДЖЕТНЫЕ ТРАНСФЕРТЫ ОБЩЕГО ХАРАКТЕРА БЮДЖЕТАМ</a:t>
                      </a:r>
                      <a:r>
                        <a:rPr sz="1000" b="1" spc="2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БЮДЖЕТНОЙ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49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СИСТЕМЫ РОССИЙСКОЙ</a:t>
                      </a:r>
                      <a:r>
                        <a:rPr sz="10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ФЕДЕРАЦИИ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31 069,5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31 069,5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Дотации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выравнивание бюджетной обеспеченности субъектов</a:t>
                      </a:r>
                      <a:r>
                        <a:rPr sz="10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Российской Федерации 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4930">
                        <a:lnSpc>
                          <a:spcPts val="1155"/>
                        </a:lnSpc>
                        <a:spcBef>
                          <a:spcPts val="18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29 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654,8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29 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654,8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74930">
                        <a:lnSpc>
                          <a:spcPts val="1155"/>
                        </a:lnSpc>
                        <a:spcBef>
                          <a:spcPts val="18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Прочие межбюджетные трансферты общего характера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1 414,7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1 414,7</a:t>
                      </a:r>
                      <a:endParaRPr lang="ru-RU"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92405">
                <a:tc gridSpan="3"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ВСЕГО 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РАСХОДОВ: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443 392,1</a:t>
                      </a:r>
                      <a:endParaRPr sz="10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368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441 604,9</a:t>
                      </a:r>
                      <a:endParaRPr sz="10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5905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99,6</a:t>
                      </a:r>
                      <a:endParaRPr sz="11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753283"/>
          </a:xfrm>
          <a:prstGeom prst="rect">
            <a:avLst/>
          </a:prstGeom>
        </p:spPr>
        <p:txBody>
          <a:bodyPr vert="horz" wrap="square" lIns="0" tIns="136398" rIns="0" bIns="0" rtlCol="0">
            <a:spAutoFit/>
          </a:bodyPr>
          <a:lstStyle/>
          <a:p>
            <a:pPr marL="164465" algn="ctr">
              <a:lnSpc>
                <a:spcPct val="100000"/>
              </a:lnSpc>
              <a:spcBef>
                <a:spcPts val="105"/>
              </a:spcBef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Структура расходов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000" b="1" i="1" spc="-8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000" dirty="0">
              <a:latin typeface="Times New Roman"/>
              <a:cs typeface="Times New Roman"/>
            </a:endParaRPr>
          </a:p>
          <a:p>
            <a:pPr marL="164465" algn="ctr">
              <a:lnSpc>
                <a:spcPct val="100000"/>
              </a:lnSpc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0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0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</a:t>
            </a:r>
            <a:r>
              <a:rPr sz="2000" b="1" i="1" spc="-1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000" dirty="0">
              <a:latin typeface="Times New Roman"/>
              <a:cs typeface="Times New Roman"/>
            </a:endParaRPr>
          </a:p>
        </p:txBody>
      </p:sp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3660298024"/>
              </p:ext>
            </p:extLst>
          </p:nvPr>
        </p:nvGraphicFramePr>
        <p:xfrm>
          <a:off x="426026" y="1295400"/>
          <a:ext cx="8360665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1297687"/>
            <a:ext cx="9144000" cy="532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82064" y="481330"/>
            <a:ext cx="674497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Динамика расходов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000" b="1" i="1" spc="-8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000" dirty="0">
              <a:latin typeface="Times New Roman"/>
              <a:cs typeface="Times New Roman"/>
            </a:endParaRPr>
          </a:p>
          <a:p>
            <a:pPr marL="922019" marR="915669" algn="ctr">
              <a:lnSpc>
                <a:spcPct val="100000"/>
              </a:lnSpc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0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</a:t>
            </a:r>
            <a:r>
              <a:rPr sz="2000" b="1" i="1" spc="-14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 (тыс.рублей)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763267" y="3573779"/>
            <a:ext cx="978535" cy="287020"/>
          </a:xfrm>
          <a:custGeom>
            <a:avLst/>
            <a:gdLst/>
            <a:ahLst/>
            <a:cxnLst/>
            <a:rect l="l" t="t" r="r" b="b"/>
            <a:pathLst>
              <a:path w="978535" h="287020">
                <a:moveTo>
                  <a:pt x="489204" y="0"/>
                </a:moveTo>
                <a:lnTo>
                  <a:pt x="422782" y="1270"/>
                </a:lnTo>
                <a:lnTo>
                  <a:pt x="359156" y="5080"/>
                </a:lnTo>
                <a:lnTo>
                  <a:pt x="298704" y="11303"/>
                </a:lnTo>
                <a:lnTo>
                  <a:pt x="242315" y="19558"/>
                </a:lnTo>
                <a:lnTo>
                  <a:pt x="190245" y="29845"/>
                </a:lnTo>
                <a:lnTo>
                  <a:pt x="143256" y="41910"/>
                </a:lnTo>
                <a:lnTo>
                  <a:pt x="101981" y="55753"/>
                </a:lnTo>
                <a:lnTo>
                  <a:pt x="66801" y="70993"/>
                </a:lnTo>
                <a:lnTo>
                  <a:pt x="17525" y="105156"/>
                </a:lnTo>
                <a:lnTo>
                  <a:pt x="0" y="143256"/>
                </a:lnTo>
                <a:lnTo>
                  <a:pt x="4444" y="162687"/>
                </a:lnTo>
                <a:lnTo>
                  <a:pt x="38481" y="199009"/>
                </a:lnTo>
                <a:lnTo>
                  <a:pt x="101981" y="230759"/>
                </a:lnTo>
                <a:lnTo>
                  <a:pt x="143256" y="244602"/>
                </a:lnTo>
                <a:lnTo>
                  <a:pt x="190245" y="256667"/>
                </a:lnTo>
                <a:lnTo>
                  <a:pt x="242315" y="266954"/>
                </a:lnTo>
                <a:lnTo>
                  <a:pt x="298704" y="275209"/>
                </a:lnTo>
                <a:lnTo>
                  <a:pt x="359156" y="281432"/>
                </a:lnTo>
                <a:lnTo>
                  <a:pt x="422782" y="285242"/>
                </a:lnTo>
                <a:lnTo>
                  <a:pt x="489204" y="286512"/>
                </a:lnTo>
                <a:lnTo>
                  <a:pt x="555498" y="285242"/>
                </a:lnTo>
                <a:lnTo>
                  <a:pt x="619125" y="281432"/>
                </a:lnTo>
                <a:lnTo>
                  <a:pt x="679576" y="275209"/>
                </a:lnTo>
                <a:lnTo>
                  <a:pt x="735964" y="266954"/>
                </a:lnTo>
                <a:lnTo>
                  <a:pt x="788034" y="256667"/>
                </a:lnTo>
                <a:lnTo>
                  <a:pt x="835025" y="244602"/>
                </a:lnTo>
                <a:lnTo>
                  <a:pt x="876300" y="230759"/>
                </a:lnTo>
                <a:lnTo>
                  <a:pt x="911479" y="215519"/>
                </a:lnTo>
                <a:lnTo>
                  <a:pt x="960755" y="181356"/>
                </a:lnTo>
                <a:lnTo>
                  <a:pt x="978281" y="143256"/>
                </a:lnTo>
                <a:lnTo>
                  <a:pt x="973836" y="123825"/>
                </a:lnTo>
                <a:lnTo>
                  <a:pt x="939800" y="87503"/>
                </a:lnTo>
                <a:lnTo>
                  <a:pt x="876300" y="55753"/>
                </a:lnTo>
                <a:lnTo>
                  <a:pt x="835025" y="41910"/>
                </a:lnTo>
                <a:lnTo>
                  <a:pt x="788034" y="29845"/>
                </a:lnTo>
                <a:lnTo>
                  <a:pt x="735964" y="19558"/>
                </a:lnTo>
                <a:lnTo>
                  <a:pt x="679576" y="11303"/>
                </a:lnTo>
                <a:lnTo>
                  <a:pt x="619125" y="5080"/>
                </a:lnTo>
                <a:lnTo>
                  <a:pt x="555498" y="1270"/>
                </a:lnTo>
                <a:lnTo>
                  <a:pt x="4892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988564" y="2348483"/>
            <a:ext cx="978535" cy="216535"/>
          </a:xfrm>
          <a:custGeom>
            <a:avLst/>
            <a:gdLst/>
            <a:ahLst/>
            <a:cxnLst/>
            <a:rect l="l" t="t" r="r" b="b"/>
            <a:pathLst>
              <a:path w="978535" h="216535">
                <a:moveTo>
                  <a:pt x="489076" y="0"/>
                </a:moveTo>
                <a:lnTo>
                  <a:pt x="422783" y="1015"/>
                </a:lnTo>
                <a:lnTo>
                  <a:pt x="359156" y="3810"/>
                </a:lnTo>
                <a:lnTo>
                  <a:pt x="298703" y="8508"/>
                </a:lnTo>
                <a:lnTo>
                  <a:pt x="242316" y="14731"/>
                </a:lnTo>
                <a:lnTo>
                  <a:pt x="190246" y="22605"/>
                </a:lnTo>
                <a:lnTo>
                  <a:pt x="143256" y="31750"/>
                </a:lnTo>
                <a:lnTo>
                  <a:pt x="101981" y="42037"/>
                </a:lnTo>
                <a:lnTo>
                  <a:pt x="17525" y="79501"/>
                </a:lnTo>
                <a:lnTo>
                  <a:pt x="0" y="108203"/>
                </a:lnTo>
                <a:lnTo>
                  <a:pt x="4444" y="122936"/>
                </a:lnTo>
                <a:lnTo>
                  <a:pt x="38481" y="150367"/>
                </a:lnTo>
                <a:lnTo>
                  <a:pt x="101981" y="174370"/>
                </a:lnTo>
                <a:lnTo>
                  <a:pt x="143256" y="184657"/>
                </a:lnTo>
                <a:lnTo>
                  <a:pt x="190246" y="193801"/>
                </a:lnTo>
                <a:lnTo>
                  <a:pt x="242316" y="201675"/>
                </a:lnTo>
                <a:lnTo>
                  <a:pt x="298703" y="207899"/>
                </a:lnTo>
                <a:lnTo>
                  <a:pt x="359156" y="212598"/>
                </a:lnTo>
                <a:lnTo>
                  <a:pt x="422783" y="215391"/>
                </a:lnTo>
                <a:lnTo>
                  <a:pt x="489076" y="216407"/>
                </a:lnTo>
                <a:lnTo>
                  <a:pt x="555498" y="215391"/>
                </a:lnTo>
                <a:lnTo>
                  <a:pt x="619125" y="212598"/>
                </a:lnTo>
                <a:lnTo>
                  <a:pt x="679576" y="207899"/>
                </a:lnTo>
                <a:lnTo>
                  <a:pt x="735964" y="201675"/>
                </a:lnTo>
                <a:lnTo>
                  <a:pt x="788035" y="193801"/>
                </a:lnTo>
                <a:lnTo>
                  <a:pt x="835025" y="184657"/>
                </a:lnTo>
                <a:lnTo>
                  <a:pt x="876300" y="174370"/>
                </a:lnTo>
                <a:lnTo>
                  <a:pt x="960755" y="136905"/>
                </a:lnTo>
                <a:lnTo>
                  <a:pt x="978281" y="108203"/>
                </a:lnTo>
                <a:lnTo>
                  <a:pt x="973836" y="93471"/>
                </a:lnTo>
                <a:lnTo>
                  <a:pt x="939800" y="66039"/>
                </a:lnTo>
                <a:lnTo>
                  <a:pt x="876300" y="42037"/>
                </a:lnTo>
                <a:lnTo>
                  <a:pt x="835025" y="31750"/>
                </a:lnTo>
                <a:lnTo>
                  <a:pt x="788035" y="22605"/>
                </a:lnTo>
                <a:lnTo>
                  <a:pt x="735964" y="14731"/>
                </a:lnTo>
                <a:lnTo>
                  <a:pt x="679576" y="8508"/>
                </a:lnTo>
                <a:lnTo>
                  <a:pt x="619125" y="3810"/>
                </a:lnTo>
                <a:lnTo>
                  <a:pt x="555498" y="1015"/>
                </a:lnTo>
                <a:lnTo>
                  <a:pt x="4890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355972" y="1991360"/>
            <a:ext cx="442785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847725" algn="l"/>
                <a:tab pos="1308100" algn="l"/>
                <a:tab pos="1616075" algn="l"/>
                <a:tab pos="2070100" algn="l"/>
                <a:tab pos="2273300" algn="l"/>
                <a:tab pos="2620645" algn="l"/>
                <a:tab pos="2643505" algn="l"/>
                <a:tab pos="3129280" algn="l"/>
                <a:tab pos="3601720" algn="l"/>
                <a:tab pos="4314190" algn="l"/>
              </a:tabLst>
            </a:pP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Финансирование	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расходов		</a:t>
            </a:r>
            <a:r>
              <a:rPr sz="1600" spc="-35" dirty="0">
                <a:solidFill>
                  <a:srgbClr val="1F477B"/>
                </a:solidFill>
                <a:latin typeface="Times New Roman"/>
                <a:cs typeface="Times New Roman"/>
              </a:rPr>
              <a:t>бюджета  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600" spc="204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района	</a:t>
            </a:r>
            <a:r>
              <a:rPr sz="1600" dirty="0" err="1">
                <a:solidFill>
                  <a:srgbClr val="1F477B"/>
                </a:solidFill>
                <a:latin typeface="Times New Roman"/>
                <a:cs typeface="Times New Roman"/>
              </a:rPr>
              <a:t>за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20</a:t>
            </a:r>
            <a:r>
              <a:rPr lang="ru-RU" sz="1600" b="1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23</a:t>
            </a:r>
            <a:r>
              <a:rPr sz="1600" b="1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0" dirty="0">
                <a:solidFill>
                  <a:srgbClr val="1F477B"/>
                </a:solidFill>
                <a:latin typeface="Times New Roman"/>
                <a:cs typeface="Times New Roman"/>
              </a:rPr>
              <a:t>год 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исполнено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в  </a:t>
            </a:r>
            <a:r>
              <a:rPr sz="1600" spc="-30" dirty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sz="1600" spc="-50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441 604,9 </a:t>
            </a:r>
            <a:r>
              <a:rPr sz="1600" b="1" spc="-2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b="1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ыс</a:t>
            </a:r>
            <a:r>
              <a:rPr sz="1600" b="1" spc="-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b="1" spc="-45" dirty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sz="1600" b="1" spc="-40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b="1" spc="-1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b="1" spc="-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ли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99,6</a:t>
            </a:r>
            <a:r>
              <a:rPr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к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355972" y="2723133"/>
            <a:ext cx="442658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537210" algn="l"/>
                <a:tab pos="1146810" algn="l"/>
                <a:tab pos="2143125" algn="l"/>
                <a:tab pos="3039745" algn="l"/>
                <a:tab pos="3319779" algn="l"/>
                <a:tab pos="4203700" algn="l"/>
              </a:tabLst>
            </a:pP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ж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денн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ы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135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0" dirty="0">
                <a:solidFill>
                  <a:srgbClr val="1F477B"/>
                </a:solidFill>
                <a:latin typeface="Times New Roman"/>
                <a:cs typeface="Times New Roman"/>
              </a:rPr>
              <a:t>г</a:t>
            </a:r>
            <a:r>
              <a:rPr sz="1600" spc="-7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ы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11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105" dirty="0">
                <a:solidFill>
                  <a:srgbClr val="1F477B"/>
                </a:solidFill>
                <a:latin typeface="Times New Roman"/>
                <a:cs typeface="Times New Roman"/>
              </a:rPr>
              <a:t>ю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ж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тн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ым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0" dirty="0" err="1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20" dirty="0" err="1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sz="1600" spc="-5" dirty="0" err="1">
                <a:solidFill>
                  <a:srgbClr val="1F477B"/>
                </a:solidFill>
                <a:latin typeface="Times New Roman"/>
                <a:cs typeface="Times New Roman"/>
              </a:rPr>
              <a:t>з</a:t>
            </a:r>
            <a:r>
              <a:rPr sz="1600" spc="-20" dirty="0" err="1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80" dirty="0" err="1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sz="1600" spc="-5" dirty="0" err="1">
                <a:solidFill>
                  <a:srgbClr val="1F477B"/>
                </a:solidFill>
                <a:latin typeface="Times New Roman"/>
                <a:cs typeface="Times New Roman"/>
              </a:rPr>
              <a:t>чен</a:t>
            </a:r>
            <a:r>
              <a:rPr sz="1600" spc="-20" dirty="0" err="1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sz="1600" spc="-5" dirty="0" err="1">
                <a:solidFill>
                  <a:srgbClr val="1F477B"/>
                </a:solidFill>
                <a:latin typeface="Times New Roman"/>
                <a:cs typeface="Times New Roman"/>
              </a:rPr>
              <a:t>ям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  </a:t>
            </a:r>
            <a:r>
              <a:rPr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(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443 392,1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b="1" spc="-50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b="1" spc="-30" dirty="0">
                <a:solidFill>
                  <a:srgbClr val="1F477B"/>
                </a:solidFill>
                <a:latin typeface="Times New Roman"/>
                <a:cs typeface="Times New Roman"/>
              </a:rPr>
              <a:t>ыс</a:t>
            </a:r>
            <a:r>
              <a:rPr sz="1600" b="1" spc="-3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b="1" spc="-55" dirty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sz="1600" b="1" spc="-60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b="1" spc="-2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35" dirty="0">
                <a:solidFill>
                  <a:srgbClr val="1F477B"/>
                </a:solidFill>
                <a:latin typeface="Times New Roman"/>
                <a:cs typeface="Times New Roman"/>
              </a:rPr>
              <a:t>.)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П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ро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цен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ис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по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ения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по</a:t>
            </a: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расходам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в </a:t>
            </a:r>
            <a:r>
              <a:rPr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20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22</a:t>
            </a:r>
            <a:r>
              <a:rPr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году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–</a:t>
            </a:r>
            <a:r>
              <a:rPr sz="1600" spc="34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98,7</a:t>
            </a:r>
            <a:r>
              <a:rPr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307585" y="3961638"/>
            <a:ext cx="2002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536700" algn="l"/>
              </a:tabLst>
            </a:pP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иб</a:t>
            </a:r>
            <a:r>
              <a:rPr sz="1600" spc="-3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ьш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ю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лю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665721" y="3961638"/>
            <a:ext cx="11125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92125" algn="l"/>
              </a:tabLst>
            </a:pP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в	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6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ъ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ме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133333" y="3961638"/>
            <a:ext cx="7696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110" dirty="0">
                <a:solidFill>
                  <a:srgbClr val="1F477B"/>
                </a:solidFill>
                <a:latin typeface="Times New Roman"/>
                <a:cs typeface="Times New Roman"/>
              </a:rPr>
              <a:t>ю</a:t>
            </a:r>
            <a:r>
              <a:rPr sz="1600" spc="-30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ж</a:t>
            </a:r>
            <a:r>
              <a:rPr sz="1600" spc="-30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307585" y="4205478"/>
            <a:ext cx="45942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«Демидовский</a:t>
            </a:r>
            <a:r>
              <a:rPr sz="1600" spc="11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район»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307585" y="4449317"/>
            <a:ext cx="4474972" cy="12561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</a:pP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См</a:t>
            </a:r>
            <a:r>
              <a:rPr sz="1600" spc="-2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ленс</a:t>
            </a:r>
            <a:r>
              <a:rPr sz="1600" spc="-9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к</a:t>
            </a:r>
            <a:r>
              <a:rPr sz="1600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й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5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сти с</a:t>
            </a:r>
            <a:r>
              <a:rPr lang="ru-RU" sz="1600" spc="3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lang="ru-RU" sz="1600" spc="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ав</a:t>
            </a:r>
            <a:r>
              <a:rPr lang="ru-RU" sz="1600" spc="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lang="ru-RU" sz="1600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spc="-5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lang="ru-RU" sz="1600" spc="-8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х</a:t>
            </a:r>
            <a:r>
              <a:rPr lang="ru-RU" sz="1600" spc="-7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ы 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на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lang="ru-RU" sz="1600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spc="-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з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4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ан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е – 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60,9</a:t>
            </a:r>
            <a:r>
              <a:rPr lang="ru-RU" sz="1600" b="1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, 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культуру – 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12,5 </a:t>
            </a:r>
            <a:r>
              <a:rPr lang="ru-RU" sz="1600" b="1" spc="-5" dirty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,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социальную </a:t>
            </a:r>
            <a:r>
              <a:rPr lang="ru-RU" sz="1600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п</a:t>
            </a:r>
            <a:r>
              <a:rPr lang="ru-RU" sz="1600" spc="-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lang="ru-RU" sz="1600" spc="-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spc="-4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к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у 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–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6,0%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 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общегосударственные 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пр</a:t>
            </a:r>
            <a:r>
              <a:rPr lang="ru-RU" sz="1600" spc="3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ы – 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9,7%</a:t>
            </a:r>
            <a:endParaRPr lang="ru-RU" sz="1600" b="1" dirty="0">
              <a:latin typeface="Times New Roman"/>
              <a:cs typeface="Times New Roman"/>
            </a:endParaRPr>
          </a:p>
          <a:p>
            <a:pPr marL="12700" marR="5080" algn="just">
              <a:spcBef>
                <a:spcPts val="95"/>
              </a:spcBef>
            </a:pPr>
            <a:endParaRPr lang="ru-RU" sz="1600" dirty="0">
              <a:latin typeface="Times New Roman"/>
              <a:cs typeface="Times New Roman"/>
            </a:endParaRPr>
          </a:p>
        </p:txBody>
      </p:sp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2115350621"/>
              </p:ext>
            </p:extLst>
          </p:nvPr>
        </p:nvGraphicFramePr>
        <p:xfrm>
          <a:off x="838199" y="1828799"/>
          <a:ext cx="3469385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19811" y="1219200"/>
            <a:ext cx="9124189" cy="5638800"/>
          </a:xfrm>
          <a:prstGeom prst="rect">
            <a:avLst/>
          </a:prstGeom>
          <a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16635" y="454123"/>
            <a:ext cx="845654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9560" marR="5080" indent="-1547495" algn="ctr">
              <a:lnSpc>
                <a:spcPct val="100000"/>
              </a:lnSpc>
              <a:spcBef>
                <a:spcPts val="100"/>
              </a:spcBef>
              <a:tabLst>
                <a:tab pos="2814955" algn="l"/>
              </a:tabLst>
            </a:pPr>
            <a:r>
              <a:rPr sz="2400" b="1" i="1" spc="-65" dirty="0">
                <a:solidFill>
                  <a:srgbClr val="001F5F"/>
                </a:solidFill>
                <a:latin typeface="Times New Roman"/>
                <a:cs typeface="Times New Roman"/>
              </a:rPr>
              <a:t>Расходы </a:t>
            </a:r>
            <a:r>
              <a:rPr sz="24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по </a:t>
            </a:r>
            <a:r>
              <a:rPr sz="24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разделу </a:t>
            </a:r>
            <a:r>
              <a:rPr sz="24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24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Социальная</a:t>
            </a:r>
            <a:r>
              <a:rPr sz="24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п</a:t>
            </a:r>
            <a:r>
              <a:rPr sz="2400" b="1" i="1" spc="-2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олитика</a:t>
            </a:r>
            <a:r>
              <a:rPr sz="2400" b="1" i="1" spc="-25" dirty="0">
                <a:solidFill>
                  <a:srgbClr val="001F5F"/>
                </a:solidFill>
                <a:latin typeface="Times New Roman"/>
                <a:cs typeface="Times New Roman"/>
              </a:rPr>
              <a:t>»  </a:t>
            </a:r>
            <a:r>
              <a:rPr lang="ru-RU" sz="2400" b="1" i="1" spc="-2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за </a:t>
            </a:r>
            <a:r>
              <a:rPr sz="24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20</a:t>
            </a:r>
            <a:r>
              <a:rPr lang="ru-RU" sz="24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23</a:t>
            </a:r>
            <a:r>
              <a:rPr sz="24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b="1" i="1" spc="-8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год</a:t>
            </a:r>
            <a:r>
              <a:rPr lang="ru-RU" sz="2400" b="1" i="1" spc="-80" dirty="0" smtClean="0">
                <a:solidFill>
                  <a:srgbClr val="001F5F"/>
                </a:solidFill>
                <a:latin typeface="Times New Roman"/>
                <a:cs typeface="Times New Roman"/>
              </a:rPr>
              <a:t/>
            </a:r>
            <a:br>
              <a:rPr lang="ru-RU" sz="2400" b="1" i="1" spc="-80" dirty="0" smtClean="0">
                <a:solidFill>
                  <a:srgbClr val="001F5F"/>
                </a:solidFill>
                <a:latin typeface="Times New Roman"/>
                <a:cs typeface="Times New Roman"/>
              </a:rPr>
            </a:br>
            <a:r>
              <a:rPr sz="2400" b="1" i="1" spc="-8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endParaRPr sz="1800" b="1" i="1" dirty="0">
              <a:latin typeface="Times New Roman"/>
              <a:cs typeface="Times New Roman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977205"/>
              </p:ext>
            </p:extLst>
          </p:nvPr>
        </p:nvGraphicFramePr>
        <p:xfrm>
          <a:off x="533196" y="1066800"/>
          <a:ext cx="8153604" cy="55092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73377"/>
                <a:gridCol w="985100"/>
                <a:gridCol w="1095127"/>
              </a:tblGrid>
              <a:tr h="589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40398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7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подраздела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01600" algn="ctr">
                        <a:lnSpc>
                          <a:spcPct val="100000"/>
                        </a:lnSpc>
                      </a:pPr>
                      <a:r>
                        <a:rPr sz="12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spc="-3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х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оды</a:t>
                      </a:r>
                      <a:endParaRPr lang="ru-RU" sz="1200" b="1" dirty="0" smtClean="0">
                        <a:solidFill>
                          <a:srgbClr val="1F477B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R="101600" algn="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ru-RU" sz="1100" b="1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тыс.рублей</a:t>
                      </a:r>
                      <a:r>
                        <a:rPr lang="ru-RU" sz="11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3035" marR="110489" indent="-63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Количество  </a:t>
                      </a:r>
                      <a:r>
                        <a:rPr sz="11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льгот  </a:t>
                      </a:r>
                      <a:r>
                        <a:rPr sz="11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1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олучате</a:t>
                      </a:r>
                      <a:r>
                        <a:rPr sz="11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1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ей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19814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Пенсионное</a:t>
                      </a:r>
                      <a:r>
                        <a:rPr sz="1200" b="1" spc="-3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обеспечение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4 782,3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53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39691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Социальное</a:t>
                      </a:r>
                      <a:r>
                        <a:rPr sz="1200" b="1" spc="-7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обеспечение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575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en-US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2 993,7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71554">
                <a:tc>
                  <a:txBody>
                    <a:bodyPr/>
                    <a:lstStyle/>
                    <a:p>
                      <a:pPr marL="15875" marR="31750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Субсидии на предоставление молодым семьям социальных выплат на приобретение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жилья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или  строительство индивидуального жилого</a:t>
                      </a:r>
                      <a:r>
                        <a:rPr sz="1000" b="1" spc="-5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дома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56845" algn="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619,7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26034" algn="ctr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68306">
                <a:tc>
                  <a:txBody>
                    <a:bodyPr/>
                    <a:lstStyle/>
                    <a:p>
                      <a:pPr marL="15875" marR="273050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Софинансирование к субсидии на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предоставление молодым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семьям социальных выплат на  приобретение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жилья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или строительство индивидуального жилого</a:t>
                      </a:r>
                      <a:r>
                        <a:rPr sz="1000" b="1" spc="-4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дома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73355" algn="r">
                        <a:lnSpc>
                          <a:spcPts val="1425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209,2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810013">
                <a:tc>
                  <a:txBody>
                    <a:bodyPr/>
                    <a:lstStyle/>
                    <a:p>
                      <a:pPr marL="15875" marR="4445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ежемесячной денежной компенсации на проезд на городском, пригородном, в сельской 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местности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внутрирайонном транспорте (кроме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такси),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а также проезд два раза в год к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месту  жительства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обратно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к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месту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учебы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детей-сирот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детей, оставшихся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без попечения родителей,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лиц 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из их числа, обучающихся за счет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средств местных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бюджетов по имеющим</a:t>
                      </a:r>
                      <a:r>
                        <a:rPr sz="1000" b="1" spc="-4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государственную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ts val="1165"/>
                        </a:lnSpc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аккредитацию образовательным</a:t>
                      </a:r>
                      <a:r>
                        <a:rPr sz="1000" b="1" spc="-6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программам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3860">
                        <a:lnSpc>
                          <a:spcPts val="1410"/>
                        </a:lnSpc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0,0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515109">
                <a:tc>
                  <a:txBody>
                    <a:bodyPr/>
                    <a:lstStyle/>
                    <a:p>
                      <a:pPr marL="15875" marR="215900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Осуществление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мер социальной поддержки по предоставлению компенсации расходов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оплату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жилых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помещений,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отопления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освещения педагогическим работникам образовательных  организаций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7660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2 </a:t>
                      </a: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16</a:t>
                      </a: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8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150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15657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Охрана 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семьи 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6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детства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04139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16 345,6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86494">
                <a:tc>
                  <a:txBody>
                    <a:bodyPr/>
                    <a:lstStyle/>
                    <a:p>
                      <a:pPr marL="15875" marR="246379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денежных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средств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содержание ребенка, переданного на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воспитание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 приемную  семью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5760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4 880,0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16306">
                <a:tc>
                  <a:txBody>
                    <a:bodyPr/>
                    <a:lstStyle/>
                    <a:p>
                      <a:pPr marL="332740">
                        <a:lnSpc>
                          <a:spcPts val="1170"/>
                        </a:lnSpc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вознаграждения, причитающегося приемным</a:t>
                      </a:r>
                      <a:r>
                        <a:rPr sz="1000" b="1" spc="-9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родителям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 </a:t>
                      </a: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619,0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21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91041">
                <a:tc>
                  <a:txBody>
                    <a:bodyPr/>
                    <a:lstStyle/>
                    <a:p>
                      <a:pPr marL="332740">
                        <a:lnSpc>
                          <a:spcPts val="1170"/>
                        </a:lnSpc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ежемесячных денежных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средств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содержание ребенка, находящегося под</a:t>
                      </a:r>
                      <a:r>
                        <a:rPr sz="1000" b="1" spc="2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опекой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(попечительством)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575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1 143,2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spc="-5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9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703484">
                <a:tc>
                  <a:txBody>
                    <a:bodyPr/>
                    <a:lstStyle/>
                    <a:p>
                      <a:pPr marL="332740">
                        <a:lnSpc>
                          <a:spcPts val="1170"/>
                        </a:lnSpc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компенсации платы, взимаемой с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родителей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(законных представителей), за</a:t>
                      </a:r>
                      <a:r>
                        <a:rPr sz="1000" b="1" spc="-6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присмотр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875" marR="72834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уход за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детьми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 образовательных организациях (за исключением государственных  образовательных организаций), реализующих образовательную программу дошкольного  образования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0734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873,4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spc="-5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88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482630">
                <a:tc>
                  <a:txBody>
                    <a:bodyPr/>
                    <a:lstStyle/>
                    <a:p>
                      <a:pPr marL="15875" marR="358775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Субвенция на предоставление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жилых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помещений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детям-сиротам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детям, оставшимся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без  попечения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родителей,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лицам из их числа по договорам найма специализированных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жилых 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помещений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7 830,0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9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922817"/>
          </a:xfrm>
          <a:prstGeom prst="rect">
            <a:avLst/>
          </a:prstGeom>
        </p:spPr>
        <p:txBody>
          <a:bodyPr vert="horz" wrap="square" lIns="0" tIns="60452" rIns="0" bIns="0" rtlCol="0">
            <a:spAutoFit/>
          </a:bodyPr>
          <a:lstStyle/>
          <a:p>
            <a:pPr marL="3517265" marR="5080" indent="-3384550">
              <a:lnSpc>
                <a:spcPct val="100000"/>
              </a:lnSpc>
              <a:spcBef>
                <a:spcPts val="95"/>
              </a:spcBef>
            </a:pPr>
            <a:r>
              <a:rPr sz="2800" b="1" i="1" spc="-5" dirty="0">
                <a:latin typeface="Times New Roman"/>
                <a:cs typeface="Times New Roman"/>
              </a:rPr>
              <a:t>Исполнение </a:t>
            </a:r>
            <a:r>
              <a:rPr sz="2800" b="1" i="1" dirty="0">
                <a:latin typeface="Times New Roman"/>
                <a:cs typeface="Times New Roman"/>
              </a:rPr>
              <a:t>расходов </a:t>
            </a:r>
            <a:r>
              <a:rPr sz="2800" b="1" i="1" spc="-5" dirty="0">
                <a:latin typeface="Times New Roman"/>
                <a:cs typeface="Times New Roman"/>
              </a:rPr>
              <a:t>в расчете на </a:t>
            </a:r>
            <a:r>
              <a:rPr sz="2800" b="1" i="1" spc="-10" dirty="0">
                <a:latin typeface="Times New Roman"/>
                <a:cs typeface="Times New Roman"/>
              </a:rPr>
              <a:t>душу </a:t>
            </a:r>
            <a:r>
              <a:rPr sz="2800" b="1" i="1" spc="-5" dirty="0">
                <a:latin typeface="Times New Roman"/>
                <a:cs typeface="Times New Roman"/>
              </a:rPr>
              <a:t>населения  в </a:t>
            </a:r>
            <a:r>
              <a:rPr lang="ru-RU" sz="2800" b="1" i="1" spc="-5" dirty="0" smtClean="0">
                <a:latin typeface="Times New Roman"/>
                <a:cs typeface="Times New Roman"/>
              </a:rPr>
              <a:t>202</a:t>
            </a:r>
            <a:r>
              <a:rPr lang="en-US" sz="2800" b="1" i="1" spc="-5" dirty="0" smtClean="0">
                <a:latin typeface="Times New Roman"/>
                <a:cs typeface="Times New Roman"/>
              </a:rPr>
              <a:t>3</a:t>
            </a:r>
            <a:r>
              <a:rPr sz="2800" b="1" i="1" spc="-10" dirty="0" smtClean="0">
                <a:latin typeface="Times New Roman"/>
                <a:cs typeface="Times New Roman"/>
              </a:rPr>
              <a:t> </a:t>
            </a:r>
            <a:r>
              <a:rPr sz="2800" b="1" i="1" spc="-10" dirty="0">
                <a:latin typeface="Times New Roman"/>
                <a:cs typeface="Times New Roman"/>
              </a:rPr>
              <a:t>г.</a:t>
            </a:r>
            <a:endParaRPr sz="2800" dirty="0">
              <a:latin typeface="Times New Roman"/>
              <a:cs typeface="Times New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011338"/>
              </p:ext>
            </p:extLst>
          </p:nvPr>
        </p:nvGraphicFramePr>
        <p:xfrm>
          <a:off x="493687" y="1636648"/>
          <a:ext cx="8229600" cy="457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43125"/>
                <a:gridCol w="6086475"/>
              </a:tblGrid>
              <a:tr h="91440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800" b="1" spc="-5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40 749,7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76200" algn="ctr">
                        <a:lnSpc>
                          <a:spcPct val="100000"/>
                        </a:lnSpc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рубля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в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16446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местного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бюджета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(всего) приходится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на 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гражданина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24 814,2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рублей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образование 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</a:t>
                      </a:r>
                      <a:r>
                        <a:rPr sz="1800" spc="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одного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9779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3</a:t>
                      </a:r>
                      <a:r>
                        <a:rPr lang="ru-RU" sz="1800" spc="-5" baseline="0" dirty="0" smtClean="0">
                          <a:latin typeface="Arial"/>
                          <a:cs typeface="Arial"/>
                        </a:rPr>
                        <a:t> 972,9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рублей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124015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общегосударственные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вопросы 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1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5 087,5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рубля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13233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культуру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одного 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2 431,2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73025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рублей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6959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социальную политику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</a:tbl>
          </a:graphicData>
        </a:graphic>
      </p:graphicFrame>
      <p:sp>
        <p:nvSpPr>
          <p:cNvPr id="13" name="object 7"/>
          <p:cNvSpPr/>
          <p:nvPr/>
        </p:nvSpPr>
        <p:spPr>
          <a:xfrm>
            <a:off x="426720" y="4267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716619"/>
              </p:ext>
            </p:extLst>
          </p:nvPr>
        </p:nvGraphicFramePr>
        <p:xfrm>
          <a:off x="1043609" y="3356952"/>
          <a:ext cx="7056754" cy="23761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8785"/>
                <a:gridCol w="817244"/>
                <a:gridCol w="1769110"/>
                <a:gridCol w="904875"/>
                <a:gridCol w="1856740"/>
              </a:tblGrid>
              <a:tr h="23761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405765" marR="400685" indent="42545" algn="just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Расходы 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800" spc="4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800" spc="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800" spc="-45" dirty="0"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о  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бюджета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441 604,9 </a:t>
                      </a:r>
                      <a:r>
                        <a:rPr sz="1800" spc="-35" dirty="0" err="1" smtClean="0">
                          <a:latin typeface="Times New Roman"/>
                          <a:cs typeface="Times New Roman"/>
                        </a:rPr>
                        <a:t>т.р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100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%</a:t>
                      </a:r>
                    </a:p>
                  </a:txBody>
                  <a:tcPr marL="0" marR="0" marT="444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5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3600" b="1" dirty="0">
                          <a:latin typeface="Times New Roman"/>
                          <a:cs typeface="Times New Roman"/>
                        </a:rPr>
                        <a:t>=</a:t>
                      </a: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396875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Расходы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в</a:t>
                      </a:r>
                    </a:p>
                    <a:p>
                      <a:pPr marL="541655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рамках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92075" marR="85725"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800" spc="20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ц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800" spc="10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ль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ых 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программ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436 653,5 </a:t>
                      </a:r>
                      <a:r>
                        <a:rPr sz="1800" spc="-35" dirty="0" err="1" smtClean="0">
                          <a:latin typeface="Times New Roman"/>
                          <a:cs typeface="Times New Roman"/>
                        </a:rPr>
                        <a:t>т.р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smtClean="0">
                          <a:latin typeface="Times New Roman"/>
                          <a:cs typeface="Times New Roman"/>
                        </a:rPr>
                        <a:t>98,9</a:t>
                      </a:r>
                      <a:r>
                        <a:rPr sz="1800" smtClean="0">
                          <a:latin typeface="Times New Roman"/>
                          <a:cs typeface="Times New Roman"/>
                        </a:rPr>
                        <a:t>%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4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3600" b="1" dirty="0">
                          <a:latin typeface="Times New Roman"/>
                          <a:cs typeface="Times New Roman"/>
                        </a:rPr>
                        <a:t>+</a:t>
                      </a: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Непрограммные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расходы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800" dirty="0" smtClean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4 951,4</a:t>
                      </a:r>
                      <a:r>
                        <a:rPr sz="1800" spc="-15" dirty="0" err="1" smtClean="0">
                          <a:latin typeface="Times New Roman"/>
                          <a:cs typeface="Times New Roman"/>
                        </a:rPr>
                        <a:t>т.р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1,</a:t>
                      </a: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800" dirty="0" smtClean="0">
                          <a:latin typeface="Times New Roman"/>
                          <a:cs typeface="Times New Roman"/>
                        </a:rPr>
                        <a:t>%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789302" y="1351533"/>
            <a:ext cx="5346700" cy="819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731010">
              <a:lnSpc>
                <a:spcPct val="100000"/>
              </a:lnSpc>
              <a:spcBef>
                <a:spcPts val="105"/>
              </a:spcBef>
              <a:tabLst>
                <a:tab pos="3468370" algn="l"/>
              </a:tabLst>
            </a:pPr>
            <a:r>
              <a:rPr sz="2600" i="1" spc="-10" dirty="0">
                <a:solidFill>
                  <a:srgbClr val="001F5F"/>
                </a:solidFill>
                <a:latin typeface="Arial"/>
                <a:cs typeface="Arial"/>
              </a:rPr>
              <a:t>Исполнение  </a:t>
            </a:r>
            <a:r>
              <a:rPr sz="2600" i="1" dirty="0">
                <a:solidFill>
                  <a:srgbClr val="001F5F"/>
                </a:solidFill>
                <a:latin typeface="Arial"/>
                <a:cs typeface="Arial"/>
              </a:rPr>
              <a:t>МУ</a:t>
            </a:r>
            <a:r>
              <a:rPr sz="2600" i="1" spc="5" dirty="0">
                <a:solidFill>
                  <a:srgbClr val="001F5F"/>
                </a:solidFill>
                <a:latin typeface="Arial"/>
                <a:cs typeface="Arial"/>
              </a:rPr>
              <a:t>Н</a:t>
            </a:r>
            <a:r>
              <a:rPr sz="2600" i="1" spc="-5" dirty="0">
                <a:solidFill>
                  <a:srgbClr val="001F5F"/>
                </a:solidFill>
                <a:latin typeface="Arial"/>
                <a:cs typeface="Arial"/>
              </a:rPr>
              <a:t>ИЦИПАЛЬН</a:t>
            </a:r>
            <a:r>
              <a:rPr sz="2600" i="1" spc="-20" dirty="0">
                <a:solidFill>
                  <a:srgbClr val="001F5F"/>
                </a:solidFill>
                <a:latin typeface="Arial"/>
                <a:cs typeface="Arial"/>
              </a:rPr>
              <a:t>Ы</a:t>
            </a:r>
            <a:r>
              <a:rPr sz="2600" i="1" dirty="0">
                <a:solidFill>
                  <a:srgbClr val="001F5F"/>
                </a:solidFill>
                <a:latin typeface="Arial"/>
                <a:cs typeface="Arial"/>
              </a:rPr>
              <a:t>Х	ПРОГ</a:t>
            </a:r>
            <a:r>
              <a:rPr sz="2600" i="1" spc="-200" dirty="0">
                <a:solidFill>
                  <a:srgbClr val="001F5F"/>
                </a:solidFill>
                <a:latin typeface="Arial"/>
                <a:cs typeface="Arial"/>
              </a:rPr>
              <a:t>Р</a:t>
            </a:r>
            <a:r>
              <a:rPr sz="2600" i="1" dirty="0">
                <a:solidFill>
                  <a:srgbClr val="001F5F"/>
                </a:solidFill>
                <a:latin typeface="Arial"/>
                <a:cs typeface="Arial"/>
              </a:rPr>
              <a:t>АММ</a:t>
            </a:r>
            <a:endParaRPr sz="2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19782" y="2283079"/>
            <a:ext cx="5286375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9079">
              <a:lnSpc>
                <a:spcPct val="100000"/>
              </a:lnSpc>
              <a:spcBef>
                <a:spcPts val="105"/>
              </a:spcBef>
            </a:pPr>
            <a:r>
              <a:rPr sz="2000" i="1" spc="-5" dirty="0">
                <a:latin typeface="Arial"/>
                <a:cs typeface="Arial"/>
              </a:rPr>
              <a:t>Бюджета муниципального</a:t>
            </a:r>
            <a:r>
              <a:rPr sz="2000" i="1" spc="-60" dirty="0">
                <a:latin typeface="Arial"/>
                <a:cs typeface="Arial"/>
              </a:rPr>
              <a:t> </a:t>
            </a:r>
            <a:r>
              <a:rPr sz="2000" i="1" spc="-15" dirty="0">
                <a:latin typeface="Arial"/>
                <a:cs typeface="Arial"/>
              </a:rPr>
              <a:t>образования</a:t>
            </a:r>
            <a:endParaRPr sz="2000" dirty="0">
              <a:latin typeface="Arial"/>
              <a:cs typeface="Arial"/>
            </a:endParaRPr>
          </a:p>
          <a:p>
            <a:pPr marL="12065" marR="5080" algn="ctr">
              <a:lnSpc>
                <a:spcPct val="100000"/>
              </a:lnSpc>
            </a:pPr>
            <a:r>
              <a:rPr sz="2000" i="1" spc="-10" dirty="0">
                <a:latin typeface="Arial"/>
                <a:cs typeface="Arial"/>
              </a:rPr>
              <a:t>«Демидовский </a:t>
            </a:r>
            <a:r>
              <a:rPr sz="2000" i="1" spc="-5" dirty="0">
                <a:latin typeface="Arial"/>
                <a:cs typeface="Arial"/>
              </a:rPr>
              <a:t>район» Смоленской</a:t>
            </a:r>
            <a:r>
              <a:rPr sz="2000" i="1" spc="-60" dirty="0">
                <a:latin typeface="Arial"/>
                <a:cs typeface="Arial"/>
              </a:rPr>
              <a:t> </a:t>
            </a:r>
            <a:r>
              <a:rPr sz="2000" i="1" spc="-10" dirty="0">
                <a:latin typeface="Arial"/>
                <a:cs typeface="Arial"/>
              </a:rPr>
              <a:t>области  </a:t>
            </a:r>
            <a:r>
              <a:rPr sz="2000" i="1" spc="-10" dirty="0" err="1">
                <a:latin typeface="Arial"/>
                <a:cs typeface="Arial"/>
              </a:rPr>
              <a:t>за</a:t>
            </a:r>
            <a:r>
              <a:rPr sz="2000" i="1" spc="-10" dirty="0">
                <a:latin typeface="Arial"/>
                <a:cs typeface="Arial"/>
              </a:rPr>
              <a:t> </a:t>
            </a:r>
            <a:r>
              <a:rPr lang="ru-RU" sz="2000" i="1" spc="-5" dirty="0" smtClean="0">
                <a:latin typeface="Arial"/>
                <a:cs typeface="Arial"/>
              </a:rPr>
              <a:t>202</a:t>
            </a:r>
            <a:r>
              <a:rPr lang="ru-RU" sz="2000" i="1" spc="-5" dirty="0">
                <a:latin typeface="Arial"/>
                <a:cs typeface="Arial"/>
              </a:rPr>
              <a:t>3</a:t>
            </a:r>
            <a:r>
              <a:rPr sz="2000" i="1" spc="-40" dirty="0" smtClean="0">
                <a:latin typeface="Arial"/>
                <a:cs typeface="Arial"/>
              </a:rPr>
              <a:t> </a:t>
            </a:r>
            <a:r>
              <a:rPr sz="2000" i="1" spc="-15" dirty="0">
                <a:latin typeface="Arial"/>
                <a:cs typeface="Arial"/>
              </a:rPr>
              <a:t>год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77010"/>
            <a:ext cx="9122664" cy="6380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43355" y="605027"/>
            <a:ext cx="7129272" cy="7924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14652" y="667257"/>
            <a:ext cx="6199505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2540" algn="ctr">
              <a:lnSpc>
                <a:spcPct val="100000"/>
              </a:lnSpc>
              <a:spcBef>
                <a:spcPts val="105"/>
              </a:spcBef>
            </a:pPr>
            <a:r>
              <a:rPr sz="1400" b="1" i="1" dirty="0">
                <a:latin typeface="Times New Roman"/>
                <a:cs typeface="Times New Roman"/>
              </a:rPr>
              <a:t>В </a:t>
            </a:r>
            <a:r>
              <a:rPr lang="ru-RU" sz="1400" b="1" i="1" spc="5" dirty="0" smtClean="0">
                <a:latin typeface="Times New Roman"/>
                <a:cs typeface="Times New Roman"/>
              </a:rPr>
              <a:t>202</a:t>
            </a:r>
            <a:r>
              <a:rPr lang="en-US" sz="1400" b="1" i="1" spc="5" dirty="0" smtClean="0">
                <a:latin typeface="Times New Roman"/>
                <a:cs typeface="Times New Roman"/>
              </a:rPr>
              <a:t>3</a:t>
            </a:r>
            <a:r>
              <a:rPr lang="ru-RU" sz="1400" b="1" i="1" spc="5" dirty="0" smtClean="0">
                <a:latin typeface="Times New Roman"/>
                <a:cs typeface="Times New Roman"/>
              </a:rPr>
              <a:t> </a:t>
            </a:r>
            <a:r>
              <a:rPr sz="1400" b="1" i="1" spc="-30" dirty="0" err="1" smtClean="0">
                <a:latin typeface="Times New Roman"/>
                <a:cs typeface="Times New Roman"/>
              </a:rPr>
              <a:t>году</a:t>
            </a:r>
            <a:r>
              <a:rPr sz="1400" b="1" i="1" spc="-30" dirty="0" smtClean="0">
                <a:latin typeface="Times New Roman"/>
                <a:cs typeface="Times New Roman"/>
              </a:rPr>
              <a:t> </a:t>
            </a:r>
            <a:r>
              <a:rPr sz="1400" b="1" i="1" dirty="0">
                <a:latin typeface="Times New Roman"/>
                <a:cs typeface="Times New Roman"/>
              </a:rPr>
              <a:t>в </a:t>
            </a:r>
            <a:r>
              <a:rPr sz="1400" b="1" i="1" spc="-20" dirty="0" err="1" smtClean="0">
                <a:latin typeface="Times New Roman"/>
                <a:cs typeface="Times New Roman"/>
              </a:rPr>
              <a:t>бюджет</a:t>
            </a:r>
            <a:r>
              <a:rPr sz="1400" b="1" i="1" spc="-20" dirty="0" smtClean="0">
                <a:latin typeface="Times New Roman"/>
                <a:cs typeface="Times New Roman"/>
              </a:rPr>
              <a:t> </a:t>
            </a:r>
            <a:r>
              <a:rPr sz="1400" b="1" i="1" spc="-15" dirty="0">
                <a:latin typeface="Times New Roman"/>
                <a:cs typeface="Times New Roman"/>
              </a:rPr>
              <a:t>муниципального </a:t>
            </a:r>
            <a:r>
              <a:rPr sz="1400" b="1" i="1" spc="-10" dirty="0" err="1">
                <a:latin typeface="Times New Roman"/>
                <a:cs typeface="Times New Roman"/>
              </a:rPr>
              <a:t>района</a:t>
            </a:r>
            <a:r>
              <a:rPr sz="1400" b="1" i="1" spc="-10" dirty="0">
                <a:latin typeface="Times New Roman"/>
                <a:cs typeface="Times New Roman"/>
              </a:rPr>
              <a:t> </a:t>
            </a:r>
            <a:r>
              <a:rPr lang="ru-RU" sz="1400" b="1" i="1" spc="-10" dirty="0" smtClean="0">
                <a:latin typeface="Times New Roman"/>
                <a:cs typeface="Times New Roman"/>
              </a:rPr>
              <a:t> </a:t>
            </a:r>
            <a:r>
              <a:rPr sz="1400" b="1" i="1" spc="-5" dirty="0" err="1" smtClean="0">
                <a:latin typeface="Times New Roman"/>
                <a:cs typeface="Times New Roman"/>
              </a:rPr>
              <a:t>включен</a:t>
            </a:r>
            <a:r>
              <a:rPr lang="ru-RU" sz="1400" b="1" i="1" spc="-5" dirty="0" smtClean="0">
                <a:latin typeface="Times New Roman"/>
                <a:cs typeface="Times New Roman"/>
              </a:rPr>
              <a:t>ы</a:t>
            </a:r>
            <a:r>
              <a:rPr sz="1400" b="1" i="1" spc="-5" dirty="0" smtClean="0">
                <a:latin typeface="Times New Roman"/>
                <a:cs typeface="Times New Roman"/>
              </a:rPr>
              <a:t> </a:t>
            </a:r>
            <a:r>
              <a:rPr sz="1400" b="1" i="1" dirty="0" smtClean="0">
                <a:latin typeface="Times New Roman"/>
                <a:cs typeface="Times New Roman"/>
              </a:rPr>
              <a:t>2</a:t>
            </a:r>
            <a:r>
              <a:rPr lang="ru-RU" sz="1400" b="1" i="1" dirty="0">
                <a:latin typeface="Times New Roman"/>
                <a:cs typeface="Times New Roman"/>
              </a:rPr>
              <a:t>2</a:t>
            </a:r>
            <a:r>
              <a:rPr sz="1400" b="1" i="1" dirty="0" smtClean="0">
                <a:latin typeface="Times New Roman"/>
                <a:cs typeface="Times New Roman"/>
              </a:rPr>
              <a:t> </a:t>
            </a:r>
            <a:r>
              <a:rPr sz="1400" b="1" i="1" spc="-10" dirty="0" err="1" smtClean="0">
                <a:latin typeface="Times New Roman"/>
                <a:cs typeface="Times New Roman"/>
              </a:rPr>
              <a:t>муниципальн</a:t>
            </a:r>
            <a:r>
              <a:rPr lang="ru-RU" sz="1400" b="1" i="1" spc="-10" dirty="0" err="1" smtClean="0">
                <a:latin typeface="Times New Roman"/>
                <a:cs typeface="Times New Roman"/>
              </a:rPr>
              <a:t>ые</a:t>
            </a:r>
            <a:r>
              <a:rPr sz="1400" b="1" i="1" spc="-10" dirty="0" smtClean="0">
                <a:latin typeface="Times New Roman"/>
                <a:cs typeface="Times New Roman"/>
              </a:rPr>
              <a:t>  </a:t>
            </a:r>
            <a:r>
              <a:rPr sz="1400" b="1" i="1" spc="-5" dirty="0" err="1" smtClean="0">
                <a:latin typeface="Times New Roman"/>
                <a:cs typeface="Times New Roman"/>
              </a:rPr>
              <a:t>программ</a:t>
            </a:r>
            <a:r>
              <a:rPr lang="ru-RU" sz="1400" b="1" i="1" spc="-5" dirty="0">
                <a:latin typeface="Times New Roman"/>
                <a:cs typeface="Times New Roman"/>
              </a:rPr>
              <a:t>ы</a:t>
            </a:r>
            <a:r>
              <a:rPr sz="1400" b="1" i="1" spc="-5" dirty="0" smtClean="0">
                <a:latin typeface="Times New Roman"/>
                <a:cs typeface="Times New Roman"/>
              </a:rPr>
              <a:t>, </a:t>
            </a:r>
            <a:r>
              <a:rPr sz="1400" b="1" i="1" spc="-5" dirty="0">
                <a:latin typeface="Times New Roman"/>
                <a:cs typeface="Times New Roman"/>
              </a:rPr>
              <a:t>на </a:t>
            </a:r>
            <a:r>
              <a:rPr sz="1400" b="1" i="1" spc="-10" dirty="0">
                <a:latin typeface="Times New Roman"/>
                <a:cs typeface="Times New Roman"/>
              </a:rPr>
              <a:t>реализацию которых </a:t>
            </a:r>
            <a:r>
              <a:rPr sz="1400" b="1" i="1" spc="-5" dirty="0" err="1">
                <a:latin typeface="Times New Roman"/>
                <a:cs typeface="Times New Roman"/>
              </a:rPr>
              <a:t>направлено</a:t>
            </a:r>
            <a:r>
              <a:rPr sz="1400" b="1" i="1" spc="-5" dirty="0">
                <a:latin typeface="Times New Roman"/>
                <a:cs typeface="Times New Roman"/>
              </a:rPr>
              <a:t> </a:t>
            </a:r>
            <a:r>
              <a:rPr lang="en-US" sz="1400" b="1" i="1" dirty="0" smtClean="0">
                <a:latin typeface="Times New Roman"/>
                <a:cs typeface="Times New Roman"/>
              </a:rPr>
              <a:t>436 653,5 </a:t>
            </a:r>
            <a:r>
              <a:rPr sz="1400" b="1" i="1" spc="5" dirty="0" err="1" smtClean="0">
                <a:latin typeface="Times New Roman"/>
                <a:cs typeface="Times New Roman"/>
              </a:rPr>
              <a:t>тыс</a:t>
            </a:r>
            <a:r>
              <a:rPr sz="1400" b="1" i="1" spc="5" dirty="0">
                <a:latin typeface="Times New Roman"/>
                <a:cs typeface="Times New Roman"/>
              </a:rPr>
              <a:t>. </a:t>
            </a:r>
            <a:r>
              <a:rPr sz="1400" b="1" i="1" spc="-20" dirty="0">
                <a:latin typeface="Times New Roman"/>
                <a:cs typeface="Times New Roman"/>
              </a:rPr>
              <a:t>руб., </a:t>
            </a:r>
            <a:r>
              <a:rPr sz="1400" b="1" i="1" spc="-5" dirty="0">
                <a:latin typeface="Times New Roman"/>
                <a:cs typeface="Times New Roman"/>
              </a:rPr>
              <a:t>что  </a:t>
            </a:r>
            <a:r>
              <a:rPr sz="1400" b="1" i="1" spc="-15" dirty="0" err="1">
                <a:latin typeface="Times New Roman"/>
                <a:cs typeface="Times New Roman"/>
              </a:rPr>
              <a:t>составляет</a:t>
            </a:r>
            <a:r>
              <a:rPr sz="1400" b="1" i="1" spc="-15" dirty="0">
                <a:latin typeface="Times New Roman"/>
                <a:cs typeface="Times New Roman"/>
              </a:rPr>
              <a:t> </a:t>
            </a:r>
            <a:r>
              <a:rPr lang="ru-RU" sz="1400" b="1" i="1" spc="-15" dirty="0" smtClean="0">
                <a:latin typeface="Times New Roman"/>
                <a:cs typeface="Times New Roman"/>
              </a:rPr>
              <a:t> </a:t>
            </a:r>
            <a:r>
              <a:rPr lang="ru-RU" sz="1400" b="1" i="1" dirty="0" smtClean="0">
                <a:latin typeface="Times New Roman"/>
                <a:cs typeface="Times New Roman"/>
              </a:rPr>
              <a:t>9</a:t>
            </a:r>
            <a:r>
              <a:rPr lang="en-US" sz="1400" b="1" i="1" dirty="0" smtClean="0">
                <a:latin typeface="Times New Roman"/>
                <a:cs typeface="Times New Roman"/>
              </a:rPr>
              <a:t>8</a:t>
            </a:r>
            <a:r>
              <a:rPr lang="ru-RU" sz="1400" b="1" i="1" dirty="0" smtClean="0">
                <a:latin typeface="Times New Roman"/>
                <a:cs typeface="Times New Roman"/>
              </a:rPr>
              <a:t>,</a:t>
            </a:r>
            <a:r>
              <a:rPr lang="en-US" sz="1400" b="1" i="1" dirty="0" smtClean="0">
                <a:latin typeface="Times New Roman"/>
                <a:cs typeface="Times New Roman"/>
              </a:rPr>
              <a:t>9</a:t>
            </a:r>
            <a:r>
              <a:rPr sz="1400" b="1" i="1" dirty="0" smtClean="0">
                <a:latin typeface="Times New Roman"/>
                <a:cs typeface="Times New Roman"/>
              </a:rPr>
              <a:t> </a:t>
            </a:r>
            <a:r>
              <a:rPr sz="1400" b="1" i="1" dirty="0">
                <a:latin typeface="Times New Roman"/>
                <a:cs typeface="Times New Roman"/>
              </a:rPr>
              <a:t>% от </a:t>
            </a:r>
            <a:r>
              <a:rPr sz="1400" b="1" i="1" spc="-5" dirty="0">
                <a:latin typeface="Times New Roman"/>
                <a:cs typeface="Times New Roman"/>
              </a:rPr>
              <a:t>общих </a:t>
            </a:r>
            <a:r>
              <a:rPr sz="1400" b="1" i="1" spc="-20" dirty="0">
                <a:latin typeface="Times New Roman"/>
                <a:cs typeface="Times New Roman"/>
              </a:rPr>
              <a:t>расходов </a:t>
            </a:r>
            <a:r>
              <a:rPr sz="1400" b="1" i="1" spc="-15" dirty="0">
                <a:latin typeface="Times New Roman"/>
                <a:cs typeface="Times New Roman"/>
              </a:rPr>
              <a:t>бюджета </a:t>
            </a:r>
            <a:r>
              <a:rPr sz="1400" b="1" i="1" dirty="0">
                <a:latin typeface="Times New Roman"/>
                <a:cs typeface="Times New Roman"/>
              </a:rPr>
              <a:t>( </a:t>
            </a:r>
            <a:r>
              <a:rPr lang="en-US" sz="1400" b="1" i="1" dirty="0" smtClean="0">
                <a:latin typeface="Times New Roman"/>
                <a:cs typeface="Times New Roman"/>
              </a:rPr>
              <a:t>441 604,9 </a:t>
            </a:r>
            <a:r>
              <a:rPr sz="1400" b="1" i="1" spc="5" dirty="0" err="1" smtClean="0">
                <a:latin typeface="Times New Roman"/>
                <a:cs typeface="Times New Roman"/>
              </a:rPr>
              <a:t>тыс</a:t>
            </a:r>
            <a:r>
              <a:rPr sz="1400" b="1" i="1" spc="5" dirty="0">
                <a:latin typeface="Times New Roman"/>
                <a:cs typeface="Times New Roman"/>
              </a:rPr>
              <a:t>.</a:t>
            </a:r>
            <a:r>
              <a:rPr sz="1400" b="1" i="1" spc="-150" dirty="0">
                <a:latin typeface="Times New Roman"/>
                <a:cs typeface="Times New Roman"/>
              </a:rPr>
              <a:t> </a:t>
            </a:r>
            <a:r>
              <a:rPr sz="1400" b="1" i="1" spc="-20" dirty="0">
                <a:latin typeface="Times New Roman"/>
                <a:cs typeface="Times New Roman"/>
              </a:rPr>
              <a:t>руб.).</a:t>
            </a:r>
            <a:endParaRPr sz="1400" dirty="0">
              <a:latin typeface="Times New Roman"/>
              <a:cs typeface="Times New Roman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63547"/>
              </p:ext>
            </p:extLst>
          </p:nvPr>
        </p:nvGraphicFramePr>
        <p:xfrm>
          <a:off x="245173" y="1407794"/>
          <a:ext cx="8641079" cy="487997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45"/>
                <a:gridCol w="5976620"/>
                <a:gridCol w="720090"/>
                <a:gridCol w="720090"/>
                <a:gridCol w="864234"/>
              </a:tblGrid>
              <a:tr h="5734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№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программы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R="22225" algn="r">
                        <a:lnSpc>
                          <a:spcPct val="100000"/>
                        </a:lnSpc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ве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254001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0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«Обеспечение жильем молодых семей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828,9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828,9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дорожно-транспортного комплекса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13 587,9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13 587,9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физической культуры и спорта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2 732,6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2 662,4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97,4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образования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280 613,3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280 052,4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культуры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62 283,6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61 720,2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</a:t>
                      </a:r>
                      <a:r>
                        <a:rPr lang="ru-RU" sz="1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Гражданско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– патриотическое воспитание граждан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54,5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54,5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малого и среднего предпринимательства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«Создание условий для обеспечения безопасности жизнедеятельности населения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58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58,0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 Муниципальная программа "Модернизация объектов коммунального назначения муниципальных учреждений на территории муниципального образования "Демидовский район" Смоленской области"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Муниципальная программа «Развитие добровольчества (</a:t>
                      </a:r>
                      <a:r>
                        <a:rPr lang="ru-RU" sz="10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) в муниципальном образовании «Демидовский район»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</a:t>
                      </a:r>
                      <a:endParaRPr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«Демографическое развитие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77010"/>
            <a:ext cx="9122664" cy="6380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26726"/>
              </p:ext>
            </p:extLst>
          </p:nvPr>
        </p:nvGraphicFramePr>
        <p:xfrm>
          <a:off x="234873" y="730123"/>
          <a:ext cx="8641079" cy="55492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45"/>
                <a:gridCol w="5976620"/>
                <a:gridCol w="720090"/>
                <a:gridCol w="720090"/>
                <a:gridCol w="864234"/>
              </a:tblGrid>
              <a:tr h="548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№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программы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R="22225" algn="r">
                        <a:lnSpc>
                          <a:spcPct val="100000"/>
                        </a:lnSpc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ве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«Доступная среда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1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76,3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«Создание условий для эффективного управления муниципальными финансами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38 631,2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38 123,3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98,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«Поддержка общественных некоммерческих организаций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439,2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439,2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«Создание условий для предоставления гарантий по выплате пенсий за выслугу лет муниципальным служащим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782,3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782,3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«Обеспечение деятельности Администрации и содержание аппарата Администрации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23 731,9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23 671,1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«Противодействие экстремизму и профилактика терроризма на территории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«Повышение эффективности управления муниципальным имуществом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353,0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352,9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Муниципальная программа "Организация автотранспортного обслуживания органов местного самоуправления муниципального образования "Демидовский район" Смоленской области"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699,1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698,8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«Обеспечение финансовых расходов Отдела городского хозяйства Администрации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3 085,5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3 070,1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«Энергосбережение и повышение  энергетической эффективности на территории муниципального 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</a:t>
                      </a:r>
                      <a:endParaRPr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«Разработка проектов генеральных планов и правил землепользования и застройки сельских поселений Демидовского района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2504" y="573023"/>
            <a:ext cx="8865108" cy="5910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384808" y="358266"/>
            <a:ext cx="686054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96820" marR="5080" indent="-248475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Обеспечение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жильем </a:t>
            </a:r>
            <a:r>
              <a:rPr sz="18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молодых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семей</a:t>
            </a:r>
            <a:r>
              <a:rPr lang="ru-RU"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96924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87879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77311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68267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59223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4444" y="4117784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4444" y="4134599"/>
            <a:ext cx="3957065" cy="270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5968" y="4604003"/>
            <a:ext cx="3953510" cy="0"/>
          </a:xfrm>
          <a:custGeom>
            <a:avLst/>
            <a:gdLst/>
            <a:ahLst/>
            <a:cxnLst/>
            <a:rect l="l" t="t" r="r" b="b"/>
            <a:pathLst>
              <a:path w="3953510">
                <a:moveTo>
                  <a:pt x="0" y="0"/>
                </a:moveTo>
                <a:lnTo>
                  <a:pt x="39532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5968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665987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95147" y="4662677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47089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38070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28645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19602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71569" y="466267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20614" y="3922521"/>
            <a:ext cx="3418586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8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828,9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составило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100,00% </a:t>
            </a:r>
            <a:r>
              <a:rPr sz="1200" b="1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828,9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352288" y="4133088"/>
            <a:ext cx="122682" cy="1211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2185102"/>
              </p:ext>
            </p:extLst>
          </p:nvPr>
        </p:nvGraphicFramePr>
        <p:xfrm>
          <a:off x="228396" y="5456301"/>
          <a:ext cx="8793479" cy="1020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 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основного</a:t>
                      </a:r>
                      <a:r>
                        <a:rPr sz="1200" b="1" spc="-1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мероприятия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US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lang="en-US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US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151765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молодым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семьям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социальных 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жилья</a:t>
                      </a:r>
                      <a:r>
                        <a:rPr sz="1000" b="1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экономкласса»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en-US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828,9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828,9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250952" y="1190371"/>
            <a:ext cx="830389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Поддержка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органами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самоуправления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600" b="1" spc="6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6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молодых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семей,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проживающих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территории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области,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признанных в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установленном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порядке нуждающимися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улучшении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жилищных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условий,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решении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жилищной</a:t>
            </a:r>
            <a:r>
              <a:rPr sz="1600" b="1" spc="1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проблемы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59205" y="4145407"/>
            <a:ext cx="25507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828,9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(100,00%)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541267" y="672465"/>
            <a:ext cx="23729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Вводная</a:t>
            </a:r>
            <a:r>
              <a:rPr sz="2800" b="1" i="1" spc="-7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часть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80312" y="1510664"/>
            <a:ext cx="7152640" cy="3684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  <a:tabLst>
                <a:tab pos="1499870" algn="l"/>
              </a:tabLst>
            </a:pP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В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целях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реализации принципа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прозрачности,</a:t>
            </a:r>
            <a:r>
              <a:rPr sz="2000" i="1" spc="-14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открытости  бюджета</a:t>
            </a:r>
            <a:r>
              <a:rPr sz="2000" i="1" spc="-6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и	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информирования жителей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о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расходовании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средств бюджета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разработан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«Бюджет для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граждан»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по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исполнению бюджета </a:t>
            </a:r>
            <a:r>
              <a:rPr sz="2000" i="1" dirty="0" err="1">
                <a:solidFill>
                  <a:srgbClr val="3B3B77"/>
                </a:solidFill>
                <a:latin typeface="Arial"/>
                <a:cs typeface="Arial"/>
              </a:rPr>
              <a:t>за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lang="ru-RU" sz="2000" i="1" dirty="0" smtClean="0">
                <a:solidFill>
                  <a:srgbClr val="3B3B77"/>
                </a:solidFill>
                <a:latin typeface="Arial"/>
                <a:cs typeface="Arial"/>
              </a:rPr>
              <a:t>2023</a:t>
            </a:r>
            <a:r>
              <a:rPr sz="2000" i="1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год. Данная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информация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позволит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гражданам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составить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представление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об 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источниках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формирования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доходов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бюджета  муниципального образования «Демидовский</a:t>
            </a:r>
            <a:r>
              <a:rPr sz="2000" i="1" spc="-10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район»</a:t>
            </a:r>
            <a:endParaRPr sz="2000" dirty="0">
              <a:latin typeface="Arial"/>
              <a:cs typeface="Arial"/>
            </a:endParaRPr>
          </a:p>
          <a:p>
            <a:pPr marL="504825">
              <a:lnSpc>
                <a:spcPct val="100000"/>
              </a:lnSpc>
              <a:tabLst>
                <a:tab pos="3282950" algn="l"/>
              </a:tabLst>
            </a:pP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Смоленской области,	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направлениях</a:t>
            </a:r>
            <a:r>
              <a:rPr sz="2000" i="1" spc="-4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расходования</a:t>
            </a:r>
            <a:endParaRPr sz="2000" dirty="0">
              <a:latin typeface="Arial"/>
              <a:cs typeface="Arial"/>
            </a:endParaRPr>
          </a:p>
          <a:p>
            <a:pPr marL="255904">
              <a:lnSpc>
                <a:spcPct val="100000"/>
              </a:lnSpc>
            </a:pP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бюджетных средств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в </a:t>
            </a:r>
            <a:r>
              <a:rPr lang="ru-RU" sz="2000" i="1" dirty="0" smtClean="0">
                <a:solidFill>
                  <a:srgbClr val="3B3B77"/>
                </a:solidFill>
                <a:latin typeface="Arial"/>
                <a:cs typeface="Arial"/>
              </a:rPr>
              <a:t>2023</a:t>
            </a:r>
            <a:r>
              <a:rPr sz="2000" i="1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году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и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сделать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выводы</a:t>
            </a:r>
            <a:r>
              <a:rPr sz="2000" i="1" spc="-18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об</a:t>
            </a:r>
            <a:endParaRPr sz="2000" dirty="0">
              <a:latin typeface="Arial"/>
              <a:cs typeface="Arial"/>
            </a:endParaRPr>
          </a:p>
          <a:p>
            <a:pPr marL="24765" marR="19050" indent="1905" algn="ctr">
              <a:lnSpc>
                <a:spcPct val="100000"/>
              </a:lnSpc>
              <a:tabLst>
                <a:tab pos="1535430" algn="l"/>
              </a:tabLst>
            </a:pP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эффективности использования бюджетных средств.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Мы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надеемся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на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заинтересованное внимание жителей</a:t>
            </a:r>
            <a:r>
              <a:rPr sz="2000" i="1" spc="-229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города 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Демидова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к	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процессу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исполнения</a:t>
            </a:r>
            <a:r>
              <a:rPr sz="2000" i="1" spc="-9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бюджета.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49340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614680" marR="5080" indent="400685">
              <a:lnSpc>
                <a:spcPct val="102499"/>
              </a:lnSpc>
              <a:spcBef>
                <a:spcPts val="45"/>
              </a:spcBef>
            </a:pP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дорожно-транспортного </a:t>
            </a:r>
            <a:r>
              <a:rPr sz="1600" b="1" i="1" spc="-35" dirty="0">
                <a:solidFill>
                  <a:srgbClr val="001F5F"/>
                </a:solidFill>
                <a:latin typeface="Times New Roman"/>
                <a:cs typeface="Times New Roman"/>
              </a:rPr>
              <a:t>комплекса 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6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6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47216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38172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929127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20084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11040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6869" y="2760451"/>
            <a:ext cx="3954169" cy="2631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6259" y="3162300"/>
            <a:ext cx="3954779" cy="0"/>
          </a:xfrm>
          <a:custGeom>
            <a:avLst/>
            <a:gdLst/>
            <a:ahLst/>
            <a:cxnLst/>
            <a:rect l="l" t="t" r="r" b="b"/>
            <a:pathLst>
              <a:path w="3954779">
                <a:moveTo>
                  <a:pt x="0" y="0"/>
                </a:moveTo>
                <a:lnTo>
                  <a:pt x="3954779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56259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664463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46049" y="3220974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70528" y="3220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22496" y="3220974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328424" y="2686747"/>
            <a:ext cx="3339465" cy="673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3</a:t>
            </a:r>
            <a:r>
              <a:rPr sz="1200" b="1" spc="2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064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13 587,9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13 587,9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404103" y="2691383"/>
            <a:ext cx="121158" cy="121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6" name="object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356195"/>
              </p:ext>
            </p:extLst>
          </p:nvPr>
        </p:nvGraphicFramePr>
        <p:xfrm>
          <a:off x="131063" y="3581400"/>
          <a:ext cx="8855072" cy="21181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12609"/>
                <a:gridCol w="652528"/>
                <a:gridCol w="714626"/>
                <a:gridCol w="575309"/>
              </a:tblGrid>
              <a:tr h="478237">
                <a:tc>
                  <a:txBody>
                    <a:bodyPr/>
                    <a:lstStyle/>
                    <a:p>
                      <a:pPr marL="2717800" marR="2689225" algn="ctr">
                        <a:lnSpc>
                          <a:spcPts val="1380"/>
                        </a:lnSpc>
                        <a:spcBef>
                          <a:spcPts val="90"/>
                        </a:spcBef>
                      </a:pPr>
                      <a:r>
                        <a:rPr sz="9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900" b="1" spc="-7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9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</a:t>
                      </a:r>
                      <a:r>
                        <a:rPr lang="ru-RU" sz="9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 marR="249554" indent="-2159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9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9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9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9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</a:t>
                      </a:r>
                      <a:r>
                        <a:rPr lang="en-US"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ts val="1010"/>
                        </a:lnSpc>
                      </a:pPr>
                      <a:r>
                        <a:rPr sz="9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4625" marR="282575" indent="-2159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</a:t>
                      </a:r>
                      <a:r>
                        <a:rPr sz="9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кт</a:t>
                      </a: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US"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215900">
                        <a:lnSpc>
                          <a:spcPts val="1010"/>
                        </a:lnSpc>
                      </a:pPr>
                      <a:r>
                        <a:rPr sz="900" b="1" spc="-5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95885" marR="104775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</a:t>
                      </a:r>
                      <a:r>
                        <a:rPr sz="9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9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  </a:t>
                      </a: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ения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588909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«Содержание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ремонт автомобильных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дорог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общего пользования</a:t>
                      </a:r>
                      <a:r>
                        <a:rPr sz="1000" b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между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населенными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пунктами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границах муниципального образования «Демидовский район»</a:t>
                      </a:r>
                      <a:r>
                        <a:rPr sz="1000" b="1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1170"/>
                        </a:lnSpc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12 193,1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170"/>
                        </a:lnSpc>
                      </a:pP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12 193,1</a:t>
                      </a: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170"/>
                        </a:lnSpc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62139">
                <a:tc>
                  <a:txBody>
                    <a:bodyPr/>
                    <a:lstStyle/>
                    <a:p>
                      <a:pPr marL="15875" marR="24955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    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«Обеспечение безопасности дорожного движения на территории муниципального образования «Демидовский район» Смоленской 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5575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70"/>
                        </a:lnSpc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200,0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170"/>
                        </a:lnSpc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88909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«Создание условий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для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обеспечения транспортного </a:t>
                      </a:r>
                      <a:r>
                        <a:rPr sz="1000" b="1" spc="-10" dirty="0" err="1">
                          <a:latin typeface="Times New Roman"/>
                          <a:cs typeface="Times New Roman"/>
                        </a:rPr>
                        <a:t>обслуживания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/>
                          <a:cs typeface="Times New Roman"/>
                        </a:rPr>
                        <a:t>населения</a:t>
                      </a:r>
                      <a:r>
                        <a:rPr sz="1000" b="1" spc="14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 err="1" smtClean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 err="1" smtClean="0">
                          <a:latin typeface="Times New Roman"/>
                          <a:cs typeface="Times New Roman"/>
                        </a:rPr>
                        <a:t>пригородных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маршрутах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границах муниципального образования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 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1 194,8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1 194,8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7" name="object 27"/>
          <p:cNvSpPr txBox="1"/>
          <p:nvPr/>
        </p:nvSpPr>
        <p:spPr>
          <a:xfrm>
            <a:off x="203708" y="877950"/>
            <a:ext cx="8880475" cy="13766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385"/>
              </a:lnSpc>
            </a:pPr>
            <a:r>
              <a:rPr sz="1400" b="1" dirty="0" err="1" smtClean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400" b="1" dirty="0">
                <a:solidFill>
                  <a:srgbClr val="964607"/>
                </a:solidFill>
                <a:latin typeface="Times New Roman"/>
                <a:cs typeface="Times New Roman"/>
              </a:rPr>
              <a:t>: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сохранности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автомобильных дорог общего пользования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между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населенными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пунктами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100" b="1" spc="-15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1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10"/>
              </a:spcBef>
            </a:pP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увеличение срока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службы дорожных покрытий,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сооружений; улучшение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технического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состояния автомобильных дорог общего пользования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между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населенными пунктами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сокращение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количества погибших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результате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дорожно-транспортных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происшествий;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сокращение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количества ДТП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пострадавших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них; обеспечение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транспортного обслуживания населения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автомобильным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транспортом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 пригородных маршрутах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границах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оформление автомобильных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дорог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значения  вне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границ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пунктов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границах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собственность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организация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автотранспортного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обслуживания органов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самоуправления муниципального</a:t>
            </a:r>
            <a:r>
              <a:rPr sz="1100" b="1" spc="-8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03708" y="2434844"/>
            <a:ext cx="282257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100" b="1" spc="-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области.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97991" y="2776854"/>
            <a:ext cx="2081530" cy="638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355">
              <a:lnSpc>
                <a:spcPct val="100000"/>
              </a:lnSpc>
              <a:spcBef>
                <a:spcPts val="100"/>
              </a:spcBef>
            </a:pPr>
            <a:r>
              <a:rPr lang="en-US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13 587,9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en-US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803275" algn="l"/>
                <a:tab pos="1594485" algn="l"/>
              </a:tabLst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	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	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83964" y="3212592"/>
            <a:ext cx="4738116" cy="33436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72744" y="358266"/>
            <a:ext cx="782891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493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физической культуры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спорта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в 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0811" y="2750858"/>
            <a:ext cx="3962400" cy="345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0811" y="2766060"/>
            <a:ext cx="3332989" cy="2720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90601" y="3294126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2543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3169" y="3294126"/>
            <a:ext cx="500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24125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15080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7047" y="32941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14950" y="2553665"/>
            <a:ext cx="3128010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3</a:t>
            </a:r>
            <a:r>
              <a:rPr sz="1200" b="1" spc="3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3815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2 732,6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97,4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2 662,4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872829"/>
              </p:ext>
            </p:extLst>
          </p:nvPr>
        </p:nvGraphicFramePr>
        <p:xfrm>
          <a:off x="143256" y="3657600"/>
          <a:ext cx="5185409" cy="30857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57144"/>
                <a:gridCol w="762000"/>
                <a:gridCol w="762000"/>
                <a:gridCol w="604265"/>
              </a:tblGrid>
              <a:tr h="685800">
                <a:tc>
                  <a:txBody>
                    <a:bodyPr/>
                    <a:lstStyle/>
                    <a:p>
                      <a:pPr marL="11430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8275" marR="3054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970" marR="276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US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3350" algn="ctr">
                        <a:lnSpc>
                          <a:spcPct val="100000"/>
                        </a:lnSpc>
                      </a:pPr>
                      <a:r>
                        <a:rPr sz="10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05410" marR="119380" indent="-635" algn="ctr">
                        <a:lnSpc>
                          <a:spcPct val="100000"/>
                        </a:lnSpc>
                      </a:pP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</a:t>
                      </a: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25383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спортивно-массовых</a:t>
                      </a:r>
                      <a:r>
                        <a:rPr sz="1000" b="1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мероприятий»</a:t>
                      </a: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en-US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en-US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85736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оказания услуг (работ) муниципальными учреждениями»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646089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"Внедрение Всероссийского физкультурно-спортивного комплекса "Готов к труду и обороне" (ГТО)"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806442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инфраструктуры физической культуры и спорта, в том числе для лиц с ограниченными возможностями здоровья и инвалидов"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2 474,2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2 404,5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8759" y="1262253"/>
            <a:ext cx="818959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Увеличение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числа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людей,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занимающихся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физической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культурой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спортом,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до 13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процентов от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общей численности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населения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Демидовского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spc="12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области.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242816"/>
              </p:ext>
            </p:extLst>
          </p:nvPr>
        </p:nvGraphicFramePr>
        <p:xfrm>
          <a:off x="396241" y="2566416"/>
          <a:ext cx="396696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0559"/>
                <a:gridCol w="762000"/>
                <a:gridCol w="838200"/>
                <a:gridCol w="762000"/>
                <a:gridCol w="934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smtClean="0">
                        <a:latin typeface="Times New Roman"/>
                        <a:cs typeface="Times New Roman"/>
                      </a:endParaRPr>
                    </a:p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lang="en-US" sz="1200" b="1" spc="-85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2 662,4</a:t>
                      </a:r>
                      <a:r>
                        <a:rPr sz="1200" b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тыс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smtClean="0">
                        <a:latin typeface="Times New Roman"/>
                        <a:cs typeface="Times New Roman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</a:pPr>
                      <a:r>
                        <a:rPr sz="1200" b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. </a:t>
                      </a:r>
                      <a:r>
                        <a:rPr sz="1200" b="1" spc="-1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руб.</a:t>
                      </a:r>
                      <a:r>
                        <a:rPr sz="1200" b="1" spc="-185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en-US" sz="1200" b="1" spc="-5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97,4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smtClean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200" b="1" spc="1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%)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47132" y="2764535"/>
            <a:ext cx="122682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-152400" y="-228600"/>
            <a:ext cx="9296399" cy="723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80008" y="384174"/>
            <a:ext cx="746823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600" b="1" i="1" spc="1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34972" y="634111"/>
            <a:ext cx="570865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6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6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81583" y="3319221"/>
            <a:ext cx="3316224" cy="3033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72288" y="3787902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94689" y="37879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55750" y="3787902"/>
            <a:ext cx="50038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17166" y="37879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878582" y="3787902"/>
            <a:ext cx="11995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35000" algn="l"/>
              </a:tabLst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80.00%	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51045" y="3152343"/>
            <a:ext cx="2865755" cy="609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175"/>
              </a:lnSpc>
              <a:spcBef>
                <a:spcPts val="95"/>
              </a:spcBef>
            </a:pP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в </a:t>
            </a:r>
            <a:r>
              <a:rPr lang="ru-RU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202</a:t>
            </a:r>
            <a:r>
              <a:rPr lang="en-US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3</a:t>
            </a:r>
            <a:r>
              <a:rPr lang="ru-RU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000" dirty="0">
              <a:latin typeface="Arial"/>
              <a:cs typeface="Arial"/>
            </a:endParaRPr>
          </a:p>
          <a:p>
            <a:pPr marL="31750" algn="ctr">
              <a:lnSpc>
                <a:spcPts val="1175"/>
              </a:lnSpc>
            </a:pP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0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280 613,3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9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0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0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99,</a:t>
            </a:r>
            <a:r>
              <a:rPr lang="en-US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8</a:t>
            </a:r>
            <a:r>
              <a:rPr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0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280 052,4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64363" y="758190"/>
            <a:ext cx="8505190" cy="2451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устойчивого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развития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совершенствования системы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дошкольного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образования; 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качества,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доступности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эффективности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бесплатного общего образования в муниципальных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бюджетных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образовательных учреждениях  Демидовского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района;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доступности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дополнительного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образования; создание оптимальных условий,  направленных на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формирование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системы оздоровления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отдыха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детей;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формирование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устойчивых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жизненных принципов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  детей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молодежи, поддержка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одаренных детей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творческой молодежи, развитие молодежного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самоуправления, создание условий  для социальной адаптации детей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молодежи, формирование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здорового образа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жизни, профилактика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асоциального поведения и 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экстремизма,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эффективности работы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 семьями, совершенствование системы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героико-патриотического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воспитания;  повышение качества, ведения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бухгалтерского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статистического учета доходов и расходов, составление требуемой отчетности и  предоставление ее в соответствующей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форме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установленные сроки;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конституционных прав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гарантий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работников на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здоровые и безопасные условия труда, выполнение плана мероприятий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улучшению и оздоровлению условий труда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  результатам аттестации рабочих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мест;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беспрепятственного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доступа к образовательным учреждениям и услугам 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сфере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детей-инвалидов и детей с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ограниченными возможностями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здоровья; 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организации  предоставления общедоступного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дошкольного, начального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общего, основного общего, среднего общего образования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основным  образовательным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программам, дополнительного</a:t>
            </a:r>
            <a:r>
              <a:rPr sz="1100" b="1" spc="-8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100" dirty="0">
              <a:latin typeface="Times New Roman"/>
              <a:cs typeface="Times New Roman"/>
            </a:endParaRPr>
          </a:p>
        </p:txBody>
      </p:sp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1159"/>
              </p:ext>
            </p:extLst>
          </p:nvPr>
        </p:nvGraphicFramePr>
        <p:xfrm>
          <a:off x="481583" y="3209925"/>
          <a:ext cx="3307077" cy="5575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1670"/>
                <a:gridCol w="661670"/>
                <a:gridCol w="660399"/>
                <a:gridCol w="661669"/>
                <a:gridCol w="661669"/>
              </a:tblGrid>
              <a:tr h="557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4555235" y="3339084"/>
            <a:ext cx="121158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5" name="object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968828"/>
              </p:ext>
            </p:extLst>
          </p:nvPr>
        </p:nvGraphicFramePr>
        <p:xfrm>
          <a:off x="126682" y="3998721"/>
          <a:ext cx="8783954" cy="27835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12609"/>
                <a:gridCol w="647700"/>
                <a:gridCol w="647700"/>
                <a:gridCol w="575945"/>
              </a:tblGrid>
              <a:tr h="497079">
                <a:tc>
                  <a:txBody>
                    <a:bodyPr/>
                    <a:lstStyle/>
                    <a:p>
                      <a:pPr marL="2633980" marR="2602865" algn="ctr">
                        <a:lnSpc>
                          <a:spcPts val="1500"/>
                        </a:lnSpc>
                        <a:spcBef>
                          <a:spcPts val="90"/>
                        </a:spcBef>
                      </a:pPr>
                      <a:r>
                        <a:rPr sz="10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6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</a:t>
                      </a:r>
                      <a:r>
                        <a:rPr lang="ru-RU" sz="10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9060" marR="23241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0810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790" marR="23431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кт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29539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6680" marR="116839" indent="63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</a:t>
                      </a:r>
                      <a:r>
                        <a:rPr sz="10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Региональный проект "Современная школа"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n-US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428,6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n-US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428,6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en-US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50495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проект «Патриотическое воспитание граждан Российской Федерации"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50495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дошкольного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 образовании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31 551,0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31 513,1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252729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начального,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основного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общего, среднего общего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</a:t>
                      </a:r>
                      <a:r>
                        <a:rPr sz="800" b="1" spc="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образовании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>
                        <a:lnSpc>
                          <a:spcPts val="919"/>
                        </a:lnSpc>
                      </a:pP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199 632,4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199 201,7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27510">
                <a:tc>
                  <a:txBody>
                    <a:bodyPr/>
                    <a:lstStyle/>
                    <a:p>
                      <a:pPr marL="15875" marR="20955" indent="17018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дополнительного образования детей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 образовании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 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13 349,0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13 344,7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03530">
                <a:tc>
                  <a:txBody>
                    <a:bodyPr/>
                    <a:lstStyle/>
                    <a:p>
                      <a:pPr marL="15875" marR="721360" indent="1701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деятельности Муниципального казенного учреждения «Централизованная бухгалтерия  образовательных учреждений» муниципального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8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9 937,6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9 903,0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05310">
                <a:tc>
                  <a:txBody>
                    <a:bodyPr/>
                    <a:lstStyle/>
                    <a:p>
                      <a:pPr marL="15875" marR="133985" indent="1701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отдыха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оздоровления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каникулярное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 район» Смоленской</a:t>
                      </a:r>
                      <a:r>
                        <a:rPr sz="8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340,4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340,4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367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40970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«Молодежная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политика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 образовании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96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93,3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03530">
                <a:tc>
                  <a:txBody>
                    <a:bodyPr/>
                    <a:lstStyle/>
                    <a:p>
                      <a:pPr marL="15875" marR="16510" indent="1701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деятельности Отдела по образованию </a:t>
                      </a:r>
                      <a:r>
                        <a:rPr sz="8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Администрации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 район» Смоленской</a:t>
                      </a:r>
                      <a:r>
                        <a:rPr sz="8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3 483,1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3 474,4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86690">
                <a:tc>
                  <a:txBody>
                    <a:bodyPr/>
                    <a:lstStyle/>
                    <a:p>
                      <a:pPr marL="24447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пособий, вознаграждений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социального</a:t>
                      </a:r>
                      <a:r>
                        <a:rPr sz="800" b="1" spc="1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характера»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15 631,3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15 592,6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5" name="object 15"/>
          <p:cNvSpPr/>
          <p:nvPr/>
        </p:nvSpPr>
        <p:spPr>
          <a:xfrm>
            <a:off x="481583" y="3334499"/>
            <a:ext cx="3252217" cy="2293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280 052,4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(99,</a:t>
            </a:r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1"/>
          <p:cNvSpPr/>
          <p:nvPr/>
        </p:nvSpPr>
        <p:spPr>
          <a:xfrm>
            <a:off x="-152400" y="-228600"/>
            <a:ext cx="9296399" cy="723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226311" y="384174"/>
            <a:ext cx="72339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6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культуры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600" b="1" i="1" spc="1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09064" y="634111"/>
            <a:ext cx="575945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области» 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62940" y="1994877"/>
            <a:ext cx="3962400" cy="330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52424" y="2509520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04366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95297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85998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76954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28921" y="2509520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66715" y="1813305"/>
            <a:ext cx="3339465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43840" marR="2343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62 283,6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99,1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61 720,2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438141"/>
              </p:ext>
            </p:extLst>
          </p:nvPr>
        </p:nvGraphicFramePr>
        <p:xfrm>
          <a:off x="202183" y="2819400"/>
          <a:ext cx="8714102" cy="37248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40855"/>
                <a:gridCol w="648334"/>
                <a:gridCol w="648334"/>
                <a:gridCol w="576579"/>
              </a:tblGrid>
              <a:tr h="602633">
                <a:tc>
                  <a:txBody>
                    <a:bodyPr/>
                    <a:lstStyle/>
                    <a:p>
                      <a:pPr marL="2599055" marR="2566670" algn="ctr">
                        <a:lnSpc>
                          <a:spcPts val="1500"/>
                        </a:lnSpc>
                        <a:spcBef>
                          <a:spcPts val="85"/>
                        </a:spcBef>
                      </a:pPr>
                      <a:r>
                        <a:rPr sz="10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6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 marR="23431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1445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155" marR="23622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кт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1445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4775" marR="118745" indent="63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</a:t>
                      </a:r>
                      <a:r>
                        <a:rPr sz="10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94676">
                <a:tc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      Региональный проект "Творческие люди"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121,7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121,7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01046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«Музейное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обслуживание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территории муниципального</a:t>
                      </a:r>
                      <a:r>
                        <a:rPr sz="1000" b="1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образования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ru-RU" sz="1000" b="1" baseline="0" dirty="0" smtClean="0">
                          <a:latin typeface="Times New Roman"/>
                          <a:cs typeface="Times New Roman"/>
                        </a:rPr>
                        <a:t> 460,8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2 453,3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675">
                <a:tc>
                  <a:txBody>
                    <a:bodyPr/>
                    <a:lstStyle/>
                    <a:p>
                      <a:pPr marR="396240" algn="l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        Комплекс процессных мероприятий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000" b="1" spc="-5" dirty="0" err="1" smtClean="0">
                          <a:latin typeface="Times New Roman"/>
                          <a:cs typeface="Times New Roman"/>
                        </a:rPr>
                        <a:t>Предоставление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дополнительного образования детей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области </a:t>
                      </a:r>
                      <a:r>
                        <a:rPr sz="1000" b="1" spc="-25" dirty="0" err="1">
                          <a:latin typeface="Times New Roman"/>
                          <a:cs typeface="Times New Roman"/>
                        </a:rPr>
                        <a:t>культуры</a:t>
                      </a:r>
                      <a:r>
                        <a:rPr sz="1000" b="1" spc="1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 smtClean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000" b="1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 err="1" smtClean="0">
                          <a:latin typeface="Times New Roman"/>
                          <a:cs typeface="Times New Roman"/>
                        </a:rPr>
                        <a:t>искусства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территории муниципального образования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6 907,4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6 878,1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010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«Организация библиотечного обслуживания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населения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000" b="1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территории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муниципального образования «Демидовский 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 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17 282,7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17 259,6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675">
                <a:tc>
                  <a:txBody>
                    <a:bodyPr/>
                    <a:lstStyle/>
                    <a:p>
                      <a:pPr marL="15875" marR="560705" indent="228600">
                        <a:lnSpc>
                          <a:spcPts val="144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«Организация 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культурно-досугового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обслуживания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населения на территории 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муниципального образования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24 857,9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24 837,8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010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000" b="1" spc="-10" dirty="0" err="1" smtClean="0">
                          <a:latin typeface="Times New Roman"/>
                          <a:cs typeface="Times New Roman"/>
                        </a:rPr>
                        <a:t>Организация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деятельности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муниципального казенного</a:t>
                      </a:r>
                      <a:r>
                        <a:rPr sz="10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учреждения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«Централизованная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бухгалтерия учреждений </a:t>
                      </a:r>
                      <a:r>
                        <a:rPr sz="1000" b="1" spc="-25" dirty="0">
                          <a:latin typeface="Times New Roman"/>
                          <a:cs typeface="Times New Roman"/>
                        </a:rPr>
                        <a:t>культуры»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2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7 689,6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7 273,2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94,6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204075">
                <a:tc>
                  <a:txBody>
                    <a:bodyPr/>
                    <a:lstStyle/>
                    <a:p>
                      <a:pPr marL="15875" marR="242570" indent="228600" defTabSz="91440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spc="-15" dirty="0" smtClean="0">
                          <a:latin typeface="Times New Roman"/>
                          <a:cs typeface="Times New Roman"/>
                        </a:rPr>
                        <a:t>«Государственная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поддержка учреждений</a:t>
                      </a:r>
                      <a:r>
                        <a:rPr lang="ru-RU" sz="1000" b="1" spc="6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20" dirty="0" smtClean="0">
                          <a:latin typeface="Times New Roman"/>
                          <a:cs typeface="Times New Roman"/>
                        </a:rPr>
                        <a:t>культуры»</a:t>
                      </a:r>
                      <a:endParaRPr lang="ru-RU" sz="1000" b="1" dirty="0" smtClean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1 616,1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4940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1 616,1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320675" marR="0" indent="0" defTabSz="914400" eaLnBrk="1" fontAlgn="auto" latinLnBrk="0" hangingPunct="1">
                        <a:lnSpc>
                          <a:spcPts val="13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«Обеспечение 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деятельности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Отдела 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по </a:t>
                      </a:r>
                      <a:r>
                        <a:rPr lang="ru-RU" sz="1000" b="1" spc="-25" dirty="0" smtClean="0">
                          <a:latin typeface="Times New Roman"/>
                          <a:cs typeface="Times New Roman"/>
                        </a:rPr>
                        <a:t>культуре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Администрации муниципального  образования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lang="ru-RU" sz="1000" b="1" spc="2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1 347,4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1 280,4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95,0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72078">
                <a:tc>
                  <a:txBody>
                    <a:bodyPr/>
                    <a:lstStyle/>
                    <a:p>
                      <a:pPr marL="320675">
                        <a:lnSpc>
                          <a:spcPts val="139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Комплекс процессных мероприятий "Реализация мероприятий федеральной целевой программы "Увековечение памяти погибших при защите Отечества на 2019 - 2024 годы"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49123" y="770381"/>
            <a:ext cx="8736965" cy="10026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0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социально-экономических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развития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культуры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 «Демидовский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район»; организация 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культурно-досуговой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деятельности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МО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район»; организация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библиотечного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обслуживания населения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МО«Демидовский район»;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организация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музейного обслуживания населения МО «Демидовский район»;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 качественного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предоставления дополнительного образования детей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области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культуры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искусства;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развитие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внутреннего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и 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выездного туризма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 «Демидовский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области; бухгалтерское обслуживание учреждений</a:t>
            </a:r>
            <a:r>
              <a:rPr sz="1200" b="1" spc="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культуры</a:t>
            </a:r>
            <a:endParaRPr sz="12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790128"/>
              </p:ext>
            </p:extLst>
          </p:nvPr>
        </p:nvGraphicFramePr>
        <p:xfrm>
          <a:off x="644739" y="1887855"/>
          <a:ext cx="3954778" cy="6216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216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509259" y="2007107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2940" y="2011679"/>
            <a:ext cx="3832859" cy="2537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effectLst/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61 720,2 тыс. руб. (99,1%)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9" y="430920"/>
            <a:ext cx="9064935" cy="5987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0655" y="430148"/>
            <a:ext cx="77171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0922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lang="ru-RU"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Гражданско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– патриотическое воспитание граждан в муниципальном образовании «Демидовский район» Смоленской 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97100" y="3113264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57400" y="3113263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70106" y="3113264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68267" y="3113264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68368" y="3124199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6252" y="3349700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11303" y="3388207"/>
            <a:ext cx="1980310" cy="270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14858" y="3779379"/>
            <a:ext cx="3953510" cy="0"/>
          </a:xfrm>
          <a:custGeom>
            <a:avLst/>
            <a:gdLst/>
            <a:ahLst/>
            <a:cxnLst/>
            <a:rect l="l" t="t" r="r" b="b"/>
            <a:pathLst>
              <a:path w="3953510">
                <a:moveTo>
                  <a:pt x="0" y="0"/>
                </a:moveTo>
                <a:lnTo>
                  <a:pt x="39532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11303" y="3124200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665987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60031" y="3902900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47227" y="3902899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07527" y="3902900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28645" y="3902900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380393" y="391252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71568" y="391252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13629" y="3124200"/>
            <a:ext cx="3211830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8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54,5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54,5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292991" y="3339593"/>
            <a:ext cx="122682" cy="1211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06972"/>
              </p:ext>
            </p:extLst>
          </p:nvPr>
        </p:nvGraphicFramePr>
        <p:xfrm>
          <a:off x="143256" y="4176741"/>
          <a:ext cx="8793479" cy="24708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393308">
                <a:tc>
                  <a:txBody>
                    <a:bodyPr/>
                    <a:lstStyle/>
                    <a:p>
                      <a:pPr marL="1120775" algn="l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90285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1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«Совершенствование системы патриотического воспитания граждан в Смоленской области, форм и методов работы, организация и проведение мероприятий по гражданско-патриотическому воспитанию граждан»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46676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«Поддержка Районного поискового объединения им. Героя Советского Союза П.Д. Хренова»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92724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«Повышение престижа военной службы в молодежной среде и реализация комплекса воспитательных и развивающих мероприятий для допризывной молодежи»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06809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«Мероприятия, направленные на развитие системы духовно-нравственного воспитания граждан»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342900" y="1371600"/>
            <a:ext cx="8509915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 совершенствование системы гражданско-патриотического воспитания граждан в муниципальном образовании «Демидовский район» Смоленской области и повышение уровня консолидации общества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решения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 обеспечения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национальной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и устойчивого развития Российской Федерации,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укрепления чувства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сопричастности граждан к истории и культуре России</a:t>
            </a:r>
            <a:endParaRPr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14400" y="3424723"/>
            <a:ext cx="266014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54,5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6254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051" y="548640"/>
            <a:ext cx="8977884" cy="61676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81278" y="501853"/>
            <a:ext cx="77724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715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Развитие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малого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среднего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предпринимательства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район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 </a:t>
            </a:r>
            <a:r>
              <a:rPr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443227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34183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25139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816096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07052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52272" y="3325304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2272" y="3342132"/>
            <a:ext cx="3955541" cy="2720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52272" y="3811523"/>
            <a:ext cx="3954779" cy="0"/>
          </a:xfrm>
          <a:custGeom>
            <a:avLst/>
            <a:gdLst/>
            <a:ahLst/>
            <a:cxnLst/>
            <a:rect l="l" t="t" r="r" b="b"/>
            <a:pathLst>
              <a:path w="3954779">
                <a:moveTo>
                  <a:pt x="0" y="0"/>
                </a:moveTo>
                <a:lnTo>
                  <a:pt x="3954779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52272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664463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42061" y="3869893"/>
            <a:ext cx="42164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5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94003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985010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775585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566540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318508" y="3869893"/>
            <a:ext cx="57721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5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566409" y="3130422"/>
            <a:ext cx="3128010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39065" marR="12763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44,0</a:t>
            </a:r>
            <a:r>
              <a:rPr sz="1200" b="1" spc="-4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100,0%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44,0</a:t>
            </a:r>
            <a:r>
              <a:rPr sz="1200" b="1" spc="-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500115" y="3340608"/>
            <a:ext cx="121158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68234"/>
              </p:ext>
            </p:extLst>
          </p:nvPr>
        </p:nvGraphicFramePr>
        <p:xfrm>
          <a:off x="92373" y="4862829"/>
          <a:ext cx="8904603" cy="16592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1220"/>
                <a:gridCol w="1376679"/>
                <a:gridCol w="1376679"/>
                <a:gridCol w="1470025"/>
              </a:tblGrid>
              <a:tr h="407034">
                <a:tc>
                  <a:txBody>
                    <a:bodyPr/>
                    <a:lstStyle/>
                    <a:p>
                      <a:pPr marL="1011555" algn="l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5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ts val="1365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26110">
                <a:tc>
                  <a:txBody>
                    <a:bodyPr/>
                    <a:lstStyle/>
                    <a:p>
                      <a:pPr marL="91440" marR="35877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«Финансовая и имущественная поддержка субъектов малого и среднего предпринимательства»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626110">
                <a:tc>
                  <a:txBody>
                    <a:bodyPr/>
                    <a:lstStyle/>
                    <a:p>
                      <a:pPr marL="91440" marR="35877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"Организация и проведение информационной кампании по формированию положительного образа предпринимателя, популяризации предпринимательства в обществе"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240284" y="1694433"/>
            <a:ext cx="817435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3153410" algn="l"/>
                <a:tab pos="4417060" algn="l"/>
                <a:tab pos="6770370" algn="l"/>
                <a:tab pos="7184390" algn="l"/>
              </a:tabLst>
            </a:pPr>
            <a:r>
              <a:rPr sz="1600" b="1" spc="-15" dirty="0">
                <a:solidFill>
                  <a:srgbClr val="964607"/>
                </a:solidFill>
                <a:latin typeface="Times New Roman"/>
                <a:cs typeface="Times New Roman"/>
              </a:rPr>
              <a:t>Ц</a:t>
            </a: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ел</a:t>
            </a:r>
            <a:r>
              <a:rPr sz="1600" b="1" spc="5" dirty="0">
                <a:solidFill>
                  <a:srgbClr val="964607"/>
                </a:solidFill>
                <a:latin typeface="Times New Roman"/>
                <a:cs typeface="Times New Roman"/>
              </a:rPr>
              <a:t>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</a:t>
            </a:r>
            <a:r>
              <a:rPr sz="1600" b="1" spc="-40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вышен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е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2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л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sz="1600" b="1" spc="10" dirty="0">
                <a:solidFill>
                  <a:srgbClr val="996633"/>
                </a:solidFill>
                <a:latin typeface="Times New Roman"/>
                <a:cs typeface="Times New Roman"/>
              </a:rPr>
              <a:t>а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л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50" dirty="0">
                <a:solidFill>
                  <a:srgbClr val="996633"/>
                </a:solidFill>
                <a:latin typeface="Times New Roman"/>
                <a:cs typeface="Times New Roman"/>
              </a:rPr>
              <a:t>г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ср</a:t>
            </a:r>
            <a:r>
              <a:rPr sz="1600" b="1" spc="-30" dirty="0">
                <a:solidFill>
                  <a:srgbClr val="996633"/>
                </a:solidFill>
                <a:latin typeface="Times New Roman"/>
                <a:cs typeface="Times New Roman"/>
              </a:rPr>
              <a:t>е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дне</a:t>
            </a:r>
            <a:r>
              <a:rPr sz="1600" b="1" spc="-45" dirty="0">
                <a:solidFill>
                  <a:srgbClr val="996633"/>
                </a:solidFill>
                <a:latin typeface="Times New Roman"/>
                <a:cs typeface="Times New Roman"/>
              </a:rPr>
              <a:t>г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</a:t>
            </a:r>
            <a:r>
              <a:rPr sz="1600" b="1" spc="-30" dirty="0">
                <a:solidFill>
                  <a:srgbClr val="996633"/>
                </a:solidFill>
                <a:latin typeface="Times New Roman"/>
                <a:cs typeface="Times New Roman"/>
              </a:rPr>
              <a:t>е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дпр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sz="1600" b="1" spc="-40" dirty="0">
                <a:solidFill>
                  <a:srgbClr val="996633"/>
                </a:solidFill>
                <a:latin typeface="Times New Roman"/>
                <a:cs typeface="Times New Roman"/>
              </a:rPr>
              <a:t>а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т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ел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т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к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</a:t>
            </a:r>
            <a:r>
              <a:rPr sz="1600" b="1" spc="-3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35" dirty="0">
                <a:solidFill>
                  <a:srgbClr val="996633"/>
                </a:solidFill>
                <a:latin typeface="Times New Roman"/>
                <a:cs typeface="Times New Roman"/>
              </a:rPr>
              <a:t>к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е  муниципального образования 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403350" y="3353180"/>
            <a:ext cx="17532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44,0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тыс.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 txBox="1"/>
          <p:nvPr/>
        </p:nvSpPr>
        <p:spPr>
          <a:xfrm>
            <a:off x="228701" y="1235710"/>
            <a:ext cx="8809355" cy="2199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безопасности граждан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криминогенных угроз и защита личности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преступных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посягательств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территории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снижение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темпов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роста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заболеваемости наркоманией,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алкоголизмом,  токсикоманией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детей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молодежи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путем координации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деятельности всех муниципальных  учреждений, организаций и общественных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объединений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направлении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профилактики,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табакокурения;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профилактика</a:t>
            </a:r>
            <a:r>
              <a:rPr sz="1600" b="1" spc="7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правонарушений.</a:t>
            </a:r>
            <a:endParaRPr sz="1600" dirty="0">
              <a:latin typeface="Times New Roman"/>
              <a:cs typeface="Times New Roman"/>
            </a:endParaRPr>
          </a:p>
          <a:p>
            <a:pPr marL="4451985" algn="ctr">
              <a:lnSpc>
                <a:spcPts val="1410"/>
              </a:lnSpc>
              <a:spcBef>
                <a:spcPts val="4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r>
              <a:rPr sz="1200" b="1" spc="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49199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58,0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4448175"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58,0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21479" y="3572254"/>
            <a:ext cx="4922519" cy="3285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24560" y="358266"/>
            <a:ext cx="772477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13664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Создание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условий для обеспечения  безопасности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жизнедеятельности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населения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район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2148" y="2956496"/>
            <a:ext cx="3744467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1937" y="3501009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3879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54504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45460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36416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88384" y="3501009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662082"/>
              </p:ext>
            </p:extLst>
          </p:nvPr>
        </p:nvGraphicFramePr>
        <p:xfrm>
          <a:off x="128612" y="3854703"/>
          <a:ext cx="4681220" cy="26342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60625"/>
                <a:gridCol w="723900"/>
                <a:gridCol w="723900"/>
                <a:gridCol w="772795"/>
              </a:tblGrid>
              <a:tr h="488141">
                <a:tc>
                  <a:txBody>
                    <a:bodyPr/>
                    <a:lstStyle/>
                    <a:p>
                      <a:pPr marL="421005" marR="391795" indent="313690">
                        <a:lnSpc>
                          <a:spcPts val="1739"/>
                        </a:lnSpc>
                        <a:spcBef>
                          <a:spcPts val="100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 marR="2425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marR="2419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98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6520" marR="10985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не  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061959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Профилактика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1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борьба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незаконным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оборотом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употреблением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наркотиков</a:t>
                      </a:r>
                      <a:r>
                        <a:rPr sz="1000" b="1" spc="-1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также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других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зависимостей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пропаганда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здорового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образа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жизни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среди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691197">
                <a:tc>
                  <a:txBody>
                    <a:bodyPr/>
                    <a:lstStyle/>
                    <a:p>
                      <a:pPr marL="91440" marR="4191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«Профилактика правонарушений»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181215"/>
              </p:ext>
            </p:extLst>
          </p:nvPr>
        </p:nvGraphicFramePr>
        <p:xfrm>
          <a:off x="422757" y="2751709"/>
          <a:ext cx="3954778" cy="682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82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5268467" y="2971800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2147" y="2973311"/>
            <a:ext cx="3954843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(100,0%)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2" y="4908550"/>
            <a:ext cx="8926044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bject 22"/>
          <p:cNvSpPr txBox="1"/>
          <p:nvPr/>
        </p:nvSpPr>
        <p:spPr>
          <a:xfrm>
            <a:off x="228701" y="1235710"/>
            <a:ext cx="8809355" cy="22384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 </a:t>
            </a:r>
            <a:r>
              <a:rPr lang="ru-RU" sz="16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одернизация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объектов коммунального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назначения; снижение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аварийности на объектах коммунального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назначения; снижение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эксплуатационных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расходов; повышение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надежности и эффективности работы объектов коммунального назначения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.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 smtClean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4451985" algn="ctr">
              <a:lnSpc>
                <a:spcPts val="1410"/>
              </a:lnSpc>
              <a:spcBef>
                <a:spcPts val="495"/>
              </a:spcBef>
            </a:pPr>
            <a:r>
              <a:rPr sz="12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Фактическое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r>
              <a:rPr sz="1200" b="1" spc="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49199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>
                <a:solidFill>
                  <a:srgbClr val="C00000"/>
                </a:solidFill>
                <a:latin typeface="Arial"/>
                <a:cs typeface="Arial"/>
              </a:rPr>
              <a:t>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4448175"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>
                <a:solidFill>
                  <a:srgbClr val="C00000"/>
                </a:solidFill>
                <a:latin typeface="Arial"/>
                <a:cs typeface="Arial"/>
              </a:rPr>
              <a:t>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86512" y="358266"/>
            <a:ext cx="8476488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13664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«Модернизация объектов </a:t>
            </a:r>
            <a:b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</a:b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коммунального назначения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муниципальных учреждений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на территории </a:t>
            </a:r>
            <a:b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</a:b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Демидовский район» Смоленской области» 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2148" y="2956496"/>
            <a:ext cx="3744467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1937" y="3501009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3879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54504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45460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36416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88384" y="3501009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642502"/>
              </p:ext>
            </p:extLst>
          </p:nvPr>
        </p:nvGraphicFramePr>
        <p:xfrm>
          <a:off x="128612" y="3854703"/>
          <a:ext cx="4681220" cy="13688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60625"/>
                <a:gridCol w="723900"/>
                <a:gridCol w="723900"/>
                <a:gridCol w="772795"/>
              </a:tblGrid>
              <a:tr h="542293">
                <a:tc>
                  <a:txBody>
                    <a:bodyPr/>
                    <a:lstStyle/>
                    <a:p>
                      <a:pPr marL="421005" marR="391795" indent="313690">
                        <a:lnSpc>
                          <a:spcPts val="1739"/>
                        </a:lnSpc>
                        <a:spcBef>
                          <a:spcPts val="100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 marR="2425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marR="2419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98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6520" marR="10985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не  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708404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</a:t>
                      </a:r>
                      <a:r>
                        <a:rPr lang="ru-RU" sz="1000" b="1" spc="-1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аварийности на объектах коммунального назначения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369028"/>
              </p:ext>
            </p:extLst>
          </p:nvPr>
        </p:nvGraphicFramePr>
        <p:xfrm>
          <a:off x="422757" y="2751709"/>
          <a:ext cx="3954778" cy="682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82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4" name="object 14"/>
          <p:cNvSpPr/>
          <p:nvPr/>
        </p:nvSpPr>
        <p:spPr>
          <a:xfrm>
            <a:off x="422147" y="2973311"/>
            <a:ext cx="3954844" cy="2705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 </a:t>
            </a:r>
            <a:r>
              <a:rPr lang="ru-RU" sz="12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(0,0%)</a:t>
            </a:r>
            <a:endParaRPr sz="1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268467" y="2971800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1232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ro.culture.ru/uploads/a05c09f81dcb10ff754d4f16fd448107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81" y="203582"/>
            <a:ext cx="9296882" cy="6456168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0655" y="358266"/>
            <a:ext cx="771715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5143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Развитие добровольчества (</a:t>
            </a:r>
            <a:r>
              <a:rPr lang="ru-RU"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волонтерства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) в муниципальном образовании «Демидовский район» Смоленской 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0811" y="2750858"/>
            <a:ext cx="3962400" cy="3459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90601" y="3294126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2543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3169" y="3294126"/>
            <a:ext cx="500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24125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15080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7047" y="32941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04586" y="2553665"/>
            <a:ext cx="3340100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1410"/>
              </a:lnSpc>
              <a:spcBef>
                <a:spcPts val="100"/>
              </a:spcBef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23</a:t>
            </a:r>
            <a:r>
              <a:rPr sz="1200" b="1" spc="26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064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11,0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100,0%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11,0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801765"/>
              </p:ext>
            </p:extLst>
          </p:nvPr>
        </p:nvGraphicFramePr>
        <p:xfrm>
          <a:off x="245173" y="3886199"/>
          <a:ext cx="8784589" cy="7124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96485"/>
                <a:gridCol w="1440180"/>
                <a:gridCol w="1350009"/>
                <a:gridCol w="1097915"/>
              </a:tblGrid>
              <a:tr h="230722">
                <a:tc>
                  <a:txBody>
                    <a:bodyPr/>
                    <a:lstStyle/>
                    <a:p>
                      <a:pPr marL="111887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5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2065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7694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"Проведение значимых событий на территории Смоленской области"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8133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624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8759" y="1249425"/>
            <a:ext cx="8842375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В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овлечение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добровольческую (волонтерскую) деятельность граждан всех возрастов, проживающих на территории муниципального образования «Демидовский район» Смоленской области</a:t>
            </a:r>
            <a:r>
              <a:rPr sz="1600" b="1" spc="-25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773700"/>
              </p:ext>
            </p:extLst>
          </p:nvPr>
        </p:nvGraphicFramePr>
        <p:xfrm>
          <a:off x="399605" y="2563825"/>
          <a:ext cx="395604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2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00%)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47132" y="2764535"/>
            <a:ext cx="122682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0811" y="2766060"/>
            <a:ext cx="3955541" cy="2720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(100,0%)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42178" y="2727958"/>
            <a:ext cx="3843426" cy="41300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1334" marR="5080" indent="16891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«Демографическое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развитие муниципального 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2272" y="2295080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42061" y="2839974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4003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85010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75585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6540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8508" y="2839974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66664" y="2099817"/>
            <a:ext cx="3272536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96520" marR="8509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5,0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5,0</a:t>
            </a:r>
            <a:r>
              <a:rPr sz="1200" b="1" spc="-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373889"/>
              </p:ext>
            </p:extLst>
          </p:nvPr>
        </p:nvGraphicFramePr>
        <p:xfrm>
          <a:off x="101154" y="3350640"/>
          <a:ext cx="5183504" cy="22371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9885"/>
                <a:gridCol w="849630"/>
                <a:gridCol w="796289"/>
                <a:gridCol w="647700"/>
              </a:tblGrid>
              <a:tr h="1241425"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589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2000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35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335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752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144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6680" marR="117475" indent="-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н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995680">
                <a:tc>
                  <a:txBody>
                    <a:bodyPr/>
                    <a:lstStyle/>
                    <a:p>
                      <a:pPr marL="91440">
                        <a:lnSpc>
                          <a:spcPts val="1415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1440" marR="28384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значимых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</a:t>
                      </a:r>
                      <a:r>
                        <a:rPr sz="1000" b="1" spc="-8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sz="1000" b="1" spc="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детьми»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73685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4701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50952" y="968121"/>
            <a:ext cx="834834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Стабилизация численности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ее роста.</a:t>
            </a:r>
            <a:r>
              <a:rPr sz="1600" b="1" spc="13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</a:t>
            </a: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жизни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увеличение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ожидаемой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продолжительности</a:t>
            </a:r>
            <a:r>
              <a:rPr sz="1600" b="1" spc="1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жизни.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099994"/>
              </p:ext>
            </p:extLst>
          </p:nvPr>
        </p:nvGraphicFramePr>
        <p:xfrm>
          <a:off x="644398" y="2136742"/>
          <a:ext cx="395604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500115" y="2310383"/>
            <a:ext cx="121158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4"/>
          <p:cNvSpPr/>
          <p:nvPr/>
        </p:nvSpPr>
        <p:spPr>
          <a:xfrm>
            <a:off x="659131" y="2332830"/>
            <a:ext cx="3947984" cy="2720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(100,0%)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875500"/>
              </p:ext>
            </p:extLst>
          </p:nvPr>
        </p:nvGraphicFramePr>
        <p:xfrm>
          <a:off x="1758569" y="1620646"/>
          <a:ext cx="5546089" cy="20019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4035"/>
                <a:gridCol w="1403350"/>
                <a:gridCol w="1283969"/>
                <a:gridCol w="1054735"/>
              </a:tblGrid>
              <a:tr h="8900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158750" algn="ctr">
                        <a:lnSpc>
                          <a:spcPct val="100000"/>
                        </a:lnSpc>
                      </a:pPr>
                      <a:r>
                        <a:rPr sz="1200" b="1" spc="-8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Показатель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5715" marB="0"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endParaRPr lang="ru-RU" sz="1200" b="1" spc="-65" dirty="0" smtClean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sz="1200" b="1" spc="-65" dirty="0" err="1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План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20</a:t>
                      </a:r>
                      <a:r>
                        <a:rPr lang="ru-RU"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22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marL="196215" algn="ctr">
                        <a:lnSpc>
                          <a:spcPct val="100000"/>
                        </a:lnSpc>
                      </a:pPr>
                      <a:r>
                        <a:rPr sz="1200" b="1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Исполнение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  <a:p>
                      <a:pPr marL="19685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20</a:t>
                      </a:r>
                      <a:r>
                        <a:rPr lang="ru-RU"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22</a:t>
                      </a:r>
                    </a:p>
                  </a:txBody>
                  <a:tcPr marL="0" marR="0" marT="5080" marB="0"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%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исполнения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solidFill>
                      <a:srgbClr val="4F81BB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16256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b="1" spc="-100" dirty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Доходы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52069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ts val="1405"/>
                        </a:lnSpc>
                      </a:pPr>
                      <a:r>
                        <a:rPr lang="ru-RU" sz="1200" b="1" spc="-5" dirty="0" smtClean="0">
                          <a:latin typeface="Times New Roman"/>
                          <a:cs typeface="Times New Roman"/>
                        </a:rPr>
                        <a:t>434 183,1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55880" algn="ctr">
                        <a:lnSpc>
                          <a:spcPts val="1405"/>
                        </a:lnSpc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442 094,7</a:t>
                      </a:r>
                      <a:endParaRPr lang="en-US" sz="1200" b="1" dirty="0" smtClean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R="385445" algn="r">
                        <a:lnSpc>
                          <a:spcPts val="1405"/>
                        </a:lnSpc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101,8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0D6E8"/>
                    </a:solidFill>
                  </a:tcPr>
                </a:tc>
              </a:tr>
              <a:tr h="321310">
                <a:tc>
                  <a:txBody>
                    <a:bodyPr/>
                    <a:lstStyle/>
                    <a:p>
                      <a:pPr marL="16192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200" b="1" spc="-90" dirty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Расходы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52705" marB="0"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443 392,1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98425"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441 604,9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R="380365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99,6</a:t>
                      </a:r>
                      <a:endParaRPr sz="12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solidFill>
                      <a:srgbClr val="E9EBF4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15875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b="1" spc="-95" dirty="0" err="1" smtClean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Дефицит</a:t>
                      </a:r>
                      <a:r>
                        <a:rPr lang="en-US" sz="1200" b="1" spc="-95" dirty="0" smtClean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 (-)</a:t>
                      </a:r>
                    </a:p>
                    <a:p>
                      <a:pPr marL="15875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ru-RU" sz="1200" b="1" spc="-95" dirty="0" smtClean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Профицит (+)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52069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2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1100" b="1" dirty="0" smtClean="0">
                        <a:latin typeface="Times New Roman"/>
                        <a:cs typeface="Times New Roman"/>
                      </a:endParaRPr>
                    </a:p>
                    <a:p>
                      <a:pPr marL="142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1100" b="1" dirty="0" smtClean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ru-RU" sz="1100" b="1" dirty="0" smtClean="0">
                          <a:latin typeface="Times New Roman"/>
                          <a:cs typeface="Times New Roman"/>
                        </a:rPr>
                        <a:t>9 209,0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04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1100" b="1" dirty="0" smtClean="0">
                        <a:latin typeface="Times New Roman"/>
                        <a:cs typeface="Times New Roman"/>
                      </a:endParaRPr>
                    </a:p>
                    <a:p>
                      <a:pPr marL="1504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100" b="1" dirty="0" smtClean="0">
                          <a:latin typeface="Times New Roman"/>
                          <a:cs typeface="Times New Roman"/>
                        </a:rPr>
                        <a:t>489,8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R="369570" algn="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1100" b="1" dirty="0" smtClean="0">
                        <a:latin typeface="Times New Roman"/>
                        <a:cs typeface="Times New Roman"/>
                      </a:endParaRPr>
                    </a:p>
                    <a:p>
                      <a:pPr marR="3695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100" b="1" baseline="0" dirty="0" smtClean="0">
                          <a:latin typeface="Times New Roman"/>
                          <a:cs typeface="Times New Roman"/>
                        </a:rPr>
                        <a:t>          </a:t>
                      </a:r>
                      <a:r>
                        <a:rPr lang="en-US" sz="1100" b="1" dirty="0" smtClean="0">
                          <a:latin typeface="Times New Roman"/>
                          <a:cs typeface="Times New Roman"/>
                        </a:rPr>
                        <a:t>-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solidFill>
                      <a:srgbClr val="D0D6E8"/>
                    </a:solidFill>
                  </a:tcPr>
                </a:tc>
              </a:tr>
            </a:tbl>
          </a:graphicData>
        </a:graphic>
      </p:graphicFrame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141882" y="479805"/>
            <a:ext cx="702500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Основные параметры исполнения бюджета 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</a:t>
            </a:r>
            <a:r>
              <a:rPr sz="2400" b="1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719" y="3639311"/>
            <a:ext cx="3092196" cy="20619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60904" y="3622547"/>
            <a:ext cx="3741420" cy="2078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01996" y="3622547"/>
            <a:ext cx="3695700" cy="20787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19700" y="3368039"/>
            <a:ext cx="3759707" cy="34899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31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«Доступная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среда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800" b="1" i="1" spc="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488315" marR="45720" algn="ctr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0601" y="3294126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2543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3169" y="3294126"/>
            <a:ext cx="500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24125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15080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7047" y="32941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16092" y="2553665"/>
            <a:ext cx="3211830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r>
              <a:rPr sz="1200" b="1" spc="3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2545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76,3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76,3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289445"/>
              </p:ext>
            </p:extLst>
          </p:nvPr>
        </p:nvGraphicFramePr>
        <p:xfrm>
          <a:off x="173164" y="4142740"/>
          <a:ext cx="5185409" cy="13620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9885"/>
                <a:gridCol w="850264"/>
                <a:gridCol w="796925"/>
                <a:gridCol w="648335"/>
              </a:tblGrid>
              <a:tr h="647700">
                <a:tc>
                  <a:txBody>
                    <a:bodyPr/>
                    <a:lstStyle/>
                    <a:p>
                      <a:pPr marL="12382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8275" marR="3054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970" marR="276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350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5410" marR="119380" indent="-635" algn="ctr">
                        <a:lnSpc>
                          <a:spcPct val="100000"/>
                        </a:lnSpc>
                      </a:pPr>
                      <a:r>
                        <a:rPr sz="12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</a:t>
                      </a:r>
                      <a:r>
                        <a:rPr sz="12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503555">
                <a:tc>
                  <a:txBody>
                    <a:bodyPr/>
                    <a:lstStyle/>
                    <a:p>
                      <a:pPr marL="91440" marR="3111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"Обеспечение беспрепятственного доступа лиц с ограниченными возможностями к социально значимым объектам"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252729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8759" y="968121"/>
            <a:ext cx="836485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64607"/>
                </a:solidFill>
                <a:latin typeface="Times New Roman"/>
                <a:cs typeface="Times New Roman"/>
              </a:rPr>
              <a:t>П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овышение доступности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информационных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ресурсов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лиц с ограниченными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возможностями;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улучшения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жизни инвалидов; повышение  доступности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социально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значимых</a:t>
            </a:r>
            <a:r>
              <a:rPr sz="1600" b="1" spc="6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объектов.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894370"/>
              </p:ext>
            </p:extLst>
          </p:nvPr>
        </p:nvGraphicFramePr>
        <p:xfrm>
          <a:off x="399605" y="2558745"/>
          <a:ext cx="395604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105,50</a:t>
                      </a:r>
                      <a:r>
                        <a:rPr sz="1200" b="1" spc="-8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тыс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.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руб.</a:t>
                      </a:r>
                      <a:r>
                        <a:rPr sz="1200" b="1" spc="-18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(100,0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2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0%)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47132" y="2764535"/>
            <a:ext cx="122682" cy="121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4"/>
          <p:cNvSpPr/>
          <p:nvPr/>
        </p:nvSpPr>
        <p:spPr>
          <a:xfrm>
            <a:off x="400811" y="2766060"/>
            <a:ext cx="3955541" cy="2720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76,3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(100,0%)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531" y="539494"/>
            <a:ext cx="9078468" cy="63185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704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«Создание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условий для</a:t>
            </a:r>
            <a:r>
              <a:rPr sz="1800" b="1" i="1" spc="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эффективного</a:t>
            </a:r>
            <a:endParaRPr sz="1800">
              <a:latin typeface="Times New Roman"/>
              <a:cs typeface="Times New Roman"/>
            </a:endParaRPr>
          </a:p>
          <a:p>
            <a:pPr marL="431165" algn="ctr">
              <a:lnSpc>
                <a:spcPct val="100000"/>
              </a:lnSpc>
            </a:pP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управления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муниципальными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финансами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57300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48255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39211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30167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19600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6344" y="3148520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6344" y="3165335"/>
            <a:ext cx="3877056" cy="270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6344" y="3634740"/>
            <a:ext cx="3953510" cy="0"/>
          </a:xfrm>
          <a:custGeom>
            <a:avLst/>
            <a:gdLst/>
            <a:ahLst/>
            <a:cxnLst/>
            <a:rect l="l" t="t" r="r" b="b"/>
            <a:pathLst>
              <a:path w="3953510">
                <a:moveTo>
                  <a:pt x="0" y="0"/>
                </a:moveTo>
                <a:lnTo>
                  <a:pt x="39532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66344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665988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55828" y="3693033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07770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798701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589657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380359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32326" y="3693033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270119" y="2952699"/>
            <a:ext cx="3339465" cy="673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r>
              <a:rPr sz="1200" b="1" spc="3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064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38 631,2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98,7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38 123,3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312664" y="3163823"/>
            <a:ext cx="122682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06383"/>
              </p:ext>
            </p:extLst>
          </p:nvPr>
        </p:nvGraphicFramePr>
        <p:xfrm>
          <a:off x="260095" y="4574794"/>
          <a:ext cx="8676640" cy="19551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17415"/>
                <a:gridCol w="1365250"/>
                <a:gridCol w="1501775"/>
                <a:gridCol w="1092200"/>
              </a:tblGrid>
              <a:tr h="503555">
                <a:tc>
                  <a:txBody>
                    <a:bodyPr/>
                    <a:lstStyle/>
                    <a:p>
                      <a:pPr marL="138874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8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lang="ru-RU" sz="1200" b="1" spc="-5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9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986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3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3335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60045">
                <a:tc>
                  <a:txBody>
                    <a:bodyPr/>
                    <a:lstStyle/>
                    <a:p>
                      <a:pPr marL="15875" marR="234950" indent="208279">
                        <a:lnSpc>
                          <a:spcPts val="132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Нормативно-методическое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и организация  </a:t>
                      </a:r>
                      <a:r>
                        <a:rPr sz="1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бюджетного</a:t>
                      </a:r>
                      <a:r>
                        <a:rPr sz="1000" b="1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процесса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2595">
                        <a:lnSpc>
                          <a:spcPts val="118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7 558,0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11809">
                        <a:lnSpc>
                          <a:spcPts val="118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7 050</a:t>
                      </a:r>
                      <a:r>
                        <a:rPr lang="ru-RU" sz="1000" b="1" spc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,2</a:t>
                      </a:r>
                      <a:endParaRPr lang="ru-RU" sz="1000" b="1" spc="-5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27355">
                <a:tc>
                  <a:txBody>
                    <a:bodyPr/>
                    <a:lstStyle/>
                    <a:p>
                      <a:pPr marL="15875" marR="264160" indent="208279">
                        <a:lnSpc>
                          <a:spcPts val="132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долгом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район» Смоленской</a:t>
                      </a:r>
                      <a:r>
                        <a:rPr sz="1000" b="1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85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185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94995">
                <a:tc>
                  <a:txBody>
                    <a:bodyPr/>
                    <a:lstStyle/>
                    <a:p>
                      <a:pPr marL="15875" marR="217804" indent="208279">
                        <a:lnSpc>
                          <a:spcPts val="132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«Выравнивание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бюджетной обеспеченности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поселений, 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входящих в состав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район»  Смоленской</a:t>
                      </a:r>
                      <a:r>
                        <a:rPr sz="1000" b="1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7670">
                        <a:lnSpc>
                          <a:spcPts val="1185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31 069,5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76884">
                        <a:lnSpc>
                          <a:spcPts val="1185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31 069,5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145795" y="906907"/>
            <a:ext cx="8905875" cy="140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1922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области» </a:t>
            </a:r>
            <a:endParaRPr sz="1800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70"/>
              </a:spcBef>
            </a:pPr>
            <a:r>
              <a:rPr sz="1600" b="1" spc="-5" dirty="0" err="1" smtClean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 smtClean="0">
                <a:solidFill>
                  <a:srgbClr val="964607"/>
                </a:solidFill>
                <a:latin typeface="Times New Roman"/>
                <a:cs typeface="Times New Roman"/>
              </a:rPr>
              <a:t>: </a:t>
            </a:r>
            <a:r>
              <a:rPr sz="1400" b="1" spc="-5" dirty="0" smtClean="0">
                <a:solidFill>
                  <a:srgbClr val="964607"/>
                </a:solidFill>
                <a:latin typeface="Times New Roman"/>
                <a:cs typeface="Times New Roman"/>
              </a:rPr>
              <a:t>О</a:t>
            </a: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беспечение </a:t>
            </a:r>
            <a:r>
              <a:rPr sz="1400" b="1" spc="-10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долгосрочной</a:t>
            </a:r>
            <a:r>
              <a:rPr sz="14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сбалансированности</a:t>
            </a:r>
            <a:r>
              <a:rPr sz="1400" b="1" dirty="0" smtClean="0">
                <a:solidFill>
                  <a:srgbClr val="996633"/>
                </a:solidFill>
                <a:latin typeface="Times New Roman"/>
                <a:cs typeface="Times New Roman"/>
              </a:rPr>
              <a:t> и </a:t>
            </a:r>
            <a:r>
              <a:rPr sz="1400" b="1" spc="-5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устойчивости</a:t>
            </a: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15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бюджетной</a:t>
            </a:r>
            <a:r>
              <a:rPr sz="1400" b="1" spc="-15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системы</a:t>
            </a:r>
            <a:r>
              <a:rPr sz="1400" b="1" spc="15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МО</a:t>
            </a:r>
            <a:endParaRPr sz="1400" dirty="0" smtClean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«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Демидовский район»; эффективное управление </a:t>
            </a:r>
            <a:r>
              <a:rPr sz="14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муниципальным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долгом;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</a:t>
            </a:r>
            <a:r>
              <a:rPr sz="14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эффективного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выполнения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полномочий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органов местного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самоуправления </a:t>
            </a:r>
            <a:r>
              <a:rPr sz="1400" b="1" dirty="0">
                <a:solidFill>
                  <a:srgbClr val="996633"/>
                </a:solidFill>
                <a:latin typeface="Times New Roman"/>
                <a:cs typeface="Times New Roman"/>
              </a:rPr>
              <a:t>поселений, </a:t>
            </a:r>
            <a:r>
              <a:rPr sz="14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входящих </a:t>
            </a:r>
            <a:r>
              <a:rPr sz="14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400" b="1" spc="5" dirty="0">
                <a:solidFill>
                  <a:srgbClr val="996633"/>
                </a:solidFill>
                <a:latin typeface="Times New Roman"/>
                <a:cs typeface="Times New Roman"/>
              </a:rPr>
              <a:t>состав</a:t>
            </a:r>
            <a:r>
              <a:rPr sz="1400" b="1" spc="16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</a:t>
            </a: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</a:t>
            </a:r>
            <a:r>
              <a:rPr sz="1400" b="1" spc="1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71142" y="320903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38 123,3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8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lang="ru-RU"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7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69391"/>
            <a:ext cx="9125712" cy="63886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57503" y="358266"/>
            <a:ext cx="786003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5588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«Поддержка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общественных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некоммерческих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организаций 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9891" y="3814508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50595" y="4359402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02537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93138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84094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75050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27016" y="4359402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74918" y="3619245"/>
            <a:ext cx="3264281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39065" marR="12763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439,2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439,2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073870"/>
              </p:ext>
            </p:extLst>
          </p:nvPr>
        </p:nvGraphicFramePr>
        <p:xfrm>
          <a:off x="316623" y="5366892"/>
          <a:ext cx="8712198" cy="10623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28515"/>
                <a:gridCol w="1227062"/>
                <a:gridCol w="1447800"/>
                <a:gridCol w="1408821"/>
              </a:tblGrid>
              <a:tr h="406400">
                <a:tc>
                  <a:txBody>
                    <a:bodyPr/>
                    <a:lstStyle/>
                    <a:p>
                      <a:pPr marL="98361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 </a:t>
                      </a:r>
                      <a:r>
                        <a:rPr sz="1200" b="1" spc="-19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9420" marR="300355" indent="-273050">
                        <a:lnSpc>
                          <a:spcPct val="100000"/>
                        </a:lnSpc>
                        <a:spcBef>
                          <a:spcPts val="295"/>
                        </a:spcBef>
                        <a:tabLst>
                          <a:tab pos="1438275" algn="l"/>
                        </a:tabLst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ts val="1365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55955">
                <a:tc>
                  <a:txBody>
                    <a:bodyPr/>
                    <a:lstStyle/>
                    <a:p>
                      <a:pPr marL="91440" marR="51371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условий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деятельности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общественных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некоммерческих</a:t>
                      </a:r>
                      <a:r>
                        <a:rPr sz="1000" b="1" spc="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организаций»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439,2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439,2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2663" y="1694433"/>
            <a:ext cx="838708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правовых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экономических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поддержки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общественных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некоммерческих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организаций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социальной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направленности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600" b="1" spc="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507735" y="3829811"/>
            <a:ext cx="121158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650058"/>
              </p:ext>
            </p:extLst>
          </p:nvPr>
        </p:nvGraphicFramePr>
        <p:xfrm>
          <a:off x="659128" y="3625103"/>
          <a:ext cx="3954780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4" name="object 14"/>
          <p:cNvSpPr/>
          <p:nvPr/>
        </p:nvSpPr>
        <p:spPr>
          <a:xfrm>
            <a:off x="659891" y="3831323"/>
            <a:ext cx="3954017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402206" y="3852223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439,2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0395" y="1269491"/>
            <a:ext cx="8962644" cy="53522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52932" y="358266"/>
            <a:ext cx="786955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265" marR="205740" indent="11176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«Создание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условий для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предоставления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гарантий по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выплате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пенсий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за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выслугу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лет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муниципальным</a:t>
            </a:r>
            <a:r>
              <a:rPr sz="1800" b="1" i="1" spc="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служащим</a:t>
            </a:r>
            <a:endParaRPr sz="1800" dirty="0">
              <a:latin typeface="Times New Roman"/>
              <a:cs typeface="Times New Roman"/>
            </a:endParaRPr>
          </a:p>
          <a:p>
            <a:pPr marL="12065" marR="5080" algn="ctr">
              <a:lnSpc>
                <a:spcPct val="100000"/>
              </a:lnSpc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2919" y="3712400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93014" y="4257294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4955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35911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6867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7570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69409" y="4257294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69229" y="3669538"/>
            <a:ext cx="3493771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43840" marR="2343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4 782,3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4 782,3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242491"/>
              </p:ext>
            </p:extLst>
          </p:nvPr>
        </p:nvGraphicFramePr>
        <p:xfrm>
          <a:off x="136550" y="5222875"/>
          <a:ext cx="8892538" cy="1070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8205"/>
                <a:gridCol w="1611629"/>
                <a:gridCol w="1480820"/>
                <a:gridCol w="1111884"/>
              </a:tblGrid>
              <a:tr h="406400">
                <a:tc>
                  <a:txBody>
                    <a:bodyPr/>
                    <a:lstStyle/>
                    <a:p>
                      <a:pPr marL="101346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352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843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4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0160" algn="ctr">
                        <a:lnSpc>
                          <a:spcPts val="137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1440" marR="5207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гарантий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выплате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пенсии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выслугу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4 782,3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4 782,3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639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120192" y="1777060"/>
            <a:ext cx="8503920" cy="10013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С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табильное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уровня жизни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отдельных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категорий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граждан из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числа лиц, замещавших муниципальные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должности, должности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службы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(муниципальные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должности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службы)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органах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самоуправления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126270"/>
              </p:ext>
            </p:extLst>
          </p:nvPr>
        </p:nvGraphicFramePr>
        <p:xfrm>
          <a:off x="502919" y="3516120"/>
          <a:ext cx="3951604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9305"/>
                <a:gridCol w="790575"/>
                <a:gridCol w="790575"/>
                <a:gridCol w="790575"/>
                <a:gridCol w="790574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350764" y="3727703"/>
            <a:ext cx="121158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2919" y="3729177"/>
            <a:ext cx="3955097" cy="2705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37671" y="3765712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4 782,3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3631" y="1560602"/>
            <a:ext cx="9040367" cy="52973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8165" marR="508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«Обеспечение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деятельности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Администрации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1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содержание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аппарата Администрации муниципального</a:t>
            </a:r>
            <a:r>
              <a:rPr sz="1800" b="1" i="1" spc="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545465" marR="103505" algn="ctr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2272" y="2916974"/>
            <a:ext cx="3907536" cy="345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42061" y="3460750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4003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85010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75585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6540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8508" y="3460750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737488"/>
              </p:ext>
            </p:extLst>
          </p:nvPr>
        </p:nvGraphicFramePr>
        <p:xfrm>
          <a:off x="239014" y="3886200"/>
          <a:ext cx="8569959" cy="20364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58995"/>
                <a:gridCol w="1348739"/>
                <a:gridCol w="1483360"/>
                <a:gridCol w="1078865"/>
              </a:tblGrid>
              <a:tr h="503555">
                <a:tc>
                  <a:txBody>
                    <a:bodyPr/>
                    <a:lstStyle/>
                    <a:p>
                      <a:pPr marL="100838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</a:t>
                      </a:r>
                      <a:r>
                        <a:rPr sz="1200" b="1" spc="-19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843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2700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87097">
                <a:tc>
                  <a:txBody>
                    <a:bodyPr/>
                    <a:lstStyle/>
                    <a:p>
                      <a:pPr marL="15875" marR="104775" indent="304800">
                        <a:lnSpc>
                          <a:spcPts val="144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организационных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условий 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реализации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</a:t>
                      </a:r>
                      <a:r>
                        <a:rPr sz="1000" b="1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0685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21 53</a:t>
                      </a:r>
                      <a:r>
                        <a:rPr lang="ru-RU" sz="1000" b="1" spc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000" b="1" spc="-5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67359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21 473,7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25703">
                <a:tc>
                  <a:txBody>
                    <a:bodyPr/>
                    <a:lstStyle/>
                    <a:p>
                      <a:pPr marL="15875" marR="129539" indent="304800" algn="l" defTabSz="91440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деятельности </a:t>
                      </a:r>
                      <a:r>
                        <a:rPr lang="ru-RU" sz="1000" b="1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Главы  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район»  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области»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5609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2 197,5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720090">
                <a:tc>
                  <a:txBody>
                    <a:bodyPr/>
                    <a:lstStyle/>
                    <a:p>
                      <a:pPr marL="15875" marR="129539" indent="304800">
                        <a:lnSpc>
                          <a:spcPts val="144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«Обучение по заочной форме работников органов местного самоуправления в образовательных учреждениях высшего и среднего профессионального образования»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5609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2" name="object 22"/>
          <p:cNvSpPr txBox="1">
            <a:spLocks noGrp="1"/>
          </p:cNvSpPr>
          <p:nvPr>
            <p:ph type="body" idx="1"/>
          </p:nvPr>
        </p:nvSpPr>
        <p:spPr>
          <a:xfrm>
            <a:off x="342900" y="1544955"/>
            <a:ext cx="8629015" cy="1915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747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964607"/>
                </a:solidFill>
              </a:rPr>
              <a:t>Цель: </a:t>
            </a:r>
            <a:r>
              <a:rPr spc="-5" dirty="0"/>
              <a:t>Решение вопросов местного </a:t>
            </a:r>
            <a:r>
              <a:rPr spc="-10" dirty="0"/>
              <a:t>значения </a:t>
            </a:r>
            <a:r>
              <a:rPr dirty="0"/>
              <a:t>и </a:t>
            </a:r>
            <a:r>
              <a:rPr spc="-10" dirty="0"/>
              <a:t>повышение </a:t>
            </a:r>
            <a:r>
              <a:rPr spc="-5" dirty="0"/>
              <a:t>эффективности </a:t>
            </a:r>
            <a:r>
              <a:rPr dirty="0"/>
              <a:t>деятельности Администрации  </a:t>
            </a:r>
            <a:r>
              <a:rPr spc="-5" dirty="0"/>
              <a:t>муниципального образования «Демидовский район» </a:t>
            </a:r>
            <a:r>
              <a:rPr spc="-10" dirty="0"/>
              <a:t>Смоленской </a:t>
            </a:r>
            <a:r>
              <a:rPr spc="-5" dirty="0"/>
              <a:t>области», </a:t>
            </a:r>
            <a:r>
              <a:rPr dirty="0"/>
              <a:t>а </a:t>
            </a:r>
            <a:r>
              <a:rPr spc="-5" dirty="0"/>
              <a:t>также обеспечение  организационных, информационных, научно-методических </a:t>
            </a:r>
            <a:r>
              <a:rPr spc="-15" dirty="0"/>
              <a:t>условий </a:t>
            </a:r>
            <a:r>
              <a:rPr spc="-5" dirty="0"/>
              <a:t>для </a:t>
            </a:r>
            <a:r>
              <a:rPr dirty="0"/>
              <a:t>реализации муниципальной  </a:t>
            </a:r>
            <a:r>
              <a:rPr spc="-5" dirty="0"/>
              <a:t>программы</a:t>
            </a:r>
            <a:endParaRPr sz="1600" dirty="0"/>
          </a:p>
          <a:p>
            <a:pPr>
              <a:lnSpc>
                <a:spcPct val="100000"/>
              </a:lnSpc>
            </a:pPr>
            <a:endParaRPr sz="1500" dirty="0">
              <a:latin typeface="Times New Roman"/>
              <a:cs typeface="Times New Roman"/>
            </a:endParaRPr>
          </a:p>
          <a:p>
            <a:pPr marL="5290820" algn="ctr">
              <a:lnSpc>
                <a:spcPts val="1410"/>
              </a:lnSpc>
              <a:spcBef>
                <a:spcPts val="1100"/>
              </a:spcBef>
            </a:pPr>
            <a:r>
              <a:rPr sz="1200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dirty="0" smtClean="0">
                <a:solidFill>
                  <a:srgbClr val="C00000"/>
                </a:solidFill>
                <a:latin typeface="Arial"/>
                <a:cs typeface="Arial"/>
              </a:rPr>
              <a:t>23</a:t>
            </a:r>
            <a:r>
              <a:rPr sz="1200" spc="2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R="439420" algn="r">
              <a:lnSpc>
                <a:spcPts val="1410"/>
              </a:lnSpc>
            </a:pP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dirty="0" smtClean="0">
                <a:solidFill>
                  <a:srgbClr val="C00000"/>
                </a:solidFill>
                <a:latin typeface="Arial"/>
                <a:cs typeface="Arial"/>
              </a:rPr>
              <a:t>23 731,9 </a:t>
            </a:r>
            <a:r>
              <a:rPr sz="1200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5288915" algn="ctr">
              <a:lnSpc>
                <a:spcPct val="100000"/>
              </a:lnSpc>
              <a:spcBef>
                <a:spcPts val="844"/>
              </a:spcBef>
            </a:pPr>
            <a:r>
              <a:rPr sz="1200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 smtClean="0">
                <a:solidFill>
                  <a:srgbClr val="C00000"/>
                </a:solidFill>
                <a:latin typeface="Arial"/>
                <a:cs typeface="Arial"/>
              </a:rPr>
              <a:t>9</a:t>
            </a:r>
            <a:r>
              <a:rPr lang="ru-RU" sz="1200" dirty="0" smtClean="0">
                <a:solidFill>
                  <a:srgbClr val="C00000"/>
                </a:solidFill>
                <a:latin typeface="Arial"/>
                <a:cs typeface="Arial"/>
              </a:rPr>
              <a:t>9,7</a:t>
            </a:r>
            <a:r>
              <a:rPr sz="1200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spc="-5" dirty="0" smtClean="0">
                <a:solidFill>
                  <a:srgbClr val="C00000"/>
                </a:solidFill>
                <a:latin typeface="Arial"/>
                <a:cs typeface="Arial"/>
              </a:rPr>
              <a:t>23 671,1 </a:t>
            </a:r>
            <a:r>
              <a:rPr sz="1200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157254"/>
              </p:ext>
            </p:extLst>
          </p:nvPr>
        </p:nvGraphicFramePr>
        <p:xfrm>
          <a:off x="652881" y="2743200"/>
          <a:ext cx="3906929" cy="6788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1386"/>
                <a:gridCol w="781386"/>
                <a:gridCol w="781385"/>
                <a:gridCol w="781386"/>
                <a:gridCol w="781386"/>
              </a:tblGrid>
              <a:tr h="6788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5500115" y="2930651"/>
            <a:ext cx="121158" cy="1226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52272" y="2932137"/>
            <a:ext cx="3871722" cy="2720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2"/>
          <p:cNvSpPr txBox="1"/>
          <p:nvPr/>
        </p:nvSpPr>
        <p:spPr>
          <a:xfrm>
            <a:off x="1358611" y="2969428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23 671,1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</a:t>
            </a:r>
            <a:r>
              <a:rPr lang="ru-RU"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7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2205227"/>
            <a:ext cx="9078467" cy="46527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41908" y="358266"/>
            <a:ext cx="74923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6515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«Противодействие </a:t>
            </a:r>
            <a:r>
              <a:rPr sz="1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экстремизму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профилактика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терроризма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на территории муниципального</a:t>
            </a:r>
            <a:r>
              <a:rPr sz="1800" b="1" i="1" spc="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551815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9223" y="3052610"/>
            <a:ext cx="3962400" cy="345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38708" y="3596385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0650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81580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72282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3239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5205" y="3596385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62980" y="2856357"/>
            <a:ext cx="3128010" cy="67373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39065" marR="12763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10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10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0,0%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585278"/>
              </p:ext>
            </p:extLst>
          </p:nvPr>
        </p:nvGraphicFramePr>
        <p:xfrm>
          <a:off x="133730" y="4560189"/>
          <a:ext cx="8784589" cy="9734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96485"/>
                <a:gridCol w="1440180"/>
                <a:gridCol w="1350009"/>
                <a:gridCol w="1097915"/>
              </a:tblGrid>
              <a:tr h="407034">
                <a:tc>
                  <a:txBody>
                    <a:bodyPr/>
                    <a:lstStyle/>
                    <a:p>
                      <a:pPr marL="111887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4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0795" algn="ctr">
                        <a:lnSpc>
                          <a:spcPts val="137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566420">
                <a:tc>
                  <a:txBody>
                    <a:bodyPr/>
                    <a:lstStyle/>
                    <a:p>
                      <a:pPr marL="91440" marR="65405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"Обеспечение организационных условий для реализации муниципальной программы"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50952" y="1622552"/>
            <a:ext cx="7992109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Реализация 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территории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мер по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профилактике</a:t>
            </a:r>
            <a:r>
              <a:rPr sz="1600" b="1" spc="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терроризма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134464"/>
              </p:ext>
            </p:extLst>
          </p:nvPr>
        </p:nvGraphicFramePr>
        <p:xfrm>
          <a:off x="649528" y="2824664"/>
          <a:ext cx="3954286" cy="6654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0117"/>
                <a:gridCol w="718831"/>
                <a:gridCol w="718830"/>
                <a:gridCol w="717677"/>
                <a:gridCol w="718831"/>
              </a:tblGrid>
              <a:tr h="6654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457444" y="3118104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9223" y="3067811"/>
            <a:ext cx="3962400" cy="2720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440521" y="3079938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10,0 </a:t>
            </a:r>
            <a:r>
              <a:rPr sz="1200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chemeClr val="bg1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%)</a:t>
            </a:r>
            <a:endParaRPr sz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1459" y="376427"/>
            <a:ext cx="8712708" cy="6481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87044" y="680720"/>
            <a:ext cx="76022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588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«Повышение эффективности управления  муниципальным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имуществом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35863" y="3901376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25653" y="4446523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77595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68601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59176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50133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02100" y="4446523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51145" y="3706495"/>
            <a:ext cx="3211195" cy="67373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18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353,0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99,9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352,9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134045"/>
              </p:ext>
            </p:extLst>
          </p:nvPr>
        </p:nvGraphicFramePr>
        <p:xfrm>
          <a:off x="228396" y="5383529"/>
          <a:ext cx="8793479" cy="845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6400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439420">
                <a:tc>
                  <a:txBody>
                    <a:bodyPr/>
                    <a:lstStyle/>
                    <a:p>
                      <a:pPr marL="91440" marR="330200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эффективности использования  муниципального</a:t>
                      </a:r>
                      <a:r>
                        <a:rPr sz="1000" b="1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352,9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41477" y="1766442"/>
            <a:ext cx="84010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доходности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рационального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использования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земельно-имущественного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комплекса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его</a:t>
            </a:r>
            <a:r>
              <a:rPr sz="1600" b="1" spc="1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развитие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2156"/>
              </p:ext>
            </p:extLst>
          </p:nvPr>
        </p:nvGraphicFramePr>
        <p:xfrm>
          <a:off x="429351" y="3731261"/>
          <a:ext cx="3956049" cy="6489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489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83708" y="3916679"/>
            <a:ext cx="121158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5863" y="3918203"/>
            <a:ext cx="3954844" cy="2720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27467" y="395547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352,9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99,9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971800"/>
            <a:ext cx="4677746" cy="385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bject 22"/>
          <p:cNvSpPr txBox="1"/>
          <p:nvPr/>
        </p:nvSpPr>
        <p:spPr>
          <a:xfrm>
            <a:off x="228701" y="1235710"/>
            <a:ext cx="8809355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Организация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автотранспортного обслуживания органов местного самоуправления муниципального образования «Демидовский район» Смоленской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области.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                                                                                                       </a:t>
            </a:r>
            <a:r>
              <a:rPr sz="12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Фактическое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r>
              <a:rPr sz="1200" b="1" spc="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49199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6 699,1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4448175"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99,9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6 698,8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24560" y="358266"/>
            <a:ext cx="772477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13664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«Организация автотранспортного обслуживания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органов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местного самоуправления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области» </a:t>
            </a:r>
          </a:p>
        </p:txBody>
      </p:sp>
      <p:sp>
        <p:nvSpPr>
          <p:cNvPr id="13" name="object 13"/>
          <p:cNvSpPr/>
          <p:nvPr/>
        </p:nvSpPr>
        <p:spPr>
          <a:xfrm>
            <a:off x="361950" y="1943014"/>
            <a:ext cx="3744467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65811" y="2773934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3878" y="2760218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4438" y="2778125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45459" y="2760217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76600" y="2769743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28185" y="27560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176744"/>
              </p:ext>
            </p:extLst>
          </p:nvPr>
        </p:nvGraphicFramePr>
        <p:xfrm>
          <a:off x="202182" y="3124199"/>
          <a:ext cx="4141218" cy="35814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60018"/>
                <a:gridCol w="762000"/>
                <a:gridCol w="685800"/>
                <a:gridCol w="533400"/>
              </a:tblGrid>
              <a:tr h="1184944">
                <a:tc>
                  <a:txBody>
                    <a:bodyPr/>
                    <a:lstStyle/>
                    <a:p>
                      <a:pPr marL="421005" marR="391795" indent="313690" algn="ctr">
                        <a:lnSpc>
                          <a:spcPts val="1739"/>
                        </a:lnSpc>
                        <a:spcBef>
                          <a:spcPts val="100"/>
                        </a:spcBef>
                      </a:pPr>
                      <a:r>
                        <a:rPr sz="1200" b="1" spc="-1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 marR="2425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marR="2419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98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6520" marR="10985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не  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447870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"Материально-техническое обеспечение деятельности МКУ АТ муниципального образования "Демидовский район" Смоленской области"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1 146,4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1 146,4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948587">
                <a:tc>
                  <a:txBody>
                    <a:bodyPr/>
                    <a:lstStyle/>
                    <a:p>
                      <a:pPr marL="91440" marR="4191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"Обеспечение организационных условий для реализации муниципальной программы"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5 552,7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5 552,4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983539"/>
              </p:ext>
            </p:extLst>
          </p:nvPr>
        </p:nvGraphicFramePr>
        <p:xfrm>
          <a:off x="362015" y="1875749"/>
          <a:ext cx="3954778" cy="682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82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4953000" y="2313028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1950" y="1946476"/>
            <a:ext cx="3954843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6 698,8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(99,9%)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5176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480" y="548638"/>
            <a:ext cx="9101328" cy="61920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03452" y="430148"/>
            <a:ext cx="733869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0" marR="5080" indent="-10223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«Обеспечение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финансовых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расходов </a:t>
            </a:r>
            <a:r>
              <a:rPr sz="1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Отдела 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городского хозяйства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Администрации муниципального</a:t>
            </a:r>
            <a:r>
              <a:rPr sz="1800" b="1" i="1" spc="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361315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4444" y="4117784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95147" y="4662677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7089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38070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8645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9602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71569" y="466267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94452" y="3897248"/>
            <a:ext cx="3254375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01295" marR="19177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3 085,5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99,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3 070,1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065672"/>
              </p:ext>
            </p:extLst>
          </p:nvPr>
        </p:nvGraphicFramePr>
        <p:xfrm>
          <a:off x="202183" y="5105400"/>
          <a:ext cx="8793479" cy="8844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322717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486342">
                <a:tc>
                  <a:txBody>
                    <a:bodyPr/>
                    <a:lstStyle/>
                    <a:p>
                      <a:pPr marL="91440" marR="234315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организационных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 реализации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муницапальной программы»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3 085,5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3 070,1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29285" y="1694433"/>
            <a:ext cx="844550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Решение вопросов местного значения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эффективности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деятельности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Отдела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городского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хозяйства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Администрации муниципального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области,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также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организационных, информационных,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научно-методических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реализации муниципальной</a:t>
            </a:r>
            <a:r>
              <a:rPr sz="1600" b="1" spc="7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Программы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562092"/>
              </p:ext>
            </p:extLst>
          </p:nvPr>
        </p:nvGraphicFramePr>
        <p:xfrm>
          <a:off x="503681" y="3958811"/>
          <a:ext cx="3954780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352288" y="4133088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4445" y="4134599"/>
            <a:ext cx="3915156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96961" y="4155500"/>
            <a:ext cx="237251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3 070,1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99,5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77010"/>
            <a:ext cx="9144000" cy="6336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0655" y="430148"/>
            <a:ext cx="77171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 marR="496570" indent="32131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«Энергосбережение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повышение 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энергетической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эффективности на территории</a:t>
            </a:r>
            <a:r>
              <a:rPr sz="1800" b="1" i="1" spc="-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4444" y="4117784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95147" y="4662677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7089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38070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8645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9602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71569" y="466267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95340" y="3897248"/>
            <a:ext cx="3211830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8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205,0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205,0</a:t>
            </a:r>
            <a:r>
              <a:rPr sz="1200" b="1" spc="-4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127994"/>
              </p:ext>
            </p:extLst>
          </p:nvPr>
        </p:nvGraphicFramePr>
        <p:xfrm>
          <a:off x="228396" y="5456301"/>
          <a:ext cx="8793479" cy="1020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563245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«Энергосбережение и повышение энергетической эффективности в муниципальных учреждениях и иных организациях с участием муниципального образования»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29285" y="1694433"/>
            <a:ext cx="8737600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Выполнение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требований,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установленных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Федеральным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законом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Российской Федерации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23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ноября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2009 </a:t>
            </a:r>
            <a:r>
              <a:rPr sz="1600" b="1" spc="-100" dirty="0">
                <a:solidFill>
                  <a:srgbClr val="996633"/>
                </a:solidFill>
                <a:latin typeface="Times New Roman"/>
                <a:cs typeface="Times New Roman"/>
              </a:rPr>
              <a:t>г.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№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261-ФЗ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«Об энергосбережении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повышении энергетической  эффективности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о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внесении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изменений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отдельные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законодательные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акты Российской  Федерации»; повышение энергетической эффективности экономики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области; обеспечение системности 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комплексности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проведении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мероприятий по</a:t>
            </a:r>
            <a:r>
              <a:rPr sz="1600" b="1" spc="114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энергосбережению.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676977"/>
              </p:ext>
            </p:extLst>
          </p:nvPr>
        </p:nvGraphicFramePr>
        <p:xfrm>
          <a:off x="509016" y="3958811"/>
          <a:ext cx="3954780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352288" y="4133088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4444" y="4134599"/>
            <a:ext cx="3955541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03429" y="419793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205,0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61931" y="685800"/>
            <a:ext cx="751205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Динамика исполнения основных параметров бюджета 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</a:t>
            </a:r>
            <a:r>
              <a:rPr sz="2400" b="1" i="1" spc="4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</a:t>
            </a:r>
            <a:endParaRPr sz="24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</a:t>
            </a:r>
            <a:r>
              <a:rPr sz="2400" b="1" i="1" spc="2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85986" y="2133600"/>
            <a:ext cx="8663940" cy="3852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56068" y="5105400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1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31391" y="3139439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19783" y="3645408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1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15567" y="4221479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76398" y="2926422"/>
            <a:ext cx="8133080" cy="2496196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1200" spc="-10" dirty="0" smtClean="0">
                <a:solidFill>
                  <a:srgbClr val="575757"/>
                </a:solidFill>
                <a:latin typeface="Arial"/>
                <a:cs typeface="Arial"/>
              </a:rPr>
              <a:t>3</a:t>
            </a: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50</a:t>
            </a:r>
            <a:r>
              <a:rPr sz="1200" spc="-195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 smtClean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lang="ru-RU" sz="1200" spc="-15" dirty="0" smtClean="0">
              <a:solidFill>
                <a:srgbClr val="575757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lang="ru-RU" sz="1200" spc="-15" dirty="0" smtClean="0">
                <a:solidFill>
                  <a:srgbClr val="575757"/>
                </a:solidFill>
                <a:latin typeface="Arial"/>
                <a:cs typeface="Arial"/>
              </a:rPr>
              <a:t>300 000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  <a:tabLst>
                <a:tab pos="785495" algn="l"/>
                <a:tab pos="8119109" algn="l"/>
              </a:tabLst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250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0" dirty="0" smtClean="0">
                <a:solidFill>
                  <a:srgbClr val="575757"/>
                </a:solidFill>
                <a:latin typeface="Arial"/>
                <a:cs typeface="Arial"/>
              </a:rPr>
              <a:t>0</a:t>
            </a: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00</a:t>
            </a: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	</a:t>
            </a:r>
            <a:r>
              <a:rPr sz="1200" u="sng" spc="-15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-10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	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  <a:tabLst>
                <a:tab pos="785495" algn="l"/>
                <a:tab pos="8119109" algn="l"/>
              </a:tabLst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200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000	</a:t>
            </a:r>
            <a:r>
              <a:rPr sz="1200" u="sng" spc="-15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-10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	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  <a:tabLst>
                <a:tab pos="785495" algn="l"/>
                <a:tab pos="8119109" algn="l"/>
              </a:tabLst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150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000	</a:t>
            </a:r>
            <a:r>
              <a:rPr sz="1200" u="sng" spc="-15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-10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	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100</a:t>
            </a:r>
            <a:r>
              <a:rPr sz="1200" spc="-9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sz="1200" dirty="0">
              <a:latin typeface="Arial"/>
              <a:cs typeface="Arial"/>
            </a:endParaRPr>
          </a:p>
          <a:p>
            <a:pPr marR="7471409" algn="ctr">
              <a:lnSpc>
                <a:spcPct val="100000"/>
              </a:lnSpc>
              <a:spcBef>
                <a:spcPts val="695"/>
              </a:spcBef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50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sz="1200" dirty="0">
              <a:latin typeface="Arial"/>
              <a:cs typeface="Arial"/>
            </a:endParaRPr>
          </a:p>
          <a:p>
            <a:pPr marL="466725">
              <a:lnSpc>
                <a:spcPct val="100000"/>
              </a:lnSpc>
              <a:spcBef>
                <a:spcPts val="695"/>
              </a:spcBef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0</a:t>
            </a:r>
            <a:endParaRPr sz="1200" dirty="0">
              <a:latin typeface="Arial"/>
              <a:cs typeface="Arial"/>
            </a:endParaRPr>
          </a:p>
          <a:p>
            <a:pPr marL="45720">
              <a:lnSpc>
                <a:spcPct val="100000"/>
              </a:lnSpc>
              <a:spcBef>
                <a:spcPts val="710"/>
              </a:spcBef>
            </a:pPr>
            <a:r>
              <a:rPr sz="1200" spc="-10" dirty="0" smtClean="0">
                <a:solidFill>
                  <a:srgbClr val="575757"/>
                </a:solidFill>
                <a:latin typeface="Arial"/>
                <a:cs typeface="Arial"/>
              </a:rPr>
              <a:t>-</a:t>
            </a: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10</a:t>
            </a:r>
            <a:r>
              <a:rPr sz="1200" spc="-95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663814" y="2661822"/>
            <a:ext cx="757427" cy="24510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85968" y="2743200"/>
            <a:ext cx="757427" cy="23779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072386" y="5377811"/>
            <a:ext cx="3456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01950" algn="l"/>
              </a:tabLst>
            </a:pPr>
            <a:r>
              <a:rPr sz="1200" spc="-80" dirty="0">
                <a:solidFill>
                  <a:srgbClr val="575757"/>
                </a:solidFill>
                <a:latin typeface="Trebuchet MS"/>
                <a:cs typeface="Trebuchet MS"/>
              </a:rPr>
              <a:t>Д</a:t>
            </a:r>
            <a:r>
              <a:rPr sz="1200" spc="-25" dirty="0">
                <a:solidFill>
                  <a:srgbClr val="575757"/>
                </a:solidFill>
                <a:latin typeface="Trebuchet MS"/>
                <a:cs typeface="Trebuchet MS"/>
              </a:rPr>
              <a:t>о</a:t>
            </a:r>
            <a:r>
              <a:rPr sz="1200" spc="-125" dirty="0">
                <a:solidFill>
                  <a:srgbClr val="575757"/>
                </a:solidFill>
                <a:latin typeface="Trebuchet MS"/>
                <a:cs typeface="Trebuchet MS"/>
              </a:rPr>
              <a:t>х</a:t>
            </a:r>
            <a:r>
              <a:rPr sz="1200" spc="-50" dirty="0">
                <a:solidFill>
                  <a:srgbClr val="575757"/>
                </a:solidFill>
                <a:latin typeface="Trebuchet MS"/>
                <a:cs typeface="Trebuchet MS"/>
              </a:rPr>
              <a:t>о</a:t>
            </a:r>
            <a:r>
              <a:rPr sz="1200" spc="-25" dirty="0">
                <a:solidFill>
                  <a:srgbClr val="575757"/>
                </a:solidFill>
                <a:latin typeface="Trebuchet MS"/>
                <a:cs typeface="Trebuchet MS"/>
              </a:rPr>
              <a:t>ды</a:t>
            </a:r>
            <a:r>
              <a:rPr sz="1200" dirty="0">
                <a:solidFill>
                  <a:srgbClr val="575757"/>
                </a:solidFill>
                <a:latin typeface="Trebuchet MS"/>
                <a:cs typeface="Trebuchet MS"/>
              </a:rPr>
              <a:t>	</a:t>
            </a:r>
            <a:r>
              <a:rPr sz="1200" spc="-50" dirty="0">
                <a:solidFill>
                  <a:srgbClr val="575757"/>
                </a:solidFill>
                <a:latin typeface="Trebuchet MS"/>
                <a:cs typeface="Trebuchet MS"/>
              </a:rPr>
              <a:t>Ра</a:t>
            </a:r>
            <a:r>
              <a:rPr sz="1200" spc="-95" dirty="0">
                <a:solidFill>
                  <a:srgbClr val="575757"/>
                </a:solidFill>
                <a:latin typeface="Trebuchet MS"/>
                <a:cs typeface="Trebuchet MS"/>
              </a:rPr>
              <a:t>с</a:t>
            </a:r>
            <a:r>
              <a:rPr sz="1200" spc="-125" dirty="0">
                <a:solidFill>
                  <a:srgbClr val="575757"/>
                </a:solidFill>
                <a:latin typeface="Trebuchet MS"/>
                <a:cs typeface="Trebuchet MS"/>
              </a:rPr>
              <a:t>х</a:t>
            </a:r>
            <a:r>
              <a:rPr sz="1200" spc="-50" dirty="0">
                <a:solidFill>
                  <a:srgbClr val="575757"/>
                </a:solidFill>
                <a:latin typeface="Trebuchet MS"/>
                <a:cs typeface="Trebuchet MS"/>
              </a:rPr>
              <a:t>о</a:t>
            </a:r>
            <a:r>
              <a:rPr sz="1200" spc="-30" dirty="0">
                <a:solidFill>
                  <a:srgbClr val="575757"/>
                </a:solidFill>
                <a:latin typeface="Trebuchet MS"/>
                <a:cs typeface="Trebuchet MS"/>
              </a:rPr>
              <a:t>ды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603064" y="2551726"/>
            <a:ext cx="758952" cy="25611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408866" y="2591784"/>
            <a:ext cx="758951" cy="25136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682864" y="2376677"/>
            <a:ext cx="738377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dirty="0" smtClean="0">
                <a:latin typeface="Arial"/>
                <a:cs typeface="Arial"/>
              </a:rPr>
              <a:t>440 339,0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523887" y="2401278"/>
            <a:ext cx="700458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835275" algn="l"/>
              </a:tabLst>
            </a:pPr>
            <a:r>
              <a:rPr lang="ru-RU" sz="1050" dirty="0" smtClean="0">
                <a:latin typeface="Arial"/>
                <a:cs typeface="Arial"/>
              </a:rPr>
              <a:t>434 918,5</a:t>
            </a:r>
            <a:endParaRPr lang="ru-RU" sz="1050" dirty="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 flipV="1">
            <a:off x="6781800" y="5053759"/>
            <a:ext cx="757427" cy="673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28088" y="5053759"/>
            <a:ext cx="726948" cy="516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6803469" y="4795709"/>
            <a:ext cx="697356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757670" algn="l"/>
                <a:tab pos="7307580" algn="l"/>
              </a:tabLst>
            </a:pPr>
            <a:r>
              <a:rPr sz="1050" u="sng" spc="-5" dirty="0">
                <a:solidFill>
                  <a:srgbClr val="404040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lang="ru-RU" sz="1050" u="sng" spc="-5" dirty="0" smtClean="0">
                <a:solidFill>
                  <a:srgbClr val="404040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5 420,5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393176" y="5372685"/>
            <a:ext cx="5969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75" dirty="0">
                <a:solidFill>
                  <a:srgbClr val="575757"/>
                </a:solidFill>
                <a:latin typeface="Trebuchet MS"/>
                <a:cs typeface="Trebuchet MS"/>
              </a:rPr>
              <a:t>Д</a:t>
            </a:r>
            <a:r>
              <a:rPr sz="1200" spc="-100" dirty="0">
                <a:solidFill>
                  <a:srgbClr val="575757"/>
                </a:solidFill>
                <a:latin typeface="Trebuchet MS"/>
                <a:cs typeface="Trebuchet MS"/>
              </a:rPr>
              <a:t>еф</a:t>
            </a:r>
            <a:r>
              <a:rPr sz="1200" spc="-90" dirty="0">
                <a:solidFill>
                  <a:srgbClr val="575757"/>
                </a:solidFill>
                <a:latin typeface="Trebuchet MS"/>
                <a:cs typeface="Trebuchet MS"/>
              </a:rPr>
              <a:t>и</a:t>
            </a:r>
            <a:r>
              <a:rPr sz="1200" spc="-30" dirty="0">
                <a:solidFill>
                  <a:srgbClr val="575757"/>
                </a:solidFill>
                <a:latin typeface="Trebuchet MS"/>
                <a:cs typeface="Trebuchet MS"/>
              </a:rPr>
              <a:t>ц</a:t>
            </a:r>
            <a:r>
              <a:rPr sz="1200" spc="-65" dirty="0">
                <a:solidFill>
                  <a:srgbClr val="575757"/>
                </a:solidFill>
                <a:latin typeface="Trebuchet MS"/>
                <a:cs typeface="Trebuchet MS"/>
              </a:rPr>
              <a:t>ит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733801" y="5775960"/>
            <a:ext cx="134110" cy="1447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010400" y="3750945"/>
            <a:ext cx="681226" cy="234038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  <a:tabLst>
                <a:tab pos="5806440" algn="l"/>
                <a:tab pos="7307580" algn="l"/>
              </a:tabLst>
            </a:pPr>
            <a:r>
              <a:rPr sz="1200" u="sng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Times New Roman"/>
                <a:cs typeface="Times New Roman"/>
              </a:rPr>
              <a:t>	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 flipH="1" flipV="1">
            <a:off x="5243395" y="5802315"/>
            <a:ext cx="142430" cy="1447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938418" y="5749605"/>
            <a:ext cx="5740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20</a:t>
            </a:r>
            <a:r>
              <a:rPr lang="ru-RU"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22</a:t>
            </a:r>
            <a:r>
              <a:rPr sz="1200" spc="-65" dirty="0" err="1" smtClean="0">
                <a:solidFill>
                  <a:srgbClr val="575757"/>
                </a:solidFill>
                <a:latin typeface="Trebuchet MS"/>
                <a:cs typeface="Trebuchet MS"/>
              </a:rPr>
              <a:t>год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501321" y="5775960"/>
            <a:ext cx="5740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20</a:t>
            </a:r>
            <a:r>
              <a:rPr lang="ru-RU"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23</a:t>
            </a:r>
            <a:r>
              <a:rPr sz="1200" spc="-220" dirty="0" smtClean="0">
                <a:solidFill>
                  <a:srgbClr val="575757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575757"/>
                </a:solidFill>
                <a:latin typeface="Trebuchet MS"/>
                <a:cs typeface="Trebuchet MS"/>
              </a:rPr>
              <a:t>год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5" name="object 29"/>
          <p:cNvSpPr txBox="1"/>
          <p:nvPr/>
        </p:nvSpPr>
        <p:spPr>
          <a:xfrm>
            <a:off x="7208511" y="4278945"/>
            <a:ext cx="96622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-75" dirty="0" smtClean="0">
                <a:solidFill>
                  <a:srgbClr val="575757"/>
                </a:solidFill>
                <a:latin typeface="Trebuchet MS"/>
                <a:cs typeface="Trebuchet MS"/>
              </a:rPr>
              <a:t>Профицит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6" name="object 23"/>
          <p:cNvSpPr txBox="1"/>
          <p:nvPr/>
        </p:nvSpPr>
        <p:spPr>
          <a:xfrm>
            <a:off x="2679327" y="2306777"/>
            <a:ext cx="60642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spc="-5" dirty="0" smtClean="0">
                <a:solidFill>
                  <a:srgbClr val="404040"/>
                </a:solidFill>
                <a:latin typeface="Arial"/>
                <a:cs typeface="Arial"/>
              </a:rPr>
              <a:t>442 094,7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7" name="object 23"/>
          <p:cNvSpPr txBox="1"/>
          <p:nvPr/>
        </p:nvSpPr>
        <p:spPr>
          <a:xfrm>
            <a:off x="5529326" y="2376677"/>
            <a:ext cx="60642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spc="-5" dirty="0" smtClean="0">
                <a:solidFill>
                  <a:srgbClr val="404040"/>
                </a:solidFill>
                <a:latin typeface="Arial"/>
                <a:cs typeface="Arial"/>
              </a:rPr>
              <a:t>441 604,9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8" name="object 23"/>
          <p:cNvSpPr txBox="1"/>
          <p:nvPr/>
        </p:nvSpPr>
        <p:spPr>
          <a:xfrm>
            <a:off x="7843513" y="4807028"/>
            <a:ext cx="60642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spc="-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ru-RU" sz="1050" spc="-5" dirty="0" smtClean="0">
                <a:solidFill>
                  <a:srgbClr val="404040"/>
                </a:solidFill>
                <a:latin typeface="Arial"/>
                <a:cs typeface="Arial"/>
              </a:rPr>
              <a:t>489,8</a:t>
            </a:r>
            <a:endParaRPr sz="10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6044" y="545845"/>
            <a:ext cx="8880348" cy="61904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99819" y="430148"/>
            <a:ext cx="750824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619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Разработка</a:t>
            </a:r>
            <a:r>
              <a:rPr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проектов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генеральных планов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правил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землепользования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застройки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сельских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поселений</a:t>
            </a:r>
            <a:r>
              <a:rPr sz="1800" b="1" i="1" spc="-6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Демидовского</a:t>
            </a:r>
            <a:endParaRPr sz="1800" dirty="0">
              <a:latin typeface="Times New Roman"/>
              <a:cs typeface="Times New Roman"/>
            </a:endParaRPr>
          </a:p>
          <a:p>
            <a:pPr marL="1239520">
              <a:lnSpc>
                <a:spcPct val="100000"/>
              </a:lnSpc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района </a:t>
            </a:r>
            <a:r>
              <a:rPr sz="18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95883" y="4108640"/>
            <a:ext cx="386486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86588" y="4653152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38529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29510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20085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11041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63009" y="4653152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85891" y="3887851"/>
            <a:ext cx="3429509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01295" marR="19177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200,0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10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200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3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703903"/>
              </p:ext>
            </p:extLst>
          </p:nvPr>
        </p:nvGraphicFramePr>
        <p:xfrm>
          <a:off x="228396" y="5456301"/>
          <a:ext cx="8793479" cy="1020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21590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генерального плана, правил  землепользования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застройки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сельских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поселений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Демидовского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района 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области»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375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29285" y="1694433"/>
            <a:ext cx="8826500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пунктов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сельских поселений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Демидовского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 предпосылками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устойчивого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развития, формирования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благоприятной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среды жизнедеятельности, экологической безопасности, надежности транспортной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 инженерной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инфраструктур,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комплексности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решений жилищной программы,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эффективности  использования производственных территорий,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культурной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преемственности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градостроительных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решений, эстетической</a:t>
            </a:r>
            <a:r>
              <a:rPr sz="1600" b="1" spc="13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выразительности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435262"/>
              </p:ext>
            </p:extLst>
          </p:nvPr>
        </p:nvGraphicFramePr>
        <p:xfrm>
          <a:off x="533400" y="3927976"/>
          <a:ext cx="4016496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2926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443728" y="4123944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1685" y="4125455"/>
            <a:ext cx="3999931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32"/>
          <p:cNvSpPr txBox="1"/>
          <p:nvPr/>
        </p:nvSpPr>
        <p:spPr>
          <a:xfrm>
            <a:off x="1203429" y="419793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200,0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myd.su/wp-content/uploads/2020/12/valovyj-doho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638800"/>
          </a:xfrm>
          <a:prstGeom prst="rect">
            <a:avLst/>
          </a:prstGeom>
          <a:noFill/>
          <a:effectLst>
            <a:glow>
              <a:schemeClr val="accent1"/>
            </a:glow>
            <a:reflection endPos="0" dist="50800" dir="5400000" sy="-100000" algn="bl" rotWithShape="0"/>
            <a:softEdge rad="1054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4320" y="88709"/>
            <a:ext cx="8730996" cy="274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81000" y="1219200"/>
            <a:ext cx="8382000" cy="2426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00007C"/>
              </a:buClr>
              <a:buSzPct val="75000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реализации программы развития </a:t>
            </a:r>
            <a:r>
              <a:rPr sz="2000" b="1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2000" b="1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000" b="1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sz="2000" b="1" spc="1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профинансировано</a:t>
            </a:r>
            <a:r>
              <a:rPr sz="2000" b="1" spc="-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u="sng" spc="-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девяти</a:t>
            </a:r>
            <a:r>
              <a:rPr sz="2400" b="1" i="1" u="sng" spc="-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жилых </a:t>
            </a:r>
            <a:r>
              <a:rPr sz="2400" b="1" i="1" u="sng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помещений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детям- 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сиротам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детям, оставшимся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попечения родителей,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лицам </a:t>
            </a:r>
            <a:r>
              <a:rPr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sz="2000" b="1" spc="-3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</a:t>
            </a:r>
            <a:r>
              <a:rPr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buClr>
                <a:srgbClr val="00007C"/>
              </a:buClr>
              <a:buSzPct val="75000"/>
              <a:tabLst>
                <a:tab pos="355600" algn="l"/>
                <a:tab pos="356235" algn="l"/>
              </a:tabLs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из бюджета Смоленской области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3957638">
              <a:lnSpc>
                <a:spcPct val="100000"/>
              </a:lnSpc>
            </a:pP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80963">
              <a:lnSpc>
                <a:spcPct val="10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сумме</a:t>
            </a:r>
            <a:r>
              <a:rPr sz="2400" b="1" u="heavy" spc="-5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u="sng" dirty="0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7 830,7 </a:t>
            </a:r>
            <a:r>
              <a:rPr sz="2400" b="1" i="1" u="sng" dirty="0" err="1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sz="2400" b="1" i="1" u="sng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2400" b="1" i="1" u="sng" spc="-10" dirty="0" err="1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2400" i="1" u="sng" spc="-5" dirty="0" smtClean="0">
              <a:solidFill>
                <a:srgbClr val="5B5B97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01725" y="469214"/>
            <a:ext cx="791337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1800" b="1" i="1" spc="-5" dirty="0">
                <a:solidFill>
                  <a:srgbClr val="002060"/>
                </a:solidFill>
              </a:rPr>
              <a:t>Бюджетные инвестиции </a:t>
            </a:r>
            <a:r>
              <a:rPr sz="1800" b="1" i="1" dirty="0">
                <a:solidFill>
                  <a:srgbClr val="002060"/>
                </a:solidFill>
              </a:rPr>
              <a:t>на</a:t>
            </a:r>
            <a:r>
              <a:rPr sz="1800" b="1" i="1" spc="-105" dirty="0">
                <a:solidFill>
                  <a:srgbClr val="002060"/>
                </a:solidFill>
              </a:rPr>
              <a:t> </a:t>
            </a:r>
            <a:r>
              <a:rPr sz="1800" b="1" i="1" spc="-5" dirty="0">
                <a:solidFill>
                  <a:srgbClr val="002060"/>
                </a:solidFill>
              </a:rPr>
              <a:t>приобретение  объектов недвижимого </a:t>
            </a:r>
            <a:r>
              <a:rPr sz="1800" b="1" i="1" dirty="0" err="1">
                <a:solidFill>
                  <a:srgbClr val="002060"/>
                </a:solidFill>
              </a:rPr>
              <a:t>имущества</a:t>
            </a:r>
            <a:r>
              <a:rPr sz="1800" b="1" i="1" spc="-130" dirty="0">
                <a:solidFill>
                  <a:srgbClr val="002060"/>
                </a:solidFill>
              </a:rPr>
              <a:t> </a:t>
            </a:r>
            <a:r>
              <a:rPr sz="1800" b="1" i="1" dirty="0" smtClean="0">
                <a:solidFill>
                  <a:srgbClr val="002060"/>
                </a:solidFill>
              </a:rPr>
              <a:t>в</a:t>
            </a:r>
            <a:r>
              <a:rPr lang="ru-RU" sz="1800" b="1" i="1" dirty="0" smtClean="0">
                <a:solidFill>
                  <a:srgbClr val="002060"/>
                </a:solidFill>
              </a:rPr>
              <a:t> </a:t>
            </a:r>
            <a:r>
              <a:rPr sz="1800" b="1" i="1" spc="-5" dirty="0" err="1" smtClean="0">
                <a:solidFill>
                  <a:srgbClr val="002060"/>
                </a:solidFill>
              </a:rPr>
              <a:t>муниципальную</a:t>
            </a:r>
            <a:r>
              <a:rPr sz="1800" b="1" i="1" spc="-45" dirty="0" smtClean="0">
                <a:solidFill>
                  <a:srgbClr val="002060"/>
                </a:solidFill>
              </a:rPr>
              <a:t> </a:t>
            </a:r>
            <a:r>
              <a:rPr sz="1800" b="1" i="1" dirty="0">
                <a:solidFill>
                  <a:srgbClr val="002060"/>
                </a:solidFill>
              </a:rPr>
              <a:t>собственность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ru-RU" i="1" dirty="0" smtClean="0"/>
              <a:t>Реализация </a:t>
            </a:r>
            <a:br>
              <a:rPr lang="ru-RU" i="1" dirty="0" smtClean="0"/>
            </a:br>
            <a:r>
              <a:rPr lang="ru-RU" i="1" dirty="0" smtClean="0"/>
              <a:t>национальных проектов</a:t>
            </a:r>
            <a:endParaRPr lang="ru-RU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4509120"/>
            <a:ext cx="8524056" cy="1510680"/>
          </a:xfrm>
        </p:spPr>
        <p:txBody>
          <a:bodyPr/>
          <a:lstStyle/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 целях осуществления прорывного научно-технологического и социально-экономического развития Российской Федерации, увеличения численности населения страны, повышения уровня жизни граждан, создания комфортных условий для их проживания, а также условий и возможностей для самореализации и раскрытия таланта каждого человека, Президентом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 Указ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07.05.2018 № 204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национальных целях и стратегических задачах развития Российской Федерации на период до 2024 года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pic>
        <p:nvPicPr>
          <p:cNvPr id="174082" name="Picture 2" descr="https://habinfo.ru/wp-content/uploads/2020/02/news-xuiy1i7u5s-e15808693057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" y="-1956"/>
            <a:ext cx="4056385" cy="304492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5990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797961"/>
              </p:ext>
            </p:extLst>
          </p:nvPr>
        </p:nvGraphicFramePr>
        <p:xfrm>
          <a:off x="3650591" y="5634883"/>
          <a:ext cx="529562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907"/>
                <a:gridCol w="1323907"/>
                <a:gridCol w="1323907"/>
                <a:gridCol w="1323907"/>
              </a:tblGrid>
              <a:tr h="3708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6 598</a:t>
                      </a:r>
                      <a:r>
                        <a:rPr lang="en-US" sz="1200" baseline="0" dirty="0" smtClean="0">
                          <a:effectLst/>
                          <a:latin typeface="Times New Roman"/>
                          <a:ea typeface="Times New Roman"/>
                        </a:rPr>
                        <a:t> 497,49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1 686 293,01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4 899 087,95</a:t>
                      </a: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13 116,53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467" y="3124200"/>
            <a:ext cx="3357563" cy="2519627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yarcevo.admin-smolensk.ru/files/1033/o-regionalnyh-proekta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8709"/>
            <a:ext cx="5295900" cy="38351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457200"/>
            <a:ext cx="8229600" cy="109959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1800" b="1" i="1" kern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  ОБ   ИСПОЛНЕНИИ  НАЦИОНАЛЬНЫХ   ПРОЕКТОВ</a:t>
            </a:r>
            <a:endParaRPr lang="ru-RU" sz="1800" b="1" i="1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6400" y="12192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406" y="758678"/>
            <a:ext cx="2771775" cy="2080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31350"/>
            <a:ext cx="3352800" cy="2516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4" y="2362200"/>
            <a:ext cx="2366963" cy="1776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069" y="3600550"/>
            <a:ext cx="2516981" cy="1888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4887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http://sosh16maykop.ru/images/d8807455-a37d-4eaa-8afc-067e3cc3a3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73649"/>
            <a:ext cx="2664296" cy="245588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   ИСПОЛНЕНИИ  НАЦИОНАЛЬНЫХ   ПРОЕКТОВ</a:t>
            </a: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926711"/>
            <a:ext cx="4464496" cy="30777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>
                    <a:lumMod val="95000"/>
                  </a:srgbClr>
                </a:solidFill>
                <a:latin typeface="Times New Roman" pitchFamily="18" charset="0"/>
              </a:rPr>
              <a:t>НАЦИОНАЛЬНЫЙ ПРОЕКТ «ОБРАЗОВАНИЕ»</a:t>
            </a:r>
            <a:endParaRPr lang="ru-RU" sz="1400" b="1" dirty="0">
              <a:solidFill>
                <a:srgbClr val="FFFFFF">
                  <a:lumMod val="9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1419153"/>
            <a:ext cx="4176464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Региональный проект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«Современная школа»</a:t>
            </a:r>
            <a:endParaRPr lang="ru-RU" sz="1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873698"/>
              </p:ext>
            </p:extLst>
          </p:nvPr>
        </p:nvGraphicFramePr>
        <p:xfrm>
          <a:off x="3779456" y="5257800"/>
          <a:ext cx="5135944" cy="957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986"/>
                <a:gridCol w="1283986"/>
                <a:gridCol w="1283986"/>
                <a:gridCol w="1283986"/>
              </a:tblGrid>
              <a:tr h="30480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558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286558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6 </a:t>
                      </a: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428 597,49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r>
                        <a:rPr lang="en-US" sz="1200" baseline="0" dirty="0" smtClean="0">
                          <a:effectLst/>
                          <a:latin typeface="Times New Roman"/>
                          <a:ea typeface="Times New Roman"/>
                        </a:rPr>
                        <a:t> 521 490,55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4 893 990,41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13 116,53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04800" y="1234488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CACAFF">
                    <a:lumMod val="25000"/>
                  </a:srgbClr>
                </a:solidFill>
                <a:latin typeface="Times New Roman" pitchFamily="18" charset="0"/>
              </a:rPr>
              <a:t>Из них:</a:t>
            </a:r>
            <a:endParaRPr lang="ru-RU" sz="1600" b="1" dirty="0">
              <a:solidFill>
                <a:srgbClr val="CACAFF">
                  <a:lumMod val="2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859340"/>
            <a:ext cx="74009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16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Заборьевская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СШ Демидовского района Смоленской</a:t>
            </a:r>
          </a:p>
          <a:p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области капитально отремонтированы</a:t>
            </a:r>
            <a:r>
              <a:rPr lang="en-US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 кабинета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</a:t>
            </a:r>
            <a:endParaRPr lang="en-US" sz="16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которых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образования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цифрового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гуманитарного </a:t>
            </a:r>
            <a:endParaRPr lang="en-US" sz="16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профилей «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Точка роста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en-US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Кабинеты оформлены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едином стиле в соответствии с </a:t>
            </a:r>
            <a:r>
              <a:rPr lang="ru-RU" sz="16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брендбуком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центров «Точка роста».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оснастили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современным учебным оборудованием, и уже с 1 сентября 2023 года </a:t>
            </a:r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3581400"/>
            <a:ext cx="3627059" cy="2721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03256" y="3429000"/>
            <a:ext cx="521214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школьники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занимаются в новых учебных центрах.</a:t>
            </a:r>
          </a:p>
          <a:p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«Точка роста» предоставляют школьникам и педагогам новые возможности проводить занятия с использованием современного оборудования, реализовывать новые образовательные проекты.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76876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icture backgroun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419600"/>
            <a:ext cx="5105400" cy="2376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058" name="Picture 2" descr="http://sosh16maykop.ru/images/d8807455-a37d-4eaa-8afc-067e3cc3a3b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453" y="685800"/>
            <a:ext cx="2664296" cy="245588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   ИСПОЛНЕНИИ  НАЦИОНАЛЬНЫХ   ПРОЕКТОВ</a:t>
            </a: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88324" y="1524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Продолжение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926711"/>
            <a:ext cx="6248400" cy="5232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Региональный проект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«Патриотическое воспитание граждан Российской Федерации»</a:t>
            </a:r>
            <a:endParaRPr lang="ru-RU" sz="1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535432"/>
              </p:ext>
            </p:extLst>
          </p:nvPr>
        </p:nvGraphicFramePr>
        <p:xfrm>
          <a:off x="265931" y="5240018"/>
          <a:ext cx="4772024" cy="129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3006"/>
                <a:gridCol w="1193006"/>
                <a:gridCol w="1193006"/>
                <a:gridCol w="1193006"/>
              </a:tblGrid>
              <a:tr h="3708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169 900,00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164 802,46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5 097,54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0,00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" y="1241740"/>
            <a:ext cx="6248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«Патриотическое воспитание граждан Российской Федерации»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национального проекта «Образование»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 на укрепление воспитательной составляющей системы образования, 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7800" y="2226625"/>
            <a:ext cx="3886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способствовать всестороннему духовному, нравственному и интеллектуальному развитию детей и расширит их участие в принятии решений, которые затрагивают их права и интересы.</a:t>
            </a:r>
            <a:endParaRPr lang="ru-RU" sz="1400" i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26624"/>
            <a:ext cx="4953000" cy="295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5939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Picture backgroun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33400"/>
            <a:ext cx="4343400" cy="24384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   ИСПОЛНЕНИИ  НАЦИОНАЛЬНЫХ   ПРОЕКТОВ</a:t>
            </a: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88324" y="1524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Продолжение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926711"/>
            <a:ext cx="3657600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Региональный проект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«Творческие люди»</a:t>
            </a:r>
            <a:endParaRPr lang="ru-RU" sz="1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409638"/>
              </p:ext>
            </p:extLst>
          </p:nvPr>
        </p:nvGraphicFramePr>
        <p:xfrm>
          <a:off x="265931" y="5240018"/>
          <a:ext cx="4772024" cy="129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3006"/>
                <a:gridCol w="1193006"/>
                <a:gridCol w="1193006"/>
                <a:gridCol w="1193006"/>
              </a:tblGrid>
              <a:tr h="3708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121 700,00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100 000,00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20 483,00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1 217,00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" y="1241740"/>
            <a:ext cx="624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«Творческие люди»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национального проекта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«Культура» направлен на создание условий для реализации творческого</a:t>
            </a:r>
          </a:p>
          <a:p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отенциала граждан и организаций культуры.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7800" y="2743200"/>
            <a:ext cx="3657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в </a:t>
            </a:r>
            <a:r>
              <a:rPr lang="ru-RU" sz="1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Заборьевском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сельском доме культуры был отремонтирован кабинет и куплена офисная мебель.</a:t>
            </a:r>
            <a:endParaRPr lang="ru-RU" sz="1400" i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0404"/>
            <a:ext cx="4953000" cy="307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443" y="3912752"/>
            <a:ext cx="3810991" cy="285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7360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5052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16023" y="1690116"/>
            <a:ext cx="7428230" cy="2534920"/>
          </a:xfrm>
          <a:custGeom>
            <a:avLst/>
            <a:gdLst/>
            <a:ahLst/>
            <a:cxnLst/>
            <a:rect l="l" t="t" r="r" b="b"/>
            <a:pathLst>
              <a:path w="7428230" h="2534920">
                <a:moveTo>
                  <a:pt x="0" y="2534412"/>
                </a:moveTo>
                <a:lnTo>
                  <a:pt x="7427976" y="2534412"/>
                </a:lnTo>
                <a:lnTo>
                  <a:pt x="7427976" y="0"/>
                </a:lnTo>
                <a:lnTo>
                  <a:pt x="0" y="0"/>
                </a:lnTo>
                <a:lnTo>
                  <a:pt x="0" y="2534412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3023" y="3592067"/>
            <a:ext cx="568960" cy="632460"/>
          </a:xfrm>
          <a:custGeom>
            <a:avLst/>
            <a:gdLst/>
            <a:ahLst/>
            <a:cxnLst/>
            <a:rect l="l" t="t" r="r" b="b"/>
            <a:pathLst>
              <a:path w="568960" h="632460">
                <a:moveTo>
                  <a:pt x="0" y="632460"/>
                </a:moveTo>
                <a:lnTo>
                  <a:pt x="568452" y="632460"/>
                </a:lnTo>
                <a:lnTo>
                  <a:pt x="56845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16023" y="1690116"/>
            <a:ext cx="565785" cy="634365"/>
          </a:xfrm>
          <a:custGeom>
            <a:avLst/>
            <a:gdLst/>
            <a:ahLst/>
            <a:cxnLst/>
            <a:rect l="l" t="t" r="r" b="b"/>
            <a:pathLst>
              <a:path w="565785" h="634364">
                <a:moveTo>
                  <a:pt x="0" y="633983"/>
                </a:moveTo>
                <a:lnTo>
                  <a:pt x="565403" y="633983"/>
                </a:lnTo>
                <a:lnTo>
                  <a:pt x="565403" y="0"/>
                </a:lnTo>
                <a:lnTo>
                  <a:pt x="0" y="0"/>
                </a:lnTo>
                <a:lnTo>
                  <a:pt x="0" y="633983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1427" y="1066800"/>
            <a:ext cx="585470" cy="623570"/>
          </a:xfrm>
          <a:custGeom>
            <a:avLst/>
            <a:gdLst/>
            <a:ahLst/>
            <a:cxnLst/>
            <a:rect l="l" t="t" r="r" b="b"/>
            <a:pathLst>
              <a:path w="585469" h="623569">
                <a:moveTo>
                  <a:pt x="0" y="623316"/>
                </a:moveTo>
                <a:lnTo>
                  <a:pt x="585215" y="623316"/>
                </a:lnTo>
                <a:lnTo>
                  <a:pt x="585215" y="0"/>
                </a:lnTo>
                <a:lnTo>
                  <a:pt x="0" y="0"/>
                </a:lnTo>
                <a:lnTo>
                  <a:pt x="0" y="62331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41475" y="3592067"/>
            <a:ext cx="584200" cy="632460"/>
          </a:xfrm>
          <a:custGeom>
            <a:avLst/>
            <a:gdLst/>
            <a:ahLst/>
            <a:cxnLst/>
            <a:rect l="l" t="t" r="r" b="b"/>
            <a:pathLst>
              <a:path w="584200" h="632460">
                <a:moveTo>
                  <a:pt x="0" y="632460"/>
                </a:moveTo>
                <a:lnTo>
                  <a:pt x="583692" y="632460"/>
                </a:lnTo>
                <a:lnTo>
                  <a:pt x="58369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81427" y="1690116"/>
            <a:ext cx="585470" cy="643255"/>
          </a:xfrm>
          <a:custGeom>
            <a:avLst/>
            <a:gdLst/>
            <a:ahLst/>
            <a:cxnLst/>
            <a:rect l="l" t="t" r="r" b="b"/>
            <a:pathLst>
              <a:path w="585469" h="643255">
                <a:moveTo>
                  <a:pt x="0" y="643127"/>
                </a:moveTo>
                <a:lnTo>
                  <a:pt x="585215" y="643127"/>
                </a:lnTo>
                <a:lnTo>
                  <a:pt x="585215" y="0"/>
                </a:lnTo>
                <a:lnTo>
                  <a:pt x="0" y="0"/>
                </a:lnTo>
                <a:lnTo>
                  <a:pt x="0" y="64312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41475" y="2324100"/>
            <a:ext cx="574675" cy="623570"/>
          </a:xfrm>
          <a:custGeom>
            <a:avLst/>
            <a:gdLst/>
            <a:ahLst/>
            <a:cxnLst/>
            <a:rect l="l" t="t" r="r" b="b"/>
            <a:pathLst>
              <a:path w="574675" h="623569">
                <a:moveTo>
                  <a:pt x="0" y="623315"/>
                </a:moveTo>
                <a:lnTo>
                  <a:pt x="574548" y="623315"/>
                </a:lnTo>
                <a:lnTo>
                  <a:pt x="574548" y="0"/>
                </a:lnTo>
                <a:lnTo>
                  <a:pt x="0" y="0"/>
                </a:lnTo>
                <a:lnTo>
                  <a:pt x="0" y="62331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2324100"/>
            <a:ext cx="582295" cy="634365"/>
          </a:xfrm>
          <a:custGeom>
            <a:avLst/>
            <a:gdLst/>
            <a:ahLst/>
            <a:cxnLst/>
            <a:rect l="l" t="t" r="r" b="b"/>
            <a:pathLst>
              <a:path w="582295" h="634364">
                <a:moveTo>
                  <a:pt x="0" y="633984"/>
                </a:moveTo>
                <a:lnTo>
                  <a:pt x="582168" y="633984"/>
                </a:lnTo>
                <a:lnTo>
                  <a:pt x="58216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16023" y="2324100"/>
            <a:ext cx="574675" cy="634365"/>
          </a:xfrm>
          <a:custGeom>
            <a:avLst/>
            <a:gdLst/>
            <a:ahLst/>
            <a:cxnLst/>
            <a:rect l="l" t="t" r="r" b="b"/>
            <a:pathLst>
              <a:path w="574675" h="634364">
                <a:moveTo>
                  <a:pt x="0" y="633984"/>
                </a:moveTo>
                <a:lnTo>
                  <a:pt x="574548" y="633984"/>
                </a:lnTo>
                <a:lnTo>
                  <a:pt x="57454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3023" y="2947416"/>
            <a:ext cx="568960" cy="645160"/>
          </a:xfrm>
          <a:custGeom>
            <a:avLst/>
            <a:gdLst/>
            <a:ahLst/>
            <a:cxnLst/>
            <a:rect l="l" t="t" r="r" b="b"/>
            <a:pathLst>
              <a:path w="568960" h="645160">
                <a:moveTo>
                  <a:pt x="0" y="644651"/>
                </a:moveTo>
                <a:lnTo>
                  <a:pt x="568452" y="644651"/>
                </a:lnTo>
                <a:lnTo>
                  <a:pt x="56845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1475" y="2947416"/>
            <a:ext cx="584200" cy="645160"/>
          </a:xfrm>
          <a:custGeom>
            <a:avLst/>
            <a:gdLst/>
            <a:ahLst/>
            <a:cxnLst/>
            <a:rect l="l" t="t" r="r" b="b"/>
            <a:pathLst>
              <a:path w="584200" h="645160">
                <a:moveTo>
                  <a:pt x="0" y="644651"/>
                </a:moveTo>
                <a:lnTo>
                  <a:pt x="583692" y="644651"/>
                </a:lnTo>
                <a:lnTo>
                  <a:pt x="58369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294759" y="1907489"/>
            <a:ext cx="337439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u="heavy" spc="-5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i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Контактная</a:t>
            </a:r>
            <a:r>
              <a:rPr sz="2000" b="1" i="1" u="heavy" spc="-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2000" b="1" i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информация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30117" y="2517775"/>
            <a:ext cx="550418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Финансовое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управление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Администрации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муниципального</a:t>
            </a:r>
            <a:r>
              <a:rPr sz="20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образования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«Демидовский район» Смоленской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области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063239" y="4543044"/>
            <a:ext cx="687705" cy="0"/>
          </a:xfrm>
          <a:custGeom>
            <a:avLst/>
            <a:gdLst/>
            <a:ahLst/>
            <a:cxnLst/>
            <a:rect l="l" t="t" r="r" b="b"/>
            <a:pathLst>
              <a:path w="687704">
                <a:moveTo>
                  <a:pt x="0" y="0"/>
                </a:moveTo>
                <a:lnTo>
                  <a:pt x="687324" y="0"/>
                </a:lnTo>
              </a:path>
            </a:pathLst>
          </a:custGeom>
          <a:ln w="21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63239" y="5372100"/>
            <a:ext cx="3101340" cy="0"/>
          </a:xfrm>
          <a:custGeom>
            <a:avLst/>
            <a:gdLst/>
            <a:ahLst/>
            <a:cxnLst/>
            <a:rect l="l" t="t" r="r" b="b"/>
            <a:pathLst>
              <a:path w="3101340">
                <a:moveTo>
                  <a:pt x="0" y="0"/>
                </a:moveTo>
                <a:lnTo>
                  <a:pt x="3101340" y="0"/>
                </a:lnTo>
              </a:path>
            </a:pathLst>
          </a:custGeom>
          <a:ln w="21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63239" y="5664708"/>
            <a:ext cx="967740" cy="0"/>
          </a:xfrm>
          <a:custGeom>
            <a:avLst/>
            <a:gdLst/>
            <a:ahLst/>
            <a:cxnLst/>
            <a:rect l="l" t="t" r="r" b="b"/>
            <a:pathLst>
              <a:path w="967739">
                <a:moveTo>
                  <a:pt x="0" y="0"/>
                </a:moveTo>
                <a:lnTo>
                  <a:pt x="967739" y="0"/>
                </a:lnTo>
              </a:path>
            </a:pathLst>
          </a:custGeom>
          <a:ln w="21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63239" y="6249923"/>
            <a:ext cx="486409" cy="0"/>
          </a:xfrm>
          <a:custGeom>
            <a:avLst/>
            <a:gdLst/>
            <a:ahLst/>
            <a:cxnLst/>
            <a:rect l="l" t="t" r="r" b="b"/>
            <a:pathLst>
              <a:path w="486410">
                <a:moveTo>
                  <a:pt x="0" y="0"/>
                </a:moveTo>
                <a:lnTo>
                  <a:pt x="486156" y="0"/>
                </a:lnTo>
              </a:path>
            </a:pathLst>
          </a:custGeom>
          <a:ln w="213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63239" y="6542531"/>
            <a:ext cx="608330" cy="0"/>
          </a:xfrm>
          <a:custGeom>
            <a:avLst/>
            <a:gdLst/>
            <a:ahLst/>
            <a:cxnLst/>
            <a:rect l="l" t="t" r="r" b="b"/>
            <a:pathLst>
              <a:path w="608329">
                <a:moveTo>
                  <a:pt x="0" y="0"/>
                </a:moveTo>
                <a:lnTo>
                  <a:pt x="608076" y="0"/>
                </a:lnTo>
              </a:path>
            </a:pathLst>
          </a:custGeom>
          <a:ln w="213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051175" y="4296536"/>
            <a:ext cx="5281295" cy="22688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latin typeface="Arial"/>
                <a:cs typeface="Arial"/>
              </a:rPr>
              <a:t>Адрес: </a:t>
            </a:r>
            <a:r>
              <a:rPr sz="1600" spc="-5" dirty="0">
                <a:latin typeface="Arial"/>
                <a:cs typeface="Arial"/>
              </a:rPr>
              <a:t>216240, ул.Коммунистическая, д.10, г.Демидов,  </a:t>
            </a:r>
            <a:r>
              <a:rPr sz="1600" spc="-10" dirty="0">
                <a:latin typeface="Arial"/>
                <a:cs typeface="Arial"/>
              </a:rPr>
              <a:t>Смоленской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области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i="1" spc="-5" dirty="0">
                <a:latin typeface="Arial"/>
                <a:cs typeface="Arial"/>
              </a:rPr>
              <a:t>Для обратной </a:t>
            </a:r>
            <a:r>
              <a:rPr sz="1600" b="1" i="1" spc="-10" dirty="0">
                <a:latin typeface="Arial"/>
                <a:cs typeface="Arial"/>
              </a:rPr>
              <a:t>связи</a:t>
            </a:r>
            <a:r>
              <a:rPr sz="1600" b="1" i="1" spc="2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граждан: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600" b="1" i="1" spc="-5" dirty="0">
                <a:latin typeface="Arial"/>
                <a:cs typeface="Arial"/>
              </a:rPr>
              <a:t>Телефон: </a:t>
            </a:r>
            <a:r>
              <a:rPr sz="1600" spc="-5" dirty="0">
                <a:latin typeface="Arial"/>
                <a:cs typeface="Arial"/>
              </a:rPr>
              <a:t>+7 (48147)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4-11-41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i="1" spc="-5" dirty="0">
                <a:latin typeface="Arial"/>
                <a:cs typeface="Arial"/>
              </a:rPr>
              <a:t>Факс</a:t>
            </a:r>
            <a:r>
              <a:rPr sz="1600" spc="-5" dirty="0">
                <a:latin typeface="Arial"/>
                <a:cs typeface="Arial"/>
              </a:rPr>
              <a:t>: +7 (48147)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4-17-61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  <a:tabLst>
                <a:tab pos="852169" algn="l"/>
              </a:tabLst>
            </a:pPr>
            <a:r>
              <a:rPr sz="1600" b="1" i="1" spc="-5" dirty="0">
                <a:latin typeface="Arial"/>
                <a:cs typeface="Arial"/>
              </a:rPr>
              <a:t>E-mail</a:t>
            </a:r>
            <a:r>
              <a:rPr sz="1600" spc="-5" dirty="0">
                <a:latin typeface="Arial"/>
                <a:cs typeface="Arial"/>
              </a:rPr>
              <a:t>:	</a:t>
            </a:r>
            <a:r>
              <a:rPr sz="1600" u="heavy" spc="-5" dirty="0">
                <a:solidFill>
                  <a:srgbClr val="666699"/>
                </a:solidFill>
                <a:uFill>
                  <a:solidFill>
                    <a:srgbClr val="666699"/>
                  </a:solidFill>
                </a:uFill>
                <a:latin typeface="Arial"/>
                <a:cs typeface="Arial"/>
                <a:hlinkClick r:id="rId3"/>
              </a:rPr>
              <a:t>fdm03@fin.sml</a:t>
            </a:r>
            <a:r>
              <a:rPr sz="1600" spc="-5" dirty="0">
                <a:latin typeface="Arial"/>
                <a:cs typeface="Arial"/>
              </a:rPr>
              <a:t>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  <a:hlinkClick r:id="rId4"/>
              </a:rPr>
              <a:t>fdm03fin@yandex.ru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548638"/>
            <a:ext cx="9144000" cy="6309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6728" rIns="0" bIns="0" rtlCol="0">
            <a:spAutoFit/>
          </a:bodyPr>
          <a:lstStyle/>
          <a:p>
            <a:pPr marL="16383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Достигнутые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результаты исполнения бюджетной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политики</a:t>
            </a:r>
            <a:endParaRPr sz="1800" dirty="0">
              <a:latin typeface="Times New Roman"/>
              <a:cs typeface="Times New Roman"/>
            </a:endParaRPr>
          </a:p>
          <a:p>
            <a:pPr marL="163830" algn="ctr">
              <a:lnSpc>
                <a:spcPct val="100000"/>
              </a:lnSpc>
              <a:spcBef>
                <a:spcPts val="5"/>
              </a:spcBef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4518" y="1668017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6145" y="1341882"/>
            <a:ext cx="8228330" cy="567055"/>
          </a:xfrm>
          <a:custGeom>
            <a:avLst/>
            <a:gdLst/>
            <a:ahLst/>
            <a:cxnLst/>
            <a:rect l="l" t="t" r="r" b="b"/>
            <a:pathLst>
              <a:path w="8228330" h="567055">
                <a:moveTo>
                  <a:pt x="8133587" y="0"/>
                </a:moveTo>
                <a:lnTo>
                  <a:pt x="94488" y="0"/>
                </a:lnTo>
                <a:lnTo>
                  <a:pt x="57708" y="7423"/>
                </a:lnTo>
                <a:lnTo>
                  <a:pt x="27674" y="27670"/>
                </a:lnTo>
                <a:lnTo>
                  <a:pt x="7425" y="57703"/>
                </a:lnTo>
                <a:lnTo>
                  <a:pt x="0" y="94487"/>
                </a:lnTo>
                <a:lnTo>
                  <a:pt x="0" y="472439"/>
                </a:lnTo>
                <a:lnTo>
                  <a:pt x="7425" y="509224"/>
                </a:lnTo>
                <a:lnTo>
                  <a:pt x="27674" y="539257"/>
                </a:lnTo>
                <a:lnTo>
                  <a:pt x="57708" y="559504"/>
                </a:lnTo>
                <a:lnTo>
                  <a:pt x="94488" y="566927"/>
                </a:lnTo>
                <a:lnTo>
                  <a:pt x="8133587" y="566927"/>
                </a:lnTo>
                <a:lnTo>
                  <a:pt x="8170372" y="559504"/>
                </a:lnTo>
                <a:lnTo>
                  <a:pt x="8200405" y="539257"/>
                </a:lnTo>
                <a:lnTo>
                  <a:pt x="8220652" y="509224"/>
                </a:lnTo>
                <a:lnTo>
                  <a:pt x="8228076" y="472439"/>
                </a:lnTo>
                <a:lnTo>
                  <a:pt x="8228076" y="94487"/>
                </a:lnTo>
                <a:lnTo>
                  <a:pt x="8220652" y="57703"/>
                </a:lnTo>
                <a:lnTo>
                  <a:pt x="8200405" y="27670"/>
                </a:lnTo>
                <a:lnTo>
                  <a:pt x="8170372" y="7423"/>
                </a:lnTo>
                <a:lnTo>
                  <a:pt x="8133587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6145" y="1341882"/>
            <a:ext cx="8228330" cy="567055"/>
          </a:xfrm>
          <a:custGeom>
            <a:avLst/>
            <a:gdLst/>
            <a:ahLst/>
            <a:cxnLst/>
            <a:rect l="l" t="t" r="r" b="b"/>
            <a:pathLst>
              <a:path w="8228330" h="567055">
                <a:moveTo>
                  <a:pt x="0" y="94487"/>
                </a:moveTo>
                <a:lnTo>
                  <a:pt x="7425" y="57703"/>
                </a:lnTo>
                <a:lnTo>
                  <a:pt x="27674" y="27670"/>
                </a:lnTo>
                <a:lnTo>
                  <a:pt x="57708" y="7423"/>
                </a:lnTo>
                <a:lnTo>
                  <a:pt x="94488" y="0"/>
                </a:lnTo>
                <a:lnTo>
                  <a:pt x="8133587" y="0"/>
                </a:lnTo>
                <a:lnTo>
                  <a:pt x="8170372" y="7423"/>
                </a:lnTo>
                <a:lnTo>
                  <a:pt x="8200405" y="27670"/>
                </a:lnTo>
                <a:lnTo>
                  <a:pt x="8220652" y="57703"/>
                </a:lnTo>
                <a:lnTo>
                  <a:pt x="8228076" y="94487"/>
                </a:lnTo>
                <a:lnTo>
                  <a:pt x="8228076" y="472439"/>
                </a:lnTo>
                <a:lnTo>
                  <a:pt x="8220652" y="509224"/>
                </a:lnTo>
                <a:lnTo>
                  <a:pt x="8200405" y="539257"/>
                </a:lnTo>
                <a:lnTo>
                  <a:pt x="8170372" y="559504"/>
                </a:lnTo>
                <a:lnTo>
                  <a:pt x="8133587" y="566927"/>
                </a:lnTo>
                <a:lnTo>
                  <a:pt x="94488" y="566927"/>
                </a:lnTo>
                <a:lnTo>
                  <a:pt x="57708" y="559504"/>
                </a:lnTo>
                <a:lnTo>
                  <a:pt x="27674" y="539257"/>
                </a:lnTo>
                <a:lnTo>
                  <a:pt x="7425" y="509224"/>
                </a:lnTo>
                <a:lnTo>
                  <a:pt x="0" y="472439"/>
                </a:lnTo>
                <a:lnTo>
                  <a:pt x="0" y="94487"/>
                </a:lnTo>
                <a:close/>
              </a:path>
            </a:pathLst>
          </a:custGeom>
          <a:ln w="259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4518" y="2166366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4518" y="2166366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6145" y="1945385"/>
            <a:ext cx="8228330" cy="388620"/>
          </a:xfrm>
          <a:custGeom>
            <a:avLst/>
            <a:gdLst/>
            <a:ahLst/>
            <a:cxnLst/>
            <a:rect l="l" t="t" r="r" b="b"/>
            <a:pathLst>
              <a:path w="8228330" h="388619">
                <a:moveTo>
                  <a:pt x="8163306" y="0"/>
                </a:moveTo>
                <a:lnTo>
                  <a:pt x="64769" y="0"/>
                </a:lnTo>
                <a:lnTo>
                  <a:pt x="39556" y="5083"/>
                </a:lnTo>
                <a:lnTo>
                  <a:pt x="18969" y="18954"/>
                </a:lnTo>
                <a:lnTo>
                  <a:pt x="5089" y="39540"/>
                </a:lnTo>
                <a:lnTo>
                  <a:pt x="0" y="64769"/>
                </a:lnTo>
                <a:lnTo>
                  <a:pt x="0" y="323850"/>
                </a:lnTo>
                <a:lnTo>
                  <a:pt x="5089" y="349079"/>
                </a:lnTo>
                <a:lnTo>
                  <a:pt x="18969" y="369665"/>
                </a:lnTo>
                <a:lnTo>
                  <a:pt x="39556" y="383536"/>
                </a:lnTo>
                <a:lnTo>
                  <a:pt x="64769" y="388619"/>
                </a:lnTo>
                <a:lnTo>
                  <a:pt x="8163306" y="388619"/>
                </a:lnTo>
                <a:lnTo>
                  <a:pt x="8188535" y="383536"/>
                </a:lnTo>
                <a:lnTo>
                  <a:pt x="8209121" y="369665"/>
                </a:lnTo>
                <a:lnTo>
                  <a:pt x="8222992" y="349079"/>
                </a:lnTo>
                <a:lnTo>
                  <a:pt x="8228076" y="323850"/>
                </a:lnTo>
                <a:lnTo>
                  <a:pt x="8228076" y="64769"/>
                </a:lnTo>
                <a:lnTo>
                  <a:pt x="8222992" y="39540"/>
                </a:lnTo>
                <a:lnTo>
                  <a:pt x="8209121" y="18954"/>
                </a:lnTo>
                <a:lnTo>
                  <a:pt x="8188535" y="5083"/>
                </a:lnTo>
                <a:lnTo>
                  <a:pt x="8163306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6145" y="1945385"/>
            <a:ext cx="8228330" cy="388620"/>
          </a:xfrm>
          <a:custGeom>
            <a:avLst/>
            <a:gdLst/>
            <a:ahLst/>
            <a:cxnLst/>
            <a:rect l="l" t="t" r="r" b="b"/>
            <a:pathLst>
              <a:path w="8228330" h="388619">
                <a:moveTo>
                  <a:pt x="0" y="64769"/>
                </a:moveTo>
                <a:lnTo>
                  <a:pt x="5089" y="39540"/>
                </a:lnTo>
                <a:lnTo>
                  <a:pt x="18969" y="18954"/>
                </a:lnTo>
                <a:lnTo>
                  <a:pt x="39556" y="5083"/>
                </a:lnTo>
                <a:lnTo>
                  <a:pt x="64769" y="0"/>
                </a:lnTo>
                <a:lnTo>
                  <a:pt x="8163306" y="0"/>
                </a:lnTo>
                <a:lnTo>
                  <a:pt x="8188535" y="5083"/>
                </a:lnTo>
                <a:lnTo>
                  <a:pt x="8209121" y="18954"/>
                </a:lnTo>
                <a:lnTo>
                  <a:pt x="8222992" y="39540"/>
                </a:lnTo>
                <a:lnTo>
                  <a:pt x="8228076" y="64769"/>
                </a:lnTo>
                <a:lnTo>
                  <a:pt x="8228076" y="323850"/>
                </a:lnTo>
                <a:lnTo>
                  <a:pt x="8222992" y="349079"/>
                </a:lnTo>
                <a:lnTo>
                  <a:pt x="8209121" y="369665"/>
                </a:lnTo>
                <a:lnTo>
                  <a:pt x="8188535" y="383536"/>
                </a:lnTo>
                <a:lnTo>
                  <a:pt x="8163306" y="388619"/>
                </a:lnTo>
                <a:lnTo>
                  <a:pt x="64769" y="388619"/>
                </a:lnTo>
                <a:lnTo>
                  <a:pt x="39556" y="383536"/>
                </a:lnTo>
                <a:lnTo>
                  <a:pt x="18969" y="369665"/>
                </a:lnTo>
                <a:lnTo>
                  <a:pt x="5089" y="349079"/>
                </a:lnTo>
                <a:lnTo>
                  <a:pt x="0" y="323850"/>
                </a:lnTo>
                <a:lnTo>
                  <a:pt x="0" y="64769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4518" y="2907029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34518" y="2907029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6145" y="2439161"/>
            <a:ext cx="8228330" cy="632460"/>
          </a:xfrm>
          <a:custGeom>
            <a:avLst/>
            <a:gdLst/>
            <a:ahLst/>
            <a:cxnLst/>
            <a:rect l="l" t="t" r="r" b="b"/>
            <a:pathLst>
              <a:path w="8228330" h="632460">
                <a:moveTo>
                  <a:pt x="8122665" y="0"/>
                </a:moveTo>
                <a:lnTo>
                  <a:pt x="105410" y="0"/>
                </a:lnTo>
                <a:lnTo>
                  <a:pt x="64379" y="8290"/>
                </a:lnTo>
                <a:lnTo>
                  <a:pt x="30873" y="30892"/>
                </a:lnTo>
                <a:lnTo>
                  <a:pt x="8283" y="64400"/>
                </a:lnTo>
                <a:lnTo>
                  <a:pt x="0" y="105410"/>
                </a:lnTo>
                <a:lnTo>
                  <a:pt x="0" y="527050"/>
                </a:lnTo>
                <a:lnTo>
                  <a:pt x="8283" y="568059"/>
                </a:lnTo>
                <a:lnTo>
                  <a:pt x="30873" y="601567"/>
                </a:lnTo>
                <a:lnTo>
                  <a:pt x="64379" y="624169"/>
                </a:lnTo>
                <a:lnTo>
                  <a:pt x="105410" y="632460"/>
                </a:lnTo>
                <a:lnTo>
                  <a:pt x="8122665" y="632460"/>
                </a:lnTo>
                <a:lnTo>
                  <a:pt x="8163675" y="624169"/>
                </a:lnTo>
                <a:lnTo>
                  <a:pt x="8197183" y="601567"/>
                </a:lnTo>
                <a:lnTo>
                  <a:pt x="8219785" y="568059"/>
                </a:lnTo>
                <a:lnTo>
                  <a:pt x="8228076" y="527050"/>
                </a:lnTo>
                <a:lnTo>
                  <a:pt x="8228076" y="105410"/>
                </a:lnTo>
                <a:lnTo>
                  <a:pt x="8219785" y="64400"/>
                </a:lnTo>
                <a:lnTo>
                  <a:pt x="8197183" y="30892"/>
                </a:lnTo>
                <a:lnTo>
                  <a:pt x="8163675" y="8290"/>
                </a:lnTo>
                <a:lnTo>
                  <a:pt x="8122665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06145" y="2439161"/>
            <a:ext cx="8228330" cy="632460"/>
          </a:xfrm>
          <a:custGeom>
            <a:avLst/>
            <a:gdLst/>
            <a:ahLst/>
            <a:cxnLst/>
            <a:rect l="l" t="t" r="r" b="b"/>
            <a:pathLst>
              <a:path w="8228330" h="632460">
                <a:moveTo>
                  <a:pt x="0" y="105410"/>
                </a:moveTo>
                <a:lnTo>
                  <a:pt x="8283" y="64400"/>
                </a:lnTo>
                <a:lnTo>
                  <a:pt x="30873" y="30892"/>
                </a:lnTo>
                <a:lnTo>
                  <a:pt x="64379" y="8290"/>
                </a:lnTo>
                <a:lnTo>
                  <a:pt x="105410" y="0"/>
                </a:lnTo>
                <a:lnTo>
                  <a:pt x="8122665" y="0"/>
                </a:lnTo>
                <a:lnTo>
                  <a:pt x="8163675" y="8290"/>
                </a:lnTo>
                <a:lnTo>
                  <a:pt x="8197183" y="30892"/>
                </a:lnTo>
                <a:lnTo>
                  <a:pt x="8219785" y="64400"/>
                </a:lnTo>
                <a:lnTo>
                  <a:pt x="8228076" y="105410"/>
                </a:lnTo>
                <a:lnTo>
                  <a:pt x="8228076" y="527050"/>
                </a:lnTo>
                <a:lnTo>
                  <a:pt x="8219785" y="568059"/>
                </a:lnTo>
                <a:lnTo>
                  <a:pt x="8197183" y="601567"/>
                </a:lnTo>
                <a:lnTo>
                  <a:pt x="8163675" y="624169"/>
                </a:lnTo>
                <a:lnTo>
                  <a:pt x="8122665" y="632460"/>
                </a:lnTo>
                <a:lnTo>
                  <a:pt x="105410" y="632460"/>
                </a:lnTo>
                <a:lnTo>
                  <a:pt x="64379" y="624169"/>
                </a:lnTo>
                <a:lnTo>
                  <a:pt x="30873" y="601567"/>
                </a:lnTo>
                <a:lnTo>
                  <a:pt x="8283" y="568059"/>
                </a:lnTo>
                <a:lnTo>
                  <a:pt x="0" y="527050"/>
                </a:lnTo>
                <a:lnTo>
                  <a:pt x="0" y="10541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34518" y="3978402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34518" y="3978402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06145" y="3271265"/>
            <a:ext cx="8255634" cy="875030"/>
          </a:xfrm>
          <a:custGeom>
            <a:avLst/>
            <a:gdLst/>
            <a:ahLst/>
            <a:cxnLst/>
            <a:rect l="l" t="t" r="r" b="b"/>
            <a:pathLst>
              <a:path w="8255634" h="875029">
                <a:moveTo>
                  <a:pt x="8109711" y="0"/>
                </a:moveTo>
                <a:lnTo>
                  <a:pt x="145796" y="0"/>
                </a:lnTo>
                <a:lnTo>
                  <a:pt x="99714" y="7433"/>
                </a:lnTo>
                <a:lnTo>
                  <a:pt x="59692" y="28131"/>
                </a:lnTo>
                <a:lnTo>
                  <a:pt x="28131" y="59692"/>
                </a:lnTo>
                <a:lnTo>
                  <a:pt x="7433" y="99714"/>
                </a:lnTo>
                <a:lnTo>
                  <a:pt x="0" y="145796"/>
                </a:lnTo>
                <a:lnTo>
                  <a:pt x="0" y="728980"/>
                </a:lnTo>
                <a:lnTo>
                  <a:pt x="7433" y="775061"/>
                </a:lnTo>
                <a:lnTo>
                  <a:pt x="28131" y="815083"/>
                </a:lnTo>
                <a:lnTo>
                  <a:pt x="59692" y="846644"/>
                </a:lnTo>
                <a:lnTo>
                  <a:pt x="99714" y="867342"/>
                </a:lnTo>
                <a:lnTo>
                  <a:pt x="145796" y="874776"/>
                </a:lnTo>
                <a:lnTo>
                  <a:pt x="8109711" y="874776"/>
                </a:lnTo>
                <a:lnTo>
                  <a:pt x="8155793" y="867342"/>
                </a:lnTo>
                <a:lnTo>
                  <a:pt x="8195815" y="846644"/>
                </a:lnTo>
                <a:lnTo>
                  <a:pt x="8227376" y="815083"/>
                </a:lnTo>
                <a:lnTo>
                  <a:pt x="8248074" y="775061"/>
                </a:lnTo>
                <a:lnTo>
                  <a:pt x="8255508" y="728980"/>
                </a:lnTo>
                <a:lnTo>
                  <a:pt x="8255508" y="145796"/>
                </a:lnTo>
                <a:lnTo>
                  <a:pt x="8248074" y="99714"/>
                </a:lnTo>
                <a:lnTo>
                  <a:pt x="8227376" y="59692"/>
                </a:lnTo>
                <a:lnTo>
                  <a:pt x="8195815" y="28131"/>
                </a:lnTo>
                <a:lnTo>
                  <a:pt x="8155793" y="7433"/>
                </a:lnTo>
                <a:lnTo>
                  <a:pt x="8109711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06145" y="3271265"/>
            <a:ext cx="8255634" cy="875030"/>
          </a:xfrm>
          <a:custGeom>
            <a:avLst/>
            <a:gdLst/>
            <a:ahLst/>
            <a:cxnLst/>
            <a:rect l="l" t="t" r="r" b="b"/>
            <a:pathLst>
              <a:path w="8255634" h="875029">
                <a:moveTo>
                  <a:pt x="0" y="145796"/>
                </a:moveTo>
                <a:lnTo>
                  <a:pt x="7433" y="99714"/>
                </a:lnTo>
                <a:lnTo>
                  <a:pt x="28131" y="59692"/>
                </a:lnTo>
                <a:lnTo>
                  <a:pt x="59692" y="28131"/>
                </a:lnTo>
                <a:lnTo>
                  <a:pt x="99714" y="7433"/>
                </a:lnTo>
                <a:lnTo>
                  <a:pt x="145796" y="0"/>
                </a:lnTo>
                <a:lnTo>
                  <a:pt x="8109711" y="0"/>
                </a:lnTo>
                <a:lnTo>
                  <a:pt x="8155793" y="7433"/>
                </a:lnTo>
                <a:lnTo>
                  <a:pt x="8195815" y="28131"/>
                </a:lnTo>
                <a:lnTo>
                  <a:pt x="8227376" y="59692"/>
                </a:lnTo>
                <a:lnTo>
                  <a:pt x="8248074" y="99714"/>
                </a:lnTo>
                <a:lnTo>
                  <a:pt x="8255508" y="145796"/>
                </a:lnTo>
                <a:lnTo>
                  <a:pt x="8255508" y="728980"/>
                </a:lnTo>
                <a:lnTo>
                  <a:pt x="8248074" y="775061"/>
                </a:lnTo>
                <a:lnTo>
                  <a:pt x="8227376" y="815083"/>
                </a:lnTo>
                <a:lnTo>
                  <a:pt x="8195815" y="846644"/>
                </a:lnTo>
                <a:lnTo>
                  <a:pt x="8155793" y="867342"/>
                </a:lnTo>
                <a:lnTo>
                  <a:pt x="8109711" y="874776"/>
                </a:lnTo>
                <a:lnTo>
                  <a:pt x="145796" y="874776"/>
                </a:lnTo>
                <a:lnTo>
                  <a:pt x="99714" y="867342"/>
                </a:lnTo>
                <a:lnTo>
                  <a:pt x="59692" y="846644"/>
                </a:lnTo>
                <a:lnTo>
                  <a:pt x="28131" y="815083"/>
                </a:lnTo>
                <a:lnTo>
                  <a:pt x="7433" y="775061"/>
                </a:lnTo>
                <a:lnTo>
                  <a:pt x="0" y="728980"/>
                </a:lnTo>
                <a:lnTo>
                  <a:pt x="0" y="145796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34518" y="5086350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34518" y="5086350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06145" y="4303014"/>
            <a:ext cx="8228330" cy="913130"/>
          </a:xfrm>
          <a:custGeom>
            <a:avLst/>
            <a:gdLst/>
            <a:ahLst/>
            <a:cxnLst/>
            <a:rect l="l" t="t" r="r" b="b"/>
            <a:pathLst>
              <a:path w="8228330" h="913129">
                <a:moveTo>
                  <a:pt x="8075930" y="0"/>
                </a:moveTo>
                <a:lnTo>
                  <a:pt x="152158" y="0"/>
                </a:lnTo>
                <a:lnTo>
                  <a:pt x="104064" y="7752"/>
                </a:lnTo>
                <a:lnTo>
                  <a:pt x="62295" y="29342"/>
                </a:lnTo>
                <a:lnTo>
                  <a:pt x="29357" y="62270"/>
                </a:lnTo>
                <a:lnTo>
                  <a:pt x="7757" y="104038"/>
                </a:lnTo>
                <a:lnTo>
                  <a:pt x="0" y="152146"/>
                </a:lnTo>
                <a:lnTo>
                  <a:pt x="0" y="760730"/>
                </a:lnTo>
                <a:lnTo>
                  <a:pt x="7757" y="808837"/>
                </a:lnTo>
                <a:lnTo>
                  <a:pt x="29357" y="850605"/>
                </a:lnTo>
                <a:lnTo>
                  <a:pt x="62295" y="883533"/>
                </a:lnTo>
                <a:lnTo>
                  <a:pt x="104064" y="905123"/>
                </a:lnTo>
                <a:lnTo>
                  <a:pt x="152158" y="912876"/>
                </a:lnTo>
                <a:lnTo>
                  <a:pt x="8075930" y="912876"/>
                </a:lnTo>
                <a:lnTo>
                  <a:pt x="8124037" y="905123"/>
                </a:lnTo>
                <a:lnTo>
                  <a:pt x="8165805" y="883533"/>
                </a:lnTo>
                <a:lnTo>
                  <a:pt x="8198733" y="850605"/>
                </a:lnTo>
                <a:lnTo>
                  <a:pt x="8220323" y="808837"/>
                </a:lnTo>
                <a:lnTo>
                  <a:pt x="8228076" y="760730"/>
                </a:lnTo>
                <a:lnTo>
                  <a:pt x="8228076" y="152146"/>
                </a:lnTo>
                <a:lnTo>
                  <a:pt x="8220323" y="104038"/>
                </a:lnTo>
                <a:lnTo>
                  <a:pt x="8198733" y="62270"/>
                </a:lnTo>
                <a:lnTo>
                  <a:pt x="8165805" y="29342"/>
                </a:lnTo>
                <a:lnTo>
                  <a:pt x="8124037" y="7752"/>
                </a:lnTo>
                <a:lnTo>
                  <a:pt x="8075930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06145" y="4303014"/>
            <a:ext cx="8228330" cy="913130"/>
          </a:xfrm>
          <a:custGeom>
            <a:avLst/>
            <a:gdLst/>
            <a:ahLst/>
            <a:cxnLst/>
            <a:rect l="l" t="t" r="r" b="b"/>
            <a:pathLst>
              <a:path w="8228330" h="913129">
                <a:moveTo>
                  <a:pt x="0" y="152146"/>
                </a:moveTo>
                <a:lnTo>
                  <a:pt x="7757" y="104038"/>
                </a:lnTo>
                <a:lnTo>
                  <a:pt x="29357" y="62270"/>
                </a:lnTo>
                <a:lnTo>
                  <a:pt x="62295" y="29342"/>
                </a:lnTo>
                <a:lnTo>
                  <a:pt x="104064" y="7752"/>
                </a:lnTo>
                <a:lnTo>
                  <a:pt x="152158" y="0"/>
                </a:lnTo>
                <a:lnTo>
                  <a:pt x="8075930" y="0"/>
                </a:lnTo>
                <a:lnTo>
                  <a:pt x="8124037" y="7752"/>
                </a:lnTo>
                <a:lnTo>
                  <a:pt x="8165805" y="29342"/>
                </a:lnTo>
                <a:lnTo>
                  <a:pt x="8198733" y="62270"/>
                </a:lnTo>
                <a:lnTo>
                  <a:pt x="8220323" y="104038"/>
                </a:lnTo>
                <a:lnTo>
                  <a:pt x="8228076" y="152146"/>
                </a:lnTo>
                <a:lnTo>
                  <a:pt x="8228076" y="760730"/>
                </a:lnTo>
                <a:lnTo>
                  <a:pt x="8220323" y="808837"/>
                </a:lnTo>
                <a:lnTo>
                  <a:pt x="8198733" y="850605"/>
                </a:lnTo>
                <a:lnTo>
                  <a:pt x="8165805" y="883533"/>
                </a:lnTo>
                <a:lnTo>
                  <a:pt x="8124037" y="905123"/>
                </a:lnTo>
                <a:lnTo>
                  <a:pt x="8075930" y="912876"/>
                </a:lnTo>
                <a:lnTo>
                  <a:pt x="152158" y="912876"/>
                </a:lnTo>
                <a:lnTo>
                  <a:pt x="104064" y="905123"/>
                </a:lnTo>
                <a:lnTo>
                  <a:pt x="62295" y="883533"/>
                </a:lnTo>
                <a:lnTo>
                  <a:pt x="29357" y="850605"/>
                </a:lnTo>
                <a:lnTo>
                  <a:pt x="7757" y="808837"/>
                </a:lnTo>
                <a:lnTo>
                  <a:pt x="0" y="760730"/>
                </a:lnTo>
                <a:lnTo>
                  <a:pt x="0" y="152146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4518" y="6093714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6"/>
                </a:moveTo>
                <a:lnTo>
                  <a:pt x="8641080" y="227076"/>
                </a:lnTo>
                <a:lnTo>
                  <a:pt x="8641080" y="0"/>
                </a:lnTo>
                <a:lnTo>
                  <a:pt x="0" y="0"/>
                </a:lnTo>
                <a:lnTo>
                  <a:pt x="0" y="227076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34518" y="6093714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6"/>
                </a:moveTo>
                <a:lnTo>
                  <a:pt x="8641080" y="227076"/>
                </a:lnTo>
                <a:lnTo>
                  <a:pt x="8641080" y="0"/>
                </a:lnTo>
                <a:lnTo>
                  <a:pt x="0" y="0"/>
                </a:lnTo>
                <a:lnTo>
                  <a:pt x="0" y="227076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6145" y="5446014"/>
            <a:ext cx="8228330" cy="820419"/>
          </a:xfrm>
          <a:custGeom>
            <a:avLst/>
            <a:gdLst/>
            <a:ahLst/>
            <a:cxnLst/>
            <a:rect l="l" t="t" r="r" b="b"/>
            <a:pathLst>
              <a:path w="8228330" h="820420">
                <a:moveTo>
                  <a:pt x="8091424" y="0"/>
                </a:moveTo>
                <a:lnTo>
                  <a:pt x="136652" y="0"/>
                </a:lnTo>
                <a:lnTo>
                  <a:pt x="93462" y="6969"/>
                </a:lnTo>
                <a:lnTo>
                  <a:pt x="55950" y="26375"/>
                </a:lnTo>
                <a:lnTo>
                  <a:pt x="26368" y="55961"/>
                </a:lnTo>
                <a:lnTo>
                  <a:pt x="6967" y="93472"/>
                </a:lnTo>
                <a:lnTo>
                  <a:pt x="0" y="136652"/>
                </a:lnTo>
                <a:lnTo>
                  <a:pt x="0" y="683260"/>
                </a:lnTo>
                <a:lnTo>
                  <a:pt x="6967" y="726449"/>
                </a:lnTo>
                <a:lnTo>
                  <a:pt x="26368" y="763961"/>
                </a:lnTo>
                <a:lnTo>
                  <a:pt x="55950" y="793543"/>
                </a:lnTo>
                <a:lnTo>
                  <a:pt x="93462" y="812944"/>
                </a:lnTo>
                <a:lnTo>
                  <a:pt x="136652" y="819912"/>
                </a:lnTo>
                <a:lnTo>
                  <a:pt x="8091424" y="819912"/>
                </a:lnTo>
                <a:lnTo>
                  <a:pt x="8134603" y="812944"/>
                </a:lnTo>
                <a:lnTo>
                  <a:pt x="8172114" y="793543"/>
                </a:lnTo>
                <a:lnTo>
                  <a:pt x="8201700" y="763961"/>
                </a:lnTo>
                <a:lnTo>
                  <a:pt x="8221106" y="726449"/>
                </a:lnTo>
                <a:lnTo>
                  <a:pt x="8228076" y="683260"/>
                </a:lnTo>
                <a:lnTo>
                  <a:pt x="8228076" y="136652"/>
                </a:lnTo>
                <a:lnTo>
                  <a:pt x="8221106" y="93472"/>
                </a:lnTo>
                <a:lnTo>
                  <a:pt x="8201700" y="55961"/>
                </a:lnTo>
                <a:lnTo>
                  <a:pt x="8172114" y="26375"/>
                </a:lnTo>
                <a:lnTo>
                  <a:pt x="8134604" y="6969"/>
                </a:lnTo>
                <a:lnTo>
                  <a:pt x="8091424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06145" y="5446014"/>
            <a:ext cx="8228330" cy="820419"/>
          </a:xfrm>
          <a:custGeom>
            <a:avLst/>
            <a:gdLst/>
            <a:ahLst/>
            <a:cxnLst/>
            <a:rect l="l" t="t" r="r" b="b"/>
            <a:pathLst>
              <a:path w="8228330" h="820420">
                <a:moveTo>
                  <a:pt x="0" y="136652"/>
                </a:moveTo>
                <a:lnTo>
                  <a:pt x="6967" y="93472"/>
                </a:lnTo>
                <a:lnTo>
                  <a:pt x="26368" y="55961"/>
                </a:lnTo>
                <a:lnTo>
                  <a:pt x="55950" y="26375"/>
                </a:lnTo>
                <a:lnTo>
                  <a:pt x="93462" y="6969"/>
                </a:lnTo>
                <a:lnTo>
                  <a:pt x="136652" y="0"/>
                </a:lnTo>
                <a:lnTo>
                  <a:pt x="8091424" y="0"/>
                </a:lnTo>
                <a:lnTo>
                  <a:pt x="8134604" y="6969"/>
                </a:lnTo>
                <a:lnTo>
                  <a:pt x="8172114" y="26375"/>
                </a:lnTo>
                <a:lnTo>
                  <a:pt x="8201700" y="55961"/>
                </a:lnTo>
                <a:lnTo>
                  <a:pt x="8221106" y="93472"/>
                </a:lnTo>
                <a:lnTo>
                  <a:pt x="8228076" y="136652"/>
                </a:lnTo>
                <a:lnTo>
                  <a:pt x="8228076" y="683260"/>
                </a:lnTo>
                <a:lnTo>
                  <a:pt x="8221106" y="726449"/>
                </a:lnTo>
                <a:lnTo>
                  <a:pt x="8201700" y="763961"/>
                </a:lnTo>
                <a:lnTo>
                  <a:pt x="8172114" y="793543"/>
                </a:lnTo>
                <a:lnTo>
                  <a:pt x="8134603" y="812944"/>
                </a:lnTo>
                <a:lnTo>
                  <a:pt x="8091424" y="819912"/>
                </a:lnTo>
                <a:lnTo>
                  <a:pt x="136652" y="819912"/>
                </a:lnTo>
                <a:lnTo>
                  <a:pt x="93462" y="812944"/>
                </a:lnTo>
                <a:lnTo>
                  <a:pt x="55950" y="793543"/>
                </a:lnTo>
                <a:lnTo>
                  <a:pt x="26368" y="763961"/>
                </a:lnTo>
                <a:lnTo>
                  <a:pt x="6967" y="726449"/>
                </a:lnTo>
                <a:lnTo>
                  <a:pt x="0" y="683260"/>
                </a:lnTo>
                <a:lnTo>
                  <a:pt x="0" y="136652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640791" y="1379677"/>
            <a:ext cx="7703184" cy="4880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955">
              <a:lnSpc>
                <a:spcPts val="1680"/>
              </a:lnSpc>
              <a:spcBef>
                <a:spcPts val="100"/>
              </a:spcBef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Сохранена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социальная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направленность </a:t>
            </a:r>
            <a:r>
              <a:rPr sz="1500" spc="-15" dirty="0" err="1">
                <a:solidFill>
                  <a:srgbClr val="FFFFFF"/>
                </a:solidFill>
                <a:latin typeface="Times New Roman"/>
                <a:cs typeface="Times New Roman"/>
              </a:rPr>
              <a:t>бюджета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en-US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74,4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%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расходов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приходится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на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социально</a:t>
            </a:r>
            <a:endParaRPr sz="1500" dirty="0">
              <a:latin typeface="Times New Roman"/>
              <a:cs typeface="Times New Roman"/>
            </a:endParaRPr>
          </a:p>
          <a:p>
            <a:pPr marL="20955">
              <a:lnSpc>
                <a:spcPts val="1680"/>
              </a:lnSpc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значимые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расходы);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Обеспечена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сбалансированность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устойчивость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районного</a:t>
            </a:r>
            <a:r>
              <a:rPr sz="15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бюджета;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00" dirty="0">
              <a:latin typeface="Times New Roman"/>
              <a:cs typeface="Times New Roman"/>
            </a:endParaRPr>
          </a:p>
          <a:p>
            <a:pPr marL="24130" marR="109220">
              <a:lnSpc>
                <a:spcPct val="86400"/>
              </a:lnSpc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Обеспечена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прозрачность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открытость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бюджета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бюджетного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процесса для общества 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(Представление на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сайте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«Бюджета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для граждан»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нормативно-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правовых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актов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по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бюджету 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бюджетному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процессу,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публикация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их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газете</a:t>
            </a:r>
            <a:r>
              <a:rPr sz="15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«Поречанка»);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 marL="36195" marR="574040" algn="just">
              <a:lnSpc>
                <a:spcPct val="86300"/>
              </a:lnSpc>
              <a:spcBef>
                <a:spcPts val="994"/>
              </a:spcBef>
            </a:pP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Для достижения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конкретных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результатов,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применяется программно-целевой принцип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планирования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местного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бюджета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lang="ru-RU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9,0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%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расходов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исполнено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рамках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муниципальных  программ);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50" dirty="0">
              <a:latin typeface="Times New Roman"/>
              <a:cs typeface="Times New Roman"/>
            </a:endParaRPr>
          </a:p>
          <a:p>
            <a:pPr marL="38100" marR="5080">
              <a:lnSpc>
                <a:spcPct val="86300"/>
              </a:lnSpc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Обеспечено </a:t>
            </a:r>
            <a:r>
              <a:rPr sz="1500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исполнение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35" dirty="0">
                <a:solidFill>
                  <a:srgbClr val="FFFFFF"/>
                </a:solidFill>
                <a:latin typeface="Times New Roman"/>
                <a:cs typeface="Times New Roman"/>
              </a:rPr>
              <a:t>Указов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Президента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Российской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Федерации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(Оплата 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труда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отдельных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категорий работников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муниципальных учреждений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сферы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образования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культуры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соответствует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показателям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предусмотренным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«дорожных картах»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данных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отраслей);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00" dirty="0">
              <a:latin typeface="Times New Roman"/>
              <a:cs typeface="Times New Roman"/>
            </a:endParaRPr>
          </a:p>
          <a:p>
            <a:pPr marL="33655" marR="147955">
              <a:lnSpc>
                <a:spcPct val="86400"/>
              </a:lnSpc>
            </a:pP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lang="ru-RU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2022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году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соблюдалось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своевременное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финансирование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муниципальных учреждений, при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одновременном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соблюдении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режима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экономии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отсутствие просроченной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кредиторской 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задолженности.</a:t>
            </a:r>
            <a:endParaRPr sz="15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874214"/>
          </a:xfrm>
          <a:prstGeom prst="rect">
            <a:avLst/>
          </a:prstGeom>
        </p:spPr>
        <p:txBody>
          <a:bodyPr vert="horz" wrap="square" lIns="0" tIns="134239" rIns="0" bIns="0" rtlCol="0">
            <a:spAutoFit/>
          </a:bodyPr>
          <a:lstStyle/>
          <a:p>
            <a:pPr marL="163195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Доходы бюджета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400" dirty="0">
              <a:latin typeface="Times New Roman"/>
              <a:cs typeface="Times New Roman"/>
            </a:endParaRPr>
          </a:p>
          <a:p>
            <a:pPr marL="163195" algn="ctr">
              <a:lnSpc>
                <a:spcPct val="100000"/>
              </a:lnSpc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23</a:t>
            </a:r>
            <a:r>
              <a:rPr sz="2400" b="1" i="1" spc="4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9495" y="3448811"/>
            <a:ext cx="3014472" cy="2779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3189" y="2198623"/>
            <a:ext cx="378079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37210">
              <a:lnSpc>
                <a:spcPct val="100000"/>
              </a:lnSpc>
              <a:spcBef>
                <a:spcPts val="95"/>
              </a:spcBef>
            </a:pP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</a:t>
            </a:r>
            <a:r>
              <a:rPr lang="ru-RU" sz="1600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</a:t>
            </a:r>
            <a:r>
              <a:rPr sz="1600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35" dirty="0">
                <a:solidFill>
                  <a:srgbClr val="3B3B77"/>
                </a:solidFill>
                <a:latin typeface="Times New Roman"/>
                <a:cs typeface="Times New Roman"/>
              </a:rPr>
              <a:t>году бюджет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1600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 «Демидовский</a:t>
            </a:r>
            <a:r>
              <a:rPr sz="1600" i="1" spc="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район»</a:t>
            </a:r>
            <a:endParaRPr sz="16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600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i="1" dirty="0">
                <a:solidFill>
                  <a:srgbClr val="3B3B77"/>
                </a:solidFill>
                <a:latin typeface="Times New Roman"/>
                <a:cs typeface="Times New Roman"/>
              </a:rPr>
              <a:t>по </a:t>
            </a:r>
            <a:r>
              <a:rPr sz="1600" i="1" spc="-40" dirty="0">
                <a:solidFill>
                  <a:srgbClr val="3B3B77"/>
                </a:solidFill>
                <a:latin typeface="Times New Roman"/>
                <a:cs typeface="Times New Roman"/>
              </a:rPr>
              <a:t>доходам </a:t>
            </a:r>
            <a:r>
              <a:rPr sz="1600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исполнен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 </a:t>
            </a:r>
            <a:r>
              <a:rPr sz="1600" i="1" spc="-25" dirty="0" err="1">
                <a:solidFill>
                  <a:srgbClr val="3B3B77"/>
                </a:solidFill>
                <a:latin typeface="Times New Roman"/>
                <a:cs typeface="Times New Roman"/>
              </a:rPr>
              <a:t>сумме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442 094,7 </a:t>
            </a:r>
            <a:r>
              <a:rPr sz="1600" b="1" i="1" spc="-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тыс</a:t>
            </a:r>
            <a:r>
              <a:rPr sz="16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. </a:t>
            </a:r>
            <a:r>
              <a:rPr sz="16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руб.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или </a:t>
            </a:r>
            <a:r>
              <a:rPr sz="1600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на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101,8 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%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к  плановым</a:t>
            </a:r>
            <a:r>
              <a:rPr sz="1600" i="1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назначениям.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203647257"/>
              </p:ext>
            </p:extLst>
          </p:nvPr>
        </p:nvGraphicFramePr>
        <p:xfrm>
          <a:off x="3672000" y="972000"/>
          <a:ext cx="7696200" cy="55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98626" y="479805"/>
            <a:ext cx="731456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Налоговые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и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неналоговые доходы </a:t>
            </a:r>
            <a:r>
              <a:rPr sz="2400" b="1" i="1" spc="-10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</a:t>
            </a:r>
            <a:br>
              <a:rPr lang="ru-RU"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</a:br>
            <a:r>
              <a:rPr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год,</a:t>
            </a:r>
            <a:r>
              <a:rPr sz="2400" b="1" i="1" spc="-3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тыс.руб.</a:t>
            </a:r>
            <a:endParaRPr sz="2400" dirty="0">
              <a:latin typeface="Times New Roman"/>
              <a:cs typeface="Times New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646622"/>
              </p:ext>
            </p:extLst>
          </p:nvPr>
        </p:nvGraphicFramePr>
        <p:xfrm>
          <a:off x="965250" y="1190371"/>
          <a:ext cx="7343139" cy="50008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2204"/>
                <a:gridCol w="1223645"/>
                <a:gridCol w="1223645"/>
                <a:gridCol w="1223645"/>
              </a:tblGrid>
              <a:tr h="273685">
                <a:tc>
                  <a:txBody>
                    <a:bodyPr/>
                    <a:lstStyle/>
                    <a:p>
                      <a:pPr marL="99885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Наименование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дохода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Утверждено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3111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Исполнено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%</a:t>
                      </a:r>
                      <a:r>
                        <a:rPr sz="1000" b="1" spc="-114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исполнения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</a:tr>
              <a:tr h="291465">
                <a:tc>
                  <a:txBody>
                    <a:bodyPr/>
                    <a:lstStyle/>
                    <a:p>
                      <a:pPr marL="57150">
                        <a:lnSpc>
                          <a:spcPts val="116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НАЛОГОВЫЕ И НЕНАЛОГОВЫЕ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46 000,6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54 333,2 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118,1</a:t>
                      </a:r>
                    </a:p>
                    <a:p>
                      <a:pPr marL="14604" algn="ctr">
                        <a:lnSpc>
                          <a:spcPts val="116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242570">
                <a:tc>
                  <a:txBody>
                    <a:bodyPr/>
                    <a:lstStyle/>
                    <a:p>
                      <a:pPr marL="57150">
                        <a:lnSpc>
                          <a:spcPts val="116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НАЛОГИ НА ПРИБЫЛЬ,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30 901,6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34 316,4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111,1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565785">
                <a:tc>
                  <a:txBody>
                    <a:bodyPr/>
                    <a:lstStyle/>
                    <a:p>
                      <a:pPr marL="80645" marR="461009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НАЛОГИ НА ТОВАРЫ (РАБОТЫ, УСЛУГИ),  РЕАЛИЗУЕМЫЕ НА ТЕРРИТОРИИ РОССИЙСКОЙ 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ФЕДЕРАЦИИ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9 361,1</a:t>
                      </a:r>
                    </a:p>
                    <a:p>
                      <a:pPr marL="254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10 896,2</a:t>
                      </a:r>
                    </a:p>
                    <a:p>
                      <a:pPr marL="266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116,4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242570">
                <a:tc>
                  <a:txBody>
                    <a:bodyPr/>
                    <a:lstStyle/>
                    <a:p>
                      <a:pPr marL="57150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НАЛОГИ НА СОВОКУПНЫЙ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2 386,1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ru-RU" sz="1000" baseline="0" dirty="0" smtClean="0">
                          <a:latin typeface="Times New Roman"/>
                          <a:cs typeface="Times New Roman"/>
                        </a:rPr>
                        <a:t> 049,2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85,9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241554">
                <a:tc>
                  <a:txBody>
                    <a:bodyPr/>
                    <a:lstStyle/>
                    <a:p>
                      <a:pPr marL="57150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НАЛОГИ НА ИМУЩЕСТВО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57150">
                        <a:lnSpc>
                          <a:spcPts val="1165"/>
                        </a:lnSpc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ГОСУДАРСТВЕННАЯ</a:t>
                      </a:r>
                      <a:r>
                        <a:rPr sz="1000" b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ПОШЛИНА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1 050,0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1 200,7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114,4 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565785">
                <a:tc>
                  <a:txBody>
                    <a:bodyPr/>
                    <a:lstStyle/>
                    <a:p>
                      <a:pPr marL="25400" marR="68580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ЗАДОЛЖЕННОСТЬ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ПЕРЕРАСЧЕТЫ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  ОТМЕНЕННЫМ НАЛОГАМ, СБОРАМ И ИНЫМ  ОБЯЗАТЕЛЬНЫМ</a:t>
                      </a:r>
                      <a:r>
                        <a:rPr sz="1000" b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ПЛАТЕЖАМ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403860">
                <a:tc>
                  <a:txBody>
                    <a:bodyPr/>
                    <a:lstStyle/>
                    <a:p>
                      <a:pPr marL="25400" marR="62484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 ОТ ИСПОЛЬЗОВАНИЯ ИМУЩЕСТВА,  НАХОДЯЩЕГОСЯ В ГОСУДАРСТВЕННОЙ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5400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МУНИЦИПАЛЬНОЙ</a:t>
                      </a:r>
                      <a:r>
                        <a:rPr sz="10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СОБСТВЕННОСТИ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1 043,8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1 418,0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135,8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424180">
                <a:tc>
                  <a:txBody>
                    <a:bodyPr/>
                    <a:lstStyle/>
                    <a:p>
                      <a:pPr marL="25400" marR="56515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ПЛАТЕЖИ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ПРИ ПОЛЬЗОВАНИИ ПРИРОДНЫМИ  РЕСУРСАМИ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56,7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56,7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</a:p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470534">
                <a:tc>
                  <a:txBody>
                    <a:bodyPr/>
                    <a:lstStyle/>
                    <a:p>
                      <a:pPr marL="25400" marR="15494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 ОТ ОКАЗАНИЯ ПЛАТНЫХ УСЛУГ (РАБОТ) И  КОМПЕНСАЦИИ ЗАТРАТ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ГОСУДАРСТВА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320,0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431,7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134,9</a:t>
                      </a:r>
                    </a:p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339090">
                <a:tc>
                  <a:txBody>
                    <a:bodyPr/>
                    <a:lstStyle/>
                    <a:p>
                      <a:pPr marL="25400" marR="78994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 ОТ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ПРОДАЖИ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МАТЕРИАЛЬНЫХ И  НЕМАТЕРИАЛЬНЫХ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АКТИВОВ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641,3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3 684,3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574,5</a:t>
                      </a:r>
                    </a:p>
                    <a:p>
                      <a:pPr marL="14604" algn="ctr">
                        <a:lnSpc>
                          <a:spcPts val="117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57150">
                        <a:lnSpc>
                          <a:spcPts val="1170"/>
                        </a:lnSpc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ШТРАФЫ,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САНКЦИИ, ВОЗМЕЩЕНИЕ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УЩЕРБА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240,0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256,5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106,9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57150">
                        <a:lnSpc>
                          <a:spcPts val="117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ПРОЧИЕ НЕНАЛОГОВЫЕ</a:t>
                      </a:r>
                      <a:r>
                        <a:rPr sz="1000" b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23,5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ts val="117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318641" y="479805"/>
            <a:ext cx="66725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Безвозмездные поступления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в </a:t>
            </a:r>
            <a:r>
              <a:rPr lang="ru-RU"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</a:t>
            </a:r>
            <a:r>
              <a:rPr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году,</a:t>
            </a: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тыс.руб.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051" y="1420367"/>
            <a:ext cx="3672840" cy="3332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805771"/>
              </p:ext>
            </p:extLst>
          </p:nvPr>
        </p:nvGraphicFramePr>
        <p:xfrm>
          <a:off x="3733546" y="1438021"/>
          <a:ext cx="5327649" cy="31375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0165"/>
                <a:gridCol w="912494"/>
                <a:gridCol w="912495"/>
                <a:gridCol w="912495"/>
              </a:tblGrid>
              <a:tr h="252095">
                <a:tc>
                  <a:txBody>
                    <a:bodyPr/>
                    <a:lstStyle/>
                    <a:p>
                      <a:pPr marL="99885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Наименование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дохода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794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Утверждено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Исполнено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%</a:t>
                      </a:r>
                      <a:r>
                        <a:rPr sz="1000" b="1" spc="-1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исполнения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25400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БЕЗВОЗМЕЗДНЫЕ</a:t>
                      </a:r>
                      <a:r>
                        <a:rPr sz="10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ПОСТУПЛЕНИЯ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388 182,5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387 761,5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</a:tr>
              <a:tr h="475615">
                <a:tc>
                  <a:txBody>
                    <a:bodyPr/>
                    <a:lstStyle/>
                    <a:p>
                      <a:pPr marL="25400" marR="217804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Дотации бюджетам субъектов Российской  Федерации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186 963,1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186 963,1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650240">
                <a:tc>
                  <a:txBody>
                    <a:bodyPr/>
                    <a:lstStyle/>
                    <a:p>
                      <a:pPr marL="25400" marR="1460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Субсидии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бюджетам субъектов Российской  Федерации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  (межбюджетные</a:t>
                      </a:r>
                      <a:r>
                        <a:rPr sz="1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субсидии)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14 572,5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14 213,5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97,5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25400" marR="113664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Субвенции бюджетам субъектов Российской  Федерации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185 764,8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185 702,8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297815">
                <a:tc>
                  <a:txBody>
                    <a:bodyPr/>
                    <a:lstStyle/>
                    <a:p>
                      <a:pPr marL="25400">
                        <a:lnSpc>
                          <a:spcPts val="1165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Иные межбюджетные</a:t>
                      </a:r>
                      <a:r>
                        <a:rPr sz="1000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трансферты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886,1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886,1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165"/>
                        </a:lnSpc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100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25400" marR="6413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Возврат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остатков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субсидий,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субвенций и 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иных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межбюджетных трансфертов, имеющих  целевое назначение, прошлых лет</a:t>
                      </a:r>
                      <a:r>
                        <a:rPr sz="1000" spc="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из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5400">
                        <a:lnSpc>
                          <a:spcPts val="1160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бюджетов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районов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-4,0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-4,0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1530095"/>
            <a:ext cx="9144000" cy="532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874214"/>
          </a:xfrm>
          <a:prstGeom prst="rect">
            <a:avLst/>
          </a:prstGeom>
        </p:spPr>
        <p:txBody>
          <a:bodyPr vert="horz" wrap="square" lIns="0" tIns="134239" rIns="0" bIns="0" rtlCol="0">
            <a:spAutoFit/>
          </a:bodyPr>
          <a:lstStyle/>
          <a:p>
            <a:pPr marL="164465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Расходы бюджета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400" dirty="0">
              <a:latin typeface="Times New Roman"/>
              <a:cs typeface="Times New Roman"/>
            </a:endParaRPr>
          </a:p>
          <a:p>
            <a:pPr marL="163195" algn="ctr">
              <a:lnSpc>
                <a:spcPct val="100000"/>
              </a:lnSpc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</a:t>
            </a:r>
            <a:r>
              <a:rPr sz="2400" b="1" i="1" spc="4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6283" y="3017266"/>
            <a:ext cx="388112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</a:t>
            </a:r>
            <a:r>
              <a:rPr lang="ru-RU" sz="1600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 </a:t>
            </a:r>
            <a:r>
              <a:rPr sz="1600" i="1" spc="-3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году</a:t>
            </a:r>
            <a:r>
              <a:rPr sz="1600" i="1" spc="-3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35" dirty="0">
                <a:solidFill>
                  <a:srgbClr val="3B3B77"/>
                </a:solidFill>
                <a:latin typeface="Times New Roman"/>
                <a:cs typeface="Times New Roman"/>
              </a:rPr>
              <a:t>бюджет 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1600" i="1" spc="-30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 «Демидовский </a:t>
            </a:r>
            <a:r>
              <a:rPr sz="1600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район»  </a:t>
            </a:r>
            <a:r>
              <a:rPr sz="1600" i="1" spc="-3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i="1" dirty="0">
                <a:solidFill>
                  <a:srgbClr val="3B3B77"/>
                </a:solidFill>
                <a:latin typeface="Times New Roman"/>
                <a:cs typeface="Times New Roman"/>
              </a:rPr>
              <a:t>по 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расходам </a:t>
            </a:r>
            <a:r>
              <a:rPr sz="1600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исполнен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 </a:t>
            </a:r>
            <a:r>
              <a:rPr sz="1600" i="1" spc="-25" dirty="0" err="1">
                <a:solidFill>
                  <a:srgbClr val="3B3B77"/>
                </a:solidFill>
                <a:latin typeface="Times New Roman"/>
                <a:cs typeface="Times New Roman"/>
              </a:rPr>
              <a:t>сумме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441 604,9 </a:t>
            </a:r>
            <a:r>
              <a:rPr sz="1600" b="1" i="1" spc="-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тыс</a:t>
            </a:r>
            <a:r>
              <a:rPr sz="16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. </a:t>
            </a:r>
            <a:r>
              <a:rPr sz="16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руб.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или </a:t>
            </a:r>
            <a:r>
              <a:rPr sz="1600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на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9</a:t>
            </a:r>
            <a:r>
              <a:rPr lang="ru-RU"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9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,</a:t>
            </a:r>
            <a:r>
              <a:rPr lang="ru-RU"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6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%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к  плановым</a:t>
            </a:r>
            <a:r>
              <a:rPr sz="1600" i="1" spc="37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назначениям.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069580" y="3322320"/>
            <a:ext cx="122681" cy="1226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069580" y="3651503"/>
            <a:ext cx="122681" cy="1226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229981" y="3168840"/>
            <a:ext cx="547370" cy="68453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1800" dirty="0">
                <a:latin typeface="Arial"/>
                <a:cs typeface="Arial"/>
              </a:rPr>
              <a:t>план</a:t>
            </a: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1800" spc="-5" dirty="0">
                <a:latin typeface="Arial"/>
                <a:cs typeface="Arial"/>
              </a:rPr>
              <a:t>фа</a:t>
            </a:r>
            <a:r>
              <a:rPr sz="1800" spc="20" dirty="0">
                <a:latin typeface="Arial"/>
                <a:cs typeface="Arial"/>
              </a:rPr>
              <a:t>к</a:t>
            </a:r>
            <a:r>
              <a:rPr sz="1800" dirty="0">
                <a:latin typeface="Arial"/>
                <a:cs typeface="Arial"/>
              </a:rPr>
              <a:t>т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512622" y="1489075"/>
            <a:ext cx="2258060" cy="20582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34770">
              <a:lnSpc>
                <a:spcPts val="1500"/>
              </a:lnSpc>
              <a:spcBef>
                <a:spcPts val="105"/>
              </a:spcBef>
            </a:pPr>
            <a:r>
              <a:rPr sz="1400" b="1" i="1" spc="-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тыс.рублей</a:t>
            </a:r>
            <a:endParaRPr sz="1400" dirty="0">
              <a:latin typeface="Times New Roman"/>
              <a:cs typeface="Times New Roman"/>
            </a:endParaRP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2726906266"/>
              </p:ext>
            </p:extLst>
          </p:nvPr>
        </p:nvGraphicFramePr>
        <p:xfrm>
          <a:off x="4286799" y="1981200"/>
          <a:ext cx="4024722" cy="4037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9" name="Скругленная прямоугольная выноска 28"/>
          <p:cNvSpPr/>
          <p:nvPr/>
        </p:nvSpPr>
        <p:spPr>
          <a:xfrm>
            <a:off x="6324600" y="2205298"/>
            <a:ext cx="838200" cy="228600"/>
          </a:xfrm>
          <a:prstGeom prst="wedgeRoundRectCallout">
            <a:avLst>
              <a:gd name="adj1" fmla="val -29759"/>
              <a:gd name="adj2" fmla="val 147955"/>
              <a:gd name="adj3" fmla="val 16667"/>
            </a:avLst>
          </a:prstGeom>
          <a:solidFill>
            <a:srgbClr val="CCCCFF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443 392,1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ая прямоугольная выноска 29"/>
          <p:cNvSpPr/>
          <p:nvPr/>
        </p:nvSpPr>
        <p:spPr>
          <a:xfrm>
            <a:off x="6918267" y="3774184"/>
            <a:ext cx="838200" cy="228600"/>
          </a:xfrm>
          <a:prstGeom prst="wedgeRoundRectCallout">
            <a:avLst>
              <a:gd name="adj1" fmla="val -29759"/>
              <a:gd name="adj2" fmla="val 147955"/>
              <a:gd name="adj3" fmla="val 16667"/>
            </a:avLst>
          </a:prstGeom>
          <a:solidFill>
            <a:srgbClr val="CCCC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441 604,9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иксел">
  <a:themeElements>
    <a:clrScheme name="1_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1_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Пиксел">
  <a:themeElements>
    <a:clrScheme name="1_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1_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4651</TotalTime>
  <Words>6367</Words>
  <Application>Microsoft Office PowerPoint</Application>
  <PresentationFormat>Экран (4:3)</PresentationFormat>
  <Paragraphs>1442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47</vt:i4>
      </vt:variant>
    </vt:vector>
  </HeadingPairs>
  <TitlesOfParts>
    <vt:vector size="50" baseType="lpstr">
      <vt:lpstr>Office Theme</vt:lpstr>
      <vt:lpstr>1_Пиксел</vt:lpstr>
      <vt:lpstr>2_Пиксел</vt:lpstr>
      <vt:lpstr>БЮДЖЕТ ДЛЯ ГРАЖДАН</vt:lpstr>
      <vt:lpstr>Вводная часть</vt:lpstr>
      <vt:lpstr>Основные параметры исполнения бюджета  муниципального образования «Демидовский район»  Смоленской области за 2023 год</vt:lpstr>
      <vt:lpstr>Динамика исполнения основных параметров бюджета  муниципального образования «Демидовский район» Смоленской области за 2023 год</vt:lpstr>
      <vt:lpstr>Достигнутые результаты исполнения бюджетной политики муниципального образования «Демидовский район» Смоленской области</vt:lpstr>
      <vt:lpstr>Доходы бюджета муниципального образования «Демидовский район» Смоленской области за 2023 год</vt:lpstr>
      <vt:lpstr>Налоговые и неналоговые доходы за 2023  год, тыс.руб.</vt:lpstr>
      <vt:lpstr>Безвозмездные поступления в 2023 году, тыс.руб.</vt:lpstr>
      <vt:lpstr>Расходы бюджета муниципального образования «Демидовский район» Смоленской области за 2023 год</vt:lpstr>
      <vt:lpstr>Показатели расходов бюджета муниципального образования «Демидовский район» Смоленской области за 2023 год</vt:lpstr>
      <vt:lpstr>Презентация PowerPoint</vt:lpstr>
      <vt:lpstr>Структура расходов бюджета муниципального образования «Демидовский район» Смоленской области за 2023 год</vt:lpstr>
      <vt:lpstr>Динамика расходов бюджета муниципального образования «Демидовский район» Смоленской области  (тыс.рублей)</vt:lpstr>
      <vt:lpstr>Расходы по разделу «Социальная политика»  за 2023 год  </vt:lpstr>
      <vt:lpstr>Исполнение расходов в расчете на душу населения  в 2023 г.</vt:lpstr>
      <vt:lpstr>Исполнение  МУНИЦИПАЛЬНЫХ ПРОГРАММ</vt:lpstr>
      <vt:lpstr>Презентация PowerPoint</vt:lpstr>
      <vt:lpstr>Презентация PowerPoint</vt:lpstr>
      <vt:lpstr>Муниципальная программа «Обеспечение жильем молодых семей»</vt:lpstr>
      <vt:lpstr>Муниципальная программа «Развитие дорожно-транспортного комплекса  муниципального образования «Демидовский район» Смоленской области»</vt:lpstr>
      <vt:lpstr>Муниципальная программа «Развитие физической культуры и спорта в  муниципальном образовании «Демидовский район» Смоленской области»</vt:lpstr>
      <vt:lpstr>Муниципальная программа «Развитие образования в муниципальном образовании</vt:lpstr>
      <vt:lpstr>Муниципальная программа «Развитие культуры в муниципальном образовании</vt:lpstr>
      <vt:lpstr>Муниципальная программа «Гражданско – патриотическое воспитание граждан в муниципальном образовании «Демидовский район» Смоленской области»</vt:lpstr>
      <vt:lpstr>Муниципальная программа «Развитие малого и среднего  предпринимательства в муниципальном образовании «Демидовский район»  Смоленской области»</vt:lpstr>
      <vt:lpstr>Муниципальная программа «Создание условий для обеспечения  безопасности жизнедеятельности населения муниципального образования  «Демидовский район» Смоленской области»</vt:lpstr>
      <vt:lpstr>Муниципальная программа «Модернизация объектов  коммунального назначения муниципальных учреждений на территории  муниципального образования «Демидовский район» Смоленской области» </vt:lpstr>
      <vt:lpstr>Муниципальная программа «Развитие добровольчества (волонтерства) в муниципальном образовании «Демидовский район» Смоленской области»</vt:lpstr>
      <vt:lpstr>Муниципальная программа «Демографическое развитие муниципального  образования «Демидовский район» Смоленской области»</vt:lpstr>
      <vt:lpstr>Муниципальная программа «Доступная среда муниципального образования «Демидовский район» Смоленской области»</vt:lpstr>
      <vt:lpstr>Муниципальная программа «Создание условий для эффективного управления муниципальными финансами в муниципальном образовании</vt:lpstr>
      <vt:lpstr>Муниципальная программа «Поддержка общественных некоммерческих  организаций муниципального образования «Демидовский район» Смоленской  области»</vt:lpstr>
      <vt:lpstr>Муниципальная программа «Создание условий для предоставления  гарантий по выплате пенсий за выслугу лет муниципальным служащим муниципального образования «Демидовский район» Смоленской области»</vt:lpstr>
      <vt:lpstr>Муниципальная программа «Обеспечение деятельности Администрации и  содержание аппарата Администрации муниципального образования «Демидовский район» Смоленской области»</vt:lpstr>
      <vt:lpstr>Муниципальная программа «Противодействие экстремизму и  профилактика терроризма на территории муниципального образования «Демидовский район» Смоленской области»</vt:lpstr>
      <vt:lpstr>Муниципальная программа «Повышение эффективности управления  муниципальным имуществом муниципального образования «Демидовский  район» Смоленской области»</vt:lpstr>
      <vt:lpstr>Муниципальная программа «Организация автотранспортного обслуживания органов местного самоуправления муниципального образования «Демидовский район» Смоленской области» </vt:lpstr>
      <vt:lpstr>Муниципальная программа «Обеспечение финансовых расходов Отдела  городского хозяйства Администрации муниципального образования «Демидовский район» Смоленской области»</vt:lpstr>
      <vt:lpstr>Муниципальная программа «Энергосбережение и повышение  энергетической эффективности на территории муниципального образования «Демидовский район» Смоленской области»</vt:lpstr>
      <vt:lpstr>Муниципальная программа «Разработка проектов генеральных планов и  правил землепользования и застройки сельских поселений Демидовского района Смоленской области»</vt:lpstr>
      <vt:lpstr>Бюджетные инвестиции на приобретение  объектов недвижимого имущества в муниципальную собственность</vt:lpstr>
      <vt:lpstr>Реализация  национальных проектов</vt:lpstr>
      <vt:lpstr>Презентация PowerPoint</vt:lpstr>
      <vt:lpstr>ИНФОРМАЦИЯ   ОБ   ИСПОЛНЕНИИ  НАЦИОНАЛЬНЫХ   ПРОЕКТОВ</vt:lpstr>
      <vt:lpstr>ИНФОРМАЦИЯ   ОБ   ИСПОЛНЕНИИ  НАЦИОНАЛЬНЫХ   ПРОЕКТОВ</vt:lpstr>
      <vt:lpstr>ИНФОРМАЦИЯ   ОБ   ИСПОЛНЕНИИ  НАЦИОНАЛЬНЫХ   ПРОЕКТОВ</vt:lpstr>
      <vt:lpstr> Контактная информация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Olga</dc:creator>
  <cp:lastModifiedBy>Пользователь Windows</cp:lastModifiedBy>
  <cp:revision>424</cp:revision>
  <cp:lastPrinted>2024-06-17T08:15:32Z</cp:lastPrinted>
  <dcterms:created xsi:type="dcterms:W3CDTF">2018-10-24T05:05:19Z</dcterms:created>
  <dcterms:modified xsi:type="dcterms:W3CDTF">2024-06-18T07:24:42Z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2017-12-04T00:00:00Z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2018-10-24T00:00:00Z</vt:filetime>
  </property>
</Properties>
</file>