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drawings/drawing1.xml" ContentType="application/vnd.openxmlformats-officedocument.drawingml.chartshape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6" r:id="rId2"/>
    <p:sldMasterId id="2147483678" r:id="rId3"/>
  </p:sldMasterIdLst>
  <p:sldIdLst>
    <p:sldId id="25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7" r:id="rId24"/>
    <p:sldId id="278" r:id="rId25"/>
    <p:sldId id="279" r:id="rId26"/>
    <p:sldId id="298" r:id="rId27"/>
    <p:sldId id="280" r:id="rId28"/>
    <p:sldId id="281" r:id="rId29"/>
    <p:sldId id="304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89" r:id="rId38"/>
    <p:sldId id="290" r:id="rId39"/>
    <p:sldId id="305" r:id="rId40"/>
    <p:sldId id="292" r:id="rId41"/>
    <p:sldId id="293" r:id="rId42"/>
    <p:sldId id="294" r:id="rId43"/>
    <p:sldId id="295" r:id="rId44"/>
    <p:sldId id="299" r:id="rId45"/>
    <p:sldId id="300" r:id="rId46"/>
    <p:sldId id="302" r:id="rId47"/>
    <p:sldId id="303" r:id="rId48"/>
    <p:sldId id="306" r:id="rId49"/>
    <p:sldId id="297" r:id="rId50"/>
  </p:sldIdLst>
  <p:sldSz cx="9144000" cy="6858000" type="screen4x3"/>
  <p:notesSz cx="9926638" cy="6797675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5D5FF"/>
    <a:srgbClr val="CCCCFF"/>
    <a:srgbClr val="DCD1FB"/>
    <a:srgbClr val="EFF9FF"/>
    <a:srgbClr val="FF9900"/>
    <a:srgbClr val="FFCC00"/>
    <a:srgbClr val="F5822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inimized">
    <p:restoredLeft sz="34587" autoAdjust="0"/>
    <p:restoredTop sz="95538" autoAdjust="0"/>
  </p:normalViewPr>
  <p:slideViewPr>
    <p:cSldViewPr>
      <p:cViewPr>
        <p:scale>
          <a:sx n="90" d="100"/>
          <a:sy n="90" d="100"/>
        </p:scale>
        <p:origin x="-2928" y="-570"/>
      </p:cViewPr>
      <p:guideLst>
        <p:guide orient="horz" pos="2880"/>
        <p:guide pos="216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slide" Target="slides/slide47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slide" Target="slides/slide38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8" Type="http://schemas.openxmlformats.org/officeDocument/2006/relationships/slide" Target="slides/slide5.xml"/><Relationship Id="rId51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3.xlsx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_____Microsoft_Excel4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5.8899716743327876E-2"/>
          <c:y val="4.4043960036330612E-2"/>
          <c:w val="0.56222122605961389"/>
          <c:h val="0.86807920072661215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explosion val="25"/>
          <c:dPt>
            <c:idx val="2"/>
            <c:bubble3D val="0"/>
            <c:explosion val="26"/>
          </c:dPt>
          <c:dLbls>
            <c:showLegendKey val="0"/>
            <c:showVal val="0"/>
            <c:showCatName val="0"/>
            <c:showSerName val="0"/>
            <c:showPercent val="1"/>
            <c:showBubbleSize val="0"/>
            <c:showLeaderLines val="1"/>
          </c:dLbls>
          <c:cat>
            <c:strRef>
              <c:f>Лист1!$A$2:$A$4</c:f>
              <c:strCache>
                <c:ptCount val="3"/>
                <c:pt idx="0">
                  <c:v>Налоговые (48462,5  тыс.руб)</c:v>
                </c:pt>
                <c:pt idx="1">
                  <c:v>Неналоговые (5870,7 тыс.руб.)</c:v>
                </c:pt>
                <c:pt idx="2">
                  <c:v>Безвозмездные (387 761,5 тыс.руб.)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48462.5</c:v>
                </c:pt>
                <c:pt idx="1">
                  <c:v>5870.7</c:v>
                </c:pt>
                <c:pt idx="2" formatCode="#,##0.00">
                  <c:v>387761.5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</c:plotArea>
    <c:legend>
      <c:legendPos val="r"/>
      <c:layout>
        <c:manualLayout>
          <c:xMode val="edge"/>
          <c:yMode val="edge"/>
          <c:x val="3.5173202359605827E-4"/>
          <c:y val="0.76279436875567663"/>
          <c:w val="0.75409836065573765"/>
          <c:h val="0.22292450520930432"/>
        </c:manualLayout>
      </c:layout>
      <c:overlay val="0"/>
      <c:txPr>
        <a:bodyPr/>
        <a:lstStyle/>
        <a:p>
          <a:pPr>
            <a:defRPr kern="100" spc="-100" baseline="0"/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ПЛАН</c:v>
                </c:pt>
              </c:strCache>
            </c:strRef>
          </c:tx>
          <c:invertIfNegative val="0"/>
          <c:dPt>
            <c:idx val="0"/>
            <c:invertIfNegative val="0"/>
            <c:bubble3D val="0"/>
            <c:spPr>
              <a:solidFill>
                <a:srgbClr val="0070C0"/>
              </a:solidFill>
            </c:spPr>
          </c:dPt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Лист1!$B$2</c:f>
              <c:numCache>
                <c:formatCode>General</c:formatCode>
                <c:ptCount val="1"/>
                <c:pt idx="0">
                  <c:v>443392.1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ФАКТ</c:v>
                </c:pt>
              </c:strCache>
            </c:strRef>
          </c:tx>
          <c:invertIfNegative val="0"/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Лист1!$C$2</c:f>
              <c:numCache>
                <c:formatCode>General</c:formatCode>
                <c:ptCount val="1"/>
                <c:pt idx="0">
                  <c:v>441604.9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98836480"/>
        <c:axId val="98838016"/>
        <c:axId val="0"/>
      </c:bar3DChart>
      <c:catAx>
        <c:axId val="9883648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98838016"/>
        <c:crosses val="autoZero"/>
        <c:auto val="1"/>
        <c:lblAlgn val="ctr"/>
        <c:lblOffset val="100"/>
        <c:noMultiLvlLbl val="0"/>
      </c:catAx>
      <c:valAx>
        <c:axId val="98838016"/>
        <c:scaling>
          <c:orientation val="minMax"/>
          <c:min val="0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98836480"/>
        <c:crosses val="autoZero"/>
        <c:crossBetween val="between"/>
        <c:majorUnit val="50000"/>
        <c:minorUnit val="200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8.5285201595806076E-2"/>
          <c:y val="8.3333333333333329E-2"/>
          <c:w val="0.84158174020846432"/>
          <c:h val="0.82407407407407407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explosion val="25"/>
          <c:dPt>
            <c:idx val="4"/>
            <c:bubble3D val="0"/>
            <c:explosion val="36"/>
          </c:dPt>
          <c:dLbls>
            <c:dLbl>
              <c:idx val="0"/>
              <c:spPr/>
              <c:txPr>
                <a:bodyPr/>
                <a:lstStyle/>
                <a:p>
                  <a:pPr>
                    <a:defRPr sz="800"/>
                  </a:pPr>
                  <a:endParaRPr lang="ru-RU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1"/>
              <c:spPr/>
              <c:txPr>
                <a:bodyPr/>
                <a:lstStyle/>
                <a:p>
                  <a:pPr>
                    <a:defRPr sz="800"/>
                  </a:pPr>
                  <a:endParaRPr lang="ru-RU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2"/>
              <c:spPr/>
              <c:txPr>
                <a:bodyPr/>
                <a:lstStyle/>
                <a:p>
                  <a:pPr>
                    <a:defRPr sz="800"/>
                  </a:pPr>
                  <a:endParaRPr lang="ru-RU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3"/>
              <c:layout>
                <c:manualLayout>
                  <c:x val="7.3590139061904758E-2"/>
                  <c:y val="0.10445100612423447"/>
                </c:manualLayout>
              </c:layout>
              <c:spPr/>
              <c:txPr>
                <a:bodyPr/>
                <a:lstStyle/>
                <a:p>
                  <a:pPr>
                    <a:defRPr sz="800"/>
                  </a:pPr>
                  <a:endParaRPr lang="ru-RU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4"/>
              <c:layout>
                <c:manualLayout>
                  <c:x val="4.3531824322586669E-2"/>
                  <c:y val="4.6296296296296294E-3"/>
                </c:manualLayout>
              </c:layout>
              <c:spPr/>
              <c:txPr>
                <a:bodyPr/>
                <a:lstStyle/>
                <a:p>
                  <a:pPr>
                    <a:defRPr sz="800"/>
                  </a:pPr>
                  <a:endParaRPr lang="ru-RU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5"/>
              <c:layout>
                <c:manualLayout>
                  <c:x val="0"/>
                  <c:y val="2.516240157480315E-2"/>
                </c:manualLayout>
              </c:layout>
              <c:tx>
                <c:rich>
                  <a:bodyPr/>
                  <a:lstStyle/>
                  <a:p>
                    <a:pPr>
                      <a:defRPr sz="800"/>
                    </a:pPr>
                    <a:r>
                      <a:rPr lang="ru-RU" sz="800" dirty="0"/>
                      <a:t>КУЛЬТУРА, КИНЕМАТОГРАФИЯ  </a:t>
                    </a:r>
                    <a:endParaRPr lang="ru-RU" sz="800" dirty="0" smtClean="0"/>
                  </a:p>
                  <a:p>
                    <a:pPr>
                      <a:defRPr sz="800"/>
                    </a:pPr>
                    <a:r>
                      <a:rPr lang="ru-RU" sz="800" dirty="0" smtClean="0"/>
                      <a:t>47 960,7  тыс. руб</a:t>
                    </a:r>
                    <a:r>
                      <a:rPr lang="ru-RU" sz="800" dirty="0"/>
                      <a:t>.
</a:t>
                    </a:r>
                    <a:r>
                      <a:rPr lang="ru-RU" sz="800" dirty="0" smtClean="0"/>
                      <a:t>11%</a:t>
                    </a:r>
                    <a:endParaRPr lang="ru-RU" sz="800" dirty="0"/>
                  </a:p>
                </c:rich>
              </c:tx>
              <c:spPr/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6"/>
              <c:layout>
                <c:manualLayout>
                  <c:x val="-8.2282868647410218E-2"/>
                  <c:y val="3.2098279381743949E-2"/>
                </c:manualLayout>
              </c:layout>
              <c:tx>
                <c:rich>
                  <a:bodyPr/>
                  <a:lstStyle/>
                  <a:p>
                    <a:pPr>
                      <a:defRPr sz="800"/>
                    </a:pPr>
                    <a:endParaRPr lang="ru-RU" dirty="0" smtClean="0"/>
                  </a:p>
                  <a:p>
                    <a:pPr>
                      <a:defRPr sz="800"/>
                    </a:pPr>
                    <a:r>
                      <a:rPr lang="ru-RU" dirty="0" smtClean="0"/>
                      <a:t>СОЦИАЛЬНАЯ </a:t>
                    </a:r>
                    <a:r>
                      <a:rPr lang="ru-RU" dirty="0"/>
                      <a:t>ПОЛИТИКА </a:t>
                    </a:r>
                    <a:endParaRPr lang="ru-RU" dirty="0" smtClean="0"/>
                  </a:p>
                  <a:p>
                    <a:pPr>
                      <a:defRPr sz="800"/>
                    </a:pPr>
                    <a:r>
                      <a:rPr lang="ru-RU" dirty="0" smtClean="0"/>
                      <a:t>25</a:t>
                    </a:r>
                    <a:r>
                      <a:rPr lang="ru-RU" baseline="0" dirty="0" smtClean="0"/>
                      <a:t> 768,1</a:t>
                    </a:r>
                    <a:r>
                      <a:rPr lang="ru-RU" dirty="0" smtClean="0"/>
                      <a:t> тыс. руб</a:t>
                    </a:r>
                    <a:r>
                      <a:rPr lang="ru-RU" dirty="0"/>
                      <a:t>.
</a:t>
                    </a:r>
                    <a:r>
                      <a:rPr lang="ru-RU" dirty="0" smtClean="0"/>
                      <a:t>6%</a:t>
                    </a:r>
                    <a:endParaRPr lang="ru-RU" dirty="0"/>
                  </a:p>
                </c:rich>
              </c:tx>
              <c:spPr/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7"/>
              <c:spPr/>
              <c:txPr>
                <a:bodyPr/>
                <a:lstStyle/>
                <a:p>
                  <a:pPr>
                    <a:defRPr sz="800"/>
                  </a:pPr>
                  <a:endParaRPr lang="ru-RU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8"/>
              <c:layout>
                <c:manualLayout>
                  <c:x val="-2.4634523689204147E-2"/>
                  <c:y val="-5.6195683872849227E-2"/>
                </c:manualLayout>
              </c:layout>
              <c:tx>
                <c:rich>
                  <a:bodyPr/>
                  <a:lstStyle/>
                  <a:p>
                    <a:pPr>
                      <a:defRPr sz="800"/>
                    </a:pPr>
                    <a:endParaRPr lang="ru-RU" dirty="0" smtClean="0"/>
                  </a:p>
                  <a:p>
                    <a:pPr>
                      <a:defRPr sz="800"/>
                    </a:pPr>
                    <a:r>
                      <a:rPr lang="ru-RU" dirty="0" smtClean="0"/>
                      <a:t>ОБСЛУЖИВАНИЕ </a:t>
                    </a:r>
                    <a:r>
                      <a:rPr lang="ru-RU" dirty="0"/>
                      <a:t>ГОСУДАРСТВЕННОГО И МУНИЦИПАЛЬНОГО ДОЛГА  </a:t>
                    </a:r>
                    <a:endParaRPr lang="ru-RU" dirty="0" smtClean="0"/>
                  </a:p>
                  <a:p>
                    <a:pPr>
                      <a:defRPr sz="800"/>
                    </a:pPr>
                    <a:r>
                      <a:rPr lang="ru-RU" dirty="0" smtClean="0"/>
                      <a:t>3,6  </a:t>
                    </a:r>
                    <a:r>
                      <a:rPr lang="ru-RU" dirty="0"/>
                      <a:t>тыс</a:t>
                    </a:r>
                    <a:r>
                      <a:rPr lang="ru-RU" dirty="0" smtClean="0"/>
                      <a:t>. руб</a:t>
                    </a:r>
                    <a:r>
                      <a:rPr lang="ru-RU" dirty="0"/>
                      <a:t>.
0%</a:t>
                    </a:r>
                  </a:p>
                </c:rich>
              </c:tx>
              <c:spPr/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9"/>
              <c:layout/>
              <c:tx>
                <c:rich>
                  <a:bodyPr/>
                  <a:lstStyle/>
                  <a:p>
                    <a:pPr>
                      <a:defRPr sz="800"/>
                    </a:pPr>
                    <a:r>
                      <a:rPr lang="ru-RU" dirty="0"/>
                      <a:t>МЕЖБЮДЖЕТНЫЕ ТРАНСФЕРТЫ ОБЩЕГО ХАРАКТЕРА БЮДЖЕТАМ БЮДЖЕТНОЙ СИСТЕМЫ РОССИЙСКОЙ ФЕДЕРАЦИИ </a:t>
                    </a:r>
                    <a:endParaRPr lang="ru-RU" dirty="0" smtClean="0"/>
                  </a:p>
                  <a:p>
                    <a:pPr>
                      <a:defRPr sz="800"/>
                    </a:pPr>
                    <a:r>
                      <a:rPr lang="ru-RU" dirty="0" smtClean="0"/>
                      <a:t>29 374,0 тыс. руб</a:t>
                    </a:r>
                    <a:r>
                      <a:rPr lang="ru-RU" dirty="0"/>
                      <a:t>.
</a:t>
                    </a:r>
                    <a:r>
                      <a:rPr lang="ru-RU" dirty="0" smtClean="0"/>
                      <a:t>7%</a:t>
                    </a:r>
                    <a:endParaRPr lang="ru-RU" dirty="0"/>
                  </a:p>
                </c:rich>
              </c:tx>
              <c:spPr/>
              <c:showLegendKey val="0"/>
              <c:showVal val="0"/>
              <c:showCatName val="1"/>
              <c:showSerName val="0"/>
              <c:showPercent val="1"/>
              <c:showBubbleSize val="0"/>
            </c:dLbl>
            <c:showLegendKey val="0"/>
            <c:showVal val="0"/>
            <c:showCatName val="1"/>
            <c:showSerName val="0"/>
            <c:showPercent val="1"/>
            <c:showBubbleSize val="0"/>
            <c:showLeaderLines val="1"/>
          </c:dLbls>
          <c:cat>
            <c:strRef>
              <c:f>Лист1!$A$2:$A$11</c:f>
              <c:strCache>
                <c:ptCount val="10"/>
                <c:pt idx="0">
                  <c:v>ОБЩЕГОСУДАРСТВЕННЫЕ ВОПРОСЫ  43 054,7 тыс.руб.</c:v>
                </c:pt>
                <c:pt idx="1">
                  <c:v>НАЦИОНАЛЬНАЯ БЕЗОПАСНОСТЬ И ПРАВООХРАНИТЕЛЬНАЯ ДЕЯТЕЛЬНОСТЬ 30,0 тыс.руб.</c:v>
                </c:pt>
                <c:pt idx="2">
                  <c:v>НАЦИОНАЛЬНАЯ ЭКОНОМИКА 13 908,4 тыс.руб.</c:v>
                </c:pt>
                <c:pt idx="3">
                  <c:v>ЖИЛИЩНО-КОММУНАЛЬНОЕ ХОЗЯЙСТВО 197,3 тыс.руб.</c:v>
                </c:pt>
                <c:pt idx="4">
                  <c:v>ОБРАЗОВАНИЕ   268 908,9 тыс.руб.</c:v>
                </c:pt>
                <c:pt idx="5">
                  <c:v>КУЛЬТУРА, КИНЕМАТОГРАФИЯ  55 133,5 тыс.руб.</c:v>
                </c:pt>
                <c:pt idx="6">
                  <c:v>СОЦИАЛЬНАЯ ПОЛИТИКА 26 347,0 тыс.руб.</c:v>
                </c:pt>
                <c:pt idx="7">
                  <c:v>ФИЗИЧЕСКАЯ КУЛЬТУРА И СПОРТ 2 952,0 тыс.руб.</c:v>
                </c:pt>
                <c:pt idx="8">
                  <c:v>ОБСЛУЖИВАНИЕ ГОСУДАРСТВЕННОГО И МУНИЦИПАЛЬНОГО ДОЛГА  3,6  тыс. руб.</c:v>
                </c:pt>
                <c:pt idx="9">
                  <c:v>МЕЖБЮДЖЕТНЫЕ ТРАНСФЕРТЫ ОБЩЕГО ХАРАКТЕРА БЮДЖЕТАМ БЮДЖЕТНОЙ СИСТЕМЫ РОССИЙСКОЙ ФЕДЕРАЦИИ 31 069,5 тыс.руб.</c:v>
                </c:pt>
              </c:strCache>
            </c:strRef>
          </c:cat>
          <c:val>
            <c:numRef>
              <c:f>Лист1!$B$2:$B$11</c:f>
              <c:numCache>
                <c:formatCode>0.00</c:formatCode>
                <c:ptCount val="10"/>
                <c:pt idx="0" formatCode="#,##0.00">
                  <c:v>43054.7</c:v>
                </c:pt>
                <c:pt idx="1">
                  <c:v>30</c:v>
                </c:pt>
                <c:pt idx="2" formatCode="#,##0.00">
                  <c:v>13908.4</c:v>
                </c:pt>
                <c:pt idx="3" formatCode="General">
                  <c:v>197.3</c:v>
                </c:pt>
                <c:pt idx="4" formatCode="#,##0.00">
                  <c:v>268908.90000000002</c:v>
                </c:pt>
                <c:pt idx="5" formatCode="#,##0.00">
                  <c:v>55133.5</c:v>
                </c:pt>
                <c:pt idx="6" formatCode="#,##0.00">
                  <c:v>26347</c:v>
                </c:pt>
                <c:pt idx="7" formatCode="General">
                  <c:v>2952</c:v>
                </c:pt>
                <c:pt idx="8" formatCode="General">
                  <c:v>3.6</c:v>
                </c:pt>
                <c:pt idx="9" formatCode="#,##0.00">
                  <c:v>31069.5</c:v>
                </c:pt>
              </c:numCache>
            </c:numRef>
          </c:val>
        </c:ser>
        <c:dLbls>
          <c:showLegendKey val="0"/>
          <c:showVal val="0"/>
          <c:showCatName val="1"/>
          <c:showSerName val="0"/>
          <c:showPercent val="1"/>
          <c:showBubbleSize val="0"/>
          <c:showLeaderLines val="1"/>
        </c:dLbls>
      </c:pie3DChart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invertIfNegative val="0"/>
          <c:dPt>
            <c:idx val="1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</c:spPr>
          </c:dPt>
          <c:cat>
            <c:numRef>
              <c:f>Лист1!$A$2:$A$3</c:f>
              <c:numCache>
                <c:formatCode>General</c:formatCode>
                <c:ptCount val="2"/>
                <c:pt idx="0">
                  <c:v>2022</c:v>
                </c:pt>
                <c:pt idx="1">
                  <c:v>2023</c:v>
                </c:pt>
              </c:numCache>
            </c:numRef>
          </c:cat>
          <c:val>
            <c:numRef>
              <c:f>Лист1!$B$2:$B$3</c:f>
              <c:numCache>
                <c:formatCode>#,##0.00</c:formatCode>
                <c:ptCount val="2"/>
                <c:pt idx="0">
                  <c:v>434918.5</c:v>
                </c:pt>
                <c:pt idx="1">
                  <c:v>441604.9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00560896"/>
        <c:axId val="100562432"/>
        <c:axId val="0"/>
      </c:bar3DChart>
      <c:catAx>
        <c:axId val="10056089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100562432"/>
        <c:crosses val="autoZero"/>
        <c:auto val="1"/>
        <c:lblAlgn val="ctr"/>
        <c:lblOffset val="100"/>
        <c:noMultiLvlLbl val="0"/>
      </c:catAx>
      <c:valAx>
        <c:axId val="100562432"/>
        <c:scaling>
          <c:orientation val="minMax"/>
          <c:max val="384000"/>
          <c:min val="329000"/>
        </c:scaling>
        <c:delete val="0"/>
        <c:axPos val="l"/>
        <c:majorGridlines/>
        <c:numFmt formatCode="#,##0.00" sourceLinked="1"/>
        <c:majorTickMark val="out"/>
        <c:minorTickMark val="none"/>
        <c:tickLblPos val="nextTo"/>
        <c:crossAx val="100560896"/>
        <c:crosses val="autoZero"/>
        <c:crossBetween val="between"/>
        <c:majorUnit val="8000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0.49419</cdr:x>
      <cdr:y>0.59106</cdr:y>
    </cdr:from>
    <cdr:to>
      <cdr:x>0.74544</cdr:x>
      <cdr:y>0.66624</cdr:y>
    </cdr:to>
    <cdr:sp macro="" textlink="">
      <cdr:nvSpPr>
        <cdr:cNvPr id="2" name="Скругленная прямоугольная выноска 1"/>
        <cdr:cNvSpPr/>
      </cdr:nvSpPr>
      <cdr:spPr>
        <a:xfrm xmlns:a="http://schemas.openxmlformats.org/drawingml/2006/main">
          <a:off x="1714523" y="2402079"/>
          <a:ext cx="871683" cy="305532"/>
        </a:xfrm>
        <a:prstGeom xmlns:a="http://schemas.openxmlformats.org/drawingml/2006/main" prst="wedgeRoundRectCallout">
          <a:avLst>
            <a:gd name="adj1" fmla="val -28625"/>
            <a:gd name="adj2" fmla="val 108743"/>
            <a:gd name="adj3" fmla="val 16667"/>
          </a:avLst>
        </a:prstGeom>
      </cdr:spPr>
      <cdr:style>
        <a:lnRef xmlns:a="http://schemas.openxmlformats.org/drawingml/2006/main" idx="2">
          <a:schemeClr val="accent1"/>
        </a:lnRef>
        <a:fillRef xmlns:a="http://schemas.openxmlformats.org/drawingml/2006/main" idx="1">
          <a:schemeClr val="l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r>
            <a: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434 918,5</a:t>
          </a:r>
          <a:endParaRPr lang="ru-RU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0.75481</cdr:x>
      <cdr:y>0.00466</cdr:y>
    </cdr:from>
    <cdr:to>
      <cdr:x>0.99641</cdr:x>
      <cdr:y>0.07535</cdr:y>
    </cdr:to>
    <cdr:sp macro="" textlink="">
      <cdr:nvSpPr>
        <cdr:cNvPr id="3" name="Скругленная прямоугольная выноска 2"/>
        <cdr:cNvSpPr/>
      </cdr:nvSpPr>
      <cdr:spPr>
        <a:xfrm xmlns:a="http://schemas.openxmlformats.org/drawingml/2006/main">
          <a:off x="2618713" y="18919"/>
          <a:ext cx="838204" cy="287284"/>
        </a:xfrm>
        <a:prstGeom xmlns:a="http://schemas.openxmlformats.org/drawingml/2006/main" prst="wedgeRoundRectCallout">
          <a:avLst>
            <a:gd name="adj1" fmla="val -26053"/>
            <a:gd name="adj2" fmla="val 132762"/>
            <a:gd name="adj3" fmla="val 16667"/>
          </a:avLst>
        </a:prstGeom>
      </cdr:spPr>
      <cdr:style>
        <a:lnRef xmlns:a="http://schemas.openxmlformats.org/drawingml/2006/main" idx="2">
          <a:schemeClr val="accent2"/>
        </a:lnRef>
        <a:fillRef xmlns:a="http://schemas.openxmlformats.org/drawingml/2006/main" idx="1">
          <a:schemeClr val="lt1"/>
        </a:fillRef>
        <a:effectRef xmlns:a="http://schemas.openxmlformats.org/drawingml/2006/main" idx="0">
          <a:schemeClr val="accent2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r>
            <a: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441 604,9</a:t>
          </a:r>
          <a:endParaRPr lang="ru-RU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</c:userShap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85800" y="2125980"/>
            <a:ext cx="77724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0"/>
            <a:ext cx="64008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6/18/2024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7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4FF5CC-A90A-49BA-9BA0-5E5622B27535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9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B8AFF5-B4F5-4834-8D65-C3CE58BB6760}" type="datetime1">
              <a:rPr lang="en-US">
                <a:solidFill>
                  <a:srgbClr val="000000"/>
                </a:solidFill>
              </a:rPr>
              <a:pPr>
                <a:defRPr/>
              </a:pPr>
              <a:t>6/18/2024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46632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8DE5F8-95BA-48E6-81B0-291EA4FCAD69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73C5C4-BE0D-4E3B-8FB8-F5E0C5D75FD6}" type="datetime1">
              <a:rPr lang="en-US">
                <a:solidFill>
                  <a:srgbClr val="000000"/>
                </a:solidFill>
              </a:rPr>
              <a:pPr>
                <a:defRPr/>
              </a:pPr>
              <a:t>6/18/2024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474642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D25BF9-92F1-497D-9B5E-89ADAF8E5C7D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350F91-2EE1-4D11-A072-DF1EB432941C}" type="datetime1">
              <a:rPr lang="en-US">
                <a:solidFill>
                  <a:srgbClr val="000000"/>
                </a:solidFill>
              </a:rPr>
              <a:pPr>
                <a:defRPr/>
              </a:pPr>
              <a:t>6/18/2024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523131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1BDDAF-6E3C-4122-805B-27D705AAFFF5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A19527-BC09-4F80-98A4-E64EC7E71FB7}" type="datetime1">
              <a:rPr lang="en-US">
                <a:solidFill>
                  <a:srgbClr val="000000"/>
                </a:solidFill>
              </a:rPr>
              <a:pPr>
                <a:defRPr/>
              </a:pPr>
              <a:t>6/18/2024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29725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6EA853-3F01-4DCA-8B8F-DF4A260F9BD7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D5EDB6-D00A-44E0-96DD-33CD5458D7DA}" type="datetime1">
              <a:rPr lang="en-US">
                <a:solidFill>
                  <a:srgbClr val="000000"/>
                </a:solidFill>
              </a:rPr>
              <a:pPr>
                <a:defRPr/>
              </a:pPr>
              <a:t>6/18/2024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190657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9DEFA9-1D15-4F31-8CBD-FCB102A8BE39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E96BA9-9100-41AB-8DC7-11934100A581}" type="datetime1">
              <a:rPr lang="en-US">
                <a:solidFill>
                  <a:srgbClr val="000000"/>
                </a:solidFill>
              </a:rPr>
              <a:pPr>
                <a:defRPr/>
              </a:pPr>
              <a:t>6/18/2024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622368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457200"/>
            <a:ext cx="2057400" cy="54102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457200"/>
            <a:ext cx="6019800" cy="54102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C5036D-99FA-4356-B148-1901EE433E36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6E1AFA-43F3-4BF1-87FA-493735D99376}" type="datetime1">
              <a:rPr lang="en-US">
                <a:solidFill>
                  <a:srgbClr val="000000"/>
                </a:solidFill>
              </a:rPr>
              <a:pPr>
                <a:defRPr/>
              </a:pPr>
              <a:t>6/18/2024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343640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hidden">
            <a:xfrm>
              <a:off x="0" y="0"/>
              <a:ext cx="2208" cy="4320"/>
            </a:xfrm>
            <a:prstGeom prst="rect">
              <a:avLst/>
            </a:pr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" name="Rectangle 4"/>
            <p:cNvSpPr>
              <a:spLocks noChangeArrowheads="1"/>
            </p:cNvSpPr>
            <p:nvPr/>
          </p:nvSpPr>
          <p:spPr bwMode="hidden">
            <a:xfrm>
              <a:off x="1081" y="1065"/>
              <a:ext cx="4679" cy="1596"/>
            </a:xfrm>
            <a:prstGeom prst="rect">
              <a:avLst/>
            </a:prstGeom>
            <a:solidFill>
              <a:schemeClr val="bg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grpSp>
          <p:nvGrpSpPr>
            <p:cNvPr id="7" name="Group 5"/>
            <p:cNvGrpSpPr>
              <a:grpSpLocks/>
            </p:cNvGrpSpPr>
            <p:nvPr/>
          </p:nvGrpSpPr>
          <p:grpSpPr bwMode="auto">
            <a:xfrm>
              <a:off x="0" y="672"/>
              <a:ext cx="1806" cy="1989"/>
              <a:chOff x="0" y="672"/>
              <a:chExt cx="1806" cy="1989"/>
            </a:xfrm>
          </p:grpSpPr>
          <p:sp>
            <p:nvSpPr>
              <p:cNvPr id="8" name="Rectangle 6"/>
              <p:cNvSpPr>
                <a:spLocks noChangeArrowheads="1"/>
              </p:cNvSpPr>
              <p:nvPr userDrawn="1"/>
            </p:nvSpPr>
            <p:spPr bwMode="auto">
              <a:xfrm>
                <a:off x="361" y="2257"/>
                <a:ext cx="363" cy="404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9" name="Rectangle 7"/>
              <p:cNvSpPr>
                <a:spLocks noChangeArrowheads="1"/>
              </p:cNvSpPr>
              <p:nvPr userDrawn="1"/>
            </p:nvSpPr>
            <p:spPr bwMode="auto">
              <a:xfrm>
                <a:off x="1081" y="1065"/>
                <a:ext cx="362" cy="405"/>
              </a:xfrm>
              <a:prstGeom prst="rect">
                <a:avLst/>
              </a:prstGeom>
              <a:solidFill>
                <a:schemeClr val="folHlink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0" name="Rectangle 8"/>
              <p:cNvSpPr>
                <a:spLocks noChangeArrowheads="1"/>
              </p:cNvSpPr>
              <p:nvPr userDrawn="1"/>
            </p:nvSpPr>
            <p:spPr bwMode="auto">
              <a:xfrm>
                <a:off x="1437" y="672"/>
                <a:ext cx="369" cy="400"/>
              </a:xfrm>
              <a:prstGeom prst="rect">
                <a:avLst/>
              </a:prstGeom>
              <a:solidFill>
                <a:schemeClr val="folHlink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1" name="Rectangle 9"/>
              <p:cNvSpPr>
                <a:spLocks noChangeArrowheads="1"/>
              </p:cNvSpPr>
              <p:nvPr userDrawn="1"/>
            </p:nvSpPr>
            <p:spPr bwMode="auto">
              <a:xfrm>
                <a:off x="719" y="2257"/>
                <a:ext cx="368" cy="404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2" name="Rectangle 10"/>
              <p:cNvSpPr>
                <a:spLocks noChangeArrowheads="1"/>
              </p:cNvSpPr>
              <p:nvPr userDrawn="1"/>
            </p:nvSpPr>
            <p:spPr bwMode="auto">
              <a:xfrm>
                <a:off x="1437" y="1065"/>
                <a:ext cx="369" cy="405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3" name="Rectangle 11"/>
              <p:cNvSpPr>
                <a:spLocks noChangeArrowheads="1"/>
              </p:cNvSpPr>
              <p:nvPr userDrawn="1"/>
            </p:nvSpPr>
            <p:spPr bwMode="auto">
              <a:xfrm>
                <a:off x="719" y="1464"/>
                <a:ext cx="368" cy="399"/>
              </a:xfrm>
              <a:prstGeom prst="rect">
                <a:avLst/>
              </a:prstGeom>
              <a:solidFill>
                <a:schemeClr val="folHlink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4" name="Rectangle 12"/>
              <p:cNvSpPr>
                <a:spLocks noChangeArrowheads="1"/>
              </p:cNvSpPr>
              <p:nvPr userDrawn="1"/>
            </p:nvSpPr>
            <p:spPr bwMode="auto">
              <a:xfrm>
                <a:off x="0" y="1464"/>
                <a:ext cx="367" cy="399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5" name="Rectangle 13"/>
              <p:cNvSpPr>
                <a:spLocks noChangeArrowheads="1"/>
              </p:cNvSpPr>
              <p:nvPr userDrawn="1"/>
            </p:nvSpPr>
            <p:spPr bwMode="auto">
              <a:xfrm>
                <a:off x="1081" y="1464"/>
                <a:ext cx="362" cy="399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6" name="Rectangle 14"/>
              <p:cNvSpPr>
                <a:spLocks noChangeArrowheads="1"/>
              </p:cNvSpPr>
              <p:nvPr userDrawn="1"/>
            </p:nvSpPr>
            <p:spPr bwMode="auto">
              <a:xfrm>
                <a:off x="361" y="1857"/>
                <a:ext cx="363" cy="406"/>
              </a:xfrm>
              <a:prstGeom prst="rect">
                <a:avLst/>
              </a:prstGeom>
              <a:solidFill>
                <a:schemeClr val="folHlink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7" name="Rectangle 15"/>
              <p:cNvSpPr>
                <a:spLocks noChangeArrowheads="1"/>
              </p:cNvSpPr>
              <p:nvPr userDrawn="1"/>
            </p:nvSpPr>
            <p:spPr bwMode="auto">
              <a:xfrm>
                <a:off x="719" y="1857"/>
                <a:ext cx="368" cy="406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</p:grpSp>
      <p:sp>
        <p:nvSpPr>
          <p:cNvPr id="143379" name="Rectangle 19"/>
          <p:cNvSpPr>
            <a:spLocks noGrp="1" noChangeArrowheads="1"/>
          </p:cNvSpPr>
          <p:nvPr>
            <p:ph type="ctrTitle"/>
          </p:nvPr>
        </p:nvSpPr>
        <p:spPr>
          <a:xfrm>
            <a:off x="2971800" y="1828800"/>
            <a:ext cx="6019800" cy="2209800"/>
          </a:xfrm>
        </p:spPr>
        <p:txBody>
          <a:bodyPr/>
          <a:lstStyle>
            <a:lvl1pPr>
              <a:defRPr sz="5000">
                <a:solidFill>
                  <a:srgbClr val="FFFFFF"/>
                </a:solidFill>
              </a:defRPr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143380" name="Rectangle 20"/>
          <p:cNvSpPr>
            <a:spLocks noGrp="1" noChangeArrowheads="1"/>
          </p:cNvSpPr>
          <p:nvPr>
            <p:ph type="subTitle" idx="1"/>
          </p:nvPr>
        </p:nvSpPr>
        <p:spPr>
          <a:xfrm>
            <a:off x="2971800" y="4267200"/>
            <a:ext cx="6019800" cy="1752600"/>
          </a:xfrm>
        </p:spPr>
        <p:txBody>
          <a:bodyPr/>
          <a:lstStyle>
            <a:lvl1pPr marL="0" indent="0">
              <a:buFont typeface="Wingdings" pitchFamily="2" charset="2"/>
              <a:buNone/>
              <a:defRPr sz="3400"/>
            </a:lvl1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18" name="Rectangle 16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018836-4AEE-42AB-84E4-55B76158F19E}" type="datetime1">
              <a:rPr lang="en-US">
                <a:solidFill>
                  <a:srgbClr val="000000"/>
                </a:solidFill>
              </a:rPr>
              <a:pPr>
                <a:defRPr/>
              </a:pPr>
              <a:t>6/18/2024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19" name="Rectangle 1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20" name="Rectangle 1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9F3381-F6F4-46A9-954A-FF8D480AB279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826883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75906F-6889-4F87-BE06-CDBB3393C8FF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F3FCE0-0E10-4A68-A028-9510177A07BF}" type="datetime1">
              <a:rPr lang="en-US">
                <a:solidFill>
                  <a:srgbClr val="000000"/>
                </a:solidFill>
              </a:rPr>
              <a:pPr>
                <a:defRPr/>
              </a:pPr>
              <a:t>6/18/2024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522310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3176E2-E6B3-4E65-A667-F51E09C37363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0D4FE2-5D4B-49D5-A599-303FAE5785FF}" type="datetime1">
              <a:rPr lang="en-US">
                <a:solidFill>
                  <a:srgbClr val="000000"/>
                </a:solidFill>
              </a:rPr>
              <a:pPr>
                <a:defRPr/>
              </a:pPr>
              <a:t>6/18/2024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31612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6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1400" b="1" i="0">
                <a:solidFill>
                  <a:srgbClr val="996633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6/18/2024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4038600" cy="3886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4038600" cy="3886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18E280-74C3-407E-B13C-E8B7496549E4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7B1FB8-0525-4D42-B119-19F322525B76}" type="datetime1">
              <a:rPr lang="en-US">
                <a:solidFill>
                  <a:srgbClr val="000000"/>
                </a:solidFill>
              </a:rPr>
              <a:pPr>
                <a:defRPr/>
              </a:pPr>
              <a:t>6/18/2024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844292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7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4FF5CC-A90A-49BA-9BA0-5E5622B27535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9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B8AFF5-B4F5-4834-8D65-C3CE58BB6760}" type="datetime1">
              <a:rPr lang="en-US">
                <a:solidFill>
                  <a:srgbClr val="000000"/>
                </a:solidFill>
              </a:rPr>
              <a:pPr>
                <a:defRPr/>
              </a:pPr>
              <a:t>6/18/2024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363019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8DE5F8-95BA-48E6-81B0-291EA4FCAD69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73C5C4-BE0D-4E3B-8FB8-F5E0C5D75FD6}" type="datetime1">
              <a:rPr lang="en-US">
                <a:solidFill>
                  <a:srgbClr val="000000"/>
                </a:solidFill>
              </a:rPr>
              <a:pPr>
                <a:defRPr/>
              </a:pPr>
              <a:t>6/18/2024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279405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D25BF9-92F1-497D-9B5E-89ADAF8E5C7D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350F91-2EE1-4D11-A072-DF1EB432941C}" type="datetime1">
              <a:rPr lang="en-US">
                <a:solidFill>
                  <a:srgbClr val="000000"/>
                </a:solidFill>
              </a:rPr>
              <a:pPr>
                <a:defRPr/>
              </a:pPr>
              <a:t>6/18/2024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875845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1BDDAF-6E3C-4122-805B-27D705AAFFF5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A19527-BC09-4F80-98A4-E64EC7E71FB7}" type="datetime1">
              <a:rPr lang="en-US">
                <a:solidFill>
                  <a:srgbClr val="000000"/>
                </a:solidFill>
              </a:rPr>
              <a:pPr>
                <a:defRPr/>
              </a:pPr>
              <a:t>6/18/2024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519140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6EA853-3F01-4DCA-8B8F-DF4A260F9BD7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D5EDB6-D00A-44E0-96DD-33CD5458D7DA}" type="datetime1">
              <a:rPr lang="en-US">
                <a:solidFill>
                  <a:srgbClr val="000000"/>
                </a:solidFill>
              </a:rPr>
              <a:pPr>
                <a:defRPr/>
              </a:pPr>
              <a:t>6/18/2024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400059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9DEFA9-1D15-4F31-8CBD-FCB102A8BE39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E96BA9-9100-41AB-8DC7-11934100A581}" type="datetime1">
              <a:rPr lang="en-US">
                <a:solidFill>
                  <a:srgbClr val="000000"/>
                </a:solidFill>
              </a:rPr>
              <a:pPr>
                <a:defRPr/>
              </a:pPr>
              <a:t>6/18/2024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887337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457200"/>
            <a:ext cx="2057400" cy="54102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457200"/>
            <a:ext cx="6019800" cy="54102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C5036D-99FA-4356-B148-1901EE433E36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6E1AFA-43F3-4BF1-87FA-493735D99376}" type="datetime1">
              <a:rPr lang="en-US">
                <a:solidFill>
                  <a:srgbClr val="000000"/>
                </a:solidFill>
              </a:rPr>
              <a:pPr>
                <a:defRPr/>
              </a:pPr>
              <a:t>6/18/2024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09947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0"/>
            <a:ext cx="286512" cy="533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k object 17"/>
          <p:cNvSpPr/>
          <p:nvPr/>
        </p:nvSpPr>
        <p:spPr>
          <a:xfrm>
            <a:off x="413004" y="135636"/>
            <a:ext cx="8730996" cy="27432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k object 18"/>
          <p:cNvSpPr/>
          <p:nvPr/>
        </p:nvSpPr>
        <p:spPr>
          <a:xfrm>
            <a:off x="409955" y="135636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59" y="135635"/>
                </a:lnTo>
                <a:lnTo>
                  <a:pt x="137159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bk object 19"/>
          <p:cNvSpPr/>
          <p:nvPr/>
        </p:nvSpPr>
        <p:spPr>
          <a:xfrm>
            <a:off x="547116" y="0"/>
            <a:ext cx="140335" cy="135890"/>
          </a:xfrm>
          <a:custGeom>
            <a:avLst/>
            <a:gdLst/>
            <a:ahLst/>
            <a:cxnLst/>
            <a:rect l="l" t="t" r="r" b="b"/>
            <a:pathLst>
              <a:path w="140334" h="135890">
                <a:moveTo>
                  <a:pt x="0" y="135636"/>
                </a:moveTo>
                <a:lnTo>
                  <a:pt x="140208" y="135636"/>
                </a:lnTo>
                <a:lnTo>
                  <a:pt x="140208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bk object 20"/>
          <p:cNvSpPr/>
          <p:nvPr/>
        </p:nvSpPr>
        <p:spPr>
          <a:xfrm>
            <a:off x="547116" y="135636"/>
            <a:ext cx="140335" cy="140335"/>
          </a:xfrm>
          <a:custGeom>
            <a:avLst/>
            <a:gdLst/>
            <a:ahLst/>
            <a:cxnLst/>
            <a:rect l="l" t="t" r="r" b="b"/>
            <a:pathLst>
              <a:path w="140334" h="140335">
                <a:moveTo>
                  <a:pt x="0" y="140207"/>
                </a:moveTo>
                <a:lnTo>
                  <a:pt x="140208" y="140207"/>
                </a:lnTo>
                <a:lnTo>
                  <a:pt x="140208" y="0"/>
                </a:lnTo>
                <a:lnTo>
                  <a:pt x="0" y="0"/>
                </a:lnTo>
                <a:lnTo>
                  <a:pt x="0" y="140207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bk object 21"/>
          <p:cNvSpPr/>
          <p:nvPr/>
        </p:nvSpPr>
        <p:spPr>
          <a:xfrm>
            <a:off x="274320" y="274320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60" y="135635"/>
                </a:lnTo>
                <a:lnTo>
                  <a:pt x="137160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bk object 22"/>
          <p:cNvSpPr/>
          <p:nvPr/>
        </p:nvSpPr>
        <p:spPr>
          <a:xfrm>
            <a:off x="131063" y="137160"/>
            <a:ext cx="142240" cy="137160"/>
          </a:xfrm>
          <a:custGeom>
            <a:avLst/>
            <a:gdLst/>
            <a:ahLst/>
            <a:cxnLst/>
            <a:rect l="l" t="t" r="r" b="b"/>
            <a:pathLst>
              <a:path w="142240" h="137160">
                <a:moveTo>
                  <a:pt x="0" y="137159"/>
                </a:moveTo>
                <a:lnTo>
                  <a:pt x="141732" y="137159"/>
                </a:lnTo>
                <a:lnTo>
                  <a:pt x="141732" y="0"/>
                </a:lnTo>
                <a:lnTo>
                  <a:pt x="0" y="0"/>
                </a:lnTo>
                <a:lnTo>
                  <a:pt x="0" y="137159"/>
                </a:lnTo>
                <a:close/>
              </a:path>
            </a:pathLst>
          </a:custGeom>
          <a:solidFill>
            <a:srgbClr val="0000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bk object 23"/>
          <p:cNvSpPr/>
          <p:nvPr/>
        </p:nvSpPr>
        <p:spPr>
          <a:xfrm>
            <a:off x="409955" y="271272"/>
            <a:ext cx="137160" cy="139065"/>
          </a:xfrm>
          <a:custGeom>
            <a:avLst/>
            <a:gdLst/>
            <a:ahLst/>
            <a:cxnLst/>
            <a:rect l="l" t="t" r="r" b="b"/>
            <a:pathLst>
              <a:path w="137159" h="139065">
                <a:moveTo>
                  <a:pt x="0" y="138683"/>
                </a:moveTo>
                <a:lnTo>
                  <a:pt x="137159" y="138683"/>
                </a:lnTo>
                <a:lnTo>
                  <a:pt x="137159" y="0"/>
                </a:lnTo>
                <a:lnTo>
                  <a:pt x="0" y="0"/>
                </a:lnTo>
                <a:lnTo>
                  <a:pt x="0" y="138683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bk object 24"/>
          <p:cNvSpPr/>
          <p:nvPr/>
        </p:nvSpPr>
        <p:spPr>
          <a:xfrm>
            <a:off x="274320" y="409955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6"/>
                </a:moveTo>
                <a:lnTo>
                  <a:pt x="137160" y="135636"/>
                </a:lnTo>
                <a:lnTo>
                  <a:pt x="137160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bk object 25"/>
          <p:cNvSpPr/>
          <p:nvPr/>
        </p:nvSpPr>
        <p:spPr>
          <a:xfrm>
            <a:off x="0" y="1530095"/>
            <a:ext cx="9144000" cy="532790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6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6/18/2024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6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6/18/2024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6/18/2024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hidden">
            <a:xfrm>
              <a:off x="0" y="0"/>
              <a:ext cx="2208" cy="4320"/>
            </a:xfrm>
            <a:prstGeom prst="rect">
              <a:avLst/>
            </a:pr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" name="Rectangle 4"/>
            <p:cNvSpPr>
              <a:spLocks noChangeArrowheads="1"/>
            </p:cNvSpPr>
            <p:nvPr/>
          </p:nvSpPr>
          <p:spPr bwMode="hidden">
            <a:xfrm>
              <a:off x="1081" y="1065"/>
              <a:ext cx="4679" cy="1596"/>
            </a:xfrm>
            <a:prstGeom prst="rect">
              <a:avLst/>
            </a:prstGeom>
            <a:solidFill>
              <a:schemeClr val="bg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grpSp>
          <p:nvGrpSpPr>
            <p:cNvPr id="7" name="Group 5"/>
            <p:cNvGrpSpPr>
              <a:grpSpLocks/>
            </p:cNvGrpSpPr>
            <p:nvPr/>
          </p:nvGrpSpPr>
          <p:grpSpPr bwMode="auto">
            <a:xfrm>
              <a:off x="0" y="672"/>
              <a:ext cx="1806" cy="1989"/>
              <a:chOff x="0" y="672"/>
              <a:chExt cx="1806" cy="1989"/>
            </a:xfrm>
          </p:grpSpPr>
          <p:sp>
            <p:nvSpPr>
              <p:cNvPr id="8" name="Rectangle 6"/>
              <p:cNvSpPr>
                <a:spLocks noChangeArrowheads="1"/>
              </p:cNvSpPr>
              <p:nvPr userDrawn="1"/>
            </p:nvSpPr>
            <p:spPr bwMode="auto">
              <a:xfrm>
                <a:off x="361" y="2257"/>
                <a:ext cx="363" cy="404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9" name="Rectangle 7"/>
              <p:cNvSpPr>
                <a:spLocks noChangeArrowheads="1"/>
              </p:cNvSpPr>
              <p:nvPr userDrawn="1"/>
            </p:nvSpPr>
            <p:spPr bwMode="auto">
              <a:xfrm>
                <a:off x="1081" y="1065"/>
                <a:ext cx="362" cy="405"/>
              </a:xfrm>
              <a:prstGeom prst="rect">
                <a:avLst/>
              </a:prstGeom>
              <a:solidFill>
                <a:schemeClr val="folHlink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0" name="Rectangle 8"/>
              <p:cNvSpPr>
                <a:spLocks noChangeArrowheads="1"/>
              </p:cNvSpPr>
              <p:nvPr userDrawn="1"/>
            </p:nvSpPr>
            <p:spPr bwMode="auto">
              <a:xfrm>
                <a:off x="1437" y="672"/>
                <a:ext cx="369" cy="400"/>
              </a:xfrm>
              <a:prstGeom prst="rect">
                <a:avLst/>
              </a:prstGeom>
              <a:solidFill>
                <a:schemeClr val="folHlink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1" name="Rectangle 9"/>
              <p:cNvSpPr>
                <a:spLocks noChangeArrowheads="1"/>
              </p:cNvSpPr>
              <p:nvPr userDrawn="1"/>
            </p:nvSpPr>
            <p:spPr bwMode="auto">
              <a:xfrm>
                <a:off x="719" y="2257"/>
                <a:ext cx="368" cy="404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2" name="Rectangle 10"/>
              <p:cNvSpPr>
                <a:spLocks noChangeArrowheads="1"/>
              </p:cNvSpPr>
              <p:nvPr userDrawn="1"/>
            </p:nvSpPr>
            <p:spPr bwMode="auto">
              <a:xfrm>
                <a:off x="1437" y="1065"/>
                <a:ext cx="369" cy="405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3" name="Rectangle 11"/>
              <p:cNvSpPr>
                <a:spLocks noChangeArrowheads="1"/>
              </p:cNvSpPr>
              <p:nvPr userDrawn="1"/>
            </p:nvSpPr>
            <p:spPr bwMode="auto">
              <a:xfrm>
                <a:off x="719" y="1464"/>
                <a:ext cx="368" cy="399"/>
              </a:xfrm>
              <a:prstGeom prst="rect">
                <a:avLst/>
              </a:prstGeom>
              <a:solidFill>
                <a:schemeClr val="folHlink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4" name="Rectangle 12"/>
              <p:cNvSpPr>
                <a:spLocks noChangeArrowheads="1"/>
              </p:cNvSpPr>
              <p:nvPr userDrawn="1"/>
            </p:nvSpPr>
            <p:spPr bwMode="auto">
              <a:xfrm>
                <a:off x="0" y="1464"/>
                <a:ext cx="367" cy="399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5" name="Rectangle 13"/>
              <p:cNvSpPr>
                <a:spLocks noChangeArrowheads="1"/>
              </p:cNvSpPr>
              <p:nvPr userDrawn="1"/>
            </p:nvSpPr>
            <p:spPr bwMode="auto">
              <a:xfrm>
                <a:off x="1081" y="1464"/>
                <a:ext cx="362" cy="399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6" name="Rectangle 14"/>
              <p:cNvSpPr>
                <a:spLocks noChangeArrowheads="1"/>
              </p:cNvSpPr>
              <p:nvPr userDrawn="1"/>
            </p:nvSpPr>
            <p:spPr bwMode="auto">
              <a:xfrm>
                <a:off x="361" y="1857"/>
                <a:ext cx="363" cy="406"/>
              </a:xfrm>
              <a:prstGeom prst="rect">
                <a:avLst/>
              </a:prstGeom>
              <a:solidFill>
                <a:schemeClr val="folHlink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7" name="Rectangle 15"/>
              <p:cNvSpPr>
                <a:spLocks noChangeArrowheads="1"/>
              </p:cNvSpPr>
              <p:nvPr userDrawn="1"/>
            </p:nvSpPr>
            <p:spPr bwMode="auto">
              <a:xfrm>
                <a:off x="719" y="1857"/>
                <a:ext cx="368" cy="406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</p:grpSp>
      <p:sp>
        <p:nvSpPr>
          <p:cNvPr id="143379" name="Rectangle 19"/>
          <p:cNvSpPr>
            <a:spLocks noGrp="1" noChangeArrowheads="1"/>
          </p:cNvSpPr>
          <p:nvPr>
            <p:ph type="ctrTitle"/>
          </p:nvPr>
        </p:nvSpPr>
        <p:spPr>
          <a:xfrm>
            <a:off x="2971800" y="1828800"/>
            <a:ext cx="6019800" cy="2209800"/>
          </a:xfrm>
        </p:spPr>
        <p:txBody>
          <a:bodyPr/>
          <a:lstStyle>
            <a:lvl1pPr>
              <a:defRPr sz="5000">
                <a:solidFill>
                  <a:srgbClr val="FFFFFF"/>
                </a:solidFill>
              </a:defRPr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143380" name="Rectangle 20"/>
          <p:cNvSpPr>
            <a:spLocks noGrp="1" noChangeArrowheads="1"/>
          </p:cNvSpPr>
          <p:nvPr>
            <p:ph type="subTitle" idx="1"/>
          </p:nvPr>
        </p:nvSpPr>
        <p:spPr>
          <a:xfrm>
            <a:off x="2971800" y="4267200"/>
            <a:ext cx="6019800" cy="1752600"/>
          </a:xfrm>
        </p:spPr>
        <p:txBody>
          <a:bodyPr/>
          <a:lstStyle>
            <a:lvl1pPr marL="0" indent="0">
              <a:buFont typeface="Wingdings" pitchFamily="2" charset="2"/>
              <a:buNone/>
              <a:defRPr sz="3400"/>
            </a:lvl1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18" name="Rectangle 16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018836-4AEE-42AB-84E4-55B76158F19E}" type="datetime1">
              <a:rPr lang="en-US">
                <a:solidFill>
                  <a:srgbClr val="000000"/>
                </a:solidFill>
              </a:rPr>
              <a:pPr>
                <a:defRPr/>
              </a:pPr>
              <a:t>6/18/2024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19" name="Rectangle 1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20" name="Rectangle 1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9F3381-F6F4-46A9-954A-FF8D480AB279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79169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75906F-6889-4F87-BE06-CDBB3393C8FF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F3FCE0-0E10-4A68-A028-9510177A07BF}" type="datetime1">
              <a:rPr lang="en-US">
                <a:solidFill>
                  <a:srgbClr val="000000"/>
                </a:solidFill>
              </a:rPr>
              <a:pPr>
                <a:defRPr/>
              </a:pPr>
              <a:t>6/18/2024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7862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3176E2-E6B3-4E65-A667-F51E09C37363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0D4FE2-5D4B-49D5-A599-303FAE5785FF}" type="datetime1">
              <a:rPr lang="en-US">
                <a:solidFill>
                  <a:srgbClr val="000000"/>
                </a:solidFill>
              </a:rPr>
              <a:pPr>
                <a:defRPr/>
              </a:pPr>
              <a:t>6/18/2024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34544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4038600" cy="3886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4038600" cy="3886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18E280-74C3-407E-B13C-E8B7496549E4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7B1FB8-0525-4D42-B119-19F322525B76}" type="datetime1">
              <a:rPr lang="en-US">
                <a:solidFill>
                  <a:srgbClr val="000000"/>
                </a:solidFill>
              </a:rPr>
              <a:pPr>
                <a:defRPr/>
              </a:pPr>
              <a:t>6/18/2024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09507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15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21512" y="358266"/>
            <a:ext cx="8300974" cy="11226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6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66827" y="1478406"/>
            <a:ext cx="8629015" cy="191579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400" b="1" i="0">
                <a:solidFill>
                  <a:srgbClr val="996633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6377940"/>
            <a:ext cx="292608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6/18/2024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Rectangle 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142339" name="Rectangle 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 Black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80A0FC8-9221-4625-8E57-531C01D6240C}" type="slidenum">
              <a:rPr lang="ru-RU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grpSp>
        <p:nvGrpSpPr>
          <p:cNvPr id="41988" name="Group 4"/>
          <p:cNvGrpSpPr>
            <a:grpSpLocks/>
          </p:cNvGrpSpPr>
          <p:nvPr/>
        </p:nvGrpSpPr>
        <p:grpSpPr bwMode="auto">
          <a:xfrm>
            <a:off x="0" y="0"/>
            <a:ext cx="9144000" cy="546100"/>
            <a:chOff x="0" y="0"/>
            <a:chExt cx="5760" cy="344"/>
          </a:xfrm>
        </p:grpSpPr>
        <p:sp>
          <p:nvSpPr>
            <p:cNvPr id="142341" name="Rectangle 5"/>
            <p:cNvSpPr>
              <a:spLocks noChangeArrowheads="1"/>
            </p:cNvSpPr>
            <p:nvPr/>
          </p:nvSpPr>
          <p:spPr bwMode="auto">
            <a:xfrm>
              <a:off x="0" y="0"/>
              <a:ext cx="180" cy="336"/>
            </a:xfrm>
            <a:prstGeom prst="rect">
              <a:avLst/>
            </a:pr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42342" name="Rectangle 6"/>
            <p:cNvSpPr>
              <a:spLocks noChangeArrowheads="1"/>
            </p:cNvSpPr>
            <p:nvPr/>
          </p:nvSpPr>
          <p:spPr bwMode="auto">
            <a:xfrm>
              <a:off x="260" y="85"/>
              <a:ext cx="5500" cy="173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42343" name="Rectangle 7"/>
            <p:cNvSpPr>
              <a:spLocks noChangeArrowheads="1"/>
            </p:cNvSpPr>
            <p:nvPr/>
          </p:nvSpPr>
          <p:spPr bwMode="auto">
            <a:xfrm>
              <a:off x="258" y="85"/>
              <a:ext cx="87" cy="89"/>
            </a:xfrm>
            <a:prstGeom prst="rect">
              <a:avLst/>
            </a:prstGeom>
            <a:solidFill>
              <a:schemeClr val="folHlink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>
                <a:solidFill>
                  <a:srgbClr val="666699"/>
                </a:solidFill>
              </a:endParaRPr>
            </a:p>
          </p:txBody>
        </p:sp>
        <p:sp>
          <p:nvSpPr>
            <p:cNvPr id="142344" name="Rectangle 8"/>
            <p:cNvSpPr>
              <a:spLocks noChangeArrowheads="1"/>
            </p:cNvSpPr>
            <p:nvPr/>
          </p:nvSpPr>
          <p:spPr bwMode="auto">
            <a:xfrm>
              <a:off x="345" y="0"/>
              <a:ext cx="88" cy="87"/>
            </a:xfrm>
            <a:prstGeom prst="rect">
              <a:avLst/>
            </a:prstGeom>
            <a:solidFill>
              <a:schemeClr val="folHlink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>
                <a:solidFill>
                  <a:srgbClr val="666699"/>
                </a:solidFill>
              </a:endParaRPr>
            </a:p>
          </p:txBody>
        </p:sp>
        <p:sp>
          <p:nvSpPr>
            <p:cNvPr id="142345" name="Rectangle 9"/>
            <p:cNvSpPr>
              <a:spLocks noChangeArrowheads="1"/>
            </p:cNvSpPr>
            <p:nvPr/>
          </p:nvSpPr>
          <p:spPr bwMode="auto">
            <a:xfrm>
              <a:off x="345" y="85"/>
              <a:ext cx="88" cy="89"/>
            </a:xfrm>
            <a:prstGeom prst="rect">
              <a:avLst/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>
                <a:solidFill>
                  <a:srgbClr val="9999CC"/>
                </a:solidFill>
              </a:endParaRPr>
            </a:p>
          </p:txBody>
        </p:sp>
        <p:sp>
          <p:nvSpPr>
            <p:cNvPr id="142346" name="Rectangle 10"/>
            <p:cNvSpPr>
              <a:spLocks noChangeArrowheads="1"/>
            </p:cNvSpPr>
            <p:nvPr/>
          </p:nvSpPr>
          <p:spPr bwMode="auto">
            <a:xfrm>
              <a:off x="173" y="173"/>
              <a:ext cx="86" cy="87"/>
            </a:xfrm>
            <a:prstGeom prst="rect">
              <a:avLst/>
            </a:prstGeom>
            <a:solidFill>
              <a:schemeClr val="folHlink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>
                <a:solidFill>
                  <a:srgbClr val="666699"/>
                </a:solidFill>
              </a:endParaRPr>
            </a:p>
          </p:txBody>
        </p:sp>
        <p:sp>
          <p:nvSpPr>
            <p:cNvPr id="142347" name="Rectangle 11"/>
            <p:cNvSpPr>
              <a:spLocks noChangeArrowheads="1"/>
            </p:cNvSpPr>
            <p:nvPr/>
          </p:nvSpPr>
          <p:spPr bwMode="auto">
            <a:xfrm>
              <a:off x="83" y="86"/>
              <a:ext cx="89" cy="87"/>
            </a:xfrm>
            <a:prstGeom prst="rect">
              <a:avLst/>
            </a:prstGeom>
            <a:solidFill>
              <a:schemeClr val="bg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42348" name="Rectangle 12"/>
            <p:cNvSpPr>
              <a:spLocks noChangeArrowheads="1"/>
            </p:cNvSpPr>
            <p:nvPr/>
          </p:nvSpPr>
          <p:spPr bwMode="auto">
            <a:xfrm>
              <a:off x="258" y="171"/>
              <a:ext cx="87" cy="87"/>
            </a:xfrm>
            <a:prstGeom prst="rect">
              <a:avLst/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>
                <a:solidFill>
                  <a:srgbClr val="9999CC"/>
                </a:solidFill>
              </a:endParaRPr>
            </a:p>
          </p:txBody>
        </p:sp>
        <p:sp>
          <p:nvSpPr>
            <p:cNvPr id="142349" name="Rectangle 13"/>
            <p:cNvSpPr>
              <a:spLocks noChangeArrowheads="1"/>
            </p:cNvSpPr>
            <p:nvPr/>
          </p:nvSpPr>
          <p:spPr bwMode="auto">
            <a:xfrm>
              <a:off x="173" y="258"/>
              <a:ext cx="86" cy="86"/>
            </a:xfrm>
            <a:prstGeom prst="rect">
              <a:avLst/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>
                <a:solidFill>
                  <a:srgbClr val="9999CC"/>
                </a:solidFill>
              </a:endParaRPr>
            </a:p>
          </p:txBody>
        </p:sp>
      </p:grpSp>
      <p:sp>
        <p:nvSpPr>
          <p:cNvPr id="41989" name="Rectangle 14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457200"/>
            <a:ext cx="82296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41990" name="Rectangle 15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981200"/>
            <a:ext cx="8229600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42352" name="Rectangle 16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5640DE3-5CCA-4057-A260-55D797F01B50}" type="datetime1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6/18/2024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46374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75000"/>
        <a:buFont typeface="Wingdings" pitchFamily="2" charset="2"/>
        <a:buChar char="n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80000"/>
        <a:buFont typeface="Wingdings" pitchFamily="2" charset="2"/>
        <a:buChar char="¨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¨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Rectangle 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142339" name="Rectangle 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 Black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80A0FC8-9221-4625-8E57-531C01D6240C}" type="slidenum">
              <a:rPr lang="ru-RU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grpSp>
        <p:nvGrpSpPr>
          <p:cNvPr id="41988" name="Group 4"/>
          <p:cNvGrpSpPr>
            <a:grpSpLocks/>
          </p:cNvGrpSpPr>
          <p:nvPr/>
        </p:nvGrpSpPr>
        <p:grpSpPr bwMode="auto">
          <a:xfrm>
            <a:off x="0" y="0"/>
            <a:ext cx="9144000" cy="546100"/>
            <a:chOff x="0" y="0"/>
            <a:chExt cx="5760" cy="344"/>
          </a:xfrm>
        </p:grpSpPr>
        <p:sp>
          <p:nvSpPr>
            <p:cNvPr id="142341" name="Rectangle 5"/>
            <p:cNvSpPr>
              <a:spLocks noChangeArrowheads="1"/>
            </p:cNvSpPr>
            <p:nvPr/>
          </p:nvSpPr>
          <p:spPr bwMode="auto">
            <a:xfrm>
              <a:off x="0" y="0"/>
              <a:ext cx="180" cy="336"/>
            </a:xfrm>
            <a:prstGeom prst="rect">
              <a:avLst/>
            </a:pr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42342" name="Rectangle 6"/>
            <p:cNvSpPr>
              <a:spLocks noChangeArrowheads="1"/>
            </p:cNvSpPr>
            <p:nvPr/>
          </p:nvSpPr>
          <p:spPr bwMode="auto">
            <a:xfrm>
              <a:off x="260" y="85"/>
              <a:ext cx="5500" cy="173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42343" name="Rectangle 7"/>
            <p:cNvSpPr>
              <a:spLocks noChangeArrowheads="1"/>
            </p:cNvSpPr>
            <p:nvPr/>
          </p:nvSpPr>
          <p:spPr bwMode="auto">
            <a:xfrm>
              <a:off x="258" y="85"/>
              <a:ext cx="87" cy="89"/>
            </a:xfrm>
            <a:prstGeom prst="rect">
              <a:avLst/>
            </a:prstGeom>
            <a:solidFill>
              <a:schemeClr val="folHlink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>
                <a:solidFill>
                  <a:srgbClr val="666699"/>
                </a:solidFill>
              </a:endParaRPr>
            </a:p>
          </p:txBody>
        </p:sp>
        <p:sp>
          <p:nvSpPr>
            <p:cNvPr id="142344" name="Rectangle 8"/>
            <p:cNvSpPr>
              <a:spLocks noChangeArrowheads="1"/>
            </p:cNvSpPr>
            <p:nvPr/>
          </p:nvSpPr>
          <p:spPr bwMode="auto">
            <a:xfrm>
              <a:off x="345" y="0"/>
              <a:ext cx="88" cy="87"/>
            </a:xfrm>
            <a:prstGeom prst="rect">
              <a:avLst/>
            </a:prstGeom>
            <a:solidFill>
              <a:schemeClr val="folHlink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>
                <a:solidFill>
                  <a:srgbClr val="666699"/>
                </a:solidFill>
              </a:endParaRPr>
            </a:p>
          </p:txBody>
        </p:sp>
        <p:sp>
          <p:nvSpPr>
            <p:cNvPr id="142345" name="Rectangle 9"/>
            <p:cNvSpPr>
              <a:spLocks noChangeArrowheads="1"/>
            </p:cNvSpPr>
            <p:nvPr/>
          </p:nvSpPr>
          <p:spPr bwMode="auto">
            <a:xfrm>
              <a:off x="345" y="85"/>
              <a:ext cx="88" cy="89"/>
            </a:xfrm>
            <a:prstGeom prst="rect">
              <a:avLst/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>
                <a:solidFill>
                  <a:srgbClr val="9999CC"/>
                </a:solidFill>
              </a:endParaRPr>
            </a:p>
          </p:txBody>
        </p:sp>
        <p:sp>
          <p:nvSpPr>
            <p:cNvPr id="142346" name="Rectangle 10"/>
            <p:cNvSpPr>
              <a:spLocks noChangeArrowheads="1"/>
            </p:cNvSpPr>
            <p:nvPr/>
          </p:nvSpPr>
          <p:spPr bwMode="auto">
            <a:xfrm>
              <a:off x="173" y="173"/>
              <a:ext cx="86" cy="87"/>
            </a:xfrm>
            <a:prstGeom prst="rect">
              <a:avLst/>
            </a:prstGeom>
            <a:solidFill>
              <a:schemeClr val="folHlink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>
                <a:solidFill>
                  <a:srgbClr val="666699"/>
                </a:solidFill>
              </a:endParaRPr>
            </a:p>
          </p:txBody>
        </p:sp>
        <p:sp>
          <p:nvSpPr>
            <p:cNvPr id="142347" name="Rectangle 11"/>
            <p:cNvSpPr>
              <a:spLocks noChangeArrowheads="1"/>
            </p:cNvSpPr>
            <p:nvPr/>
          </p:nvSpPr>
          <p:spPr bwMode="auto">
            <a:xfrm>
              <a:off x="83" y="86"/>
              <a:ext cx="89" cy="87"/>
            </a:xfrm>
            <a:prstGeom prst="rect">
              <a:avLst/>
            </a:prstGeom>
            <a:solidFill>
              <a:schemeClr val="bg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42348" name="Rectangle 12"/>
            <p:cNvSpPr>
              <a:spLocks noChangeArrowheads="1"/>
            </p:cNvSpPr>
            <p:nvPr/>
          </p:nvSpPr>
          <p:spPr bwMode="auto">
            <a:xfrm>
              <a:off x="258" y="171"/>
              <a:ext cx="87" cy="87"/>
            </a:xfrm>
            <a:prstGeom prst="rect">
              <a:avLst/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>
                <a:solidFill>
                  <a:srgbClr val="9999CC"/>
                </a:solidFill>
              </a:endParaRPr>
            </a:p>
          </p:txBody>
        </p:sp>
        <p:sp>
          <p:nvSpPr>
            <p:cNvPr id="142349" name="Rectangle 13"/>
            <p:cNvSpPr>
              <a:spLocks noChangeArrowheads="1"/>
            </p:cNvSpPr>
            <p:nvPr/>
          </p:nvSpPr>
          <p:spPr bwMode="auto">
            <a:xfrm>
              <a:off x="173" y="258"/>
              <a:ext cx="86" cy="86"/>
            </a:xfrm>
            <a:prstGeom prst="rect">
              <a:avLst/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>
                <a:solidFill>
                  <a:srgbClr val="9999CC"/>
                </a:solidFill>
              </a:endParaRPr>
            </a:p>
          </p:txBody>
        </p:sp>
      </p:grpSp>
      <p:sp>
        <p:nvSpPr>
          <p:cNvPr id="41989" name="Rectangle 14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457200"/>
            <a:ext cx="82296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41990" name="Rectangle 15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981200"/>
            <a:ext cx="8229600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42352" name="Rectangle 16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5640DE3-5CCA-4057-A260-55D797F01B50}" type="datetime1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6/18/2024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70538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75000"/>
        <a:buFont typeface="Wingdings" pitchFamily="2" charset="2"/>
        <a:buChar char="n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80000"/>
        <a:buFont typeface="Wingdings" pitchFamily="2" charset="2"/>
        <a:buChar char="¨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¨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4.xml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7" Type="http://schemas.openxmlformats.org/officeDocument/2006/relationships/image" Target="../media/image59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7" Type="http://schemas.openxmlformats.org/officeDocument/2006/relationships/image" Target="../media/image59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7" Type="http://schemas.openxmlformats.org/officeDocument/2006/relationships/image" Target="../media/image71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png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7" Type="http://schemas.openxmlformats.org/officeDocument/2006/relationships/image" Target="../media/image75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5" Type="http://schemas.openxmlformats.org/officeDocument/2006/relationships/image" Target="../media/image74.png"/><Relationship Id="rId4" Type="http://schemas.openxmlformats.org/officeDocument/2006/relationships/image" Target="../media/image6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7" Type="http://schemas.openxmlformats.org/officeDocument/2006/relationships/image" Target="../media/image59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7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7" Type="http://schemas.openxmlformats.org/officeDocument/2006/relationships/image" Target="../media/image63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2.png"/><Relationship Id="rId5" Type="http://schemas.openxmlformats.org/officeDocument/2006/relationships/image" Target="../media/image81.png"/><Relationship Id="rId4" Type="http://schemas.openxmlformats.org/officeDocument/2006/relationships/image" Target="../media/image80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7" Type="http://schemas.openxmlformats.org/officeDocument/2006/relationships/image" Target="../media/image87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5" Type="http://schemas.openxmlformats.org/officeDocument/2006/relationships/image" Target="../media/image86.png"/><Relationship Id="rId4" Type="http://schemas.openxmlformats.org/officeDocument/2006/relationships/image" Target="../media/image85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5" Type="http://schemas.openxmlformats.org/officeDocument/2006/relationships/image" Target="../media/image86.png"/><Relationship Id="rId4" Type="http://schemas.openxmlformats.org/officeDocument/2006/relationships/image" Target="../media/image84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3" Type="http://schemas.microsoft.com/office/2007/relationships/hdphoto" Target="../media/hdphoto1.wdp"/><Relationship Id="rId7" Type="http://schemas.openxmlformats.org/officeDocument/2006/relationships/image" Target="../media/image59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1.png"/><Relationship Id="rId5" Type="http://schemas.openxmlformats.org/officeDocument/2006/relationships/image" Target="../media/image44.png"/><Relationship Id="rId4" Type="http://schemas.openxmlformats.org/officeDocument/2006/relationships/image" Target="../media/image9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7" Type="http://schemas.openxmlformats.org/officeDocument/2006/relationships/image" Target="../media/image82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png"/><Relationship Id="rId5" Type="http://schemas.openxmlformats.org/officeDocument/2006/relationships/image" Target="../media/image94.png"/><Relationship Id="rId4" Type="http://schemas.openxmlformats.org/officeDocument/2006/relationships/image" Target="../media/image93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g"/><Relationship Id="rId5" Type="http://schemas.openxmlformats.org/officeDocument/2006/relationships/image" Target="../media/image11.jpg"/><Relationship Id="rId4" Type="http://schemas.openxmlformats.org/officeDocument/2006/relationships/image" Target="../media/image10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2.png"/><Relationship Id="rId5" Type="http://schemas.openxmlformats.org/officeDocument/2006/relationships/image" Target="../media/image59.png"/><Relationship Id="rId4" Type="http://schemas.openxmlformats.org/officeDocument/2006/relationships/image" Target="../media/image97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7" Type="http://schemas.openxmlformats.org/officeDocument/2006/relationships/image" Target="../media/image5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1.png"/><Relationship Id="rId5" Type="http://schemas.openxmlformats.org/officeDocument/2006/relationships/image" Target="../media/image100.png"/><Relationship Id="rId4" Type="http://schemas.openxmlformats.org/officeDocument/2006/relationships/image" Target="../media/image99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7" Type="http://schemas.openxmlformats.org/officeDocument/2006/relationships/image" Target="../media/image105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png"/><Relationship Id="rId5" Type="http://schemas.openxmlformats.org/officeDocument/2006/relationships/image" Target="../media/image57.png"/><Relationship Id="rId4" Type="http://schemas.openxmlformats.org/officeDocument/2006/relationships/image" Target="../media/image104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7" Type="http://schemas.openxmlformats.org/officeDocument/2006/relationships/image" Target="../media/image109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png"/><Relationship Id="rId5" Type="http://schemas.openxmlformats.org/officeDocument/2006/relationships/image" Target="../media/image57.png"/><Relationship Id="rId4" Type="http://schemas.openxmlformats.org/officeDocument/2006/relationships/image" Target="../media/image108.jp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7" Type="http://schemas.openxmlformats.org/officeDocument/2006/relationships/image" Target="../media/image114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3.png"/><Relationship Id="rId5" Type="http://schemas.openxmlformats.org/officeDocument/2006/relationships/image" Target="../media/image112.png"/><Relationship Id="rId4" Type="http://schemas.openxmlformats.org/officeDocument/2006/relationships/image" Target="../media/image111.jp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7" Type="http://schemas.openxmlformats.org/officeDocument/2006/relationships/image" Target="../media/image118.png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5" Type="http://schemas.openxmlformats.org/officeDocument/2006/relationships/image" Target="../media/image91.png"/><Relationship Id="rId4" Type="http://schemas.openxmlformats.org/officeDocument/2006/relationships/image" Target="../media/image117.jp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7" Type="http://schemas.openxmlformats.org/officeDocument/2006/relationships/image" Target="../media/image118.png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png"/><Relationship Id="rId5" Type="http://schemas.openxmlformats.org/officeDocument/2006/relationships/image" Target="../media/image81.png"/><Relationship Id="rId4" Type="http://schemas.openxmlformats.org/officeDocument/2006/relationships/image" Target="../media/image119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7" Type="http://schemas.openxmlformats.org/officeDocument/2006/relationships/image" Target="../media/image87.png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5" Type="http://schemas.openxmlformats.org/officeDocument/2006/relationships/image" Target="../media/image86.png"/><Relationship Id="rId4" Type="http://schemas.openxmlformats.org/officeDocument/2006/relationships/image" Target="../media/image84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7" Type="http://schemas.openxmlformats.org/officeDocument/2006/relationships/image" Target="../media/image123.png"/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5" Type="http://schemas.openxmlformats.org/officeDocument/2006/relationships/image" Target="../media/image57.png"/><Relationship Id="rId4" Type="http://schemas.openxmlformats.org/officeDocument/2006/relationships/image" Target="../media/image122.jp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7" Type="http://schemas.openxmlformats.org/officeDocument/2006/relationships/image" Target="../media/image126.png"/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5" Type="http://schemas.openxmlformats.org/officeDocument/2006/relationships/image" Target="../media/image57.png"/><Relationship Id="rId4" Type="http://schemas.openxmlformats.org/officeDocument/2006/relationships/image" Target="../media/image125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7" Type="http://schemas.openxmlformats.org/officeDocument/2006/relationships/image" Target="../media/image130.png"/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5" Type="http://schemas.openxmlformats.org/officeDocument/2006/relationships/image" Target="../media/image129.png"/><Relationship Id="rId4" Type="http://schemas.openxmlformats.org/officeDocument/2006/relationships/image" Target="../media/image128.jpg"/></Relationships>
</file>

<file path=ppt/slides/_rels/slide4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3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png"/><Relationship Id="rId4" Type="http://schemas.openxmlformats.org/officeDocument/2006/relationships/image" Target="../media/image132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jpeg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jpeg"/><Relationship Id="rId7" Type="http://schemas.openxmlformats.org/officeDocument/2006/relationships/image" Target="../media/image139.png"/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38.jpeg"/><Relationship Id="rId5" Type="http://schemas.openxmlformats.org/officeDocument/2006/relationships/image" Target="../media/image137.png"/><Relationship Id="rId4" Type="http://schemas.openxmlformats.org/officeDocument/2006/relationships/image" Target="../media/image136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png"/><Relationship Id="rId2" Type="http://schemas.openxmlformats.org/officeDocument/2006/relationships/image" Target="../media/image140.jpeg"/><Relationship Id="rId1" Type="http://schemas.openxmlformats.org/officeDocument/2006/relationships/slideLayout" Target="../slideLayouts/slideLayout18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jpeg"/><Relationship Id="rId2" Type="http://schemas.openxmlformats.org/officeDocument/2006/relationships/image" Target="../media/image142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43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jpeg"/><Relationship Id="rId2" Type="http://schemas.openxmlformats.org/officeDocument/2006/relationships/image" Target="../media/image144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46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hyperlink" Target="mailto:fdm03@fin.sml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hyperlink" Target="mailto:fdm03fin@yandex.ru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chart" Target="../charts/chart2.xml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35052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716023" y="1690116"/>
            <a:ext cx="7428230" cy="2534920"/>
          </a:xfrm>
          <a:custGeom>
            <a:avLst/>
            <a:gdLst/>
            <a:ahLst/>
            <a:cxnLst/>
            <a:rect l="l" t="t" r="r" b="b"/>
            <a:pathLst>
              <a:path w="7428230" h="2534920">
                <a:moveTo>
                  <a:pt x="0" y="2534412"/>
                </a:moveTo>
                <a:lnTo>
                  <a:pt x="7427976" y="2534412"/>
                </a:lnTo>
                <a:lnTo>
                  <a:pt x="7427976" y="0"/>
                </a:lnTo>
                <a:lnTo>
                  <a:pt x="0" y="0"/>
                </a:lnTo>
                <a:lnTo>
                  <a:pt x="0" y="2534412"/>
                </a:lnTo>
                <a:close/>
              </a:path>
            </a:pathLst>
          </a:custGeom>
          <a:solidFill>
            <a:srgbClr val="0000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573023" y="3592067"/>
            <a:ext cx="568960" cy="632460"/>
          </a:xfrm>
          <a:custGeom>
            <a:avLst/>
            <a:gdLst/>
            <a:ahLst/>
            <a:cxnLst/>
            <a:rect l="l" t="t" r="r" b="b"/>
            <a:pathLst>
              <a:path w="568960" h="632460">
                <a:moveTo>
                  <a:pt x="0" y="632460"/>
                </a:moveTo>
                <a:lnTo>
                  <a:pt x="568452" y="632460"/>
                </a:lnTo>
                <a:lnTo>
                  <a:pt x="568452" y="0"/>
                </a:lnTo>
                <a:lnTo>
                  <a:pt x="0" y="0"/>
                </a:lnTo>
                <a:lnTo>
                  <a:pt x="0" y="632460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716023" y="1690116"/>
            <a:ext cx="565785" cy="634365"/>
          </a:xfrm>
          <a:custGeom>
            <a:avLst/>
            <a:gdLst/>
            <a:ahLst/>
            <a:cxnLst/>
            <a:rect l="l" t="t" r="r" b="b"/>
            <a:pathLst>
              <a:path w="565785" h="634364">
                <a:moveTo>
                  <a:pt x="0" y="633983"/>
                </a:moveTo>
                <a:lnTo>
                  <a:pt x="565403" y="633983"/>
                </a:lnTo>
                <a:lnTo>
                  <a:pt x="565403" y="0"/>
                </a:lnTo>
                <a:lnTo>
                  <a:pt x="0" y="0"/>
                </a:lnTo>
                <a:lnTo>
                  <a:pt x="0" y="633983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2281427" y="1066800"/>
            <a:ext cx="585470" cy="623570"/>
          </a:xfrm>
          <a:custGeom>
            <a:avLst/>
            <a:gdLst/>
            <a:ahLst/>
            <a:cxnLst/>
            <a:rect l="l" t="t" r="r" b="b"/>
            <a:pathLst>
              <a:path w="585469" h="623569">
                <a:moveTo>
                  <a:pt x="0" y="623316"/>
                </a:moveTo>
                <a:lnTo>
                  <a:pt x="585215" y="623316"/>
                </a:lnTo>
                <a:lnTo>
                  <a:pt x="585215" y="0"/>
                </a:lnTo>
                <a:lnTo>
                  <a:pt x="0" y="0"/>
                </a:lnTo>
                <a:lnTo>
                  <a:pt x="0" y="623316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141475" y="3592067"/>
            <a:ext cx="584200" cy="632460"/>
          </a:xfrm>
          <a:custGeom>
            <a:avLst/>
            <a:gdLst/>
            <a:ahLst/>
            <a:cxnLst/>
            <a:rect l="l" t="t" r="r" b="b"/>
            <a:pathLst>
              <a:path w="584200" h="632460">
                <a:moveTo>
                  <a:pt x="0" y="632460"/>
                </a:moveTo>
                <a:lnTo>
                  <a:pt x="583692" y="632460"/>
                </a:lnTo>
                <a:lnTo>
                  <a:pt x="583692" y="0"/>
                </a:lnTo>
                <a:lnTo>
                  <a:pt x="0" y="0"/>
                </a:lnTo>
                <a:lnTo>
                  <a:pt x="0" y="632460"/>
                </a:lnTo>
                <a:close/>
              </a:path>
            </a:pathLst>
          </a:custGeom>
          <a:solidFill>
            <a:srgbClr val="0000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2281427" y="1690116"/>
            <a:ext cx="585470" cy="643255"/>
          </a:xfrm>
          <a:custGeom>
            <a:avLst/>
            <a:gdLst/>
            <a:ahLst/>
            <a:cxnLst/>
            <a:rect l="l" t="t" r="r" b="b"/>
            <a:pathLst>
              <a:path w="585469" h="643255">
                <a:moveTo>
                  <a:pt x="0" y="643127"/>
                </a:moveTo>
                <a:lnTo>
                  <a:pt x="585215" y="643127"/>
                </a:lnTo>
                <a:lnTo>
                  <a:pt x="585215" y="0"/>
                </a:lnTo>
                <a:lnTo>
                  <a:pt x="0" y="0"/>
                </a:lnTo>
                <a:lnTo>
                  <a:pt x="0" y="643127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141475" y="2324100"/>
            <a:ext cx="574675" cy="623570"/>
          </a:xfrm>
          <a:custGeom>
            <a:avLst/>
            <a:gdLst/>
            <a:ahLst/>
            <a:cxnLst/>
            <a:rect l="l" t="t" r="r" b="b"/>
            <a:pathLst>
              <a:path w="574675" h="623569">
                <a:moveTo>
                  <a:pt x="0" y="623315"/>
                </a:moveTo>
                <a:lnTo>
                  <a:pt x="574548" y="623315"/>
                </a:lnTo>
                <a:lnTo>
                  <a:pt x="574548" y="0"/>
                </a:lnTo>
                <a:lnTo>
                  <a:pt x="0" y="0"/>
                </a:lnTo>
                <a:lnTo>
                  <a:pt x="0" y="62331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0" y="2324100"/>
            <a:ext cx="582295" cy="634365"/>
          </a:xfrm>
          <a:custGeom>
            <a:avLst/>
            <a:gdLst/>
            <a:ahLst/>
            <a:cxnLst/>
            <a:rect l="l" t="t" r="r" b="b"/>
            <a:pathLst>
              <a:path w="582295" h="634364">
                <a:moveTo>
                  <a:pt x="0" y="633984"/>
                </a:moveTo>
                <a:lnTo>
                  <a:pt x="582168" y="633984"/>
                </a:lnTo>
                <a:lnTo>
                  <a:pt x="582168" y="0"/>
                </a:lnTo>
                <a:lnTo>
                  <a:pt x="0" y="0"/>
                </a:lnTo>
                <a:lnTo>
                  <a:pt x="0" y="633984"/>
                </a:lnTo>
                <a:close/>
              </a:path>
            </a:pathLst>
          </a:custGeom>
          <a:solidFill>
            <a:srgbClr val="0000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716023" y="2324100"/>
            <a:ext cx="574675" cy="634365"/>
          </a:xfrm>
          <a:custGeom>
            <a:avLst/>
            <a:gdLst/>
            <a:ahLst/>
            <a:cxnLst/>
            <a:rect l="l" t="t" r="r" b="b"/>
            <a:pathLst>
              <a:path w="574675" h="634364">
                <a:moveTo>
                  <a:pt x="0" y="633984"/>
                </a:moveTo>
                <a:lnTo>
                  <a:pt x="574548" y="633984"/>
                </a:lnTo>
                <a:lnTo>
                  <a:pt x="574548" y="0"/>
                </a:lnTo>
                <a:lnTo>
                  <a:pt x="0" y="0"/>
                </a:lnTo>
                <a:lnTo>
                  <a:pt x="0" y="633984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573023" y="2947416"/>
            <a:ext cx="568960" cy="645160"/>
          </a:xfrm>
          <a:custGeom>
            <a:avLst/>
            <a:gdLst/>
            <a:ahLst/>
            <a:cxnLst/>
            <a:rect l="l" t="t" r="r" b="b"/>
            <a:pathLst>
              <a:path w="568960" h="645160">
                <a:moveTo>
                  <a:pt x="0" y="644651"/>
                </a:moveTo>
                <a:lnTo>
                  <a:pt x="568452" y="644651"/>
                </a:lnTo>
                <a:lnTo>
                  <a:pt x="568452" y="0"/>
                </a:lnTo>
                <a:lnTo>
                  <a:pt x="0" y="0"/>
                </a:lnTo>
                <a:lnTo>
                  <a:pt x="0" y="644651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141475" y="2947416"/>
            <a:ext cx="584200" cy="645160"/>
          </a:xfrm>
          <a:custGeom>
            <a:avLst/>
            <a:gdLst/>
            <a:ahLst/>
            <a:cxnLst/>
            <a:rect l="l" t="t" r="r" b="b"/>
            <a:pathLst>
              <a:path w="584200" h="645160">
                <a:moveTo>
                  <a:pt x="0" y="644651"/>
                </a:moveTo>
                <a:lnTo>
                  <a:pt x="583692" y="644651"/>
                </a:lnTo>
                <a:lnTo>
                  <a:pt x="583692" y="0"/>
                </a:lnTo>
                <a:lnTo>
                  <a:pt x="0" y="0"/>
                </a:lnTo>
                <a:lnTo>
                  <a:pt x="0" y="644651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>
            <a:spLocks noGrp="1"/>
          </p:cNvSpPr>
          <p:nvPr>
            <p:ph type="title"/>
          </p:nvPr>
        </p:nvSpPr>
        <p:spPr>
          <a:xfrm>
            <a:off x="3051175" y="2251075"/>
            <a:ext cx="578294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b="1" spc="-5" dirty="0">
                <a:solidFill>
                  <a:srgbClr val="FFFFFF"/>
                </a:solidFill>
                <a:latin typeface="Times New Roman"/>
                <a:cs typeface="Times New Roman"/>
              </a:rPr>
              <a:t>БЮДЖЕТ </a:t>
            </a:r>
            <a:r>
              <a:rPr b="1" dirty="0">
                <a:solidFill>
                  <a:srgbClr val="FFFFFF"/>
                </a:solidFill>
                <a:latin typeface="Times New Roman"/>
                <a:cs typeface="Times New Roman"/>
              </a:rPr>
              <a:t>ДЛЯ</a:t>
            </a:r>
            <a:r>
              <a:rPr b="1" spc="-10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b="1" spc="-5" dirty="0">
                <a:solidFill>
                  <a:srgbClr val="FFFFFF"/>
                </a:solidFill>
                <a:latin typeface="Times New Roman"/>
                <a:cs typeface="Times New Roman"/>
              </a:rPr>
              <a:t>ГРАЖДАН</a:t>
            </a:r>
          </a:p>
        </p:txBody>
      </p:sp>
      <p:sp>
        <p:nvSpPr>
          <p:cNvPr id="15" name="object 15"/>
          <p:cNvSpPr txBox="1"/>
          <p:nvPr/>
        </p:nvSpPr>
        <p:spPr>
          <a:xfrm>
            <a:off x="1103477" y="4291965"/>
            <a:ext cx="7395209" cy="155170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2540" algn="ctr">
              <a:lnSpc>
                <a:spcPct val="100000"/>
              </a:lnSpc>
              <a:spcBef>
                <a:spcPts val="100"/>
              </a:spcBef>
              <a:tabLst>
                <a:tab pos="1214120" algn="l"/>
              </a:tabLst>
            </a:pPr>
            <a:r>
              <a:rPr sz="2000" b="1" dirty="0">
                <a:solidFill>
                  <a:srgbClr val="3B3B77"/>
                </a:solidFill>
                <a:latin typeface="Times New Roman"/>
                <a:cs typeface="Times New Roman"/>
              </a:rPr>
              <a:t>НА ОСНОВЕ </a:t>
            </a:r>
            <a:r>
              <a:rPr lang="ru-RU" sz="2000" b="1" dirty="0" smtClean="0">
                <a:solidFill>
                  <a:srgbClr val="3B3B77"/>
                </a:solidFill>
                <a:latin typeface="Times New Roman"/>
                <a:cs typeface="Times New Roman"/>
              </a:rPr>
              <a:t>ПРОЕКТА </a:t>
            </a:r>
            <a:r>
              <a:rPr sz="2000" b="1" dirty="0" smtClean="0">
                <a:solidFill>
                  <a:srgbClr val="3B3B77"/>
                </a:solidFill>
                <a:latin typeface="Times New Roman"/>
                <a:cs typeface="Times New Roman"/>
              </a:rPr>
              <a:t>РЕШЕНИЯ </a:t>
            </a:r>
            <a:r>
              <a:rPr sz="2000" b="1" dirty="0">
                <a:solidFill>
                  <a:srgbClr val="3B3B77"/>
                </a:solidFill>
                <a:latin typeface="Times New Roman"/>
                <a:cs typeface="Times New Roman"/>
              </a:rPr>
              <a:t>ДЕМИДОВСКОГО РАЙОННОГО  </a:t>
            </a:r>
            <a:r>
              <a:rPr sz="2000" b="1" spc="-5" dirty="0" smtClean="0">
                <a:solidFill>
                  <a:srgbClr val="3B3B77"/>
                </a:solidFill>
                <a:latin typeface="Times New Roman"/>
                <a:cs typeface="Times New Roman"/>
              </a:rPr>
              <a:t>СОВЕТА</a:t>
            </a:r>
            <a:r>
              <a:rPr lang="ru-RU" sz="2000" b="1" spc="-5" dirty="0" smtClean="0">
                <a:solidFill>
                  <a:srgbClr val="3B3B77"/>
                </a:solidFill>
                <a:latin typeface="Times New Roman"/>
                <a:cs typeface="Times New Roman"/>
              </a:rPr>
              <a:t> </a:t>
            </a:r>
            <a:r>
              <a:rPr sz="2000" b="1" dirty="0" smtClean="0">
                <a:solidFill>
                  <a:srgbClr val="3B3B77"/>
                </a:solidFill>
                <a:latin typeface="Times New Roman"/>
                <a:cs typeface="Times New Roman"/>
              </a:rPr>
              <a:t>ДЕПУТАТОВ </a:t>
            </a:r>
            <a:r>
              <a:rPr sz="2000" b="1" dirty="0">
                <a:solidFill>
                  <a:srgbClr val="3B3B77"/>
                </a:solidFill>
                <a:latin typeface="Times New Roman"/>
                <a:cs typeface="Times New Roman"/>
              </a:rPr>
              <a:t>«ОБ </a:t>
            </a:r>
            <a:r>
              <a:rPr lang="ru-RU" sz="2000" b="1" dirty="0" smtClean="0">
                <a:solidFill>
                  <a:srgbClr val="3B3B77"/>
                </a:solidFill>
                <a:latin typeface="Times New Roman"/>
                <a:cs typeface="Times New Roman"/>
              </a:rPr>
              <a:t>У</a:t>
            </a:r>
            <a:r>
              <a:rPr sz="2000" b="1" dirty="0" smtClean="0">
                <a:solidFill>
                  <a:srgbClr val="3B3B77"/>
                </a:solidFill>
                <a:latin typeface="Times New Roman"/>
                <a:cs typeface="Times New Roman"/>
              </a:rPr>
              <a:t>ТВЕРЖДЕНИИ </a:t>
            </a:r>
            <a:r>
              <a:rPr sz="2000" b="1" dirty="0">
                <a:solidFill>
                  <a:srgbClr val="3B3B77"/>
                </a:solidFill>
                <a:latin typeface="Times New Roman"/>
                <a:cs typeface="Times New Roman"/>
              </a:rPr>
              <a:t>ОТЧЕТА ОБ  </a:t>
            </a:r>
            <a:r>
              <a:rPr sz="2000" b="1" spc="-5" dirty="0">
                <a:solidFill>
                  <a:srgbClr val="3B3B77"/>
                </a:solidFill>
                <a:latin typeface="Times New Roman"/>
                <a:cs typeface="Times New Roman"/>
              </a:rPr>
              <a:t>ИСПОЛНЕНИИ </a:t>
            </a:r>
            <a:r>
              <a:rPr sz="2000" b="1" dirty="0">
                <a:solidFill>
                  <a:srgbClr val="3B3B77"/>
                </a:solidFill>
                <a:latin typeface="Times New Roman"/>
                <a:cs typeface="Times New Roman"/>
              </a:rPr>
              <a:t>БЮДЖЕТА </a:t>
            </a:r>
            <a:r>
              <a:rPr sz="2000" b="1" spc="-5" dirty="0">
                <a:solidFill>
                  <a:srgbClr val="3B3B77"/>
                </a:solidFill>
                <a:latin typeface="Times New Roman"/>
                <a:cs typeface="Times New Roman"/>
              </a:rPr>
              <a:t>МУНИЦИПАЛЬНОГО  </a:t>
            </a:r>
            <a:r>
              <a:rPr sz="2000" b="1" dirty="0">
                <a:solidFill>
                  <a:srgbClr val="3B3B77"/>
                </a:solidFill>
                <a:latin typeface="Times New Roman"/>
                <a:cs typeface="Times New Roman"/>
              </a:rPr>
              <a:t>ОБРАЗОВАНИЯ «ДЕМИДОВСКИЙ РАЙОН»</a:t>
            </a:r>
            <a:r>
              <a:rPr sz="2000" b="1" spc="-130" dirty="0">
                <a:solidFill>
                  <a:srgbClr val="3B3B77"/>
                </a:solidFill>
                <a:latin typeface="Times New Roman"/>
                <a:cs typeface="Times New Roman"/>
              </a:rPr>
              <a:t> </a:t>
            </a:r>
            <a:r>
              <a:rPr sz="2000" b="1" dirty="0">
                <a:solidFill>
                  <a:srgbClr val="3B3B77"/>
                </a:solidFill>
                <a:latin typeface="Times New Roman"/>
                <a:cs typeface="Times New Roman"/>
              </a:rPr>
              <a:t>СМОЛЕНСКОЙ  ОБЛАСТИ ЗА </a:t>
            </a:r>
            <a:r>
              <a:rPr lang="ru-RU" sz="2000" b="1" dirty="0" smtClean="0">
                <a:solidFill>
                  <a:srgbClr val="3B3B77"/>
                </a:solidFill>
                <a:latin typeface="Times New Roman"/>
                <a:cs typeface="Times New Roman"/>
              </a:rPr>
              <a:t>2023</a:t>
            </a:r>
            <a:r>
              <a:rPr sz="2000" b="1" dirty="0" smtClean="0">
                <a:solidFill>
                  <a:srgbClr val="3B3B77"/>
                </a:solidFill>
                <a:latin typeface="Times New Roman"/>
                <a:cs typeface="Times New Roman"/>
              </a:rPr>
              <a:t> </a:t>
            </a:r>
            <a:r>
              <a:rPr sz="2000" b="1" spc="-5" dirty="0">
                <a:solidFill>
                  <a:srgbClr val="3B3B77"/>
                </a:solidFill>
                <a:latin typeface="Times New Roman"/>
                <a:cs typeface="Times New Roman"/>
              </a:rPr>
              <a:t>ГОД</a:t>
            </a:r>
            <a:r>
              <a:rPr sz="2000" b="1" spc="-5" dirty="0" smtClean="0">
                <a:solidFill>
                  <a:srgbClr val="3B3B77"/>
                </a:solidFill>
                <a:latin typeface="Times New Roman"/>
                <a:cs typeface="Times New Roman"/>
              </a:rPr>
              <a:t>»</a:t>
            </a:r>
            <a:endParaRPr sz="2000" dirty="0">
              <a:latin typeface="Times New Roman"/>
              <a:cs typeface="Times New Roman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0" y="28955"/>
            <a:ext cx="2700528" cy="145542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86512" cy="533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09955" y="84553"/>
            <a:ext cx="8730996" cy="27432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09955" y="135636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59" y="135635"/>
                </a:lnTo>
                <a:lnTo>
                  <a:pt x="137159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47116" y="0"/>
            <a:ext cx="140335" cy="135890"/>
          </a:xfrm>
          <a:custGeom>
            <a:avLst/>
            <a:gdLst/>
            <a:ahLst/>
            <a:cxnLst/>
            <a:rect l="l" t="t" r="r" b="b"/>
            <a:pathLst>
              <a:path w="140334" h="135890">
                <a:moveTo>
                  <a:pt x="0" y="135636"/>
                </a:moveTo>
                <a:lnTo>
                  <a:pt x="140208" y="135636"/>
                </a:lnTo>
                <a:lnTo>
                  <a:pt x="140208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47116" y="135636"/>
            <a:ext cx="140335" cy="140335"/>
          </a:xfrm>
          <a:custGeom>
            <a:avLst/>
            <a:gdLst/>
            <a:ahLst/>
            <a:cxnLst/>
            <a:rect l="l" t="t" r="r" b="b"/>
            <a:pathLst>
              <a:path w="140334" h="140335">
                <a:moveTo>
                  <a:pt x="0" y="140207"/>
                </a:moveTo>
                <a:lnTo>
                  <a:pt x="140208" y="140207"/>
                </a:lnTo>
                <a:lnTo>
                  <a:pt x="140208" y="0"/>
                </a:lnTo>
                <a:lnTo>
                  <a:pt x="0" y="0"/>
                </a:lnTo>
                <a:lnTo>
                  <a:pt x="0" y="140207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74320" y="274320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60" y="135635"/>
                </a:lnTo>
                <a:lnTo>
                  <a:pt x="137160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31063" y="137160"/>
            <a:ext cx="142240" cy="137160"/>
          </a:xfrm>
          <a:custGeom>
            <a:avLst/>
            <a:gdLst/>
            <a:ahLst/>
            <a:cxnLst/>
            <a:rect l="l" t="t" r="r" b="b"/>
            <a:pathLst>
              <a:path w="142240" h="137160">
                <a:moveTo>
                  <a:pt x="0" y="137159"/>
                </a:moveTo>
                <a:lnTo>
                  <a:pt x="141732" y="137159"/>
                </a:lnTo>
                <a:lnTo>
                  <a:pt x="141732" y="0"/>
                </a:lnTo>
                <a:lnTo>
                  <a:pt x="0" y="0"/>
                </a:lnTo>
                <a:lnTo>
                  <a:pt x="0" y="137159"/>
                </a:lnTo>
                <a:close/>
              </a:path>
            </a:pathLst>
          </a:custGeom>
          <a:solidFill>
            <a:srgbClr val="0000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09955" y="271272"/>
            <a:ext cx="137160" cy="139065"/>
          </a:xfrm>
          <a:custGeom>
            <a:avLst/>
            <a:gdLst/>
            <a:ahLst/>
            <a:cxnLst/>
            <a:rect l="l" t="t" r="r" b="b"/>
            <a:pathLst>
              <a:path w="137159" h="139065">
                <a:moveTo>
                  <a:pt x="0" y="138683"/>
                </a:moveTo>
                <a:lnTo>
                  <a:pt x="137159" y="138683"/>
                </a:lnTo>
                <a:lnTo>
                  <a:pt x="137159" y="0"/>
                </a:lnTo>
                <a:lnTo>
                  <a:pt x="0" y="0"/>
                </a:lnTo>
                <a:lnTo>
                  <a:pt x="0" y="138683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74320" y="409955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6"/>
                </a:moveTo>
                <a:lnTo>
                  <a:pt x="137160" y="135636"/>
                </a:lnTo>
                <a:lnTo>
                  <a:pt x="137160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xfrm>
            <a:off x="342900" y="246633"/>
            <a:ext cx="8300974" cy="753283"/>
          </a:xfrm>
          <a:prstGeom prst="rect">
            <a:avLst/>
          </a:prstGeom>
        </p:spPr>
        <p:txBody>
          <a:bodyPr vert="horz" wrap="square" lIns="0" tIns="136398" rIns="0" bIns="0" rtlCol="0">
            <a:spAutoFit/>
          </a:bodyPr>
          <a:lstStyle/>
          <a:p>
            <a:pPr marL="164465" algn="ctr">
              <a:lnSpc>
                <a:spcPct val="100000"/>
              </a:lnSpc>
              <a:spcBef>
                <a:spcPts val="105"/>
              </a:spcBef>
            </a:pPr>
            <a:r>
              <a:rPr sz="2000" b="1" i="1" spc="-10" dirty="0">
                <a:solidFill>
                  <a:srgbClr val="3B3B77"/>
                </a:solidFill>
                <a:latin typeface="Times New Roman"/>
                <a:cs typeface="Times New Roman"/>
              </a:rPr>
              <a:t>Показатели расходов </a:t>
            </a:r>
            <a:r>
              <a:rPr sz="2000" b="1" i="1" spc="-15" dirty="0">
                <a:solidFill>
                  <a:srgbClr val="3B3B77"/>
                </a:solidFill>
                <a:latin typeface="Times New Roman"/>
                <a:cs typeface="Times New Roman"/>
              </a:rPr>
              <a:t>бюджета </a:t>
            </a:r>
            <a:r>
              <a:rPr sz="2000" b="1" i="1" spc="-5" dirty="0">
                <a:solidFill>
                  <a:srgbClr val="3B3B77"/>
                </a:solidFill>
                <a:latin typeface="Times New Roman"/>
                <a:cs typeface="Times New Roman"/>
              </a:rPr>
              <a:t>муниципального</a:t>
            </a:r>
            <a:r>
              <a:rPr sz="2000" b="1" i="1" spc="-105" dirty="0">
                <a:solidFill>
                  <a:srgbClr val="3B3B77"/>
                </a:solidFill>
                <a:latin typeface="Times New Roman"/>
                <a:cs typeface="Times New Roman"/>
              </a:rPr>
              <a:t> </a:t>
            </a:r>
            <a:r>
              <a:rPr sz="2000" b="1" i="1" spc="-5" dirty="0">
                <a:solidFill>
                  <a:srgbClr val="3B3B77"/>
                </a:solidFill>
                <a:latin typeface="Times New Roman"/>
                <a:cs typeface="Times New Roman"/>
              </a:rPr>
              <a:t>образования</a:t>
            </a:r>
            <a:endParaRPr sz="2000" dirty="0">
              <a:latin typeface="Times New Roman"/>
              <a:cs typeface="Times New Roman"/>
            </a:endParaRPr>
          </a:p>
          <a:p>
            <a:pPr marL="164465" algn="ctr">
              <a:lnSpc>
                <a:spcPct val="100000"/>
              </a:lnSpc>
            </a:pPr>
            <a:r>
              <a:rPr sz="2000" b="1" i="1" spc="-10" dirty="0">
                <a:solidFill>
                  <a:srgbClr val="3B3B77"/>
                </a:solidFill>
                <a:latin typeface="Times New Roman"/>
                <a:cs typeface="Times New Roman"/>
              </a:rPr>
              <a:t>«Демидовский </a:t>
            </a:r>
            <a:r>
              <a:rPr sz="2000" b="1" i="1" dirty="0">
                <a:solidFill>
                  <a:srgbClr val="3B3B77"/>
                </a:solidFill>
                <a:latin typeface="Times New Roman"/>
                <a:cs typeface="Times New Roman"/>
              </a:rPr>
              <a:t>район» </a:t>
            </a:r>
            <a:r>
              <a:rPr sz="2000" b="1" i="1" spc="-15" dirty="0">
                <a:solidFill>
                  <a:srgbClr val="3B3B77"/>
                </a:solidFill>
                <a:latin typeface="Times New Roman"/>
                <a:cs typeface="Times New Roman"/>
              </a:rPr>
              <a:t>Смоленской </a:t>
            </a:r>
            <a:r>
              <a:rPr sz="2000" b="1" i="1" spc="-5" dirty="0">
                <a:solidFill>
                  <a:srgbClr val="3B3B77"/>
                </a:solidFill>
                <a:latin typeface="Times New Roman"/>
                <a:cs typeface="Times New Roman"/>
              </a:rPr>
              <a:t>области </a:t>
            </a:r>
            <a:r>
              <a:rPr sz="2000" b="1" i="1" spc="-5" dirty="0" err="1">
                <a:solidFill>
                  <a:srgbClr val="3B3B77"/>
                </a:solidFill>
                <a:latin typeface="Times New Roman"/>
                <a:cs typeface="Times New Roman"/>
              </a:rPr>
              <a:t>за</a:t>
            </a:r>
            <a:r>
              <a:rPr sz="2000" b="1" i="1" spc="-5" dirty="0">
                <a:solidFill>
                  <a:srgbClr val="3B3B77"/>
                </a:solidFill>
                <a:latin typeface="Times New Roman"/>
                <a:cs typeface="Times New Roman"/>
              </a:rPr>
              <a:t> </a:t>
            </a:r>
            <a:r>
              <a:rPr lang="ru-RU" sz="2000" b="1" i="1" dirty="0" smtClean="0">
                <a:solidFill>
                  <a:srgbClr val="3B3B77"/>
                </a:solidFill>
                <a:latin typeface="Times New Roman"/>
                <a:cs typeface="Times New Roman"/>
              </a:rPr>
              <a:t>2023</a:t>
            </a:r>
            <a:r>
              <a:rPr sz="2000" b="1" i="1" spc="-110" dirty="0" smtClean="0">
                <a:solidFill>
                  <a:srgbClr val="3B3B77"/>
                </a:solidFill>
                <a:latin typeface="Times New Roman"/>
                <a:cs typeface="Times New Roman"/>
              </a:rPr>
              <a:t> </a:t>
            </a:r>
            <a:r>
              <a:rPr sz="2000" b="1" i="1" spc="-5" dirty="0">
                <a:solidFill>
                  <a:srgbClr val="3B3B77"/>
                </a:solidFill>
                <a:latin typeface="Times New Roman"/>
                <a:cs typeface="Times New Roman"/>
              </a:rPr>
              <a:t>год</a:t>
            </a:r>
            <a:endParaRPr sz="2000" dirty="0">
              <a:latin typeface="Times New Roman"/>
              <a:cs typeface="Times New Roman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024533" y="979330"/>
            <a:ext cx="725995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i="1" spc="-5" dirty="0">
                <a:solidFill>
                  <a:srgbClr val="3B3B77"/>
                </a:solidFill>
                <a:latin typeface="Times New Roman"/>
                <a:cs typeface="Times New Roman"/>
              </a:rPr>
              <a:t>по </a:t>
            </a:r>
            <a:r>
              <a:rPr sz="1800" b="1" i="1" spc="-25" dirty="0">
                <a:solidFill>
                  <a:srgbClr val="3B3B77"/>
                </a:solidFill>
                <a:latin typeface="Times New Roman"/>
                <a:cs typeface="Times New Roman"/>
              </a:rPr>
              <a:t>разделам, </a:t>
            </a:r>
            <a:r>
              <a:rPr sz="1800" b="1" i="1" spc="-20" dirty="0">
                <a:solidFill>
                  <a:srgbClr val="3B3B77"/>
                </a:solidFill>
                <a:latin typeface="Times New Roman"/>
                <a:cs typeface="Times New Roman"/>
              </a:rPr>
              <a:t>подразделам </a:t>
            </a:r>
            <a:r>
              <a:rPr sz="1800" b="1" i="1" spc="-5" dirty="0">
                <a:solidFill>
                  <a:srgbClr val="3B3B77"/>
                </a:solidFill>
                <a:latin typeface="Times New Roman"/>
                <a:cs typeface="Times New Roman"/>
              </a:rPr>
              <a:t>классификации </a:t>
            </a:r>
            <a:r>
              <a:rPr sz="1800" b="1" i="1" spc="-25" dirty="0">
                <a:solidFill>
                  <a:srgbClr val="3B3B77"/>
                </a:solidFill>
                <a:latin typeface="Times New Roman"/>
                <a:cs typeface="Times New Roman"/>
              </a:rPr>
              <a:t>расходов </a:t>
            </a:r>
            <a:r>
              <a:rPr sz="1800" b="1" i="1" spc="-20" dirty="0">
                <a:solidFill>
                  <a:srgbClr val="3B3B77"/>
                </a:solidFill>
                <a:latin typeface="Times New Roman"/>
                <a:cs typeface="Times New Roman"/>
              </a:rPr>
              <a:t>бюджета, </a:t>
            </a:r>
            <a:r>
              <a:rPr sz="1800" b="1" i="1" dirty="0">
                <a:solidFill>
                  <a:srgbClr val="3B3B77"/>
                </a:solidFill>
                <a:latin typeface="Times New Roman"/>
                <a:cs typeface="Times New Roman"/>
              </a:rPr>
              <a:t>тыс.</a:t>
            </a:r>
            <a:r>
              <a:rPr sz="1800" b="1" i="1" spc="-240" dirty="0">
                <a:solidFill>
                  <a:srgbClr val="3B3B77"/>
                </a:solidFill>
                <a:latin typeface="Times New Roman"/>
                <a:cs typeface="Times New Roman"/>
              </a:rPr>
              <a:t> </a:t>
            </a:r>
            <a:r>
              <a:rPr sz="1800" b="1" i="1" spc="-5" dirty="0">
                <a:solidFill>
                  <a:srgbClr val="3B3B77"/>
                </a:solidFill>
                <a:latin typeface="Times New Roman"/>
                <a:cs typeface="Times New Roman"/>
              </a:rPr>
              <a:t>руб.</a:t>
            </a:r>
            <a:endParaRPr sz="1800" dirty="0">
              <a:latin typeface="Times New Roman"/>
              <a:cs typeface="Times New Roman"/>
            </a:endParaRPr>
          </a:p>
        </p:txBody>
      </p:sp>
      <p:graphicFrame>
        <p:nvGraphicFramePr>
          <p:cNvPr id="13" name="object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52145139"/>
              </p:ext>
            </p:extLst>
          </p:nvPr>
        </p:nvGraphicFramePr>
        <p:xfrm>
          <a:off x="143256" y="1287363"/>
          <a:ext cx="8924544" cy="5529836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6002770"/>
                <a:gridCol w="351130"/>
                <a:gridCol w="377621"/>
                <a:gridCol w="832329"/>
                <a:gridCol w="680347"/>
                <a:gridCol w="680347"/>
              </a:tblGrid>
              <a:tr h="244950">
                <a:tc>
                  <a:txBody>
                    <a:bodyPr/>
                    <a:lstStyle/>
                    <a:p>
                      <a:pPr marL="10795"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endParaRPr lang="ru-RU" sz="1000" b="1" spc="-5" dirty="0" smtClean="0">
                        <a:solidFill>
                          <a:srgbClr val="FFFFFF"/>
                        </a:solidFill>
                        <a:latin typeface="Times New Roman"/>
                        <a:cs typeface="Times New Roman"/>
                      </a:endParaRPr>
                    </a:p>
                    <a:p>
                      <a:pPr marL="10795"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000" b="1" spc="-5" dirty="0" err="1" smtClean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Наименование</a:t>
                      </a:r>
                      <a:r>
                        <a:rPr sz="1000" b="1" spc="-25" dirty="0" smtClean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b="1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показателя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8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9999FF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141605"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r>
                        <a:rPr sz="1000" b="1" spc="-5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раздел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 marL="77470" marR="57150" algn="ctr">
                        <a:lnSpc>
                          <a:spcPct val="114999"/>
                        </a:lnSpc>
                        <a:spcBef>
                          <a:spcPts val="5"/>
                        </a:spcBef>
                      </a:pPr>
                      <a:r>
                        <a:rPr sz="1000" b="1" spc="-5" dirty="0" err="1" smtClean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п</a:t>
                      </a:r>
                      <a:r>
                        <a:rPr sz="1000" b="1" spc="5" dirty="0" err="1" smtClean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о</a:t>
                      </a:r>
                      <a:r>
                        <a:rPr sz="1000" b="1" dirty="0" err="1" smtClean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дра</a:t>
                      </a:r>
                      <a:r>
                        <a:rPr sz="1000" b="1" spc="-5" dirty="0" err="1" smtClean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з</a:t>
                      </a:r>
                      <a:r>
                        <a:rPr sz="1000" b="1" dirty="0" err="1" smtClean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де</a:t>
                      </a:r>
                      <a:r>
                        <a:rPr sz="1000" b="1" spc="-5" dirty="0" err="1" smtClean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л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8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9999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L="13335"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000" b="1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план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38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9999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L="10160"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000" b="1" spc="-5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факт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38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9999FF"/>
                    </a:solidFill>
                  </a:tcPr>
                </a:tc>
                <a:tc>
                  <a:txBody>
                    <a:bodyPr/>
                    <a:lstStyle/>
                    <a:p>
                      <a:pPr marL="13970" algn="ctr"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r>
                        <a:rPr sz="1000" b="1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%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 marL="96520" marR="76200" algn="ctr">
                        <a:lnSpc>
                          <a:spcPct val="114999"/>
                        </a:lnSpc>
                        <a:spcBef>
                          <a:spcPts val="5"/>
                        </a:spcBef>
                      </a:pPr>
                      <a:r>
                        <a:rPr sz="1000" b="1" spc="-5" dirty="0" err="1" smtClean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и</a:t>
                      </a:r>
                      <a:r>
                        <a:rPr sz="1000" b="1" dirty="0" err="1" smtClean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с</a:t>
                      </a:r>
                      <a:r>
                        <a:rPr sz="1000" b="1" spc="-5" dirty="0" err="1" smtClean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п</a:t>
                      </a:r>
                      <a:r>
                        <a:rPr sz="1000" b="1" spc="5" dirty="0" err="1" smtClean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о</a:t>
                      </a:r>
                      <a:r>
                        <a:rPr sz="1000" b="1" dirty="0" err="1" smtClean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л</a:t>
                      </a:r>
                      <a:r>
                        <a:rPr sz="1000" b="1" spc="-5" dirty="0" err="1" smtClean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нения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8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9999FF"/>
                    </a:solidFill>
                  </a:tcPr>
                </a:tc>
              </a:tr>
              <a:tr h="194310">
                <a:tc>
                  <a:txBody>
                    <a:bodyPr/>
                    <a:lstStyle/>
                    <a:p>
                      <a:pPr marL="201295">
                        <a:lnSpc>
                          <a:spcPct val="100000"/>
                        </a:lnSpc>
                        <a:spcBef>
                          <a:spcPts val="110"/>
                        </a:spcBef>
                      </a:pPr>
                      <a:r>
                        <a:rPr sz="1000" b="1" spc="-10" dirty="0">
                          <a:latin typeface="Times New Roman"/>
                          <a:cs typeface="Times New Roman"/>
                        </a:rPr>
                        <a:t>ОБЩЕГОСУДАРСТВЕННЫЕ</a:t>
                      </a:r>
                      <a:r>
                        <a:rPr sz="1000" b="1" spc="2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b="1" spc="-5" dirty="0">
                          <a:latin typeface="Times New Roman"/>
                          <a:cs typeface="Times New Roman"/>
                        </a:rPr>
                        <a:t>ВОПРОСЫ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1397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110"/>
                        </a:spcBef>
                      </a:pPr>
                      <a:r>
                        <a:rPr sz="1000" b="1" dirty="0">
                          <a:latin typeface="Times New Roman"/>
                          <a:cs typeface="Times New Roman"/>
                        </a:rPr>
                        <a:t>01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397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3970" algn="ctr">
                        <a:lnSpc>
                          <a:spcPct val="100000"/>
                        </a:lnSpc>
                        <a:spcBef>
                          <a:spcPts val="110"/>
                        </a:spcBef>
                      </a:pPr>
                      <a:r>
                        <a:rPr sz="1000" b="1" dirty="0">
                          <a:latin typeface="Times New Roman"/>
                          <a:cs typeface="Times New Roman"/>
                        </a:rPr>
                        <a:t>00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1397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110"/>
                        </a:spcBef>
                      </a:pPr>
                      <a:r>
                        <a:rPr lang="ru-RU" sz="1000" b="1" dirty="0" smtClean="0">
                          <a:latin typeface="Times New Roman"/>
                          <a:cs typeface="Times New Roman"/>
                        </a:rPr>
                        <a:t>43 608,8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397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0795" algn="ctr">
                        <a:lnSpc>
                          <a:spcPct val="100000"/>
                        </a:lnSpc>
                        <a:spcBef>
                          <a:spcPts val="110"/>
                        </a:spcBef>
                      </a:pPr>
                      <a:r>
                        <a:rPr lang="ru-RU" sz="1000" b="1" dirty="0" smtClean="0">
                          <a:latin typeface="Times New Roman"/>
                          <a:cs typeface="Times New Roman"/>
                        </a:rPr>
                        <a:t>43 054,7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397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4604" algn="ctr">
                        <a:lnSpc>
                          <a:spcPct val="100000"/>
                        </a:lnSpc>
                        <a:spcBef>
                          <a:spcPts val="110"/>
                        </a:spcBef>
                      </a:pPr>
                      <a:r>
                        <a:rPr lang="ru-RU" sz="1000" b="1" dirty="0" smtClean="0">
                          <a:latin typeface="Times New Roman"/>
                          <a:cs typeface="Times New Roman"/>
                        </a:rPr>
                        <a:t>98,7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397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</a:tr>
              <a:tr h="377825">
                <a:tc>
                  <a:txBody>
                    <a:bodyPr/>
                    <a:lstStyle/>
                    <a:p>
                      <a:pPr marL="74930" marR="905510" indent="190500">
                        <a:lnSpc>
                          <a:spcPts val="1380"/>
                        </a:lnSpc>
                        <a:spcBef>
                          <a:spcPts val="40"/>
                        </a:spcBef>
                      </a:pPr>
                      <a:r>
                        <a:rPr sz="1000" spc="-5" dirty="0">
                          <a:latin typeface="Times New Roman"/>
                          <a:cs typeface="Times New Roman"/>
                        </a:rPr>
                        <a:t>Функционирование высшего должностного </a:t>
                      </a:r>
                      <a:r>
                        <a:rPr sz="1000" spc="-10" dirty="0">
                          <a:latin typeface="Times New Roman"/>
                          <a:cs typeface="Times New Roman"/>
                        </a:rPr>
                        <a:t>лица субъекта </a:t>
                      </a:r>
                      <a:r>
                        <a:rPr sz="1000" spc="-5" dirty="0">
                          <a:latin typeface="Times New Roman"/>
                          <a:cs typeface="Times New Roman"/>
                        </a:rPr>
                        <a:t>Российской Федерации и  </a:t>
                      </a:r>
                      <a:r>
                        <a:rPr sz="1000" spc="-10" dirty="0">
                          <a:latin typeface="Times New Roman"/>
                          <a:cs typeface="Times New Roman"/>
                        </a:rPr>
                        <a:t>муниципального</a:t>
                      </a:r>
                      <a:r>
                        <a:rPr sz="1000" spc="6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spc="-5" dirty="0">
                          <a:latin typeface="Times New Roman"/>
                          <a:cs typeface="Times New Roman"/>
                        </a:rPr>
                        <a:t>образования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50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830"/>
                        </a:spcBef>
                      </a:pPr>
                      <a:r>
                        <a:rPr sz="1000" spc="-5" dirty="0">
                          <a:latin typeface="Times New Roman"/>
                          <a:cs typeface="Times New Roman"/>
                        </a:rPr>
                        <a:t>01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0541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3970" algn="ctr">
                        <a:lnSpc>
                          <a:spcPct val="100000"/>
                        </a:lnSpc>
                        <a:spcBef>
                          <a:spcPts val="830"/>
                        </a:spcBef>
                      </a:pPr>
                      <a:r>
                        <a:rPr sz="1000" spc="-5" dirty="0">
                          <a:latin typeface="Times New Roman"/>
                          <a:cs typeface="Times New Roman"/>
                        </a:rPr>
                        <a:t>02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0541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830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2 200,0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0541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1430" algn="ctr">
                        <a:lnSpc>
                          <a:spcPct val="100000"/>
                        </a:lnSpc>
                        <a:spcBef>
                          <a:spcPts val="830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2 197,5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0541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5240" algn="ctr">
                        <a:lnSpc>
                          <a:spcPct val="100000"/>
                        </a:lnSpc>
                        <a:spcBef>
                          <a:spcPts val="830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99,9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0541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</a:tr>
              <a:tr h="377825">
                <a:tc>
                  <a:txBody>
                    <a:bodyPr/>
                    <a:lstStyle/>
                    <a:p>
                      <a:pPr marL="74930" marR="426084" indent="190500">
                        <a:lnSpc>
                          <a:spcPts val="1380"/>
                        </a:lnSpc>
                        <a:spcBef>
                          <a:spcPts val="40"/>
                        </a:spcBef>
                      </a:pPr>
                      <a:r>
                        <a:rPr sz="1000" spc="-5" dirty="0">
                          <a:latin typeface="Times New Roman"/>
                          <a:cs typeface="Times New Roman"/>
                        </a:rPr>
                        <a:t>Функционирование законодательных (представительных) органов государственной </a:t>
                      </a:r>
                      <a:r>
                        <a:rPr sz="1000" spc="-10" dirty="0">
                          <a:latin typeface="Times New Roman"/>
                          <a:cs typeface="Times New Roman"/>
                        </a:rPr>
                        <a:t>власти </a:t>
                      </a:r>
                      <a:r>
                        <a:rPr sz="1000" spc="-5" dirty="0">
                          <a:latin typeface="Times New Roman"/>
                          <a:cs typeface="Times New Roman"/>
                        </a:rPr>
                        <a:t>и  представительных органов </a:t>
                      </a:r>
                      <a:r>
                        <a:rPr sz="1000" spc="-10" dirty="0">
                          <a:latin typeface="Times New Roman"/>
                          <a:cs typeface="Times New Roman"/>
                        </a:rPr>
                        <a:t>муниципальных</a:t>
                      </a:r>
                      <a:r>
                        <a:rPr sz="1000" spc="13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spc="-5" dirty="0">
                          <a:latin typeface="Times New Roman"/>
                          <a:cs typeface="Times New Roman"/>
                        </a:rPr>
                        <a:t>образований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50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830"/>
                        </a:spcBef>
                      </a:pPr>
                      <a:r>
                        <a:rPr sz="1000" spc="-5" dirty="0">
                          <a:latin typeface="Times New Roman"/>
                          <a:cs typeface="Times New Roman"/>
                        </a:rPr>
                        <a:t>01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10541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3970" algn="ctr">
                        <a:lnSpc>
                          <a:spcPct val="100000"/>
                        </a:lnSpc>
                        <a:spcBef>
                          <a:spcPts val="830"/>
                        </a:spcBef>
                      </a:pPr>
                      <a:r>
                        <a:rPr sz="1000" spc="-5" dirty="0">
                          <a:latin typeface="Times New Roman"/>
                          <a:cs typeface="Times New Roman"/>
                        </a:rPr>
                        <a:t>03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0541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830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2</a:t>
                      </a:r>
                      <a:r>
                        <a:rPr lang="ru-RU" sz="1000" baseline="0" dirty="0" smtClean="0">
                          <a:latin typeface="Times New Roman"/>
                          <a:cs typeface="Times New Roman"/>
                        </a:rPr>
                        <a:t> 470,5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0541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1430" algn="ctr">
                        <a:lnSpc>
                          <a:spcPct val="100000"/>
                        </a:lnSpc>
                        <a:spcBef>
                          <a:spcPts val="830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2 463,9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0541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5240" algn="ctr">
                        <a:lnSpc>
                          <a:spcPct val="100000"/>
                        </a:lnSpc>
                        <a:spcBef>
                          <a:spcPts val="830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99,7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0541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</a:tr>
              <a:tr h="377825">
                <a:tc>
                  <a:txBody>
                    <a:bodyPr/>
                    <a:lstStyle/>
                    <a:p>
                      <a:pPr marL="74930" marR="386715" indent="190500">
                        <a:lnSpc>
                          <a:spcPts val="1380"/>
                        </a:lnSpc>
                        <a:spcBef>
                          <a:spcPts val="40"/>
                        </a:spcBef>
                      </a:pPr>
                      <a:r>
                        <a:rPr sz="1000" spc="-5" dirty="0">
                          <a:latin typeface="Times New Roman"/>
                          <a:cs typeface="Times New Roman"/>
                        </a:rPr>
                        <a:t>Функционирование Правительства Российской Федерации, </a:t>
                      </a:r>
                      <a:r>
                        <a:rPr sz="1000" spc="-10" dirty="0">
                          <a:latin typeface="Times New Roman"/>
                          <a:cs typeface="Times New Roman"/>
                        </a:rPr>
                        <a:t>высших </a:t>
                      </a:r>
                      <a:r>
                        <a:rPr sz="1000" spc="-5" dirty="0">
                          <a:latin typeface="Times New Roman"/>
                          <a:cs typeface="Times New Roman"/>
                        </a:rPr>
                        <a:t>исполнительных органов  государственной </a:t>
                      </a:r>
                      <a:r>
                        <a:rPr sz="1000" spc="-10" dirty="0">
                          <a:latin typeface="Times New Roman"/>
                          <a:cs typeface="Times New Roman"/>
                        </a:rPr>
                        <a:t>власти </a:t>
                      </a:r>
                      <a:r>
                        <a:rPr sz="1000" spc="-5" dirty="0">
                          <a:latin typeface="Times New Roman"/>
                          <a:cs typeface="Times New Roman"/>
                        </a:rPr>
                        <a:t>субъектов Российской Федерации, местных</a:t>
                      </a:r>
                      <a:r>
                        <a:rPr sz="1000" spc="2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spc="-5" dirty="0">
                          <a:latin typeface="Times New Roman"/>
                          <a:cs typeface="Times New Roman"/>
                        </a:rPr>
                        <a:t>администраций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50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830"/>
                        </a:spcBef>
                      </a:pPr>
                      <a:r>
                        <a:rPr sz="1000" dirty="0">
                          <a:latin typeface="Times New Roman"/>
                          <a:cs typeface="Times New Roman"/>
                        </a:rPr>
                        <a:t>01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10541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3970" algn="ctr">
                        <a:lnSpc>
                          <a:spcPct val="100000"/>
                        </a:lnSpc>
                        <a:spcBef>
                          <a:spcPts val="830"/>
                        </a:spcBef>
                      </a:pPr>
                      <a:r>
                        <a:rPr sz="1000" dirty="0">
                          <a:latin typeface="Times New Roman"/>
                          <a:cs typeface="Times New Roman"/>
                        </a:rPr>
                        <a:t>04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10541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830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22 526,4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0541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0795" algn="ctr">
                        <a:lnSpc>
                          <a:spcPct val="100000"/>
                        </a:lnSpc>
                        <a:spcBef>
                          <a:spcPts val="830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22 452,8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0541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5240" algn="ctr">
                        <a:lnSpc>
                          <a:spcPct val="100000"/>
                        </a:lnSpc>
                        <a:spcBef>
                          <a:spcPts val="830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99,7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0541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FF"/>
                    </a:solidFill>
                  </a:tcPr>
                </a:tc>
              </a:tr>
              <a:tr h="163035">
                <a:tc>
                  <a:txBody>
                    <a:bodyPr/>
                    <a:lstStyle/>
                    <a:p>
                      <a:pPr marL="74930" marR="102235" indent="190500">
                        <a:lnSpc>
                          <a:spcPts val="1380"/>
                        </a:lnSpc>
                        <a:spcBef>
                          <a:spcPts val="40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Судебная система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50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830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01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0541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3970" algn="ctr">
                        <a:lnSpc>
                          <a:spcPct val="100000"/>
                        </a:lnSpc>
                        <a:spcBef>
                          <a:spcPts val="830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05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0541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830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0,2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0541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1430" algn="ctr">
                        <a:lnSpc>
                          <a:spcPct val="100000"/>
                        </a:lnSpc>
                        <a:spcBef>
                          <a:spcPts val="830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0,0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0541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5240" algn="ctr">
                        <a:lnSpc>
                          <a:spcPct val="100000"/>
                        </a:lnSpc>
                        <a:spcBef>
                          <a:spcPts val="830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0,0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0541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EFF"/>
                    </a:solidFill>
                  </a:tcPr>
                </a:tc>
              </a:tr>
              <a:tr h="194945">
                <a:tc>
                  <a:txBody>
                    <a:bodyPr/>
                    <a:lstStyle/>
                    <a:p>
                      <a:pPr marL="74930" marR="102235" indent="190500">
                        <a:lnSpc>
                          <a:spcPts val="1380"/>
                        </a:lnSpc>
                        <a:spcBef>
                          <a:spcPts val="40"/>
                        </a:spcBef>
                      </a:pPr>
                      <a:r>
                        <a:rPr sz="1000" spc="-5" dirty="0">
                          <a:latin typeface="Times New Roman"/>
                          <a:cs typeface="Times New Roman"/>
                        </a:rPr>
                        <a:t>Обеспечение деятельности финансовых, налоговых и таможенных органов и органов финансового  (финансово-бюджетного)</a:t>
                      </a:r>
                      <a:r>
                        <a:rPr sz="1000" spc="4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spc="-5" dirty="0">
                          <a:latin typeface="Times New Roman"/>
                          <a:cs typeface="Times New Roman"/>
                        </a:rPr>
                        <a:t>надзора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50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830"/>
                        </a:spcBef>
                      </a:pPr>
                      <a:r>
                        <a:rPr sz="1000" dirty="0">
                          <a:latin typeface="Times New Roman"/>
                          <a:cs typeface="Times New Roman"/>
                        </a:rPr>
                        <a:t>01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10541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3970" algn="ctr">
                        <a:lnSpc>
                          <a:spcPct val="100000"/>
                        </a:lnSpc>
                        <a:spcBef>
                          <a:spcPts val="830"/>
                        </a:spcBef>
                      </a:pPr>
                      <a:r>
                        <a:rPr sz="1000" dirty="0">
                          <a:latin typeface="Times New Roman"/>
                          <a:cs typeface="Times New Roman"/>
                        </a:rPr>
                        <a:t>06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10541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830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7 645,3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0541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1430" algn="ctr">
                        <a:lnSpc>
                          <a:spcPct val="100000"/>
                        </a:lnSpc>
                        <a:spcBef>
                          <a:spcPts val="830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7 636,1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0541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5240" algn="ctr">
                        <a:lnSpc>
                          <a:spcPct val="100000"/>
                        </a:lnSpc>
                        <a:spcBef>
                          <a:spcPts val="830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99,9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0541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EFF"/>
                    </a:solidFill>
                  </a:tcPr>
                </a:tc>
              </a:tr>
              <a:tr h="189993">
                <a:tc>
                  <a:txBody>
                    <a:bodyPr/>
                    <a:lstStyle/>
                    <a:p>
                      <a:pPr marL="265430"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Резервные фонды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635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01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635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3970" algn="ctr"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11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635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461,7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444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1430" algn="ctr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0,0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444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5240" algn="ctr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0,0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444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FF"/>
                    </a:solidFill>
                  </a:tcPr>
                </a:tc>
              </a:tr>
              <a:tr h="189993">
                <a:tc>
                  <a:txBody>
                    <a:bodyPr/>
                    <a:lstStyle/>
                    <a:p>
                      <a:pPr marL="265430"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r>
                        <a:rPr sz="1000" spc="-10" dirty="0">
                          <a:latin typeface="Times New Roman"/>
                          <a:cs typeface="Times New Roman"/>
                        </a:rPr>
                        <a:t>Другие </a:t>
                      </a:r>
                      <a:r>
                        <a:rPr sz="1000" spc="-5" dirty="0">
                          <a:latin typeface="Times New Roman"/>
                          <a:cs typeface="Times New Roman"/>
                        </a:rPr>
                        <a:t>общегосударственные</a:t>
                      </a:r>
                      <a:r>
                        <a:rPr sz="1000" spc="10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spc="-5" dirty="0">
                          <a:latin typeface="Times New Roman"/>
                          <a:cs typeface="Times New Roman"/>
                        </a:rPr>
                        <a:t>вопросы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635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r>
                        <a:rPr sz="1000" dirty="0">
                          <a:latin typeface="Times New Roman"/>
                          <a:cs typeface="Times New Roman"/>
                        </a:rPr>
                        <a:t>01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635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3970" algn="ctr"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r>
                        <a:rPr sz="1000" dirty="0">
                          <a:latin typeface="Times New Roman"/>
                          <a:cs typeface="Times New Roman"/>
                        </a:rPr>
                        <a:t>13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635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8</a:t>
                      </a:r>
                      <a:r>
                        <a:rPr lang="ru-RU" sz="1000" baseline="0" dirty="0" smtClean="0">
                          <a:latin typeface="Times New Roman"/>
                          <a:cs typeface="Times New Roman"/>
                        </a:rPr>
                        <a:t> 304,7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444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1430" algn="ctr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8 304,4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4445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5240" algn="ctr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99,9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4445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</a:tr>
              <a:tr h="175260">
                <a:tc>
                  <a:txBody>
                    <a:bodyPr/>
                    <a:lstStyle/>
                    <a:p>
                      <a:pPr marL="201295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sz="1000" b="1" spc="-5" dirty="0">
                          <a:latin typeface="Times New Roman"/>
                          <a:cs typeface="Times New Roman"/>
                        </a:rPr>
                        <a:t>НАЦИОНАЛЬНАЯ </a:t>
                      </a:r>
                      <a:r>
                        <a:rPr sz="1000" b="1" spc="-10" dirty="0">
                          <a:latin typeface="Times New Roman"/>
                          <a:cs typeface="Times New Roman"/>
                        </a:rPr>
                        <a:t>БЕЗОПАСНОСТЬ </a:t>
                      </a:r>
                      <a:r>
                        <a:rPr sz="1000" b="1" spc="-5" dirty="0">
                          <a:latin typeface="Times New Roman"/>
                          <a:cs typeface="Times New Roman"/>
                        </a:rPr>
                        <a:t>И ПРАВООХРАНИТЕЛЬНАЯ</a:t>
                      </a:r>
                      <a:r>
                        <a:rPr sz="1000" b="1" spc="1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b="1" spc="-10" dirty="0">
                          <a:latin typeface="Times New Roman"/>
                          <a:cs typeface="Times New Roman"/>
                        </a:rPr>
                        <a:t>ДЕЯТЕЛЬНОСТЬ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50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sz="1000" b="1" dirty="0">
                          <a:latin typeface="Times New Roman"/>
                          <a:cs typeface="Times New Roman"/>
                        </a:rPr>
                        <a:t>03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508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3970" algn="ctr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sz="1000" b="1" dirty="0">
                          <a:latin typeface="Times New Roman"/>
                          <a:cs typeface="Times New Roman"/>
                        </a:rPr>
                        <a:t>00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508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r>
                        <a:rPr lang="ru-RU" sz="1000" b="1" dirty="0" smtClean="0">
                          <a:latin typeface="Times New Roman"/>
                          <a:cs typeface="Times New Roman"/>
                        </a:rPr>
                        <a:t>30,0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635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1430" algn="ctr"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r>
                        <a:rPr lang="ru-RU" sz="1000" b="1" dirty="0" smtClean="0">
                          <a:latin typeface="Times New Roman"/>
                          <a:cs typeface="Times New Roman"/>
                        </a:rPr>
                        <a:t>30,0</a:t>
                      </a:r>
                    </a:p>
                  </a:txBody>
                  <a:tcPr marL="0" marR="0" marT="635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5240" algn="ctr"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r>
                        <a:rPr lang="ru-RU" sz="1000" b="1" dirty="0" smtClean="0">
                          <a:latin typeface="Times New Roman"/>
                          <a:cs typeface="Times New Roman"/>
                        </a:rPr>
                        <a:t>100,0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635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</a:tr>
              <a:tr h="177800">
                <a:tc>
                  <a:txBody>
                    <a:bodyPr/>
                    <a:lstStyle/>
                    <a:p>
                      <a:pPr marL="74930" marR="104139" indent="190500">
                        <a:lnSpc>
                          <a:spcPts val="1380"/>
                        </a:lnSpc>
                        <a:spcBef>
                          <a:spcPts val="40"/>
                        </a:spcBef>
                      </a:pPr>
                      <a:r>
                        <a:rPr sz="1000" spc="-5" dirty="0">
                          <a:latin typeface="Times New Roman"/>
                          <a:cs typeface="Times New Roman"/>
                        </a:rPr>
                        <a:t>Защита населения и территории </a:t>
                      </a:r>
                      <a:r>
                        <a:rPr sz="1000" dirty="0">
                          <a:latin typeface="Times New Roman"/>
                          <a:cs typeface="Times New Roman"/>
                        </a:rPr>
                        <a:t>от </a:t>
                      </a:r>
                      <a:r>
                        <a:rPr sz="1000" spc="-5" dirty="0">
                          <a:latin typeface="Times New Roman"/>
                          <a:cs typeface="Times New Roman"/>
                        </a:rPr>
                        <a:t>чрезвычайных </a:t>
                      </a:r>
                      <a:r>
                        <a:rPr sz="1000" spc="-10" dirty="0">
                          <a:latin typeface="Times New Roman"/>
                          <a:cs typeface="Times New Roman"/>
                        </a:rPr>
                        <a:t>ситуаций </a:t>
                      </a:r>
                      <a:r>
                        <a:rPr sz="1000" spc="-5" dirty="0">
                          <a:latin typeface="Times New Roman"/>
                          <a:cs typeface="Times New Roman"/>
                        </a:rPr>
                        <a:t>природного и </a:t>
                      </a:r>
                      <a:r>
                        <a:rPr sz="1000" spc="-10" dirty="0">
                          <a:latin typeface="Times New Roman"/>
                          <a:cs typeface="Times New Roman"/>
                        </a:rPr>
                        <a:t>техногенного </a:t>
                      </a:r>
                      <a:r>
                        <a:rPr sz="1000" spc="-5" dirty="0">
                          <a:latin typeface="Times New Roman"/>
                          <a:cs typeface="Times New Roman"/>
                        </a:rPr>
                        <a:t>характера,  </a:t>
                      </a:r>
                      <a:r>
                        <a:rPr lang="ru-RU" sz="1000" spc="-5" dirty="0" smtClean="0">
                          <a:latin typeface="Times New Roman"/>
                          <a:cs typeface="Times New Roman"/>
                        </a:rPr>
                        <a:t>пожарная безопасность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50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835"/>
                        </a:spcBef>
                      </a:pPr>
                      <a:r>
                        <a:rPr sz="1000" dirty="0">
                          <a:latin typeface="Times New Roman"/>
                          <a:cs typeface="Times New Roman"/>
                        </a:rPr>
                        <a:t>03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106045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3970" algn="ctr">
                        <a:lnSpc>
                          <a:spcPct val="100000"/>
                        </a:lnSpc>
                        <a:spcBef>
                          <a:spcPts val="835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10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06045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480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30,0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6096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1430" algn="ctr">
                        <a:lnSpc>
                          <a:spcPct val="100000"/>
                        </a:lnSpc>
                        <a:spcBef>
                          <a:spcPts val="480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30,0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6096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4604" algn="ctr">
                        <a:lnSpc>
                          <a:spcPct val="100000"/>
                        </a:lnSpc>
                        <a:spcBef>
                          <a:spcPts val="480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100,0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6096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</a:tr>
              <a:tr h="83057">
                <a:tc>
                  <a:txBody>
                    <a:bodyPr/>
                    <a:lstStyle/>
                    <a:p>
                      <a:pPr marL="201295"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r>
                        <a:rPr sz="1000" b="1" spc="-5" dirty="0">
                          <a:latin typeface="Times New Roman"/>
                          <a:cs typeface="Times New Roman"/>
                        </a:rPr>
                        <a:t>НАЦИОНАЛЬНАЯ ЭКОНОМИКА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635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r>
                        <a:rPr sz="1000" b="1" spc="-5" dirty="0">
                          <a:latin typeface="Times New Roman"/>
                          <a:cs typeface="Times New Roman"/>
                        </a:rPr>
                        <a:t>04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635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3970" algn="ctr"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r>
                        <a:rPr sz="1000" b="1" spc="-5" dirty="0">
                          <a:latin typeface="Times New Roman"/>
                          <a:cs typeface="Times New Roman"/>
                        </a:rPr>
                        <a:t>00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635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70"/>
                        </a:spcBef>
                      </a:pPr>
                      <a:r>
                        <a:rPr lang="ru-RU" sz="1000" b="1" dirty="0" smtClean="0">
                          <a:latin typeface="Times New Roman"/>
                          <a:cs typeface="Times New Roman"/>
                        </a:rPr>
                        <a:t>13 908,4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889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1430" algn="ctr">
                        <a:lnSpc>
                          <a:spcPct val="100000"/>
                        </a:lnSpc>
                        <a:spcBef>
                          <a:spcPts val="70"/>
                        </a:spcBef>
                      </a:pPr>
                      <a:r>
                        <a:rPr lang="ru-RU" sz="1000" b="1" dirty="0" smtClean="0">
                          <a:latin typeface="Times New Roman"/>
                          <a:cs typeface="Times New Roman"/>
                        </a:rPr>
                        <a:t>13 908,4</a:t>
                      </a:r>
                    </a:p>
                  </a:txBody>
                  <a:tcPr marL="0" marR="0" marT="889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4604" algn="ctr">
                        <a:lnSpc>
                          <a:spcPct val="100000"/>
                        </a:lnSpc>
                        <a:spcBef>
                          <a:spcPts val="70"/>
                        </a:spcBef>
                      </a:pPr>
                      <a:r>
                        <a:rPr lang="ru-RU" sz="1000" b="1" dirty="0" smtClean="0">
                          <a:latin typeface="Times New Roman"/>
                          <a:cs typeface="Times New Roman"/>
                        </a:rPr>
                        <a:t>100,0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889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</a:tr>
              <a:tr h="151856">
                <a:tc>
                  <a:txBody>
                    <a:bodyPr/>
                    <a:lstStyle/>
                    <a:p>
                      <a:pPr marL="265430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Сельское хозяйство и рыболовство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50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04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508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3970" algn="ctr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05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508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20,0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0604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1430" algn="ctr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20,0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0604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4604" algn="ctr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100,0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0604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EFF"/>
                    </a:solidFill>
                  </a:tcPr>
                </a:tc>
              </a:tr>
              <a:tr h="151856">
                <a:tc>
                  <a:txBody>
                    <a:bodyPr/>
                    <a:lstStyle/>
                    <a:p>
                      <a:pPr marL="265430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sz="1000" dirty="0">
                          <a:latin typeface="Times New Roman"/>
                          <a:cs typeface="Times New Roman"/>
                        </a:rPr>
                        <a:t>Транспорт</a:t>
                      </a:r>
                    </a:p>
                  </a:txBody>
                  <a:tcPr marL="0" marR="0" marT="50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sz="1000" dirty="0">
                          <a:latin typeface="Times New Roman"/>
                          <a:cs typeface="Times New Roman"/>
                        </a:rPr>
                        <a:t>04</a:t>
                      </a:r>
                    </a:p>
                  </a:txBody>
                  <a:tcPr marL="0" marR="0" marT="508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3970" algn="ctr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sz="1000" dirty="0" smtClean="0">
                          <a:latin typeface="Times New Roman"/>
                          <a:cs typeface="Times New Roman"/>
                        </a:rPr>
                        <a:t>0</a:t>
                      </a: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8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508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835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1 194,8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0604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1430" algn="ctr">
                        <a:lnSpc>
                          <a:spcPct val="100000"/>
                        </a:lnSpc>
                        <a:spcBef>
                          <a:spcPts val="835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1 194,8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0604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4604" algn="ctr">
                        <a:lnSpc>
                          <a:spcPct val="100000"/>
                        </a:lnSpc>
                        <a:spcBef>
                          <a:spcPts val="835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100,0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0604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</a:tr>
              <a:tr h="182880">
                <a:tc>
                  <a:txBody>
                    <a:bodyPr/>
                    <a:lstStyle/>
                    <a:p>
                      <a:pPr marL="265430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sz="1000" spc="-5" dirty="0">
                          <a:latin typeface="Times New Roman"/>
                          <a:cs typeface="Times New Roman"/>
                        </a:rPr>
                        <a:t>Дорожное хозяйство (дорожные</a:t>
                      </a:r>
                      <a:r>
                        <a:rPr sz="1000" spc="7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spc="-5" dirty="0">
                          <a:latin typeface="Times New Roman"/>
                          <a:cs typeface="Times New Roman"/>
                        </a:rPr>
                        <a:t>фонды)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50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sz="1000" dirty="0">
                          <a:latin typeface="Times New Roman"/>
                          <a:cs typeface="Times New Roman"/>
                        </a:rPr>
                        <a:t>04</a:t>
                      </a:r>
                    </a:p>
                  </a:txBody>
                  <a:tcPr marL="0" marR="0" marT="508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3970" algn="ctr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09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508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12 348,1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635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12 348,1</a:t>
                      </a:r>
                      <a:endParaRPr lang="ru-RU"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635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4604" algn="ctr">
                        <a:lnSpc>
                          <a:spcPct val="100000"/>
                        </a:lnSpc>
                        <a:spcBef>
                          <a:spcPts val="835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100,0</a:t>
                      </a:r>
                      <a:endParaRPr lang="ru-RU"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635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</a:tr>
              <a:tr h="177800">
                <a:tc>
                  <a:txBody>
                    <a:bodyPr/>
                    <a:lstStyle/>
                    <a:p>
                      <a:pPr marL="265430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sz="1000" spc="-10" dirty="0">
                          <a:latin typeface="Times New Roman"/>
                          <a:cs typeface="Times New Roman"/>
                        </a:rPr>
                        <a:t>Другие </a:t>
                      </a:r>
                      <a:r>
                        <a:rPr sz="1000" spc="-5" dirty="0">
                          <a:latin typeface="Times New Roman"/>
                          <a:cs typeface="Times New Roman"/>
                        </a:rPr>
                        <a:t>вопросы в области </a:t>
                      </a:r>
                      <a:r>
                        <a:rPr sz="1000" spc="-10" dirty="0">
                          <a:latin typeface="Times New Roman"/>
                          <a:cs typeface="Times New Roman"/>
                        </a:rPr>
                        <a:t>национальной</a:t>
                      </a:r>
                      <a:r>
                        <a:rPr sz="1000" spc="16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spc="-5" dirty="0">
                          <a:latin typeface="Times New Roman"/>
                          <a:cs typeface="Times New Roman"/>
                        </a:rPr>
                        <a:t>экономики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2540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sz="1000" dirty="0">
                          <a:latin typeface="Times New Roman"/>
                          <a:cs typeface="Times New Roman"/>
                        </a:rPr>
                        <a:t>04</a:t>
                      </a:r>
                    </a:p>
                  </a:txBody>
                  <a:tcPr marL="0" marR="0" marT="2540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3970" algn="ctr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sz="1000" dirty="0">
                          <a:latin typeface="Times New Roman"/>
                          <a:cs typeface="Times New Roman"/>
                        </a:rPr>
                        <a:t>12</a:t>
                      </a:r>
                    </a:p>
                  </a:txBody>
                  <a:tcPr marL="0" marR="0" marT="2540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345,5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508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1430" algn="ctr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345,5</a:t>
                      </a:r>
                    </a:p>
                  </a:txBody>
                  <a:tcPr marL="0" marR="0" marT="508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4604" algn="ctr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100,0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508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</a:tr>
              <a:tr h="174625">
                <a:tc>
                  <a:txBody>
                    <a:bodyPr/>
                    <a:lstStyle/>
                    <a:p>
                      <a:pPr marL="201295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sz="1000" b="1" spc="-5" dirty="0">
                          <a:latin typeface="Times New Roman"/>
                          <a:cs typeface="Times New Roman"/>
                        </a:rPr>
                        <a:t>ЖИЛИЩНО-КОММУНАЛЬНОЕ</a:t>
                      </a:r>
                      <a:r>
                        <a:rPr sz="1000" b="1" spc="-1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b="1" spc="-5" dirty="0">
                          <a:latin typeface="Times New Roman"/>
                          <a:cs typeface="Times New Roman"/>
                        </a:rPr>
                        <a:t>ХОЗЯЙСТВО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2540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sz="1000" b="1" dirty="0">
                          <a:latin typeface="Times New Roman"/>
                          <a:cs typeface="Times New Roman"/>
                        </a:rPr>
                        <a:t>05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2540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3970" algn="ctr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sz="1000" b="1" dirty="0">
                          <a:latin typeface="Times New Roman"/>
                          <a:cs typeface="Times New Roman"/>
                        </a:rPr>
                        <a:t>00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2540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lang="ru-RU" sz="1000" b="1" dirty="0" smtClean="0">
                          <a:latin typeface="Times New Roman"/>
                          <a:cs typeface="Times New Roman"/>
                        </a:rPr>
                        <a:t>197,3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508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1430" algn="ctr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lang="ru-RU" sz="1000" b="1" dirty="0" smtClean="0">
                          <a:latin typeface="Times New Roman"/>
                          <a:cs typeface="Times New Roman"/>
                        </a:rPr>
                        <a:t>197,3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508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4604" algn="ctr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lang="ru-RU" sz="1000" b="1" dirty="0" smtClean="0">
                          <a:latin typeface="Times New Roman"/>
                          <a:cs typeface="Times New Roman"/>
                        </a:rPr>
                        <a:t>100,0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508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</a:tr>
              <a:tr h="17462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     Жилищное хозяйство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sz="1000" dirty="0">
                          <a:latin typeface="Times New Roman"/>
                          <a:cs typeface="Times New Roman"/>
                        </a:rPr>
                        <a:t>05</a:t>
                      </a:r>
                    </a:p>
                  </a:txBody>
                  <a:tcPr marL="0" marR="0" marT="2540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3970" algn="ctr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01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2540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126,0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508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1430" algn="ctr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126,0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508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5240" algn="ctr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100,0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508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</a:tr>
              <a:tr h="17526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     Коммунальное хозяйство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sz="1000" dirty="0">
                          <a:latin typeface="Times New Roman"/>
                          <a:cs typeface="Times New Roman"/>
                        </a:rPr>
                        <a:t>05</a:t>
                      </a:r>
                    </a:p>
                  </a:txBody>
                  <a:tcPr marL="0" marR="0" marT="2540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3970" algn="ctr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02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2540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0,9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2540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1430" algn="ctr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0,9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2540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5240" algn="ctr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100,0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2540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FF"/>
                    </a:solidFill>
                  </a:tcPr>
                </a:tc>
              </a:tr>
              <a:tr h="215900">
                <a:tc>
                  <a:txBody>
                    <a:bodyPr/>
                    <a:lstStyle/>
                    <a:p>
                      <a:pPr marL="201295">
                        <a:lnSpc>
                          <a:spcPct val="100000"/>
                        </a:lnSpc>
                        <a:spcBef>
                          <a:spcPts val="105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  Благоустройство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333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105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05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333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3970" algn="ctr">
                        <a:lnSpc>
                          <a:spcPct val="100000"/>
                        </a:lnSpc>
                        <a:spcBef>
                          <a:spcPts val="105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03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333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47320" algn="ctr">
                        <a:lnSpc>
                          <a:spcPct val="100000"/>
                        </a:lnSpc>
                        <a:spcBef>
                          <a:spcPts val="105"/>
                        </a:spcBef>
                      </a:pPr>
                      <a:r>
                        <a:rPr lang="ru-RU" sz="1000" b="0" dirty="0" smtClean="0">
                          <a:latin typeface="Times New Roman"/>
                          <a:cs typeface="Times New Roman"/>
                        </a:rPr>
                        <a:t>70,4</a:t>
                      </a:r>
                      <a:endParaRPr sz="1000" b="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333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0795" algn="ctr">
                        <a:lnSpc>
                          <a:spcPct val="100000"/>
                        </a:lnSpc>
                        <a:spcBef>
                          <a:spcPts val="105"/>
                        </a:spcBef>
                      </a:pPr>
                      <a:r>
                        <a:rPr lang="ru-RU" sz="1000" b="0" dirty="0" smtClean="0">
                          <a:latin typeface="Times New Roman"/>
                          <a:cs typeface="Times New Roman"/>
                        </a:rPr>
                        <a:t>70,4</a:t>
                      </a:r>
                      <a:endParaRPr sz="1000" b="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333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5240" algn="ctr">
                        <a:lnSpc>
                          <a:spcPct val="100000"/>
                        </a:lnSpc>
                        <a:spcBef>
                          <a:spcPts val="105"/>
                        </a:spcBef>
                      </a:pPr>
                      <a:r>
                        <a:rPr lang="ru-RU" sz="1000" b="0" dirty="0" smtClean="0">
                          <a:latin typeface="Times New Roman"/>
                          <a:cs typeface="Times New Roman"/>
                        </a:rPr>
                        <a:t>100,0</a:t>
                      </a:r>
                      <a:endParaRPr sz="1000" b="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333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EFF"/>
                    </a:solidFill>
                  </a:tcPr>
                </a:tc>
              </a:tr>
              <a:tr h="215900">
                <a:tc>
                  <a:txBody>
                    <a:bodyPr/>
                    <a:lstStyle/>
                    <a:p>
                      <a:pPr marL="201295">
                        <a:lnSpc>
                          <a:spcPct val="100000"/>
                        </a:lnSpc>
                        <a:spcBef>
                          <a:spcPts val="105"/>
                        </a:spcBef>
                      </a:pPr>
                      <a:r>
                        <a:rPr sz="1000" b="1" spc="-5" dirty="0">
                          <a:latin typeface="Times New Roman"/>
                          <a:cs typeface="Times New Roman"/>
                        </a:rPr>
                        <a:t>ОБРАЗОВАНИЕ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333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105"/>
                        </a:spcBef>
                      </a:pPr>
                      <a:r>
                        <a:rPr sz="1000" b="1" dirty="0">
                          <a:latin typeface="Times New Roman"/>
                          <a:cs typeface="Times New Roman"/>
                        </a:rPr>
                        <a:t>07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3335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3970" algn="ctr">
                        <a:lnSpc>
                          <a:spcPct val="100000"/>
                        </a:lnSpc>
                        <a:spcBef>
                          <a:spcPts val="105"/>
                        </a:spcBef>
                      </a:pPr>
                      <a:r>
                        <a:rPr sz="1000" b="1" dirty="0">
                          <a:latin typeface="Times New Roman"/>
                          <a:cs typeface="Times New Roman"/>
                        </a:rPr>
                        <a:t>00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3335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47320">
                        <a:lnSpc>
                          <a:spcPct val="100000"/>
                        </a:lnSpc>
                        <a:spcBef>
                          <a:spcPts val="105"/>
                        </a:spcBef>
                      </a:pPr>
                      <a:r>
                        <a:rPr lang="ru-RU" sz="1000" b="1" dirty="0" smtClean="0">
                          <a:latin typeface="Times New Roman"/>
                          <a:cs typeface="Times New Roman"/>
                        </a:rPr>
                        <a:t>269 498,8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333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0795" algn="ctr">
                        <a:lnSpc>
                          <a:spcPct val="100000"/>
                        </a:lnSpc>
                        <a:spcBef>
                          <a:spcPts val="105"/>
                        </a:spcBef>
                      </a:pPr>
                      <a:r>
                        <a:rPr lang="ru-RU" sz="1000" b="1" dirty="0" smtClean="0">
                          <a:latin typeface="Times New Roman"/>
                          <a:cs typeface="Times New Roman"/>
                        </a:rPr>
                        <a:t>268</a:t>
                      </a:r>
                      <a:r>
                        <a:rPr lang="ru-RU" sz="1000" b="1" baseline="0" dirty="0" smtClean="0">
                          <a:latin typeface="Times New Roman"/>
                          <a:cs typeface="Times New Roman"/>
                        </a:rPr>
                        <a:t> 908,9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3335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5240" algn="ctr">
                        <a:lnSpc>
                          <a:spcPct val="100000"/>
                        </a:lnSpc>
                        <a:spcBef>
                          <a:spcPts val="105"/>
                        </a:spcBef>
                      </a:pPr>
                      <a:r>
                        <a:rPr lang="ru-RU" sz="1000" b="1" dirty="0" smtClean="0">
                          <a:latin typeface="Times New Roman"/>
                          <a:cs typeface="Times New Roman"/>
                        </a:rPr>
                        <a:t>99,8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3335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</a:tr>
              <a:tr h="141477">
                <a:tc>
                  <a:txBody>
                    <a:bodyPr/>
                    <a:lstStyle/>
                    <a:p>
                      <a:pPr marL="265430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sz="1000" spc="-5" dirty="0">
                          <a:latin typeface="Times New Roman"/>
                          <a:cs typeface="Times New Roman"/>
                        </a:rPr>
                        <a:t>Дошкольное</a:t>
                      </a:r>
                      <a:r>
                        <a:rPr sz="1000" spc="2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spc="-5" dirty="0">
                          <a:latin typeface="Times New Roman"/>
                          <a:cs typeface="Times New Roman"/>
                        </a:rPr>
                        <a:t>образование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44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sz="1000" dirty="0">
                          <a:latin typeface="Times New Roman"/>
                          <a:cs typeface="Times New Roman"/>
                        </a:rPr>
                        <a:t>07</a:t>
                      </a:r>
                    </a:p>
                  </a:txBody>
                  <a:tcPr marL="0" marR="0" marT="4445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3970" algn="ctr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sz="1000" dirty="0">
                          <a:latin typeface="Times New Roman"/>
                          <a:cs typeface="Times New Roman"/>
                        </a:rPr>
                        <a:t>01</a:t>
                      </a:r>
                    </a:p>
                  </a:txBody>
                  <a:tcPr marL="0" marR="0" marT="4445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79070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37 288,6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4445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0795" algn="ctr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37 250,7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4445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5240" algn="ctr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99,9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4445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86512" cy="533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13004" y="135636"/>
            <a:ext cx="8730996" cy="27432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09955" y="135636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59" y="135635"/>
                </a:lnTo>
                <a:lnTo>
                  <a:pt x="137159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47116" y="0"/>
            <a:ext cx="140335" cy="135890"/>
          </a:xfrm>
          <a:custGeom>
            <a:avLst/>
            <a:gdLst/>
            <a:ahLst/>
            <a:cxnLst/>
            <a:rect l="l" t="t" r="r" b="b"/>
            <a:pathLst>
              <a:path w="140334" h="135890">
                <a:moveTo>
                  <a:pt x="0" y="135636"/>
                </a:moveTo>
                <a:lnTo>
                  <a:pt x="140208" y="135636"/>
                </a:lnTo>
                <a:lnTo>
                  <a:pt x="140208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47116" y="135636"/>
            <a:ext cx="140335" cy="140335"/>
          </a:xfrm>
          <a:custGeom>
            <a:avLst/>
            <a:gdLst/>
            <a:ahLst/>
            <a:cxnLst/>
            <a:rect l="l" t="t" r="r" b="b"/>
            <a:pathLst>
              <a:path w="140334" h="140335">
                <a:moveTo>
                  <a:pt x="0" y="140207"/>
                </a:moveTo>
                <a:lnTo>
                  <a:pt x="140208" y="140207"/>
                </a:lnTo>
                <a:lnTo>
                  <a:pt x="140208" y="0"/>
                </a:lnTo>
                <a:lnTo>
                  <a:pt x="0" y="0"/>
                </a:lnTo>
                <a:lnTo>
                  <a:pt x="0" y="140207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74320" y="274320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60" y="135635"/>
                </a:lnTo>
                <a:lnTo>
                  <a:pt x="137160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31063" y="137160"/>
            <a:ext cx="142240" cy="137160"/>
          </a:xfrm>
          <a:custGeom>
            <a:avLst/>
            <a:gdLst/>
            <a:ahLst/>
            <a:cxnLst/>
            <a:rect l="l" t="t" r="r" b="b"/>
            <a:pathLst>
              <a:path w="142240" h="137160">
                <a:moveTo>
                  <a:pt x="0" y="137159"/>
                </a:moveTo>
                <a:lnTo>
                  <a:pt x="141732" y="137159"/>
                </a:lnTo>
                <a:lnTo>
                  <a:pt x="141732" y="0"/>
                </a:lnTo>
                <a:lnTo>
                  <a:pt x="0" y="0"/>
                </a:lnTo>
                <a:lnTo>
                  <a:pt x="0" y="137159"/>
                </a:lnTo>
                <a:close/>
              </a:path>
            </a:pathLst>
          </a:custGeom>
          <a:solidFill>
            <a:srgbClr val="0000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09955" y="271272"/>
            <a:ext cx="137160" cy="139065"/>
          </a:xfrm>
          <a:custGeom>
            <a:avLst/>
            <a:gdLst/>
            <a:ahLst/>
            <a:cxnLst/>
            <a:rect l="l" t="t" r="r" b="b"/>
            <a:pathLst>
              <a:path w="137159" h="139065">
                <a:moveTo>
                  <a:pt x="0" y="138683"/>
                </a:moveTo>
                <a:lnTo>
                  <a:pt x="137159" y="138683"/>
                </a:lnTo>
                <a:lnTo>
                  <a:pt x="137159" y="0"/>
                </a:lnTo>
                <a:lnTo>
                  <a:pt x="0" y="0"/>
                </a:lnTo>
                <a:lnTo>
                  <a:pt x="0" y="138683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74320" y="409955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6"/>
                </a:moveTo>
                <a:lnTo>
                  <a:pt x="137160" y="135636"/>
                </a:lnTo>
                <a:lnTo>
                  <a:pt x="137160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7172070" y="575818"/>
            <a:ext cx="1089025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b="1" i="1" spc="-10" dirty="0">
                <a:solidFill>
                  <a:srgbClr val="3B3B77"/>
                </a:solidFill>
                <a:latin typeface="Times New Roman"/>
                <a:cs typeface="Times New Roman"/>
              </a:rPr>
              <a:t>продолжение</a:t>
            </a:r>
            <a:endParaRPr sz="1400">
              <a:latin typeface="Times New Roman"/>
              <a:cs typeface="Times New Roman"/>
            </a:endParaRPr>
          </a:p>
        </p:txBody>
      </p:sp>
      <p:graphicFrame>
        <p:nvGraphicFramePr>
          <p:cNvPr id="12" name="object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94585735"/>
              </p:ext>
            </p:extLst>
          </p:nvPr>
        </p:nvGraphicFramePr>
        <p:xfrm>
          <a:off x="317182" y="830325"/>
          <a:ext cx="8496933" cy="522757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626418"/>
                <a:gridCol w="422591"/>
                <a:gridCol w="360045"/>
                <a:gridCol w="791844"/>
                <a:gridCol w="720090"/>
                <a:gridCol w="575945"/>
              </a:tblGrid>
              <a:tr h="52514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endParaRPr sz="1200" dirty="0">
                        <a:latin typeface="Times New Roman"/>
                        <a:cs typeface="Times New Roman"/>
                      </a:endParaRPr>
                    </a:p>
                    <a:p>
                      <a:pPr marL="10795"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000" b="1" spc="-5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Наименование</a:t>
                      </a:r>
                      <a:r>
                        <a:rPr sz="1000" b="1" spc="-25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b="1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показателя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8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99FF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141605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sz="1000" b="1" spc="-5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раздел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 marL="77470" marR="56515" algn="ctr">
                        <a:lnSpc>
                          <a:spcPct val="114999"/>
                        </a:lnSpc>
                      </a:pPr>
                      <a:r>
                        <a:rPr sz="1000" b="1" dirty="0" err="1" smtClean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п</a:t>
                      </a:r>
                      <a:r>
                        <a:rPr sz="1000" b="1" spc="5" dirty="0" err="1" smtClean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о</a:t>
                      </a:r>
                      <a:r>
                        <a:rPr sz="1000" b="1" dirty="0" err="1" smtClean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др</a:t>
                      </a:r>
                      <a:r>
                        <a:rPr sz="1000" b="1" spc="5" dirty="0" err="1" smtClean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а</a:t>
                      </a:r>
                      <a:r>
                        <a:rPr sz="1000" b="1" spc="-5" dirty="0" err="1" smtClean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з</a:t>
                      </a:r>
                      <a:r>
                        <a:rPr sz="1000" b="1" dirty="0" err="1" smtClean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де</a:t>
                      </a:r>
                      <a:r>
                        <a:rPr sz="1000" b="1" spc="-5" dirty="0" err="1" smtClean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л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44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99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L="26162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000" b="1" spc="-5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план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38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99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L="10795"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000" b="1" spc="-5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факт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38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99FF"/>
                    </a:solidFill>
                  </a:tcPr>
                </a:tc>
                <a:tc>
                  <a:txBody>
                    <a:bodyPr/>
                    <a:lstStyle/>
                    <a:p>
                      <a:pPr marL="13970" algn="ctr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sz="1000" b="1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%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marL="90170" marR="67310" algn="ctr">
                        <a:lnSpc>
                          <a:spcPct val="114999"/>
                        </a:lnSpc>
                      </a:pPr>
                      <a:r>
                        <a:rPr sz="1000" b="1" spc="-5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и</a:t>
                      </a:r>
                      <a:r>
                        <a:rPr sz="1000" b="1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с</a:t>
                      </a:r>
                      <a:r>
                        <a:rPr sz="1000" b="1" spc="-5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п</a:t>
                      </a:r>
                      <a:r>
                        <a:rPr sz="1000" b="1" spc="5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о</a:t>
                      </a:r>
                      <a:r>
                        <a:rPr sz="1000" b="1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лн  </a:t>
                      </a:r>
                      <a:r>
                        <a:rPr sz="1000" b="1" spc="-5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ения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44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99FF"/>
                    </a:solidFill>
                  </a:tcPr>
                </a:tc>
              </a:tr>
              <a:tr h="168530">
                <a:tc>
                  <a:txBody>
                    <a:bodyPr/>
                    <a:lstStyle/>
                    <a:p>
                      <a:pPr marL="265430">
                        <a:lnSpc>
                          <a:spcPct val="100000"/>
                        </a:lnSpc>
                        <a:spcBef>
                          <a:spcPts val="114"/>
                        </a:spcBef>
                      </a:pPr>
                      <a:r>
                        <a:rPr sz="1000" spc="-10" dirty="0">
                          <a:latin typeface="Times New Roman"/>
                          <a:cs typeface="Times New Roman"/>
                        </a:rPr>
                        <a:t>Общее</a:t>
                      </a:r>
                      <a:r>
                        <a:rPr sz="1000" spc="3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spc="-5" dirty="0">
                          <a:latin typeface="Times New Roman"/>
                          <a:cs typeface="Times New Roman"/>
                        </a:rPr>
                        <a:t>образование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4604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114"/>
                        </a:spcBef>
                      </a:pPr>
                      <a:r>
                        <a:rPr sz="1000" dirty="0">
                          <a:latin typeface="Times New Roman"/>
                          <a:cs typeface="Times New Roman"/>
                        </a:rPr>
                        <a:t>07</a:t>
                      </a:r>
                    </a:p>
                  </a:txBody>
                  <a:tcPr marL="0" marR="0" marT="14604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3970" algn="ctr">
                        <a:lnSpc>
                          <a:spcPct val="100000"/>
                        </a:lnSpc>
                        <a:spcBef>
                          <a:spcPts val="114"/>
                        </a:spcBef>
                      </a:pPr>
                      <a:r>
                        <a:rPr sz="1000" dirty="0">
                          <a:latin typeface="Times New Roman"/>
                          <a:cs typeface="Times New Roman"/>
                        </a:rPr>
                        <a:t>02</a:t>
                      </a:r>
                    </a:p>
                  </a:txBody>
                  <a:tcPr marL="0" marR="0" marT="14604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47320">
                        <a:lnSpc>
                          <a:spcPct val="100000"/>
                        </a:lnSpc>
                        <a:spcBef>
                          <a:spcPts val="114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197 950,8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4604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0795" algn="ctr">
                        <a:lnSpc>
                          <a:spcPct val="100000"/>
                        </a:lnSpc>
                        <a:spcBef>
                          <a:spcPts val="114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197 481,7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4604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5240" algn="ctr">
                        <a:lnSpc>
                          <a:spcPct val="100000"/>
                        </a:lnSpc>
                        <a:spcBef>
                          <a:spcPts val="114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99</a:t>
                      </a:r>
                      <a:r>
                        <a:rPr lang="en-US" sz="1000" dirty="0" smtClean="0">
                          <a:latin typeface="Times New Roman"/>
                          <a:cs typeface="Times New Roman"/>
                        </a:rPr>
                        <a:t>,</a:t>
                      </a: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8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4604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FF"/>
                    </a:solidFill>
                  </a:tcPr>
                </a:tc>
              </a:tr>
              <a:tr h="7620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  </a:t>
                      </a:r>
                      <a:r>
                        <a:rPr lang="ru-RU" sz="10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Дополнительное образование детей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114"/>
                        </a:spcBef>
                      </a:pPr>
                      <a:r>
                        <a:rPr sz="1000" dirty="0">
                          <a:latin typeface="Times New Roman"/>
                          <a:cs typeface="Times New Roman"/>
                        </a:rPr>
                        <a:t>07</a:t>
                      </a:r>
                    </a:p>
                  </a:txBody>
                  <a:tcPr marL="0" marR="0" marT="14604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3970" algn="ctr">
                        <a:lnSpc>
                          <a:spcPct val="100000"/>
                        </a:lnSpc>
                        <a:spcBef>
                          <a:spcPts val="114"/>
                        </a:spcBef>
                      </a:pPr>
                      <a:r>
                        <a:rPr sz="1000" dirty="0" smtClean="0">
                          <a:latin typeface="Times New Roman"/>
                          <a:cs typeface="Times New Roman"/>
                        </a:rPr>
                        <a:t>0</a:t>
                      </a: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3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4604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19 954,1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19 920,5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99,8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FF"/>
                    </a:solidFill>
                  </a:tcPr>
                </a:tc>
              </a:tr>
              <a:tr h="17526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     Профессиональная подготовка, переподготовка и повышение квалификации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07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05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325,6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325,6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FF"/>
                    </a:solidFill>
                  </a:tcPr>
                </a:tc>
              </a:tr>
              <a:tr h="175260">
                <a:tc>
                  <a:txBody>
                    <a:bodyPr/>
                    <a:lstStyle/>
                    <a:p>
                      <a:pPr marL="265430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sz="1000" spc="-5" dirty="0">
                          <a:latin typeface="Times New Roman"/>
                          <a:cs typeface="Times New Roman"/>
                        </a:rPr>
                        <a:t>Молодежная </a:t>
                      </a:r>
                      <a:r>
                        <a:rPr sz="1000" spc="-10" dirty="0">
                          <a:latin typeface="Times New Roman"/>
                          <a:cs typeface="Times New Roman"/>
                        </a:rPr>
                        <a:t>политика </a:t>
                      </a:r>
                      <a:r>
                        <a:rPr sz="1000" spc="-5" dirty="0">
                          <a:latin typeface="Times New Roman"/>
                          <a:cs typeface="Times New Roman"/>
                        </a:rPr>
                        <a:t>и оздоровление</a:t>
                      </a:r>
                      <a:r>
                        <a:rPr sz="1000" spc="14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spc="-5" dirty="0">
                          <a:latin typeface="Times New Roman"/>
                          <a:cs typeface="Times New Roman"/>
                        </a:rPr>
                        <a:t>детей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44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sz="1000" dirty="0">
                          <a:latin typeface="Times New Roman"/>
                          <a:cs typeface="Times New Roman"/>
                        </a:rPr>
                        <a:t>07</a:t>
                      </a:r>
                    </a:p>
                  </a:txBody>
                  <a:tcPr marL="0" marR="0" marT="4445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3970" algn="ctr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sz="1000" dirty="0">
                          <a:latin typeface="Times New Roman"/>
                          <a:cs typeface="Times New Roman"/>
                        </a:rPr>
                        <a:t>07</a:t>
                      </a:r>
                    </a:p>
                  </a:txBody>
                  <a:tcPr marL="0" marR="0" marT="4445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258445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213,5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4445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1430" algn="ctr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207,5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4445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5240" algn="ctr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97,2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4445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</a:tr>
              <a:tr h="194310">
                <a:tc>
                  <a:txBody>
                    <a:bodyPr/>
                    <a:lstStyle/>
                    <a:p>
                      <a:pPr marL="265430">
                        <a:lnSpc>
                          <a:spcPct val="100000"/>
                        </a:lnSpc>
                        <a:spcBef>
                          <a:spcPts val="110"/>
                        </a:spcBef>
                      </a:pPr>
                      <a:r>
                        <a:rPr sz="1000" spc="-10" dirty="0">
                          <a:latin typeface="Times New Roman"/>
                          <a:cs typeface="Times New Roman"/>
                        </a:rPr>
                        <a:t>Другие </a:t>
                      </a:r>
                      <a:r>
                        <a:rPr sz="1000" spc="-5" dirty="0">
                          <a:latin typeface="Times New Roman"/>
                          <a:cs typeface="Times New Roman"/>
                        </a:rPr>
                        <a:t>вопросы в области</a:t>
                      </a:r>
                      <a:r>
                        <a:rPr sz="1000" spc="10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spc="-5" dirty="0">
                          <a:latin typeface="Times New Roman"/>
                          <a:cs typeface="Times New Roman"/>
                        </a:rPr>
                        <a:t>образования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1397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110"/>
                        </a:spcBef>
                      </a:pPr>
                      <a:r>
                        <a:rPr sz="1000" dirty="0">
                          <a:latin typeface="Times New Roman"/>
                          <a:cs typeface="Times New Roman"/>
                        </a:rPr>
                        <a:t>07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1397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3970" algn="ctr">
                        <a:lnSpc>
                          <a:spcPct val="100000"/>
                        </a:lnSpc>
                        <a:spcBef>
                          <a:spcPts val="110"/>
                        </a:spcBef>
                      </a:pPr>
                      <a:r>
                        <a:rPr sz="1000" dirty="0">
                          <a:latin typeface="Times New Roman"/>
                          <a:cs typeface="Times New Roman"/>
                        </a:rPr>
                        <a:t>09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1397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211454">
                        <a:lnSpc>
                          <a:spcPct val="100000"/>
                        </a:lnSpc>
                        <a:spcBef>
                          <a:spcPts val="110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13 766,2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397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0795" algn="ctr">
                        <a:lnSpc>
                          <a:spcPct val="100000"/>
                        </a:lnSpc>
                        <a:spcBef>
                          <a:spcPts val="110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13 722,9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397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5240" algn="ctr">
                        <a:lnSpc>
                          <a:spcPct val="100000"/>
                        </a:lnSpc>
                        <a:spcBef>
                          <a:spcPts val="110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99,7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397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</a:tr>
              <a:tr h="216535">
                <a:tc>
                  <a:txBody>
                    <a:bodyPr/>
                    <a:lstStyle/>
                    <a:p>
                      <a:pPr marL="201295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sz="1000" b="1" spc="-10" dirty="0">
                          <a:latin typeface="Times New Roman"/>
                          <a:cs typeface="Times New Roman"/>
                        </a:rPr>
                        <a:t>КУЛЬТУРА,</a:t>
                      </a:r>
                      <a:r>
                        <a:rPr sz="1000" b="1" spc="3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b="1" spc="-10" dirty="0">
                          <a:latin typeface="Times New Roman"/>
                          <a:cs typeface="Times New Roman"/>
                        </a:rPr>
                        <a:t>КИНЕМАТОГРАФИЯ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2540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sz="1000" b="1" dirty="0">
                          <a:latin typeface="Times New Roman"/>
                          <a:cs typeface="Times New Roman"/>
                        </a:rPr>
                        <a:t>08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2540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3970" algn="ctr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sz="1000" b="1" dirty="0">
                          <a:latin typeface="Times New Roman"/>
                          <a:cs typeface="Times New Roman"/>
                        </a:rPr>
                        <a:t>00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2540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79070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lang="ru-RU" sz="1000" b="1" dirty="0" smtClean="0">
                          <a:latin typeface="Times New Roman"/>
                          <a:cs typeface="Times New Roman"/>
                        </a:rPr>
                        <a:t>55 667,5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2540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0795" algn="ctr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lang="ru-RU" sz="1000" b="1" dirty="0" smtClean="0">
                          <a:latin typeface="Times New Roman"/>
                          <a:cs typeface="Times New Roman"/>
                        </a:rPr>
                        <a:t>55 133,5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2540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5240" algn="ctr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lang="en-US" sz="1000" b="1" dirty="0" smtClean="0">
                          <a:latin typeface="Times New Roman"/>
                          <a:cs typeface="Times New Roman"/>
                        </a:rPr>
                        <a:t>9</a:t>
                      </a:r>
                      <a:r>
                        <a:rPr lang="ru-RU" sz="1000" b="1" dirty="0" smtClean="0">
                          <a:latin typeface="Times New Roman"/>
                          <a:cs typeface="Times New Roman"/>
                        </a:rPr>
                        <a:t>9</a:t>
                      </a:r>
                      <a:r>
                        <a:rPr lang="en-US" sz="1000" b="1" dirty="0" smtClean="0">
                          <a:latin typeface="Times New Roman"/>
                          <a:cs typeface="Times New Roman"/>
                        </a:rPr>
                        <a:t>,</a:t>
                      </a:r>
                      <a:r>
                        <a:rPr lang="ru-RU" sz="1000" b="1" dirty="0" smtClean="0">
                          <a:latin typeface="Times New Roman"/>
                          <a:cs typeface="Times New Roman"/>
                        </a:rPr>
                        <a:t>0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2540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</a:tr>
              <a:tr h="174625">
                <a:tc>
                  <a:txBody>
                    <a:bodyPr/>
                    <a:lstStyle/>
                    <a:p>
                      <a:pPr marL="265430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sz="1000" spc="-10" dirty="0">
                          <a:latin typeface="Times New Roman"/>
                          <a:cs typeface="Times New Roman"/>
                        </a:rPr>
                        <a:t>Культура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44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sz="1000" spc="-5" dirty="0">
                          <a:latin typeface="Times New Roman"/>
                          <a:cs typeface="Times New Roman"/>
                        </a:rPr>
                        <a:t>08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44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3970" algn="ctr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sz="1000" spc="-5" dirty="0">
                          <a:latin typeface="Times New Roman"/>
                          <a:cs typeface="Times New Roman"/>
                        </a:rPr>
                        <a:t>01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44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79070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46 668,6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44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0795" algn="ctr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46 617,9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44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5875" algn="ctr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lang="en-US" sz="1000" dirty="0" smtClean="0">
                          <a:latin typeface="Times New Roman"/>
                          <a:cs typeface="Times New Roman"/>
                        </a:rPr>
                        <a:t>9</a:t>
                      </a: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9,9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44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</a:tr>
              <a:tr h="177800">
                <a:tc>
                  <a:txBody>
                    <a:bodyPr/>
                    <a:lstStyle/>
                    <a:p>
                      <a:pPr marL="265430"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r>
                        <a:rPr sz="1000" spc="-10" dirty="0">
                          <a:latin typeface="Times New Roman"/>
                          <a:cs typeface="Times New Roman"/>
                        </a:rPr>
                        <a:t>Другие </a:t>
                      </a:r>
                      <a:r>
                        <a:rPr sz="1000" spc="-5" dirty="0">
                          <a:latin typeface="Times New Roman"/>
                          <a:cs typeface="Times New Roman"/>
                        </a:rPr>
                        <a:t>вопросы в области </a:t>
                      </a:r>
                      <a:r>
                        <a:rPr sz="1000" spc="-10" dirty="0">
                          <a:latin typeface="Times New Roman"/>
                          <a:cs typeface="Times New Roman"/>
                        </a:rPr>
                        <a:t>культуры,</a:t>
                      </a:r>
                      <a:r>
                        <a:rPr sz="1000" spc="15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spc="-5" dirty="0">
                          <a:latin typeface="Times New Roman"/>
                          <a:cs typeface="Times New Roman"/>
                        </a:rPr>
                        <a:t>кинематографии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571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r>
                        <a:rPr sz="1000" dirty="0">
                          <a:latin typeface="Times New Roman"/>
                          <a:cs typeface="Times New Roman"/>
                        </a:rPr>
                        <a:t>08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571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3970" algn="ctr"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r>
                        <a:rPr sz="1000" dirty="0">
                          <a:latin typeface="Times New Roman"/>
                          <a:cs typeface="Times New Roman"/>
                        </a:rPr>
                        <a:t>04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571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211454"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8 998,9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571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0795" algn="ctr"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8 515,6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571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5240" algn="ctr"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94,6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571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</a:tr>
              <a:tr h="287655">
                <a:tc>
                  <a:txBody>
                    <a:bodyPr/>
                    <a:lstStyle/>
                    <a:p>
                      <a:pPr marL="201295">
                        <a:lnSpc>
                          <a:spcPct val="100000"/>
                        </a:lnSpc>
                        <a:spcBef>
                          <a:spcPts val="480"/>
                        </a:spcBef>
                      </a:pPr>
                      <a:r>
                        <a:rPr sz="1000" b="1" spc="-5" dirty="0">
                          <a:latin typeface="Times New Roman"/>
                          <a:cs typeface="Times New Roman"/>
                        </a:rPr>
                        <a:t>СОЦИАЛЬНАЯ</a:t>
                      </a:r>
                      <a:r>
                        <a:rPr sz="1000" b="1" spc="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b="1" spc="-5" dirty="0">
                          <a:latin typeface="Times New Roman"/>
                          <a:cs typeface="Times New Roman"/>
                        </a:rPr>
                        <a:t>ПОЛИТИКА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609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480"/>
                        </a:spcBef>
                      </a:pPr>
                      <a:r>
                        <a:rPr sz="1000" b="1" dirty="0">
                          <a:latin typeface="Times New Roman"/>
                          <a:cs typeface="Times New Roman"/>
                        </a:rPr>
                        <a:t>10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609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3970" algn="ctr">
                        <a:lnSpc>
                          <a:spcPct val="100000"/>
                        </a:lnSpc>
                        <a:spcBef>
                          <a:spcPts val="480"/>
                        </a:spcBef>
                      </a:pPr>
                      <a:r>
                        <a:rPr sz="1000" b="1" dirty="0">
                          <a:latin typeface="Times New Roman"/>
                          <a:cs typeface="Times New Roman"/>
                        </a:rPr>
                        <a:t>00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609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79070">
                        <a:lnSpc>
                          <a:spcPct val="100000"/>
                        </a:lnSpc>
                        <a:spcBef>
                          <a:spcPts val="480"/>
                        </a:spcBef>
                      </a:pPr>
                      <a:r>
                        <a:rPr lang="ru-RU" sz="1000" b="1" dirty="0" smtClean="0">
                          <a:latin typeface="Times New Roman"/>
                          <a:cs typeface="Times New Roman"/>
                        </a:rPr>
                        <a:t>26 386,0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609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0795" algn="ctr">
                        <a:lnSpc>
                          <a:spcPct val="100000"/>
                        </a:lnSpc>
                        <a:spcBef>
                          <a:spcPts val="480"/>
                        </a:spcBef>
                      </a:pPr>
                      <a:r>
                        <a:rPr lang="ru-RU" sz="1000" b="1" dirty="0" smtClean="0">
                          <a:latin typeface="Times New Roman"/>
                          <a:cs typeface="Times New Roman"/>
                        </a:rPr>
                        <a:t>26 347,0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609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5240" algn="ctr">
                        <a:lnSpc>
                          <a:spcPct val="100000"/>
                        </a:lnSpc>
                        <a:spcBef>
                          <a:spcPts val="480"/>
                        </a:spcBef>
                      </a:pPr>
                      <a:r>
                        <a:rPr lang="ru-RU" sz="1000" b="1" dirty="0" smtClean="0">
                          <a:latin typeface="Times New Roman"/>
                          <a:cs typeface="Times New Roman"/>
                        </a:rPr>
                        <a:t>99,9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609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</a:tr>
              <a:tr h="183515">
                <a:tc>
                  <a:txBody>
                    <a:bodyPr/>
                    <a:lstStyle/>
                    <a:p>
                      <a:pPr marL="265430">
                        <a:lnSpc>
                          <a:spcPct val="100000"/>
                        </a:lnSpc>
                        <a:spcBef>
                          <a:spcPts val="70"/>
                        </a:spcBef>
                      </a:pPr>
                      <a:r>
                        <a:rPr sz="1000" spc="-10" dirty="0">
                          <a:latin typeface="Times New Roman"/>
                          <a:cs typeface="Times New Roman"/>
                        </a:rPr>
                        <a:t>Пенсионное</a:t>
                      </a:r>
                      <a:r>
                        <a:rPr sz="1000" spc="4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spc="-5" dirty="0">
                          <a:latin typeface="Times New Roman"/>
                          <a:cs typeface="Times New Roman"/>
                        </a:rPr>
                        <a:t>обеспечение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889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70"/>
                        </a:spcBef>
                      </a:pPr>
                      <a:r>
                        <a:rPr sz="1000" dirty="0">
                          <a:latin typeface="Times New Roman"/>
                          <a:cs typeface="Times New Roman"/>
                        </a:rPr>
                        <a:t>10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889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3970" algn="ctr">
                        <a:lnSpc>
                          <a:spcPct val="100000"/>
                        </a:lnSpc>
                        <a:spcBef>
                          <a:spcPts val="70"/>
                        </a:spcBef>
                      </a:pPr>
                      <a:r>
                        <a:rPr sz="1000" dirty="0">
                          <a:latin typeface="Times New Roman"/>
                          <a:cs typeface="Times New Roman"/>
                        </a:rPr>
                        <a:t>01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889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211454">
                        <a:lnSpc>
                          <a:spcPct val="100000"/>
                        </a:lnSpc>
                        <a:spcBef>
                          <a:spcPts val="70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4 782,3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889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0795" algn="ctr">
                        <a:lnSpc>
                          <a:spcPct val="100000"/>
                        </a:lnSpc>
                        <a:spcBef>
                          <a:spcPts val="70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4 782,3</a:t>
                      </a:r>
                    </a:p>
                  </a:txBody>
                  <a:tcPr marL="0" marR="0" marT="889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5240" algn="ctr">
                        <a:lnSpc>
                          <a:spcPct val="100000"/>
                        </a:lnSpc>
                        <a:spcBef>
                          <a:spcPts val="70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100,0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889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</a:tr>
              <a:tr h="220980">
                <a:tc>
                  <a:txBody>
                    <a:bodyPr/>
                    <a:lstStyle/>
                    <a:p>
                      <a:pPr marL="265430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sz="1000" spc="-5" dirty="0">
                          <a:latin typeface="Times New Roman"/>
                          <a:cs typeface="Times New Roman"/>
                        </a:rPr>
                        <a:t>Социальное обеспечение</a:t>
                      </a:r>
                      <a:r>
                        <a:rPr sz="1000" spc="9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spc="-10" dirty="0">
                          <a:latin typeface="Times New Roman"/>
                          <a:cs typeface="Times New Roman"/>
                        </a:rPr>
                        <a:t>населения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44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sz="1000" dirty="0">
                          <a:latin typeface="Times New Roman"/>
                          <a:cs typeface="Times New Roman"/>
                        </a:rPr>
                        <a:t>10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44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3970" algn="ctr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sz="1000" dirty="0">
                          <a:latin typeface="Times New Roman"/>
                          <a:cs typeface="Times New Roman"/>
                        </a:rPr>
                        <a:t>03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44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211454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2 208,1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44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0795" algn="ctr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2 208,1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44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5240" algn="ctr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100,0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44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</a:tr>
              <a:tr h="174625">
                <a:tc>
                  <a:txBody>
                    <a:bodyPr/>
                    <a:lstStyle/>
                    <a:p>
                      <a:pPr marL="265430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sz="1000" spc="-5" dirty="0">
                          <a:latin typeface="Times New Roman"/>
                          <a:cs typeface="Times New Roman"/>
                        </a:rPr>
                        <a:t>Охрана семьи и</a:t>
                      </a:r>
                      <a:r>
                        <a:rPr sz="1000" spc="4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spc="-5" dirty="0">
                          <a:latin typeface="Times New Roman"/>
                          <a:cs typeface="Times New Roman"/>
                        </a:rPr>
                        <a:t>детства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44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sz="1000" dirty="0">
                          <a:latin typeface="Times New Roman"/>
                          <a:cs typeface="Times New Roman"/>
                        </a:rPr>
                        <a:t>10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44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3970" algn="ctr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sz="1000" dirty="0">
                          <a:latin typeface="Times New Roman"/>
                          <a:cs typeface="Times New Roman"/>
                        </a:rPr>
                        <a:t>04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44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79070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17 445,5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44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0795" algn="ctr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17 406,8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44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5240" algn="ctr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99,8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44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</a:tr>
              <a:tr h="177800">
                <a:tc>
                  <a:txBody>
                    <a:bodyPr/>
                    <a:lstStyle/>
                    <a:p>
                      <a:pPr marL="265430"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r>
                        <a:rPr sz="1000" spc="-10" dirty="0">
                          <a:latin typeface="Times New Roman"/>
                          <a:cs typeface="Times New Roman"/>
                        </a:rPr>
                        <a:t>Другие </a:t>
                      </a:r>
                      <a:r>
                        <a:rPr sz="1000" spc="-5" dirty="0">
                          <a:latin typeface="Times New Roman"/>
                          <a:cs typeface="Times New Roman"/>
                        </a:rPr>
                        <a:t>вопросы в области социальной</a:t>
                      </a:r>
                      <a:r>
                        <a:rPr sz="1000" spc="13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spc="-10" dirty="0">
                          <a:latin typeface="Times New Roman"/>
                          <a:cs typeface="Times New Roman"/>
                        </a:rPr>
                        <a:t>политики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571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r>
                        <a:rPr sz="1000" dirty="0">
                          <a:latin typeface="Times New Roman"/>
                          <a:cs typeface="Times New Roman"/>
                        </a:rPr>
                        <a:t>10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571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3970" algn="ctr"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r>
                        <a:rPr sz="1000" dirty="0">
                          <a:latin typeface="Times New Roman"/>
                          <a:cs typeface="Times New Roman"/>
                        </a:rPr>
                        <a:t>06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571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258445"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1 950,1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571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1430" algn="ctr"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1 949,8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571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5240" algn="ctr"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99,9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571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</a:tr>
              <a:tr h="174625">
                <a:tc>
                  <a:txBody>
                    <a:bodyPr/>
                    <a:lstStyle/>
                    <a:p>
                      <a:pPr marL="201295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sz="1000" b="1" spc="-5" dirty="0">
                          <a:latin typeface="Times New Roman"/>
                          <a:cs typeface="Times New Roman"/>
                        </a:rPr>
                        <a:t>ФИЗИЧЕСКАЯ </a:t>
                      </a:r>
                      <a:r>
                        <a:rPr sz="1000" b="1" spc="-10" dirty="0">
                          <a:latin typeface="Times New Roman"/>
                          <a:cs typeface="Times New Roman"/>
                        </a:rPr>
                        <a:t>КУЛЬТУРА </a:t>
                      </a:r>
                      <a:r>
                        <a:rPr sz="1000" b="1" spc="-5" dirty="0">
                          <a:latin typeface="Times New Roman"/>
                          <a:cs typeface="Times New Roman"/>
                        </a:rPr>
                        <a:t>И</a:t>
                      </a:r>
                      <a:r>
                        <a:rPr sz="1000" b="1" spc="6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b="1" spc="-5" dirty="0">
                          <a:latin typeface="Times New Roman"/>
                          <a:cs typeface="Times New Roman"/>
                        </a:rPr>
                        <a:t>СПОРТ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44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sz="1000" b="1" dirty="0">
                          <a:latin typeface="Times New Roman"/>
                          <a:cs typeface="Times New Roman"/>
                        </a:rPr>
                        <a:t>11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44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3970" algn="ctr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sz="1000" b="1" dirty="0">
                          <a:latin typeface="Times New Roman"/>
                          <a:cs typeface="Times New Roman"/>
                        </a:rPr>
                        <a:t>00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44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258445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lang="ru-RU" sz="1000" b="1" dirty="0" smtClean="0">
                          <a:latin typeface="Times New Roman"/>
                          <a:cs typeface="Times New Roman"/>
                        </a:rPr>
                        <a:t>3 022,1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44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1430" algn="ctr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lang="ru-RU" sz="1000" b="1" dirty="0" smtClean="0">
                          <a:latin typeface="Times New Roman"/>
                          <a:cs typeface="Times New Roman"/>
                        </a:rPr>
                        <a:t>2 952,0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44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5240" algn="ctr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lang="ru-RU" sz="1000" b="1" dirty="0" smtClean="0">
                          <a:latin typeface="Times New Roman"/>
                          <a:cs typeface="Times New Roman"/>
                        </a:rPr>
                        <a:t>97,7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44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</a:tr>
              <a:tr h="175260">
                <a:tc>
                  <a:txBody>
                    <a:bodyPr/>
                    <a:lstStyle/>
                    <a:p>
                      <a:pPr marL="265430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sz="1000" spc="-5" dirty="0">
                          <a:latin typeface="Times New Roman"/>
                          <a:cs typeface="Times New Roman"/>
                        </a:rPr>
                        <a:t>Физическая</a:t>
                      </a:r>
                      <a:r>
                        <a:rPr sz="1000" spc="4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spc="-10" dirty="0">
                          <a:latin typeface="Times New Roman"/>
                          <a:cs typeface="Times New Roman"/>
                        </a:rPr>
                        <a:t>культура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44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sz="1000" dirty="0">
                          <a:latin typeface="Times New Roman"/>
                          <a:cs typeface="Times New Roman"/>
                        </a:rPr>
                        <a:t>11</a:t>
                      </a:r>
                    </a:p>
                  </a:txBody>
                  <a:tcPr marL="0" marR="0" marT="44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3970" algn="ctr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sz="1000" dirty="0">
                          <a:latin typeface="Times New Roman"/>
                          <a:cs typeface="Times New Roman"/>
                        </a:rPr>
                        <a:t>01</a:t>
                      </a:r>
                    </a:p>
                  </a:txBody>
                  <a:tcPr marL="0" marR="0" marT="44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258445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258,3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44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1430" algn="ctr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257,9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44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5240" algn="ctr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99,8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44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</a:tr>
              <a:tr h="135890">
                <a:tc>
                  <a:txBody>
                    <a:bodyPr/>
                    <a:lstStyle/>
                    <a:p>
                      <a:pPr marL="265430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Массовый спорт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44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11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4445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3970" algn="ctr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02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4445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258445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2 474,2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4445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1430" algn="ctr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2 404,5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4445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5240" algn="ctr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97,2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4445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</a:tr>
              <a:tr h="175260">
                <a:tc>
                  <a:txBody>
                    <a:bodyPr/>
                    <a:lstStyle/>
                    <a:p>
                      <a:pPr marL="201295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 Спорт высших достижений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50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11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508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3970" algn="ctr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03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508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2700" algn="ctr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lang="ru-RU" sz="1000" b="0" dirty="0" smtClean="0">
                          <a:latin typeface="Times New Roman"/>
                          <a:cs typeface="Times New Roman"/>
                        </a:rPr>
                        <a:t>289,6</a:t>
                      </a:r>
                      <a:endParaRPr sz="1000" b="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508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1430" algn="ctr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lang="ru-RU" sz="1000" b="0" dirty="0" smtClean="0">
                          <a:latin typeface="Times New Roman"/>
                          <a:cs typeface="Times New Roman"/>
                        </a:rPr>
                        <a:t>289,6</a:t>
                      </a:r>
                      <a:endParaRPr sz="1000" b="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508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5240" algn="ctr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lang="ru-RU" sz="1000" b="0" dirty="0" smtClean="0">
                          <a:latin typeface="Times New Roman"/>
                          <a:cs typeface="Times New Roman"/>
                        </a:rPr>
                        <a:t>100,0</a:t>
                      </a:r>
                      <a:endParaRPr sz="1000" b="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508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FF"/>
                    </a:solidFill>
                  </a:tcPr>
                </a:tc>
              </a:tr>
              <a:tr h="175260">
                <a:tc>
                  <a:txBody>
                    <a:bodyPr/>
                    <a:lstStyle/>
                    <a:p>
                      <a:pPr marL="201295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sz="1000" b="1" spc="-10" dirty="0">
                          <a:latin typeface="Times New Roman"/>
                          <a:cs typeface="Times New Roman"/>
                        </a:rPr>
                        <a:t>ОБСЛУЖИВАНИЕ </a:t>
                      </a:r>
                      <a:r>
                        <a:rPr sz="1000" b="1" spc="-5" dirty="0">
                          <a:latin typeface="Times New Roman"/>
                          <a:cs typeface="Times New Roman"/>
                        </a:rPr>
                        <a:t>ГОСУДАРСТВЕННОГО И МУНИЦИПАЛЬНОГО ДОЛГА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50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sz="1000" b="1" dirty="0">
                          <a:latin typeface="Times New Roman"/>
                          <a:cs typeface="Times New Roman"/>
                        </a:rPr>
                        <a:t>13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50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3970" algn="ctr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sz="1000" b="1" dirty="0">
                          <a:latin typeface="Times New Roman"/>
                          <a:cs typeface="Times New Roman"/>
                        </a:rPr>
                        <a:t>00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50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2700" algn="ctr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lang="ru-RU" sz="1000" b="1" dirty="0" smtClean="0">
                          <a:latin typeface="Times New Roman"/>
                          <a:cs typeface="Times New Roman"/>
                        </a:rPr>
                        <a:t>3,7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50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1430" algn="ctr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lang="ru-RU" sz="1000" b="1" dirty="0" smtClean="0">
                          <a:latin typeface="Times New Roman"/>
                          <a:cs typeface="Times New Roman"/>
                        </a:rPr>
                        <a:t>3,6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50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5240" algn="ctr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lang="ru-RU" sz="1000" b="1" dirty="0" smtClean="0">
                          <a:latin typeface="Times New Roman"/>
                          <a:cs typeface="Times New Roman"/>
                        </a:rPr>
                        <a:t>97,3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50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</a:tr>
              <a:tr h="215900">
                <a:tc>
                  <a:txBody>
                    <a:bodyPr/>
                    <a:lstStyle/>
                    <a:p>
                      <a:pPr marL="265430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sz="1000" spc="-10" dirty="0">
                          <a:latin typeface="Times New Roman"/>
                          <a:cs typeface="Times New Roman"/>
                        </a:rPr>
                        <a:t>Обслуживание </a:t>
                      </a:r>
                      <a:r>
                        <a:rPr sz="1000" spc="-5" dirty="0">
                          <a:latin typeface="Times New Roman"/>
                          <a:cs typeface="Times New Roman"/>
                        </a:rPr>
                        <a:t>государственного </a:t>
                      </a:r>
                      <a:r>
                        <a:rPr sz="1000" spc="-10" dirty="0">
                          <a:latin typeface="Times New Roman"/>
                          <a:cs typeface="Times New Roman"/>
                        </a:rPr>
                        <a:t>внутреннего </a:t>
                      </a:r>
                      <a:r>
                        <a:rPr sz="1000" spc="-5" dirty="0">
                          <a:latin typeface="Times New Roman"/>
                          <a:cs typeface="Times New Roman"/>
                        </a:rPr>
                        <a:t>и </a:t>
                      </a:r>
                      <a:r>
                        <a:rPr sz="1000" spc="-10" dirty="0">
                          <a:latin typeface="Times New Roman"/>
                          <a:cs typeface="Times New Roman"/>
                        </a:rPr>
                        <a:t>муниципального</a:t>
                      </a:r>
                      <a:r>
                        <a:rPr sz="1000" spc="2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spc="-5" dirty="0">
                          <a:latin typeface="Times New Roman"/>
                          <a:cs typeface="Times New Roman"/>
                        </a:rPr>
                        <a:t>долга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2540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sz="1000" dirty="0">
                          <a:latin typeface="Times New Roman"/>
                          <a:cs typeface="Times New Roman"/>
                        </a:rPr>
                        <a:t>13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2540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3970" algn="ctr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sz="1000" dirty="0">
                          <a:latin typeface="Times New Roman"/>
                          <a:cs typeface="Times New Roman"/>
                        </a:rPr>
                        <a:t>01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2540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2700" algn="ctr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3,7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2540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1430" algn="ctr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3,6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2540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5240" algn="ctr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97,3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2540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</a:tr>
              <a:tr h="349885">
                <a:tc>
                  <a:txBody>
                    <a:bodyPr/>
                    <a:lstStyle/>
                    <a:p>
                      <a:pPr marL="201295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sz="1000" b="1" spc="-10" dirty="0">
                          <a:latin typeface="Times New Roman"/>
                          <a:cs typeface="Times New Roman"/>
                        </a:rPr>
                        <a:t>МЕЖБЮДЖЕТНЫЕ ТРАНСФЕРТЫ ОБЩЕГО ХАРАКТЕРА БЮДЖЕТАМ</a:t>
                      </a:r>
                      <a:r>
                        <a:rPr sz="1000" b="1" spc="22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b="1" spc="-10" dirty="0">
                          <a:latin typeface="Times New Roman"/>
                          <a:cs typeface="Times New Roman"/>
                        </a:rPr>
                        <a:t>БЮДЖЕТНОЙ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 marL="74930">
                        <a:lnSpc>
                          <a:spcPct val="100000"/>
                        </a:lnSpc>
                        <a:spcBef>
                          <a:spcPts val="175"/>
                        </a:spcBef>
                      </a:pPr>
                      <a:r>
                        <a:rPr sz="1000" b="1" spc="-5" dirty="0">
                          <a:latin typeface="Times New Roman"/>
                          <a:cs typeface="Times New Roman"/>
                        </a:rPr>
                        <a:t>СИСТЕМЫ РОССИЙСКОЙ</a:t>
                      </a:r>
                      <a:r>
                        <a:rPr sz="1000" b="1" spc="1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b="1" spc="-10" dirty="0">
                          <a:latin typeface="Times New Roman"/>
                          <a:cs typeface="Times New Roman"/>
                        </a:rPr>
                        <a:t>ФЕДЕРАЦИИ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50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725"/>
                        </a:spcBef>
                      </a:pPr>
                      <a:r>
                        <a:rPr sz="1000" b="1" dirty="0">
                          <a:latin typeface="Times New Roman"/>
                          <a:cs typeface="Times New Roman"/>
                        </a:rPr>
                        <a:t>14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9207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3970" algn="ctr">
                        <a:lnSpc>
                          <a:spcPct val="100000"/>
                        </a:lnSpc>
                        <a:spcBef>
                          <a:spcPts val="725"/>
                        </a:spcBef>
                      </a:pPr>
                      <a:r>
                        <a:rPr sz="1000" b="1" dirty="0">
                          <a:latin typeface="Times New Roman"/>
                          <a:cs typeface="Times New Roman"/>
                        </a:rPr>
                        <a:t>00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9207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79070">
                        <a:lnSpc>
                          <a:spcPct val="100000"/>
                        </a:lnSpc>
                        <a:spcBef>
                          <a:spcPts val="725"/>
                        </a:spcBef>
                      </a:pPr>
                      <a:r>
                        <a:rPr lang="ru-RU" sz="1000" b="1" dirty="0" smtClean="0">
                          <a:latin typeface="Times New Roman"/>
                          <a:cs typeface="Times New Roman"/>
                        </a:rPr>
                        <a:t>31 069,5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9207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0795" algn="ctr">
                        <a:lnSpc>
                          <a:spcPct val="100000"/>
                        </a:lnSpc>
                        <a:spcBef>
                          <a:spcPts val="725"/>
                        </a:spcBef>
                      </a:pPr>
                      <a:r>
                        <a:rPr lang="ru-RU" sz="1000" b="1" dirty="0" smtClean="0">
                          <a:latin typeface="Times New Roman"/>
                          <a:cs typeface="Times New Roman"/>
                        </a:rPr>
                        <a:t>31 069,5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9207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5240" algn="ctr">
                        <a:lnSpc>
                          <a:spcPct val="100000"/>
                        </a:lnSpc>
                        <a:spcBef>
                          <a:spcPts val="725"/>
                        </a:spcBef>
                      </a:pPr>
                      <a:r>
                        <a:rPr lang="ru-RU" sz="1000" b="1" dirty="0" smtClean="0">
                          <a:latin typeface="Times New Roman"/>
                          <a:cs typeface="Times New Roman"/>
                        </a:rPr>
                        <a:t>100,0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9207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265430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sz="1000" spc="-5" dirty="0">
                          <a:latin typeface="Times New Roman"/>
                          <a:cs typeface="Times New Roman"/>
                        </a:rPr>
                        <a:t>Дотации </a:t>
                      </a:r>
                      <a:r>
                        <a:rPr sz="1000" spc="-10" dirty="0">
                          <a:latin typeface="Times New Roman"/>
                          <a:cs typeface="Times New Roman"/>
                        </a:rPr>
                        <a:t>на </a:t>
                      </a:r>
                      <a:r>
                        <a:rPr sz="1000" spc="-5" dirty="0">
                          <a:latin typeface="Times New Roman"/>
                          <a:cs typeface="Times New Roman"/>
                        </a:rPr>
                        <a:t>выравнивание бюджетной обеспеченности субъектов</a:t>
                      </a:r>
                      <a:r>
                        <a:rPr sz="1000" spc="10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spc="-5" dirty="0">
                          <a:latin typeface="Times New Roman"/>
                          <a:cs typeface="Times New Roman"/>
                        </a:rPr>
                        <a:t>Российской Федерации и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 marL="74930">
                        <a:lnSpc>
                          <a:spcPts val="1155"/>
                        </a:lnSpc>
                        <a:spcBef>
                          <a:spcPts val="185"/>
                        </a:spcBef>
                      </a:pPr>
                      <a:r>
                        <a:rPr sz="1000" spc="-10" dirty="0">
                          <a:latin typeface="Times New Roman"/>
                          <a:cs typeface="Times New Roman"/>
                        </a:rPr>
                        <a:t>муниципальных</a:t>
                      </a:r>
                      <a:r>
                        <a:rPr sz="1000" spc="4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spc="-5" dirty="0">
                          <a:latin typeface="Times New Roman"/>
                          <a:cs typeface="Times New Roman"/>
                        </a:rPr>
                        <a:t>образований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44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730"/>
                        </a:spcBef>
                      </a:pPr>
                      <a:r>
                        <a:rPr sz="1000" dirty="0">
                          <a:latin typeface="Times New Roman"/>
                          <a:cs typeface="Times New Roman"/>
                        </a:rPr>
                        <a:t>14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927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3970" algn="ctr">
                        <a:lnSpc>
                          <a:spcPct val="100000"/>
                        </a:lnSpc>
                        <a:spcBef>
                          <a:spcPts val="730"/>
                        </a:spcBef>
                      </a:pPr>
                      <a:r>
                        <a:rPr sz="1000" dirty="0">
                          <a:latin typeface="Times New Roman"/>
                          <a:cs typeface="Times New Roman"/>
                        </a:rPr>
                        <a:t>01</a:t>
                      </a:r>
                    </a:p>
                  </a:txBody>
                  <a:tcPr marL="0" marR="0" marT="927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79070">
                        <a:lnSpc>
                          <a:spcPct val="100000"/>
                        </a:lnSpc>
                        <a:spcBef>
                          <a:spcPts val="730"/>
                        </a:spcBef>
                      </a:pPr>
                      <a:r>
                        <a:rPr lang="en-US" sz="1000" dirty="0" smtClean="0">
                          <a:latin typeface="Times New Roman"/>
                          <a:cs typeface="Times New Roman"/>
                        </a:rPr>
                        <a:t>29 </a:t>
                      </a: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654,8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927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0795" algn="ctr">
                        <a:lnSpc>
                          <a:spcPct val="100000"/>
                        </a:lnSpc>
                        <a:spcBef>
                          <a:spcPts val="730"/>
                        </a:spcBef>
                      </a:pPr>
                      <a:r>
                        <a:rPr lang="en-US" sz="1000" dirty="0" smtClean="0">
                          <a:latin typeface="Times New Roman"/>
                          <a:cs typeface="Times New Roman"/>
                        </a:rPr>
                        <a:t>29 </a:t>
                      </a: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654,8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927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5240" algn="ctr">
                        <a:lnSpc>
                          <a:spcPct val="100000"/>
                        </a:lnSpc>
                        <a:spcBef>
                          <a:spcPts val="730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100,0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927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74930">
                        <a:lnSpc>
                          <a:spcPts val="1155"/>
                        </a:lnSpc>
                        <a:spcBef>
                          <a:spcPts val="185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Прочие межбюджетные трансферты общего характера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44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730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14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9271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3970" algn="ctr">
                        <a:lnSpc>
                          <a:spcPct val="100000"/>
                        </a:lnSpc>
                        <a:spcBef>
                          <a:spcPts val="730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03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9271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79070">
                        <a:lnSpc>
                          <a:spcPct val="100000"/>
                        </a:lnSpc>
                        <a:spcBef>
                          <a:spcPts val="730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1 414,7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9271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79070">
                        <a:lnSpc>
                          <a:spcPct val="100000"/>
                        </a:lnSpc>
                        <a:spcBef>
                          <a:spcPts val="730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1 414,7</a:t>
                      </a:r>
                      <a:endParaRPr lang="ru-RU"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9271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5240" algn="ctr">
                        <a:lnSpc>
                          <a:spcPct val="100000"/>
                        </a:lnSpc>
                        <a:spcBef>
                          <a:spcPts val="730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100,0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9271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</a:tr>
              <a:tr h="192405">
                <a:tc gridSpan="3">
                  <a:txBody>
                    <a:bodyPr/>
                    <a:lstStyle/>
                    <a:p>
                      <a:pPr marL="74930">
                        <a:lnSpc>
                          <a:spcPct val="100000"/>
                        </a:lnSpc>
                        <a:spcBef>
                          <a:spcPts val="175"/>
                        </a:spcBef>
                      </a:pPr>
                      <a:r>
                        <a:rPr sz="1000" b="1" spc="-1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ВСЕГО </a:t>
                      </a:r>
                      <a:r>
                        <a:rPr sz="1000" b="1" spc="-1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РАСХОДОВ:</a:t>
                      </a:r>
                      <a:endParaRPr sz="1000" dirty="0">
                        <a:latin typeface="Arial"/>
                        <a:cs typeface="Arial"/>
                      </a:endParaRPr>
                    </a:p>
                  </a:txBody>
                  <a:tcPr marL="0" marR="0" marT="222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9999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69545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lang="ru-RU" sz="1000" b="1" dirty="0" smtClean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443 392,1</a:t>
                      </a:r>
                      <a:endParaRPr sz="1000" b="1" dirty="0">
                        <a:solidFill>
                          <a:schemeClr val="bg1"/>
                        </a:solidFill>
                        <a:latin typeface="Arial"/>
                        <a:cs typeface="Arial"/>
                      </a:endParaRPr>
                    </a:p>
                  </a:txBody>
                  <a:tcPr marL="0" marR="0" marT="50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9999FF"/>
                    </a:solidFill>
                  </a:tcPr>
                </a:tc>
                <a:tc>
                  <a:txBody>
                    <a:bodyPr/>
                    <a:lstStyle/>
                    <a:p>
                      <a:pPr marL="36830" algn="ctr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lang="ru-RU" sz="1000" b="1" dirty="0" smtClean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441 604,9</a:t>
                      </a:r>
                      <a:endParaRPr sz="1000" b="1" dirty="0">
                        <a:solidFill>
                          <a:schemeClr val="bg1"/>
                        </a:solidFill>
                        <a:latin typeface="Arial"/>
                        <a:cs typeface="Arial"/>
                      </a:endParaRPr>
                    </a:p>
                  </a:txBody>
                  <a:tcPr marL="0" marR="0" marT="50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9999FF"/>
                    </a:solidFill>
                  </a:tcPr>
                </a:tc>
                <a:tc>
                  <a:txBody>
                    <a:bodyPr/>
                    <a:lstStyle/>
                    <a:p>
                      <a:pPr marL="59055" algn="ctr"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r>
                        <a:rPr lang="ru-RU" sz="1100" b="1" dirty="0" smtClean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99,6</a:t>
                      </a:r>
                      <a:endParaRPr sz="1100" b="1" dirty="0">
                        <a:solidFill>
                          <a:schemeClr val="bg1"/>
                        </a:solidFill>
                        <a:latin typeface="Arial"/>
                        <a:cs typeface="Arial"/>
                      </a:endParaRPr>
                    </a:p>
                  </a:txBody>
                  <a:tcPr marL="0" marR="0" marT="571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9999FF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86512" cy="533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13004" y="135636"/>
            <a:ext cx="8730996" cy="27432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09955" y="135636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59" y="135635"/>
                </a:lnTo>
                <a:lnTo>
                  <a:pt x="137159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47116" y="0"/>
            <a:ext cx="140335" cy="135890"/>
          </a:xfrm>
          <a:custGeom>
            <a:avLst/>
            <a:gdLst/>
            <a:ahLst/>
            <a:cxnLst/>
            <a:rect l="l" t="t" r="r" b="b"/>
            <a:pathLst>
              <a:path w="140334" h="135890">
                <a:moveTo>
                  <a:pt x="0" y="135636"/>
                </a:moveTo>
                <a:lnTo>
                  <a:pt x="140208" y="135636"/>
                </a:lnTo>
                <a:lnTo>
                  <a:pt x="140208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47116" y="135636"/>
            <a:ext cx="140335" cy="140335"/>
          </a:xfrm>
          <a:custGeom>
            <a:avLst/>
            <a:gdLst/>
            <a:ahLst/>
            <a:cxnLst/>
            <a:rect l="l" t="t" r="r" b="b"/>
            <a:pathLst>
              <a:path w="140334" h="140335">
                <a:moveTo>
                  <a:pt x="0" y="140207"/>
                </a:moveTo>
                <a:lnTo>
                  <a:pt x="140208" y="140207"/>
                </a:lnTo>
                <a:lnTo>
                  <a:pt x="140208" y="0"/>
                </a:lnTo>
                <a:lnTo>
                  <a:pt x="0" y="0"/>
                </a:lnTo>
                <a:lnTo>
                  <a:pt x="0" y="140207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74320" y="274320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60" y="135635"/>
                </a:lnTo>
                <a:lnTo>
                  <a:pt x="137160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31063" y="137160"/>
            <a:ext cx="142240" cy="137160"/>
          </a:xfrm>
          <a:custGeom>
            <a:avLst/>
            <a:gdLst/>
            <a:ahLst/>
            <a:cxnLst/>
            <a:rect l="l" t="t" r="r" b="b"/>
            <a:pathLst>
              <a:path w="142240" h="137160">
                <a:moveTo>
                  <a:pt x="0" y="137159"/>
                </a:moveTo>
                <a:lnTo>
                  <a:pt x="141732" y="137159"/>
                </a:lnTo>
                <a:lnTo>
                  <a:pt x="141732" y="0"/>
                </a:lnTo>
                <a:lnTo>
                  <a:pt x="0" y="0"/>
                </a:lnTo>
                <a:lnTo>
                  <a:pt x="0" y="137159"/>
                </a:lnTo>
                <a:close/>
              </a:path>
            </a:pathLst>
          </a:custGeom>
          <a:solidFill>
            <a:srgbClr val="0000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09955" y="271272"/>
            <a:ext cx="137160" cy="139065"/>
          </a:xfrm>
          <a:custGeom>
            <a:avLst/>
            <a:gdLst/>
            <a:ahLst/>
            <a:cxnLst/>
            <a:rect l="l" t="t" r="r" b="b"/>
            <a:pathLst>
              <a:path w="137159" h="139065">
                <a:moveTo>
                  <a:pt x="0" y="138683"/>
                </a:moveTo>
                <a:lnTo>
                  <a:pt x="137159" y="138683"/>
                </a:lnTo>
                <a:lnTo>
                  <a:pt x="137159" y="0"/>
                </a:lnTo>
                <a:lnTo>
                  <a:pt x="0" y="0"/>
                </a:lnTo>
                <a:lnTo>
                  <a:pt x="0" y="138683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74320" y="409955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6"/>
                </a:moveTo>
                <a:lnTo>
                  <a:pt x="137160" y="135636"/>
                </a:lnTo>
                <a:lnTo>
                  <a:pt x="137160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xfrm>
            <a:off x="421512" y="358266"/>
            <a:ext cx="8300974" cy="753283"/>
          </a:xfrm>
          <a:prstGeom prst="rect">
            <a:avLst/>
          </a:prstGeom>
        </p:spPr>
        <p:txBody>
          <a:bodyPr vert="horz" wrap="square" lIns="0" tIns="136398" rIns="0" bIns="0" rtlCol="0">
            <a:spAutoFit/>
          </a:bodyPr>
          <a:lstStyle/>
          <a:p>
            <a:pPr marL="164465" algn="ctr">
              <a:lnSpc>
                <a:spcPct val="100000"/>
              </a:lnSpc>
              <a:spcBef>
                <a:spcPts val="105"/>
              </a:spcBef>
            </a:pPr>
            <a:r>
              <a:rPr sz="2000" b="1" i="1" spc="-10" dirty="0">
                <a:solidFill>
                  <a:srgbClr val="3B3B77"/>
                </a:solidFill>
                <a:latin typeface="Times New Roman"/>
                <a:cs typeface="Times New Roman"/>
              </a:rPr>
              <a:t>Структура расходов </a:t>
            </a:r>
            <a:r>
              <a:rPr sz="2000" b="1" i="1" spc="-15" dirty="0">
                <a:solidFill>
                  <a:srgbClr val="3B3B77"/>
                </a:solidFill>
                <a:latin typeface="Times New Roman"/>
                <a:cs typeface="Times New Roman"/>
              </a:rPr>
              <a:t>бюджета </a:t>
            </a:r>
            <a:r>
              <a:rPr sz="2000" b="1" i="1" spc="-5" dirty="0">
                <a:solidFill>
                  <a:srgbClr val="3B3B77"/>
                </a:solidFill>
                <a:latin typeface="Times New Roman"/>
                <a:cs typeface="Times New Roman"/>
              </a:rPr>
              <a:t>муниципального</a:t>
            </a:r>
            <a:r>
              <a:rPr sz="2000" b="1" i="1" spc="-80" dirty="0">
                <a:solidFill>
                  <a:srgbClr val="3B3B77"/>
                </a:solidFill>
                <a:latin typeface="Times New Roman"/>
                <a:cs typeface="Times New Roman"/>
              </a:rPr>
              <a:t> </a:t>
            </a:r>
            <a:r>
              <a:rPr sz="2000" b="1" i="1" spc="-5" dirty="0">
                <a:solidFill>
                  <a:srgbClr val="3B3B77"/>
                </a:solidFill>
                <a:latin typeface="Times New Roman"/>
                <a:cs typeface="Times New Roman"/>
              </a:rPr>
              <a:t>образования</a:t>
            </a:r>
            <a:endParaRPr sz="2000" dirty="0">
              <a:latin typeface="Times New Roman"/>
              <a:cs typeface="Times New Roman"/>
            </a:endParaRPr>
          </a:p>
          <a:p>
            <a:pPr marL="164465" algn="ctr">
              <a:lnSpc>
                <a:spcPct val="100000"/>
              </a:lnSpc>
            </a:pPr>
            <a:r>
              <a:rPr sz="2000" b="1" i="1" spc="-10" dirty="0">
                <a:solidFill>
                  <a:srgbClr val="3B3B77"/>
                </a:solidFill>
                <a:latin typeface="Times New Roman"/>
                <a:cs typeface="Times New Roman"/>
              </a:rPr>
              <a:t>«Демидовский </a:t>
            </a:r>
            <a:r>
              <a:rPr sz="2000" b="1" i="1" dirty="0">
                <a:solidFill>
                  <a:srgbClr val="3B3B77"/>
                </a:solidFill>
                <a:latin typeface="Times New Roman"/>
                <a:cs typeface="Times New Roman"/>
              </a:rPr>
              <a:t>район» </a:t>
            </a:r>
            <a:r>
              <a:rPr sz="2000" b="1" i="1" spc="-15" dirty="0">
                <a:solidFill>
                  <a:srgbClr val="3B3B77"/>
                </a:solidFill>
                <a:latin typeface="Times New Roman"/>
                <a:cs typeface="Times New Roman"/>
              </a:rPr>
              <a:t>Смоленской </a:t>
            </a:r>
            <a:r>
              <a:rPr sz="2000" b="1" i="1" spc="-5" dirty="0">
                <a:solidFill>
                  <a:srgbClr val="3B3B77"/>
                </a:solidFill>
                <a:latin typeface="Times New Roman"/>
                <a:cs typeface="Times New Roman"/>
              </a:rPr>
              <a:t>области </a:t>
            </a:r>
            <a:r>
              <a:rPr sz="2000" b="1" i="1" spc="-5" dirty="0" err="1">
                <a:solidFill>
                  <a:srgbClr val="3B3B77"/>
                </a:solidFill>
                <a:latin typeface="Times New Roman"/>
                <a:cs typeface="Times New Roman"/>
              </a:rPr>
              <a:t>за</a:t>
            </a:r>
            <a:r>
              <a:rPr sz="2000" b="1" i="1" spc="-5" dirty="0">
                <a:solidFill>
                  <a:srgbClr val="3B3B77"/>
                </a:solidFill>
                <a:latin typeface="Times New Roman"/>
                <a:cs typeface="Times New Roman"/>
              </a:rPr>
              <a:t> </a:t>
            </a:r>
            <a:r>
              <a:rPr lang="ru-RU" sz="2000" b="1" i="1" dirty="0" smtClean="0">
                <a:solidFill>
                  <a:srgbClr val="3B3B77"/>
                </a:solidFill>
                <a:latin typeface="Times New Roman"/>
                <a:cs typeface="Times New Roman"/>
              </a:rPr>
              <a:t>2023</a:t>
            </a:r>
            <a:r>
              <a:rPr sz="2000" b="1" i="1" spc="-110" dirty="0" smtClean="0">
                <a:solidFill>
                  <a:srgbClr val="3B3B77"/>
                </a:solidFill>
                <a:latin typeface="Times New Roman"/>
                <a:cs typeface="Times New Roman"/>
              </a:rPr>
              <a:t> </a:t>
            </a:r>
            <a:r>
              <a:rPr sz="2000" b="1" i="1" spc="-5" dirty="0">
                <a:solidFill>
                  <a:srgbClr val="3B3B77"/>
                </a:solidFill>
                <a:latin typeface="Times New Roman"/>
                <a:cs typeface="Times New Roman"/>
              </a:rPr>
              <a:t>год</a:t>
            </a:r>
            <a:endParaRPr sz="2000" dirty="0">
              <a:latin typeface="Times New Roman"/>
              <a:cs typeface="Times New Roman"/>
            </a:endParaRPr>
          </a:p>
        </p:txBody>
      </p:sp>
      <p:graphicFrame>
        <p:nvGraphicFramePr>
          <p:cNvPr id="35" name="Диаграмма 34"/>
          <p:cNvGraphicFramePr/>
          <p:nvPr>
            <p:extLst>
              <p:ext uri="{D42A27DB-BD31-4B8C-83A1-F6EECF244321}">
                <p14:modId xmlns:p14="http://schemas.microsoft.com/office/powerpoint/2010/main" val="3660298024"/>
              </p:ext>
            </p:extLst>
          </p:nvPr>
        </p:nvGraphicFramePr>
        <p:xfrm>
          <a:off x="426026" y="1295400"/>
          <a:ext cx="8360665" cy="5486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86512" cy="533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13004" y="135636"/>
            <a:ext cx="8730996" cy="27432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09955" y="135636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59" y="135635"/>
                </a:lnTo>
                <a:lnTo>
                  <a:pt x="137159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47116" y="0"/>
            <a:ext cx="140335" cy="135890"/>
          </a:xfrm>
          <a:custGeom>
            <a:avLst/>
            <a:gdLst/>
            <a:ahLst/>
            <a:cxnLst/>
            <a:rect l="l" t="t" r="r" b="b"/>
            <a:pathLst>
              <a:path w="140334" h="135890">
                <a:moveTo>
                  <a:pt x="0" y="135636"/>
                </a:moveTo>
                <a:lnTo>
                  <a:pt x="140208" y="135636"/>
                </a:lnTo>
                <a:lnTo>
                  <a:pt x="140208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47116" y="135636"/>
            <a:ext cx="140335" cy="140335"/>
          </a:xfrm>
          <a:custGeom>
            <a:avLst/>
            <a:gdLst/>
            <a:ahLst/>
            <a:cxnLst/>
            <a:rect l="l" t="t" r="r" b="b"/>
            <a:pathLst>
              <a:path w="140334" h="140335">
                <a:moveTo>
                  <a:pt x="0" y="140207"/>
                </a:moveTo>
                <a:lnTo>
                  <a:pt x="140208" y="140207"/>
                </a:lnTo>
                <a:lnTo>
                  <a:pt x="140208" y="0"/>
                </a:lnTo>
                <a:lnTo>
                  <a:pt x="0" y="0"/>
                </a:lnTo>
                <a:lnTo>
                  <a:pt x="0" y="140207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74320" y="274320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60" y="135635"/>
                </a:lnTo>
                <a:lnTo>
                  <a:pt x="137160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31063" y="137160"/>
            <a:ext cx="142240" cy="137160"/>
          </a:xfrm>
          <a:custGeom>
            <a:avLst/>
            <a:gdLst/>
            <a:ahLst/>
            <a:cxnLst/>
            <a:rect l="l" t="t" r="r" b="b"/>
            <a:pathLst>
              <a:path w="142240" h="137160">
                <a:moveTo>
                  <a:pt x="0" y="137159"/>
                </a:moveTo>
                <a:lnTo>
                  <a:pt x="141732" y="137159"/>
                </a:lnTo>
                <a:lnTo>
                  <a:pt x="141732" y="0"/>
                </a:lnTo>
                <a:lnTo>
                  <a:pt x="0" y="0"/>
                </a:lnTo>
                <a:lnTo>
                  <a:pt x="0" y="137159"/>
                </a:lnTo>
                <a:close/>
              </a:path>
            </a:pathLst>
          </a:custGeom>
          <a:solidFill>
            <a:srgbClr val="0000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09955" y="271272"/>
            <a:ext cx="137160" cy="139065"/>
          </a:xfrm>
          <a:custGeom>
            <a:avLst/>
            <a:gdLst/>
            <a:ahLst/>
            <a:cxnLst/>
            <a:rect l="l" t="t" r="r" b="b"/>
            <a:pathLst>
              <a:path w="137159" h="139065">
                <a:moveTo>
                  <a:pt x="0" y="138683"/>
                </a:moveTo>
                <a:lnTo>
                  <a:pt x="137159" y="138683"/>
                </a:lnTo>
                <a:lnTo>
                  <a:pt x="137159" y="0"/>
                </a:lnTo>
                <a:lnTo>
                  <a:pt x="0" y="0"/>
                </a:lnTo>
                <a:lnTo>
                  <a:pt x="0" y="138683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74320" y="409955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6"/>
                </a:moveTo>
                <a:lnTo>
                  <a:pt x="137160" y="135636"/>
                </a:lnTo>
                <a:lnTo>
                  <a:pt x="137160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0" y="1297687"/>
            <a:ext cx="9144000" cy="532790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1282064" y="481330"/>
            <a:ext cx="6744970" cy="9404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b="1" i="1" spc="-10" dirty="0">
                <a:solidFill>
                  <a:srgbClr val="3B3B77"/>
                </a:solidFill>
                <a:latin typeface="Times New Roman"/>
                <a:cs typeface="Times New Roman"/>
              </a:rPr>
              <a:t>Динамика расходов </a:t>
            </a:r>
            <a:r>
              <a:rPr sz="2000" b="1" i="1" spc="-15" dirty="0">
                <a:solidFill>
                  <a:srgbClr val="3B3B77"/>
                </a:solidFill>
                <a:latin typeface="Times New Roman"/>
                <a:cs typeface="Times New Roman"/>
              </a:rPr>
              <a:t>бюджета </a:t>
            </a:r>
            <a:r>
              <a:rPr sz="2000" b="1" i="1" spc="-5" dirty="0">
                <a:solidFill>
                  <a:srgbClr val="3B3B77"/>
                </a:solidFill>
                <a:latin typeface="Times New Roman"/>
                <a:cs typeface="Times New Roman"/>
              </a:rPr>
              <a:t>муниципального</a:t>
            </a:r>
            <a:r>
              <a:rPr sz="2000" b="1" i="1" spc="-80" dirty="0">
                <a:solidFill>
                  <a:srgbClr val="3B3B77"/>
                </a:solidFill>
                <a:latin typeface="Times New Roman"/>
                <a:cs typeface="Times New Roman"/>
              </a:rPr>
              <a:t> </a:t>
            </a:r>
            <a:r>
              <a:rPr sz="2000" b="1" i="1" spc="-5" dirty="0">
                <a:solidFill>
                  <a:srgbClr val="3B3B77"/>
                </a:solidFill>
                <a:latin typeface="Times New Roman"/>
                <a:cs typeface="Times New Roman"/>
              </a:rPr>
              <a:t>образования</a:t>
            </a:r>
            <a:endParaRPr sz="2000" dirty="0">
              <a:latin typeface="Times New Roman"/>
              <a:cs typeface="Times New Roman"/>
            </a:endParaRPr>
          </a:p>
          <a:p>
            <a:pPr marL="922019" marR="915669" algn="ctr">
              <a:lnSpc>
                <a:spcPct val="100000"/>
              </a:lnSpc>
            </a:pPr>
            <a:r>
              <a:rPr sz="2000" b="1" i="1" spc="-10" dirty="0">
                <a:solidFill>
                  <a:srgbClr val="3B3B77"/>
                </a:solidFill>
                <a:latin typeface="Times New Roman"/>
                <a:cs typeface="Times New Roman"/>
              </a:rPr>
              <a:t>«Демидовский </a:t>
            </a:r>
            <a:r>
              <a:rPr sz="2000" b="1" i="1" dirty="0">
                <a:solidFill>
                  <a:srgbClr val="3B3B77"/>
                </a:solidFill>
                <a:latin typeface="Times New Roman"/>
                <a:cs typeface="Times New Roman"/>
              </a:rPr>
              <a:t>район» </a:t>
            </a:r>
            <a:r>
              <a:rPr sz="2000" b="1" i="1" spc="-10" dirty="0">
                <a:solidFill>
                  <a:srgbClr val="3B3B77"/>
                </a:solidFill>
                <a:latin typeface="Times New Roman"/>
                <a:cs typeface="Times New Roman"/>
              </a:rPr>
              <a:t>Смоленской</a:t>
            </a:r>
            <a:r>
              <a:rPr sz="2000" b="1" i="1" spc="-140" dirty="0">
                <a:solidFill>
                  <a:srgbClr val="3B3B77"/>
                </a:solidFill>
                <a:latin typeface="Times New Roman"/>
                <a:cs typeface="Times New Roman"/>
              </a:rPr>
              <a:t> </a:t>
            </a:r>
            <a:r>
              <a:rPr sz="2000" b="1" i="1" spc="-5" dirty="0">
                <a:solidFill>
                  <a:srgbClr val="3B3B77"/>
                </a:solidFill>
                <a:latin typeface="Times New Roman"/>
                <a:cs typeface="Times New Roman"/>
              </a:rPr>
              <a:t>области  (тыс.рублей)</a:t>
            </a:r>
            <a:endParaRPr sz="2000" dirty="0">
              <a:latin typeface="Times New Roman"/>
              <a:cs typeface="Times New Roman"/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1763267" y="3573779"/>
            <a:ext cx="978535" cy="287020"/>
          </a:xfrm>
          <a:custGeom>
            <a:avLst/>
            <a:gdLst/>
            <a:ahLst/>
            <a:cxnLst/>
            <a:rect l="l" t="t" r="r" b="b"/>
            <a:pathLst>
              <a:path w="978535" h="287020">
                <a:moveTo>
                  <a:pt x="489204" y="0"/>
                </a:moveTo>
                <a:lnTo>
                  <a:pt x="422782" y="1270"/>
                </a:lnTo>
                <a:lnTo>
                  <a:pt x="359156" y="5080"/>
                </a:lnTo>
                <a:lnTo>
                  <a:pt x="298704" y="11303"/>
                </a:lnTo>
                <a:lnTo>
                  <a:pt x="242315" y="19558"/>
                </a:lnTo>
                <a:lnTo>
                  <a:pt x="190245" y="29845"/>
                </a:lnTo>
                <a:lnTo>
                  <a:pt x="143256" y="41910"/>
                </a:lnTo>
                <a:lnTo>
                  <a:pt x="101981" y="55753"/>
                </a:lnTo>
                <a:lnTo>
                  <a:pt x="66801" y="70993"/>
                </a:lnTo>
                <a:lnTo>
                  <a:pt x="17525" y="105156"/>
                </a:lnTo>
                <a:lnTo>
                  <a:pt x="0" y="143256"/>
                </a:lnTo>
                <a:lnTo>
                  <a:pt x="4444" y="162687"/>
                </a:lnTo>
                <a:lnTo>
                  <a:pt x="38481" y="199009"/>
                </a:lnTo>
                <a:lnTo>
                  <a:pt x="101981" y="230759"/>
                </a:lnTo>
                <a:lnTo>
                  <a:pt x="143256" y="244602"/>
                </a:lnTo>
                <a:lnTo>
                  <a:pt x="190245" y="256667"/>
                </a:lnTo>
                <a:lnTo>
                  <a:pt x="242315" y="266954"/>
                </a:lnTo>
                <a:lnTo>
                  <a:pt x="298704" y="275209"/>
                </a:lnTo>
                <a:lnTo>
                  <a:pt x="359156" y="281432"/>
                </a:lnTo>
                <a:lnTo>
                  <a:pt x="422782" y="285242"/>
                </a:lnTo>
                <a:lnTo>
                  <a:pt x="489204" y="286512"/>
                </a:lnTo>
                <a:lnTo>
                  <a:pt x="555498" y="285242"/>
                </a:lnTo>
                <a:lnTo>
                  <a:pt x="619125" y="281432"/>
                </a:lnTo>
                <a:lnTo>
                  <a:pt x="679576" y="275209"/>
                </a:lnTo>
                <a:lnTo>
                  <a:pt x="735964" y="266954"/>
                </a:lnTo>
                <a:lnTo>
                  <a:pt x="788034" y="256667"/>
                </a:lnTo>
                <a:lnTo>
                  <a:pt x="835025" y="244602"/>
                </a:lnTo>
                <a:lnTo>
                  <a:pt x="876300" y="230759"/>
                </a:lnTo>
                <a:lnTo>
                  <a:pt x="911479" y="215519"/>
                </a:lnTo>
                <a:lnTo>
                  <a:pt x="960755" y="181356"/>
                </a:lnTo>
                <a:lnTo>
                  <a:pt x="978281" y="143256"/>
                </a:lnTo>
                <a:lnTo>
                  <a:pt x="973836" y="123825"/>
                </a:lnTo>
                <a:lnTo>
                  <a:pt x="939800" y="87503"/>
                </a:lnTo>
                <a:lnTo>
                  <a:pt x="876300" y="55753"/>
                </a:lnTo>
                <a:lnTo>
                  <a:pt x="835025" y="41910"/>
                </a:lnTo>
                <a:lnTo>
                  <a:pt x="788034" y="29845"/>
                </a:lnTo>
                <a:lnTo>
                  <a:pt x="735964" y="19558"/>
                </a:lnTo>
                <a:lnTo>
                  <a:pt x="679576" y="11303"/>
                </a:lnTo>
                <a:lnTo>
                  <a:pt x="619125" y="5080"/>
                </a:lnTo>
                <a:lnTo>
                  <a:pt x="555498" y="1270"/>
                </a:lnTo>
                <a:lnTo>
                  <a:pt x="48920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2988564" y="2348483"/>
            <a:ext cx="978535" cy="216535"/>
          </a:xfrm>
          <a:custGeom>
            <a:avLst/>
            <a:gdLst/>
            <a:ahLst/>
            <a:cxnLst/>
            <a:rect l="l" t="t" r="r" b="b"/>
            <a:pathLst>
              <a:path w="978535" h="216535">
                <a:moveTo>
                  <a:pt x="489076" y="0"/>
                </a:moveTo>
                <a:lnTo>
                  <a:pt x="422783" y="1015"/>
                </a:lnTo>
                <a:lnTo>
                  <a:pt x="359156" y="3810"/>
                </a:lnTo>
                <a:lnTo>
                  <a:pt x="298703" y="8508"/>
                </a:lnTo>
                <a:lnTo>
                  <a:pt x="242316" y="14731"/>
                </a:lnTo>
                <a:lnTo>
                  <a:pt x="190246" y="22605"/>
                </a:lnTo>
                <a:lnTo>
                  <a:pt x="143256" y="31750"/>
                </a:lnTo>
                <a:lnTo>
                  <a:pt x="101981" y="42037"/>
                </a:lnTo>
                <a:lnTo>
                  <a:pt x="17525" y="79501"/>
                </a:lnTo>
                <a:lnTo>
                  <a:pt x="0" y="108203"/>
                </a:lnTo>
                <a:lnTo>
                  <a:pt x="4444" y="122936"/>
                </a:lnTo>
                <a:lnTo>
                  <a:pt x="38481" y="150367"/>
                </a:lnTo>
                <a:lnTo>
                  <a:pt x="101981" y="174370"/>
                </a:lnTo>
                <a:lnTo>
                  <a:pt x="143256" y="184657"/>
                </a:lnTo>
                <a:lnTo>
                  <a:pt x="190246" y="193801"/>
                </a:lnTo>
                <a:lnTo>
                  <a:pt x="242316" y="201675"/>
                </a:lnTo>
                <a:lnTo>
                  <a:pt x="298703" y="207899"/>
                </a:lnTo>
                <a:lnTo>
                  <a:pt x="359156" y="212598"/>
                </a:lnTo>
                <a:lnTo>
                  <a:pt x="422783" y="215391"/>
                </a:lnTo>
                <a:lnTo>
                  <a:pt x="489076" y="216407"/>
                </a:lnTo>
                <a:lnTo>
                  <a:pt x="555498" y="215391"/>
                </a:lnTo>
                <a:lnTo>
                  <a:pt x="619125" y="212598"/>
                </a:lnTo>
                <a:lnTo>
                  <a:pt x="679576" y="207899"/>
                </a:lnTo>
                <a:lnTo>
                  <a:pt x="735964" y="201675"/>
                </a:lnTo>
                <a:lnTo>
                  <a:pt x="788035" y="193801"/>
                </a:lnTo>
                <a:lnTo>
                  <a:pt x="835025" y="184657"/>
                </a:lnTo>
                <a:lnTo>
                  <a:pt x="876300" y="174370"/>
                </a:lnTo>
                <a:lnTo>
                  <a:pt x="960755" y="136905"/>
                </a:lnTo>
                <a:lnTo>
                  <a:pt x="978281" y="108203"/>
                </a:lnTo>
                <a:lnTo>
                  <a:pt x="973836" y="93471"/>
                </a:lnTo>
                <a:lnTo>
                  <a:pt x="939800" y="66039"/>
                </a:lnTo>
                <a:lnTo>
                  <a:pt x="876300" y="42037"/>
                </a:lnTo>
                <a:lnTo>
                  <a:pt x="835025" y="31750"/>
                </a:lnTo>
                <a:lnTo>
                  <a:pt x="788035" y="22605"/>
                </a:lnTo>
                <a:lnTo>
                  <a:pt x="735964" y="14731"/>
                </a:lnTo>
                <a:lnTo>
                  <a:pt x="679576" y="8508"/>
                </a:lnTo>
                <a:lnTo>
                  <a:pt x="619125" y="3810"/>
                </a:lnTo>
                <a:lnTo>
                  <a:pt x="555498" y="1015"/>
                </a:lnTo>
                <a:lnTo>
                  <a:pt x="48907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 txBox="1"/>
          <p:nvPr/>
        </p:nvSpPr>
        <p:spPr>
          <a:xfrm>
            <a:off x="4355972" y="1991360"/>
            <a:ext cx="4427855" cy="7569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  <a:tabLst>
                <a:tab pos="847725" algn="l"/>
                <a:tab pos="1308100" algn="l"/>
                <a:tab pos="1616075" algn="l"/>
                <a:tab pos="2070100" algn="l"/>
                <a:tab pos="2273300" algn="l"/>
                <a:tab pos="2620645" algn="l"/>
                <a:tab pos="2643505" algn="l"/>
                <a:tab pos="3129280" algn="l"/>
                <a:tab pos="3601720" algn="l"/>
                <a:tab pos="4314190" algn="l"/>
              </a:tabLst>
            </a:pPr>
            <a:r>
              <a:rPr sz="1600" spc="-10" dirty="0">
                <a:solidFill>
                  <a:srgbClr val="1F477B"/>
                </a:solidFill>
                <a:latin typeface="Times New Roman"/>
                <a:cs typeface="Times New Roman"/>
              </a:rPr>
              <a:t>Финансирование	</a:t>
            </a:r>
            <a:r>
              <a:rPr sz="1600" spc="-40" dirty="0">
                <a:solidFill>
                  <a:srgbClr val="1F477B"/>
                </a:solidFill>
                <a:latin typeface="Times New Roman"/>
                <a:cs typeface="Times New Roman"/>
              </a:rPr>
              <a:t>расходов		</a:t>
            </a:r>
            <a:r>
              <a:rPr sz="1600" spc="-35" dirty="0">
                <a:solidFill>
                  <a:srgbClr val="1F477B"/>
                </a:solidFill>
                <a:latin typeface="Times New Roman"/>
                <a:cs typeface="Times New Roman"/>
              </a:rPr>
              <a:t>бюджета  </a:t>
            </a:r>
            <a:r>
              <a:rPr sz="1600" spc="-10" dirty="0">
                <a:solidFill>
                  <a:srgbClr val="1F477B"/>
                </a:solidFill>
                <a:latin typeface="Times New Roman"/>
                <a:cs typeface="Times New Roman"/>
              </a:rPr>
              <a:t>муниципального</a:t>
            </a:r>
            <a:r>
              <a:rPr sz="1600" spc="204" dirty="0">
                <a:solidFill>
                  <a:srgbClr val="1F477B"/>
                </a:solidFill>
                <a:latin typeface="Times New Roman"/>
                <a:cs typeface="Times New Roman"/>
              </a:rPr>
              <a:t> </a:t>
            </a:r>
            <a:r>
              <a:rPr sz="1600" spc="-5" dirty="0">
                <a:solidFill>
                  <a:srgbClr val="1F477B"/>
                </a:solidFill>
                <a:latin typeface="Times New Roman"/>
                <a:cs typeface="Times New Roman"/>
              </a:rPr>
              <a:t>района	</a:t>
            </a:r>
            <a:r>
              <a:rPr sz="1600" dirty="0" err="1">
                <a:solidFill>
                  <a:srgbClr val="1F477B"/>
                </a:solidFill>
                <a:latin typeface="Times New Roman"/>
                <a:cs typeface="Times New Roman"/>
              </a:rPr>
              <a:t>за</a:t>
            </a:r>
            <a:r>
              <a:rPr sz="1600" dirty="0">
                <a:solidFill>
                  <a:srgbClr val="1F477B"/>
                </a:solidFill>
                <a:latin typeface="Times New Roman"/>
                <a:cs typeface="Times New Roman"/>
              </a:rPr>
              <a:t> </a:t>
            </a:r>
            <a:r>
              <a:rPr sz="1600" b="1" spc="-10" dirty="0" smtClean="0">
                <a:solidFill>
                  <a:srgbClr val="1F477B"/>
                </a:solidFill>
                <a:latin typeface="Times New Roman"/>
                <a:cs typeface="Times New Roman"/>
              </a:rPr>
              <a:t>20</a:t>
            </a:r>
            <a:r>
              <a:rPr lang="ru-RU" sz="1600" b="1" spc="-10" dirty="0" smtClean="0">
                <a:solidFill>
                  <a:srgbClr val="1F477B"/>
                </a:solidFill>
                <a:latin typeface="Times New Roman"/>
                <a:cs typeface="Times New Roman"/>
              </a:rPr>
              <a:t>23</a:t>
            </a:r>
            <a:r>
              <a:rPr sz="1600" b="1" spc="-10" dirty="0" smtClean="0">
                <a:solidFill>
                  <a:srgbClr val="1F477B"/>
                </a:solidFill>
                <a:latin typeface="Times New Roman"/>
                <a:cs typeface="Times New Roman"/>
              </a:rPr>
              <a:t> </a:t>
            </a:r>
            <a:r>
              <a:rPr sz="1600" spc="-50" dirty="0">
                <a:solidFill>
                  <a:srgbClr val="1F477B"/>
                </a:solidFill>
                <a:latin typeface="Times New Roman"/>
                <a:cs typeface="Times New Roman"/>
              </a:rPr>
              <a:t>год </a:t>
            </a:r>
            <a:r>
              <a:rPr sz="1600" spc="-10" dirty="0">
                <a:solidFill>
                  <a:srgbClr val="1F477B"/>
                </a:solidFill>
                <a:latin typeface="Times New Roman"/>
                <a:cs typeface="Times New Roman"/>
              </a:rPr>
              <a:t>исполнено </a:t>
            </a:r>
            <a:r>
              <a:rPr sz="1600" spc="-5" dirty="0">
                <a:solidFill>
                  <a:srgbClr val="1F477B"/>
                </a:solidFill>
                <a:latin typeface="Times New Roman"/>
                <a:cs typeface="Times New Roman"/>
              </a:rPr>
              <a:t>в  </a:t>
            </a:r>
            <a:r>
              <a:rPr sz="1600" spc="-30" dirty="0">
                <a:solidFill>
                  <a:srgbClr val="1F477B"/>
                </a:solidFill>
                <a:latin typeface="Times New Roman"/>
                <a:cs typeface="Times New Roman"/>
              </a:rPr>
              <a:t>с</a:t>
            </a:r>
            <a:r>
              <a:rPr sz="1600" spc="-50" dirty="0">
                <a:solidFill>
                  <a:srgbClr val="1F477B"/>
                </a:solidFill>
                <a:latin typeface="Times New Roman"/>
                <a:cs typeface="Times New Roman"/>
              </a:rPr>
              <a:t>у</a:t>
            </a:r>
            <a:r>
              <a:rPr sz="1600" spc="-5" dirty="0">
                <a:solidFill>
                  <a:srgbClr val="1F477B"/>
                </a:solidFill>
                <a:latin typeface="Times New Roman"/>
                <a:cs typeface="Times New Roman"/>
              </a:rPr>
              <a:t>м</a:t>
            </a:r>
            <a:r>
              <a:rPr sz="1600" spc="-25" dirty="0">
                <a:solidFill>
                  <a:srgbClr val="1F477B"/>
                </a:solidFill>
                <a:latin typeface="Times New Roman"/>
                <a:cs typeface="Times New Roman"/>
              </a:rPr>
              <a:t>м</a:t>
            </a:r>
            <a:r>
              <a:rPr sz="1600" spc="-5" dirty="0">
                <a:solidFill>
                  <a:srgbClr val="1F477B"/>
                </a:solidFill>
                <a:latin typeface="Times New Roman"/>
                <a:cs typeface="Times New Roman"/>
              </a:rPr>
              <a:t>е</a:t>
            </a:r>
            <a:r>
              <a:rPr sz="1600" dirty="0">
                <a:solidFill>
                  <a:srgbClr val="1F477B"/>
                </a:solidFill>
                <a:latin typeface="Times New Roman"/>
                <a:cs typeface="Times New Roman"/>
              </a:rPr>
              <a:t>	</a:t>
            </a:r>
            <a:r>
              <a:rPr lang="ru-RU" sz="1600" b="1" dirty="0" smtClean="0">
                <a:solidFill>
                  <a:srgbClr val="1F477B"/>
                </a:solidFill>
                <a:latin typeface="Times New Roman"/>
                <a:cs typeface="Times New Roman"/>
              </a:rPr>
              <a:t>441 604,9 </a:t>
            </a:r>
            <a:r>
              <a:rPr sz="1600" b="1" spc="-25" dirty="0" err="1" smtClean="0">
                <a:solidFill>
                  <a:srgbClr val="1F477B"/>
                </a:solidFill>
                <a:latin typeface="Times New Roman"/>
                <a:cs typeface="Times New Roman"/>
              </a:rPr>
              <a:t>т</a:t>
            </a:r>
            <a:r>
              <a:rPr sz="1600" b="1" spc="-5" dirty="0" err="1" smtClean="0">
                <a:solidFill>
                  <a:srgbClr val="1F477B"/>
                </a:solidFill>
                <a:latin typeface="Times New Roman"/>
                <a:cs typeface="Times New Roman"/>
              </a:rPr>
              <a:t>ыс</a:t>
            </a:r>
            <a:r>
              <a:rPr sz="1600" b="1" spc="-5" dirty="0">
                <a:solidFill>
                  <a:srgbClr val="1F477B"/>
                </a:solidFill>
                <a:latin typeface="Times New Roman"/>
                <a:cs typeface="Times New Roman"/>
              </a:rPr>
              <a:t>.</a:t>
            </a:r>
            <a:r>
              <a:rPr sz="1600" b="1" dirty="0">
                <a:solidFill>
                  <a:srgbClr val="1F477B"/>
                </a:solidFill>
                <a:latin typeface="Times New Roman"/>
                <a:cs typeface="Times New Roman"/>
              </a:rPr>
              <a:t>	</a:t>
            </a:r>
            <a:r>
              <a:rPr sz="1600" b="1" spc="-45" dirty="0">
                <a:solidFill>
                  <a:srgbClr val="1F477B"/>
                </a:solidFill>
                <a:latin typeface="Times New Roman"/>
                <a:cs typeface="Times New Roman"/>
              </a:rPr>
              <a:t>р</a:t>
            </a:r>
            <a:r>
              <a:rPr sz="1600" b="1" spc="-40" dirty="0">
                <a:solidFill>
                  <a:srgbClr val="1F477B"/>
                </a:solidFill>
                <a:latin typeface="Times New Roman"/>
                <a:cs typeface="Times New Roman"/>
              </a:rPr>
              <a:t>у</a:t>
            </a:r>
            <a:r>
              <a:rPr sz="1600" b="1" spc="-15" dirty="0">
                <a:solidFill>
                  <a:srgbClr val="1F477B"/>
                </a:solidFill>
                <a:latin typeface="Times New Roman"/>
                <a:cs typeface="Times New Roman"/>
              </a:rPr>
              <a:t>б</a:t>
            </a:r>
            <a:r>
              <a:rPr sz="1600" b="1" spc="-5" dirty="0">
                <a:solidFill>
                  <a:srgbClr val="1F477B"/>
                </a:solidFill>
                <a:latin typeface="Times New Roman"/>
                <a:cs typeface="Times New Roman"/>
              </a:rPr>
              <a:t>.</a:t>
            </a:r>
            <a:r>
              <a:rPr sz="1600" b="1" dirty="0">
                <a:solidFill>
                  <a:srgbClr val="1F477B"/>
                </a:solidFill>
                <a:latin typeface="Times New Roman"/>
                <a:cs typeface="Times New Roman"/>
              </a:rPr>
              <a:t>	</a:t>
            </a:r>
            <a:r>
              <a:rPr sz="1600" spc="-10" dirty="0">
                <a:solidFill>
                  <a:srgbClr val="1F477B"/>
                </a:solidFill>
                <a:latin typeface="Times New Roman"/>
                <a:cs typeface="Times New Roman"/>
              </a:rPr>
              <a:t>и</a:t>
            </a:r>
            <a:r>
              <a:rPr sz="1600" spc="-5" dirty="0">
                <a:solidFill>
                  <a:srgbClr val="1F477B"/>
                </a:solidFill>
                <a:latin typeface="Times New Roman"/>
                <a:cs typeface="Times New Roman"/>
              </a:rPr>
              <a:t>ли</a:t>
            </a:r>
            <a:r>
              <a:rPr sz="1600" dirty="0">
                <a:solidFill>
                  <a:srgbClr val="1F477B"/>
                </a:solidFill>
                <a:latin typeface="Times New Roman"/>
                <a:cs typeface="Times New Roman"/>
              </a:rPr>
              <a:t>	</a:t>
            </a:r>
            <a:r>
              <a:rPr lang="ru-RU" sz="1600" b="1" dirty="0" smtClean="0">
                <a:solidFill>
                  <a:srgbClr val="1F477B"/>
                </a:solidFill>
                <a:latin typeface="Times New Roman"/>
                <a:cs typeface="Times New Roman"/>
              </a:rPr>
              <a:t>99,6</a:t>
            </a:r>
            <a:r>
              <a:rPr sz="1600" b="1" spc="-5" dirty="0" smtClean="0">
                <a:solidFill>
                  <a:srgbClr val="1F477B"/>
                </a:solidFill>
                <a:latin typeface="Times New Roman"/>
                <a:cs typeface="Times New Roman"/>
              </a:rPr>
              <a:t>%</a:t>
            </a:r>
            <a:r>
              <a:rPr sz="1600" b="1" dirty="0">
                <a:solidFill>
                  <a:srgbClr val="1F477B"/>
                </a:solidFill>
                <a:latin typeface="Times New Roman"/>
                <a:cs typeface="Times New Roman"/>
              </a:rPr>
              <a:t>	</a:t>
            </a:r>
            <a:r>
              <a:rPr sz="1600" spc="-5" dirty="0">
                <a:solidFill>
                  <a:srgbClr val="1F477B"/>
                </a:solidFill>
                <a:latin typeface="Times New Roman"/>
                <a:cs typeface="Times New Roman"/>
              </a:rPr>
              <a:t>к</a:t>
            </a:r>
            <a:endParaRPr sz="1600" dirty="0">
              <a:latin typeface="Times New Roman"/>
              <a:cs typeface="Times New Roman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4355972" y="2723133"/>
            <a:ext cx="4426585" cy="7569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  <a:tabLst>
                <a:tab pos="537210" algn="l"/>
                <a:tab pos="1146810" algn="l"/>
                <a:tab pos="2143125" algn="l"/>
                <a:tab pos="3039745" algn="l"/>
                <a:tab pos="3319779" algn="l"/>
                <a:tab pos="4203700" algn="l"/>
              </a:tabLst>
            </a:pPr>
            <a:r>
              <a:rPr sz="1600" spc="-15" dirty="0">
                <a:solidFill>
                  <a:srgbClr val="1F477B"/>
                </a:solidFill>
                <a:latin typeface="Times New Roman"/>
                <a:cs typeface="Times New Roman"/>
              </a:rPr>
              <a:t>у</a:t>
            </a:r>
            <a:r>
              <a:rPr sz="1600" spc="-5" dirty="0">
                <a:solidFill>
                  <a:srgbClr val="1F477B"/>
                </a:solidFill>
                <a:latin typeface="Times New Roman"/>
                <a:cs typeface="Times New Roman"/>
              </a:rPr>
              <a:t>т</a:t>
            </a:r>
            <a:r>
              <a:rPr sz="1600" spc="-20" dirty="0">
                <a:solidFill>
                  <a:srgbClr val="1F477B"/>
                </a:solidFill>
                <a:latin typeface="Times New Roman"/>
                <a:cs typeface="Times New Roman"/>
              </a:rPr>
              <a:t>в</a:t>
            </a:r>
            <a:r>
              <a:rPr sz="1600" spc="-5" dirty="0">
                <a:solidFill>
                  <a:srgbClr val="1F477B"/>
                </a:solidFill>
                <a:latin typeface="Times New Roman"/>
                <a:cs typeface="Times New Roman"/>
              </a:rPr>
              <a:t>е</a:t>
            </a:r>
            <a:r>
              <a:rPr sz="1600" spc="-15" dirty="0">
                <a:solidFill>
                  <a:srgbClr val="1F477B"/>
                </a:solidFill>
                <a:latin typeface="Times New Roman"/>
                <a:cs typeface="Times New Roman"/>
              </a:rPr>
              <a:t>р</a:t>
            </a:r>
            <a:r>
              <a:rPr sz="1600" spc="-20" dirty="0">
                <a:solidFill>
                  <a:srgbClr val="1F477B"/>
                </a:solidFill>
                <a:latin typeface="Times New Roman"/>
                <a:cs typeface="Times New Roman"/>
              </a:rPr>
              <a:t>ж</a:t>
            </a:r>
            <a:r>
              <a:rPr sz="1600" spc="-5" dirty="0">
                <a:solidFill>
                  <a:srgbClr val="1F477B"/>
                </a:solidFill>
                <a:latin typeface="Times New Roman"/>
                <a:cs typeface="Times New Roman"/>
              </a:rPr>
              <a:t>денн</a:t>
            </a:r>
            <a:r>
              <a:rPr sz="1600" spc="-10" dirty="0">
                <a:solidFill>
                  <a:srgbClr val="1F477B"/>
                </a:solidFill>
                <a:latin typeface="Times New Roman"/>
                <a:cs typeface="Times New Roman"/>
              </a:rPr>
              <a:t>ы</a:t>
            </a:r>
            <a:r>
              <a:rPr sz="1600" spc="-5" dirty="0">
                <a:solidFill>
                  <a:srgbClr val="1F477B"/>
                </a:solidFill>
                <a:latin typeface="Times New Roman"/>
                <a:cs typeface="Times New Roman"/>
              </a:rPr>
              <a:t>м</a:t>
            </a:r>
            <a:r>
              <a:rPr sz="1600" spc="135" dirty="0">
                <a:solidFill>
                  <a:srgbClr val="1F477B"/>
                </a:solidFill>
                <a:latin typeface="Times New Roman"/>
                <a:cs typeface="Times New Roman"/>
              </a:rPr>
              <a:t> </a:t>
            </a:r>
            <a:r>
              <a:rPr sz="1600" spc="-50" dirty="0">
                <a:solidFill>
                  <a:srgbClr val="1F477B"/>
                </a:solidFill>
                <a:latin typeface="Times New Roman"/>
                <a:cs typeface="Times New Roman"/>
              </a:rPr>
              <a:t>г</a:t>
            </a:r>
            <a:r>
              <a:rPr sz="1600" spc="-75" dirty="0">
                <a:solidFill>
                  <a:srgbClr val="1F477B"/>
                </a:solidFill>
                <a:latin typeface="Times New Roman"/>
                <a:cs typeface="Times New Roman"/>
              </a:rPr>
              <a:t>о</a:t>
            </a:r>
            <a:r>
              <a:rPr sz="1600" spc="-15" dirty="0">
                <a:solidFill>
                  <a:srgbClr val="1F477B"/>
                </a:solidFill>
                <a:latin typeface="Times New Roman"/>
                <a:cs typeface="Times New Roman"/>
              </a:rPr>
              <a:t>д</a:t>
            </a:r>
            <a:r>
              <a:rPr sz="1600" spc="-25" dirty="0">
                <a:solidFill>
                  <a:srgbClr val="1F477B"/>
                </a:solidFill>
                <a:latin typeface="Times New Roman"/>
                <a:cs typeface="Times New Roman"/>
              </a:rPr>
              <a:t>о</a:t>
            </a:r>
            <a:r>
              <a:rPr sz="1600" spc="-15" dirty="0">
                <a:solidFill>
                  <a:srgbClr val="1F477B"/>
                </a:solidFill>
                <a:latin typeface="Times New Roman"/>
                <a:cs typeface="Times New Roman"/>
              </a:rPr>
              <a:t>в</a:t>
            </a:r>
            <a:r>
              <a:rPr sz="1600" spc="-25" dirty="0">
                <a:solidFill>
                  <a:srgbClr val="1F477B"/>
                </a:solidFill>
                <a:latin typeface="Times New Roman"/>
                <a:cs typeface="Times New Roman"/>
              </a:rPr>
              <a:t>ы</a:t>
            </a:r>
            <a:r>
              <a:rPr sz="1600" spc="-5" dirty="0">
                <a:solidFill>
                  <a:srgbClr val="1F477B"/>
                </a:solidFill>
                <a:latin typeface="Times New Roman"/>
                <a:cs typeface="Times New Roman"/>
              </a:rPr>
              <a:t>м</a:t>
            </a:r>
            <a:r>
              <a:rPr sz="1600" spc="110" dirty="0">
                <a:solidFill>
                  <a:srgbClr val="1F477B"/>
                </a:solidFill>
                <a:latin typeface="Times New Roman"/>
                <a:cs typeface="Times New Roman"/>
              </a:rPr>
              <a:t> </a:t>
            </a:r>
            <a:r>
              <a:rPr sz="1600" spc="-15" dirty="0">
                <a:solidFill>
                  <a:srgbClr val="1F477B"/>
                </a:solidFill>
                <a:latin typeface="Times New Roman"/>
                <a:cs typeface="Times New Roman"/>
              </a:rPr>
              <a:t>б</a:t>
            </a:r>
            <a:r>
              <a:rPr sz="1600" spc="-105" dirty="0">
                <a:solidFill>
                  <a:srgbClr val="1F477B"/>
                </a:solidFill>
                <a:latin typeface="Times New Roman"/>
                <a:cs typeface="Times New Roman"/>
              </a:rPr>
              <a:t>ю</a:t>
            </a:r>
            <a:r>
              <a:rPr sz="1600" spc="-15" dirty="0">
                <a:solidFill>
                  <a:srgbClr val="1F477B"/>
                </a:solidFill>
                <a:latin typeface="Times New Roman"/>
                <a:cs typeface="Times New Roman"/>
              </a:rPr>
              <a:t>д</a:t>
            </a:r>
            <a:r>
              <a:rPr sz="1600" spc="-40" dirty="0">
                <a:solidFill>
                  <a:srgbClr val="1F477B"/>
                </a:solidFill>
                <a:latin typeface="Times New Roman"/>
                <a:cs typeface="Times New Roman"/>
              </a:rPr>
              <a:t>ж</a:t>
            </a:r>
            <a:r>
              <a:rPr sz="1600" spc="-15" dirty="0">
                <a:solidFill>
                  <a:srgbClr val="1F477B"/>
                </a:solidFill>
                <a:latin typeface="Times New Roman"/>
                <a:cs typeface="Times New Roman"/>
              </a:rPr>
              <a:t>е</a:t>
            </a:r>
            <a:r>
              <a:rPr sz="1600" spc="-20" dirty="0">
                <a:solidFill>
                  <a:srgbClr val="1F477B"/>
                </a:solidFill>
                <a:latin typeface="Times New Roman"/>
                <a:cs typeface="Times New Roman"/>
              </a:rPr>
              <a:t>тн</a:t>
            </a:r>
            <a:r>
              <a:rPr sz="1600" spc="-5" dirty="0">
                <a:solidFill>
                  <a:srgbClr val="1F477B"/>
                </a:solidFill>
                <a:latin typeface="Times New Roman"/>
                <a:cs typeface="Times New Roman"/>
              </a:rPr>
              <a:t>ым</a:t>
            </a:r>
            <a:r>
              <a:rPr sz="1600" dirty="0">
                <a:solidFill>
                  <a:srgbClr val="1F477B"/>
                </a:solidFill>
                <a:latin typeface="Times New Roman"/>
                <a:cs typeface="Times New Roman"/>
              </a:rPr>
              <a:t>	</a:t>
            </a:r>
            <a:r>
              <a:rPr sz="1600" spc="-10" dirty="0" err="1">
                <a:solidFill>
                  <a:srgbClr val="1F477B"/>
                </a:solidFill>
                <a:latin typeface="Times New Roman"/>
                <a:cs typeface="Times New Roman"/>
              </a:rPr>
              <a:t>н</a:t>
            </a:r>
            <a:r>
              <a:rPr sz="1600" spc="-20" dirty="0" err="1">
                <a:solidFill>
                  <a:srgbClr val="1F477B"/>
                </a:solidFill>
                <a:latin typeface="Times New Roman"/>
                <a:cs typeface="Times New Roman"/>
              </a:rPr>
              <a:t>а</a:t>
            </a:r>
            <a:r>
              <a:rPr sz="1600" spc="-5" dirty="0" err="1">
                <a:solidFill>
                  <a:srgbClr val="1F477B"/>
                </a:solidFill>
                <a:latin typeface="Times New Roman"/>
                <a:cs typeface="Times New Roman"/>
              </a:rPr>
              <a:t>з</a:t>
            </a:r>
            <a:r>
              <a:rPr sz="1600" spc="-20" dirty="0" err="1">
                <a:solidFill>
                  <a:srgbClr val="1F477B"/>
                </a:solidFill>
                <a:latin typeface="Times New Roman"/>
                <a:cs typeface="Times New Roman"/>
              </a:rPr>
              <a:t>н</a:t>
            </a:r>
            <a:r>
              <a:rPr sz="1600" spc="-80" dirty="0" err="1">
                <a:solidFill>
                  <a:srgbClr val="1F477B"/>
                </a:solidFill>
                <a:latin typeface="Times New Roman"/>
                <a:cs typeface="Times New Roman"/>
              </a:rPr>
              <a:t>а</a:t>
            </a:r>
            <a:r>
              <a:rPr sz="1600" spc="-5" dirty="0" err="1">
                <a:solidFill>
                  <a:srgbClr val="1F477B"/>
                </a:solidFill>
                <a:latin typeface="Times New Roman"/>
                <a:cs typeface="Times New Roman"/>
              </a:rPr>
              <a:t>чен</a:t>
            </a:r>
            <a:r>
              <a:rPr sz="1600" spc="-20" dirty="0" err="1">
                <a:solidFill>
                  <a:srgbClr val="1F477B"/>
                </a:solidFill>
                <a:latin typeface="Times New Roman"/>
                <a:cs typeface="Times New Roman"/>
              </a:rPr>
              <a:t>и</a:t>
            </a:r>
            <a:r>
              <a:rPr sz="1600" spc="-5" dirty="0" err="1">
                <a:solidFill>
                  <a:srgbClr val="1F477B"/>
                </a:solidFill>
                <a:latin typeface="Times New Roman"/>
                <a:cs typeface="Times New Roman"/>
              </a:rPr>
              <a:t>ям</a:t>
            </a:r>
            <a:r>
              <a:rPr sz="1600" spc="-5" dirty="0">
                <a:solidFill>
                  <a:srgbClr val="1F477B"/>
                </a:solidFill>
                <a:latin typeface="Times New Roman"/>
                <a:cs typeface="Times New Roman"/>
              </a:rPr>
              <a:t>  </a:t>
            </a:r>
            <a:r>
              <a:rPr sz="1600" spc="-10" dirty="0" smtClean="0">
                <a:solidFill>
                  <a:srgbClr val="1F477B"/>
                </a:solidFill>
                <a:latin typeface="Times New Roman"/>
                <a:cs typeface="Times New Roman"/>
              </a:rPr>
              <a:t>(</a:t>
            </a:r>
            <a:r>
              <a:rPr lang="ru-RU" sz="1600" b="1" dirty="0" smtClean="0">
                <a:solidFill>
                  <a:srgbClr val="1F477B"/>
                </a:solidFill>
                <a:latin typeface="Times New Roman"/>
                <a:cs typeface="Times New Roman"/>
              </a:rPr>
              <a:t>443 392,1</a:t>
            </a:r>
            <a:r>
              <a:rPr sz="1600" b="1" dirty="0">
                <a:solidFill>
                  <a:srgbClr val="1F477B"/>
                </a:solidFill>
                <a:latin typeface="Times New Roman"/>
                <a:cs typeface="Times New Roman"/>
              </a:rPr>
              <a:t>	</a:t>
            </a:r>
            <a:r>
              <a:rPr sz="1600" b="1" spc="-50" dirty="0">
                <a:solidFill>
                  <a:srgbClr val="1F477B"/>
                </a:solidFill>
                <a:latin typeface="Times New Roman"/>
                <a:cs typeface="Times New Roman"/>
              </a:rPr>
              <a:t>т</a:t>
            </a:r>
            <a:r>
              <a:rPr sz="1600" b="1" spc="-30" dirty="0">
                <a:solidFill>
                  <a:srgbClr val="1F477B"/>
                </a:solidFill>
                <a:latin typeface="Times New Roman"/>
                <a:cs typeface="Times New Roman"/>
              </a:rPr>
              <a:t>ыс</a:t>
            </a:r>
            <a:r>
              <a:rPr sz="1600" b="1" spc="-35" dirty="0">
                <a:solidFill>
                  <a:srgbClr val="1F477B"/>
                </a:solidFill>
                <a:latin typeface="Times New Roman"/>
                <a:cs typeface="Times New Roman"/>
              </a:rPr>
              <a:t>.</a:t>
            </a:r>
            <a:r>
              <a:rPr sz="1600" b="1" spc="-55" dirty="0">
                <a:solidFill>
                  <a:srgbClr val="1F477B"/>
                </a:solidFill>
                <a:latin typeface="Times New Roman"/>
                <a:cs typeface="Times New Roman"/>
              </a:rPr>
              <a:t>р</a:t>
            </a:r>
            <a:r>
              <a:rPr sz="1600" b="1" spc="-60" dirty="0">
                <a:solidFill>
                  <a:srgbClr val="1F477B"/>
                </a:solidFill>
                <a:latin typeface="Times New Roman"/>
                <a:cs typeface="Times New Roman"/>
              </a:rPr>
              <a:t>у</a:t>
            </a:r>
            <a:r>
              <a:rPr sz="1600" b="1" spc="-25" dirty="0">
                <a:solidFill>
                  <a:srgbClr val="1F477B"/>
                </a:solidFill>
                <a:latin typeface="Times New Roman"/>
                <a:cs typeface="Times New Roman"/>
              </a:rPr>
              <a:t>б</a:t>
            </a:r>
            <a:r>
              <a:rPr sz="1600" spc="-35" dirty="0">
                <a:solidFill>
                  <a:srgbClr val="1F477B"/>
                </a:solidFill>
                <a:latin typeface="Times New Roman"/>
                <a:cs typeface="Times New Roman"/>
              </a:rPr>
              <a:t>.)</a:t>
            </a:r>
            <a:r>
              <a:rPr sz="1600" spc="-5" dirty="0">
                <a:solidFill>
                  <a:srgbClr val="1F477B"/>
                </a:solidFill>
                <a:latin typeface="Times New Roman"/>
                <a:cs typeface="Times New Roman"/>
              </a:rPr>
              <a:t>.</a:t>
            </a:r>
            <a:r>
              <a:rPr sz="1600" dirty="0">
                <a:solidFill>
                  <a:srgbClr val="1F477B"/>
                </a:solidFill>
                <a:latin typeface="Times New Roman"/>
                <a:cs typeface="Times New Roman"/>
              </a:rPr>
              <a:t>	</a:t>
            </a:r>
            <a:r>
              <a:rPr sz="1600" spc="-15" dirty="0">
                <a:solidFill>
                  <a:srgbClr val="1F477B"/>
                </a:solidFill>
                <a:latin typeface="Times New Roman"/>
                <a:cs typeface="Times New Roman"/>
              </a:rPr>
              <a:t>П</a:t>
            </a:r>
            <a:r>
              <a:rPr sz="1600" spc="-5" dirty="0">
                <a:solidFill>
                  <a:srgbClr val="1F477B"/>
                </a:solidFill>
                <a:latin typeface="Times New Roman"/>
                <a:cs typeface="Times New Roman"/>
              </a:rPr>
              <a:t>ро</a:t>
            </a:r>
            <a:r>
              <a:rPr sz="1600" spc="-10" dirty="0">
                <a:solidFill>
                  <a:srgbClr val="1F477B"/>
                </a:solidFill>
                <a:latin typeface="Times New Roman"/>
                <a:cs typeface="Times New Roman"/>
              </a:rPr>
              <a:t>цен</a:t>
            </a:r>
            <a:r>
              <a:rPr sz="1600" spc="-5" dirty="0">
                <a:solidFill>
                  <a:srgbClr val="1F477B"/>
                </a:solidFill>
                <a:latin typeface="Times New Roman"/>
                <a:cs typeface="Times New Roman"/>
              </a:rPr>
              <a:t>т</a:t>
            </a:r>
            <a:r>
              <a:rPr sz="1600" dirty="0">
                <a:solidFill>
                  <a:srgbClr val="1F477B"/>
                </a:solidFill>
                <a:latin typeface="Times New Roman"/>
                <a:cs typeface="Times New Roman"/>
              </a:rPr>
              <a:t>	</a:t>
            </a:r>
            <a:r>
              <a:rPr sz="1600" spc="-10" dirty="0">
                <a:solidFill>
                  <a:srgbClr val="1F477B"/>
                </a:solidFill>
                <a:latin typeface="Times New Roman"/>
                <a:cs typeface="Times New Roman"/>
              </a:rPr>
              <a:t>ис</a:t>
            </a:r>
            <a:r>
              <a:rPr sz="1600" spc="-25" dirty="0">
                <a:solidFill>
                  <a:srgbClr val="1F477B"/>
                </a:solidFill>
                <a:latin typeface="Times New Roman"/>
                <a:cs typeface="Times New Roman"/>
              </a:rPr>
              <a:t>по</a:t>
            </a:r>
            <a:r>
              <a:rPr sz="1600" spc="-5" dirty="0">
                <a:solidFill>
                  <a:srgbClr val="1F477B"/>
                </a:solidFill>
                <a:latin typeface="Times New Roman"/>
                <a:cs typeface="Times New Roman"/>
              </a:rPr>
              <a:t>л</a:t>
            </a:r>
            <a:r>
              <a:rPr sz="1600" spc="-25" dirty="0">
                <a:solidFill>
                  <a:srgbClr val="1F477B"/>
                </a:solidFill>
                <a:latin typeface="Times New Roman"/>
                <a:cs typeface="Times New Roman"/>
              </a:rPr>
              <a:t>н</a:t>
            </a:r>
            <a:r>
              <a:rPr sz="1600" spc="-5" dirty="0">
                <a:solidFill>
                  <a:srgbClr val="1F477B"/>
                </a:solidFill>
                <a:latin typeface="Times New Roman"/>
                <a:cs typeface="Times New Roman"/>
              </a:rPr>
              <a:t>ения</a:t>
            </a:r>
            <a:r>
              <a:rPr sz="1600" dirty="0">
                <a:solidFill>
                  <a:srgbClr val="1F477B"/>
                </a:solidFill>
                <a:latin typeface="Times New Roman"/>
                <a:cs typeface="Times New Roman"/>
              </a:rPr>
              <a:t>	</a:t>
            </a:r>
            <a:r>
              <a:rPr sz="1600" spc="-20" dirty="0">
                <a:solidFill>
                  <a:srgbClr val="1F477B"/>
                </a:solidFill>
                <a:latin typeface="Times New Roman"/>
                <a:cs typeface="Times New Roman"/>
              </a:rPr>
              <a:t>по</a:t>
            </a:r>
            <a:endParaRPr sz="1600" dirty="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1600" spc="-40" dirty="0">
                <a:solidFill>
                  <a:srgbClr val="1F477B"/>
                </a:solidFill>
                <a:latin typeface="Times New Roman"/>
                <a:cs typeface="Times New Roman"/>
              </a:rPr>
              <a:t>расходам </a:t>
            </a:r>
            <a:r>
              <a:rPr sz="1600" spc="-5" dirty="0">
                <a:solidFill>
                  <a:srgbClr val="1F477B"/>
                </a:solidFill>
                <a:latin typeface="Times New Roman"/>
                <a:cs typeface="Times New Roman"/>
              </a:rPr>
              <a:t>в </a:t>
            </a:r>
            <a:r>
              <a:rPr sz="1600" b="1" dirty="0" smtClean="0">
                <a:solidFill>
                  <a:srgbClr val="1F477B"/>
                </a:solidFill>
                <a:latin typeface="Times New Roman"/>
                <a:cs typeface="Times New Roman"/>
              </a:rPr>
              <a:t>20</a:t>
            </a:r>
            <a:r>
              <a:rPr lang="ru-RU" sz="1600" b="1" dirty="0" smtClean="0">
                <a:solidFill>
                  <a:srgbClr val="1F477B"/>
                </a:solidFill>
                <a:latin typeface="Times New Roman"/>
                <a:cs typeface="Times New Roman"/>
              </a:rPr>
              <a:t>22</a:t>
            </a:r>
            <a:r>
              <a:rPr sz="1600" b="1" dirty="0" smtClean="0">
                <a:solidFill>
                  <a:srgbClr val="1F477B"/>
                </a:solidFill>
                <a:latin typeface="Times New Roman"/>
                <a:cs typeface="Times New Roman"/>
              </a:rPr>
              <a:t> </a:t>
            </a:r>
            <a:r>
              <a:rPr sz="1600" spc="-40" dirty="0">
                <a:solidFill>
                  <a:srgbClr val="1F477B"/>
                </a:solidFill>
                <a:latin typeface="Times New Roman"/>
                <a:cs typeface="Times New Roman"/>
              </a:rPr>
              <a:t>году </a:t>
            </a:r>
            <a:r>
              <a:rPr sz="1600" spc="-5" dirty="0">
                <a:solidFill>
                  <a:srgbClr val="1F477B"/>
                </a:solidFill>
                <a:latin typeface="Times New Roman"/>
                <a:cs typeface="Times New Roman"/>
              </a:rPr>
              <a:t>–</a:t>
            </a:r>
            <a:r>
              <a:rPr sz="1600" spc="340" dirty="0">
                <a:solidFill>
                  <a:srgbClr val="1F477B"/>
                </a:solidFill>
                <a:latin typeface="Times New Roman"/>
                <a:cs typeface="Times New Roman"/>
              </a:rPr>
              <a:t> </a:t>
            </a:r>
            <a:r>
              <a:rPr lang="ru-RU" sz="1600" b="1" spc="-5" dirty="0" smtClean="0">
                <a:solidFill>
                  <a:srgbClr val="1F477B"/>
                </a:solidFill>
                <a:latin typeface="Times New Roman"/>
                <a:cs typeface="Times New Roman"/>
              </a:rPr>
              <a:t>98,7</a:t>
            </a:r>
            <a:r>
              <a:rPr sz="1600" b="1" spc="-5" dirty="0" smtClean="0">
                <a:solidFill>
                  <a:srgbClr val="1F477B"/>
                </a:solidFill>
                <a:latin typeface="Times New Roman"/>
                <a:cs typeface="Times New Roman"/>
              </a:rPr>
              <a:t>%</a:t>
            </a:r>
            <a:endParaRPr sz="1600" dirty="0">
              <a:latin typeface="Times New Roman"/>
              <a:cs typeface="Times New Roman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4307585" y="3961638"/>
            <a:ext cx="2002155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1536700" algn="l"/>
              </a:tabLst>
            </a:pPr>
            <a:r>
              <a:rPr sz="1600" spc="-15" dirty="0">
                <a:solidFill>
                  <a:srgbClr val="1F477B"/>
                </a:solidFill>
                <a:latin typeface="Times New Roman"/>
                <a:cs typeface="Times New Roman"/>
              </a:rPr>
              <a:t>Н</a:t>
            </a:r>
            <a:r>
              <a:rPr sz="1600" spc="-5" dirty="0">
                <a:solidFill>
                  <a:srgbClr val="1F477B"/>
                </a:solidFill>
                <a:latin typeface="Times New Roman"/>
                <a:cs typeface="Times New Roman"/>
              </a:rPr>
              <a:t>а</a:t>
            </a:r>
            <a:r>
              <a:rPr sz="1600" spc="-15" dirty="0">
                <a:solidFill>
                  <a:srgbClr val="1F477B"/>
                </a:solidFill>
                <a:latin typeface="Times New Roman"/>
                <a:cs typeface="Times New Roman"/>
              </a:rPr>
              <a:t>иб</a:t>
            </a:r>
            <a:r>
              <a:rPr sz="1600" spc="-35" dirty="0">
                <a:solidFill>
                  <a:srgbClr val="1F477B"/>
                </a:solidFill>
                <a:latin typeface="Times New Roman"/>
                <a:cs typeface="Times New Roman"/>
              </a:rPr>
              <a:t>о</a:t>
            </a:r>
            <a:r>
              <a:rPr sz="1600" spc="-20" dirty="0">
                <a:solidFill>
                  <a:srgbClr val="1F477B"/>
                </a:solidFill>
                <a:latin typeface="Times New Roman"/>
                <a:cs typeface="Times New Roman"/>
              </a:rPr>
              <a:t>л</a:t>
            </a:r>
            <a:r>
              <a:rPr sz="1600" spc="-5" dirty="0">
                <a:solidFill>
                  <a:srgbClr val="1F477B"/>
                </a:solidFill>
                <a:latin typeface="Times New Roman"/>
                <a:cs typeface="Times New Roman"/>
              </a:rPr>
              <a:t>ьш</a:t>
            </a:r>
            <a:r>
              <a:rPr sz="1600" spc="-15" dirty="0">
                <a:solidFill>
                  <a:srgbClr val="1F477B"/>
                </a:solidFill>
                <a:latin typeface="Times New Roman"/>
                <a:cs typeface="Times New Roman"/>
              </a:rPr>
              <a:t>у</a:t>
            </a:r>
            <a:r>
              <a:rPr sz="1600" spc="-5" dirty="0">
                <a:solidFill>
                  <a:srgbClr val="1F477B"/>
                </a:solidFill>
                <a:latin typeface="Times New Roman"/>
                <a:cs typeface="Times New Roman"/>
              </a:rPr>
              <a:t>ю</a:t>
            </a:r>
            <a:r>
              <a:rPr sz="1600" dirty="0">
                <a:solidFill>
                  <a:srgbClr val="1F477B"/>
                </a:solidFill>
                <a:latin typeface="Times New Roman"/>
                <a:cs typeface="Times New Roman"/>
              </a:rPr>
              <a:t>	</a:t>
            </a:r>
            <a:r>
              <a:rPr sz="1600" spc="-15" dirty="0">
                <a:solidFill>
                  <a:srgbClr val="1F477B"/>
                </a:solidFill>
                <a:latin typeface="Times New Roman"/>
                <a:cs typeface="Times New Roman"/>
              </a:rPr>
              <a:t>д</a:t>
            </a:r>
            <a:r>
              <a:rPr sz="1600" spc="-40" dirty="0">
                <a:solidFill>
                  <a:srgbClr val="1F477B"/>
                </a:solidFill>
                <a:latin typeface="Times New Roman"/>
                <a:cs typeface="Times New Roman"/>
              </a:rPr>
              <a:t>о</a:t>
            </a:r>
            <a:r>
              <a:rPr sz="1600" spc="-5" dirty="0">
                <a:solidFill>
                  <a:srgbClr val="1F477B"/>
                </a:solidFill>
                <a:latin typeface="Times New Roman"/>
                <a:cs typeface="Times New Roman"/>
              </a:rPr>
              <a:t>лю</a:t>
            </a:r>
            <a:endParaRPr sz="1600" dirty="0">
              <a:latin typeface="Times New Roman"/>
              <a:cs typeface="Times New Roman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6665721" y="3961638"/>
            <a:ext cx="1112520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492125" algn="l"/>
              </a:tabLst>
            </a:pPr>
            <a:r>
              <a:rPr sz="1600" spc="-5" dirty="0">
                <a:solidFill>
                  <a:srgbClr val="1F477B"/>
                </a:solidFill>
                <a:latin typeface="Times New Roman"/>
                <a:cs typeface="Times New Roman"/>
              </a:rPr>
              <a:t>в	</a:t>
            </a:r>
            <a:r>
              <a:rPr sz="1600" spc="-15" dirty="0">
                <a:solidFill>
                  <a:srgbClr val="1F477B"/>
                </a:solidFill>
                <a:latin typeface="Times New Roman"/>
                <a:cs typeface="Times New Roman"/>
              </a:rPr>
              <a:t>о</a:t>
            </a:r>
            <a:r>
              <a:rPr sz="1600" spc="-65" dirty="0">
                <a:solidFill>
                  <a:srgbClr val="1F477B"/>
                </a:solidFill>
                <a:latin typeface="Times New Roman"/>
                <a:cs typeface="Times New Roman"/>
              </a:rPr>
              <a:t>б</a:t>
            </a:r>
            <a:r>
              <a:rPr sz="1600" spc="-15" dirty="0">
                <a:solidFill>
                  <a:srgbClr val="1F477B"/>
                </a:solidFill>
                <a:latin typeface="Times New Roman"/>
                <a:cs typeface="Times New Roman"/>
              </a:rPr>
              <a:t>ъ</a:t>
            </a:r>
            <a:r>
              <a:rPr sz="1600" spc="-20" dirty="0">
                <a:solidFill>
                  <a:srgbClr val="1F477B"/>
                </a:solidFill>
                <a:latin typeface="Times New Roman"/>
                <a:cs typeface="Times New Roman"/>
              </a:rPr>
              <a:t>е</a:t>
            </a:r>
            <a:r>
              <a:rPr sz="1600" spc="-5" dirty="0">
                <a:solidFill>
                  <a:srgbClr val="1F477B"/>
                </a:solidFill>
                <a:latin typeface="Times New Roman"/>
                <a:cs typeface="Times New Roman"/>
              </a:rPr>
              <a:t>ме</a:t>
            </a:r>
            <a:endParaRPr sz="1600">
              <a:latin typeface="Times New Roman"/>
              <a:cs typeface="Times New Roman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8133333" y="3961638"/>
            <a:ext cx="769620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spc="-15" dirty="0">
                <a:solidFill>
                  <a:srgbClr val="1F477B"/>
                </a:solidFill>
                <a:latin typeface="Times New Roman"/>
                <a:cs typeface="Times New Roman"/>
              </a:rPr>
              <a:t>б</a:t>
            </a:r>
            <a:r>
              <a:rPr sz="1600" spc="-110" dirty="0">
                <a:solidFill>
                  <a:srgbClr val="1F477B"/>
                </a:solidFill>
                <a:latin typeface="Times New Roman"/>
                <a:cs typeface="Times New Roman"/>
              </a:rPr>
              <a:t>ю</a:t>
            </a:r>
            <a:r>
              <a:rPr sz="1600" spc="-30" dirty="0">
                <a:solidFill>
                  <a:srgbClr val="1F477B"/>
                </a:solidFill>
                <a:latin typeface="Times New Roman"/>
                <a:cs typeface="Times New Roman"/>
              </a:rPr>
              <a:t>д</a:t>
            </a:r>
            <a:r>
              <a:rPr sz="1600" spc="-40" dirty="0">
                <a:solidFill>
                  <a:srgbClr val="1F477B"/>
                </a:solidFill>
                <a:latin typeface="Times New Roman"/>
                <a:cs typeface="Times New Roman"/>
              </a:rPr>
              <a:t>ж</a:t>
            </a:r>
            <a:r>
              <a:rPr sz="1600" spc="-30" dirty="0">
                <a:solidFill>
                  <a:srgbClr val="1F477B"/>
                </a:solidFill>
                <a:latin typeface="Times New Roman"/>
                <a:cs typeface="Times New Roman"/>
              </a:rPr>
              <a:t>е</a:t>
            </a:r>
            <a:r>
              <a:rPr sz="1600" dirty="0">
                <a:solidFill>
                  <a:srgbClr val="1F477B"/>
                </a:solidFill>
                <a:latin typeface="Times New Roman"/>
                <a:cs typeface="Times New Roman"/>
              </a:rPr>
              <a:t>т</a:t>
            </a:r>
            <a:r>
              <a:rPr sz="1600" spc="-5" dirty="0">
                <a:solidFill>
                  <a:srgbClr val="1F477B"/>
                </a:solidFill>
                <a:latin typeface="Times New Roman"/>
                <a:cs typeface="Times New Roman"/>
              </a:rPr>
              <a:t>а</a:t>
            </a:r>
            <a:endParaRPr sz="1600">
              <a:latin typeface="Times New Roman"/>
              <a:cs typeface="Times New Roman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4307585" y="4205478"/>
            <a:ext cx="4594225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spc="-5" dirty="0">
                <a:solidFill>
                  <a:srgbClr val="1F477B"/>
                </a:solidFill>
                <a:latin typeface="Times New Roman"/>
                <a:cs typeface="Times New Roman"/>
              </a:rPr>
              <a:t>муниципального </a:t>
            </a:r>
            <a:r>
              <a:rPr sz="1600" spc="-10" dirty="0">
                <a:solidFill>
                  <a:srgbClr val="1F477B"/>
                </a:solidFill>
                <a:latin typeface="Times New Roman"/>
                <a:cs typeface="Times New Roman"/>
              </a:rPr>
              <a:t>образования </a:t>
            </a:r>
            <a:r>
              <a:rPr sz="1600" spc="-5" dirty="0">
                <a:solidFill>
                  <a:srgbClr val="1F477B"/>
                </a:solidFill>
                <a:latin typeface="Times New Roman"/>
                <a:cs typeface="Times New Roman"/>
              </a:rPr>
              <a:t>«Демидовский</a:t>
            </a:r>
            <a:r>
              <a:rPr sz="1600" spc="110" dirty="0">
                <a:solidFill>
                  <a:srgbClr val="1F477B"/>
                </a:solidFill>
                <a:latin typeface="Times New Roman"/>
                <a:cs typeface="Times New Roman"/>
              </a:rPr>
              <a:t> </a:t>
            </a:r>
            <a:r>
              <a:rPr sz="1600" spc="-5" dirty="0">
                <a:solidFill>
                  <a:srgbClr val="1F477B"/>
                </a:solidFill>
                <a:latin typeface="Times New Roman"/>
                <a:cs typeface="Times New Roman"/>
              </a:rPr>
              <a:t>район»</a:t>
            </a:r>
            <a:endParaRPr sz="1600">
              <a:latin typeface="Times New Roman"/>
              <a:cs typeface="Times New Roman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4307585" y="4449317"/>
            <a:ext cx="4474972" cy="1256113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algn="just">
              <a:spcBef>
                <a:spcPts val="95"/>
              </a:spcBef>
            </a:pPr>
            <a:r>
              <a:rPr sz="1600" spc="-5" dirty="0" err="1" smtClean="0">
                <a:solidFill>
                  <a:srgbClr val="1F477B"/>
                </a:solidFill>
                <a:latin typeface="Times New Roman"/>
                <a:cs typeface="Times New Roman"/>
              </a:rPr>
              <a:t>См</a:t>
            </a:r>
            <a:r>
              <a:rPr sz="1600" spc="-25" dirty="0" err="1" smtClean="0">
                <a:solidFill>
                  <a:srgbClr val="1F477B"/>
                </a:solidFill>
                <a:latin typeface="Times New Roman"/>
                <a:cs typeface="Times New Roman"/>
              </a:rPr>
              <a:t>о</a:t>
            </a:r>
            <a:r>
              <a:rPr sz="1600" spc="-5" dirty="0" err="1" smtClean="0">
                <a:solidFill>
                  <a:srgbClr val="1F477B"/>
                </a:solidFill>
                <a:latin typeface="Times New Roman"/>
                <a:cs typeface="Times New Roman"/>
              </a:rPr>
              <a:t>ленс</a:t>
            </a:r>
            <a:r>
              <a:rPr sz="1600" spc="-95" dirty="0" err="1" smtClean="0">
                <a:solidFill>
                  <a:srgbClr val="1F477B"/>
                </a:solidFill>
                <a:latin typeface="Times New Roman"/>
                <a:cs typeface="Times New Roman"/>
              </a:rPr>
              <a:t>к</a:t>
            </a:r>
            <a:r>
              <a:rPr sz="1600" dirty="0" err="1" smtClean="0">
                <a:solidFill>
                  <a:srgbClr val="1F477B"/>
                </a:solidFill>
                <a:latin typeface="Times New Roman"/>
                <a:cs typeface="Times New Roman"/>
              </a:rPr>
              <a:t>о</a:t>
            </a:r>
            <a:r>
              <a:rPr sz="1600" spc="-5" dirty="0" err="1" smtClean="0">
                <a:solidFill>
                  <a:srgbClr val="1F477B"/>
                </a:solidFill>
                <a:latin typeface="Times New Roman"/>
                <a:cs typeface="Times New Roman"/>
              </a:rPr>
              <a:t>й</a:t>
            </a:r>
            <a:r>
              <a:rPr lang="ru-RU" sz="1600" spc="-5" dirty="0" smtClean="0">
                <a:solidFill>
                  <a:srgbClr val="1F477B"/>
                </a:solidFill>
                <a:latin typeface="Times New Roman"/>
                <a:cs typeface="Times New Roman"/>
              </a:rPr>
              <a:t> </a:t>
            </a:r>
            <a:r>
              <a:rPr lang="ru-RU" sz="1600" spc="-15" dirty="0" smtClean="0">
                <a:solidFill>
                  <a:srgbClr val="1F477B"/>
                </a:solidFill>
                <a:latin typeface="Times New Roman"/>
                <a:cs typeface="Times New Roman"/>
              </a:rPr>
              <a:t>о</a:t>
            </a:r>
            <a:r>
              <a:rPr lang="ru-RU" sz="1600" spc="-50" dirty="0" smtClean="0">
                <a:solidFill>
                  <a:srgbClr val="1F477B"/>
                </a:solidFill>
                <a:latin typeface="Times New Roman"/>
                <a:cs typeface="Times New Roman"/>
              </a:rPr>
              <a:t>б</a:t>
            </a:r>
            <a:r>
              <a:rPr lang="ru-RU" sz="1600" spc="-5" dirty="0" smtClean="0">
                <a:solidFill>
                  <a:srgbClr val="1F477B"/>
                </a:solidFill>
                <a:latin typeface="Times New Roman"/>
                <a:cs typeface="Times New Roman"/>
              </a:rPr>
              <a:t>л</a:t>
            </a:r>
            <a:r>
              <a:rPr lang="ru-RU" sz="1600" spc="-10" dirty="0" smtClean="0">
                <a:solidFill>
                  <a:srgbClr val="1F477B"/>
                </a:solidFill>
                <a:latin typeface="Times New Roman"/>
                <a:cs typeface="Times New Roman"/>
              </a:rPr>
              <a:t>а</a:t>
            </a:r>
            <a:r>
              <a:rPr lang="ru-RU" sz="1600" spc="-5" dirty="0" smtClean="0">
                <a:solidFill>
                  <a:srgbClr val="1F477B"/>
                </a:solidFill>
                <a:latin typeface="Times New Roman"/>
                <a:cs typeface="Times New Roman"/>
              </a:rPr>
              <a:t>сти с</a:t>
            </a:r>
            <a:r>
              <a:rPr lang="ru-RU" sz="1600" spc="35" dirty="0" smtClean="0">
                <a:solidFill>
                  <a:srgbClr val="1F477B"/>
                </a:solidFill>
                <a:latin typeface="Times New Roman"/>
                <a:cs typeface="Times New Roman"/>
              </a:rPr>
              <a:t>о</a:t>
            </a:r>
            <a:r>
              <a:rPr lang="ru-RU" sz="1600" spc="-5" dirty="0" smtClean="0">
                <a:solidFill>
                  <a:srgbClr val="1F477B"/>
                </a:solidFill>
                <a:latin typeface="Times New Roman"/>
                <a:cs typeface="Times New Roman"/>
              </a:rPr>
              <a:t>с</a:t>
            </a:r>
            <a:r>
              <a:rPr lang="ru-RU" sz="1600" spc="25" dirty="0" smtClean="0">
                <a:solidFill>
                  <a:srgbClr val="1F477B"/>
                </a:solidFill>
                <a:latin typeface="Times New Roman"/>
                <a:cs typeface="Times New Roman"/>
              </a:rPr>
              <a:t>т</a:t>
            </a:r>
            <a:r>
              <a:rPr lang="ru-RU" sz="1600" spc="-5" dirty="0" smtClean="0">
                <a:solidFill>
                  <a:srgbClr val="1F477B"/>
                </a:solidFill>
                <a:latin typeface="Times New Roman"/>
                <a:cs typeface="Times New Roman"/>
              </a:rPr>
              <a:t>ав</a:t>
            </a:r>
            <a:r>
              <a:rPr lang="ru-RU" sz="1600" spc="5" dirty="0" smtClean="0">
                <a:solidFill>
                  <a:srgbClr val="1F477B"/>
                </a:solidFill>
                <a:latin typeface="Times New Roman"/>
                <a:cs typeface="Times New Roman"/>
              </a:rPr>
              <a:t>и</a:t>
            </a:r>
            <a:r>
              <a:rPr lang="ru-RU" sz="1600" dirty="0" smtClean="0">
                <a:solidFill>
                  <a:srgbClr val="1F477B"/>
                </a:solidFill>
                <a:latin typeface="Times New Roman"/>
                <a:cs typeface="Times New Roman"/>
              </a:rPr>
              <a:t>л</a:t>
            </a:r>
            <a:r>
              <a:rPr lang="ru-RU" sz="1600" spc="-5" dirty="0" smtClean="0">
                <a:solidFill>
                  <a:srgbClr val="1F477B"/>
                </a:solidFill>
                <a:latin typeface="Times New Roman"/>
                <a:cs typeface="Times New Roman"/>
              </a:rPr>
              <a:t>и</a:t>
            </a:r>
            <a:r>
              <a:rPr lang="ru-RU" sz="1600" dirty="0" smtClean="0">
                <a:solidFill>
                  <a:srgbClr val="1F477B"/>
                </a:solidFill>
                <a:latin typeface="Times New Roman"/>
                <a:cs typeface="Times New Roman"/>
              </a:rPr>
              <a:t> </a:t>
            </a:r>
            <a:r>
              <a:rPr lang="ru-RU" sz="1600" spc="-15" dirty="0" smtClean="0">
                <a:solidFill>
                  <a:srgbClr val="1F477B"/>
                </a:solidFill>
                <a:latin typeface="Times New Roman"/>
                <a:cs typeface="Times New Roman"/>
              </a:rPr>
              <a:t>р</a:t>
            </a:r>
            <a:r>
              <a:rPr lang="ru-RU" sz="1600" spc="-20" dirty="0" smtClean="0">
                <a:solidFill>
                  <a:srgbClr val="1F477B"/>
                </a:solidFill>
                <a:latin typeface="Times New Roman"/>
                <a:cs typeface="Times New Roman"/>
              </a:rPr>
              <a:t>а</a:t>
            </a:r>
            <a:r>
              <a:rPr lang="ru-RU" sz="1600" spc="-55" dirty="0" smtClean="0">
                <a:solidFill>
                  <a:srgbClr val="1F477B"/>
                </a:solidFill>
                <a:latin typeface="Times New Roman"/>
                <a:cs typeface="Times New Roman"/>
              </a:rPr>
              <a:t>с</a:t>
            </a:r>
            <a:r>
              <a:rPr lang="ru-RU" sz="1600" spc="-85" dirty="0" smtClean="0">
                <a:solidFill>
                  <a:srgbClr val="1F477B"/>
                </a:solidFill>
                <a:latin typeface="Times New Roman"/>
                <a:cs typeface="Times New Roman"/>
              </a:rPr>
              <a:t>х</a:t>
            </a:r>
            <a:r>
              <a:rPr lang="ru-RU" sz="1600" spc="-75" dirty="0" smtClean="0">
                <a:solidFill>
                  <a:srgbClr val="1F477B"/>
                </a:solidFill>
                <a:latin typeface="Times New Roman"/>
                <a:cs typeface="Times New Roman"/>
              </a:rPr>
              <a:t>о</a:t>
            </a:r>
            <a:r>
              <a:rPr lang="ru-RU" sz="1600" spc="-15" dirty="0" smtClean="0">
                <a:solidFill>
                  <a:srgbClr val="1F477B"/>
                </a:solidFill>
                <a:latin typeface="Times New Roman"/>
                <a:cs typeface="Times New Roman"/>
              </a:rPr>
              <a:t>д</a:t>
            </a:r>
            <a:r>
              <a:rPr lang="ru-RU" sz="1600" spc="-5" dirty="0" smtClean="0">
                <a:solidFill>
                  <a:srgbClr val="1F477B"/>
                </a:solidFill>
                <a:latin typeface="Times New Roman"/>
                <a:cs typeface="Times New Roman"/>
              </a:rPr>
              <a:t>ы </a:t>
            </a:r>
            <a:r>
              <a:rPr lang="ru-RU" sz="1600" spc="-10" dirty="0" smtClean="0">
                <a:solidFill>
                  <a:srgbClr val="1F477B"/>
                </a:solidFill>
                <a:latin typeface="Times New Roman"/>
                <a:cs typeface="Times New Roman"/>
              </a:rPr>
              <a:t>на </a:t>
            </a:r>
            <a:r>
              <a:rPr lang="ru-RU" sz="1600" spc="-5" dirty="0" smtClean="0">
                <a:solidFill>
                  <a:srgbClr val="1F477B"/>
                </a:solidFill>
                <a:latin typeface="Times New Roman"/>
                <a:cs typeface="Times New Roman"/>
              </a:rPr>
              <a:t>о</a:t>
            </a:r>
            <a:r>
              <a:rPr lang="ru-RU" sz="1600" spc="-15" dirty="0" smtClean="0">
                <a:solidFill>
                  <a:srgbClr val="1F477B"/>
                </a:solidFill>
                <a:latin typeface="Times New Roman"/>
                <a:cs typeface="Times New Roman"/>
              </a:rPr>
              <a:t>б</a:t>
            </a:r>
            <a:r>
              <a:rPr lang="ru-RU" sz="1600" spc="-5" dirty="0" smtClean="0">
                <a:solidFill>
                  <a:srgbClr val="1F477B"/>
                </a:solidFill>
                <a:latin typeface="Times New Roman"/>
                <a:cs typeface="Times New Roman"/>
              </a:rPr>
              <a:t>р</a:t>
            </a:r>
            <a:r>
              <a:rPr lang="ru-RU" sz="1600" spc="-20" dirty="0" smtClean="0">
                <a:solidFill>
                  <a:srgbClr val="1F477B"/>
                </a:solidFill>
                <a:latin typeface="Times New Roman"/>
                <a:cs typeface="Times New Roman"/>
              </a:rPr>
              <a:t>а</a:t>
            </a:r>
            <a:r>
              <a:rPr lang="ru-RU" sz="1600" spc="-25" dirty="0" smtClean="0">
                <a:solidFill>
                  <a:srgbClr val="1F477B"/>
                </a:solidFill>
                <a:latin typeface="Times New Roman"/>
                <a:cs typeface="Times New Roman"/>
              </a:rPr>
              <a:t>з</a:t>
            </a:r>
            <a:r>
              <a:rPr lang="ru-RU" sz="1600" spc="-5" dirty="0" smtClean="0">
                <a:solidFill>
                  <a:srgbClr val="1F477B"/>
                </a:solidFill>
                <a:latin typeface="Times New Roman"/>
                <a:cs typeface="Times New Roman"/>
              </a:rPr>
              <a:t>о</a:t>
            </a:r>
            <a:r>
              <a:rPr lang="ru-RU" sz="1600" spc="-45" dirty="0" smtClean="0">
                <a:solidFill>
                  <a:srgbClr val="1F477B"/>
                </a:solidFill>
                <a:latin typeface="Times New Roman"/>
                <a:cs typeface="Times New Roman"/>
              </a:rPr>
              <a:t>в</a:t>
            </a:r>
            <a:r>
              <a:rPr lang="ru-RU" sz="1600" spc="-5" dirty="0" smtClean="0">
                <a:solidFill>
                  <a:srgbClr val="1F477B"/>
                </a:solidFill>
                <a:latin typeface="Times New Roman"/>
                <a:cs typeface="Times New Roman"/>
              </a:rPr>
              <a:t>ан</a:t>
            </a:r>
            <a:r>
              <a:rPr lang="ru-RU" sz="1600" spc="-15" dirty="0" smtClean="0">
                <a:solidFill>
                  <a:srgbClr val="1F477B"/>
                </a:solidFill>
                <a:latin typeface="Times New Roman"/>
                <a:cs typeface="Times New Roman"/>
              </a:rPr>
              <a:t>и</a:t>
            </a:r>
            <a:r>
              <a:rPr lang="ru-RU" sz="1600" spc="-5" dirty="0" smtClean="0">
                <a:solidFill>
                  <a:srgbClr val="1F477B"/>
                </a:solidFill>
                <a:latin typeface="Times New Roman"/>
                <a:cs typeface="Times New Roman"/>
              </a:rPr>
              <a:t>е – </a:t>
            </a:r>
            <a:r>
              <a:rPr lang="ru-RU" sz="1600" b="1" dirty="0" smtClean="0">
                <a:solidFill>
                  <a:srgbClr val="1F477B"/>
                </a:solidFill>
                <a:latin typeface="Times New Roman"/>
                <a:cs typeface="Times New Roman"/>
              </a:rPr>
              <a:t>60,9</a:t>
            </a:r>
            <a:r>
              <a:rPr lang="ru-RU" sz="1600" b="1" spc="-20" dirty="0" smtClean="0">
                <a:solidFill>
                  <a:srgbClr val="1F477B"/>
                </a:solidFill>
                <a:latin typeface="Times New Roman"/>
                <a:cs typeface="Times New Roman"/>
              </a:rPr>
              <a:t>%</a:t>
            </a:r>
            <a:r>
              <a:rPr lang="ru-RU" sz="1600" spc="-5" dirty="0" smtClean="0">
                <a:solidFill>
                  <a:srgbClr val="1F477B"/>
                </a:solidFill>
                <a:latin typeface="Times New Roman"/>
                <a:cs typeface="Times New Roman"/>
              </a:rPr>
              <a:t>, </a:t>
            </a:r>
            <a:r>
              <a:rPr lang="ru-RU" sz="1600" spc="-5" dirty="0">
                <a:solidFill>
                  <a:srgbClr val="1F477B"/>
                </a:solidFill>
                <a:latin typeface="Times New Roman"/>
                <a:cs typeface="Times New Roman"/>
              </a:rPr>
              <a:t>культуру – </a:t>
            </a:r>
            <a:r>
              <a:rPr lang="ru-RU" sz="1600" b="1" spc="-5" dirty="0" smtClean="0">
                <a:solidFill>
                  <a:srgbClr val="1F477B"/>
                </a:solidFill>
                <a:latin typeface="Times New Roman"/>
                <a:cs typeface="Times New Roman"/>
              </a:rPr>
              <a:t>12,5 </a:t>
            </a:r>
            <a:r>
              <a:rPr lang="ru-RU" sz="1600" b="1" spc="-5" dirty="0">
                <a:solidFill>
                  <a:srgbClr val="1F477B"/>
                </a:solidFill>
                <a:latin typeface="Times New Roman"/>
                <a:cs typeface="Times New Roman"/>
              </a:rPr>
              <a:t>%</a:t>
            </a:r>
            <a:r>
              <a:rPr lang="ru-RU" sz="1600" spc="-5" dirty="0">
                <a:solidFill>
                  <a:srgbClr val="1F477B"/>
                </a:solidFill>
                <a:latin typeface="Times New Roman"/>
                <a:cs typeface="Times New Roman"/>
              </a:rPr>
              <a:t>, </a:t>
            </a:r>
            <a:r>
              <a:rPr lang="ru-RU" sz="1600" spc="-5" dirty="0" smtClean="0">
                <a:solidFill>
                  <a:srgbClr val="1F477B"/>
                </a:solidFill>
                <a:latin typeface="Times New Roman"/>
                <a:cs typeface="Times New Roman"/>
              </a:rPr>
              <a:t>социальную </a:t>
            </a:r>
            <a:r>
              <a:rPr lang="ru-RU" sz="1600" spc="-20" dirty="0" smtClean="0">
                <a:solidFill>
                  <a:srgbClr val="1F477B"/>
                </a:solidFill>
                <a:latin typeface="Times New Roman"/>
                <a:cs typeface="Times New Roman"/>
              </a:rPr>
              <a:t>п</a:t>
            </a:r>
            <a:r>
              <a:rPr lang="ru-RU" sz="1600" spc="-25" dirty="0" smtClean="0">
                <a:solidFill>
                  <a:srgbClr val="1F477B"/>
                </a:solidFill>
                <a:latin typeface="Times New Roman"/>
                <a:cs typeface="Times New Roman"/>
              </a:rPr>
              <a:t>о</a:t>
            </a:r>
            <a:r>
              <a:rPr lang="ru-RU" sz="1600" spc="-5" dirty="0" smtClean="0">
                <a:solidFill>
                  <a:srgbClr val="1F477B"/>
                </a:solidFill>
                <a:latin typeface="Times New Roman"/>
                <a:cs typeface="Times New Roman"/>
              </a:rPr>
              <a:t>л</a:t>
            </a:r>
            <a:r>
              <a:rPr lang="ru-RU" sz="1600" spc="-15" dirty="0" smtClean="0">
                <a:solidFill>
                  <a:srgbClr val="1F477B"/>
                </a:solidFill>
                <a:latin typeface="Times New Roman"/>
                <a:cs typeface="Times New Roman"/>
              </a:rPr>
              <a:t>и</a:t>
            </a:r>
            <a:r>
              <a:rPr lang="ru-RU" sz="1600" spc="-5" dirty="0" smtClean="0">
                <a:solidFill>
                  <a:srgbClr val="1F477B"/>
                </a:solidFill>
                <a:latin typeface="Times New Roman"/>
                <a:cs typeface="Times New Roman"/>
              </a:rPr>
              <a:t>т</a:t>
            </a:r>
            <a:r>
              <a:rPr lang="ru-RU" sz="1600" spc="-25" dirty="0" smtClean="0">
                <a:solidFill>
                  <a:srgbClr val="1F477B"/>
                </a:solidFill>
                <a:latin typeface="Times New Roman"/>
                <a:cs typeface="Times New Roman"/>
              </a:rPr>
              <a:t>и</a:t>
            </a:r>
            <a:r>
              <a:rPr lang="ru-RU" sz="1600" spc="-40" dirty="0" smtClean="0">
                <a:solidFill>
                  <a:srgbClr val="1F477B"/>
                </a:solidFill>
                <a:latin typeface="Times New Roman"/>
                <a:cs typeface="Times New Roman"/>
              </a:rPr>
              <a:t>к</a:t>
            </a:r>
            <a:r>
              <a:rPr lang="ru-RU" sz="1600" spc="-5" dirty="0" smtClean="0">
                <a:solidFill>
                  <a:srgbClr val="1F477B"/>
                </a:solidFill>
                <a:latin typeface="Times New Roman"/>
                <a:cs typeface="Times New Roman"/>
              </a:rPr>
              <a:t>у </a:t>
            </a:r>
            <a:r>
              <a:rPr lang="ru-RU" sz="1600" spc="-5" dirty="0">
                <a:solidFill>
                  <a:srgbClr val="1F477B"/>
                </a:solidFill>
                <a:latin typeface="Times New Roman"/>
                <a:cs typeface="Times New Roman"/>
              </a:rPr>
              <a:t>–</a:t>
            </a:r>
            <a:r>
              <a:rPr lang="ru-RU" sz="1600" spc="-5" dirty="0" smtClean="0">
                <a:solidFill>
                  <a:srgbClr val="1F477B"/>
                </a:solidFill>
                <a:latin typeface="Times New Roman"/>
                <a:cs typeface="Times New Roman"/>
              </a:rPr>
              <a:t> </a:t>
            </a:r>
            <a:r>
              <a:rPr lang="ru-RU" sz="1600" b="1" spc="-5" dirty="0" smtClean="0">
                <a:solidFill>
                  <a:srgbClr val="1F477B"/>
                </a:solidFill>
                <a:latin typeface="Times New Roman"/>
                <a:cs typeface="Times New Roman"/>
              </a:rPr>
              <a:t>6,0% </a:t>
            </a:r>
            <a:r>
              <a:rPr lang="ru-RU" sz="1600" spc="-5" dirty="0" smtClean="0">
                <a:solidFill>
                  <a:srgbClr val="1F477B"/>
                </a:solidFill>
                <a:latin typeface="Times New Roman"/>
                <a:cs typeface="Times New Roman"/>
              </a:rPr>
              <a:t>и </a:t>
            </a:r>
            <a:r>
              <a:rPr lang="ru-RU" sz="1600" spc="-10" dirty="0" smtClean="0">
                <a:solidFill>
                  <a:srgbClr val="1F477B"/>
                </a:solidFill>
                <a:latin typeface="Times New Roman"/>
                <a:cs typeface="Times New Roman"/>
              </a:rPr>
              <a:t>н</a:t>
            </a:r>
            <a:r>
              <a:rPr lang="ru-RU" sz="1600" spc="-5" dirty="0" smtClean="0">
                <a:solidFill>
                  <a:srgbClr val="1F477B"/>
                </a:solidFill>
                <a:latin typeface="Times New Roman"/>
                <a:cs typeface="Times New Roman"/>
              </a:rPr>
              <a:t>а</a:t>
            </a:r>
            <a:r>
              <a:rPr lang="ru-RU" sz="1600" dirty="0" smtClean="0">
                <a:solidFill>
                  <a:srgbClr val="1F477B"/>
                </a:solidFill>
                <a:latin typeface="Times New Roman"/>
                <a:cs typeface="Times New Roman"/>
              </a:rPr>
              <a:t> общегосударственные </a:t>
            </a:r>
            <a:r>
              <a:rPr lang="ru-RU" sz="1600" spc="-15" dirty="0" smtClean="0">
                <a:solidFill>
                  <a:srgbClr val="1F477B"/>
                </a:solidFill>
                <a:latin typeface="Times New Roman"/>
                <a:cs typeface="Times New Roman"/>
              </a:rPr>
              <a:t>в</a:t>
            </a:r>
            <a:r>
              <a:rPr lang="ru-RU" sz="1600" spc="-5" dirty="0" smtClean="0">
                <a:solidFill>
                  <a:srgbClr val="1F477B"/>
                </a:solidFill>
                <a:latin typeface="Times New Roman"/>
                <a:cs typeface="Times New Roman"/>
              </a:rPr>
              <a:t>о</a:t>
            </a:r>
            <a:r>
              <a:rPr lang="ru-RU" sz="1600" spc="-10" dirty="0" smtClean="0">
                <a:solidFill>
                  <a:srgbClr val="1F477B"/>
                </a:solidFill>
                <a:latin typeface="Times New Roman"/>
                <a:cs typeface="Times New Roman"/>
              </a:rPr>
              <a:t>пр</a:t>
            </a:r>
            <a:r>
              <a:rPr lang="ru-RU" sz="1600" spc="35" dirty="0" smtClean="0">
                <a:solidFill>
                  <a:srgbClr val="1F477B"/>
                </a:solidFill>
                <a:latin typeface="Times New Roman"/>
                <a:cs typeface="Times New Roman"/>
              </a:rPr>
              <a:t>о</a:t>
            </a:r>
            <a:r>
              <a:rPr lang="ru-RU" sz="1600" dirty="0" smtClean="0">
                <a:solidFill>
                  <a:srgbClr val="1F477B"/>
                </a:solidFill>
                <a:latin typeface="Times New Roman"/>
                <a:cs typeface="Times New Roman"/>
              </a:rPr>
              <a:t>с</a:t>
            </a:r>
            <a:r>
              <a:rPr lang="ru-RU" sz="1600" spc="-5" dirty="0" smtClean="0">
                <a:solidFill>
                  <a:srgbClr val="1F477B"/>
                </a:solidFill>
                <a:latin typeface="Times New Roman"/>
                <a:cs typeface="Times New Roman"/>
              </a:rPr>
              <a:t>ы – </a:t>
            </a:r>
            <a:r>
              <a:rPr lang="ru-RU" sz="1600" b="1" spc="-5" dirty="0" smtClean="0">
                <a:solidFill>
                  <a:srgbClr val="1F477B"/>
                </a:solidFill>
                <a:latin typeface="Times New Roman"/>
                <a:cs typeface="Times New Roman"/>
              </a:rPr>
              <a:t>9,7%</a:t>
            </a:r>
            <a:endParaRPr lang="ru-RU" sz="1600" b="1" dirty="0">
              <a:latin typeface="Times New Roman"/>
              <a:cs typeface="Times New Roman"/>
            </a:endParaRPr>
          </a:p>
          <a:p>
            <a:pPr marL="12700" marR="5080" algn="just">
              <a:spcBef>
                <a:spcPts val="95"/>
              </a:spcBef>
            </a:pPr>
            <a:endParaRPr lang="ru-RU" sz="1600" dirty="0">
              <a:latin typeface="Times New Roman"/>
              <a:cs typeface="Times New Roman"/>
            </a:endParaRPr>
          </a:p>
        </p:txBody>
      </p:sp>
      <p:graphicFrame>
        <p:nvGraphicFramePr>
          <p:cNvPr id="39" name="Диаграмма 38"/>
          <p:cNvGraphicFramePr/>
          <p:nvPr>
            <p:extLst>
              <p:ext uri="{D42A27DB-BD31-4B8C-83A1-F6EECF244321}">
                <p14:modId xmlns:p14="http://schemas.microsoft.com/office/powerpoint/2010/main" val="2115350621"/>
              </p:ext>
            </p:extLst>
          </p:nvPr>
        </p:nvGraphicFramePr>
        <p:xfrm>
          <a:off x="838199" y="1828799"/>
          <a:ext cx="3469385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bject 11"/>
          <p:cNvSpPr/>
          <p:nvPr/>
        </p:nvSpPr>
        <p:spPr>
          <a:xfrm>
            <a:off x="19811" y="1219200"/>
            <a:ext cx="9124189" cy="5638800"/>
          </a:xfrm>
          <a:prstGeom prst="rect">
            <a:avLst/>
          </a:prstGeom>
          <a:blipFill>
            <a:blip r:embed="rId2" cstate="print">
              <a:duotone>
                <a:schemeClr val="accent4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object 2"/>
          <p:cNvSpPr/>
          <p:nvPr/>
        </p:nvSpPr>
        <p:spPr>
          <a:xfrm>
            <a:off x="0" y="0"/>
            <a:ext cx="286512" cy="5334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13004" y="135636"/>
            <a:ext cx="8730996" cy="27432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09955" y="135636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59" y="135635"/>
                </a:lnTo>
                <a:lnTo>
                  <a:pt x="137159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47116" y="0"/>
            <a:ext cx="140335" cy="135890"/>
          </a:xfrm>
          <a:custGeom>
            <a:avLst/>
            <a:gdLst/>
            <a:ahLst/>
            <a:cxnLst/>
            <a:rect l="l" t="t" r="r" b="b"/>
            <a:pathLst>
              <a:path w="140334" h="135890">
                <a:moveTo>
                  <a:pt x="0" y="135636"/>
                </a:moveTo>
                <a:lnTo>
                  <a:pt x="140208" y="135636"/>
                </a:lnTo>
                <a:lnTo>
                  <a:pt x="140208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47116" y="135636"/>
            <a:ext cx="140335" cy="140335"/>
          </a:xfrm>
          <a:custGeom>
            <a:avLst/>
            <a:gdLst/>
            <a:ahLst/>
            <a:cxnLst/>
            <a:rect l="l" t="t" r="r" b="b"/>
            <a:pathLst>
              <a:path w="140334" h="140335">
                <a:moveTo>
                  <a:pt x="0" y="140207"/>
                </a:moveTo>
                <a:lnTo>
                  <a:pt x="140208" y="140207"/>
                </a:lnTo>
                <a:lnTo>
                  <a:pt x="140208" y="0"/>
                </a:lnTo>
                <a:lnTo>
                  <a:pt x="0" y="0"/>
                </a:lnTo>
                <a:lnTo>
                  <a:pt x="0" y="140207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74320" y="274320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60" y="135635"/>
                </a:lnTo>
                <a:lnTo>
                  <a:pt x="137160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31063" y="137160"/>
            <a:ext cx="142240" cy="137160"/>
          </a:xfrm>
          <a:custGeom>
            <a:avLst/>
            <a:gdLst/>
            <a:ahLst/>
            <a:cxnLst/>
            <a:rect l="l" t="t" r="r" b="b"/>
            <a:pathLst>
              <a:path w="142240" h="137160">
                <a:moveTo>
                  <a:pt x="0" y="137159"/>
                </a:moveTo>
                <a:lnTo>
                  <a:pt x="141732" y="137159"/>
                </a:lnTo>
                <a:lnTo>
                  <a:pt x="141732" y="0"/>
                </a:lnTo>
                <a:lnTo>
                  <a:pt x="0" y="0"/>
                </a:lnTo>
                <a:lnTo>
                  <a:pt x="0" y="137159"/>
                </a:lnTo>
                <a:close/>
              </a:path>
            </a:pathLst>
          </a:custGeom>
          <a:solidFill>
            <a:srgbClr val="0000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09955" y="271272"/>
            <a:ext cx="137160" cy="139065"/>
          </a:xfrm>
          <a:custGeom>
            <a:avLst/>
            <a:gdLst/>
            <a:ahLst/>
            <a:cxnLst/>
            <a:rect l="l" t="t" r="r" b="b"/>
            <a:pathLst>
              <a:path w="137159" h="139065">
                <a:moveTo>
                  <a:pt x="0" y="138683"/>
                </a:moveTo>
                <a:lnTo>
                  <a:pt x="137159" y="138683"/>
                </a:lnTo>
                <a:lnTo>
                  <a:pt x="137159" y="0"/>
                </a:lnTo>
                <a:lnTo>
                  <a:pt x="0" y="0"/>
                </a:lnTo>
                <a:lnTo>
                  <a:pt x="0" y="138683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74320" y="409955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6"/>
                </a:moveTo>
                <a:lnTo>
                  <a:pt x="137160" y="135636"/>
                </a:lnTo>
                <a:lnTo>
                  <a:pt x="137160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516635" y="454123"/>
            <a:ext cx="8456549" cy="75148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559560" marR="5080" indent="-1547495" algn="ctr">
              <a:lnSpc>
                <a:spcPct val="100000"/>
              </a:lnSpc>
              <a:spcBef>
                <a:spcPts val="100"/>
              </a:spcBef>
              <a:tabLst>
                <a:tab pos="2814955" algn="l"/>
              </a:tabLst>
            </a:pPr>
            <a:r>
              <a:rPr sz="2400" b="1" i="1" spc="-65" dirty="0">
                <a:solidFill>
                  <a:srgbClr val="001F5F"/>
                </a:solidFill>
                <a:latin typeface="Times New Roman"/>
                <a:cs typeface="Times New Roman"/>
              </a:rPr>
              <a:t>Расходы </a:t>
            </a:r>
            <a:r>
              <a:rPr sz="24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по </a:t>
            </a:r>
            <a:r>
              <a:rPr sz="2400" b="1" i="1" spc="-20" dirty="0">
                <a:solidFill>
                  <a:srgbClr val="001F5F"/>
                </a:solidFill>
                <a:latin typeface="Times New Roman"/>
                <a:cs typeface="Times New Roman"/>
              </a:rPr>
              <a:t>разделу </a:t>
            </a:r>
            <a:r>
              <a:rPr sz="24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«</a:t>
            </a:r>
            <a:r>
              <a:rPr sz="2400" b="1" i="1" spc="-5" dirty="0" err="1">
                <a:solidFill>
                  <a:srgbClr val="001F5F"/>
                </a:solidFill>
                <a:latin typeface="Times New Roman"/>
                <a:cs typeface="Times New Roman"/>
              </a:rPr>
              <a:t>Социальная</a:t>
            </a:r>
            <a:r>
              <a:rPr sz="24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lang="ru-RU" sz="2400" b="1" i="1" spc="-5" dirty="0" smtClean="0">
                <a:solidFill>
                  <a:srgbClr val="001F5F"/>
                </a:solidFill>
                <a:latin typeface="Times New Roman"/>
                <a:cs typeface="Times New Roman"/>
              </a:rPr>
              <a:t>п</a:t>
            </a:r>
            <a:r>
              <a:rPr sz="2400" b="1" i="1" spc="-25" dirty="0" err="1" smtClean="0">
                <a:solidFill>
                  <a:srgbClr val="001F5F"/>
                </a:solidFill>
                <a:latin typeface="Times New Roman"/>
                <a:cs typeface="Times New Roman"/>
              </a:rPr>
              <a:t>олитика</a:t>
            </a:r>
            <a:r>
              <a:rPr sz="2400" b="1" i="1" spc="-25" dirty="0">
                <a:solidFill>
                  <a:srgbClr val="001F5F"/>
                </a:solidFill>
                <a:latin typeface="Times New Roman"/>
                <a:cs typeface="Times New Roman"/>
              </a:rPr>
              <a:t>»  </a:t>
            </a:r>
            <a:r>
              <a:rPr lang="ru-RU" sz="2400" b="1" i="1" spc="-25" dirty="0" smtClean="0">
                <a:solidFill>
                  <a:srgbClr val="001F5F"/>
                </a:solidFill>
                <a:latin typeface="Times New Roman"/>
                <a:cs typeface="Times New Roman"/>
              </a:rPr>
              <a:t>за </a:t>
            </a:r>
            <a:r>
              <a:rPr sz="2400" b="1" i="1" dirty="0" smtClean="0">
                <a:solidFill>
                  <a:srgbClr val="001F5F"/>
                </a:solidFill>
                <a:latin typeface="Times New Roman"/>
                <a:cs typeface="Times New Roman"/>
              </a:rPr>
              <a:t>20</a:t>
            </a:r>
            <a:r>
              <a:rPr lang="ru-RU" sz="2400" b="1" i="1" dirty="0" smtClean="0">
                <a:solidFill>
                  <a:srgbClr val="001F5F"/>
                </a:solidFill>
                <a:latin typeface="Times New Roman"/>
                <a:cs typeface="Times New Roman"/>
              </a:rPr>
              <a:t>23</a:t>
            </a:r>
            <a:r>
              <a:rPr sz="2400" b="1" i="1" dirty="0" smtClean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sz="2400" b="1" i="1" spc="-80" dirty="0" err="1" smtClean="0">
                <a:solidFill>
                  <a:srgbClr val="001F5F"/>
                </a:solidFill>
                <a:latin typeface="Times New Roman"/>
                <a:cs typeface="Times New Roman"/>
              </a:rPr>
              <a:t>год</a:t>
            </a:r>
            <a:r>
              <a:rPr lang="ru-RU" sz="2400" b="1" i="1" spc="-80" dirty="0" smtClean="0">
                <a:solidFill>
                  <a:srgbClr val="001F5F"/>
                </a:solidFill>
                <a:latin typeface="Times New Roman"/>
                <a:cs typeface="Times New Roman"/>
              </a:rPr>
              <a:t/>
            </a:r>
            <a:br>
              <a:rPr lang="ru-RU" sz="2400" b="1" i="1" spc="-80" dirty="0" smtClean="0">
                <a:solidFill>
                  <a:srgbClr val="001F5F"/>
                </a:solidFill>
                <a:latin typeface="Times New Roman"/>
                <a:cs typeface="Times New Roman"/>
              </a:rPr>
            </a:br>
            <a:r>
              <a:rPr sz="2400" b="1" i="1" spc="-80" dirty="0">
                <a:solidFill>
                  <a:srgbClr val="001F5F"/>
                </a:solidFill>
                <a:latin typeface="Times New Roman"/>
                <a:cs typeface="Times New Roman"/>
              </a:rPr>
              <a:t>	</a:t>
            </a:r>
            <a:endParaRPr sz="1800" b="1" i="1" dirty="0">
              <a:latin typeface="Times New Roman"/>
              <a:cs typeface="Times New Roman"/>
            </a:endParaRPr>
          </a:p>
        </p:txBody>
      </p:sp>
      <p:graphicFrame>
        <p:nvGraphicFramePr>
          <p:cNvPr id="13" name="object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50977205"/>
              </p:ext>
            </p:extLst>
          </p:nvPr>
        </p:nvGraphicFramePr>
        <p:xfrm>
          <a:off x="533196" y="1066800"/>
          <a:ext cx="8153604" cy="550925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6073377"/>
                <a:gridCol w="985100"/>
                <a:gridCol w="1095127"/>
              </a:tblGrid>
              <a:tr h="58916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endParaRPr sz="1200" dirty="0">
                        <a:latin typeface="Times New Roman"/>
                        <a:cs typeface="Times New Roman"/>
                      </a:endParaRPr>
                    </a:p>
                    <a:p>
                      <a:pPr marL="1403985">
                        <a:lnSpc>
                          <a:spcPct val="100000"/>
                        </a:lnSpc>
                      </a:pPr>
                      <a:r>
                        <a:rPr sz="12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Наименование</a:t>
                      </a:r>
                      <a:r>
                        <a:rPr sz="1200" b="1" spc="-75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spc="-5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подраздела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4445" marB="0">
                    <a:lnL w="12700">
                      <a:solidFill>
                        <a:srgbClr val="3D3D3D"/>
                      </a:solidFill>
                      <a:prstDash val="solid"/>
                    </a:lnL>
                    <a:lnR w="12700">
                      <a:solidFill>
                        <a:srgbClr val="3D3D3D"/>
                      </a:solidFill>
                      <a:prstDash val="solid"/>
                    </a:lnR>
                    <a:lnT w="12700">
                      <a:solidFill>
                        <a:srgbClr val="3D3D3D"/>
                      </a:solidFill>
                      <a:prstDash val="solid"/>
                    </a:lnT>
                    <a:lnB w="12700">
                      <a:solidFill>
                        <a:srgbClr val="3D3D3D"/>
                      </a:solidFill>
                      <a:prstDash val="solid"/>
                    </a:lnB>
                    <a:solidFill>
                      <a:srgbClr val="FBEADA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endParaRPr sz="1200" dirty="0">
                        <a:latin typeface="Times New Roman"/>
                        <a:cs typeface="Times New Roman"/>
                      </a:endParaRPr>
                    </a:p>
                    <a:p>
                      <a:pPr marR="101600" algn="ctr">
                        <a:lnSpc>
                          <a:spcPct val="100000"/>
                        </a:lnSpc>
                      </a:pPr>
                      <a:r>
                        <a:rPr sz="1200" b="1" spc="5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Р</a:t>
                      </a:r>
                      <a:r>
                        <a:rPr sz="1200" b="1" spc="-5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а</a:t>
                      </a:r>
                      <a:r>
                        <a:rPr sz="1200" b="1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с</a:t>
                      </a:r>
                      <a:r>
                        <a:rPr sz="1200" b="1" spc="-30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х</a:t>
                      </a:r>
                      <a:r>
                        <a:rPr sz="1200" b="1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оды</a:t>
                      </a:r>
                      <a:endParaRPr lang="ru-RU" sz="1200" b="1" dirty="0" smtClean="0">
                        <a:solidFill>
                          <a:srgbClr val="1F477B"/>
                        </a:solidFill>
                        <a:latin typeface="Times New Roman"/>
                        <a:cs typeface="Times New Roman"/>
                      </a:endParaRPr>
                    </a:p>
                    <a:p>
                      <a:pPr marR="101600" algn="r">
                        <a:lnSpc>
                          <a:spcPct val="100000"/>
                        </a:lnSpc>
                      </a:pPr>
                      <a:r>
                        <a:rPr lang="ru-RU" sz="1100" b="1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(</a:t>
                      </a:r>
                      <a:r>
                        <a:rPr lang="ru-RU" sz="1100" b="1" dirty="0" err="1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тыс.рублей</a:t>
                      </a:r>
                      <a:r>
                        <a:rPr lang="ru-RU" sz="1100" b="1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)</a:t>
                      </a:r>
                      <a:endParaRPr sz="11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4445" marB="0">
                    <a:lnL w="12700">
                      <a:solidFill>
                        <a:srgbClr val="3D3D3D"/>
                      </a:solidFill>
                      <a:prstDash val="solid"/>
                    </a:lnL>
                    <a:lnR w="12700">
                      <a:solidFill>
                        <a:srgbClr val="3D3D3D"/>
                      </a:solidFill>
                      <a:prstDash val="solid"/>
                    </a:lnR>
                    <a:lnT w="12700">
                      <a:solidFill>
                        <a:srgbClr val="3D3D3D"/>
                      </a:solidFill>
                      <a:prstDash val="solid"/>
                    </a:lnT>
                    <a:lnB w="12700">
                      <a:solidFill>
                        <a:srgbClr val="3D3D3D"/>
                      </a:solidFill>
                      <a:prstDash val="solid"/>
                    </a:lnB>
                    <a:solidFill>
                      <a:srgbClr val="FBEADA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53035" marR="110489" indent="-635" algn="ctr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sz="1100" b="1" spc="-5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Количество  </a:t>
                      </a:r>
                      <a:r>
                        <a:rPr sz="11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льгот  </a:t>
                      </a:r>
                      <a:r>
                        <a:rPr sz="1100" b="1" spc="-5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п</a:t>
                      </a:r>
                      <a:r>
                        <a:rPr sz="11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олучате</a:t>
                      </a:r>
                      <a:r>
                        <a:rPr sz="1100" b="1" spc="-10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л</a:t>
                      </a:r>
                      <a:r>
                        <a:rPr sz="11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ей</a:t>
                      </a:r>
                      <a:endParaRPr sz="11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4445" marB="0">
                    <a:lnL w="12700">
                      <a:solidFill>
                        <a:srgbClr val="3D3D3D"/>
                      </a:solidFill>
                      <a:prstDash val="solid"/>
                    </a:lnL>
                    <a:lnR w="12700">
                      <a:solidFill>
                        <a:srgbClr val="3D3D3D"/>
                      </a:solidFill>
                      <a:prstDash val="solid"/>
                    </a:lnR>
                    <a:lnT w="12700">
                      <a:solidFill>
                        <a:srgbClr val="3D3D3D"/>
                      </a:solidFill>
                      <a:prstDash val="solid"/>
                    </a:lnT>
                    <a:lnB w="12700">
                      <a:solidFill>
                        <a:srgbClr val="3D3D3D"/>
                      </a:solidFill>
                      <a:prstDash val="solid"/>
                    </a:lnB>
                    <a:solidFill>
                      <a:srgbClr val="FBEADA">
                        <a:alpha val="50195"/>
                      </a:srgbClr>
                    </a:solidFill>
                  </a:tcPr>
                </a:tc>
              </a:tr>
              <a:tr h="219814">
                <a:tc>
                  <a:txBody>
                    <a:bodyPr/>
                    <a:lstStyle/>
                    <a:p>
                      <a:pPr marL="19685">
                        <a:lnSpc>
                          <a:spcPct val="100000"/>
                        </a:lnSpc>
                        <a:spcBef>
                          <a:spcPts val="105"/>
                        </a:spcBef>
                      </a:pPr>
                      <a:r>
                        <a:rPr sz="12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Пенсионное</a:t>
                      </a:r>
                      <a:r>
                        <a:rPr sz="1200" b="1" spc="-35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spc="-20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обеспечение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13335" marB="0">
                    <a:lnL w="12700">
                      <a:solidFill>
                        <a:srgbClr val="3D3D3D"/>
                      </a:solidFill>
                      <a:prstDash val="solid"/>
                    </a:lnL>
                    <a:lnR w="12700">
                      <a:solidFill>
                        <a:srgbClr val="3D3D3D"/>
                      </a:solidFill>
                      <a:prstDash val="solid"/>
                    </a:lnR>
                    <a:lnT w="12700">
                      <a:solidFill>
                        <a:srgbClr val="3D3D3D"/>
                      </a:solidFill>
                      <a:prstDash val="solid"/>
                    </a:lnT>
                    <a:lnB w="12700">
                      <a:solidFill>
                        <a:srgbClr val="3D3D3D"/>
                      </a:solidFill>
                      <a:prstDash val="solid"/>
                    </a:lnB>
                    <a:solidFill>
                      <a:srgbClr val="FBEADA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340360">
                        <a:lnSpc>
                          <a:spcPct val="100000"/>
                        </a:lnSpc>
                        <a:spcBef>
                          <a:spcPts val="70"/>
                        </a:spcBef>
                      </a:pPr>
                      <a:r>
                        <a:rPr lang="ru-RU" sz="1200" b="1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4 782,3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8890" marB="0">
                    <a:lnL w="12700">
                      <a:solidFill>
                        <a:srgbClr val="3D3D3D"/>
                      </a:solidFill>
                      <a:prstDash val="solid"/>
                    </a:lnL>
                    <a:lnR w="12700">
                      <a:solidFill>
                        <a:srgbClr val="3D3D3D"/>
                      </a:solidFill>
                      <a:prstDash val="solid"/>
                    </a:lnR>
                    <a:lnT w="12700">
                      <a:solidFill>
                        <a:srgbClr val="3D3D3D"/>
                      </a:solidFill>
                      <a:prstDash val="solid"/>
                    </a:lnT>
                    <a:lnB w="12700">
                      <a:solidFill>
                        <a:srgbClr val="3D3D3D"/>
                      </a:solidFill>
                      <a:prstDash val="solid"/>
                    </a:lnB>
                    <a:solidFill>
                      <a:srgbClr val="FBEADA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0795" algn="ctr">
                        <a:lnSpc>
                          <a:spcPts val="1410"/>
                        </a:lnSpc>
                      </a:pPr>
                      <a:r>
                        <a:rPr lang="ru-RU" sz="1200" b="1" dirty="0" smtClean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53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3D3D3D"/>
                      </a:solidFill>
                      <a:prstDash val="solid"/>
                    </a:lnL>
                    <a:lnR w="12700">
                      <a:solidFill>
                        <a:srgbClr val="3D3D3D"/>
                      </a:solidFill>
                      <a:prstDash val="solid"/>
                    </a:lnR>
                    <a:lnT w="12700">
                      <a:solidFill>
                        <a:srgbClr val="3D3D3D"/>
                      </a:solidFill>
                      <a:prstDash val="solid"/>
                    </a:lnT>
                    <a:lnB w="12700">
                      <a:solidFill>
                        <a:srgbClr val="3D3D3D"/>
                      </a:solidFill>
                      <a:prstDash val="solid"/>
                    </a:lnB>
                    <a:solidFill>
                      <a:srgbClr val="FBEADA">
                        <a:alpha val="50195"/>
                      </a:srgbClr>
                    </a:solidFill>
                  </a:tcPr>
                </a:tc>
              </a:tr>
              <a:tr h="239691">
                <a:tc>
                  <a:txBody>
                    <a:bodyPr/>
                    <a:lstStyle/>
                    <a:p>
                      <a:pPr marL="19685">
                        <a:lnSpc>
                          <a:spcPct val="100000"/>
                        </a:lnSpc>
                        <a:spcBef>
                          <a:spcPts val="110"/>
                        </a:spcBef>
                      </a:pPr>
                      <a:r>
                        <a:rPr sz="1200" b="1" spc="-5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Социальное</a:t>
                      </a:r>
                      <a:r>
                        <a:rPr sz="1200" b="1" spc="-75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spc="-20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обеспечение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13970" marB="0">
                    <a:lnL w="12700">
                      <a:solidFill>
                        <a:srgbClr val="3D3D3D"/>
                      </a:solidFill>
                      <a:prstDash val="solid"/>
                    </a:lnL>
                    <a:lnR w="12700">
                      <a:solidFill>
                        <a:srgbClr val="3D3D3D"/>
                      </a:solidFill>
                      <a:prstDash val="solid"/>
                    </a:lnR>
                    <a:lnT w="12700">
                      <a:solidFill>
                        <a:srgbClr val="3D3D3D"/>
                      </a:solidFill>
                      <a:prstDash val="solid"/>
                    </a:lnT>
                    <a:lnB w="12700">
                      <a:solidFill>
                        <a:srgbClr val="3D3D3D"/>
                      </a:solidFill>
                      <a:prstDash val="solid"/>
                    </a:lnB>
                    <a:solidFill>
                      <a:srgbClr val="FBEADA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325755">
                        <a:lnSpc>
                          <a:spcPct val="100000"/>
                        </a:lnSpc>
                        <a:spcBef>
                          <a:spcPts val="110"/>
                        </a:spcBef>
                      </a:pPr>
                      <a:r>
                        <a:rPr lang="en-US" sz="1200" b="1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2 993,7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3970" marB="0">
                    <a:lnL w="12700">
                      <a:solidFill>
                        <a:srgbClr val="3D3D3D"/>
                      </a:solidFill>
                      <a:prstDash val="solid"/>
                    </a:lnL>
                    <a:lnR w="12700">
                      <a:solidFill>
                        <a:srgbClr val="3D3D3D"/>
                      </a:solidFill>
                      <a:prstDash val="solid"/>
                    </a:lnR>
                    <a:lnT w="12700">
                      <a:solidFill>
                        <a:srgbClr val="3D3D3D"/>
                      </a:solidFill>
                      <a:prstDash val="solid"/>
                    </a:lnT>
                    <a:lnB w="12700">
                      <a:solidFill>
                        <a:srgbClr val="3D3D3D"/>
                      </a:solidFill>
                      <a:prstDash val="solid"/>
                    </a:lnB>
                    <a:solidFill>
                      <a:srgbClr val="FBEADA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3D3D3D"/>
                      </a:solidFill>
                      <a:prstDash val="solid"/>
                    </a:lnL>
                    <a:lnR w="12700">
                      <a:solidFill>
                        <a:srgbClr val="3D3D3D"/>
                      </a:solidFill>
                      <a:prstDash val="solid"/>
                    </a:lnR>
                    <a:lnT w="12700">
                      <a:solidFill>
                        <a:srgbClr val="3D3D3D"/>
                      </a:solidFill>
                      <a:prstDash val="solid"/>
                    </a:lnT>
                    <a:lnB w="12700">
                      <a:solidFill>
                        <a:srgbClr val="3D3D3D"/>
                      </a:solidFill>
                      <a:prstDash val="solid"/>
                    </a:lnB>
                    <a:solidFill>
                      <a:srgbClr val="FBEADA">
                        <a:alpha val="50195"/>
                      </a:srgbClr>
                    </a:solidFill>
                  </a:tcPr>
                </a:tc>
              </a:tr>
              <a:tr h="371554">
                <a:tc>
                  <a:txBody>
                    <a:bodyPr/>
                    <a:lstStyle/>
                    <a:p>
                      <a:pPr marL="15875" marR="31750" indent="316865">
                        <a:lnSpc>
                          <a:spcPts val="1200"/>
                        </a:lnSpc>
                        <a:spcBef>
                          <a:spcPts val="5"/>
                        </a:spcBef>
                      </a:pPr>
                      <a:r>
                        <a:rPr sz="1000" b="1" spc="-5" dirty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Субсидии на предоставление молодым семьям социальных выплат на приобретение </a:t>
                      </a:r>
                      <a:r>
                        <a:rPr sz="1000" b="1" spc="-10" dirty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жилья </a:t>
                      </a:r>
                      <a:r>
                        <a:rPr sz="1000" b="1" spc="-5" dirty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или  строительство индивидуального жилого</a:t>
                      </a:r>
                      <a:r>
                        <a:rPr sz="1000" b="1" spc="-55" dirty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b="1" spc="-5" dirty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дома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635" marB="0">
                    <a:lnL w="12700">
                      <a:solidFill>
                        <a:srgbClr val="3D3D3D"/>
                      </a:solidFill>
                      <a:prstDash val="solid"/>
                    </a:lnL>
                    <a:lnR w="12700">
                      <a:solidFill>
                        <a:srgbClr val="3D3D3D"/>
                      </a:solidFill>
                      <a:prstDash val="solid"/>
                    </a:lnR>
                    <a:lnT w="12700">
                      <a:solidFill>
                        <a:srgbClr val="3D3D3D"/>
                      </a:solidFill>
                      <a:prstDash val="solid"/>
                    </a:lnT>
                    <a:lnB w="12700">
                      <a:solidFill>
                        <a:srgbClr val="3D3D3D"/>
                      </a:solidFill>
                      <a:prstDash val="solid"/>
                    </a:lnB>
                    <a:solidFill>
                      <a:srgbClr val="FBEADA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R="156845" algn="r">
                        <a:lnSpc>
                          <a:spcPct val="100000"/>
                        </a:lnSpc>
                        <a:spcBef>
                          <a:spcPts val="685"/>
                        </a:spcBef>
                      </a:pPr>
                      <a:r>
                        <a:rPr lang="ru-RU" sz="1200" b="1" dirty="0" smtClean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619,7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86995" marB="0">
                    <a:lnL w="12700">
                      <a:solidFill>
                        <a:srgbClr val="3D3D3D"/>
                      </a:solidFill>
                      <a:prstDash val="solid"/>
                    </a:lnL>
                    <a:lnR w="12700">
                      <a:solidFill>
                        <a:srgbClr val="3D3D3D"/>
                      </a:solidFill>
                      <a:prstDash val="solid"/>
                    </a:lnR>
                    <a:lnT w="12700">
                      <a:solidFill>
                        <a:srgbClr val="3D3D3D"/>
                      </a:solidFill>
                      <a:prstDash val="solid"/>
                    </a:lnT>
                    <a:lnB w="12700">
                      <a:solidFill>
                        <a:srgbClr val="3D3D3D"/>
                      </a:solidFill>
                      <a:prstDash val="solid"/>
                    </a:lnB>
                    <a:solidFill>
                      <a:srgbClr val="FBEADA">
                        <a:alpha val="50195"/>
                      </a:srgbClr>
                    </a:solidFill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endParaRPr sz="1150" dirty="0">
                        <a:latin typeface="Times New Roman"/>
                        <a:cs typeface="Times New Roman"/>
                      </a:endParaRPr>
                    </a:p>
                    <a:p>
                      <a:pPr marL="26034" algn="ctr">
                        <a:lnSpc>
                          <a:spcPct val="100000"/>
                        </a:lnSpc>
                      </a:pPr>
                      <a:r>
                        <a:rPr lang="ru-RU" sz="1200" b="1" dirty="0" smtClean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1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3D3D3D"/>
                      </a:solidFill>
                      <a:prstDash val="solid"/>
                    </a:lnL>
                    <a:lnR w="12700">
                      <a:solidFill>
                        <a:srgbClr val="3D3D3D"/>
                      </a:solidFill>
                      <a:prstDash val="solid"/>
                    </a:lnR>
                    <a:lnT w="12700">
                      <a:solidFill>
                        <a:srgbClr val="3D3D3D"/>
                      </a:solidFill>
                      <a:prstDash val="solid"/>
                    </a:lnT>
                    <a:lnB w="12700">
                      <a:solidFill>
                        <a:srgbClr val="3D3D3D"/>
                      </a:solidFill>
                      <a:prstDash val="solid"/>
                    </a:lnB>
                    <a:solidFill>
                      <a:srgbClr val="FBEADA">
                        <a:alpha val="50195"/>
                      </a:srgbClr>
                    </a:solidFill>
                  </a:tcPr>
                </a:tc>
              </a:tr>
              <a:tr h="368306">
                <a:tc>
                  <a:txBody>
                    <a:bodyPr/>
                    <a:lstStyle/>
                    <a:p>
                      <a:pPr marL="15875" marR="273050" indent="316865">
                        <a:lnSpc>
                          <a:spcPts val="1200"/>
                        </a:lnSpc>
                        <a:spcBef>
                          <a:spcPts val="5"/>
                        </a:spcBef>
                      </a:pPr>
                      <a:r>
                        <a:rPr sz="1000" b="1" spc="-5" dirty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Софинансирование к субсидии на </a:t>
                      </a:r>
                      <a:r>
                        <a:rPr sz="1000" b="1" dirty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предоставление молодым </a:t>
                      </a:r>
                      <a:r>
                        <a:rPr sz="1000" b="1" spc="-5" dirty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семьям социальных выплат на  приобретение </a:t>
                      </a:r>
                      <a:r>
                        <a:rPr sz="1000" b="1" spc="-10" dirty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жилья </a:t>
                      </a:r>
                      <a:r>
                        <a:rPr sz="1000" b="1" spc="-5" dirty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или строительство индивидуального жилого</a:t>
                      </a:r>
                      <a:r>
                        <a:rPr sz="1000" b="1" spc="-45" dirty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b="1" spc="-5" dirty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дома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635" marB="0">
                    <a:lnL w="12700">
                      <a:solidFill>
                        <a:srgbClr val="3D3D3D"/>
                      </a:solidFill>
                      <a:prstDash val="solid"/>
                    </a:lnL>
                    <a:lnR w="12700">
                      <a:solidFill>
                        <a:srgbClr val="3D3D3D"/>
                      </a:solidFill>
                      <a:prstDash val="solid"/>
                    </a:lnR>
                    <a:lnT w="12700">
                      <a:solidFill>
                        <a:srgbClr val="3D3D3D"/>
                      </a:solidFill>
                      <a:prstDash val="solid"/>
                    </a:lnT>
                    <a:lnB w="12700">
                      <a:solidFill>
                        <a:srgbClr val="3D3D3D"/>
                      </a:solidFill>
                      <a:prstDash val="solid"/>
                    </a:lnB>
                    <a:solidFill>
                      <a:srgbClr val="FBEADA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R="173355" algn="r">
                        <a:lnSpc>
                          <a:spcPts val="1425"/>
                        </a:lnSpc>
                      </a:pPr>
                      <a:r>
                        <a:rPr lang="ru-RU" sz="1200" b="1" dirty="0" smtClean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209,2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3D3D3D"/>
                      </a:solidFill>
                      <a:prstDash val="solid"/>
                    </a:lnL>
                    <a:lnR w="12700">
                      <a:solidFill>
                        <a:srgbClr val="3D3D3D"/>
                      </a:solidFill>
                      <a:prstDash val="solid"/>
                    </a:lnR>
                    <a:lnT w="12700">
                      <a:solidFill>
                        <a:srgbClr val="3D3D3D"/>
                      </a:solidFill>
                      <a:prstDash val="solid"/>
                    </a:lnT>
                    <a:lnB w="12700">
                      <a:solidFill>
                        <a:srgbClr val="3D3D3D"/>
                      </a:solidFill>
                      <a:prstDash val="solid"/>
                    </a:lnB>
                    <a:solidFill>
                      <a:srgbClr val="FBEADA">
                        <a:alpha val="50195"/>
                      </a:srgb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700">
                      <a:solidFill>
                        <a:srgbClr val="3D3D3D"/>
                      </a:solidFill>
                      <a:prstDash val="solid"/>
                    </a:lnL>
                    <a:lnR w="12700">
                      <a:solidFill>
                        <a:srgbClr val="3D3D3D"/>
                      </a:solidFill>
                      <a:prstDash val="solid"/>
                    </a:lnR>
                    <a:lnT w="12700">
                      <a:solidFill>
                        <a:srgbClr val="3D3D3D"/>
                      </a:solidFill>
                      <a:prstDash val="solid"/>
                    </a:lnT>
                    <a:lnB w="12700">
                      <a:solidFill>
                        <a:srgbClr val="3D3D3D"/>
                      </a:solidFill>
                      <a:prstDash val="solid"/>
                    </a:lnB>
                    <a:solidFill>
                      <a:srgbClr val="FBEADA">
                        <a:alpha val="50195"/>
                      </a:srgbClr>
                    </a:solidFill>
                  </a:tcPr>
                </a:tc>
              </a:tr>
              <a:tr h="810013">
                <a:tc>
                  <a:txBody>
                    <a:bodyPr/>
                    <a:lstStyle/>
                    <a:p>
                      <a:pPr marL="15875" marR="4445" indent="316865">
                        <a:lnSpc>
                          <a:spcPts val="1200"/>
                        </a:lnSpc>
                        <a:spcBef>
                          <a:spcPts val="5"/>
                        </a:spcBef>
                      </a:pPr>
                      <a:r>
                        <a:rPr sz="1000" b="1" dirty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Выплата </a:t>
                      </a:r>
                      <a:r>
                        <a:rPr sz="1000" b="1" spc="-5" dirty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ежемесячной денежной компенсации на проезд на городском, пригородном, в сельской  </a:t>
                      </a:r>
                      <a:r>
                        <a:rPr sz="1000" b="1" dirty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местности </a:t>
                      </a:r>
                      <a:r>
                        <a:rPr sz="1000" b="1" spc="-5" dirty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на внутрирайонном транспорте (кроме </a:t>
                      </a:r>
                      <a:r>
                        <a:rPr sz="1000" b="1" dirty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такси), </a:t>
                      </a:r>
                      <a:r>
                        <a:rPr sz="1000" b="1" spc="-5" dirty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а также проезд два раза в год к </a:t>
                      </a:r>
                      <a:r>
                        <a:rPr sz="1000" b="1" dirty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месту  жительства </a:t>
                      </a:r>
                      <a:r>
                        <a:rPr sz="1000" b="1" spc="-5" dirty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и </a:t>
                      </a:r>
                      <a:r>
                        <a:rPr sz="1000" b="1" dirty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обратно </a:t>
                      </a:r>
                      <a:r>
                        <a:rPr sz="1000" b="1" spc="-5" dirty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к </a:t>
                      </a:r>
                      <a:r>
                        <a:rPr sz="1000" b="1" dirty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месту </a:t>
                      </a:r>
                      <a:r>
                        <a:rPr sz="1000" b="1" spc="-5" dirty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учебы </a:t>
                      </a:r>
                      <a:r>
                        <a:rPr sz="1000" b="1" dirty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детей-сирот </a:t>
                      </a:r>
                      <a:r>
                        <a:rPr sz="1000" b="1" spc="-5" dirty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и </a:t>
                      </a:r>
                      <a:r>
                        <a:rPr sz="1000" b="1" dirty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детей, оставшихся </a:t>
                      </a:r>
                      <a:r>
                        <a:rPr sz="1000" b="1" spc="-5" dirty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без попечения родителей, </a:t>
                      </a:r>
                      <a:r>
                        <a:rPr sz="1000" b="1" spc="-10" dirty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лиц  </a:t>
                      </a:r>
                      <a:r>
                        <a:rPr sz="1000" b="1" spc="-5" dirty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из их числа, обучающихся за счет </a:t>
                      </a:r>
                      <a:r>
                        <a:rPr sz="1000" b="1" dirty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средств местных </a:t>
                      </a:r>
                      <a:r>
                        <a:rPr sz="1000" b="1" spc="-5" dirty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бюджетов по имеющим</a:t>
                      </a:r>
                      <a:r>
                        <a:rPr sz="1000" b="1" spc="-40" dirty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b="1" dirty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государственную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marL="15875">
                        <a:lnSpc>
                          <a:spcPts val="1165"/>
                        </a:lnSpc>
                      </a:pPr>
                      <a:r>
                        <a:rPr sz="1000" b="1" spc="-5" dirty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аккредитацию образовательным</a:t>
                      </a:r>
                      <a:r>
                        <a:rPr sz="1000" b="1" spc="-65" dirty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b="1" spc="-5" dirty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программам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635" marB="0">
                    <a:lnL w="12700">
                      <a:solidFill>
                        <a:srgbClr val="3D3D3D"/>
                      </a:solidFill>
                      <a:prstDash val="solid"/>
                    </a:lnL>
                    <a:lnR w="12700">
                      <a:solidFill>
                        <a:srgbClr val="3D3D3D"/>
                      </a:solidFill>
                      <a:prstDash val="solid"/>
                    </a:lnR>
                    <a:lnT w="12700">
                      <a:solidFill>
                        <a:srgbClr val="3D3D3D"/>
                      </a:solidFill>
                      <a:prstDash val="solid"/>
                    </a:lnT>
                    <a:lnB w="12700">
                      <a:solidFill>
                        <a:srgbClr val="3D3D3D"/>
                      </a:solidFill>
                      <a:prstDash val="solid"/>
                    </a:lnB>
                    <a:solidFill>
                      <a:srgbClr val="FBEADA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403860">
                        <a:lnSpc>
                          <a:spcPts val="1410"/>
                        </a:lnSpc>
                      </a:pPr>
                      <a:r>
                        <a:rPr lang="en-US" sz="1200" b="1" dirty="0" smtClean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0,0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3D3D3D"/>
                      </a:solidFill>
                      <a:prstDash val="solid"/>
                    </a:lnL>
                    <a:lnR w="12700">
                      <a:solidFill>
                        <a:srgbClr val="3D3D3D"/>
                      </a:solidFill>
                      <a:prstDash val="solid"/>
                    </a:lnR>
                    <a:lnT w="12700">
                      <a:solidFill>
                        <a:srgbClr val="3D3D3D"/>
                      </a:solidFill>
                      <a:prstDash val="solid"/>
                    </a:lnT>
                    <a:lnB w="12700">
                      <a:solidFill>
                        <a:srgbClr val="3D3D3D"/>
                      </a:solidFill>
                      <a:prstDash val="solid"/>
                    </a:lnB>
                    <a:solidFill>
                      <a:srgbClr val="FBEADA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0795" algn="ctr">
                        <a:lnSpc>
                          <a:spcPts val="1410"/>
                        </a:lnSpc>
                      </a:pP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3D3D3D"/>
                      </a:solidFill>
                      <a:prstDash val="solid"/>
                    </a:lnL>
                    <a:lnR w="12700">
                      <a:solidFill>
                        <a:srgbClr val="3D3D3D"/>
                      </a:solidFill>
                      <a:prstDash val="solid"/>
                    </a:lnR>
                    <a:lnT w="12700">
                      <a:solidFill>
                        <a:srgbClr val="3D3D3D"/>
                      </a:solidFill>
                      <a:prstDash val="solid"/>
                    </a:lnT>
                    <a:lnB w="12700">
                      <a:solidFill>
                        <a:srgbClr val="3D3D3D"/>
                      </a:solidFill>
                      <a:prstDash val="solid"/>
                    </a:lnB>
                    <a:solidFill>
                      <a:srgbClr val="FBEADA">
                        <a:alpha val="50195"/>
                      </a:srgbClr>
                    </a:solidFill>
                  </a:tcPr>
                </a:tc>
              </a:tr>
              <a:tr h="515109">
                <a:tc>
                  <a:txBody>
                    <a:bodyPr/>
                    <a:lstStyle/>
                    <a:p>
                      <a:pPr marL="15875" marR="215900" indent="316865">
                        <a:lnSpc>
                          <a:spcPts val="1200"/>
                        </a:lnSpc>
                        <a:spcBef>
                          <a:spcPts val="5"/>
                        </a:spcBef>
                      </a:pPr>
                      <a:r>
                        <a:rPr sz="1000" b="1" dirty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Осуществление </a:t>
                      </a:r>
                      <a:r>
                        <a:rPr sz="1000" b="1" spc="-5" dirty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мер социальной поддержки по предоставлению компенсации расходов </a:t>
                      </a:r>
                      <a:r>
                        <a:rPr sz="1000" b="1" spc="-10" dirty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на  </a:t>
                      </a:r>
                      <a:r>
                        <a:rPr sz="1000" b="1" dirty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оплату </a:t>
                      </a:r>
                      <a:r>
                        <a:rPr sz="1000" b="1" spc="-10" dirty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жилых </a:t>
                      </a:r>
                      <a:r>
                        <a:rPr sz="1000" b="1" spc="-5" dirty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помещений, </a:t>
                      </a:r>
                      <a:r>
                        <a:rPr sz="1000" b="1" dirty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отопления </a:t>
                      </a:r>
                      <a:r>
                        <a:rPr sz="1000" b="1" spc="-5" dirty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и освещения педагогическим работникам образовательных  организаций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635" marB="0">
                    <a:lnL w="12700">
                      <a:solidFill>
                        <a:srgbClr val="3D3D3D"/>
                      </a:solidFill>
                      <a:prstDash val="solid"/>
                    </a:lnL>
                    <a:lnR w="12700">
                      <a:solidFill>
                        <a:srgbClr val="3D3D3D"/>
                      </a:solidFill>
                      <a:prstDash val="solid"/>
                    </a:lnR>
                    <a:lnT w="12700">
                      <a:solidFill>
                        <a:srgbClr val="3D3D3D"/>
                      </a:solidFill>
                      <a:prstDash val="solid"/>
                    </a:lnT>
                    <a:lnB w="12700">
                      <a:solidFill>
                        <a:srgbClr val="3D3D3D"/>
                      </a:solidFill>
                      <a:prstDash val="solid"/>
                    </a:lnB>
                    <a:solidFill>
                      <a:srgbClr val="FBEADA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327660">
                        <a:lnSpc>
                          <a:spcPts val="1410"/>
                        </a:lnSpc>
                      </a:pPr>
                      <a:r>
                        <a:rPr lang="ru-RU" sz="1200" b="1" dirty="0" smtClean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2 </a:t>
                      </a:r>
                      <a:r>
                        <a:rPr lang="en-US" sz="1200" b="1" dirty="0" smtClean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16</a:t>
                      </a:r>
                      <a:r>
                        <a:rPr lang="ru-RU" sz="1200" b="1" dirty="0" smtClean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4</a:t>
                      </a:r>
                      <a:r>
                        <a:rPr lang="en-US" sz="1200" b="1" dirty="0" smtClean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,</a:t>
                      </a:r>
                      <a:r>
                        <a:rPr lang="ru-RU" sz="1200" b="1" dirty="0" smtClean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8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3D3D3D"/>
                      </a:solidFill>
                      <a:prstDash val="solid"/>
                    </a:lnL>
                    <a:lnR w="12700">
                      <a:solidFill>
                        <a:srgbClr val="3D3D3D"/>
                      </a:solidFill>
                      <a:prstDash val="solid"/>
                    </a:lnR>
                    <a:lnT w="12700">
                      <a:solidFill>
                        <a:srgbClr val="3D3D3D"/>
                      </a:solidFill>
                      <a:prstDash val="solid"/>
                    </a:lnT>
                    <a:lnB w="12700">
                      <a:solidFill>
                        <a:srgbClr val="3D3D3D"/>
                      </a:solidFill>
                      <a:prstDash val="solid"/>
                    </a:lnB>
                    <a:solidFill>
                      <a:srgbClr val="FBEADA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0795" algn="ctr">
                        <a:lnSpc>
                          <a:spcPts val="1410"/>
                        </a:lnSpc>
                      </a:pPr>
                      <a:r>
                        <a:rPr lang="ru-RU" sz="1200" b="1" dirty="0" smtClean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150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3D3D3D"/>
                      </a:solidFill>
                      <a:prstDash val="solid"/>
                    </a:lnL>
                    <a:lnR w="12700">
                      <a:solidFill>
                        <a:srgbClr val="3D3D3D"/>
                      </a:solidFill>
                      <a:prstDash val="solid"/>
                    </a:lnR>
                    <a:lnT w="12700">
                      <a:solidFill>
                        <a:srgbClr val="3D3D3D"/>
                      </a:solidFill>
                      <a:prstDash val="solid"/>
                    </a:lnT>
                    <a:lnB w="12700">
                      <a:solidFill>
                        <a:srgbClr val="3D3D3D"/>
                      </a:solidFill>
                      <a:prstDash val="solid"/>
                    </a:lnB>
                    <a:solidFill>
                      <a:srgbClr val="FBEADA">
                        <a:alpha val="50195"/>
                      </a:srgbClr>
                    </a:solidFill>
                  </a:tcPr>
                </a:tc>
              </a:tr>
              <a:tr h="215657">
                <a:tc>
                  <a:txBody>
                    <a:bodyPr/>
                    <a:lstStyle/>
                    <a:p>
                      <a:pPr marL="19685"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r>
                        <a:rPr sz="12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Охрана </a:t>
                      </a:r>
                      <a:r>
                        <a:rPr sz="1200" b="1" spc="-5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семьи </a:t>
                      </a:r>
                      <a:r>
                        <a:rPr sz="12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и</a:t>
                      </a:r>
                      <a:r>
                        <a:rPr sz="1200" b="1" spc="-60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детства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3810" marB="0">
                    <a:lnL w="12700">
                      <a:solidFill>
                        <a:srgbClr val="3D3D3D"/>
                      </a:solidFill>
                      <a:prstDash val="solid"/>
                    </a:lnL>
                    <a:lnR w="12700">
                      <a:solidFill>
                        <a:srgbClr val="3D3D3D"/>
                      </a:solidFill>
                      <a:prstDash val="solid"/>
                    </a:lnR>
                    <a:lnT w="12700">
                      <a:solidFill>
                        <a:srgbClr val="3D3D3D"/>
                      </a:solidFill>
                      <a:prstDash val="solid"/>
                    </a:lnT>
                    <a:lnB w="12700">
                      <a:solidFill>
                        <a:srgbClr val="3D3D3D"/>
                      </a:solidFill>
                      <a:prstDash val="solid"/>
                    </a:lnB>
                    <a:solidFill>
                      <a:srgbClr val="FBEADA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R="104139" algn="r"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r>
                        <a:rPr lang="en-US" sz="1200" b="1" dirty="0" smtClean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16 345,6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810" marB="0">
                    <a:lnL w="12700">
                      <a:solidFill>
                        <a:srgbClr val="3D3D3D"/>
                      </a:solidFill>
                      <a:prstDash val="solid"/>
                    </a:lnL>
                    <a:lnR w="12700">
                      <a:solidFill>
                        <a:srgbClr val="3D3D3D"/>
                      </a:solidFill>
                      <a:prstDash val="solid"/>
                    </a:lnR>
                    <a:lnT w="12700">
                      <a:solidFill>
                        <a:srgbClr val="3D3D3D"/>
                      </a:solidFill>
                      <a:prstDash val="solid"/>
                    </a:lnT>
                    <a:lnB w="12700">
                      <a:solidFill>
                        <a:srgbClr val="3D3D3D"/>
                      </a:solidFill>
                      <a:prstDash val="solid"/>
                    </a:lnB>
                    <a:solidFill>
                      <a:srgbClr val="FBEADA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3D3D3D"/>
                      </a:solidFill>
                      <a:prstDash val="solid"/>
                    </a:lnL>
                    <a:lnR w="12700">
                      <a:solidFill>
                        <a:srgbClr val="3D3D3D"/>
                      </a:solidFill>
                      <a:prstDash val="solid"/>
                    </a:lnR>
                    <a:lnT w="12700">
                      <a:solidFill>
                        <a:srgbClr val="3D3D3D"/>
                      </a:solidFill>
                      <a:prstDash val="solid"/>
                    </a:lnT>
                    <a:lnB w="12700">
                      <a:solidFill>
                        <a:srgbClr val="3D3D3D"/>
                      </a:solidFill>
                      <a:prstDash val="solid"/>
                    </a:lnB>
                    <a:solidFill>
                      <a:srgbClr val="FBEADA">
                        <a:alpha val="50195"/>
                      </a:srgbClr>
                    </a:solidFill>
                  </a:tcPr>
                </a:tc>
              </a:tr>
              <a:tr h="386494">
                <a:tc>
                  <a:txBody>
                    <a:bodyPr/>
                    <a:lstStyle/>
                    <a:p>
                      <a:pPr marL="15875" marR="246379" indent="316865">
                        <a:lnSpc>
                          <a:spcPts val="1200"/>
                        </a:lnSpc>
                        <a:spcBef>
                          <a:spcPts val="10"/>
                        </a:spcBef>
                      </a:pPr>
                      <a:r>
                        <a:rPr sz="1000" b="1" dirty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Выплата </a:t>
                      </a:r>
                      <a:r>
                        <a:rPr sz="1000" b="1" spc="-5" dirty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денежных </a:t>
                      </a:r>
                      <a:r>
                        <a:rPr sz="1000" b="1" dirty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средств </a:t>
                      </a:r>
                      <a:r>
                        <a:rPr sz="1000" b="1" spc="-5" dirty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на содержание ребенка, переданного на </a:t>
                      </a:r>
                      <a:r>
                        <a:rPr sz="1000" b="1" dirty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воспитание </a:t>
                      </a:r>
                      <a:r>
                        <a:rPr sz="1000" b="1" spc="-5" dirty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в приемную  семью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270" marB="0">
                    <a:lnL w="12700">
                      <a:solidFill>
                        <a:srgbClr val="3D3D3D"/>
                      </a:solidFill>
                      <a:prstDash val="solid"/>
                    </a:lnL>
                    <a:lnR w="12700">
                      <a:solidFill>
                        <a:srgbClr val="3D3D3D"/>
                      </a:solidFill>
                      <a:prstDash val="solid"/>
                    </a:lnR>
                    <a:lnT w="12700">
                      <a:solidFill>
                        <a:srgbClr val="3D3D3D"/>
                      </a:solidFill>
                      <a:prstDash val="solid"/>
                    </a:lnT>
                    <a:lnB w="12700">
                      <a:solidFill>
                        <a:srgbClr val="3D3D3D"/>
                      </a:solidFill>
                      <a:prstDash val="solid"/>
                    </a:lnB>
                    <a:solidFill>
                      <a:srgbClr val="FBEADA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365760">
                        <a:lnSpc>
                          <a:spcPts val="1410"/>
                        </a:lnSpc>
                      </a:pPr>
                      <a:r>
                        <a:rPr lang="ru-RU" sz="1200" b="1" dirty="0" smtClean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4 880,0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3D3D3D"/>
                      </a:solidFill>
                      <a:prstDash val="solid"/>
                    </a:lnL>
                    <a:lnR w="12700">
                      <a:solidFill>
                        <a:srgbClr val="3D3D3D"/>
                      </a:solidFill>
                      <a:prstDash val="solid"/>
                    </a:lnR>
                    <a:lnT w="12700">
                      <a:solidFill>
                        <a:srgbClr val="3D3D3D"/>
                      </a:solidFill>
                      <a:prstDash val="solid"/>
                    </a:lnT>
                    <a:lnB w="12700">
                      <a:solidFill>
                        <a:srgbClr val="3D3D3D"/>
                      </a:solidFill>
                      <a:prstDash val="solid"/>
                    </a:lnB>
                    <a:solidFill>
                      <a:srgbClr val="FBEADA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0795" algn="ctr">
                        <a:lnSpc>
                          <a:spcPts val="1410"/>
                        </a:lnSpc>
                      </a:pPr>
                      <a:r>
                        <a:rPr lang="en-US" sz="1200" b="1" dirty="0" smtClean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4</a:t>
                      </a:r>
                      <a:r>
                        <a:rPr lang="ru-RU" sz="1200" b="1" dirty="0" smtClean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0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3D3D3D"/>
                      </a:solidFill>
                      <a:prstDash val="solid"/>
                    </a:lnL>
                    <a:lnR w="12700">
                      <a:solidFill>
                        <a:srgbClr val="3D3D3D"/>
                      </a:solidFill>
                      <a:prstDash val="solid"/>
                    </a:lnR>
                    <a:lnT w="12700">
                      <a:solidFill>
                        <a:srgbClr val="3D3D3D"/>
                      </a:solidFill>
                      <a:prstDash val="solid"/>
                    </a:lnT>
                    <a:lnB w="12700">
                      <a:solidFill>
                        <a:srgbClr val="3D3D3D"/>
                      </a:solidFill>
                      <a:prstDash val="solid"/>
                    </a:lnB>
                    <a:solidFill>
                      <a:srgbClr val="FBEADA">
                        <a:alpha val="50195"/>
                      </a:srgbClr>
                    </a:solidFill>
                  </a:tcPr>
                </a:tc>
              </a:tr>
              <a:tr h="216306">
                <a:tc>
                  <a:txBody>
                    <a:bodyPr/>
                    <a:lstStyle/>
                    <a:p>
                      <a:pPr marL="332740">
                        <a:lnSpc>
                          <a:spcPts val="1170"/>
                        </a:lnSpc>
                      </a:pPr>
                      <a:r>
                        <a:rPr sz="1000" b="1" dirty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Выплата </a:t>
                      </a:r>
                      <a:r>
                        <a:rPr sz="1000" b="1" spc="-5" dirty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вознаграждения, причитающегося приемным</a:t>
                      </a:r>
                      <a:r>
                        <a:rPr sz="1000" b="1" spc="-90" dirty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b="1" dirty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родителям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3D3D3D"/>
                      </a:solidFill>
                      <a:prstDash val="solid"/>
                    </a:lnL>
                    <a:lnR w="12700">
                      <a:solidFill>
                        <a:srgbClr val="3D3D3D"/>
                      </a:solidFill>
                      <a:prstDash val="solid"/>
                    </a:lnR>
                    <a:lnT w="12700">
                      <a:solidFill>
                        <a:srgbClr val="3D3D3D"/>
                      </a:solidFill>
                      <a:prstDash val="solid"/>
                    </a:lnT>
                    <a:lnB w="12700">
                      <a:solidFill>
                        <a:srgbClr val="3D3D3D"/>
                      </a:solidFill>
                      <a:prstDash val="solid"/>
                    </a:lnB>
                    <a:solidFill>
                      <a:srgbClr val="FBEADA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368300"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r>
                        <a:rPr lang="en-US" sz="1200" b="1" dirty="0" smtClean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1 </a:t>
                      </a:r>
                      <a:r>
                        <a:rPr lang="ru-RU" sz="1200" b="1" dirty="0" smtClean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619,0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810" marB="0">
                    <a:lnL w="12700">
                      <a:solidFill>
                        <a:srgbClr val="3D3D3D"/>
                      </a:solidFill>
                      <a:prstDash val="solid"/>
                    </a:lnL>
                    <a:lnR w="12700">
                      <a:solidFill>
                        <a:srgbClr val="3D3D3D"/>
                      </a:solidFill>
                      <a:prstDash val="solid"/>
                    </a:lnR>
                    <a:lnT w="12700">
                      <a:solidFill>
                        <a:srgbClr val="3D3D3D"/>
                      </a:solidFill>
                      <a:prstDash val="solid"/>
                    </a:lnT>
                    <a:lnB w="12700">
                      <a:solidFill>
                        <a:srgbClr val="3D3D3D"/>
                      </a:solidFill>
                      <a:prstDash val="solid"/>
                    </a:lnB>
                    <a:solidFill>
                      <a:srgbClr val="FBEADA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26034" algn="ctr"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r>
                        <a:rPr lang="ru-RU" sz="1200" b="1" dirty="0" smtClean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21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810" marB="0">
                    <a:lnL w="12700">
                      <a:solidFill>
                        <a:srgbClr val="3D3D3D"/>
                      </a:solidFill>
                      <a:prstDash val="solid"/>
                    </a:lnL>
                    <a:lnR w="12700">
                      <a:solidFill>
                        <a:srgbClr val="3D3D3D"/>
                      </a:solidFill>
                      <a:prstDash val="solid"/>
                    </a:lnR>
                    <a:lnT w="12700">
                      <a:solidFill>
                        <a:srgbClr val="3D3D3D"/>
                      </a:solidFill>
                      <a:prstDash val="solid"/>
                    </a:lnT>
                    <a:lnB w="12700">
                      <a:solidFill>
                        <a:srgbClr val="3D3D3D"/>
                      </a:solidFill>
                      <a:prstDash val="solid"/>
                    </a:lnB>
                    <a:solidFill>
                      <a:srgbClr val="FBEADA">
                        <a:alpha val="50195"/>
                      </a:srgbClr>
                    </a:solidFill>
                  </a:tcPr>
                </a:tc>
              </a:tr>
              <a:tr h="391041">
                <a:tc>
                  <a:txBody>
                    <a:bodyPr/>
                    <a:lstStyle/>
                    <a:p>
                      <a:pPr marL="332740">
                        <a:lnSpc>
                          <a:spcPts val="1170"/>
                        </a:lnSpc>
                      </a:pPr>
                      <a:r>
                        <a:rPr sz="1000" b="1" dirty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Выплата </a:t>
                      </a:r>
                      <a:r>
                        <a:rPr sz="1000" b="1" spc="-5" dirty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ежемесячных денежных </a:t>
                      </a:r>
                      <a:r>
                        <a:rPr sz="1000" b="1" dirty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средств </a:t>
                      </a:r>
                      <a:r>
                        <a:rPr sz="1000" b="1" spc="-5" dirty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на содержание ребенка, находящегося под</a:t>
                      </a:r>
                      <a:r>
                        <a:rPr sz="1000" b="1" spc="25" dirty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b="1" spc="-5" dirty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опекой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marL="15875">
                        <a:lnSpc>
                          <a:spcPct val="100000"/>
                        </a:lnSpc>
                      </a:pPr>
                      <a:r>
                        <a:rPr sz="1000" b="1" spc="-5" dirty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(попечительством)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3D3D3D"/>
                      </a:solidFill>
                      <a:prstDash val="solid"/>
                    </a:lnL>
                    <a:lnR w="12700">
                      <a:solidFill>
                        <a:srgbClr val="3D3D3D"/>
                      </a:solidFill>
                      <a:prstDash val="solid"/>
                    </a:lnR>
                    <a:lnT w="12700">
                      <a:solidFill>
                        <a:srgbClr val="3D3D3D"/>
                      </a:solidFill>
                      <a:prstDash val="solid"/>
                    </a:lnT>
                    <a:lnB w="12700">
                      <a:solidFill>
                        <a:srgbClr val="3D3D3D"/>
                      </a:solidFill>
                      <a:prstDash val="solid"/>
                    </a:lnB>
                    <a:solidFill>
                      <a:srgbClr val="FBEADA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325755">
                        <a:lnSpc>
                          <a:spcPct val="100000"/>
                        </a:lnSpc>
                        <a:spcBef>
                          <a:spcPts val="695"/>
                        </a:spcBef>
                      </a:pPr>
                      <a:r>
                        <a:rPr lang="ru-RU" sz="1200" b="1" dirty="0" smtClean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1 143,2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88265" marB="0">
                    <a:lnL w="12700">
                      <a:solidFill>
                        <a:srgbClr val="3D3D3D"/>
                      </a:solidFill>
                      <a:prstDash val="solid"/>
                    </a:lnL>
                    <a:lnR w="12700">
                      <a:solidFill>
                        <a:srgbClr val="3D3D3D"/>
                      </a:solidFill>
                      <a:prstDash val="solid"/>
                    </a:lnR>
                    <a:lnT w="12700">
                      <a:solidFill>
                        <a:srgbClr val="3D3D3D"/>
                      </a:solidFill>
                      <a:prstDash val="solid"/>
                    </a:lnT>
                    <a:lnB w="12700">
                      <a:solidFill>
                        <a:srgbClr val="3D3D3D"/>
                      </a:solidFill>
                      <a:prstDash val="solid"/>
                    </a:lnB>
                    <a:solidFill>
                      <a:srgbClr val="FBEADA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26034" algn="ctr">
                        <a:lnSpc>
                          <a:spcPct val="100000"/>
                        </a:lnSpc>
                        <a:spcBef>
                          <a:spcPts val="695"/>
                        </a:spcBef>
                      </a:pPr>
                      <a:r>
                        <a:rPr lang="ru-RU" sz="1200" b="1" spc="-5" dirty="0" smtClean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9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88265" marB="0">
                    <a:lnL w="12700">
                      <a:solidFill>
                        <a:srgbClr val="3D3D3D"/>
                      </a:solidFill>
                      <a:prstDash val="solid"/>
                    </a:lnL>
                    <a:lnR w="12700">
                      <a:solidFill>
                        <a:srgbClr val="3D3D3D"/>
                      </a:solidFill>
                      <a:prstDash val="solid"/>
                    </a:lnR>
                    <a:lnT w="12700">
                      <a:solidFill>
                        <a:srgbClr val="3D3D3D"/>
                      </a:solidFill>
                      <a:prstDash val="solid"/>
                    </a:lnT>
                    <a:lnB w="12700">
                      <a:solidFill>
                        <a:srgbClr val="3D3D3D"/>
                      </a:solidFill>
                      <a:prstDash val="solid"/>
                    </a:lnB>
                    <a:solidFill>
                      <a:srgbClr val="FBEADA">
                        <a:alpha val="50195"/>
                      </a:srgbClr>
                    </a:solidFill>
                  </a:tcPr>
                </a:tc>
              </a:tr>
              <a:tr h="703484">
                <a:tc>
                  <a:txBody>
                    <a:bodyPr/>
                    <a:lstStyle/>
                    <a:p>
                      <a:pPr marL="332740">
                        <a:lnSpc>
                          <a:spcPts val="1170"/>
                        </a:lnSpc>
                      </a:pPr>
                      <a:r>
                        <a:rPr sz="1000" b="1" dirty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Выплата </a:t>
                      </a:r>
                      <a:r>
                        <a:rPr sz="1000" b="1" spc="-5" dirty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компенсации платы, взимаемой с </a:t>
                      </a:r>
                      <a:r>
                        <a:rPr sz="1000" b="1" dirty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родителей </a:t>
                      </a:r>
                      <a:r>
                        <a:rPr sz="1000" b="1" spc="-5" dirty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(законных представителей), за</a:t>
                      </a:r>
                      <a:r>
                        <a:rPr sz="1000" b="1" spc="-65" dirty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b="1" spc="-5" dirty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присмотр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marL="15875" marR="728345">
                        <a:lnSpc>
                          <a:spcPct val="100000"/>
                        </a:lnSpc>
                      </a:pPr>
                      <a:r>
                        <a:rPr sz="1000" b="1" spc="-5" dirty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и уход за </a:t>
                      </a:r>
                      <a:r>
                        <a:rPr sz="1000" b="1" dirty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детьми </a:t>
                      </a:r>
                      <a:r>
                        <a:rPr sz="1000" b="1" spc="-5" dirty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в образовательных организациях (за исключением государственных  образовательных организаций), реализующих образовательную программу дошкольного  образования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3D3D3D"/>
                      </a:solidFill>
                      <a:prstDash val="solid"/>
                    </a:lnL>
                    <a:lnR w="12700">
                      <a:solidFill>
                        <a:srgbClr val="3D3D3D"/>
                      </a:solidFill>
                      <a:prstDash val="solid"/>
                    </a:lnR>
                    <a:lnT w="12700">
                      <a:solidFill>
                        <a:srgbClr val="3D3D3D"/>
                      </a:solidFill>
                      <a:prstDash val="solid"/>
                    </a:lnT>
                    <a:lnB w="12700">
                      <a:solidFill>
                        <a:srgbClr val="3D3D3D"/>
                      </a:solidFill>
                      <a:prstDash val="solid"/>
                    </a:lnB>
                    <a:solidFill>
                      <a:srgbClr val="FBEADA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307340">
                        <a:lnSpc>
                          <a:spcPct val="100000"/>
                        </a:lnSpc>
                        <a:spcBef>
                          <a:spcPts val="695"/>
                        </a:spcBef>
                      </a:pPr>
                      <a:r>
                        <a:rPr lang="en-US" sz="1200" b="1" dirty="0" smtClean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ru-RU" sz="1200" b="1" dirty="0" smtClean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873,4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88265" marB="0">
                    <a:lnL w="12700">
                      <a:solidFill>
                        <a:srgbClr val="3D3D3D"/>
                      </a:solidFill>
                      <a:prstDash val="solid"/>
                    </a:lnL>
                    <a:lnR w="12700">
                      <a:solidFill>
                        <a:srgbClr val="3D3D3D"/>
                      </a:solidFill>
                      <a:prstDash val="solid"/>
                    </a:lnR>
                    <a:lnT w="12700">
                      <a:solidFill>
                        <a:srgbClr val="3D3D3D"/>
                      </a:solidFill>
                      <a:prstDash val="solid"/>
                    </a:lnT>
                    <a:lnB w="12700">
                      <a:solidFill>
                        <a:srgbClr val="3D3D3D"/>
                      </a:solidFill>
                      <a:prstDash val="solid"/>
                    </a:lnB>
                    <a:solidFill>
                      <a:srgbClr val="FBEADA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26034" algn="ctr">
                        <a:lnSpc>
                          <a:spcPct val="100000"/>
                        </a:lnSpc>
                        <a:spcBef>
                          <a:spcPts val="695"/>
                        </a:spcBef>
                      </a:pPr>
                      <a:r>
                        <a:rPr lang="ru-RU" sz="1200" b="1" spc="-5" dirty="0" smtClean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88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88265" marB="0">
                    <a:lnL w="12700">
                      <a:solidFill>
                        <a:srgbClr val="3D3D3D"/>
                      </a:solidFill>
                      <a:prstDash val="solid"/>
                    </a:lnL>
                    <a:lnR w="12700">
                      <a:solidFill>
                        <a:srgbClr val="3D3D3D"/>
                      </a:solidFill>
                      <a:prstDash val="solid"/>
                    </a:lnR>
                    <a:lnT w="12700">
                      <a:solidFill>
                        <a:srgbClr val="3D3D3D"/>
                      </a:solidFill>
                      <a:prstDash val="solid"/>
                    </a:lnT>
                    <a:lnB w="12700">
                      <a:solidFill>
                        <a:srgbClr val="3D3D3D"/>
                      </a:solidFill>
                      <a:prstDash val="solid"/>
                    </a:lnB>
                    <a:solidFill>
                      <a:srgbClr val="FBEADA">
                        <a:alpha val="50195"/>
                      </a:srgbClr>
                    </a:solidFill>
                  </a:tcPr>
                </a:tc>
              </a:tr>
              <a:tr h="482630">
                <a:tc>
                  <a:txBody>
                    <a:bodyPr/>
                    <a:lstStyle/>
                    <a:p>
                      <a:pPr marL="15875" marR="358775" indent="316865">
                        <a:lnSpc>
                          <a:spcPts val="1200"/>
                        </a:lnSpc>
                        <a:spcBef>
                          <a:spcPts val="10"/>
                        </a:spcBef>
                      </a:pPr>
                      <a:r>
                        <a:rPr sz="1000" b="1" spc="-5" dirty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Субвенция на предоставление </a:t>
                      </a:r>
                      <a:r>
                        <a:rPr sz="1000" b="1" spc="-10" dirty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жилых </a:t>
                      </a:r>
                      <a:r>
                        <a:rPr sz="1000" b="1" spc="-5" dirty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помещений </a:t>
                      </a:r>
                      <a:r>
                        <a:rPr sz="1000" b="1" dirty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детям-сиротам </a:t>
                      </a:r>
                      <a:r>
                        <a:rPr sz="1000" b="1" spc="-5" dirty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и </a:t>
                      </a:r>
                      <a:r>
                        <a:rPr sz="1000" b="1" dirty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детям, оставшимся </a:t>
                      </a:r>
                      <a:r>
                        <a:rPr sz="1000" b="1" spc="-5" dirty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без  попечения </a:t>
                      </a:r>
                      <a:r>
                        <a:rPr sz="1000" b="1" dirty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родителей, </a:t>
                      </a:r>
                      <a:r>
                        <a:rPr sz="1000" b="1" spc="-5" dirty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лицам из их числа по договорам найма специализированных </a:t>
                      </a:r>
                      <a:r>
                        <a:rPr sz="1000" b="1" spc="-10" dirty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жилых  </a:t>
                      </a:r>
                      <a:r>
                        <a:rPr sz="1000" b="1" spc="-5" dirty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помещений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270" marB="0">
                    <a:lnL w="12700">
                      <a:solidFill>
                        <a:srgbClr val="3D3D3D"/>
                      </a:solidFill>
                      <a:prstDash val="solid"/>
                    </a:lnL>
                    <a:lnR w="12700">
                      <a:solidFill>
                        <a:srgbClr val="3D3D3D"/>
                      </a:solidFill>
                      <a:prstDash val="solid"/>
                    </a:lnR>
                    <a:lnT w="12700">
                      <a:solidFill>
                        <a:srgbClr val="3D3D3D"/>
                      </a:solidFill>
                      <a:prstDash val="solid"/>
                    </a:lnT>
                    <a:lnB w="12700">
                      <a:solidFill>
                        <a:srgbClr val="3D3D3D"/>
                      </a:solidFill>
                      <a:prstDash val="solid"/>
                    </a:lnB>
                    <a:solidFill>
                      <a:srgbClr val="FBEADA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340360">
                        <a:lnSpc>
                          <a:spcPct val="100000"/>
                        </a:lnSpc>
                        <a:spcBef>
                          <a:spcPts val="695"/>
                        </a:spcBef>
                      </a:pPr>
                      <a:r>
                        <a:rPr lang="en-US" sz="1200" b="1" dirty="0" smtClean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7 830,0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88265" marB="0">
                    <a:lnL w="12700">
                      <a:solidFill>
                        <a:srgbClr val="3D3D3D"/>
                      </a:solidFill>
                      <a:prstDash val="solid"/>
                    </a:lnL>
                    <a:lnR w="12700">
                      <a:solidFill>
                        <a:srgbClr val="3D3D3D"/>
                      </a:solidFill>
                      <a:prstDash val="solid"/>
                    </a:lnR>
                    <a:lnT w="12700">
                      <a:solidFill>
                        <a:srgbClr val="3D3D3D"/>
                      </a:solidFill>
                      <a:prstDash val="solid"/>
                    </a:lnT>
                    <a:lnB w="12700">
                      <a:solidFill>
                        <a:srgbClr val="3D3D3D"/>
                      </a:solidFill>
                      <a:prstDash val="solid"/>
                    </a:lnB>
                    <a:solidFill>
                      <a:srgbClr val="FBEADA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26034" algn="ctr">
                        <a:lnSpc>
                          <a:spcPct val="100000"/>
                        </a:lnSpc>
                        <a:spcBef>
                          <a:spcPts val="695"/>
                        </a:spcBef>
                      </a:pPr>
                      <a:r>
                        <a:rPr lang="en-US" sz="1200" b="1" dirty="0" smtClean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9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88265" marB="0">
                    <a:lnL w="12700">
                      <a:solidFill>
                        <a:srgbClr val="3D3D3D"/>
                      </a:solidFill>
                      <a:prstDash val="solid"/>
                    </a:lnL>
                    <a:lnR w="12700">
                      <a:solidFill>
                        <a:srgbClr val="3D3D3D"/>
                      </a:solidFill>
                      <a:prstDash val="solid"/>
                    </a:lnR>
                    <a:lnT w="12700">
                      <a:solidFill>
                        <a:srgbClr val="3D3D3D"/>
                      </a:solidFill>
                      <a:prstDash val="solid"/>
                    </a:lnT>
                    <a:lnB w="12700">
                      <a:solidFill>
                        <a:srgbClr val="3D3D3D"/>
                      </a:solidFill>
                      <a:prstDash val="solid"/>
                    </a:lnB>
                    <a:solidFill>
                      <a:srgbClr val="FBEADA">
                        <a:alpha val="50195"/>
                      </a:srgb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86512" cy="533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13004" y="135636"/>
            <a:ext cx="8730996" cy="27432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09955" y="135636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59" y="135635"/>
                </a:lnTo>
                <a:lnTo>
                  <a:pt x="137159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47116" y="0"/>
            <a:ext cx="140335" cy="135890"/>
          </a:xfrm>
          <a:custGeom>
            <a:avLst/>
            <a:gdLst/>
            <a:ahLst/>
            <a:cxnLst/>
            <a:rect l="l" t="t" r="r" b="b"/>
            <a:pathLst>
              <a:path w="140334" h="135890">
                <a:moveTo>
                  <a:pt x="0" y="135636"/>
                </a:moveTo>
                <a:lnTo>
                  <a:pt x="140208" y="135636"/>
                </a:lnTo>
                <a:lnTo>
                  <a:pt x="140208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47116" y="135636"/>
            <a:ext cx="140335" cy="140335"/>
          </a:xfrm>
          <a:custGeom>
            <a:avLst/>
            <a:gdLst/>
            <a:ahLst/>
            <a:cxnLst/>
            <a:rect l="l" t="t" r="r" b="b"/>
            <a:pathLst>
              <a:path w="140334" h="140335">
                <a:moveTo>
                  <a:pt x="0" y="140207"/>
                </a:moveTo>
                <a:lnTo>
                  <a:pt x="140208" y="140207"/>
                </a:lnTo>
                <a:lnTo>
                  <a:pt x="140208" y="0"/>
                </a:lnTo>
                <a:lnTo>
                  <a:pt x="0" y="0"/>
                </a:lnTo>
                <a:lnTo>
                  <a:pt x="0" y="140207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74320" y="274320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60" y="135635"/>
                </a:lnTo>
                <a:lnTo>
                  <a:pt x="137160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31063" y="137160"/>
            <a:ext cx="142240" cy="137160"/>
          </a:xfrm>
          <a:custGeom>
            <a:avLst/>
            <a:gdLst/>
            <a:ahLst/>
            <a:cxnLst/>
            <a:rect l="l" t="t" r="r" b="b"/>
            <a:pathLst>
              <a:path w="142240" h="137160">
                <a:moveTo>
                  <a:pt x="0" y="137159"/>
                </a:moveTo>
                <a:lnTo>
                  <a:pt x="141732" y="137159"/>
                </a:lnTo>
                <a:lnTo>
                  <a:pt x="141732" y="0"/>
                </a:lnTo>
                <a:lnTo>
                  <a:pt x="0" y="0"/>
                </a:lnTo>
                <a:lnTo>
                  <a:pt x="0" y="137159"/>
                </a:lnTo>
                <a:close/>
              </a:path>
            </a:pathLst>
          </a:custGeom>
          <a:solidFill>
            <a:srgbClr val="0000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09955" y="271272"/>
            <a:ext cx="137160" cy="139065"/>
          </a:xfrm>
          <a:custGeom>
            <a:avLst/>
            <a:gdLst/>
            <a:ahLst/>
            <a:cxnLst/>
            <a:rect l="l" t="t" r="r" b="b"/>
            <a:pathLst>
              <a:path w="137159" h="139065">
                <a:moveTo>
                  <a:pt x="0" y="138683"/>
                </a:moveTo>
                <a:lnTo>
                  <a:pt x="137159" y="138683"/>
                </a:lnTo>
                <a:lnTo>
                  <a:pt x="137159" y="0"/>
                </a:lnTo>
                <a:lnTo>
                  <a:pt x="0" y="0"/>
                </a:lnTo>
                <a:lnTo>
                  <a:pt x="0" y="138683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74320" y="409955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6"/>
                </a:moveTo>
                <a:lnTo>
                  <a:pt x="137160" y="135636"/>
                </a:lnTo>
                <a:lnTo>
                  <a:pt x="137160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xfrm>
            <a:off x="421512" y="358266"/>
            <a:ext cx="8300974" cy="922817"/>
          </a:xfrm>
          <a:prstGeom prst="rect">
            <a:avLst/>
          </a:prstGeom>
        </p:spPr>
        <p:txBody>
          <a:bodyPr vert="horz" wrap="square" lIns="0" tIns="60452" rIns="0" bIns="0" rtlCol="0">
            <a:spAutoFit/>
          </a:bodyPr>
          <a:lstStyle/>
          <a:p>
            <a:pPr marL="3517265" marR="5080" indent="-3384550">
              <a:lnSpc>
                <a:spcPct val="100000"/>
              </a:lnSpc>
              <a:spcBef>
                <a:spcPts val="95"/>
              </a:spcBef>
            </a:pPr>
            <a:r>
              <a:rPr sz="2800" b="1" i="1" spc="-5" dirty="0">
                <a:latin typeface="Times New Roman"/>
                <a:cs typeface="Times New Roman"/>
              </a:rPr>
              <a:t>Исполнение </a:t>
            </a:r>
            <a:r>
              <a:rPr sz="2800" b="1" i="1" dirty="0">
                <a:latin typeface="Times New Roman"/>
                <a:cs typeface="Times New Roman"/>
              </a:rPr>
              <a:t>расходов </a:t>
            </a:r>
            <a:r>
              <a:rPr sz="2800" b="1" i="1" spc="-5" dirty="0">
                <a:latin typeface="Times New Roman"/>
                <a:cs typeface="Times New Roman"/>
              </a:rPr>
              <a:t>в расчете на </a:t>
            </a:r>
            <a:r>
              <a:rPr sz="2800" b="1" i="1" spc="-10" dirty="0">
                <a:latin typeface="Times New Roman"/>
                <a:cs typeface="Times New Roman"/>
              </a:rPr>
              <a:t>душу </a:t>
            </a:r>
            <a:r>
              <a:rPr sz="2800" b="1" i="1" spc="-5" dirty="0">
                <a:latin typeface="Times New Roman"/>
                <a:cs typeface="Times New Roman"/>
              </a:rPr>
              <a:t>населения  в </a:t>
            </a:r>
            <a:r>
              <a:rPr lang="ru-RU" sz="2800" b="1" i="1" spc="-5" dirty="0" smtClean="0">
                <a:latin typeface="Times New Roman"/>
                <a:cs typeface="Times New Roman"/>
              </a:rPr>
              <a:t>202</a:t>
            </a:r>
            <a:r>
              <a:rPr lang="en-US" sz="2800" b="1" i="1" spc="-5" dirty="0" smtClean="0">
                <a:latin typeface="Times New Roman"/>
                <a:cs typeface="Times New Roman"/>
              </a:rPr>
              <a:t>3</a:t>
            </a:r>
            <a:r>
              <a:rPr sz="2800" b="1" i="1" spc="-10" dirty="0" smtClean="0">
                <a:latin typeface="Times New Roman"/>
                <a:cs typeface="Times New Roman"/>
              </a:rPr>
              <a:t> </a:t>
            </a:r>
            <a:r>
              <a:rPr sz="2800" b="1" i="1" spc="-10" dirty="0">
                <a:latin typeface="Times New Roman"/>
                <a:cs typeface="Times New Roman"/>
              </a:rPr>
              <a:t>г.</a:t>
            </a:r>
            <a:endParaRPr sz="2800" dirty="0">
              <a:latin typeface="Times New Roman"/>
              <a:cs typeface="Times New Roman"/>
            </a:endParaRPr>
          </a:p>
        </p:txBody>
      </p:sp>
      <p:graphicFrame>
        <p:nvGraphicFramePr>
          <p:cNvPr id="12" name="object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99011338"/>
              </p:ext>
            </p:extLst>
          </p:nvPr>
        </p:nvGraphicFramePr>
        <p:xfrm>
          <a:off x="493687" y="1636648"/>
          <a:ext cx="8229600" cy="45720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143125"/>
                <a:gridCol w="6086475"/>
              </a:tblGrid>
              <a:tr h="914400">
                <a:tc>
                  <a:txBody>
                    <a:bodyPr/>
                    <a:lstStyle/>
                    <a:p>
                      <a:pPr marL="12700" algn="ctr">
                        <a:lnSpc>
                          <a:spcPct val="100000"/>
                        </a:lnSpc>
                        <a:spcBef>
                          <a:spcPts val="315"/>
                        </a:spcBef>
                      </a:pPr>
                      <a:r>
                        <a:rPr lang="ru-RU" sz="1800" b="1" spc="-5" dirty="0" smtClean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40 749,7</a:t>
                      </a:r>
                      <a:endParaRPr sz="1800" dirty="0">
                        <a:latin typeface="Arial"/>
                        <a:cs typeface="Arial"/>
                      </a:endParaRPr>
                    </a:p>
                    <a:p>
                      <a:pPr marL="76200" algn="ctr">
                        <a:lnSpc>
                          <a:spcPct val="100000"/>
                        </a:lnSpc>
                      </a:pPr>
                      <a:r>
                        <a:rPr sz="1800" b="1" spc="-2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рубля </a:t>
                      </a:r>
                      <a:r>
                        <a:rPr sz="1800" b="1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в</a:t>
                      </a:r>
                      <a:r>
                        <a:rPr sz="1800" b="1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800" b="1" spc="-2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год</a:t>
                      </a:r>
                      <a:endParaRPr sz="1800" dirty="0">
                        <a:latin typeface="Arial"/>
                        <a:cs typeface="Arial"/>
                      </a:endParaRPr>
                    </a:p>
                  </a:txBody>
                  <a:tcPr marL="0" marR="0" marT="4000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9999FF"/>
                    </a:solidFill>
                  </a:tcPr>
                </a:tc>
                <a:tc>
                  <a:txBody>
                    <a:bodyPr/>
                    <a:lstStyle/>
                    <a:p>
                      <a:pPr marL="97790" marR="164465">
                        <a:lnSpc>
                          <a:spcPct val="100000"/>
                        </a:lnSpc>
                        <a:spcBef>
                          <a:spcPts val="315"/>
                        </a:spcBef>
                      </a:pPr>
                      <a:r>
                        <a:rPr sz="1800" b="1" spc="-2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Расходов </a:t>
                      </a:r>
                      <a:r>
                        <a:rPr sz="1800" b="1" spc="-1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местного </a:t>
                      </a:r>
                      <a:r>
                        <a:rPr sz="1800" b="1" spc="-2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бюджета </a:t>
                      </a:r>
                      <a:r>
                        <a:rPr sz="1800" b="1" spc="-1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(всего) приходится </a:t>
                      </a:r>
                      <a:r>
                        <a:rPr sz="1800" b="1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на  </a:t>
                      </a:r>
                      <a:r>
                        <a:rPr sz="1800" b="1" spc="-1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одного</a:t>
                      </a:r>
                      <a:r>
                        <a:rPr sz="1800" b="1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гражданина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T="4000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9999FF"/>
                    </a:solidFill>
                  </a:tcPr>
                </a:tc>
              </a:tr>
              <a:tr h="914400">
                <a:tc>
                  <a:txBody>
                    <a:bodyPr/>
                    <a:lstStyle/>
                    <a:p>
                      <a:pPr marL="12700" algn="ctr">
                        <a:lnSpc>
                          <a:spcPct val="100000"/>
                        </a:lnSpc>
                        <a:spcBef>
                          <a:spcPts val="315"/>
                        </a:spcBef>
                      </a:pPr>
                      <a:r>
                        <a:rPr lang="ru-RU" sz="1800" spc="-5" dirty="0" smtClean="0">
                          <a:latin typeface="Arial"/>
                          <a:cs typeface="Arial"/>
                        </a:rPr>
                        <a:t>24 814,2</a:t>
                      </a:r>
                      <a:endParaRPr sz="1800" dirty="0">
                        <a:latin typeface="Arial"/>
                        <a:cs typeface="Arial"/>
                      </a:endParaRPr>
                    </a:p>
                    <a:p>
                      <a:pPr marL="10160" algn="ctr">
                        <a:lnSpc>
                          <a:spcPct val="100000"/>
                        </a:lnSpc>
                      </a:pPr>
                      <a:r>
                        <a:rPr sz="1800" spc="-20" dirty="0">
                          <a:latin typeface="Arial"/>
                          <a:cs typeface="Arial"/>
                        </a:rPr>
                        <a:t>рублей </a:t>
                      </a:r>
                      <a:r>
                        <a:rPr sz="1800" dirty="0">
                          <a:latin typeface="Arial"/>
                          <a:cs typeface="Arial"/>
                        </a:rPr>
                        <a:t>в</a:t>
                      </a:r>
                      <a:r>
                        <a:rPr sz="18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800" spc="-30" dirty="0">
                          <a:latin typeface="Arial"/>
                          <a:cs typeface="Arial"/>
                        </a:rPr>
                        <a:t>год</a:t>
                      </a:r>
                      <a:endParaRPr sz="1800" dirty="0">
                        <a:latin typeface="Arial"/>
                        <a:cs typeface="Arial"/>
                      </a:endParaRPr>
                    </a:p>
                  </a:txBody>
                  <a:tcPr marL="0" marR="0" marT="4000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97790">
                        <a:lnSpc>
                          <a:spcPct val="100000"/>
                        </a:lnSpc>
                        <a:spcBef>
                          <a:spcPts val="315"/>
                        </a:spcBef>
                      </a:pPr>
                      <a:r>
                        <a:rPr sz="1800" spc="-20" dirty="0">
                          <a:latin typeface="Arial"/>
                          <a:cs typeface="Arial"/>
                        </a:rPr>
                        <a:t>Расходов </a:t>
                      </a:r>
                      <a:r>
                        <a:rPr sz="1800" spc="-5" dirty="0">
                          <a:latin typeface="Arial"/>
                          <a:cs typeface="Arial"/>
                        </a:rPr>
                        <a:t>на </a:t>
                      </a:r>
                      <a:r>
                        <a:rPr sz="1800" spc="-15" dirty="0">
                          <a:latin typeface="Arial"/>
                          <a:cs typeface="Arial"/>
                        </a:rPr>
                        <a:t>образование приходится </a:t>
                      </a:r>
                      <a:r>
                        <a:rPr sz="1800" spc="-5" dirty="0">
                          <a:latin typeface="Arial"/>
                          <a:cs typeface="Arial"/>
                        </a:rPr>
                        <a:t>на</a:t>
                      </a:r>
                      <a:r>
                        <a:rPr sz="1800" spc="8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800" spc="-20" dirty="0">
                          <a:latin typeface="Arial"/>
                          <a:cs typeface="Arial"/>
                        </a:rPr>
                        <a:t>одного</a:t>
                      </a:r>
                      <a:endParaRPr sz="1800" dirty="0">
                        <a:latin typeface="Arial"/>
                        <a:cs typeface="Arial"/>
                      </a:endParaRPr>
                    </a:p>
                    <a:p>
                      <a:pPr marL="97790">
                        <a:lnSpc>
                          <a:spcPct val="100000"/>
                        </a:lnSpc>
                      </a:pPr>
                      <a:r>
                        <a:rPr sz="1800" spc="-5" dirty="0">
                          <a:latin typeface="Arial"/>
                          <a:cs typeface="Arial"/>
                        </a:rPr>
                        <a:t>гражданина</a:t>
                      </a:r>
                      <a:endParaRPr sz="1800" dirty="0">
                        <a:latin typeface="Arial"/>
                        <a:cs typeface="Arial"/>
                      </a:endParaRPr>
                    </a:p>
                  </a:txBody>
                  <a:tcPr marL="0" marR="0" marT="4000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</a:tr>
              <a:tr h="914400">
                <a:tc>
                  <a:txBody>
                    <a:bodyPr/>
                    <a:lstStyle/>
                    <a:p>
                      <a:pPr marL="11430" algn="ctr">
                        <a:lnSpc>
                          <a:spcPct val="100000"/>
                        </a:lnSpc>
                        <a:spcBef>
                          <a:spcPts val="315"/>
                        </a:spcBef>
                      </a:pPr>
                      <a:r>
                        <a:rPr lang="ru-RU" sz="1800" spc="-5" dirty="0" smtClean="0">
                          <a:latin typeface="Arial"/>
                          <a:cs typeface="Arial"/>
                        </a:rPr>
                        <a:t>3</a:t>
                      </a:r>
                      <a:r>
                        <a:rPr lang="ru-RU" sz="1800" spc="-5" baseline="0" dirty="0" smtClean="0">
                          <a:latin typeface="Arial"/>
                          <a:cs typeface="Arial"/>
                        </a:rPr>
                        <a:t> 972,9</a:t>
                      </a:r>
                      <a:endParaRPr sz="1800" dirty="0">
                        <a:latin typeface="Arial"/>
                        <a:cs typeface="Arial"/>
                      </a:endParaRPr>
                    </a:p>
                    <a:p>
                      <a:pPr marL="10160" algn="ctr">
                        <a:lnSpc>
                          <a:spcPct val="100000"/>
                        </a:lnSpc>
                      </a:pPr>
                      <a:r>
                        <a:rPr sz="1800" spc="-20" dirty="0">
                          <a:latin typeface="Arial"/>
                          <a:cs typeface="Arial"/>
                        </a:rPr>
                        <a:t>рублей </a:t>
                      </a:r>
                      <a:r>
                        <a:rPr sz="1800" dirty="0">
                          <a:latin typeface="Arial"/>
                          <a:cs typeface="Arial"/>
                        </a:rPr>
                        <a:t>в</a:t>
                      </a:r>
                      <a:r>
                        <a:rPr sz="18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800" spc="-30" dirty="0">
                          <a:latin typeface="Arial"/>
                          <a:cs typeface="Arial"/>
                        </a:rPr>
                        <a:t>год</a:t>
                      </a:r>
                      <a:endParaRPr sz="1800" dirty="0">
                        <a:latin typeface="Arial"/>
                        <a:cs typeface="Arial"/>
                      </a:endParaRPr>
                    </a:p>
                  </a:txBody>
                  <a:tcPr marL="0" marR="0" marT="4000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97790" marR="1240155">
                        <a:lnSpc>
                          <a:spcPct val="100000"/>
                        </a:lnSpc>
                        <a:spcBef>
                          <a:spcPts val="315"/>
                        </a:spcBef>
                      </a:pPr>
                      <a:r>
                        <a:rPr sz="1800" spc="-25" dirty="0">
                          <a:latin typeface="Arial"/>
                          <a:cs typeface="Arial"/>
                        </a:rPr>
                        <a:t>Расходов </a:t>
                      </a:r>
                      <a:r>
                        <a:rPr sz="1800" spc="-5" dirty="0">
                          <a:latin typeface="Arial"/>
                          <a:cs typeface="Arial"/>
                        </a:rPr>
                        <a:t>на </a:t>
                      </a:r>
                      <a:r>
                        <a:rPr sz="1800" spc="-15" dirty="0">
                          <a:latin typeface="Arial"/>
                          <a:cs typeface="Arial"/>
                        </a:rPr>
                        <a:t>общегосударственные </a:t>
                      </a:r>
                      <a:r>
                        <a:rPr sz="1800" spc="-10" dirty="0">
                          <a:latin typeface="Arial"/>
                          <a:cs typeface="Arial"/>
                        </a:rPr>
                        <a:t>вопросы  </a:t>
                      </a:r>
                      <a:r>
                        <a:rPr sz="1800" spc="-15" dirty="0">
                          <a:latin typeface="Arial"/>
                          <a:cs typeface="Arial"/>
                        </a:rPr>
                        <a:t>приходится </a:t>
                      </a:r>
                      <a:r>
                        <a:rPr sz="1800" spc="-5" dirty="0">
                          <a:latin typeface="Arial"/>
                          <a:cs typeface="Arial"/>
                        </a:rPr>
                        <a:t>на </a:t>
                      </a:r>
                      <a:r>
                        <a:rPr sz="1800" spc="-15" dirty="0">
                          <a:latin typeface="Arial"/>
                          <a:cs typeface="Arial"/>
                        </a:rPr>
                        <a:t>одного</a:t>
                      </a:r>
                      <a:r>
                        <a:rPr sz="1800" spc="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800" spc="-5" dirty="0">
                          <a:latin typeface="Arial"/>
                          <a:cs typeface="Arial"/>
                        </a:rPr>
                        <a:t>гражданина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T="4000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</a:tr>
              <a:tr h="914400">
                <a:tc>
                  <a:txBody>
                    <a:bodyPr/>
                    <a:lstStyle/>
                    <a:p>
                      <a:pPr marL="11430" algn="ctr">
                        <a:lnSpc>
                          <a:spcPct val="100000"/>
                        </a:lnSpc>
                        <a:spcBef>
                          <a:spcPts val="320"/>
                        </a:spcBef>
                      </a:pPr>
                      <a:r>
                        <a:rPr lang="ru-RU" sz="1800" spc="-5" dirty="0" smtClean="0">
                          <a:latin typeface="Arial"/>
                          <a:cs typeface="Arial"/>
                        </a:rPr>
                        <a:t>5 087,5</a:t>
                      </a:r>
                      <a:endParaRPr sz="1800" dirty="0">
                        <a:latin typeface="Arial"/>
                        <a:cs typeface="Arial"/>
                      </a:endParaRPr>
                    </a:p>
                    <a:p>
                      <a:pPr marL="10795" algn="ctr">
                        <a:lnSpc>
                          <a:spcPct val="100000"/>
                        </a:lnSpc>
                      </a:pPr>
                      <a:r>
                        <a:rPr sz="1800" spc="-25" dirty="0">
                          <a:latin typeface="Arial"/>
                          <a:cs typeface="Arial"/>
                        </a:rPr>
                        <a:t>рубля </a:t>
                      </a:r>
                      <a:r>
                        <a:rPr sz="1800" dirty="0">
                          <a:latin typeface="Arial"/>
                          <a:cs typeface="Arial"/>
                        </a:rPr>
                        <a:t>в</a:t>
                      </a:r>
                      <a:r>
                        <a:rPr sz="1800" spc="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800" spc="-30" dirty="0">
                          <a:latin typeface="Arial"/>
                          <a:cs typeface="Arial"/>
                        </a:rPr>
                        <a:t>год</a:t>
                      </a:r>
                      <a:endParaRPr sz="1800" dirty="0">
                        <a:latin typeface="Arial"/>
                        <a:cs typeface="Arial"/>
                      </a:endParaRPr>
                    </a:p>
                  </a:txBody>
                  <a:tcPr marL="0" marR="0" marT="4064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97790" marR="1323340">
                        <a:lnSpc>
                          <a:spcPct val="100000"/>
                        </a:lnSpc>
                        <a:spcBef>
                          <a:spcPts val="320"/>
                        </a:spcBef>
                      </a:pPr>
                      <a:r>
                        <a:rPr sz="1800" spc="-25" dirty="0">
                          <a:latin typeface="Arial"/>
                          <a:cs typeface="Arial"/>
                        </a:rPr>
                        <a:t>Расходов </a:t>
                      </a:r>
                      <a:r>
                        <a:rPr sz="1800" spc="-5" dirty="0">
                          <a:latin typeface="Arial"/>
                          <a:cs typeface="Arial"/>
                        </a:rPr>
                        <a:t>на </a:t>
                      </a:r>
                      <a:r>
                        <a:rPr sz="1800" spc="-30" dirty="0">
                          <a:latin typeface="Arial"/>
                          <a:cs typeface="Arial"/>
                        </a:rPr>
                        <a:t>культуру </a:t>
                      </a:r>
                      <a:r>
                        <a:rPr sz="1800" spc="-15" dirty="0">
                          <a:latin typeface="Arial"/>
                          <a:cs typeface="Arial"/>
                        </a:rPr>
                        <a:t>приходится </a:t>
                      </a:r>
                      <a:r>
                        <a:rPr sz="1800" spc="-5" dirty="0">
                          <a:latin typeface="Arial"/>
                          <a:cs typeface="Arial"/>
                        </a:rPr>
                        <a:t>на </a:t>
                      </a:r>
                      <a:r>
                        <a:rPr sz="1800" spc="-15" dirty="0">
                          <a:latin typeface="Arial"/>
                          <a:cs typeface="Arial"/>
                        </a:rPr>
                        <a:t>одного  </a:t>
                      </a:r>
                      <a:r>
                        <a:rPr sz="1800" spc="-5" dirty="0">
                          <a:latin typeface="Arial"/>
                          <a:cs typeface="Arial"/>
                        </a:rPr>
                        <a:t>гражданина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T="4064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</a:tr>
              <a:tr h="914400">
                <a:tc>
                  <a:txBody>
                    <a:bodyPr/>
                    <a:lstStyle/>
                    <a:p>
                      <a:pPr marL="11430" algn="ctr">
                        <a:lnSpc>
                          <a:spcPct val="100000"/>
                        </a:lnSpc>
                        <a:spcBef>
                          <a:spcPts val="320"/>
                        </a:spcBef>
                      </a:pPr>
                      <a:r>
                        <a:rPr lang="ru-RU" sz="1800" spc="-5" dirty="0" smtClean="0">
                          <a:latin typeface="Arial"/>
                          <a:cs typeface="Arial"/>
                        </a:rPr>
                        <a:t>2 431,2</a:t>
                      </a:r>
                      <a:endParaRPr sz="1800" dirty="0">
                        <a:latin typeface="Arial"/>
                        <a:cs typeface="Arial"/>
                      </a:endParaRPr>
                    </a:p>
                    <a:p>
                      <a:pPr marL="73025" algn="ctr">
                        <a:lnSpc>
                          <a:spcPct val="100000"/>
                        </a:lnSpc>
                      </a:pPr>
                      <a:r>
                        <a:rPr sz="1800" spc="-20" dirty="0">
                          <a:latin typeface="Arial"/>
                          <a:cs typeface="Arial"/>
                        </a:rPr>
                        <a:t>рублей </a:t>
                      </a:r>
                      <a:r>
                        <a:rPr sz="1800" dirty="0">
                          <a:latin typeface="Arial"/>
                          <a:cs typeface="Arial"/>
                        </a:rPr>
                        <a:t>в</a:t>
                      </a:r>
                      <a:r>
                        <a:rPr sz="1800" spc="-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800" spc="-30" dirty="0">
                          <a:latin typeface="Arial"/>
                          <a:cs typeface="Arial"/>
                        </a:rPr>
                        <a:t>год</a:t>
                      </a:r>
                      <a:endParaRPr sz="1800" dirty="0">
                        <a:latin typeface="Arial"/>
                        <a:cs typeface="Arial"/>
                      </a:endParaRPr>
                    </a:p>
                  </a:txBody>
                  <a:tcPr marL="0" marR="0" marT="4064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97790" marR="695960">
                        <a:lnSpc>
                          <a:spcPct val="100000"/>
                        </a:lnSpc>
                        <a:spcBef>
                          <a:spcPts val="320"/>
                        </a:spcBef>
                      </a:pPr>
                      <a:r>
                        <a:rPr sz="1800" spc="-25" dirty="0">
                          <a:latin typeface="Arial"/>
                          <a:cs typeface="Arial"/>
                        </a:rPr>
                        <a:t>Расходов </a:t>
                      </a:r>
                      <a:r>
                        <a:rPr sz="1800" spc="-5" dirty="0">
                          <a:latin typeface="Arial"/>
                          <a:cs typeface="Arial"/>
                        </a:rPr>
                        <a:t>на социальную политику </a:t>
                      </a:r>
                      <a:r>
                        <a:rPr sz="1800" spc="-15" dirty="0">
                          <a:latin typeface="Arial"/>
                          <a:cs typeface="Arial"/>
                        </a:rPr>
                        <a:t>приходится </a:t>
                      </a:r>
                      <a:r>
                        <a:rPr sz="1800" spc="-5" dirty="0">
                          <a:latin typeface="Arial"/>
                          <a:cs typeface="Arial"/>
                        </a:rPr>
                        <a:t>на  </a:t>
                      </a:r>
                      <a:r>
                        <a:rPr sz="1800" spc="-20" dirty="0">
                          <a:latin typeface="Arial"/>
                          <a:cs typeface="Arial"/>
                        </a:rPr>
                        <a:t>одного</a:t>
                      </a:r>
                      <a:r>
                        <a:rPr sz="1800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800" spc="-5" dirty="0">
                          <a:latin typeface="Arial"/>
                          <a:cs typeface="Arial"/>
                        </a:rPr>
                        <a:t>гражданина</a:t>
                      </a:r>
                      <a:endParaRPr sz="1800" dirty="0">
                        <a:latin typeface="Arial"/>
                        <a:cs typeface="Arial"/>
                      </a:endParaRPr>
                    </a:p>
                  </a:txBody>
                  <a:tcPr marL="0" marR="0" marT="4064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</a:tr>
            </a:tbl>
          </a:graphicData>
        </a:graphic>
      </p:graphicFrame>
      <p:sp>
        <p:nvSpPr>
          <p:cNvPr id="13" name="object 7"/>
          <p:cNvSpPr/>
          <p:nvPr/>
        </p:nvSpPr>
        <p:spPr>
          <a:xfrm>
            <a:off x="426720" y="426720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60" y="135635"/>
                </a:lnTo>
                <a:lnTo>
                  <a:pt x="137160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86512" cy="533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13004" y="135636"/>
            <a:ext cx="8730996" cy="27432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09955" y="135636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59" y="135635"/>
                </a:lnTo>
                <a:lnTo>
                  <a:pt x="137159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47116" y="0"/>
            <a:ext cx="140335" cy="135890"/>
          </a:xfrm>
          <a:custGeom>
            <a:avLst/>
            <a:gdLst/>
            <a:ahLst/>
            <a:cxnLst/>
            <a:rect l="l" t="t" r="r" b="b"/>
            <a:pathLst>
              <a:path w="140334" h="135890">
                <a:moveTo>
                  <a:pt x="0" y="135636"/>
                </a:moveTo>
                <a:lnTo>
                  <a:pt x="140208" y="135636"/>
                </a:lnTo>
                <a:lnTo>
                  <a:pt x="140208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47116" y="135636"/>
            <a:ext cx="140335" cy="140335"/>
          </a:xfrm>
          <a:custGeom>
            <a:avLst/>
            <a:gdLst/>
            <a:ahLst/>
            <a:cxnLst/>
            <a:rect l="l" t="t" r="r" b="b"/>
            <a:pathLst>
              <a:path w="140334" h="140335">
                <a:moveTo>
                  <a:pt x="0" y="140207"/>
                </a:moveTo>
                <a:lnTo>
                  <a:pt x="140208" y="140207"/>
                </a:lnTo>
                <a:lnTo>
                  <a:pt x="140208" y="0"/>
                </a:lnTo>
                <a:lnTo>
                  <a:pt x="0" y="0"/>
                </a:lnTo>
                <a:lnTo>
                  <a:pt x="0" y="140207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74320" y="274320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60" y="135635"/>
                </a:lnTo>
                <a:lnTo>
                  <a:pt x="137160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31063" y="137160"/>
            <a:ext cx="142240" cy="137160"/>
          </a:xfrm>
          <a:custGeom>
            <a:avLst/>
            <a:gdLst/>
            <a:ahLst/>
            <a:cxnLst/>
            <a:rect l="l" t="t" r="r" b="b"/>
            <a:pathLst>
              <a:path w="142240" h="137160">
                <a:moveTo>
                  <a:pt x="0" y="137159"/>
                </a:moveTo>
                <a:lnTo>
                  <a:pt x="141732" y="137159"/>
                </a:lnTo>
                <a:lnTo>
                  <a:pt x="141732" y="0"/>
                </a:lnTo>
                <a:lnTo>
                  <a:pt x="0" y="0"/>
                </a:lnTo>
                <a:lnTo>
                  <a:pt x="0" y="137159"/>
                </a:lnTo>
                <a:close/>
              </a:path>
            </a:pathLst>
          </a:custGeom>
          <a:solidFill>
            <a:srgbClr val="0000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09955" y="271272"/>
            <a:ext cx="137160" cy="139065"/>
          </a:xfrm>
          <a:custGeom>
            <a:avLst/>
            <a:gdLst/>
            <a:ahLst/>
            <a:cxnLst/>
            <a:rect l="l" t="t" r="r" b="b"/>
            <a:pathLst>
              <a:path w="137159" h="139065">
                <a:moveTo>
                  <a:pt x="0" y="138683"/>
                </a:moveTo>
                <a:lnTo>
                  <a:pt x="137159" y="138683"/>
                </a:lnTo>
                <a:lnTo>
                  <a:pt x="137159" y="0"/>
                </a:lnTo>
                <a:lnTo>
                  <a:pt x="0" y="0"/>
                </a:lnTo>
                <a:lnTo>
                  <a:pt x="0" y="138683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74320" y="409955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6"/>
                </a:moveTo>
                <a:lnTo>
                  <a:pt x="137160" y="135636"/>
                </a:lnTo>
                <a:lnTo>
                  <a:pt x="137160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11" name="object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26716619"/>
              </p:ext>
            </p:extLst>
          </p:nvPr>
        </p:nvGraphicFramePr>
        <p:xfrm>
          <a:off x="1043609" y="3356952"/>
          <a:ext cx="7056754" cy="237617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708785"/>
                <a:gridCol w="817244"/>
                <a:gridCol w="1769110"/>
                <a:gridCol w="904875"/>
                <a:gridCol w="1856740"/>
              </a:tblGrid>
              <a:tr h="237617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endParaRPr sz="1800" dirty="0">
                        <a:latin typeface="Times New Roman"/>
                        <a:cs typeface="Times New Roman"/>
                      </a:endParaRPr>
                    </a:p>
                    <a:p>
                      <a:pPr marL="405765" marR="400685" indent="42545" algn="just">
                        <a:lnSpc>
                          <a:spcPct val="100000"/>
                        </a:lnSpc>
                      </a:pPr>
                      <a:r>
                        <a:rPr sz="1800" spc="-25" dirty="0">
                          <a:latin typeface="Times New Roman"/>
                          <a:cs typeface="Times New Roman"/>
                        </a:rPr>
                        <a:t>Расходы  </a:t>
                      </a:r>
                      <a:r>
                        <a:rPr sz="1800" dirty="0">
                          <a:latin typeface="Times New Roman"/>
                          <a:cs typeface="Times New Roman"/>
                        </a:rPr>
                        <a:t>м</a:t>
                      </a:r>
                      <a:r>
                        <a:rPr sz="1800" spc="45" dirty="0">
                          <a:latin typeface="Times New Roman"/>
                          <a:cs typeface="Times New Roman"/>
                        </a:rPr>
                        <a:t>е</a:t>
                      </a:r>
                      <a:r>
                        <a:rPr sz="1800" dirty="0">
                          <a:latin typeface="Times New Roman"/>
                          <a:cs typeface="Times New Roman"/>
                        </a:rPr>
                        <a:t>с</a:t>
                      </a:r>
                      <a:r>
                        <a:rPr sz="1800" spc="5" dirty="0">
                          <a:latin typeface="Times New Roman"/>
                          <a:cs typeface="Times New Roman"/>
                        </a:rPr>
                        <a:t>т</a:t>
                      </a:r>
                      <a:r>
                        <a:rPr sz="1800" spc="-5" dirty="0">
                          <a:latin typeface="Times New Roman"/>
                          <a:cs typeface="Times New Roman"/>
                        </a:rPr>
                        <a:t>н</a:t>
                      </a:r>
                      <a:r>
                        <a:rPr sz="1800" spc="-10" dirty="0">
                          <a:latin typeface="Times New Roman"/>
                          <a:cs typeface="Times New Roman"/>
                        </a:rPr>
                        <a:t>о</a:t>
                      </a:r>
                      <a:r>
                        <a:rPr sz="1800" spc="-45" dirty="0">
                          <a:latin typeface="Times New Roman"/>
                          <a:cs typeface="Times New Roman"/>
                        </a:rPr>
                        <a:t>г</a:t>
                      </a:r>
                      <a:r>
                        <a:rPr sz="1800" dirty="0">
                          <a:latin typeface="Times New Roman"/>
                          <a:cs typeface="Times New Roman"/>
                        </a:rPr>
                        <a:t>о  </a:t>
                      </a:r>
                      <a:r>
                        <a:rPr sz="1800" spc="-15" dirty="0">
                          <a:latin typeface="Times New Roman"/>
                          <a:cs typeface="Times New Roman"/>
                        </a:rPr>
                        <a:t>бюджета</a:t>
                      </a:r>
                      <a:endParaRPr sz="18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endParaRPr sz="1850" dirty="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800" dirty="0" smtClean="0">
                          <a:latin typeface="Times New Roman"/>
                          <a:cs typeface="Times New Roman"/>
                        </a:rPr>
                        <a:t>441 604,9 </a:t>
                      </a:r>
                      <a:r>
                        <a:rPr sz="1800" spc="-35" dirty="0" err="1" smtClean="0">
                          <a:latin typeface="Times New Roman"/>
                          <a:cs typeface="Times New Roman"/>
                        </a:rPr>
                        <a:t>т.р</a:t>
                      </a:r>
                      <a:r>
                        <a:rPr sz="1800" spc="-35" dirty="0">
                          <a:latin typeface="Times New Roman"/>
                          <a:cs typeface="Times New Roman"/>
                        </a:rPr>
                        <a:t>.</a:t>
                      </a:r>
                      <a:endParaRPr sz="1800" dirty="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800" dirty="0">
                          <a:latin typeface="Times New Roman"/>
                          <a:cs typeface="Times New Roman"/>
                        </a:rPr>
                        <a:t>100</a:t>
                      </a:r>
                      <a:r>
                        <a:rPr sz="1800" spc="-2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800" dirty="0">
                          <a:latin typeface="Times New Roman"/>
                          <a:cs typeface="Times New Roman"/>
                        </a:rPr>
                        <a:t>%</a:t>
                      </a:r>
                    </a:p>
                  </a:txBody>
                  <a:tcPr marL="0" marR="0" marT="4445" marB="0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endParaRPr sz="50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3600" b="1" dirty="0">
                          <a:latin typeface="Times New Roman"/>
                          <a:cs typeface="Times New Roman"/>
                        </a:rPr>
                        <a:t>=</a:t>
                      </a:r>
                      <a:endParaRPr sz="3600">
                        <a:latin typeface="Times New Roman"/>
                        <a:cs typeface="Times New Roman"/>
                      </a:endParaRPr>
                    </a:p>
                  </a:txBody>
                  <a:tcPr marL="0" marR="0" marT="1905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endParaRPr sz="1800" dirty="0">
                        <a:latin typeface="Times New Roman"/>
                        <a:cs typeface="Times New Roman"/>
                      </a:endParaRPr>
                    </a:p>
                    <a:p>
                      <a:pPr marL="396875">
                        <a:lnSpc>
                          <a:spcPct val="100000"/>
                        </a:lnSpc>
                      </a:pPr>
                      <a:r>
                        <a:rPr sz="1800" spc="-25" dirty="0">
                          <a:latin typeface="Times New Roman"/>
                          <a:cs typeface="Times New Roman"/>
                        </a:rPr>
                        <a:t>Расходы </a:t>
                      </a:r>
                      <a:r>
                        <a:rPr sz="1800" dirty="0">
                          <a:latin typeface="Times New Roman"/>
                          <a:cs typeface="Times New Roman"/>
                        </a:rPr>
                        <a:t>в</a:t>
                      </a:r>
                    </a:p>
                    <a:p>
                      <a:pPr marL="541655">
                        <a:lnSpc>
                          <a:spcPct val="100000"/>
                        </a:lnSpc>
                      </a:pPr>
                      <a:r>
                        <a:rPr sz="1800" spc="-5" dirty="0">
                          <a:latin typeface="Times New Roman"/>
                          <a:cs typeface="Times New Roman"/>
                        </a:rPr>
                        <a:t>рамках</a:t>
                      </a:r>
                      <a:endParaRPr sz="1800" dirty="0">
                        <a:latin typeface="Times New Roman"/>
                        <a:cs typeface="Times New Roman"/>
                      </a:endParaRPr>
                    </a:p>
                    <a:p>
                      <a:pPr marL="92075" marR="85725" algn="ctr">
                        <a:lnSpc>
                          <a:spcPct val="100000"/>
                        </a:lnSpc>
                      </a:pPr>
                      <a:r>
                        <a:rPr sz="1800" dirty="0">
                          <a:latin typeface="Times New Roman"/>
                          <a:cs typeface="Times New Roman"/>
                        </a:rPr>
                        <a:t>м</a:t>
                      </a:r>
                      <a:r>
                        <a:rPr sz="1800" spc="20" dirty="0">
                          <a:latin typeface="Times New Roman"/>
                          <a:cs typeface="Times New Roman"/>
                        </a:rPr>
                        <a:t>у</a:t>
                      </a:r>
                      <a:r>
                        <a:rPr sz="1800" spc="-5" dirty="0">
                          <a:latin typeface="Times New Roman"/>
                          <a:cs typeface="Times New Roman"/>
                        </a:rPr>
                        <a:t>н</a:t>
                      </a:r>
                      <a:r>
                        <a:rPr sz="1800" spc="-10" dirty="0">
                          <a:latin typeface="Times New Roman"/>
                          <a:cs typeface="Times New Roman"/>
                        </a:rPr>
                        <a:t>и</a:t>
                      </a:r>
                      <a:r>
                        <a:rPr sz="1800" spc="-5" dirty="0">
                          <a:latin typeface="Times New Roman"/>
                          <a:cs typeface="Times New Roman"/>
                        </a:rPr>
                        <a:t>ц</a:t>
                      </a:r>
                      <a:r>
                        <a:rPr sz="1800" spc="-10" dirty="0">
                          <a:latin typeface="Times New Roman"/>
                          <a:cs typeface="Times New Roman"/>
                        </a:rPr>
                        <a:t>и</a:t>
                      </a:r>
                      <a:r>
                        <a:rPr sz="1800" spc="-5" dirty="0">
                          <a:latin typeface="Times New Roman"/>
                          <a:cs typeface="Times New Roman"/>
                        </a:rPr>
                        <a:t>п</a:t>
                      </a:r>
                      <a:r>
                        <a:rPr sz="1800" spc="10" dirty="0">
                          <a:latin typeface="Times New Roman"/>
                          <a:cs typeface="Times New Roman"/>
                        </a:rPr>
                        <a:t>а</a:t>
                      </a:r>
                      <a:r>
                        <a:rPr sz="1800" dirty="0">
                          <a:latin typeface="Times New Roman"/>
                          <a:cs typeface="Times New Roman"/>
                        </a:rPr>
                        <a:t>ль</a:t>
                      </a:r>
                      <a:r>
                        <a:rPr sz="1800" spc="-10" dirty="0">
                          <a:latin typeface="Times New Roman"/>
                          <a:cs typeface="Times New Roman"/>
                        </a:rPr>
                        <a:t>н</a:t>
                      </a:r>
                      <a:r>
                        <a:rPr sz="1800" dirty="0">
                          <a:latin typeface="Times New Roman"/>
                          <a:cs typeface="Times New Roman"/>
                        </a:rPr>
                        <a:t>ых  </a:t>
                      </a:r>
                      <a:r>
                        <a:rPr sz="1800" spc="-5" dirty="0">
                          <a:latin typeface="Times New Roman"/>
                          <a:cs typeface="Times New Roman"/>
                        </a:rPr>
                        <a:t>программ</a:t>
                      </a:r>
                      <a:endParaRPr sz="1800" dirty="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800" dirty="0" smtClean="0">
                          <a:latin typeface="Times New Roman"/>
                          <a:cs typeface="Times New Roman"/>
                        </a:rPr>
                        <a:t>436 653,5 </a:t>
                      </a:r>
                      <a:r>
                        <a:rPr sz="1800" spc="-35" dirty="0" err="1" smtClean="0">
                          <a:latin typeface="Times New Roman"/>
                          <a:cs typeface="Times New Roman"/>
                        </a:rPr>
                        <a:t>т.р</a:t>
                      </a:r>
                      <a:r>
                        <a:rPr sz="1800" spc="-35" dirty="0">
                          <a:latin typeface="Times New Roman"/>
                          <a:cs typeface="Times New Roman"/>
                        </a:rPr>
                        <a:t>.</a:t>
                      </a:r>
                      <a:endParaRPr sz="1800" dirty="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800" smtClean="0">
                          <a:latin typeface="Times New Roman"/>
                          <a:cs typeface="Times New Roman"/>
                        </a:rPr>
                        <a:t>98,9</a:t>
                      </a:r>
                      <a:r>
                        <a:rPr sz="1800" smtClean="0">
                          <a:latin typeface="Times New Roman"/>
                          <a:cs typeface="Times New Roman"/>
                        </a:rPr>
                        <a:t>%</a:t>
                      </a:r>
                      <a:endParaRPr sz="18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4445" marB="0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endParaRPr sz="48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3600" b="1" dirty="0">
                          <a:latin typeface="Times New Roman"/>
                          <a:cs typeface="Times New Roman"/>
                        </a:rPr>
                        <a:t>+</a:t>
                      </a:r>
                      <a:endParaRPr sz="3600">
                        <a:latin typeface="Times New Roman"/>
                        <a:cs typeface="Times New Roman"/>
                      </a:endParaRPr>
                    </a:p>
                  </a:txBody>
                  <a:tcPr marL="0" marR="0" marT="635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endParaRPr sz="1800" dirty="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800" spc="-5" dirty="0">
                          <a:latin typeface="Times New Roman"/>
                          <a:cs typeface="Times New Roman"/>
                        </a:rPr>
                        <a:t>Непрограммные</a:t>
                      </a:r>
                      <a:endParaRPr sz="1800" dirty="0">
                        <a:latin typeface="Times New Roman"/>
                        <a:cs typeface="Times New Roman"/>
                      </a:endParaRPr>
                    </a:p>
                    <a:p>
                      <a:pPr marL="1270" algn="ctr">
                        <a:lnSpc>
                          <a:spcPct val="100000"/>
                        </a:lnSpc>
                      </a:pPr>
                      <a:r>
                        <a:rPr sz="1800" spc="-25" dirty="0">
                          <a:latin typeface="Times New Roman"/>
                          <a:cs typeface="Times New Roman"/>
                        </a:rPr>
                        <a:t>расходы</a:t>
                      </a:r>
                      <a:endParaRPr sz="18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endParaRPr sz="1850" dirty="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endParaRPr lang="ru-RU" sz="1800" dirty="0" smtClean="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800" dirty="0" smtClean="0">
                          <a:latin typeface="Times New Roman"/>
                          <a:cs typeface="Times New Roman"/>
                        </a:rPr>
                        <a:t>4 951,4</a:t>
                      </a:r>
                      <a:r>
                        <a:rPr sz="1800" spc="-15" dirty="0" err="1" smtClean="0">
                          <a:latin typeface="Times New Roman"/>
                          <a:cs typeface="Times New Roman"/>
                        </a:rPr>
                        <a:t>т.р</a:t>
                      </a:r>
                      <a:r>
                        <a:rPr sz="1800" spc="-15" dirty="0">
                          <a:latin typeface="Times New Roman"/>
                          <a:cs typeface="Times New Roman"/>
                        </a:rPr>
                        <a:t>.</a:t>
                      </a:r>
                      <a:endParaRPr sz="1800" dirty="0">
                        <a:latin typeface="Times New Roman"/>
                        <a:cs typeface="Times New Roman"/>
                      </a:endParaRPr>
                    </a:p>
                    <a:p>
                      <a:pPr marL="1270" algn="ctr">
                        <a:lnSpc>
                          <a:spcPct val="100000"/>
                        </a:lnSpc>
                      </a:pPr>
                      <a:r>
                        <a:rPr lang="en-US" sz="1800" dirty="0" smtClean="0">
                          <a:latin typeface="Times New Roman"/>
                          <a:cs typeface="Times New Roman"/>
                        </a:rPr>
                        <a:t>1,</a:t>
                      </a:r>
                      <a:r>
                        <a:rPr lang="ru-RU" sz="1800" dirty="0" smtClean="0">
                          <a:latin typeface="Times New Roman"/>
                          <a:cs typeface="Times New Roman"/>
                        </a:rPr>
                        <a:t>1</a:t>
                      </a:r>
                      <a:r>
                        <a:rPr sz="1800" dirty="0" smtClean="0">
                          <a:latin typeface="Times New Roman"/>
                          <a:cs typeface="Times New Roman"/>
                        </a:rPr>
                        <a:t>%</a:t>
                      </a:r>
                      <a:endParaRPr sz="18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4445" marB="0">
                    <a:solidFill>
                      <a:srgbClr val="92D050"/>
                    </a:solidFill>
                  </a:tcPr>
                </a:tc>
              </a:tr>
            </a:tbl>
          </a:graphicData>
        </a:graphic>
      </p:graphicFrame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1789302" y="1351533"/>
            <a:ext cx="5346700" cy="8191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 indent="1731010">
              <a:lnSpc>
                <a:spcPct val="100000"/>
              </a:lnSpc>
              <a:spcBef>
                <a:spcPts val="105"/>
              </a:spcBef>
              <a:tabLst>
                <a:tab pos="3468370" algn="l"/>
              </a:tabLst>
            </a:pPr>
            <a:r>
              <a:rPr sz="2600" i="1" spc="-10" dirty="0">
                <a:solidFill>
                  <a:srgbClr val="001F5F"/>
                </a:solidFill>
                <a:latin typeface="Arial"/>
                <a:cs typeface="Arial"/>
              </a:rPr>
              <a:t>Исполнение  </a:t>
            </a:r>
            <a:r>
              <a:rPr sz="2600" i="1" dirty="0">
                <a:solidFill>
                  <a:srgbClr val="001F5F"/>
                </a:solidFill>
                <a:latin typeface="Arial"/>
                <a:cs typeface="Arial"/>
              </a:rPr>
              <a:t>МУ</a:t>
            </a:r>
            <a:r>
              <a:rPr sz="2600" i="1" spc="5" dirty="0">
                <a:solidFill>
                  <a:srgbClr val="001F5F"/>
                </a:solidFill>
                <a:latin typeface="Arial"/>
                <a:cs typeface="Arial"/>
              </a:rPr>
              <a:t>Н</a:t>
            </a:r>
            <a:r>
              <a:rPr sz="2600" i="1" spc="-5" dirty="0">
                <a:solidFill>
                  <a:srgbClr val="001F5F"/>
                </a:solidFill>
                <a:latin typeface="Arial"/>
                <a:cs typeface="Arial"/>
              </a:rPr>
              <a:t>ИЦИПАЛЬН</a:t>
            </a:r>
            <a:r>
              <a:rPr sz="2600" i="1" spc="-20" dirty="0">
                <a:solidFill>
                  <a:srgbClr val="001F5F"/>
                </a:solidFill>
                <a:latin typeface="Arial"/>
                <a:cs typeface="Arial"/>
              </a:rPr>
              <a:t>Ы</a:t>
            </a:r>
            <a:r>
              <a:rPr sz="2600" i="1" dirty="0">
                <a:solidFill>
                  <a:srgbClr val="001F5F"/>
                </a:solidFill>
                <a:latin typeface="Arial"/>
                <a:cs typeface="Arial"/>
              </a:rPr>
              <a:t>Х	ПРОГ</a:t>
            </a:r>
            <a:r>
              <a:rPr sz="2600" i="1" spc="-200" dirty="0">
                <a:solidFill>
                  <a:srgbClr val="001F5F"/>
                </a:solidFill>
                <a:latin typeface="Arial"/>
                <a:cs typeface="Arial"/>
              </a:rPr>
              <a:t>Р</a:t>
            </a:r>
            <a:r>
              <a:rPr sz="2600" i="1" dirty="0">
                <a:solidFill>
                  <a:srgbClr val="001F5F"/>
                </a:solidFill>
                <a:latin typeface="Arial"/>
                <a:cs typeface="Arial"/>
              </a:rPr>
              <a:t>АММ</a:t>
            </a:r>
            <a:endParaRPr sz="2600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819782" y="2283079"/>
            <a:ext cx="5286375" cy="9404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259079">
              <a:lnSpc>
                <a:spcPct val="100000"/>
              </a:lnSpc>
              <a:spcBef>
                <a:spcPts val="105"/>
              </a:spcBef>
            </a:pPr>
            <a:r>
              <a:rPr sz="2000" i="1" spc="-5" dirty="0">
                <a:latin typeface="Arial"/>
                <a:cs typeface="Arial"/>
              </a:rPr>
              <a:t>Бюджета муниципального</a:t>
            </a:r>
            <a:r>
              <a:rPr sz="2000" i="1" spc="-60" dirty="0">
                <a:latin typeface="Arial"/>
                <a:cs typeface="Arial"/>
              </a:rPr>
              <a:t> </a:t>
            </a:r>
            <a:r>
              <a:rPr sz="2000" i="1" spc="-15" dirty="0">
                <a:latin typeface="Arial"/>
                <a:cs typeface="Arial"/>
              </a:rPr>
              <a:t>образования</a:t>
            </a:r>
            <a:endParaRPr sz="2000" dirty="0">
              <a:latin typeface="Arial"/>
              <a:cs typeface="Arial"/>
            </a:endParaRPr>
          </a:p>
          <a:p>
            <a:pPr marL="12065" marR="5080" algn="ctr">
              <a:lnSpc>
                <a:spcPct val="100000"/>
              </a:lnSpc>
            </a:pPr>
            <a:r>
              <a:rPr sz="2000" i="1" spc="-10" dirty="0">
                <a:latin typeface="Arial"/>
                <a:cs typeface="Arial"/>
              </a:rPr>
              <a:t>«Демидовский </a:t>
            </a:r>
            <a:r>
              <a:rPr sz="2000" i="1" spc="-5" dirty="0">
                <a:latin typeface="Arial"/>
                <a:cs typeface="Arial"/>
              </a:rPr>
              <a:t>район» Смоленской</a:t>
            </a:r>
            <a:r>
              <a:rPr sz="2000" i="1" spc="-60" dirty="0">
                <a:latin typeface="Arial"/>
                <a:cs typeface="Arial"/>
              </a:rPr>
              <a:t> </a:t>
            </a:r>
            <a:r>
              <a:rPr sz="2000" i="1" spc="-10" dirty="0">
                <a:latin typeface="Arial"/>
                <a:cs typeface="Arial"/>
              </a:rPr>
              <a:t>области  </a:t>
            </a:r>
            <a:r>
              <a:rPr sz="2000" i="1" spc="-10" dirty="0" err="1">
                <a:latin typeface="Arial"/>
                <a:cs typeface="Arial"/>
              </a:rPr>
              <a:t>за</a:t>
            </a:r>
            <a:r>
              <a:rPr sz="2000" i="1" spc="-10" dirty="0">
                <a:latin typeface="Arial"/>
                <a:cs typeface="Arial"/>
              </a:rPr>
              <a:t> </a:t>
            </a:r>
            <a:r>
              <a:rPr lang="ru-RU" sz="2000" i="1" spc="-5" dirty="0" smtClean="0">
                <a:latin typeface="Arial"/>
                <a:cs typeface="Arial"/>
              </a:rPr>
              <a:t>202</a:t>
            </a:r>
            <a:r>
              <a:rPr lang="ru-RU" sz="2000" i="1" spc="-5" dirty="0">
                <a:latin typeface="Arial"/>
                <a:cs typeface="Arial"/>
              </a:rPr>
              <a:t>3</a:t>
            </a:r>
            <a:r>
              <a:rPr sz="2000" i="1" spc="-40" dirty="0" smtClean="0">
                <a:latin typeface="Arial"/>
                <a:cs typeface="Arial"/>
              </a:rPr>
              <a:t> </a:t>
            </a:r>
            <a:r>
              <a:rPr sz="2000" i="1" spc="-15" dirty="0">
                <a:latin typeface="Arial"/>
                <a:cs typeface="Arial"/>
              </a:rPr>
              <a:t>год</a:t>
            </a:r>
            <a:endParaRPr sz="2000" dirty="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86512" cy="533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13004" y="135636"/>
            <a:ext cx="8730996" cy="27432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09955" y="135636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59" y="135635"/>
                </a:lnTo>
                <a:lnTo>
                  <a:pt x="137159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47116" y="0"/>
            <a:ext cx="140335" cy="135890"/>
          </a:xfrm>
          <a:custGeom>
            <a:avLst/>
            <a:gdLst/>
            <a:ahLst/>
            <a:cxnLst/>
            <a:rect l="l" t="t" r="r" b="b"/>
            <a:pathLst>
              <a:path w="140334" h="135890">
                <a:moveTo>
                  <a:pt x="0" y="135636"/>
                </a:moveTo>
                <a:lnTo>
                  <a:pt x="140208" y="135636"/>
                </a:lnTo>
                <a:lnTo>
                  <a:pt x="140208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47116" y="135636"/>
            <a:ext cx="140335" cy="140335"/>
          </a:xfrm>
          <a:custGeom>
            <a:avLst/>
            <a:gdLst/>
            <a:ahLst/>
            <a:cxnLst/>
            <a:rect l="l" t="t" r="r" b="b"/>
            <a:pathLst>
              <a:path w="140334" h="140335">
                <a:moveTo>
                  <a:pt x="0" y="140207"/>
                </a:moveTo>
                <a:lnTo>
                  <a:pt x="140208" y="140207"/>
                </a:lnTo>
                <a:lnTo>
                  <a:pt x="140208" y="0"/>
                </a:lnTo>
                <a:lnTo>
                  <a:pt x="0" y="0"/>
                </a:lnTo>
                <a:lnTo>
                  <a:pt x="0" y="140207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74320" y="274320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60" y="135635"/>
                </a:lnTo>
                <a:lnTo>
                  <a:pt x="137160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31063" y="137160"/>
            <a:ext cx="142240" cy="137160"/>
          </a:xfrm>
          <a:custGeom>
            <a:avLst/>
            <a:gdLst/>
            <a:ahLst/>
            <a:cxnLst/>
            <a:rect l="l" t="t" r="r" b="b"/>
            <a:pathLst>
              <a:path w="142240" h="137160">
                <a:moveTo>
                  <a:pt x="0" y="137159"/>
                </a:moveTo>
                <a:lnTo>
                  <a:pt x="141732" y="137159"/>
                </a:lnTo>
                <a:lnTo>
                  <a:pt x="141732" y="0"/>
                </a:lnTo>
                <a:lnTo>
                  <a:pt x="0" y="0"/>
                </a:lnTo>
                <a:lnTo>
                  <a:pt x="0" y="137159"/>
                </a:lnTo>
                <a:close/>
              </a:path>
            </a:pathLst>
          </a:custGeom>
          <a:solidFill>
            <a:srgbClr val="0000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09955" y="271272"/>
            <a:ext cx="137160" cy="139065"/>
          </a:xfrm>
          <a:custGeom>
            <a:avLst/>
            <a:gdLst/>
            <a:ahLst/>
            <a:cxnLst/>
            <a:rect l="l" t="t" r="r" b="b"/>
            <a:pathLst>
              <a:path w="137159" h="139065">
                <a:moveTo>
                  <a:pt x="0" y="138683"/>
                </a:moveTo>
                <a:lnTo>
                  <a:pt x="137159" y="138683"/>
                </a:lnTo>
                <a:lnTo>
                  <a:pt x="137159" y="0"/>
                </a:lnTo>
                <a:lnTo>
                  <a:pt x="0" y="0"/>
                </a:lnTo>
                <a:lnTo>
                  <a:pt x="0" y="138683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74320" y="409955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6"/>
                </a:moveTo>
                <a:lnTo>
                  <a:pt x="137160" y="135636"/>
                </a:lnTo>
                <a:lnTo>
                  <a:pt x="137160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0" y="477010"/>
            <a:ext cx="9122664" cy="638098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943355" y="605027"/>
            <a:ext cx="7129272" cy="79247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1414652" y="667257"/>
            <a:ext cx="6199505" cy="66611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065" marR="5080" indent="-2540" algn="ctr">
              <a:lnSpc>
                <a:spcPct val="100000"/>
              </a:lnSpc>
              <a:spcBef>
                <a:spcPts val="105"/>
              </a:spcBef>
            </a:pPr>
            <a:r>
              <a:rPr sz="1400" b="1" i="1" dirty="0">
                <a:latin typeface="Times New Roman"/>
                <a:cs typeface="Times New Roman"/>
              </a:rPr>
              <a:t>В </a:t>
            </a:r>
            <a:r>
              <a:rPr lang="ru-RU" sz="1400" b="1" i="1" spc="5" dirty="0" smtClean="0">
                <a:latin typeface="Times New Roman"/>
                <a:cs typeface="Times New Roman"/>
              </a:rPr>
              <a:t>202</a:t>
            </a:r>
            <a:r>
              <a:rPr lang="en-US" sz="1400" b="1" i="1" spc="5" dirty="0" smtClean="0">
                <a:latin typeface="Times New Roman"/>
                <a:cs typeface="Times New Roman"/>
              </a:rPr>
              <a:t>3</a:t>
            </a:r>
            <a:r>
              <a:rPr lang="ru-RU" sz="1400" b="1" i="1" spc="5" dirty="0" smtClean="0">
                <a:latin typeface="Times New Roman"/>
                <a:cs typeface="Times New Roman"/>
              </a:rPr>
              <a:t> </a:t>
            </a:r>
            <a:r>
              <a:rPr sz="1400" b="1" i="1" spc="-30" dirty="0" err="1" smtClean="0">
                <a:latin typeface="Times New Roman"/>
                <a:cs typeface="Times New Roman"/>
              </a:rPr>
              <a:t>году</a:t>
            </a:r>
            <a:r>
              <a:rPr sz="1400" b="1" i="1" spc="-30" dirty="0" smtClean="0">
                <a:latin typeface="Times New Roman"/>
                <a:cs typeface="Times New Roman"/>
              </a:rPr>
              <a:t> </a:t>
            </a:r>
            <a:r>
              <a:rPr sz="1400" b="1" i="1" dirty="0">
                <a:latin typeface="Times New Roman"/>
                <a:cs typeface="Times New Roman"/>
              </a:rPr>
              <a:t>в </a:t>
            </a:r>
            <a:r>
              <a:rPr sz="1400" b="1" i="1" spc="-20" dirty="0" err="1" smtClean="0">
                <a:latin typeface="Times New Roman"/>
                <a:cs typeface="Times New Roman"/>
              </a:rPr>
              <a:t>бюджет</a:t>
            </a:r>
            <a:r>
              <a:rPr sz="1400" b="1" i="1" spc="-20" dirty="0" smtClean="0">
                <a:latin typeface="Times New Roman"/>
                <a:cs typeface="Times New Roman"/>
              </a:rPr>
              <a:t> </a:t>
            </a:r>
            <a:r>
              <a:rPr sz="1400" b="1" i="1" spc="-15" dirty="0">
                <a:latin typeface="Times New Roman"/>
                <a:cs typeface="Times New Roman"/>
              </a:rPr>
              <a:t>муниципального </a:t>
            </a:r>
            <a:r>
              <a:rPr sz="1400" b="1" i="1" spc="-10" dirty="0" err="1">
                <a:latin typeface="Times New Roman"/>
                <a:cs typeface="Times New Roman"/>
              </a:rPr>
              <a:t>района</a:t>
            </a:r>
            <a:r>
              <a:rPr sz="1400" b="1" i="1" spc="-10" dirty="0">
                <a:latin typeface="Times New Roman"/>
                <a:cs typeface="Times New Roman"/>
              </a:rPr>
              <a:t> </a:t>
            </a:r>
            <a:r>
              <a:rPr lang="ru-RU" sz="1400" b="1" i="1" spc="-10" dirty="0" smtClean="0">
                <a:latin typeface="Times New Roman"/>
                <a:cs typeface="Times New Roman"/>
              </a:rPr>
              <a:t> </a:t>
            </a:r>
            <a:r>
              <a:rPr sz="1400" b="1" i="1" spc="-5" dirty="0" err="1" smtClean="0">
                <a:latin typeface="Times New Roman"/>
                <a:cs typeface="Times New Roman"/>
              </a:rPr>
              <a:t>включен</a:t>
            </a:r>
            <a:r>
              <a:rPr lang="ru-RU" sz="1400" b="1" i="1" spc="-5" dirty="0" smtClean="0">
                <a:latin typeface="Times New Roman"/>
                <a:cs typeface="Times New Roman"/>
              </a:rPr>
              <a:t>ы</a:t>
            </a:r>
            <a:r>
              <a:rPr sz="1400" b="1" i="1" spc="-5" dirty="0" smtClean="0">
                <a:latin typeface="Times New Roman"/>
                <a:cs typeface="Times New Roman"/>
              </a:rPr>
              <a:t> </a:t>
            </a:r>
            <a:r>
              <a:rPr sz="1400" b="1" i="1" dirty="0" smtClean="0">
                <a:latin typeface="Times New Roman"/>
                <a:cs typeface="Times New Roman"/>
              </a:rPr>
              <a:t>2</a:t>
            </a:r>
            <a:r>
              <a:rPr lang="ru-RU" sz="1400" b="1" i="1" dirty="0">
                <a:latin typeface="Times New Roman"/>
                <a:cs typeface="Times New Roman"/>
              </a:rPr>
              <a:t>2</a:t>
            </a:r>
            <a:r>
              <a:rPr sz="1400" b="1" i="1" dirty="0" smtClean="0">
                <a:latin typeface="Times New Roman"/>
                <a:cs typeface="Times New Roman"/>
              </a:rPr>
              <a:t> </a:t>
            </a:r>
            <a:r>
              <a:rPr sz="1400" b="1" i="1" spc="-10" dirty="0" err="1" smtClean="0">
                <a:latin typeface="Times New Roman"/>
                <a:cs typeface="Times New Roman"/>
              </a:rPr>
              <a:t>муниципальн</a:t>
            </a:r>
            <a:r>
              <a:rPr lang="ru-RU" sz="1400" b="1" i="1" spc="-10" dirty="0" err="1" smtClean="0">
                <a:latin typeface="Times New Roman"/>
                <a:cs typeface="Times New Roman"/>
              </a:rPr>
              <a:t>ые</a:t>
            </a:r>
            <a:r>
              <a:rPr sz="1400" b="1" i="1" spc="-10" dirty="0" smtClean="0">
                <a:latin typeface="Times New Roman"/>
                <a:cs typeface="Times New Roman"/>
              </a:rPr>
              <a:t>  </a:t>
            </a:r>
            <a:r>
              <a:rPr sz="1400" b="1" i="1" spc="-5" dirty="0" err="1" smtClean="0">
                <a:latin typeface="Times New Roman"/>
                <a:cs typeface="Times New Roman"/>
              </a:rPr>
              <a:t>программ</a:t>
            </a:r>
            <a:r>
              <a:rPr lang="ru-RU" sz="1400" b="1" i="1" spc="-5" dirty="0">
                <a:latin typeface="Times New Roman"/>
                <a:cs typeface="Times New Roman"/>
              </a:rPr>
              <a:t>ы</a:t>
            </a:r>
            <a:r>
              <a:rPr sz="1400" b="1" i="1" spc="-5" dirty="0" smtClean="0">
                <a:latin typeface="Times New Roman"/>
                <a:cs typeface="Times New Roman"/>
              </a:rPr>
              <a:t>, </a:t>
            </a:r>
            <a:r>
              <a:rPr sz="1400" b="1" i="1" spc="-5" dirty="0">
                <a:latin typeface="Times New Roman"/>
                <a:cs typeface="Times New Roman"/>
              </a:rPr>
              <a:t>на </a:t>
            </a:r>
            <a:r>
              <a:rPr sz="1400" b="1" i="1" spc="-10" dirty="0">
                <a:latin typeface="Times New Roman"/>
                <a:cs typeface="Times New Roman"/>
              </a:rPr>
              <a:t>реализацию которых </a:t>
            </a:r>
            <a:r>
              <a:rPr sz="1400" b="1" i="1" spc="-5" dirty="0" err="1">
                <a:latin typeface="Times New Roman"/>
                <a:cs typeface="Times New Roman"/>
              </a:rPr>
              <a:t>направлено</a:t>
            </a:r>
            <a:r>
              <a:rPr sz="1400" b="1" i="1" spc="-5" dirty="0">
                <a:latin typeface="Times New Roman"/>
                <a:cs typeface="Times New Roman"/>
              </a:rPr>
              <a:t> </a:t>
            </a:r>
            <a:r>
              <a:rPr lang="en-US" sz="1400" b="1" i="1" dirty="0" smtClean="0">
                <a:latin typeface="Times New Roman"/>
                <a:cs typeface="Times New Roman"/>
              </a:rPr>
              <a:t>436 653,5 </a:t>
            </a:r>
            <a:r>
              <a:rPr sz="1400" b="1" i="1" spc="5" dirty="0" err="1" smtClean="0">
                <a:latin typeface="Times New Roman"/>
                <a:cs typeface="Times New Roman"/>
              </a:rPr>
              <a:t>тыс</a:t>
            </a:r>
            <a:r>
              <a:rPr sz="1400" b="1" i="1" spc="5" dirty="0">
                <a:latin typeface="Times New Roman"/>
                <a:cs typeface="Times New Roman"/>
              </a:rPr>
              <a:t>. </a:t>
            </a:r>
            <a:r>
              <a:rPr sz="1400" b="1" i="1" spc="-20" dirty="0">
                <a:latin typeface="Times New Roman"/>
                <a:cs typeface="Times New Roman"/>
              </a:rPr>
              <a:t>руб., </a:t>
            </a:r>
            <a:r>
              <a:rPr sz="1400" b="1" i="1" spc="-5" dirty="0">
                <a:latin typeface="Times New Roman"/>
                <a:cs typeface="Times New Roman"/>
              </a:rPr>
              <a:t>что  </a:t>
            </a:r>
            <a:r>
              <a:rPr sz="1400" b="1" i="1" spc="-15" dirty="0" err="1">
                <a:latin typeface="Times New Roman"/>
                <a:cs typeface="Times New Roman"/>
              </a:rPr>
              <a:t>составляет</a:t>
            </a:r>
            <a:r>
              <a:rPr sz="1400" b="1" i="1" spc="-15" dirty="0">
                <a:latin typeface="Times New Roman"/>
                <a:cs typeface="Times New Roman"/>
              </a:rPr>
              <a:t> </a:t>
            </a:r>
            <a:r>
              <a:rPr lang="ru-RU" sz="1400" b="1" i="1" spc="-15" dirty="0" smtClean="0">
                <a:latin typeface="Times New Roman"/>
                <a:cs typeface="Times New Roman"/>
              </a:rPr>
              <a:t> </a:t>
            </a:r>
            <a:r>
              <a:rPr lang="ru-RU" sz="1400" b="1" i="1" dirty="0" smtClean="0">
                <a:latin typeface="Times New Roman"/>
                <a:cs typeface="Times New Roman"/>
              </a:rPr>
              <a:t>9</a:t>
            </a:r>
            <a:r>
              <a:rPr lang="en-US" sz="1400" b="1" i="1" dirty="0" smtClean="0">
                <a:latin typeface="Times New Roman"/>
                <a:cs typeface="Times New Roman"/>
              </a:rPr>
              <a:t>8</a:t>
            </a:r>
            <a:r>
              <a:rPr lang="ru-RU" sz="1400" b="1" i="1" dirty="0" smtClean="0">
                <a:latin typeface="Times New Roman"/>
                <a:cs typeface="Times New Roman"/>
              </a:rPr>
              <a:t>,</a:t>
            </a:r>
            <a:r>
              <a:rPr lang="en-US" sz="1400" b="1" i="1" dirty="0" smtClean="0">
                <a:latin typeface="Times New Roman"/>
                <a:cs typeface="Times New Roman"/>
              </a:rPr>
              <a:t>9</a:t>
            </a:r>
            <a:r>
              <a:rPr sz="1400" b="1" i="1" dirty="0" smtClean="0">
                <a:latin typeface="Times New Roman"/>
                <a:cs typeface="Times New Roman"/>
              </a:rPr>
              <a:t> </a:t>
            </a:r>
            <a:r>
              <a:rPr sz="1400" b="1" i="1" dirty="0">
                <a:latin typeface="Times New Roman"/>
                <a:cs typeface="Times New Roman"/>
              </a:rPr>
              <a:t>% от </a:t>
            </a:r>
            <a:r>
              <a:rPr sz="1400" b="1" i="1" spc="-5" dirty="0">
                <a:latin typeface="Times New Roman"/>
                <a:cs typeface="Times New Roman"/>
              </a:rPr>
              <a:t>общих </a:t>
            </a:r>
            <a:r>
              <a:rPr sz="1400" b="1" i="1" spc="-20" dirty="0">
                <a:latin typeface="Times New Roman"/>
                <a:cs typeface="Times New Roman"/>
              </a:rPr>
              <a:t>расходов </a:t>
            </a:r>
            <a:r>
              <a:rPr sz="1400" b="1" i="1" spc="-15" dirty="0">
                <a:latin typeface="Times New Roman"/>
                <a:cs typeface="Times New Roman"/>
              </a:rPr>
              <a:t>бюджета </a:t>
            </a:r>
            <a:r>
              <a:rPr sz="1400" b="1" i="1" dirty="0">
                <a:latin typeface="Times New Roman"/>
                <a:cs typeface="Times New Roman"/>
              </a:rPr>
              <a:t>( </a:t>
            </a:r>
            <a:r>
              <a:rPr lang="en-US" sz="1400" b="1" i="1" dirty="0" smtClean="0">
                <a:latin typeface="Times New Roman"/>
                <a:cs typeface="Times New Roman"/>
              </a:rPr>
              <a:t>441 604,9 </a:t>
            </a:r>
            <a:r>
              <a:rPr sz="1400" b="1" i="1" spc="5" dirty="0" err="1" smtClean="0">
                <a:latin typeface="Times New Roman"/>
                <a:cs typeface="Times New Roman"/>
              </a:rPr>
              <a:t>тыс</a:t>
            </a:r>
            <a:r>
              <a:rPr sz="1400" b="1" i="1" spc="5" dirty="0">
                <a:latin typeface="Times New Roman"/>
                <a:cs typeface="Times New Roman"/>
              </a:rPr>
              <a:t>.</a:t>
            </a:r>
            <a:r>
              <a:rPr sz="1400" b="1" i="1" spc="-150" dirty="0">
                <a:latin typeface="Times New Roman"/>
                <a:cs typeface="Times New Roman"/>
              </a:rPr>
              <a:t> </a:t>
            </a:r>
            <a:r>
              <a:rPr sz="1400" b="1" i="1" spc="-20" dirty="0">
                <a:latin typeface="Times New Roman"/>
                <a:cs typeface="Times New Roman"/>
              </a:rPr>
              <a:t>руб.).</a:t>
            </a:r>
            <a:endParaRPr sz="1400" dirty="0">
              <a:latin typeface="Times New Roman"/>
              <a:cs typeface="Times New Roman"/>
            </a:endParaRPr>
          </a:p>
        </p:txBody>
      </p:sp>
      <p:graphicFrame>
        <p:nvGraphicFramePr>
          <p:cNvPr id="14" name="object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2063547"/>
              </p:ext>
            </p:extLst>
          </p:nvPr>
        </p:nvGraphicFramePr>
        <p:xfrm>
          <a:off x="245173" y="1407794"/>
          <a:ext cx="8641079" cy="4879977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60045"/>
                <a:gridCol w="5976620"/>
                <a:gridCol w="720090"/>
                <a:gridCol w="720090"/>
                <a:gridCol w="864234"/>
              </a:tblGrid>
              <a:tr h="5734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sz="1300" dirty="0">
                        <a:latin typeface="Times New Roman"/>
                        <a:cs typeface="Times New Roman"/>
                      </a:endParaRPr>
                    </a:p>
                    <a:p>
                      <a:pPr marL="12065" algn="ctr">
                        <a:lnSpc>
                          <a:spcPct val="100000"/>
                        </a:lnSpc>
                      </a:pPr>
                      <a:r>
                        <a:rPr sz="1000" b="1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№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17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9999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sz="1300" dirty="0">
                        <a:latin typeface="Times New Roman"/>
                        <a:cs typeface="Times New Roman"/>
                      </a:endParaRPr>
                    </a:p>
                    <a:p>
                      <a:pPr marL="14604" algn="ctr">
                        <a:lnSpc>
                          <a:spcPct val="100000"/>
                        </a:lnSpc>
                      </a:pPr>
                      <a:r>
                        <a:rPr sz="1000" b="1" spc="-15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Наименование</a:t>
                      </a:r>
                      <a:r>
                        <a:rPr sz="1000" b="1" spc="-10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 программы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17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99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  <a:p>
                      <a:pPr marR="22225" algn="r">
                        <a:lnSpc>
                          <a:spcPct val="100000"/>
                        </a:lnSpc>
                      </a:pPr>
                      <a:r>
                        <a:rPr sz="1000" b="1" spc="-10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у</a:t>
                      </a:r>
                      <a:r>
                        <a:rPr sz="1000" b="1" spc="10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т</a:t>
                      </a:r>
                      <a:r>
                        <a:rPr sz="1000" b="1" spc="-10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ве</a:t>
                      </a:r>
                      <a:r>
                        <a:rPr sz="1000" b="1" spc="-15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р</a:t>
                      </a:r>
                      <a:r>
                        <a:rPr sz="1000" b="1" spc="-30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ж</a:t>
                      </a:r>
                      <a:r>
                        <a:rPr sz="1000" b="1" spc="-15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д</a:t>
                      </a:r>
                      <a:r>
                        <a:rPr sz="1000" b="1" spc="-10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е</a:t>
                      </a:r>
                      <a:r>
                        <a:rPr sz="1000" b="1" spc="-15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н</a:t>
                      </a:r>
                      <a:r>
                        <a:rPr sz="1000" b="1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о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44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99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  <a:p>
                      <a:pPr marL="57785">
                        <a:lnSpc>
                          <a:spcPct val="100000"/>
                        </a:lnSpc>
                      </a:pPr>
                      <a:r>
                        <a:rPr sz="1000" b="1" spc="-5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исполнено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44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99FF"/>
                    </a:solidFill>
                  </a:tcPr>
                </a:tc>
                <a:tc>
                  <a:txBody>
                    <a:bodyPr/>
                    <a:lstStyle/>
                    <a:p>
                      <a:pPr marL="15240" algn="ctr">
                        <a:lnSpc>
                          <a:spcPct val="100000"/>
                        </a:lnSpc>
                        <a:spcBef>
                          <a:spcPts val="320"/>
                        </a:spcBef>
                      </a:pPr>
                      <a:r>
                        <a:rPr sz="1000" b="1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%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marL="13970" algn="ctr">
                        <a:lnSpc>
                          <a:spcPct val="100000"/>
                        </a:lnSpc>
                      </a:pPr>
                      <a:r>
                        <a:rPr sz="1000" b="1" spc="-5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исполнения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4064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99FF"/>
                    </a:solidFill>
                  </a:tcPr>
                </a:tc>
              </a:tr>
              <a:tr h="254001">
                <a:tc>
                  <a:txBody>
                    <a:bodyPr/>
                    <a:lstStyle/>
                    <a:p>
                      <a:pPr marR="51435" algn="ctr">
                        <a:lnSpc>
                          <a:spcPct val="100000"/>
                        </a:lnSpc>
                        <a:spcBef>
                          <a:spcPts val="334"/>
                        </a:spcBef>
                      </a:pPr>
                      <a:r>
                        <a:rPr sz="1000" spc="-1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</a:t>
                      </a:r>
                      <a:endParaRPr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42544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   Муниципальная программа «Обеспечение жильем молодых семей</a:t>
                      </a:r>
                      <a:r>
                        <a:rPr lang="ru-RU" sz="1000" b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»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828,9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828,9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</a:tr>
              <a:tr h="370205">
                <a:tc>
                  <a:txBody>
                    <a:bodyPr/>
                    <a:lstStyle/>
                    <a:p>
                      <a:pPr marR="51435" algn="ctr">
                        <a:lnSpc>
                          <a:spcPct val="100000"/>
                        </a:lnSpc>
                        <a:spcBef>
                          <a:spcPts val="335"/>
                        </a:spcBef>
                      </a:pPr>
                      <a:r>
                        <a:rPr sz="1000" spc="-1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</a:t>
                      </a:r>
                      <a:endParaRPr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425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   Муниципальная программа «Развитие дорожно-транспортного комплекса муниципального образования «Демидовский район» Смоленской области</a:t>
                      </a:r>
                      <a:r>
                        <a:rPr lang="ru-RU" sz="1000" b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»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13 587,9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13 587,9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R="51435" algn="ctr">
                        <a:lnSpc>
                          <a:spcPct val="100000"/>
                        </a:lnSpc>
                        <a:spcBef>
                          <a:spcPts val="335"/>
                        </a:spcBef>
                      </a:pPr>
                      <a:r>
                        <a:rPr lang="ru-RU" sz="1000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sz="1000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425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   Муниципальная программа «Развитие физической культуры и спорта в муниципальном образовании «Демидовский район» Смоленской области</a:t>
                      </a:r>
                      <a:r>
                        <a:rPr lang="ru-RU" sz="1000" b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»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2 732,6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2 662,4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97,4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</a:tr>
              <a:tr h="370205">
                <a:tc>
                  <a:txBody>
                    <a:bodyPr/>
                    <a:lstStyle/>
                    <a:p>
                      <a:pPr marR="51435" algn="ctr">
                        <a:lnSpc>
                          <a:spcPct val="100000"/>
                        </a:lnSpc>
                        <a:spcBef>
                          <a:spcPts val="340"/>
                        </a:spcBef>
                      </a:pPr>
                      <a:r>
                        <a:rPr lang="ru-RU" sz="1000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r>
                        <a:rPr sz="1000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431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   Муниципальная программа «Развитие образования в муниципальном образовании «Демидовский район» Смоленской области</a:t>
                      </a:r>
                      <a:r>
                        <a:rPr lang="ru-RU" sz="1000" b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»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280 613,3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280 052,4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99,8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</a:tr>
              <a:tr h="370205">
                <a:tc>
                  <a:txBody>
                    <a:bodyPr/>
                    <a:lstStyle/>
                    <a:p>
                      <a:pPr marR="51435" algn="ctr">
                        <a:lnSpc>
                          <a:spcPct val="100000"/>
                        </a:lnSpc>
                        <a:spcBef>
                          <a:spcPts val="340"/>
                        </a:spcBef>
                      </a:pPr>
                      <a:r>
                        <a:rPr lang="ru-RU" sz="1000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r>
                        <a:rPr sz="1000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431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   Муниципальная программа «Развитие культуры в муниципальном образовании «Демидовский район» Смоленской области</a:t>
                      </a:r>
                      <a:r>
                        <a:rPr lang="ru-RU" sz="1000" b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»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62 283,6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61 720,2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99,</a:t>
                      </a:r>
                      <a:r>
                        <a:rPr lang="en-US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</a:tr>
              <a:tr h="370205">
                <a:tc>
                  <a:txBody>
                    <a:bodyPr/>
                    <a:lstStyle/>
                    <a:p>
                      <a:pPr marR="51435" algn="ctr">
                        <a:lnSpc>
                          <a:spcPct val="100000"/>
                        </a:lnSpc>
                        <a:spcBef>
                          <a:spcPts val="335"/>
                        </a:spcBef>
                      </a:pPr>
                      <a:r>
                        <a:rPr lang="ru-RU" sz="1000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r>
                        <a:rPr sz="1000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425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   Муниципальная программа «</a:t>
                      </a:r>
                      <a:r>
                        <a:rPr lang="ru-RU" sz="10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Гражданско</a:t>
                      </a:r>
                      <a:r>
                        <a:rPr lang="ru-RU" sz="10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– патриотическое воспитание граждан в муниципальном образовании «Демидовский район» Смоленской области</a:t>
                      </a:r>
                      <a:r>
                        <a:rPr lang="ru-RU" sz="1000" b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»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54,5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54,5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</a:tr>
              <a:tr h="466725">
                <a:tc>
                  <a:txBody>
                    <a:bodyPr/>
                    <a:lstStyle/>
                    <a:p>
                      <a:pPr marR="51435" algn="ctr">
                        <a:lnSpc>
                          <a:spcPct val="100000"/>
                        </a:lnSpc>
                        <a:spcBef>
                          <a:spcPts val="335"/>
                        </a:spcBef>
                      </a:pPr>
                      <a:r>
                        <a:rPr lang="ru-RU" sz="1000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r>
                        <a:rPr sz="1000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425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   Муниципальная программа «Развитие малого и среднего предпринимательства в муниципальном образовании «Демидовский район» Смоленской области</a:t>
                      </a:r>
                      <a:r>
                        <a:rPr lang="ru-RU" sz="1000" b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»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4</a:t>
                      </a:r>
                      <a:r>
                        <a:rPr lang="en-US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4</a:t>
                      </a:r>
                      <a:r>
                        <a:rPr lang="ru-RU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,0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4</a:t>
                      </a:r>
                      <a:r>
                        <a:rPr lang="en-US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4</a:t>
                      </a:r>
                      <a:r>
                        <a:rPr lang="ru-RU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,0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</a:tr>
              <a:tr h="466725">
                <a:tc>
                  <a:txBody>
                    <a:bodyPr/>
                    <a:lstStyle/>
                    <a:p>
                      <a:pPr marR="51435" algn="ctr">
                        <a:lnSpc>
                          <a:spcPct val="100000"/>
                        </a:lnSpc>
                        <a:spcBef>
                          <a:spcPts val="340"/>
                        </a:spcBef>
                      </a:pPr>
                      <a:r>
                        <a:rPr lang="ru-RU" sz="1000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r>
                        <a:rPr sz="1000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431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   Муниципальная программа «Создание условий для обеспечения безопасности жизнедеятельности населения муниципального образования «Демидовский район» Смоленской области</a:t>
                      </a:r>
                      <a:r>
                        <a:rPr lang="ru-RU" sz="1000" b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»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58</a:t>
                      </a:r>
                      <a:r>
                        <a:rPr lang="ru-RU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,0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58,0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</a:tr>
              <a:tr h="466725">
                <a:tc>
                  <a:txBody>
                    <a:bodyPr/>
                    <a:lstStyle/>
                    <a:p>
                      <a:pPr marR="51435" algn="ctr">
                        <a:lnSpc>
                          <a:spcPct val="100000"/>
                        </a:lnSpc>
                        <a:spcBef>
                          <a:spcPts val="340"/>
                        </a:spcBef>
                      </a:pPr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9.</a:t>
                      </a:r>
                      <a:endParaRPr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431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  Муниципальная программа "Модернизация объектов коммунального назначения муниципальных учреждений на территории муниципального образования "Демидовский район" Смоленской области"</a:t>
                      </a:r>
                      <a:endParaRPr lang="ru-RU" sz="1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0</a:t>
                      </a:r>
                      <a:r>
                        <a:rPr lang="ru-RU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,0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0</a:t>
                      </a:r>
                      <a:r>
                        <a:rPr lang="ru-RU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,0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0,0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10160" algn="ctr">
                        <a:lnSpc>
                          <a:spcPct val="100000"/>
                        </a:lnSpc>
                        <a:spcBef>
                          <a:spcPts val="340"/>
                        </a:spcBef>
                      </a:pPr>
                      <a:r>
                        <a:rPr sz="1000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ru-RU" sz="1000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r>
                        <a:rPr sz="1000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431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   </a:t>
                      </a:r>
                      <a:r>
                        <a:rPr lang="ru-RU" sz="1000" b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Муниципальная программа «Развитие добровольчества (</a:t>
                      </a:r>
                      <a:r>
                        <a:rPr lang="ru-RU" sz="1000" b="1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волонтерства</a:t>
                      </a:r>
                      <a:r>
                        <a:rPr lang="ru-RU" sz="1000" b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) в муниципальном образовании «Демидовский район» Смоленской области»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en-US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ru-RU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,0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en-US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ru-RU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,0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10160" algn="ctr">
                        <a:lnSpc>
                          <a:spcPct val="100000"/>
                        </a:lnSpc>
                        <a:spcBef>
                          <a:spcPts val="340"/>
                        </a:spcBef>
                      </a:pPr>
                      <a:r>
                        <a:rPr sz="1000" spc="-1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11.</a:t>
                      </a:r>
                      <a:endParaRPr sz="10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431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   Муниципальная программа «Демографическое развитие муниципального образования «Демидовский район» Смоленской области</a:t>
                      </a:r>
                      <a:r>
                        <a:rPr lang="ru-RU" sz="1000" b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»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5</a:t>
                      </a:r>
                      <a:r>
                        <a:rPr lang="ru-RU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lang="en-US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0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5</a:t>
                      </a:r>
                      <a:r>
                        <a:rPr lang="ru-RU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lang="en-US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0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86512" cy="533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13004" y="135636"/>
            <a:ext cx="8730996" cy="27432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09955" y="135636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59" y="135635"/>
                </a:lnTo>
                <a:lnTo>
                  <a:pt x="137159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47116" y="0"/>
            <a:ext cx="140335" cy="135890"/>
          </a:xfrm>
          <a:custGeom>
            <a:avLst/>
            <a:gdLst/>
            <a:ahLst/>
            <a:cxnLst/>
            <a:rect l="l" t="t" r="r" b="b"/>
            <a:pathLst>
              <a:path w="140334" h="135890">
                <a:moveTo>
                  <a:pt x="0" y="135636"/>
                </a:moveTo>
                <a:lnTo>
                  <a:pt x="140208" y="135636"/>
                </a:lnTo>
                <a:lnTo>
                  <a:pt x="140208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47116" y="135636"/>
            <a:ext cx="140335" cy="140335"/>
          </a:xfrm>
          <a:custGeom>
            <a:avLst/>
            <a:gdLst/>
            <a:ahLst/>
            <a:cxnLst/>
            <a:rect l="l" t="t" r="r" b="b"/>
            <a:pathLst>
              <a:path w="140334" h="140335">
                <a:moveTo>
                  <a:pt x="0" y="140207"/>
                </a:moveTo>
                <a:lnTo>
                  <a:pt x="140208" y="140207"/>
                </a:lnTo>
                <a:lnTo>
                  <a:pt x="140208" y="0"/>
                </a:lnTo>
                <a:lnTo>
                  <a:pt x="0" y="0"/>
                </a:lnTo>
                <a:lnTo>
                  <a:pt x="0" y="140207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74320" y="274320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60" y="135635"/>
                </a:lnTo>
                <a:lnTo>
                  <a:pt x="137160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31063" y="137160"/>
            <a:ext cx="142240" cy="137160"/>
          </a:xfrm>
          <a:custGeom>
            <a:avLst/>
            <a:gdLst/>
            <a:ahLst/>
            <a:cxnLst/>
            <a:rect l="l" t="t" r="r" b="b"/>
            <a:pathLst>
              <a:path w="142240" h="137160">
                <a:moveTo>
                  <a:pt x="0" y="137159"/>
                </a:moveTo>
                <a:lnTo>
                  <a:pt x="141732" y="137159"/>
                </a:lnTo>
                <a:lnTo>
                  <a:pt x="141732" y="0"/>
                </a:lnTo>
                <a:lnTo>
                  <a:pt x="0" y="0"/>
                </a:lnTo>
                <a:lnTo>
                  <a:pt x="0" y="137159"/>
                </a:lnTo>
                <a:close/>
              </a:path>
            </a:pathLst>
          </a:custGeom>
          <a:solidFill>
            <a:srgbClr val="0000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09955" y="271272"/>
            <a:ext cx="137160" cy="139065"/>
          </a:xfrm>
          <a:custGeom>
            <a:avLst/>
            <a:gdLst/>
            <a:ahLst/>
            <a:cxnLst/>
            <a:rect l="l" t="t" r="r" b="b"/>
            <a:pathLst>
              <a:path w="137159" h="139065">
                <a:moveTo>
                  <a:pt x="0" y="138683"/>
                </a:moveTo>
                <a:lnTo>
                  <a:pt x="137159" y="138683"/>
                </a:lnTo>
                <a:lnTo>
                  <a:pt x="137159" y="0"/>
                </a:lnTo>
                <a:lnTo>
                  <a:pt x="0" y="0"/>
                </a:lnTo>
                <a:lnTo>
                  <a:pt x="0" y="138683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74320" y="409955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6"/>
                </a:moveTo>
                <a:lnTo>
                  <a:pt x="137160" y="135636"/>
                </a:lnTo>
                <a:lnTo>
                  <a:pt x="137160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0" y="477010"/>
            <a:ext cx="9122664" cy="638098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12" name="object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2126726"/>
              </p:ext>
            </p:extLst>
          </p:nvPr>
        </p:nvGraphicFramePr>
        <p:xfrm>
          <a:off x="234873" y="730123"/>
          <a:ext cx="8641079" cy="554926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60045"/>
                <a:gridCol w="5976620"/>
                <a:gridCol w="720090"/>
                <a:gridCol w="720090"/>
                <a:gridCol w="864234"/>
              </a:tblGrid>
              <a:tr h="54800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sz="1300" dirty="0">
                        <a:latin typeface="Times New Roman"/>
                        <a:cs typeface="Times New Roman"/>
                      </a:endParaRPr>
                    </a:p>
                    <a:p>
                      <a:pPr marL="12065" algn="ctr">
                        <a:lnSpc>
                          <a:spcPct val="100000"/>
                        </a:lnSpc>
                      </a:pPr>
                      <a:r>
                        <a:rPr sz="1000" b="1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№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17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9999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  <a:p>
                      <a:pPr marL="14604" algn="ctr">
                        <a:lnSpc>
                          <a:spcPct val="100000"/>
                        </a:lnSpc>
                      </a:pPr>
                      <a:r>
                        <a:rPr sz="1000" b="1" spc="-15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Наименование</a:t>
                      </a:r>
                      <a:r>
                        <a:rPr sz="1000" b="1" spc="10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b="1" spc="-10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программы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317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99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  <a:p>
                      <a:pPr marR="22225" algn="r">
                        <a:lnSpc>
                          <a:spcPct val="100000"/>
                        </a:lnSpc>
                      </a:pPr>
                      <a:r>
                        <a:rPr sz="1000" b="1" spc="-10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у</a:t>
                      </a:r>
                      <a:r>
                        <a:rPr sz="1000" b="1" spc="10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т</a:t>
                      </a:r>
                      <a:r>
                        <a:rPr sz="1000" b="1" spc="-10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ве</a:t>
                      </a:r>
                      <a:r>
                        <a:rPr sz="1000" b="1" spc="-15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р</a:t>
                      </a:r>
                      <a:r>
                        <a:rPr sz="1000" b="1" spc="-30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ж</a:t>
                      </a:r>
                      <a:r>
                        <a:rPr sz="1000" b="1" spc="-15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д</a:t>
                      </a:r>
                      <a:r>
                        <a:rPr sz="1000" b="1" spc="-10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е</a:t>
                      </a:r>
                      <a:r>
                        <a:rPr sz="1000" b="1" spc="-15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н</a:t>
                      </a:r>
                      <a:r>
                        <a:rPr sz="1000" b="1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о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44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99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  <a:p>
                      <a:pPr marL="57785">
                        <a:lnSpc>
                          <a:spcPct val="100000"/>
                        </a:lnSpc>
                      </a:pPr>
                      <a:r>
                        <a:rPr sz="1000" b="1" spc="-5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исполнено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44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99FF"/>
                    </a:solidFill>
                  </a:tcPr>
                </a:tc>
                <a:tc>
                  <a:txBody>
                    <a:bodyPr/>
                    <a:lstStyle/>
                    <a:p>
                      <a:pPr marL="15240" algn="ctr">
                        <a:lnSpc>
                          <a:spcPct val="100000"/>
                        </a:lnSpc>
                        <a:spcBef>
                          <a:spcPts val="320"/>
                        </a:spcBef>
                      </a:pPr>
                      <a:r>
                        <a:rPr sz="1000" b="1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%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marL="15875" algn="ctr">
                        <a:lnSpc>
                          <a:spcPct val="100000"/>
                        </a:lnSpc>
                      </a:pPr>
                      <a:r>
                        <a:rPr sz="1000" b="1" spc="-5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исполнения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4064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99FF"/>
                    </a:solidFill>
                  </a:tcPr>
                </a:tc>
              </a:tr>
              <a:tr h="466725">
                <a:tc>
                  <a:txBody>
                    <a:bodyPr/>
                    <a:lstStyle/>
                    <a:p>
                      <a:pPr marL="10795" algn="ctr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1000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ru-RU" sz="1000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sz="1000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419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   Муниципальная программа «Доступная среда муниципального образования «Демидовский район» Смоленской области</a:t>
                      </a:r>
                      <a:r>
                        <a:rPr lang="ru-RU" sz="1000" b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»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7</a:t>
                      </a:r>
                      <a:r>
                        <a:rPr lang="en-US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6</a:t>
                      </a:r>
                      <a:r>
                        <a:rPr lang="ru-RU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lang="en-US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3</a:t>
                      </a:r>
                      <a:endParaRPr lang="ru-RU" sz="1100" b="1" dirty="0" smtClean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76,3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</a:tr>
              <a:tr h="466725">
                <a:tc>
                  <a:txBody>
                    <a:bodyPr/>
                    <a:lstStyle/>
                    <a:p>
                      <a:pPr marL="10795" algn="ctr">
                        <a:lnSpc>
                          <a:spcPct val="100000"/>
                        </a:lnSpc>
                        <a:spcBef>
                          <a:spcPts val="335"/>
                        </a:spcBef>
                      </a:pPr>
                      <a:r>
                        <a:rPr sz="1000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ru-RU" sz="1000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sz="1000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425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   Муниципальная программа «Создание условий для эффективного управления муниципальными финансами в муниципальном образовании «Демидовский район» Смоленской области</a:t>
                      </a:r>
                      <a:r>
                        <a:rPr lang="ru-RU" sz="1000" b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»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38 631,2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38 123,3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98,</a:t>
                      </a:r>
                      <a:r>
                        <a:rPr lang="en-US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7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</a:tr>
              <a:tr h="466725">
                <a:tc>
                  <a:txBody>
                    <a:bodyPr/>
                    <a:lstStyle/>
                    <a:p>
                      <a:pPr marL="10795" algn="ctr">
                        <a:lnSpc>
                          <a:spcPct val="100000"/>
                        </a:lnSpc>
                        <a:spcBef>
                          <a:spcPts val="335"/>
                        </a:spcBef>
                      </a:pPr>
                      <a:r>
                        <a:rPr sz="1000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ru-RU" sz="1000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r>
                        <a:rPr sz="1000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425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   Муниципальная программа «Поддержка общественных некоммерческих организаций муниципального образования «Демидовский район» Смоленской области</a:t>
                      </a:r>
                      <a:r>
                        <a:rPr lang="ru-RU" sz="1000" b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»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439,2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439,2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</a:tr>
              <a:tr h="466725">
                <a:tc>
                  <a:txBody>
                    <a:bodyPr/>
                    <a:lstStyle/>
                    <a:p>
                      <a:pPr marL="10795" algn="ctr">
                        <a:lnSpc>
                          <a:spcPct val="100000"/>
                        </a:lnSpc>
                        <a:spcBef>
                          <a:spcPts val="335"/>
                        </a:spcBef>
                      </a:pPr>
                      <a:r>
                        <a:rPr sz="1000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ru-RU" sz="1000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r>
                        <a:rPr sz="1000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425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   Муниципальная программа «Создание условий для предоставления гарантий по выплате пенсий за выслугу лет муниципальным служащим муниципального образования «Демидовский район» Смоленской области</a:t>
                      </a:r>
                      <a:r>
                        <a:rPr lang="ru-RU" sz="1000" b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»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4 </a:t>
                      </a:r>
                      <a:r>
                        <a:rPr lang="en-US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782,3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4 </a:t>
                      </a:r>
                      <a:r>
                        <a:rPr lang="en-US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782,3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</a:tr>
              <a:tr h="466725">
                <a:tc>
                  <a:txBody>
                    <a:bodyPr/>
                    <a:lstStyle/>
                    <a:p>
                      <a:pPr marL="10795" algn="ctr">
                        <a:lnSpc>
                          <a:spcPct val="100000"/>
                        </a:lnSpc>
                        <a:spcBef>
                          <a:spcPts val="335"/>
                        </a:spcBef>
                      </a:pPr>
                      <a:r>
                        <a:rPr sz="1000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ru-RU" sz="1000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r>
                        <a:rPr sz="1000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425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   Муниципальная программа «Обеспечение деятельности Администрации и содержание аппарата Администрации муниципального образования «Демидовский район» Смоленской области</a:t>
                      </a:r>
                      <a:r>
                        <a:rPr lang="ru-RU" sz="1000" b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»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23 731,9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23 671,1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99,</a:t>
                      </a:r>
                      <a:r>
                        <a:rPr lang="en-US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7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</a:tr>
              <a:tr h="466725">
                <a:tc>
                  <a:txBody>
                    <a:bodyPr/>
                    <a:lstStyle/>
                    <a:p>
                      <a:pPr marL="10795" algn="ctr">
                        <a:lnSpc>
                          <a:spcPct val="100000"/>
                        </a:lnSpc>
                        <a:spcBef>
                          <a:spcPts val="335"/>
                        </a:spcBef>
                      </a:pPr>
                      <a:r>
                        <a:rPr sz="1000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ru-RU" sz="1000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r>
                        <a:rPr sz="1000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425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   Муниципальная программа «Противодействие экстремизму и профилактика терроризма на территории муниципального образования «Демидовский район» Смоленской области</a:t>
                      </a:r>
                      <a:r>
                        <a:rPr lang="ru-RU" sz="1000" b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»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ru-RU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0,0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ru-RU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0,0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10</a:t>
                      </a:r>
                      <a:r>
                        <a:rPr lang="ru-RU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0,0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</a:tr>
              <a:tr h="466725">
                <a:tc>
                  <a:txBody>
                    <a:bodyPr/>
                    <a:lstStyle/>
                    <a:p>
                      <a:pPr marL="10795" algn="ctr">
                        <a:lnSpc>
                          <a:spcPct val="100000"/>
                        </a:lnSpc>
                        <a:spcBef>
                          <a:spcPts val="340"/>
                        </a:spcBef>
                      </a:pPr>
                      <a:r>
                        <a:rPr sz="1000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ru-RU" sz="1000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r>
                        <a:rPr sz="1000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431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   Муниципальная программа «Повышение эффективности управления муниципальным имуществом муниципального образования «Демидовский район» Смоленской области</a:t>
                      </a:r>
                      <a:r>
                        <a:rPr lang="ru-RU" sz="1000" b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»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353,0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352,9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99,9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</a:tr>
              <a:tr h="466725">
                <a:tc>
                  <a:txBody>
                    <a:bodyPr/>
                    <a:lstStyle/>
                    <a:p>
                      <a:pPr marL="10795" algn="ctr">
                        <a:lnSpc>
                          <a:spcPct val="100000"/>
                        </a:lnSpc>
                        <a:spcBef>
                          <a:spcPts val="340"/>
                        </a:spcBef>
                      </a:pPr>
                      <a:r>
                        <a:rPr lang="ru-RU" sz="1000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</a:t>
                      </a:r>
                      <a:r>
                        <a:rPr sz="1000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431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   </a:t>
                      </a:r>
                      <a:r>
                        <a:rPr lang="ru-RU" sz="1000" b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Муниципальная программа "Организация автотранспортного обслуживания органов местного самоуправления муниципального образования "Демидовский район" Смоленской области"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6 </a:t>
                      </a:r>
                      <a:r>
                        <a:rPr lang="en-US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699,1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6 </a:t>
                      </a:r>
                      <a:r>
                        <a:rPr lang="en-US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698,8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99,9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FF"/>
                    </a:solidFill>
                  </a:tcPr>
                </a:tc>
              </a:tr>
              <a:tr h="466725">
                <a:tc>
                  <a:txBody>
                    <a:bodyPr/>
                    <a:lstStyle/>
                    <a:p>
                      <a:pPr marL="10795" algn="ctr">
                        <a:lnSpc>
                          <a:spcPct val="100000"/>
                        </a:lnSpc>
                        <a:spcBef>
                          <a:spcPts val="340"/>
                        </a:spcBef>
                      </a:pPr>
                      <a:r>
                        <a:rPr lang="ru-RU" sz="1000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  <a:r>
                        <a:rPr sz="1000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431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   Муниципальная программа «Обеспечение финансовых расходов Отдела городского хозяйства Администрации муниципального образования «Демидовский район» Смоленской области</a:t>
                      </a:r>
                      <a:r>
                        <a:rPr lang="ru-RU" sz="1000" b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»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3 085,5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3 070,1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99,</a:t>
                      </a:r>
                      <a:r>
                        <a:rPr lang="en-US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5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10795" algn="ctr">
                        <a:lnSpc>
                          <a:spcPct val="100000"/>
                        </a:lnSpc>
                        <a:spcBef>
                          <a:spcPts val="340"/>
                        </a:spcBef>
                      </a:pPr>
                      <a:r>
                        <a:rPr sz="1000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ru-RU" sz="1000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sz="1000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431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   Муниципальная программа «Энергосбережение и повышение  энергетической эффективности на территории муниципального  образования «Демидовский район» Смоленской области</a:t>
                      </a:r>
                      <a:r>
                        <a:rPr lang="ru-RU" sz="1000" b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»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US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0</a:t>
                      </a:r>
                      <a:r>
                        <a:rPr lang="ru-RU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5,0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20</a:t>
                      </a:r>
                      <a:r>
                        <a:rPr lang="en-US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5</a:t>
                      </a:r>
                      <a:r>
                        <a:rPr lang="ru-RU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,0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FF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9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22.</a:t>
                      </a:r>
                      <a:endParaRPr sz="9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5D5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   Муниципальная программа «Разработка проектов генеральных планов и правил землепользования и застройки сельских поселений Демидовского района Смоленской области</a:t>
                      </a:r>
                      <a:r>
                        <a:rPr lang="ru-RU" sz="1000" b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»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5D5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200,0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5D5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200,0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5D5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100,0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5D5FF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86512" cy="533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13004" y="135636"/>
            <a:ext cx="8730996" cy="27432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09955" y="135636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59" y="135635"/>
                </a:lnTo>
                <a:lnTo>
                  <a:pt x="137159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47116" y="0"/>
            <a:ext cx="140335" cy="135890"/>
          </a:xfrm>
          <a:custGeom>
            <a:avLst/>
            <a:gdLst/>
            <a:ahLst/>
            <a:cxnLst/>
            <a:rect l="l" t="t" r="r" b="b"/>
            <a:pathLst>
              <a:path w="140334" h="135890">
                <a:moveTo>
                  <a:pt x="0" y="135636"/>
                </a:moveTo>
                <a:lnTo>
                  <a:pt x="140208" y="135636"/>
                </a:lnTo>
                <a:lnTo>
                  <a:pt x="140208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47116" y="135636"/>
            <a:ext cx="140335" cy="140335"/>
          </a:xfrm>
          <a:custGeom>
            <a:avLst/>
            <a:gdLst/>
            <a:ahLst/>
            <a:cxnLst/>
            <a:rect l="l" t="t" r="r" b="b"/>
            <a:pathLst>
              <a:path w="140334" h="140335">
                <a:moveTo>
                  <a:pt x="0" y="140207"/>
                </a:moveTo>
                <a:lnTo>
                  <a:pt x="140208" y="140207"/>
                </a:lnTo>
                <a:lnTo>
                  <a:pt x="140208" y="0"/>
                </a:lnTo>
                <a:lnTo>
                  <a:pt x="0" y="0"/>
                </a:lnTo>
                <a:lnTo>
                  <a:pt x="0" y="140207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74320" y="274320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60" y="135635"/>
                </a:lnTo>
                <a:lnTo>
                  <a:pt x="137160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31063" y="137160"/>
            <a:ext cx="142240" cy="137160"/>
          </a:xfrm>
          <a:custGeom>
            <a:avLst/>
            <a:gdLst/>
            <a:ahLst/>
            <a:cxnLst/>
            <a:rect l="l" t="t" r="r" b="b"/>
            <a:pathLst>
              <a:path w="142240" h="137160">
                <a:moveTo>
                  <a:pt x="0" y="137159"/>
                </a:moveTo>
                <a:lnTo>
                  <a:pt x="141732" y="137159"/>
                </a:lnTo>
                <a:lnTo>
                  <a:pt x="141732" y="0"/>
                </a:lnTo>
                <a:lnTo>
                  <a:pt x="0" y="0"/>
                </a:lnTo>
                <a:lnTo>
                  <a:pt x="0" y="137159"/>
                </a:lnTo>
                <a:close/>
              </a:path>
            </a:pathLst>
          </a:custGeom>
          <a:solidFill>
            <a:srgbClr val="0000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09955" y="271272"/>
            <a:ext cx="137160" cy="139065"/>
          </a:xfrm>
          <a:custGeom>
            <a:avLst/>
            <a:gdLst/>
            <a:ahLst/>
            <a:cxnLst/>
            <a:rect l="l" t="t" r="r" b="b"/>
            <a:pathLst>
              <a:path w="137159" h="139065">
                <a:moveTo>
                  <a:pt x="0" y="138683"/>
                </a:moveTo>
                <a:lnTo>
                  <a:pt x="137159" y="138683"/>
                </a:lnTo>
                <a:lnTo>
                  <a:pt x="137159" y="0"/>
                </a:lnTo>
                <a:lnTo>
                  <a:pt x="0" y="0"/>
                </a:lnTo>
                <a:lnTo>
                  <a:pt x="0" y="138683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74320" y="409955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6"/>
                </a:moveTo>
                <a:lnTo>
                  <a:pt x="137160" y="135636"/>
                </a:lnTo>
                <a:lnTo>
                  <a:pt x="137160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222504" y="573023"/>
            <a:ext cx="8865108" cy="591007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1384808" y="358266"/>
            <a:ext cx="6860540" cy="2898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496820" marR="5080" indent="-2484755">
              <a:lnSpc>
                <a:spcPct val="100000"/>
              </a:lnSpc>
              <a:spcBef>
                <a:spcPts val="100"/>
              </a:spcBef>
            </a:pPr>
            <a:r>
              <a:rPr sz="1800" b="1" i="1" spc="-10" dirty="0">
                <a:solidFill>
                  <a:srgbClr val="001F5F"/>
                </a:solidFill>
                <a:latin typeface="Times New Roman"/>
                <a:cs typeface="Times New Roman"/>
              </a:rPr>
              <a:t>Муниципальная </a:t>
            </a:r>
            <a:r>
              <a:rPr sz="1800" b="1" i="1" spc="-5" dirty="0" err="1">
                <a:solidFill>
                  <a:srgbClr val="001F5F"/>
                </a:solidFill>
                <a:latin typeface="Times New Roman"/>
                <a:cs typeface="Times New Roman"/>
              </a:rPr>
              <a:t>программа</a:t>
            </a:r>
            <a:r>
              <a:rPr sz="18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lang="ru-RU" sz="1800" b="1" i="1" spc="-10" dirty="0" smtClean="0">
                <a:solidFill>
                  <a:srgbClr val="001F5F"/>
                </a:solidFill>
                <a:latin typeface="Times New Roman"/>
                <a:cs typeface="Times New Roman"/>
              </a:rPr>
              <a:t>«</a:t>
            </a:r>
            <a:r>
              <a:rPr sz="1800" b="1" i="1" spc="-10" dirty="0" smtClean="0">
                <a:solidFill>
                  <a:srgbClr val="001F5F"/>
                </a:solidFill>
                <a:latin typeface="Times New Roman"/>
                <a:cs typeface="Times New Roman"/>
              </a:rPr>
              <a:t>Обеспечение </a:t>
            </a:r>
            <a:r>
              <a:rPr sz="1800" b="1" i="1" spc="-10" dirty="0">
                <a:solidFill>
                  <a:srgbClr val="001F5F"/>
                </a:solidFill>
                <a:latin typeface="Times New Roman"/>
                <a:cs typeface="Times New Roman"/>
              </a:rPr>
              <a:t>жильем </a:t>
            </a:r>
            <a:r>
              <a:rPr sz="1800" b="1" i="1" spc="-15" dirty="0" err="1">
                <a:solidFill>
                  <a:srgbClr val="001F5F"/>
                </a:solidFill>
                <a:latin typeface="Times New Roman"/>
                <a:cs typeface="Times New Roman"/>
              </a:rPr>
              <a:t>молодых</a:t>
            </a:r>
            <a:r>
              <a:rPr sz="1800" b="1" i="1" spc="-15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sz="1800" b="1" i="1" spc="-15" dirty="0" err="1" smtClean="0">
                <a:solidFill>
                  <a:srgbClr val="001F5F"/>
                </a:solidFill>
                <a:latin typeface="Times New Roman"/>
                <a:cs typeface="Times New Roman"/>
              </a:rPr>
              <a:t>семей</a:t>
            </a:r>
            <a:r>
              <a:rPr lang="ru-RU" sz="1800" b="1" i="1" spc="-15" dirty="0" smtClean="0">
                <a:solidFill>
                  <a:srgbClr val="001F5F"/>
                </a:solidFill>
                <a:latin typeface="Times New Roman"/>
                <a:cs typeface="Times New Roman"/>
              </a:rPr>
              <a:t>»</a:t>
            </a:r>
            <a:endParaRPr sz="1800" dirty="0">
              <a:latin typeface="Times New Roman"/>
              <a:cs typeface="Times New Roman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1296924" y="3938015"/>
            <a:ext cx="0" cy="666115"/>
          </a:xfrm>
          <a:custGeom>
            <a:avLst/>
            <a:gdLst/>
            <a:ahLst/>
            <a:cxnLst/>
            <a:rect l="l" t="t" r="r" b="b"/>
            <a:pathLst>
              <a:path h="666114">
                <a:moveTo>
                  <a:pt x="0" y="0"/>
                </a:moveTo>
                <a:lnTo>
                  <a:pt x="0" y="665987"/>
                </a:lnTo>
              </a:path>
            </a:pathLst>
          </a:custGeom>
          <a:ln w="9144">
            <a:solidFill>
              <a:srgbClr val="85858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2087879" y="3938015"/>
            <a:ext cx="0" cy="666115"/>
          </a:xfrm>
          <a:custGeom>
            <a:avLst/>
            <a:gdLst/>
            <a:ahLst/>
            <a:cxnLst/>
            <a:rect l="l" t="t" r="r" b="b"/>
            <a:pathLst>
              <a:path h="666114">
                <a:moveTo>
                  <a:pt x="0" y="0"/>
                </a:moveTo>
                <a:lnTo>
                  <a:pt x="0" y="665987"/>
                </a:lnTo>
              </a:path>
            </a:pathLst>
          </a:custGeom>
          <a:ln w="9144">
            <a:solidFill>
              <a:srgbClr val="85858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2877311" y="3938015"/>
            <a:ext cx="0" cy="666115"/>
          </a:xfrm>
          <a:custGeom>
            <a:avLst/>
            <a:gdLst/>
            <a:ahLst/>
            <a:cxnLst/>
            <a:rect l="l" t="t" r="r" b="b"/>
            <a:pathLst>
              <a:path h="666114">
                <a:moveTo>
                  <a:pt x="0" y="0"/>
                </a:moveTo>
                <a:lnTo>
                  <a:pt x="0" y="665987"/>
                </a:lnTo>
              </a:path>
            </a:pathLst>
          </a:custGeom>
          <a:ln w="9144">
            <a:solidFill>
              <a:srgbClr val="85858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3668267" y="3938015"/>
            <a:ext cx="0" cy="666115"/>
          </a:xfrm>
          <a:custGeom>
            <a:avLst/>
            <a:gdLst/>
            <a:ahLst/>
            <a:cxnLst/>
            <a:rect l="l" t="t" r="r" b="b"/>
            <a:pathLst>
              <a:path h="666114">
                <a:moveTo>
                  <a:pt x="0" y="0"/>
                </a:moveTo>
                <a:lnTo>
                  <a:pt x="0" y="665987"/>
                </a:lnTo>
              </a:path>
            </a:pathLst>
          </a:custGeom>
          <a:ln w="9144">
            <a:solidFill>
              <a:srgbClr val="85858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4459223" y="3938015"/>
            <a:ext cx="0" cy="666115"/>
          </a:xfrm>
          <a:custGeom>
            <a:avLst/>
            <a:gdLst/>
            <a:ahLst/>
            <a:cxnLst/>
            <a:rect l="l" t="t" r="r" b="b"/>
            <a:pathLst>
              <a:path h="666114">
                <a:moveTo>
                  <a:pt x="0" y="0"/>
                </a:moveTo>
                <a:lnTo>
                  <a:pt x="0" y="665987"/>
                </a:lnTo>
              </a:path>
            </a:pathLst>
          </a:custGeom>
          <a:ln w="9144">
            <a:solidFill>
              <a:srgbClr val="85858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504444" y="4117784"/>
            <a:ext cx="3963924" cy="34753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504444" y="4134599"/>
            <a:ext cx="3957065" cy="27052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505968" y="4604003"/>
            <a:ext cx="3953510" cy="0"/>
          </a:xfrm>
          <a:custGeom>
            <a:avLst/>
            <a:gdLst/>
            <a:ahLst/>
            <a:cxnLst/>
            <a:rect l="l" t="t" r="r" b="b"/>
            <a:pathLst>
              <a:path w="3953510">
                <a:moveTo>
                  <a:pt x="0" y="0"/>
                </a:moveTo>
                <a:lnTo>
                  <a:pt x="3953255" y="0"/>
                </a:lnTo>
              </a:path>
            </a:pathLst>
          </a:custGeom>
          <a:ln w="9144">
            <a:solidFill>
              <a:srgbClr val="85858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505968" y="3938015"/>
            <a:ext cx="0" cy="666115"/>
          </a:xfrm>
          <a:custGeom>
            <a:avLst/>
            <a:gdLst/>
            <a:ahLst/>
            <a:cxnLst/>
            <a:rect l="l" t="t" r="r" b="b"/>
            <a:pathLst>
              <a:path h="666114">
                <a:moveTo>
                  <a:pt x="0" y="665987"/>
                </a:moveTo>
                <a:lnTo>
                  <a:pt x="0" y="0"/>
                </a:lnTo>
              </a:path>
            </a:pathLst>
          </a:custGeom>
          <a:ln w="9144">
            <a:solidFill>
              <a:srgbClr val="85858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 txBox="1"/>
          <p:nvPr/>
        </p:nvSpPr>
        <p:spPr>
          <a:xfrm>
            <a:off x="295147" y="4662677"/>
            <a:ext cx="421640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1047089" y="4662677"/>
            <a:ext cx="49974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2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1838070" y="4662677"/>
            <a:ext cx="49974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4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2628645" y="4662677"/>
            <a:ext cx="49974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6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3419602" y="4662677"/>
            <a:ext cx="49974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8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4171569" y="4662677"/>
            <a:ext cx="57721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100.00%</a:t>
            </a:r>
            <a:endParaRPr sz="1100">
              <a:latin typeface="Arial"/>
              <a:cs typeface="Arial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5420614" y="3922521"/>
            <a:ext cx="3418586" cy="671338"/>
          </a:xfrm>
          <a:prstGeom prst="rect">
            <a:avLst/>
          </a:prstGeom>
        </p:spPr>
        <p:txBody>
          <a:bodyPr vert="horz" wrap="square" lIns="0" tIns="24765" rIns="0" bIns="0" rtlCol="0">
            <a:spAutoFit/>
          </a:bodyPr>
          <a:lstStyle/>
          <a:p>
            <a:pPr marL="179705" marR="170815" algn="ctr">
              <a:lnSpc>
                <a:spcPts val="1380"/>
              </a:lnSpc>
              <a:spcBef>
                <a:spcPts val="195"/>
              </a:spcBef>
            </a:pPr>
            <a:r>
              <a:rPr sz="1200" b="1" spc="-10" dirty="0">
                <a:solidFill>
                  <a:srgbClr val="C00000"/>
                </a:solidFill>
                <a:latin typeface="Arial"/>
                <a:cs typeface="Arial"/>
              </a:rPr>
              <a:t>Фактическое исполнение </a:t>
            </a:r>
            <a:r>
              <a:rPr sz="1200" b="1" dirty="0">
                <a:solidFill>
                  <a:srgbClr val="C00000"/>
                </a:solidFill>
                <a:latin typeface="Arial"/>
                <a:cs typeface="Arial"/>
              </a:rPr>
              <a:t>в </a:t>
            </a:r>
            <a:r>
              <a:rPr sz="1200" b="1" dirty="0" smtClean="0">
                <a:solidFill>
                  <a:srgbClr val="C00000"/>
                </a:solidFill>
                <a:latin typeface="Arial"/>
                <a:cs typeface="Arial"/>
              </a:rPr>
              <a:t>20</a:t>
            </a:r>
            <a:r>
              <a:rPr lang="ru-RU" sz="1200" b="1" dirty="0" smtClean="0">
                <a:solidFill>
                  <a:srgbClr val="C00000"/>
                </a:solidFill>
                <a:latin typeface="Arial"/>
                <a:cs typeface="Arial"/>
              </a:rPr>
              <a:t>2</a:t>
            </a:r>
            <a:r>
              <a:rPr lang="en-US" sz="1200" b="1" dirty="0" smtClean="0">
                <a:solidFill>
                  <a:srgbClr val="C00000"/>
                </a:solidFill>
                <a:latin typeface="Arial"/>
                <a:cs typeface="Arial"/>
              </a:rPr>
              <a:t>3</a:t>
            </a:r>
            <a:r>
              <a:rPr sz="1200" b="1" dirty="0" smtClean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200" b="1" spc="-5" dirty="0">
                <a:solidFill>
                  <a:srgbClr val="C00000"/>
                </a:solidFill>
                <a:latin typeface="Arial"/>
                <a:cs typeface="Arial"/>
              </a:rPr>
              <a:t>году  при </a:t>
            </a:r>
            <a:r>
              <a:rPr sz="1200" b="1" spc="-5" dirty="0" err="1">
                <a:solidFill>
                  <a:srgbClr val="C00000"/>
                </a:solidFill>
                <a:latin typeface="Arial"/>
                <a:cs typeface="Arial"/>
              </a:rPr>
              <a:t>плане</a:t>
            </a:r>
            <a:r>
              <a:rPr sz="1200" b="1" spc="-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en-US" sz="1200" b="1" dirty="0" smtClean="0">
                <a:solidFill>
                  <a:srgbClr val="C00000"/>
                </a:solidFill>
                <a:latin typeface="Arial"/>
                <a:cs typeface="Arial"/>
              </a:rPr>
              <a:t>828,9</a:t>
            </a:r>
            <a:r>
              <a:rPr lang="ru-RU" sz="1200" b="1" dirty="0" smtClean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200" b="1" spc="-15" dirty="0" err="1" smtClean="0">
                <a:solidFill>
                  <a:srgbClr val="C00000"/>
                </a:solidFill>
                <a:latin typeface="Arial"/>
                <a:cs typeface="Arial"/>
              </a:rPr>
              <a:t>тыс.рублей</a:t>
            </a:r>
            <a:endParaRPr sz="1200" dirty="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805"/>
              </a:spcBef>
            </a:pPr>
            <a:r>
              <a:rPr sz="1200" b="1" spc="-10" dirty="0">
                <a:solidFill>
                  <a:srgbClr val="C00000"/>
                </a:solidFill>
                <a:latin typeface="Arial"/>
                <a:cs typeface="Arial"/>
              </a:rPr>
              <a:t>составило </a:t>
            </a:r>
            <a:r>
              <a:rPr sz="1200" b="1" dirty="0">
                <a:solidFill>
                  <a:srgbClr val="C00000"/>
                </a:solidFill>
                <a:latin typeface="Arial"/>
                <a:cs typeface="Arial"/>
              </a:rPr>
              <a:t>100,00% </a:t>
            </a:r>
            <a:r>
              <a:rPr sz="1200" b="1" dirty="0" err="1">
                <a:solidFill>
                  <a:srgbClr val="C00000"/>
                </a:solidFill>
                <a:latin typeface="Arial"/>
                <a:cs typeface="Arial"/>
              </a:rPr>
              <a:t>или</a:t>
            </a:r>
            <a:r>
              <a:rPr sz="1200" b="1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en-US" sz="1200" b="1" dirty="0" smtClean="0">
                <a:solidFill>
                  <a:srgbClr val="C00000"/>
                </a:solidFill>
                <a:latin typeface="Arial"/>
                <a:cs typeface="Arial"/>
              </a:rPr>
              <a:t>828,9</a:t>
            </a:r>
            <a:r>
              <a:rPr lang="ru-RU" sz="1200" b="1" dirty="0" smtClean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200" b="1" spc="-15" dirty="0" err="1" smtClean="0">
                <a:solidFill>
                  <a:srgbClr val="C00000"/>
                </a:solidFill>
                <a:latin typeface="Arial"/>
                <a:cs typeface="Arial"/>
              </a:rPr>
              <a:t>тыс.рублей</a:t>
            </a:r>
            <a:endParaRPr sz="1200" dirty="0">
              <a:latin typeface="Arial"/>
              <a:cs typeface="Arial"/>
            </a:endParaRPr>
          </a:p>
        </p:txBody>
      </p:sp>
      <p:sp>
        <p:nvSpPr>
          <p:cNvPr id="29" name="object 29"/>
          <p:cNvSpPr/>
          <p:nvPr/>
        </p:nvSpPr>
        <p:spPr>
          <a:xfrm>
            <a:off x="5352288" y="4133088"/>
            <a:ext cx="122682" cy="12115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30" name="object 3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82185102"/>
              </p:ext>
            </p:extLst>
          </p:nvPr>
        </p:nvGraphicFramePr>
        <p:xfrm>
          <a:off x="228396" y="5456301"/>
          <a:ext cx="8793479" cy="102044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901565"/>
                <a:gridCol w="1441450"/>
                <a:gridCol w="1351280"/>
                <a:gridCol w="1099184"/>
              </a:tblGrid>
              <a:tr h="407034">
                <a:tc>
                  <a:txBody>
                    <a:bodyPr/>
                    <a:lstStyle/>
                    <a:p>
                      <a:pPr marL="1120775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200" b="1" spc="-5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Наименование </a:t>
                      </a:r>
                      <a:r>
                        <a:rPr sz="1200" b="1" spc="-10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основного</a:t>
                      </a:r>
                      <a:r>
                        <a:rPr sz="1200" b="1" spc="-140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spc="-10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мероприятия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77800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200" b="1" dirty="0" err="1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План</a:t>
                      </a:r>
                      <a:r>
                        <a:rPr sz="12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20</a:t>
                      </a:r>
                      <a:r>
                        <a:rPr lang="ru-RU" sz="1200" b="1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2</a:t>
                      </a:r>
                      <a:r>
                        <a:rPr lang="en-US" sz="1200" b="1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3</a:t>
                      </a:r>
                      <a:r>
                        <a:rPr lang="en-US" sz="1200" b="1" baseline="0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spc="-20" dirty="0" err="1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год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14300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200" b="1" dirty="0" err="1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Факт</a:t>
                      </a:r>
                      <a:r>
                        <a:rPr sz="12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20</a:t>
                      </a:r>
                      <a:r>
                        <a:rPr lang="ru-RU" sz="1200" b="1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2</a:t>
                      </a:r>
                      <a:r>
                        <a:rPr lang="en-US" sz="1200" b="1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3</a:t>
                      </a:r>
                      <a:r>
                        <a:rPr sz="1200" b="1" spc="-145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spc="-40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год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4130" algn="ctr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2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%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R="8890" algn="ctr">
                        <a:lnSpc>
                          <a:spcPts val="1370"/>
                        </a:lnSpc>
                      </a:pPr>
                      <a:r>
                        <a:rPr sz="1200" b="1" spc="-10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исполнения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</a:tr>
              <a:tr h="613410">
                <a:tc>
                  <a:txBody>
                    <a:bodyPr/>
                    <a:lstStyle/>
                    <a:p>
                      <a:pPr marL="91440" marR="151765">
                        <a:lnSpc>
                          <a:spcPts val="1440"/>
                        </a:lnSpc>
                        <a:spcBef>
                          <a:spcPts val="25"/>
                        </a:spcBef>
                      </a:pPr>
                      <a:r>
                        <a:rPr lang="ru-RU" sz="1000" b="1" spc="-5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Комплекс процессных мероприятий </a:t>
                      </a:r>
                      <a:r>
                        <a:rPr sz="1000" b="1" spc="-5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</a:t>
                      </a:r>
                      <a:r>
                        <a:rPr sz="1000" b="1" spc="-5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Предоставление</a:t>
                      </a:r>
                      <a:r>
                        <a:rPr sz="1000" b="1" spc="-5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000" b="1" spc="-1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молодым </a:t>
                      </a:r>
                      <a:r>
                        <a:rPr sz="1000" b="1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семьям </a:t>
                      </a:r>
                      <a:r>
                        <a:rPr sz="1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социальных  </a:t>
                      </a:r>
                      <a:r>
                        <a:rPr sz="1000" b="1" spc="-1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выплат </a:t>
                      </a:r>
                      <a:r>
                        <a:rPr sz="1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 </a:t>
                      </a:r>
                      <a:r>
                        <a:rPr sz="1000" b="1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приобретение </a:t>
                      </a:r>
                      <a:r>
                        <a:rPr sz="1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или </a:t>
                      </a:r>
                      <a:r>
                        <a:rPr sz="1000" b="1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строительство </a:t>
                      </a:r>
                      <a:r>
                        <a:rPr sz="1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жилья</a:t>
                      </a:r>
                      <a:r>
                        <a:rPr sz="1000" b="1" spc="1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000" b="1" spc="-1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экономкласса»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3175" marB="0" anchor="ctr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12700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3970" algn="ctr">
                        <a:lnSpc>
                          <a:spcPct val="100000"/>
                        </a:lnSpc>
                      </a:pPr>
                      <a:r>
                        <a:rPr lang="en-US" sz="1000" b="1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828,9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12700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3970" algn="ctr">
                        <a:lnSpc>
                          <a:spcPct val="100000"/>
                        </a:lnSpc>
                      </a:pPr>
                      <a:r>
                        <a:rPr lang="en-US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828,9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12700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358775">
                        <a:lnSpc>
                          <a:spcPct val="100000"/>
                        </a:lnSpc>
                      </a:pPr>
                      <a:r>
                        <a:rPr sz="1000" b="1" spc="-9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12700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</a:tr>
            </a:tbl>
          </a:graphicData>
        </a:graphic>
      </p:graphicFrame>
      <p:sp>
        <p:nvSpPr>
          <p:cNvPr id="31" name="object 31"/>
          <p:cNvSpPr txBox="1"/>
          <p:nvPr/>
        </p:nvSpPr>
        <p:spPr>
          <a:xfrm>
            <a:off x="250952" y="1190371"/>
            <a:ext cx="8303895" cy="12446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b="1" spc="-5" dirty="0">
                <a:solidFill>
                  <a:srgbClr val="964607"/>
                </a:solidFill>
                <a:latin typeface="Times New Roman"/>
                <a:cs typeface="Times New Roman"/>
              </a:rPr>
              <a:t>Цель: </a:t>
            </a:r>
            <a:r>
              <a:rPr sz="1600" b="1" spc="-15" dirty="0">
                <a:solidFill>
                  <a:srgbClr val="996633"/>
                </a:solidFill>
                <a:latin typeface="Times New Roman"/>
                <a:cs typeface="Times New Roman"/>
              </a:rPr>
              <a:t>Поддержка 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органами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местного самоуправления 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муниципального</a:t>
            </a:r>
            <a:r>
              <a:rPr sz="1600" b="1" spc="65" dirty="0">
                <a:solidFill>
                  <a:srgbClr val="996633"/>
                </a:solidFill>
                <a:latin typeface="Times New Roman"/>
                <a:cs typeface="Times New Roman"/>
              </a:rPr>
              <a:t>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образования</a:t>
            </a:r>
            <a:endParaRPr sz="1600">
              <a:latin typeface="Times New Roman"/>
              <a:cs typeface="Times New Roman"/>
            </a:endParaRPr>
          </a:p>
          <a:p>
            <a:pPr marL="12700" marR="5080">
              <a:lnSpc>
                <a:spcPct val="100000"/>
              </a:lnSpc>
            </a:pP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«Демидовский район»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Смоленской области </a:t>
            </a:r>
            <a:r>
              <a:rPr sz="1600" b="1" spc="-15" dirty="0">
                <a:solidFill>
                  <a:srgbClr val="996633"/>
                </a:solidFill>
                <a:latin typeface="Times New Roman"/>
                <a:cs typeface="Times New Roman"/>
              </a:rPr>
              <a:t>молодых </a:t>
            </a:r>
            <a:r>
              <a:rPr sz="1600" b="1" dirty="0">
                <a:solidFill>
                  <a:srgbClr val="996633"/>
                </a:solidFill>
                <a:latin typeface="Times New Roman"/>
                <a:cs typeface="Times New Roman"/>
              </a:rPr>
              <a:t>семей,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проживающих 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на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территории  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муниципального образования «Демидовский район»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Смоленской области, 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признанных в  </a:t>
            </a:r>
            <a:r>
              <a:rPr sz="1600" b="1" spc="-15" dirty="0">
                <a:solidFill>
                  <a:srgbClr val="996633"/>
                </a:solidFill>
                <a:latin typeface="Times New Roman"/>
                <a:cs typeface="Times New Roman"/>
              </a:rPr>
              <a:t>установленном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порядке нуждающимися 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в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улучшении 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жилищных </a:t>
            </a:r>
            <a:r>
              <a:rPr sz="1600" b="1" spc="-15" dirty="0">
                <a:solidFill>
                  <a:srgbClr val="996633"/>
                </a:solidFill>
                <a:latin typeface="Times New Roman"/>
                <a:cs typeface="Times New Roman"/>
              </a:rPr>
              <a:t>условий, 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в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решении  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жилищной</a:t>
            </a:r>
            <a:r>
              <a:rPr sz="1600" b="1" spc="15" dirty="0">
                <a:solidFill>
                  <a:srgbClr val="996633"/>
                </a:solidFill>
                <a:latin typeface="Times New Roman"/>
                <a:cs typeface="Times New Roman"/>
              </a:rPr>
              <a:t>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проблемы</a:t>
            </a:r>
            <a:endParaRPr sz="1600">
              <a:latin typeface="Times New Roman"/>
              <a:cs typeface="Times New Roman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1259205" y="4145407"/>
            <a:ext cx="2550795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1200" b="1" dirty="0" smtClean="0">
                <a:solidFill>
                  <a:srgbClr val="FFFFFF"/>
                </a:solidFill>
                <a:latin typeface="Times New Roman"/>
                <a:cs typeface="Times New Roman"/>
              </a:rPr>
              <a:t>828,9</a:t>
            </a:r>
            <a:r>
              <a:rPr lang="ru-RU" sz="1200" b="1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200" b="1" dirty="0" err="1" smtClean="0">
                <a:solidFill>
                  <a:srgbClr val="FFFFFF"/>
                </a:solidFill>
                <a:latin typeface="Times New Roman"/>
                <a:cs typeface="Times New Roman"/>
              </a:rPr>
              <a:t>тыс</a:t>
            </a:r>
            <a:r>
              <a:rPr sz="1200" b="1" dirty="0">
                <a:solidFill>
                  <a:srgbClr val="FFFFFF"/>
                </a:solidFill>
                <a:latin typeface="Times New Roman"/>
                <a:cs typeface="Times New Roman"/>
              </a:rPr>
              <a:t>. </a:t>
            </a:r>
            <a:r>
              <a:rPr sz="1200" b="1" spc="-10" dirty="0">
                <a:solidFill>
                  <a:srgbClr val="FFFFFF"/>
                </a:solidFill>
                <a:latin typeface="Times New Roman"/>
                <a:cs typeface="Times New Roman"/>
              </a:rPr>
              <a:t>руб.</a:t>
            </a:r>
            <a:r>
              <a:rPr sz="1200" b="1" spc="-20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200" b="1" dirty="0">
                <a:solidFill>
                  <a:srgbClr val="FFFFFF"/>
                </a:solidFill>
                <a:latin typeface="Times New Roman"/>
                <a:cs typeface="Times New Roman"/>
              </a:rPr>
              <a:t>(100,00%)</a:t>
            </a:r>
            <a:endParaRPr sz="1200" dirty="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86512" cy="533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13004" y="135636"/>
            <a:ext cx="8730996" cy="27432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09955" y="135636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59" y="135635"/>
                </a:lnTo>
                <a:lnTo>
                  <a:pt x="137159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47116" y="0"/>
            <a:ext cx="140335" cy="135890"/>
          </a:xfrm>
          <a:custGeom>
            <a:avLst/>
            <a:gdLst/>
            <a:ahLst/>
            <a:cxnLst/>
            <a:rect l="l" t="t" r="r" b="b"/>
            <a:pathLst>
              <a:path w="140334" h="135890">
                <a:moveTo>
                  <a:pt x="0" y="135636"/>
                </a:moveTo>
                <a:lnTo>
                  <a:pt x="140208" y="135636"/>
                </a:lnTo>
                <a:lnTo>
                  <a:pt x="140208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47116" y="135636"/>
            <a:ext cx="140335" cy="140335"/>
          </a:xfrm>
          <a:custGeom>
            <a:avLst/>
            <a:gdLst/>
            <a:ahLst/>
            <a:cxnLst/>
            <a:rect l="l" t="t" r="r" b="b"/>
            <a:pathLst>
              <a:path w="140334" h="140335">
                <a:moveTo>
                  <a:pt x="0" y="140207"/>
                </a:moveTo>
                <a:lnTo>
                  <a:pt x="140208" y="140207"/>
                </a:lnTo>
                <a:lnTo>
                  <a:pt x="140208" y="0"/>
                </a:lnTo>
                <a:lnTo>
                  <a:pt x="0" y="0"/>
                </a:lnTo>
                <a:lnTo>
                  <a:pt x="0" y="140207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74320" y="274320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60" y="135635"/>
                </a:lnTo>
                <a:lnTo>
                  <a:pt x="137160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31063" y="137160"/>
            <a:ext cx="142240" cy="137160"/>
          </a:xfrm>
          <a:custGeom>
            <a:avLst/>
            <a:gdLst/>
            <a:ahLst/>
            <a:cxnLst/>
            <a:rect l="l" t="t" r="r" b="b"/>
            <a:pathLst>
              <a:path w="142240" h="137160">
                <a:moveTo>
                  <a:pt x="0" y="137159"/>
                </a:moveTo>
                <a:lnTo>
                  <a:pt x="141732" y="137159"/>
                </a:lnTo>
                <a:lnTo>
                  <a:pt x="141732" y="0"/>
                </a:lnTo>
                <a:lnTo>
                  <a:pt x="0" y="0"/>
                </a:lnTo>
                <a:lnTo>
                  <a:pt x="0" y="137159"/>
                </a:lnTo>
                <a:close/>
              </a:path>
            </a:pathLst>
          </a:custGeom>
          <a:solidFill>
            <a:srgbClr val="0000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09955" y="271272"/>
            <a:ext cx="137160" cy="139065"/>
          </a:xfrm>
          <a:custGeom>
            <a:avLst/>
            <a:gdLst/>
            <a:ahLst/>
            <a:cxnLst/>
            <a:rect l="l" t="t" r="r" b="b"/>
            <a:pathLst>
              <a:path w="137159" h="139065">
                <a:moveTo>
                  <a:pt x="0" y="138683"/>
                </a:moveTo>
                <a:lnTo>
                  <a:pt x="137159" y="138683"/>
                </a:lnTo>
                <a:lnTo>
                  <a:pt x="137159" y="0"/>
                </a:lnTo>
                <a:lnTo>
                  <a:pt x="0" y="0"/>
                </a:lnTo>
                <a:lnTo>
                  <a:pt x="0" y="138683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74320" y="409955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6"/>
                </a:moveTo>
                <a:lnTo>
                  <a:pt x="137160" y="135636"/>
                </a:lnTo>
                <a:lnTo>
                  <a:pt x="137160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xfrm>
            <a:off x="3541267" y="672465"/>
            <a:ext cx="2372995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b="1" i="1" spc="-15" dirty="0">
                <a:solidFill>
                  <a:srgbClr val="3B3B77"/>
                </a:solidFill>
                <a:latin typeface="Times New Roman"/>
                <a:cs typeface="Times New Roman"/>
              </a:rPr>
              <a:t>Вводная</a:t>
            </a:r>
            <a:r>
              <a:rPr sz="2800" b="1" i="1" spc="-70" dirty="0">
                <a:solidFill>
                  <a:srgbClr val="3B3B77"/>
                </a:solidFill>
                <a:latin typeface="Times New Roman"/>
                <a:cs typeface="Times New Roman"/>
              </a:rPr>
              <a:t> </a:t>
            </a:r>
            <a:r>
              <a:rPr sz="2800" b="1" i="1" spc="-5" dirty="0">
                <a:solidFill>
                  <a:srgbClr val="3B3B77"/>
                </a:solidFill>
                <a:latin typeface="Times New Roman"/>
                <a:cs typeface="Times New Roman"/>
              </a:rPr>
              <a:t>часть</a:t>
            </a:r>
            <a:endParaRPr sz="2800">
              <a:latin typeface="Times New Roman"/>
              <a:cs typeface="Times New Roman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080312" y="1510664"/>
            <a:ext cx="7152640" cy="36842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065" marR="5080" algn="ctr">
              <a:lnSpc>
                <a:spcPct val="100000"/>
              </a:lnSpc>
              <a:spcBef>
                <a:spcPts val="105"/>
              </a:spcBef>
              <a:tabLst>
                <a:tab pos="1499870" algn="l"/>
              </a:tabLst>
            </a:pPr>
            <a:r>
              <a:rPr sz="2000" i="1" dirty="0">
                <a:solidFill>
                  <a:srgbClr val="3B3B77"/>
                </a:solidFill>
                <a:latin typeface="Arial"/>
                <a:cs typeface="Arial"/>
              </a:rPr>
              <a:t>В </a:t>
            </a:r>
            <a:r>
              <a:rPr sz="2000" i="1" spc="-15" dirty="0">
                <a:solidFill>
                  <a:srgbClr val="3B3B77"/>
                </a:solidFill>
                <a:latin typeface="Arial"/>
                <a:cs typeface="Arial"/>
              </a:rPr>
              <a:t>целях </a:t>
            </a:r>
            <a:r>
              <a:rPr sz="2000" i="1" spc="-5" dirty="0">
                <a:solidFill>
                  <a:srgbClr val="3B3B77"/>
                </a:solidFill>
                <a:latin typeface="Arial"/>
                <a:cs typeface="Arial"/>
              </a:rPr>
              <a:t>реализации принципа </a:t>
            </a:r>
            <a:r>
              <a:rPr sz="2000" i="1" spc="-10" dirty="0">
                <a:solidFill>
                  <a:srgbClr val="3B3B77"/>
                </a:solidFill>
                <a:latin typeface="Arial"/>
                <a:cs typeface="Arial"/>
              </a:rPr>
              <a:t>прозрачности,</a:t>
            </a:r>
            <a:r>
              <a:rPr sz="2000" i="1" spc="-140" dirty="0">
                <a:solidFill>
                  <a:srgbClr val="3B3B77"/>
                </a:solidFill>
                <a:latin typeface="Arial"/>
                <a:cs typeface="Arial"/>
              </a:rPr>
              <a:t> </a:t>
            </a:r>
            <a:r>
              <a:rPr sz="2000" i="1" spc="-5" dirty="0">
                <a:solidFill>
                  <a:srgbClr val="3B3B77"/>
                </a:solidFill>
                <a:latin typeface="Arial"/>
                <a:cs typeface="Arial"/>
              </a:rPr>
              <a:t>открытости  бюджета</a:t>
            </a:r>
            <a:r>
              <a:rPr sz="2000" i="1" spc="-60" dirty="0">
                <a:solidFill>
                  <a:srgbClr val="3B3B77"/>
                </a:solidFill>
                <a:latin typeface="Arial"/>
                <a:cs typeface="Arial"/>
              </a:rPr>
              <a:t> </a:t>
            </a:r>
            <a:r>
              <a:rPr sz="2000" i="1" dirty="0">
                <a:solidFill>
                  <a:srgbClr val="3B3B77"/>
                </a:solidFill>
                <a:latin typeface="Arial"/>
                <a:cs typeface="Arial"/>
              </a:rPr>
              <a:t>и	</a:t>
            </a:r>
            <a:r>
              <a:rPr sz="2000" i="1" spc="-5" dirty="0">
                <a:solidFill>
                  <a:srgbClr val="3B3B77"/>
                </a:solidFill>
                <a:latin typeface="Arial"/>
                <a:cs typeface="Arial"/>
              </a:rPr>
              <a:t>информирования жителей </a:t>
            </a:r>
            <a:r>
              <a:rPr sz="2000" i="1" dirty="0">
                <a:solidFill>
                  <a:srgbClr val="3B3B77"/>
                </a:solidFill>
                <a:latin typeface="Arial"/>
                <a:cs typeface="Arial"/>
              </a:rPr>
              <a:t>о </a:t>
            </a:r>
            <a:r>
              <a:rPr sz="2000" i="1" spc="-15" dirty="0">
                <a:solidFill>
                  <a:srgbClr val="3B3B77"/>
                </a:solidFill>
                <a:latin typeface="Arial"/>
                <a:cs typeface="Arial"/>
              </a:rPr>
              <a:t>расходовании  </a:t>
            </a:r>
            <a:r>
              <a:rPr sz="2000" i="1" spc="-5" dirty="0">
                <a:solidFill>
                  <a:srgbClr val="3B3B77"/>
                </a:solidFill>
                <a:latin typeface="Arial"/>
                <a:cs typeface="Arial"/>
              </a:rPr>
              <a:t>средств бюджета </a:t>
            </a:r>
            <a:r>
              <a:rPr sz="2000" i="1" spc="-10" dirty="0">
                <a:solidFill>
                  <a:srgbClr val="3B3B77"/>
                </a:solidFill>
                <a:latin typeface="Arial"/>
                <a:cs typeface="Arial"/>
              </a:rPr>
              <a:t>разработан </a:t>
            </a:r>
            <a:r>
              <a:rPr sz="2000" i="1" spc="-5" dirty="0">
                <a:solidFill>
                  <a:srgbClr val="3B3B77"/>
                </a:solidFill>
                <a:latin typeface="Arial"/>
                <a:cs typeface="Arial"/>
              </a:rPr>
              <a:t>«Бюджет для </a:t>
            </a:r>
            <a:r>
              <a:rPr sz="2000" i="1" spc="-10" dirty="0">
                <a:solidFill>
                  <a:srgbClr val="3B3B77"/>
                </a:solidFill>
                <a:latin typeface="Arial"/>
                <a:cs typeface="Arial"/>
              </a:rPr>
              <a:t>граждан» </a:t>
            </a:r>
            <a:r>
              <a:rPr sz="2000" i="1" dirty="0">
                <a:solidFill>
                  <a:srgbClr val="3B3B77"/>
                </a:solidFill>
                <a:latin typeface="Arial"/>
                <a:cs typeface="Arial"/>
              </a:rPr>
              <a:t>по  </a:t>
            </a:r>
            <a:r>
              <a:rPr sz="2000" i="1" spc="-5" dirty="0">
                <a:solidFill>
                  <a:srgbClr val="3B3B77"/>
                </a:solidFill>
                <a:latin typeface="Arial"/>
                <a:cs typeface="Arial"/>
              </a:rPr>
              <a:t>исполнению бюджета </a:t>
            </a:r>
            <a:r>
              <a:rPr sz="2000" i="1" dirty="0" err="1">
                <a:solidFill>
                  <a:srgbClr val="3B3B77"/>
                </a:solidFill>
                <a:latin typeface="Arial"/>
                <a:cs typeface="Arial"/>
              </a:rPr>
              <a:t>за</a:t>
            </a:r>
            <a:r>
              <a:rPr sz="2000" i="1" dirty="0">
                <a:solidFill>
                  <a:srgbClr val="3B3B77"/>
                </a:solidFill>
                <a:latin typeface="Arial"/>
                <a:cs typeface="Arial"/>
              </a:rPr>
              <a:t> </a:t>
            </a:r>
            <a:r>
              <a:rPr lang="ru-RU" sz="2000" i="1" dirty="0" smtClean="0">
                <a:solidFill>
                  <a:srgbClr val="3B3B77"/>
                </a:solidFill>
                <a:latin typeface="Arial"/>
                <a:cs typeface="Arial"/>
              </a:rPr>
              <a:t>2023</a:t>
            </a:r>
            <a:r>
              <a:rPr sz="2000" i="1" dirty="0" smtClean="0">
                <a:solidFill>
                  <a:srgbClr val="3B3B77"/>
                </a:solidFill>
                <a:latin typeface="Arial"/>
                <a:cs typeface="Arial"/>
              </a:rPr>
              <a:t> </a:t>
            </a:r>
            <a:r>
              <a:rPr sz="2000" i="1" spc="-5" dirty="0">
                <a:solidFill>
                  <a:srgbClr val="3B3B77"/>
                </a:solidFill>
                <a:latin typeface="Arial"/>
                <a:cs typeface="Arial"/>
              </a:rPr>
              <a:t>год. Данная </a:t>
            </a:r>
            <a:r>
              <a:rPr sz="2000" i="1" spc="-15" dirty="0">
                <a:solidFill>
                  <a:srgbClr val="3B3B77"/>
                </a:solidFill>
                <a:latin typeface="Arial"/>
                <a:cs typeface="Arial"/>
              </a:rPr>
              <a:t>информация  </a:t>
            </a:r>
            <a:r>
              <a:rPr sz="2000" i="1" spc="-5" dirty="0">
                <a:solidFill>
                  <a:srgbClr val="3B3B77"/>
                </a:solidFill>
                <a:latin typeface="Arial"/>
                <a:cs typeface="Arial"/>
              </a:rPr>
              <a:t>позволит </a:t>
            </a:r>
            <a:r>
              <a:rPr sz="2000" i="1" spc="-15" dirty="0">
                <a:solidFill>
                  <a:srgbClr val="3B3B77"/>
                </a:solidFill>
                <a:latin typeface="Arial"/>
                <a:cs typeface="Arial"/>
              </a:rPr>
              <a:t>гражданам </a:t>
            </a:r>
            <a:r>
              <a:rPr sz="2000" i="1" spc="-5" dirty="0">
                <a:solidFill>
                  <a:srgbClr val="3B3B77"/>
                </a:solidFill>
                <a:latin typeface="Arial"/>
                <a:cs typeface="Arial"/>
              </a:rPr>
              <a:t>составить </a:t>
            </a:r>
            <a:r>
              <a:rPr sz="2000" i="1" spc="-10" dirty="0">
                <a:solidFill>
                  <a:srgbClr val="3B3B77"/>
                </a:solidFill>
                <a:latin typeface="Arial"/>
                <a:cs typeface="Arial"/>
              </a:rPr>
              <a:t>представление </a:t>
            </a:r>
            <a:r>
              <a:rPr sz="2000" i="1" spc="-5" dirty="0">
                <a:solidFill>
                  <a:srgbClr val="3B3B77"/>
                </a:solidFill>
                <a:latin typeface="Arial"/>
                <a:cs typeface="Arial"/>
              </a:rPr>
              <a:t>об  </a:t>
            </a:r>
            <a:r>
              <a:rPr sz="2000" i="1" spc="-15" dirty="0">
                <a:solidFill>
                  <a:srgbClr val="3B3B77"/>
                </a:solidFill>
                <a:latin typeface="Arial"/>
                <a:cs typeface="Arial"/>
              </a:rPr>
              <a:t>источниках </a:t>
            </a:r>
            <a:r>
              <a:rPr sz="2000" i="1" spc="-5" dirty="0">
                <a:solidFill>
                  <a:srgbClr val="3B3B77"/>
                </a:solidFill>
                <a:latin typeface="Arial"/>
                <a:cs typeface="Arial"/>
              </a:rPr>
              <a:t>формирования </a:t>
            </a:r>
            <a:r>
              <a:rPr sz="2000" i="1" spc="-15" dirty="0">
                <a:solidFill>
                  <a:srgbClr val="3B3B77"/>
                </a:solidFill>
                <a:latin typeface="Arial"/>
                <a:cs typeface="Arial"/>
              </a:rPr>
              <a:t>доходов </a:t>
            </a:r>
            <a:r>
              <a:rPr sz="2000" i="1" spc="-5" dirty="0">
                <a:solidFill>
                  <a:srgbClr val="3B3B77"/>
                </a:solidFill>
                <a:latin typeface="Arial"/>
                <a:cs typeface="Arial"/>
              </a:rPr>
              <a:t>бюджета  муниципального образования «Демидовский</a:t>
            </a:r>
            <a:r>
              <a:rPr sz="2000" i="1" spc="-100" dirty="0">
                <a:solidFill>
                  <a:srgbClr val="3B3B77"/>
                </a:solidFill>
                <a:latin typeface="Arial"/>
                <a:cs typeface="Arial"/>
              </a:rPr>
              <a:t> </a:t>
            </a:r>
            <a:r>
              <a:rPr sz="2000" i="1" spc="-5" dirty="0">
                <a:solidFill>
                  <a:srgbClr val="3B3B77"/>
                </a:solidFill>
                <a:latin typeface="Arial"/>
                <a:cs typeface="Arial"/>
              </a:rPr>
              <a:t>район»</a:t>
            </a:r>
            <a:endParaRPr sz="2000" dirty="0">
              <a:latin typeface="Arial"/>
              <a:cs typeface="Arial"/>
            </a:endParaRPr>
          </a:p>
          <a:p>
            <a:pPr marL="504825">
              <a:lnSpc>
                <a:spcPct val="100000"/>
              </a:lnSpc>
              <a:tabLst>
                <a:tab pos="3282950" algn="l"/>
              </a:tabLst>
            </a:pPr>
            <a:r>
              <a:rPr sz="2000" i="1" spc="-5" dirty="0">
                <a:solidFill>
                  <a:srgbClr val="3B3B77"/>
                </a:solidFill>
                <a:latin typeface="Arial"/>
                <a:cs typeface="Arial"/>
              </a:rPr>
              <a:t>Смоленской области,	</a:t>
            </a:r>
            <a:r>
              <a:rPr sz="2000" i="1" spc="-10" dirty="0">
                <a:solidFill>
                  <a:srgbClr val="3B3B77"/>
                </a:solidFill>
                <a:latin typeface="Arial"/>
                <a:cs typeface="Arial"/>
              </a:rPr>
              <a:t>направлениях</a:t>
            </a:r>
            <a:r>
              <a:rPr sz="2000" i="1" spc="-40" dirty="0">
                <a:solidFill>
                  <a:srgbClr val="3B3B77"/>
                </a:solidFill>
                <a:latin typeface="Arial"/>
                <a:cs typeface="Arial"/>
              </a:rPr>
              <a:t> </a:t>
            </a:r>
            <a:r>
              <a:rPr sz="2000" i="1" spc="-15" dirty="0">
                <a:solidFill>
                  <a:srgbClr val="3B3B77"/>
                </a:solidFill>
                <a:latin typeface="Arial"/>
                <a:cs typeface="Arial"/>
              </a:rPr>
              <a:t>расходования</a:t>
            </a:r>
            <a:endParaRPr sz="2000" dirty="0">
              <a:latin typeface="Arial"/>
              <a:cs typeface="Arial"/>
            </a:endParaRPr>
          </a:p>
          <a:p>
            <a:pPr marL="255904">
              <a:lnSpc>
                <a:spcPct val="100000"/>
              </a:lnSpc>
            </a:pPr>
            <a:r>
              <a:rPr sz="2000" i="1" spc="-5" dirty="0">
                <a:solidFill>
                  <a:srgbClr val="3B3B77"/>
                </a:solidFill>
                <a:latin typeface="Arial"/>
                <a:cs typeface="Arial"/>
              </a:rPr>
              <a:t>бюджетных средств </a:t>
            </a:r>
            <a:r>
              <a:rPr sz="2000" i="1" dirty="0">
                <a:solidFill>
                  <a:srgbClr val="3B3B77"/>
                </a:solidFill>
                <a:latin typeface="Arial"/>
                <a:cs typeface="Arial"/>
              </a:rPr>
              <a:t>в </a:t>
            </a:r>
            <a:r>
              <a:rPr lang="ru-RU" sz="2000" i="1" dirty="0" smtClean="0">
                <a:solidFill>
                  <a:srgbClr val="3B3B77"/>
                </a:solidFill>
                <a:latin typeface="Arial"/>
                <a:cs typeface="Arial"/>
              </a:rPr>
              <a:t>2023</a:t>
            </a:r>
            <a:r>
              <a:rPr sz="2000" i="1" dirty="0" smtClean="0">
                <a:solidFill>
                  <a:srgbClr val="3B3B77"/>
                </a:solidFill>
                <a:latin typeface="Arial"/>
                <a:cs typeface="Arial"/>
              </a:rPr>
              <a:t> </a:t>
            </a:r>
            <a:r>
              <a:rPr sz="2000" i="1" spc="-5" dirty="0">
                <a:solidFill>
                  <a:srgbClr val="3B3B77"/>
                </a:solidFill>
                <a:latin typeface="Arial"/>
                <a:cs typeface="Arial"/>
              </a:rPr>
              <a:t>году </a:t>
            </a:r>
            <a:r>
              <a:rPr sz="2000" i="1" dirty="0">
                <a:solidFill>
                  <a:srgbClr val="3B3B77"/>
                </a:solidFill>
                <a:latin typeface="Arial"/>
                <a:cs typeface="Arial"/>
              </a:rPr>
              <a:t>и </a:t>
            </a:r>
            <a:r>
              <a:rPr sz="2000" i="1" spc="-5" dirty="0">
                <a:solidFill>
                  <a:srgbClr val="3B3B77"/>
                </a:solidFill>
                <a:latin typeface="Arial"/>
                <a:cs typeface="Arial"/>
              </a:rPr>
              <a:t>сделать </a:t>
            </a:r>
            <a:r>
              <a:rPr sz="2000" i="1" dirty="0">
                <a:solidFill>
                  <a:srgbClr val="3B3B77"/>
                </a:solidFill>
                <a:latin typeface="Arial"/>
                <a:cs typeface="Arial"/>
              </a:rPr>
              <a:t>выводы</a:t>
            </a:r>
            <a:r>
              <a:rPr sz="2000" i="1" spc="-180" dirty="0">
                <a:solidFill>
                  <a:srgbClr val="3B3B77"/>
                </a:solidFill>
                <a:latin typeface="Arial"/>
                <a:cs typeface="Arial"/>
              </a:rPr>
              <a:t> </a:t>
            </a:r>
            <a:r>
              <a:rPr sz="2000" i="1" spc="-5" dirty="0">
                <a:solidFill>
                  <a:srgbClr val="3B3B77"/>
                </a:solidFill>
                <a:latin typeface="Arial"/>
                <a:cs typeface="Arial"/>
              </a:rPr>
              <a:t>об</a:t>
            </a:r>
            <a:endParaRPr sz="2000" dirty="0">
              <a:latin typeface="Arial"/>
              <a:cs typeface="Arial"/>
            </a:endParaRPr>
          </a:p>
          <a:p>
            <a:pPr marL="24765" marR="19050" indent="1905" algn="ctr">
              <a:lnSpc>
                <a:spcPct val="100000"/>
              </a:lnSpc>
              <a:tabLst>
                <a:tab pos="1535430" algn="l"/>
              </a:tabLst>
            </a:pPr>
            <a:r>
              <a:rPr sz="2000" i="1" spc="-5" dirty="0">
                <a:solidFill>
                  <a:srgbClr val="3B3B77"/>
                </a:solidFill>
                <a:latin typeface="Arial"/>
                <a:cs typeface="Arial"/>
              </a:rPr>
              <a:t>эффективности использования бюджетных средств. </a:t>
            </a:r>
            <a:r>
              <a:rPr sz="2000" i="1" dirty="0">
                <a:solidFill>
                  <a:srgbClr val="3B3B77"/>
                </a:solidFill>
                <a:latin typeface="Arial"/>
                <a:cs typeface="Arial"/>
              </a:rPr>
              <a:t>Мы  </a:t>
            </a:r>
            <a:r>
              <a:rPr sz="2000" i="1" spc="-5" dirty="0">
                <a:solidFill>
                  <a:srgbClr val="3B3B77"/>
                </a:solidFill>
                <a:latin typeface="Arial"/>
                <a:cs typeface="Arial"/>
              </a:rPr>
              <a:t>надеемся </a:t>
            </a:r>
            <a:r>
              <a:rPr sz="2000" i="1" dirty="0">
                <a:solidFill>
                  <a:srgbClr val="3B3B77"/>
                </a:solidFill>
                <a:latin typeface="Arial"/>
                <a:cs typeface="Arial"/>
              </a:rPr>
              <a:t>на </a:t>
            </a:r>
            <a:r>
              <a:rPr sz="2000" i="1" spc="-5" dirty="0">
                <a:solidFill>
                  <a:srgbClr val="3B3B77"/>
                </a:solidFill>
                <a:latin typeface="Arial"/>
                <a:cs typeface="Arial"/>
              </a:rPr>
              <a:t>заинтересованное внимание жителей</a:t>
            </a:r>
            <a:r>
              <a:rPr sz="2000" i="1" spc="-229" dirty="0">
                <a:solidFill>
                  <a:srgbClr val="3B3B77"/>
                </a:solidFill>
                <a:latin typeface="Arial"/>
                <a:cs typeface="Arial"/>
              </a:rPr>
              <a:t> </a:t>
            </a:r>
            <a:r>
              <a:rPr sz="2000" i="1" spc="-5" dirty="0">
                <a:solidFill>
                  <a:srgbClr val="3B3B77"/>
                </a:solidFill>
                <a:latin typeface="Arial"/>
                <a:cs typeface="Arial"/>
              </a:rPr>
              <a:t>города  </a:t>
            </a:r>
            <a:r>
              <a:rPr sz="2000" i="1" spc="-15" dirty="0">
                <a:solidFill>
                  <a:srgbClr val="3B3B77"/>
                </a:solidFill>
                <a:latin typeface="Arial"/>
                <a:cs typeface="Arial"/>
              </a:rPr>
              <a:t>Демидова</a:t>
            </a:r>
            <a:r>
              <a:rPr sz="2000" i="1" spc="-5" dirty="0">
                <a:solidFill>
                  <a:srgbClr val="3B3B77"/>
                </a:solidFill>
                <a:latin typeface="Arial"/>
                <a:cs typeface="Arial"/>
              </a:rPr>
              <a:t> </a:t>
            </a:r>
            <a:r>
              <a:rPr sz="2000" i="1" dirty="0">
                <a:solidFill>
                  <a:srgbClr val="3B3B77"/>
                </a:solidFill>
                <a:latin typeface="Arial"/>
                <a:cs typeface="Arial"/>
              </a:rPr>
              <a:t>к	</a:t>
            </a:r>
            <a:r>
              <a:rPr sz="2000" i="1" spc="-10" dirty="0">
                <a:solidFill>
                  <a:srgbClr val="3B3B77"/>
                </a:solidFill>
                <a:latin typeface="Arial"/>
                <a:cs typeface="Arial"/>
              </a:rPr>
              <a:t>процессу </a:t>
            </a:r>
            <a:r>
              <a:rPr sz="2000" i="1" spc="-5" dirty="0">
                <a:solidFill>
                  <a:srgbClr val="3B3B77"/>
                </a:solidFill>
                <a:latin typeface="Arial"/>
                <a:cs typeface="Arial"/>
              </a:rPr>
              <a:t>исполнения</a:t>
            </a:r>
            <a:r>
              <a:rPr sz="2000" i="1" spc="-90" dirty="0">
                <a:solidFill>
                  <a:srgbClr val="3B3B77"/>
                </a:solidFill>
                <a:latin typeface="Arial"/>
                <a:cs typeface="Arial"/>
              </a:rPr>
              <a:t> </a:t>
            </a:r>
            <a:r>
              <a:rPr sz="2000" i="1" spc="-5" dirty="0">
                <a:solidFill>
                  <a:srgbClr val="3B3B77"/>
                </a:solidFill>
                <a:latin typeface="Arial"/>
                <a:cs typeface="Arial"/>
              </a:rPr>
              <a:t>бюджета.</a:t>
            </a:r>
            <a:endParaRPr sz="2000" dirty="0"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86512" cy="533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13004" y="135636"/>
            <a:ext cx="8730996" cy="27432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09955" y="135636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59" y="135635"/>
                </a:lnTo>
                <a:lnTo>
                  <a:pt x="137159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47116" y="0"/>
            <a:ext cx="140335" cy="135890"/>
          </a:xfrm>
          <a:custGeom>
            <a:avLst/>
            <a:gdLst/>
            <a:ahLst/>
            <a:cxnLst/>
            <a:rect l="l" t="t" r="r" b="b"/>
            <a:pathLst>
              <a:path w="140334" h="135890">
                <a:moveTo>
                  <a:pt x="0" y="135636"/>
                </a:moveTo>
                <a:lnTo>
                  <a:pt x="140208" y="135636"/>
                </a:lnTo>
                <a:lnTo>
                  <a:pt x="140208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47116" y="135636"/>
            <a:ext cx="140335" cy="140335"/>
          </a:xfrm>
          <a:custGeom>
            <a:avLst/>
            <a:gdLst/>
            <a:ahLst/>
            <a:cxnLst/>
            <a:rect l="l" t="t" r="r" b="b"/>
            <a:pathLst>
              <a:path w="140334" h="140335">
                <a:moveTo>
                  <a:pt x="0" y="140207"/>
                </a:moveTo>
                <a:lnTo>
                  <a:pt x="140208" y="140207"/>
                </a:lnTo>
                <a:lnTo>
                  <a:pt x="140208" y="0"/>
                </a:lnTo>
                <a:lnTo>
                  <a:pt x="0" y="0"/>
                </a:lnTo>
                <a:lnTo>
                  <a:pt x="0" y="140207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74320" y="274320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60" y="135635"/>
                </a:lnTo>
                <a:lnTo>
                  <a:pt x="137160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31063" y="137160"/>
            <a:ext cx="142240" cy="137160"/>
          </a:xfrm>
          <a:custGeom>
            <a:avLst/>
            <a:gdLst/>
            <a:ahLst/>
            <a:cxnLst/>
            <a:rect l="l" t="t" r="r" b="b"/>
            <a:pathLst>
              <a:path w="142240" h="137160">
                <a:moveTo>
                  <a:pt x="0" y="137159"/>
                </a:moveTo>
                <a:lnTo>
                  <a:pt x="141732" y="137159"/>
                </a:lnTo>
                <a:lnTo>
                  <a:pt x="141732" y="0"/>
                </a:lnTo>
                <a:lnTo>
                  <a:pt x="0" y="0"/>
                </a:lnTo>
                <a:lnTo>
                  <a:pt x="0" y="137159"/>
                </a:lnTo>
                <a:close/>
              </a:path>
            </a:pathLst>
          </a:custGeom>
          <a:solidFill>
            <a:srgbClr val="0000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09955" y="271272"/>
            <a:ext cx="137160" cy="139065"/>
          </a:xfrm>
          <a:custGeom>
            <a:avLst/>
            <a:gdLst/>
            <a:ahLst/>
            <a:cxnLst/>
            <a:rect l="l" t="t" r="r" b="b"/>
            <a:pathLst>
              <a:path w="137159" h="139065">
                <a:moveTo>
                  <a:pt x="0" y="138683"/>
                </a:moveTo>
                <a:lnTo>
                  <a:pt x="137159" y="138683"/>
                </a:lnTo>
                <a:lnTo>
                  <a:pt x="137159" y="0"/>
                </a:lnTo>
                <a:lnTo>
                  <a:pt x="0" y="0"/>
                </a:lnTo>
                <a:lnTo>
                  <a:pt x="0" y="138683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74320" y="409955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6"/>
                </a:moveTo>
                <a:lnTo>
                  <a:pt x="137160" y="135636"/>
                </a:lnTo>
                <a:lnTo>
                  <a:pt x="137160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xfrm>
            <a:off x="421512" y="358266"/>
            <a:ext cx="8300974" cy="493405"/>
          </a:xfrm>
          <a:prstGeom prst="rect">
            <a:avLst/>
          </a:prstGeom>
        </p:spPr>
        <p:txBody>
          <a:bodyPr vert="horz" wrap="square" lIns="0" tIns="5715" rIns="0" bIns="0" rtlCol="0">
            <a:spAutoFit/>
          </a:bodyPr>
          <a:lstStyle/>
          <a:p>
            <a:pPr marL="614680" marR="5080" indent="400685">
              <a:lnSpc>
                <a:spcPct val="102499"/>
              </a:lnSpc>
              <a:spcBef>
                <a:spcPts val="45"/>
              </a:spcBef>
            </a:pPr>
            <a:r>
              <a:rPr sz="1600" b="1" i="1" spc="-10" dirty="0">
                <a:solidFill>
                  <a:srgbClr val="001F5F"/>
                </a:solidFill>
                <a:latin typeface="Times New Roman"/>
                <a:cs typeface="Times New Roman"/>
              </a:rPr>
              <a:t>Муниципальная </a:t>
            </a:r>
            <a:r>
              <a:rPr sz="16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программа </a:t>
            </a:r>
            <a:r>
              <a:rPr sz="1600" b="1" i="1" spc="-15" dirty="0">
                <a:solidFill>
                  <a:srgbClr val="001F5F"/>
                </a:solidFill>
                <a:latin typeface="Times New Roman"/>
                <a:cs typeface="Times New Roman"/>
              </a:rPr>
              <a:t>«Развитие </a:t>
            </a:r>
            <a:r>
              <a:rPr sz="1600" b="1" i="1" spc="-10" dirty="0">
                <a:solidFill>
                  <a:srgbClr val="001F5F"/>
                </a:solidFill>
                <a:latin typeface="Times New Roman"/>
                <a:cs typeface="Times New Roman"/>
              </a:rPr>
              <a:t>дорожно-транспортного </a:t>
            </a:r>
            <a:r>
              <a:rPr sz="1600" b="1" i="1" spc="-35" dirty="0">
                <a:solidFill>
                  <a:srgbClr val="001F5F"/>
                </a:solidFill>
                <a:latin typeface="Times New Roman"/>
                <a:cs typeface="Times New Roman"/>
              </a:rPr>
              <a:t>комплекса  </a:t>
            </a:r>
            <a:r>
              <a:rPr sz="1600" b="1" i="1" spc="-10" dirty="0">
                <a:solidFill>
                  <a:srgbClr val="001F5F"/>
                </a:solidFill>
                <a:latin typeface="Times New Roman"/>
                <a:cs typeface="Times New Roman"/>
              </a:rPr>
              <a:t>муниципального образования </a:t>
            </a:r>
            <a:r>
              <a:rPr sz="1600" b="1" i="1" spc="-15" dirty="0">
                <a:solidFill>
                  <a:srgbClr val="001F5F"/>
                </a:solidFill>
                <a:latin typeface="Times New Roman"/>
                <a:cs typeface="Times New Roman"/>
              </a:rPr>
              <a:t>«Демидовский </a:t>
            </a:r>
            <a:r>
              <a:rPr sz="16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район» </a:t>
            </a:r>
            <a:r>
              <a:rPr sz="1600" b="1" i="1" spc="-15" dirty="0">
                <a:solidFill>
                  <a:srgbClr val="001F5F"/>
                </a:solidFill>
                <a:latin typeface="Times New Roman"/>
                <a:cs typeface="Times New Roman"/>
              </a:rPr>
              <a:t>Смоленской </a:t>
            </a:r>
            <a:r>
              <a:rPr sz="1600" b="1" i="1" spc="-15" dirty="0" err="1">
                <a:solidFill>
                  <a:srgbClr val="001F5F"/>
                </a:solidFill>
                <a:latin typeface="Times New Roman"/>
                <a:cs typeface="Times New Roman"/>
              </a:rPr>
              <a:t>области</a:t>
            </a:r>
            <a:r>
              <a:rPr sz="1600" b="1" i="1" spc="-15" dirty="0" smtClean="0">
                <a:solidFill>
                  <a:srgbClr val="001F5F"/>
                </a:solidFill>
                <a:latin typeface="Times New Roman"/>
                <a:cs typeface="Times New Roman"/>
              </a:rPr>
              <a:t>»</a:t>
            </a:r>
            <a:endParaRPr sz="1600" dirty="0">
              <a:latin typeface="Times New Roman"/>
              <a:cs typeface="Times New Roman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1347216" y="2497835"/>
            <a:ext cx="0" cy="664845"/>
          </a:xfrm>
          <a:custGeom>
            <a:avLst/>
            <a:gdLst/>
            <a:ahLst/>
            <a:cxnLst/>
            <a:rect l="l" t="t" r="r" b="b"/>
            <a:pathLst>
              <a:path h="664844">
                <a:moveTo>
                  <a:pt x="0" y="0"/>
                </a:moveTo>
                <a:lnTo>
                  <a:pt x="0" y="664463"/>
                </a:lnTo>
              </a:path>
            </a:pathLst>
          </a:custGeom>
          <a:ln w="9144">
            <a:solidFill>
              <a:srgbClr val="85858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2138172" y="2497835"/>
            <a:ext cx="0" cy="664845"/>
          </a:xfrm>
          <a:custGeom>
            <a:avLst/>
            <a:gdLst/>
            <a:ahLst/>
            <a:cxnLst/>
            <a:rect l="l" t="t" r="r" b="b"/>
            <a:pathLst>
              <a:path h="664844">
                <a:moveTo>
                  <a:pt x="0" y="0"/>
                </a:moveTo>
                <a:lnTo>
                  <a:pt x="0" y="664463"/>
                </a:lnTo>
              </a:path>
            </a:pathLst>
          </a:custGeom>
          <a:ln w="9144">
            <a:solidFill>
              <a:srgbClr val="85858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2929127" y="2497835"/>
            <a:ext cx="0" cy="664845"/>
          </a:xfrm>
          <a:custGeom>
            <a:avLst/>
            <a:gdLst/>
            <a:ahLst/>
            <a:cxnLst/>
            <a:rect l="l" t="t" r="r" b="b"/>
            <a:pathLst>
              <a:path h="664844">
                <a:moveTo>
                  <a:pt x="0" y="0"/>
                </a:moveTo>
                <a:lnTo>
                  <a:pt x="0" y="664463"/>
                </a:lnTo>
              </a:path>
            </a:pathLst>
          </a:custGeom>
          <a:ln w="9144">
            <a:solidFill>
              <a:srgbClr val="85858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3720084" y="2497835"/>
            <a:ext cx="0" cy="664845"/>
          </a:xfrm>
          <a:custGeom>
            <a:avLst/>
            <a:gdLst/>
            <a:ahLst/>
            <a:cxnLst/>
            <a:rect l="l" t="t" r="r" b="b"/>
            <a:pathLst>
              <a:path h="664844">
                <a:moveTo>
                  <a:pt x="0" y="0"/>
                </a:moveTo>
                <a:lnTo>
                  <a:pt x="0" y="664463"/>
                </a:lnTo>
              </a:path>
            </a:pathLst>
          </a:custGeom>
          <a:ln w="9144">
            <a:solidFill>
              <a:srgbClr val="85858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4511040" y="2497835"/>
            <a:ext cx="0" cy="664845"/>
          </a:xfrm>
          <a:custGeom>
            <a:avLst/>
            <a:gdLst/>
            <a:ahLst/>
            <a:cxnLst/>
            <a:rect l="l" t="t" r="r" b="b"/>
            <a:pathLst>
              <a:path h="664844">
                <a:moveTo>
                  <a:pt x="0" y="0"/>
                </a:moveTo>
                <a:lnTo>
                  <a:pt x="0" y="664463"/>
                </a:lnTo>
              </a:path>
            </a:pathLst>
          </a:custGeom>
          <a:ln w="9144">
            <a:solidFill>
              <a:srgbClr val="85858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556869" y="2760451"/>
            <a:ext cx="3954169" cy="26316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556259" y="3162300"/>
            <a:ext cx="3954779" cy="0"/>
          </a:xfrm>
          <a:custGeom>
            <a:avLst/>
            <a:gdLst/>
            <a:ahLst/>
            <a:cxnLst/>
            <a:rect l="l" t="t" r="r" b="b"/>
            <a:pathLst>
              <a:path w="3954779">
                <a:moveTo>
                  <a:pt x="0" y="0"/>
                </a:moveTo>
                <a:lnTo>
                  <a:pt x="3954779" y="0"/>
                </a:lnTo>
              </a:path>
            </a:pathLst>
          </a:custGeom>
          <a:ln w="9144">
            <a:solidFill>
              <a:srgbClr val="85858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556259" y="2497835"/>
            <a:ext cx="0" cy="664845"/>
          </a:xfrm>
          <a:custGeom>
            <a:avLst/>
            <a:gdLst/>
            <a:ahLst/>
            <a:cxnLst/>
            <a:rect l="l" t="t" r="r" b="b"/>
            <a:pathLst>
              <a:path h="664844">
                <a:moveTo>
                  <a:pt x="0" y="664463"/>
                </a:moveTo>
                <a:lnTo>
                  <a:pt x="0" y="0"/>
                </a:lnTo>
              </a:path>
            </a:pathLst>
          </a:custGeom>
          <a:ln w="9144">
            <a:solidFill>
              <a:srgbClr val="85858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 txBox="1"/>
          <p:nvPr/>
        </p:nvSpPr>
        <p:spPr>
          <a:xfrm>
            <a:off x="346049" y="3220974"/>
            <a:ext cx="421640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3470528" y="3220974"/>
            <a:ext cx="499745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8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 dirty="0">
              <a:latin typeface="Arial"/>
              <a:cs typeface="Arial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4222496" y="3220974"/>
            <a:ext cx="577215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100.00%</a:t>
            </a:r>
            <a:endParaRPr sz="1100" dirty="0">
              <a:latin typeface="Arial"/>
              <a:cs typeface="Arial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5328424" y="2686747"/>
            <a:ext cx="3339465" cy="6737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" algn="ctr">
              <a:lnSpc>
                <a:spcPts val="1410"/>
              </a:lnSpc>
              <a:spcBef>
                <a:spcPts val="100"/>
              </a:spcBef>
            </a:pPr>
            <a:r>
              <a:rPr sz="1200" b="1" spc="-10" dirty="0">
                <a:solidFill>
                  <a:srgbClr val="C00000"/>
                </a:solidFill>
                <a:latin typeface="Arial"/>
                <a:cs typeface="Arial"/>
              </a:rPr>
              <a:t>Фактическое исполнение </a:t>
            </a:r>
            <a:r>
              <a:rPr sz="1200" b="1" dirty="0">
                <a:solidFill>
                  <a:srgbClr val="C00000"/>
                </a:solidFill>
                <a:latin typeface="Arial"/>
                <a:cs typeface="Arial"/>
              </a:rPr>
              <a:t>в </a:t>
            </a:r>
            <a:r>
              <a:rPr lang="ru-RU" sz="1200" b="1" dirty="0" smtClean="0">
                <a:solidFill>
                  <a:srgbClr val="C00000"/>
                </a:solidFill>
                <a:latin typeface="Arial"/>
                <a:cs typeface="Arial"/>
              </a:rPr>
              <a:t>202</a:t>
            </a:r>
            <a:r>
              <a:rPr lang="en-US" sz="1200" b="1" dirty="0" smtClean="0">
                <a:solidFill>
                  <a:srgbClr val="C00000"/>
                </a:solidFill>
                <a:latin typeface="Arial"/>
                <a:cs typeface="Arial"/>
              </a:rPr>
              <a:t>3</a:t>
            </a:r>
            <a:r>
              <a:rPr sz="1200" b="1" spc="20" dirty="0" smtClean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200" b="1" spc="-5" dirty="0" err="1" smtClean="0">
                <a:solidFill>
                  <a:srgbClr val="C00000"/>
                </a:solidFill>
                <a:latin typeface="Arial"/>
                <a:cs typeface="Arial"/>
              </a:rPr>
              <a:t>году</a:t>
            </a:r>
            <a:endParaRPr sz="1200" dirty="0">
              <a:latin typeface="Arial"/>
              <a:cs typeface="Arial"/>
            </a:endParaRPr>
          </a:p>
          <a:p>
            <a:pPr marL="40640" algn="ctr">
              <a:lnSpc>
                <a:spcPts val="1410"/>
              </a:lnSpc>
            </a:pPr>
            <a:r>
              <a:rPr sz="1200" b="1" spc="-5" dirty="0">
                <a:solidFill>
                  <a:srgbClr val="C00000"/>
                </a:solidFill>
                <a:latin typeface="Arial"/>
                <a:cs typeface="Arial"/>
              </a:rPr>
              <a:t>при </a:t>
            </a:r>
            <a:r>
              <a:rPr sz="1200" b="1" spc="-5" dirty="0" err="1">
                <a:solidFill>
                  <a:srgbClr val="C00000"/>
                </a:solidFill>
                <a:latin typeface="Arial"/>
                <a:cs typeface="Arial"/>
              </a:rPr>
              <a:t>плане</a:t>
            </a:r>
            <a:r>
              <a:rPr sz="1200" b="1" spc="-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en-US" sz="1200" b="1" dirty="0" smtClean="0">
                <a:solidFill>
                  <a:srgbClr val="C00000"/>
                </a:solidFill>
                <a:latin typeface="Arial"/>
                <a:cs typeface="Arial"/>
              </a:rPr>
              <a:t>13 587,9 </a:t>
            </a:r>
            <a:r>
              <a:rPr sz="1200" b="1" spc="-15" dirty="0" err="1" smtClean="0">
                <a:solidFill>
                  <a:srgbClr val="C00000"/>
                </a:solidFill>
                <a:latin typeface="Arial"/>
                <a:cs typeface="Arial"/>
              </a:rPr>
              <a:t>тыс</a:t>
            </a:r>
            <a:r>
              <a:rPr sz="1200" b="1" spc="-15" dirty="0" smtClean="0">
                <a:solidFill>
                  <a:srgbClr val="C00000"/>
                </a:solidFill>
                <a:latin typeface="Arial"/>
                <a:cs typeface="Arial"/>
              </a:rPr>
              <a:t>.</a:t>
            </a:r>
            <a:r>
              <a:rPr lang="ru-RU" sz="1200" b="1" spc="-15" dirty="0" smtClean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200" b="1" spc="-15" dirty="0" err="1" smtClean="0">
                <a:solidFill>
                  <a:srgbClr val="C00000"/>
                </a:solidFill>
                <a:latin typeface="Arial"/>
                <a:cs typeface="Arial"/>
              </a:rPr>
              <a:t>рублей</a:t>
            </a:r>
            <a:endParaRPr sz="1200" dirty="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840"/>
              </a:spcBef>
            </a:pPr>
            <a:r>
              <a:rPr sz="1200" b="1" spc="-10" dirty="0" err="1">
                <a:solidFill>
                  <a:srgbClr val="C00000"/>
                </a:solidFill>
                <a:latin typeface="Arial"/>
                <a:cs typeface="Arial"/>
              </a:rPr>
              <a:t>составило</a:t>
            </a:r>
            <a:r>
              <a:rPr sz="1200" b="1" spc="-10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en-US" sz="1200" b="1" dirty="0" smtClean="0">
                <a:solidFill>
                  <a:srgbClr val="C00000"/>
                </a:solidFill>
                <a:latin typeface="Arial"/>
                <a:cs typeface="Arial"/>
              </a:rPr>
              <a:t>100,0</a:t>
            </a:r>
            <a:r>
              <a:rPr sz="1200" b="1" dirty="0" smtClean="0">
                <a:solidFill>
                  <a:srgbClr val="C00000"/>
                </a:solidFill>
                <a:latin typeface="Arial"/>
                <a:cs typeface="Arial"/>
              </a:rPr>
              <a:t>% </a:t>
            </a:r>
            <a:r>
              <a:rPr sz="1200" b="1" spc="-5" dirty="0" err="1">
                <a:solidFill>
                  <a:srgbClr val="C00000"/>
                </a:solidFill>
                <a:latin typeface="Arial"/>
                <a:cs typeface="Arial"/>
              </a:rPr>
              <a:t>или</a:t>
            </a:r>
            <a:r>
              <a:rPr sz="1200" b="1" spc="-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en-US" sz="1200" b="1" spc="-5" dirty="0" smtClean="0">
                <a:solidFill>
                  <a:srgbClr val="C00000"/>
                </a:solidFill>
                <a:latin typeface="Arial"/>
                <a:cs typeface="Arial"/>
              </a:rPr>
              <a:t>13 587,9 </a:t>
            </a:r>
            <a:r>
              <a:rPr sz="1200" b="1" spc="-15" dirty="0" err="1" smtClean="0">
                <a:solidFill>
                  <a:srgbClr val="C00000"/>
                </a:solidFill>
                <a:latin typeface="Arial"/>
                <a:cs typeface="Arial"/>
              </a:rPr>
              <a:t>тыс</a:t>
            </a:r>
            <a:r>
              <a:rPr sz="1200" b="1" spc="-15" dirty="0" smtClean="0">
                <a:solidFill>
                  <a:srgbClr val="C00000"/>
                </a:solidFill>
                <a:latin typeface="Arial"/>
                <a:cs typeface="Arial"/>
              </a:rPr>
              <a:t>.</a:t>
            </a:r>
            <a:r>
              <a:rPr lang="ru-RU" sz="1200" b="1" spc="-15" dirty="0" smtClean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200" b="1" spc="-15" dirty="0" err="1" smtClean="0">
                <a:solidFill>
                  <a:srgbClr val="C00000"/>
                </a:solidFill>
                <a:latin typeface="Arial"/>
                <a:cs typeface="Arial"/>
              </a:rPr>
              <a:t>рублей</a:t>
            </a:r>
            <a:endParaRPr sz="1200" dirty="0">
              <a:latin typeface="Arial"/>
              <a:cs typeface="Arial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5404103" y="2691383"/>
            <a:ext cx="121158" cy="12115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26" name="object 2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12356195"/>
              </p:ext>
            </p:extLst>
          </p:nvPr>
        </p:nvGraphicFramePr>
        <p:xfrm>
          <a:off x="131063" y="3581400"/>
          <a:ext cx="8855072" cy="211819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6912609"/>
                <a:gridCol w="652528"/>
                <a:gridCol w="714626"/>
                <a:gridCol w="575309"/>
              </a:tblGrid>
              <a:tr h="478237">
                <a:tc>
                  <a:txBody>
                    <a:bodyPr/>
                    <a:lstStyle/>
                    <a:p>
                      <a:pPr marL="2717800" marR="2689225" algn="ctr">
                        <a:lnSpc>
                          <a:spcPts val="1380"/>
                        </a:lnSpc>
                        <a:spcBef>
                          <a:spcPts val="90"/>
                        </a:spcBef>
                      </a:pPr>
                      <a:r>
                        <a:rPr sz="900" b="1" spc="-10" dirty="0" err="1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Наименование</a:t>
                      </a:r>
                      <a:r>
                        <a:rPr sz="900" b="1" spc="-75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ru-RU" sz="900" b="1" spc="-10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комплексов</a:t>
                      </a:r>
                      <a:r>
                        <a:rPr lang="ru-RU" sz="900" b="1" spc="-10" baseline="0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процессных мероприятий</a:t>
                      </a:r>
                      <a:endParaRPr sz="9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143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37160" marR="249554" indent="-21590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900" b="1" spc="-5" dirty="0" err="1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П</a:t>
                      </a:r>
                      <a:r>
                        <a:rPr sz="900" b="1" dirty="0" err="1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л</a:t>
                      </a:r>
                      <a:r>
                        <a:rPr sz="900" b="1" spc="-10" dirty="0" err="1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а</a:t>
                      </a:r>
                      <a:r>
                        <a:rPr sz="900" b="1" dirty="0" err="1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н</a:t>
                      </a:r>
                      <a:r>
                        <a:rPr sz="9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 </a:t>
                      </a:r>
                      <a:r>
                        <a:rPr lang="ru-RU" sz="900" b="1" spc="5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202</a:t>
                      </a:r>
                      <a:r>
                        <a:rPr lang="en-US" sz="900" b="1" spc="5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3</a:t>
                      </a:r>
                      <a:endParaRPr sz="900" dirty="0">
                        <a:latin typeface="Times New Roman"/>
                        <a:cs typeface="Times New Roman"/>
                      </a:endParaRPr>
                    </a:p>
                    <a:p>
                      <a:pPr marL="173355">
                        <a:lnSpc>
                          <a:spcPts val="1010"/>
                        </a:lnSpc>
                      </a:pPr>
                      <a:r>
                        <a:rPr sz="900" b="1" spc="-20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год</a:t>
                      </a:r>
                      <a:endParaRPr sz="9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74625" marR="282575" indent="-21590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900" b="1" spc="-10" dirty="0" err="1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Фа</a:t>
                      </a:r>
                      <a:r>
                        <a:rPr sz="900" b="1" spc="-5" dirty="0" err="1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кт</a:t>
                      </a:r>
                      <a:r>
                        <a:rPr sz="900" b="1" spc="-5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 </a:t>
                      </a:r>
                      <a:r>
                        <a:rPr sz="900" b="1" spc="5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20</a:t>
                      </a:r>
                      <a:r>
                        <a:rPr lang="ru-RU" sz="900" b="1" spc="5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2</a:t>
                      </a:r>
                      <a:r>
                        <a:rPr lang="en-US" sz="900" b="1" spc="5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3</a:t>
                      </a:r>
                      <a:endParaRPr sz="900" dirty="0">
                        <a:latin typeface="Times New Roman"/>
                        <a:cs typeface="Times New Roman"/>
                      </a:endParaRPr>
                    </a:p>
                    <a:p>
                      <a:pPr marL="215900">
                        <a:lnSpc>
                          <a:spcPts val="1010"/>
                        </a:lnSpc>
                      </a:pPr>
                      <a:r>
                        <a:rPr sz="900" b="1" spc="-55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год</a:t>
                      </a:r>
                      <a:endParaRPr sz="9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9845" algn="ctr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9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%</a:t>
                      </a: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 marL="95885" marR="104775" algn="ctr">
                        <a:lnSpc>
                          <a:spcPct val="100000"/>
                        </a:lnSpc>
                      </a:pPr>
                      <a:r>
                        <a:rPr sz="900" b="1" spc="-5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исп</a:t>
                      </a:r>
                      <a:r>
                        <a:rPr sz="900" b="1" spc="-20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о</a:t>
                      </a:r>
                      <a:r>
                        <a:rPr sz="900" b="1" spc="-5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л</a:t>
                      </a:r>
                      <a:r>
                        <a:rPr sz="9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н  </a:t>
                      </a:r>
                      <a:r>
                        <a:rPr sz="900" b="1" spc="-5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ения</a:t>
                      </a: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</a:tr>
              <a:tr h="588909">
                <a:tc>
                  <a:txBody>
                    <a:bodyPr/>
                    <a:lstStyle/>
                    <a:p>
                      <a:pPr marL="244475">
                        <a:lnSpc>
                          <a:spcPts val="1390"/>
                        </a:lnSpc>
                      </a:pPr>
                      <a:r>
                        <a:rPr lang="ru-RU" sz="1000" b="1" spc="-10" dirty="0" smtClean="0">
                          <a:latin typeface="Times New Roman"/>
                          <a:cs typeface="Times New Roman"/>
                        </a:rPr>
                        <a:t>Комплекс процессных мероприятий</a:t>
                      </a:r>
                      <a:r>
                        <a:rPr sz="1000" b="1" spc="-10" dirty="0" smtClean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b="1" spc="-10" dirty="0">
                          <a:latin typeface="Times New Roman"/>
                          <a:cs typeface="Times New Roman"/>
                        </a:rPr>
                        <a:t>«Содержание </a:t>
                      </a:r>
                      <a:r>
                        <a:rPr sz="1000" b="1" dirty="0">
                          <a:latin typeface="Times New Roman"/>
                          <a:cs typeface="Times New Roman"/>
                        </a:rPr>
                        <a:t>и </a:t>
                      </a:r>
                      <a:r>
                        <a:rPr sz="1000" b="1" spc="-5" dirty="0">
                          <a:latin typeface="Times New Roman"/>
                          <a:cs typeface="Times New Roman"/>
                        </a:rPr>
                        <a:t>ремонт автомобильных </a:t>
                      </a:r>
                      <a:r>
                        <a:rPr sz="1000" b="1" dirty="0">
                          <a:latin typeface="Times New Roman"/>
                          <a:cs typeface="Times New Roman"/>
                        </a:rPr>
                        <a:t>дорог </a:t>
                      </a:r>
                      <a:r>
                        <a:rPr sz="1000" b="1" spc="-5" dirty="0">
                          <a:latin typeface="Times New Roman"/>
                          <a:cs typeface="Times New Roman"/>
                        </a:rPr>
                        <a:t>общего пользования</a:t>
                      </a:r>
                      <a:r>
                        <a:rPr sz="1000" b="1" spc="2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b="1" spc="-5" dirty="0">
                          <a:latin typeface="Times New Roman"/>
                          <a:cs typeface="Times New Roman"/>
                        </a:rPr>
                        <a:t>между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  <a:p>
                      <a:pPr marL="15875">
                        <a:lnSpc>
                          <a:spcPct val="100000"/>
                        </a:lnSpc>
                      </a:pPr>
                      <a:r>
                        <a:rPr sz="1000" b="1" spc="-5" dirty="0">
                          <a:latin typeface="Times New Roman"/>
                          <a:cs typeface="Times New Roman"/>
                        </a:rPr>
                        <a:t>населенными </a:t>
                      </a:r>
                      <a:r>
                        <a:rPr sz="1000" b="1" spc="-10" dirty="0">
                          <a:latin typeface="Times New Roman"/>
                          <a:cs typeface="Times New Roman"/>
                        </a:rPr>
                        <a:t>пунктами </a:t>
                      </a:r>
                      <a:r>
                        <a:rPr sz="1000" b="1" dirty="0">
                          <a:latin typeface="Times New Roman"/>
                          <a:cs typeface="Times New Roman"/>
                        </a:rPr>
                        <a:t>в </a:t>
                      </a:r>
                      <a:r>
                        <a:rPr sz="1000" b="1" spc="-5" dirty="0">
                          <a:latin typeface="Times New Roman"/>
                          <a:cs typeface="Times New Roman"/>
                        </a:rPr>
                        <a:t>границах муниципального образования «Демидовский район»</a:t>
                      </a:r>
                      <a:r>
                        <a:rPr sz="1000" b="1" spc="5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b="1" spc="-10" dirty="0">
                          <a:latin typeface="Times New Roman"/>
                          <a:cs typeface="Times New Roman"/>
                        </a:rPr>
                        <a:t>Смоленской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  <a:p>
                      <a:pPr marL="15875">
                        <a:lnSpc>
                          <a:spcPct val="100000"/>
                        </a:lnSpc>
                      </a:pPr>
                      <a:r>
                        <a:rPr sz="1000" b="1" spc="-5" dirty="0">
                          <a:latin typeface="Times New Roman"/>
                          <a:cs typeface="Times New Roman"/>
                        </a:rPr>
                        <a:t>области»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76200">
                        <a:lnSpc>
                          <a:spcPts val="1170"/>
                        </a:lnSpc>
                      </a:pPr>
                      <a:r>
                        <a:rPr lang="en-US" sz="1000" b="1" dirty="0" smtClean="0">
                          <a:latin typeface="Times New Roman"/>
                          <a:cs typeface="Times New Roman"/>
                        </a:rPr>
                        <a:t>12 193,1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3970" algn="ctr">
                        <a:lnSpc>
                          <a:spcPts val="1170"/>
                        </a:lnSpc>
                      </a:pPr>
                      <a:r>
                        <a:rPr lang="ru-RU" sz="1000" b="1" spc="-5" dirty="0" smtClean="0">
                          <a:latin typeface="Times New Roman"/>
                          <a:cs typeface="Times New Roman"/>
                        </a:rPr>
                        <a:t>12 193,1</a:t>
                      </a:r>
                    </a:p>
                  </a:txBody>
                  <a:tcPr marL="0" marR="0" marT="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7780" algn="ctr">
                        <a:lnSpc>
                          <a:spcPts val="1170"/>
                        </a:lnSpc>
                      </a:pPr>
                      <a:r>
                        <a:rPr lang="en-US" sz="1000" b="1" dirty="0" smtClean="0">
                          <a:latin typeface="Times New Roman"/>
                          <a:cs typeface="Times New Roman"/>
                        </a:rPr>
                        <a:t>100,0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</a:tr>
              <a:tr h="462139">
                <a:tc>
                  <a:txBody>
                    <a:bodyPr/>
                    <a:lstStyle/>
                    <a:p>
                      <a:pPr marL="15875" marR="249554">
                        <a:lnSpc>
                          <a:spcPct val="100000"/>
                        </a:lnSpc>
                      </a:pPr>
                      <a:r>
                        <a:rPr lang="ru-RU" sz="1000" b="1" dirty="0" smtClean="0">
                          <a:latin typeface="Times New Roman"/>
                          <a:cs typeface="Times New Roman"/>
                        </a:rPr>
                        <a:t>      </a:t>
                      </a:r>
                      <a:r>
                        <a:rPr lang="ru-RU" sz="1000" b="1" spc="-10" dirty="0" smtClean="0">
                          <a:latin typeface="Times New Roman"/>
                          <a:cs typeface="Times New Roman"/>
                        </a:rPr>
                        <a:t>Комплекс процессных мероприятий </a:t>
                      </a:r>
                      <a:r>
                        <a:rPr lang="ru-RU" sz="1000" b="1" dirty="0" smtClean="0">
                          <a:latin typeface="Times New Roman"/>
                          <a:cs typeface="Times New Roman"/>
                        </a:rPr>
                        <a:t> «Обеспечение безопасности дорожного движения на территории муниципального образования «Демидовский район» Смоленской области»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55575">
                        <a:lnSpc>
                          <a:spcPts val="1170"/>
                        </a:lnSpc>
                      </a:pPr>
                      <a:r>
                        <a:rPr lang="ru-RU" sz="1000" b="1" dirty="0" smtClean="0">
                          <a:latin typeface="Times New Roman"/>
                          <a:cs typeface="Times New Roman"/>
                        </a:rPr>
                        <a:t>2</a:t>
                      </a:r>
                      <a:r>
                        <a:rPr lang="en-US" sz="1000" b="1" dirty="0" smtClean="0">
                          <a:latin typeface="Times New Roman"/>
                          <a:cs typeface="Times New Roman"/>
                        </a:rPr>
                        <a:t>0</a:t>
                      </a:r>
                      <a:r>
                        <a:rPr lang="ru-RU" sz="1000" b="1" dirty="0" smtClean="0">
                          <a:latin typeface="Times New Roman"/>
                          <a:cs typeface="Times New Roman"/>
                        </a:rPr>
                        <a:t>0,0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4604" algn="ctr">
                        <a:lnSpc>
                          <a:spcPts val="1170"/>
                        </a:lnSpc>
                      </a:pPr>
                      <a:r>
                        <a:rPr lang="en-US" sz="1000" b="1" dirty="0" smtClean="0">
                          <a:latin typeface="Times New Roman"/>
                          <a:cs typeface="Times New Roman"/>
                        </a:rPr>
                        <a:t>200,0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7780" algn="ctr">
                        <a:lnSpc>
                          <a:spcPts val="1170"/>
                        </a:lnSpc>
                      </a:pPr>
                      <a:r>
                        <a:rPr lang="en-US" sz="1000" b="1" dirty="0" smtClean="0">
                          <a:latin typeface="Times New Roman"/>
                          <a:cs typeface="Times New Roman"/>
                        </a:rPr>
                        <a:t>100,0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</a:tr>
              <a:tr h="588909">
                <a:tc>
                  <a:txBody>
                    <a:bodyPr/>
                    <a:lstStyle/>
                    <a:p>
                      <a:pPr marL="244475">
                        <a:lnSpc>
                          <a:spcPts val="1390"/>
                        </a:lnSpc>
                      </a:pPr>
                      <a:r>
                        <a:rPr lang="ru-RU" sz="1000" b="1" spc="-10" dirty="0" smtClean="0">
                          <a:latin typeface="Times New Roman"/>
                          <a:cs typeface="Times New Roman"/>
                        </a:rPr>
                        <a:t>Комплекс процессных мероприятий </a:t>
                      </a:r>
                      <a:r>
                        <a:rPr sz="1000" b="1" spc="-10" dirty="0" smtClean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b="1" spc="-10" dirty="0">
                          <a:latin typeface="Times New Roman"/>
                          <a:cs typeface="Times New Roman"/>
                        </a:rPr>
                        <a:t>«Создание условий </a:t>
                      </a:r>
                      <a:r>
                        <a:rPr sz="1000" b="1" dirty="0">
                          <a:latin typeface="Times New Roman"/>
                          <a:cs typeface="Times New Roman"/>
                        </a:rPr>
                        <a:t>для </a:t>
                      </a:r>
                      <a:r>
                        <a:rPr sz="1000" b="1" spc="-5" dirty="0">
                          <a:latin typeface="Times New Roman"/>
                          <a:cs typeface="Times New Roman"/>
                        </a:rPr>
                        <a:t>обеспечения транспортного </a:t>
                      </a:r>
                      <a:r>
                        <a:rPr sz="1000" b="1" spc="-10" dirty="0" err="1">
                          <a:latin typeface="Times New Roman"/>
                          <a:cs typeface="Times New Roman"/>
                        </a:rPr>
                        <a:t>обслуживания</a:t>
                      </a:r>
                      <a:r>
                        <a:rPr sz="1000" b="1" spc="-1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b="1" spc="-5" dirty="0" err="1" smtClean="0">
                          <a:latin typeface="Times New Roman"/>
                          <a:cs typeface="Times New Roman"/>
                        </a:rPr>
                        <a:t>населения</a:t>
                      </a:r>
                      <a:r>
                        <a:rPr sz="1000" b="1" spc="140" dirty="0" smtClean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b="1" dirty="0" err="1" smtClean="0">
                          <a:latin typeface="Times New Roman"/>
                          <a:cs typeface="Times New Roman"/>
                        </a:rPr>
                        <a:t>на</a:t>
                      </a:r>
                      <a:r>
                        <a:rPr lang="ru-RU" sz="1000" b="1" dirty="0" smtClean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b="1" spc="-10" dirty="0" err="1" smtClean="0">
                          <a:latin typeface="Times New Roman"/>
                          <a:cs typeface="Times New Roman"/>
                        </a:rPr>
                        <a:t>пригородных</a:t>
                      </a:r>
                      <a:r>
                        <a:rPr sz="1000" b="1" spc="-10" dirty="0" smtClean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b="1" spc="-10" dirty="0">
                          <a:latin typeface="Times New Roman"/>
                          <a:cs typeface="Times New Roman"/>
                        </a:rPr>
                        <a:t>маршрутах </a:t>
                      </a:r>
                      <a:r>
                        <a:rPr sz="1000" b="1" dirty="0">
                          <a:latin typeface="Times New Roman"/>
                          <a:cs typeface="Times New Roman"/>
                        </a:rPr>
                        <a:t>в </a:t>
                      </a:r>
                      <a:r>
                        <a:rPr sz="1000" b="1" spc="-5" dirty="0">
                          <a:latin typeface="Times New Roman"/>
                          <a:cs typeface="Times New Roman"/>
                        </a:rPr>
                        <a:t>границах муниципального образования </a:t>
                      </a:r>
                      <a:r>
                        <a:rPr sz="1000" b="1" spc="-10" dirty="0">
                          <a:latin typeface="Times New Roman"/>
                          <a:cs typeface="Times New Roman"/>
                        </a:rPr>
                        <a:t>«Демидовский </a:t>
                      </a:r>
                      <a:r>
                        <a:rPr sz="1000" b="1" spc="-5" dirty="0">
                          <a:latin typeface="Times New Roman"/>
                          <a:cs typeface="Times New Roman"/>
                        </a:rPr>
                        <a:t>район» </a:t>
                      </a:r>
                      <a:r>
                        <a:rPr sz="1000" b="1" spc="-10" dirty="0">
                          <a:latin typeface="Times New Roman"/>
                          <a:cs typeface="Times New Roman"/>
                        </a:rPr>
                        <a:t>Смоленской  </a:t>
                      </a:r>
                      <a:r>
                        <a:rPr sz="1000" b="1" spc="-5" dirty="0">
                          <a:latin typeface="Times New Roman"/>
                          <a:cs typeface="Times New Roman"/>
                        </a:rPr>
                        <a:t>области»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1 194,8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1 194,8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</a:tr>
            </a:tbl>
          </a:graphicData>
        </a:graphic>
      </p:graphicFrame>
      <p:sp>
        <p:nvSpPr>
          <p:cNvPr id="27" name="object 27"/>
          <p:cNvSpPr txBox="1"/>
          <p:nvPr/>
        </p:nvSpPr>
        <p:spPr>
          <a:xfrm>
            <a:off x="203708" y="877950"/>
            <a:ext cx="8880475" cy="137665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ts val="1385"/>
              </a:lnSpc>
            </a:pPr>
            <a:r>
              <a:rPr sz="1400" b="1" dirty="0" err="1" smtClean="0">
                <a:solidFill>
                  <a:srgbClr val="964607"/>
                </a:solidFill>
                <a:latin typeface="Times New Roman"/>
                <a:cs typeface="Times New Roman"/>
              </a:rPr>
              <a:t>Цель</a:t>
            </a:r>
            <a:r>
              <a:rPr sz="1400" b="1" dirty="0">
                <a:solidFill>
                  <a:srgbClr val="964607"/>
                </a:solidFill>
                <a:latin typeface="Times New Roman"/>
                <a:cs typeface="Times New Roman"/>
              </a:rPr>
              <a:t>: </a:t>
            </a:r>
            <a:r>
              <a:rPr sz="11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Обеспечение сохранности </a:t>
            </a:r>
            <a:r>
              <a:rPr sz="1100" b="1" dirty="0">
                <a:solidFill>
                  <a:srgbClr val="996633"/>
                </a:solidFill>
                <a:latin typeface="Times New Roman"/>
                <a:cs typeface="Times New Roman"/>
              </a:rPr>
              <a:t>автомобильных дорог общего пользования </a:t>
            </a:r>
            <a:r>
              <a:rPr sz="11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между </a:t>
            </a:r>
            <a:r>
              <a:rPr sz="1100" b="1" dirty="0">
                <a:solidFill>
                  <a:srgbClr val="996633"/>
                </a:solidFill>
                <a:latin typeface="Times New Roman"/>
                <a:cs typeface="Times New Roman"/>
              </a:rPr>
              <a:t>населенными </a:t>
            </a:r>
            <a:r>
              <a:rPr sz="11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пунктами </a:t>
            </a:r>
            <a:r>
              <a:rPr sz="1100" b="1" dirty="0">
                <a:solidFill>
                  <a:srgbClr val="996633"/>
                </a:solidFill>
                <a:latin typeface="Times New Roman"/>
                <a:cs typeface="Times New Roman"/>
              </a:rPr>
              <a:t>муниципального</a:t>
            </a:r>
            <a:r>
              <a:rPr sz="1100" b="1" spc="-150" dirty="0">
                <a:solidFill>
                  <a:srgbClr val="996633"/>
                </a:solidFill>
                <a:latin typeface="Times New Roman"/>
                <a:cs typeface="Times New Roman"/>
              </a:rPr>
              <a:t> </a:t>
            </a:r>
            <a:r>
              <a:rPr sz="1100" b="1" dirty="0">
                <a:solidFill>
                  <a:srgbClr val="996633"/>
                </a:solidFill>
                <a:latin typeface="Times New Roman"/>
                <a:cs typeface="Times New Roman"/>
              </a:rPr>
              <a:t>образования</a:t>
            </a:r>
            <a:endParaRPr sz="1100" dirty="0">
              <a:latin typeface="Times New Roman"/>
              <a:cs typeface="Times New Roman"/>
            </a:endParaRPr>
          </a:p>
          <a:p>
            <a:pPr marL="12700" marR="5080">
              <a:lnSpc>
                <a:spcPct val="100000"/>
              </a:lnSpc>
              <a:spcBef>
                <a:spcPts val="10"/>
              </a:spcBef>
            </a:pPr>
            <a:r>
              <a:rPr sz="1100" b="1" dirty="0">
                <a:solidFill>
                  <a:srgbClr val="996633"/>
                </a:solidFill>
                <a:latin typeface="Times New Roman"/>
                <a:cs typeface="Times New Roman"/>
              </a:rPr>
              <a:t>«Демидовский </a:t>
            </a:r>
            <a:r>
              <a:rPr sz="11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район» </a:t>
            </a:r>
            <a:r>
              <a:rPr sz="1100" b="1" dirty="0">
                <a:solidFill>
                  <a:srgbClr val="996633"/>
                </a:solidFill>
                <a:latin typeface="Times New Roman"/>
                <a:cs typeface="Times New Roman"/>
              </a:rPr>
              <a:t>Смоленской области; увеличение срока </a:t>
            </a:r>
            <a:r>
              <a:rPr sz="11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службы дорожных покрытий, </a:t>
            </a:r>
            <a:r>
              <a:rPr sz="1100" b="1" dirty="0">
                <a:solidFill>
                  <a:srgbClr val="996633"/>
                </a:solidFill>
                <a:latin typeface="Times New Roman"/>
                <a:cs typeface="Times New Roman"/>
              </a:rPr>
              <a:t>сооружений; улучшение </a:t>
            </a:r>
            <a:r>
              <a:rPr sz="11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технического  </a:t>
            </a:r>
            <a:r>
              <a:rPr sz="1100" b="1" dirty="0">
                <a:solidFill>
                  <a:srgbClr val="996633"/>
                </a:solidFill>
                <a:latin typeface="Times New Roman"/>
                <a:cs typeface="Times New Roman"/>
              </a:rPr>
              <a:t>состояния автомобильных дорог общего пользования </a:t>
            </a:r>
            <a:r>
              <a:rPr sz="11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между </a:t>
            </a:r>
            <a:r>
              <a:rPr sz="1100" b="1" dirty="0">
                <a:solidFill>
                  <a:srgbClr val="996633"/>
                </a:solidFill>
                <a:latin typeface="Times New Roman"/>
                <a:cs typeface="Times New Roman"/>
              </a:rPr>
              <a:t>населенными пунктами </a:t>
            </a:r>
            <a:r>
              <a:rPr sz="11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муниципального </a:t>
            </a:r>
            <a:r>
              <a:rPr sz="1100" b="1" dirty="0">
                <a:solidFill>
                  <a:srgbClr val="996633"/>
                </a:solidFill>
                <a:latin typeface="Times New Roman"/>
                <a:cs typeface="Times New Roman"/>
              </a:rPr>
              <a:t>образования «Демидовский </a:t>
            </a:r>
            <a:r>
              <a:rPr sz="11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район»  </a:t>
            </a:r>
            <a:r>
              <a:rPr sz="1100" b="1" dirty="0">
                <a:solidFill>
                  <a:srgbClr val="996633"/>
                </a:solidFill>
                <a:latin typeface="Times New Roman"/>
                <a:cs typeface="Times New Roman"/>
              </a:rPr>
              <a:t>Смоленской области; сокращение </a:t>
            </a:r>
            <a:r>
              <a:rPr sz="11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количества погибших </a:t>
            </a:r>
            <a:r>
              <a:rPr sz="1100" b="1" dirty="0">
                <a:solidFill>
                  <a:srgbClr val="996633"/>
                </a:solidFill>
                <a:latin typeface="Times New Roman"/>
                <a:cs typeface="Times New Roman"/>
              </a:rPr>
              <a:t>в </a:t>
            </a:r>
            <a:r>
              <a:rPr sz="11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результате </a:t>
            </a:r>
            <a:r>
              <a:rPr sz="1100" b="1" dirty="0">
                <a:solidFill>
                  <a:srgbClr val="996633"/>
                </a:solidFill>
                <a:latin typeface="Times New Roman"/>
                <a:cs typeface="Times New Roman"/>
              </a:rPr>
              <a:t>дорожно-транспортных </a:t>
            </a:r>
            <a:r>
              <a:rPr sz="11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происшествий; </a:t>
            </a:r>
            <a:r>
              <a:rPr sz="1100" b="1" dirty="0">
                <a:solidFill>
                  <a:srgbClr val="996633"/>
                </a:solidFill>
                <a:latin typeface="Times New Roman"/>
                <a:cs typeface="Times New Roman"/>
              </a:rPr>
              <a:t>сокращение </a:t>
            </a:r>
            <a:r>
              <a:rPr sz="11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количества ДТП  </a:t>
            </a:r>
            <a:r>
              <a:rPr sz="1100" b="1" dirty="0">
                <a:solidFill>
                  <a:srgbClr val="996633"/>
                </a:solidFill>
                <a:latin typeface="Times New Roman"/>
                <a:cs typeface="Times New Roman"/>
              </a:rPr>
              <a:t>и </a:t>
            </a:r>
            <a:r>
              <a:rPr sz="11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пострадавших </a:t>
            </a:r>
            <a:r>
              <a:rPr sz="1100" b="1" dirty="0">
                <a:solidFill>
                  <a:srgbClr val="996633"/>
                </a:solidFill>
                <a:latin typeface="Times New Roman"/>
                <a:cs typeface="Times New Roman"/>
              </a:rPr>
              <a:t>в </a:t>
            </a:r>
            <a:r>
              <a:rPr sz="11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них; обеспечение </a:t>
            </a:r>
            <a:r>
              <a:rPr sz="1100" b="1" dirty="0">
                <a:solidFill>
                  <a:srgbClr val="996633"/>
                </a:solidFill>
                <a:latin typeface="Times New Roman"/>
                <a:cs typeface="Times New Roman"/>
              </a:rPr>
              <a:t>транспортного обслуживания населения </a:t>
            </a:r>
            <a:r>
              <a:rPr sz="11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автомобильным </a:t>
            </a:r>
            <a:r>
              <a:rPr sz="1100" b="1" dirty="0">
                <a:solidFill>
                  <a:srgbClr val="996633"/>
                </a:solidFill>
                <a:latin typeface="Times New Roman"/>
                <a:cs typeface="Times New Roman"/>
              </a:rPr>
              <a:t>транспортом </a:t>
            </a:r>
            <a:r>
              <a:rPr sz="11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на пригородных маршрутах </a:t>
            </a:r>
            <a:r>
              <a:rPr sz="1100" b="1" dirty="0">
                <a:solidFill>
                  <a:srgbClr val="996633"/>
                </a:solidFill>
                <a:latin typeface="Times New Roman"/>
                <a:cs typeface="Times New Roman"/>
              </a:rPr>
              <a:t>в  </a:t>
            </a:r>
            <a:r>
              <a:rPr sz="11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границах </a:t>
            </a:r>
            <a:r>
              <a:rPr sz="1100" b="1" dirty="0">
                <a:solidFill>
                  <a:srgbClr val="996633"/>
                </a:solidFill>
                <a:latin typeface="Times New Roman"/>
                <a:cs typeface="Times New Roman"/>
              </a:rPr>
              <a:t>муниципального образования «Демидовский </a:t>
            </a:r>
            <a:r>
              <a:rPr sz="11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район» </a:t>
            </a:r>
            <a:r>
              <a:rPr sz="1100" b="1" dirty="0">
                <a:solidFill>
                  <a:srgbClr val="996633"/>
                </a:solidFill>
                <a:latin typeface="Times New Roman"/>
                <a:cs typeface="Times New Roman"/>
              </a:rPr>
              <a:t>Смоленской области; </a:t>
            </a:r>
            <a:r>
              <a:rPr sz="11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оформление автомобильных </a:t>
            </a:r>
            <a:r>
              <a:rPr sz="1100" b="1" dirty="0">
                <a:solidFill>
                  <a:srgbClr val="996633"/>
                </a:solidFill>
                <a:latin typeface="Times New Roman"/>
                <a:cs typeface="Times New Roman"/>
              </a:rPr>
              <a:t>дорог </a:t>
            </a:r>
            <a:r>
              <a:rPr sz="11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местного </a:t>
            </a:r>
            <a:r>
              <a:rPr sz="1100" b="1" dirty="0">
                <a:solidFill>
                  <a:srgbClr val="996633"/>
                </a:solidFill>
                <a:latin typeface="Times New Roman"/>
                <a:cs typeface="Times New Roman"/>
              </a:rPr>
              <a:t>значения  вне </a:t>
            </a:r>
            <a:r>
              <a:rPr sz="11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границ </a:t>
            </a:r>
            <a:r>
              <a:rPr sz="1100" b="1" dirty="0">
                <a:solidFill>
                  <a:srgbClr val="996633"/>
                </a:solidFill>
                <a:latin typeface="Times New Roman"/>
                <a:cs typeface="Times New Roman"/>
              </a:rPr>
              <a:t>населенных </a:t>
            </a:r>
            <a:r>
              <a:rPr sz="11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пунктов </a:t>
            </a:r>
            <a:r>
              <a:rPr sz="1100" b="1" dirty="0">
                <a:solidFill>
                  <a:srgbClr val="996633"/>
                </a:solidFill>
                <a:latin typeface="Times New Roman"/>
                <a:cs typeface="Times New Roman"/>
              </a:rPr>
              <a:t>в </a:t>
            </a:r>
            <a:r>
              <a:rPr sz="11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границах </a:t>
            </a:r>
            <a:r>
              <a:rPr sz="1100" b="1" dirty="0">
                <a:solidFill>
                  <a:srgbClr val="996633"/>
                </a:solidFill>
                <a:latin typeface="Times New Roman"/>
                <a:cs typeface="Times New Roman"/>
              </a:rPr>
              <a:t>муниципального </a:t>
            </a:r>
            <a:r>
              <a:rPr sz="11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района </a:t>
            </a:r>
            <a:r>
              <a:rPr sz="1100" b="1" dirty="0">
                <a:solidFill>
                  <a:srgbClr val="996633"/>
                </a:solidFill>
                <a:latin typeface="Times New Roman"/>
                <a:cs typeface="Times New Roman"/>
              </a:rPr>
              <a:t>в </a:t>
            </a:r>
            <a:r>
              <a:rPr sz="11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собственность </a:t>
            </a:r>
            <a:r>
              <a:rPr sz="1100" b="1" dirty="0">
                <a:solidFill>
                  <a:srgbClr val="996633"/>
                </a:solidFill>
                <a:latin typeface="Times New Roman"/>
                <a:cs typeface="Times New Roman"/>
              </a:rPr>
              <a:t>муниципального образования «Демидовский </a:t>
            </a:r>
            <a:r>
              <a:rPr sz="11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район»  </a:t>
            </a:r>
            <a:r>
              <a:rPr sz="1100" b="1" dirty="0">
                <a:solidFill>
                  <a:srgbClr val="996633"/>
                </a:solidFill>
                <a:latin typeface="Times New Roman"/>
                <a:cs typeface="Times New Roman"/>
              </a:rPr>
              <a:t>Смоленской области; организация </a:t>
            </a:r>
            <a:r>
              <a:rPr sz="11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автотранспортного </a:t>
            </a:r>
            <a:r>
              <a:rPr sz="1100" b="1" dirty="0">
                <a:solidFill>
                  <a:srgbClr val="996633"/>
                </a:solidFill>
                <a:latin typeface="Times New Roman"/>
                <a:cs typeface="Times New Roman"/>
              </a:rPr>
              <a:t>обслуживания органов </a:t>
            </a:r>
            <a:r>
              <a:rPr sz="11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местного </a:t>
            </a:r>
            <a:r>
              <a:rPr sz="1100" b="1" dirty="0">
                <a:solidFill>
                  <a:srgbClr val="996633"/>
                </a:solidFill>
                <a:latin typeface="Times New Roman"/>
                <a:cs typeface="Times New Roman"/>
              </a:rPr>
              <a:t>самоуправления муниципального</a:t>
            </a:r>
            <a:r>
              <a:rPr sz="1100" b="1" spc="-85" dirty="0">
                <a:solidFill>
                  <a:srgbClr val="996633"/>
                </a:solidFill>
                <a:latin typeface="Times New Roman"/>
                <a:cs typeface="Times New Roman"/>
              </a:rPr>
              <a:t> </a:t>
            </a:r>
            <a:r>
              <a:rPr sz="1100" b="1" dirty="0">
                <a:solidFill>
                  <a:srgbClr val="996633"/>
                </a:solidFill>
                <a:latin typeface="Times New Roman"/>
                <a:cs typeface="Times New Roman"/>
              </a:rPr>
              <a:t>образования</a:t>
            </a:r>
            <a:endParaRPr sz="1100" dirty="0">
              <a:latin typeface="Times New Roman"/>
              <a:cs typeface="Times New Roman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203708" y="2434844"/>
            <a:ext cx="2822575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b="1" dirty="0">
                <a:solidFill>
                  <a:srgbClr val="996633"/>
                </a:solidFill>
                <a:latin typeface="Times New Roman"/>
                <a:cs typeface="Times New Roman"/>
              </a:rPr>
              <a:t>«Демидовский </a:t>
            </a:r>
            <a:r>
              <a:rPr sz="11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район» </a:t>
            </a:r>
            <a:r>
              <a:rPr sz="1100" b="1" dirty="0">
                <a:solidFill>
                  <a:srgbClr val="996633"/>
                </a:solidFill>
                <a:latin typeface="Times New Roman"/>
                <a:cs typeface="Times New Roman"/>
              </a:rPr>
              <a:t>Смоленской</a:t>
            </a:r>
            <a:r>
              <a:rPr sz="1100" b="1" spc="-70" dirty="0">
                <a:solidFill>
                  <a:srgbClr val="996633"/>
                </a:solidFill>
                <a:latin typeface="Times New Roman"/>
                <a:cs typeface="Times New Roman"/>
              </a:rPr>
              <a:t> </a:t>
            </a:r>
            <a:r>
              <a:rPr sz="1100" b="1" dirty="0">
                <a:solidFill>
                  <a:srgbClr val="996633"/>
                </a:solidFill>
                <a:latin typeface="Times New Roman"/>
                <a:cs typeface="Times New Roman"/>
              </a:rPr>
              <a:t>области.</a:t>
            </a:r>
            <a:endParaRPr sz="1100" dirty="0">
              <a:latin typeface="Times New Roman"/>
              <a:cs typeface="Times New Roman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1097991" y="2776854"/>
            <a:ext cx="2081530" cy="6381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73355">
              <a:lnSpc>
                <a:spcPct val="100000"/>
              </a:lnSpc>
              <a:spcBef>
                <a:spcPts val="100"/>
              </a:spcBef>
            </a:pPr>
            <a:r>
              <a:rPr lang="en-US" sz="1200" b="1" dirty="0" smtClean="0">
                <a:solidFill>
                  <a:srgbClr val="FFFFFF"/>
                </a:solidFill>
                <a:latin typeface="Times New Roman"/>
                <a:cs typeface="Times New Roman"/>
              </a:rPr>
              <a:t>13 587,9 </a:t>
            </a:r>
            <a:r>
              <a:rPr sz="1200" b="1" dirty="0" err="1" smtClean="0">
                <a:solidFill>
                  <a:srgbClr val="FFFFFF"/>
                </a:solidFill>
                <a:latin typeface="Times New Roman"/>
                <a:cs typeface="Times New Roman"/>
              </a:rPr>
              <a:t>тыс</a:t>
            </a:r>
            <a:r>
              <a:rPr sz="1200" b="1" dirty="0">
                <a:solidFill>
                  <a:srgbClr val="FFFFFF"/>
                </a:solidFill>
                <a:latin typeface="Times New Roman"/>
                <a:cs typeface="Times New Roman"/>
              </a:rPr>
              <a:t>. </a:t>
            </a:r>
            <a:r>
              <a:rPr sz="1200" b="1" spc="-10" dirty="0">
                <a:solidFill>
                  <a:srgbClr val="FFFFFF"/>
                </a:solidFill>
                <a:latin typeface="Times New Roman"/>
                <a:cs typeface="Times New Roman"/>
              </a:rPr>
              <a:t>руб.</a:t>
            </a:r>
            <a:r>
              <a:rPr sz="1200" b="1" spc="-204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200" b="1" dirty="0" smtClean="0">
                <a:solidFill>
                  <a:srgbClr val="FFFFFF"/>
                </a:solidFill>
                <a:latin typeface="Times New Roman"/>
                <a:cs typeface="Times New Roman"/>
              </a:rPr>
              <a:t>(</a:t>
            </a:r>
            <a:r>
              <a:rPr lang="en-US" sz="1200" b="1" dirty="0" smtClean="0">
                <a:solidFill>
                  <a:srgbClr val="FFFFFF"/>
                </a:solidFill>
                <a:latin typeface="Times New Roman"/>
                <a:cs typeface="Times New Roman"/>
              </a:rPr>
              <a:t>100,0</a:t>
            </a:r>
            <a:r>
              <a:rPr sz="1200" b="1" dirty="0" smtClean="0">
                <a:solidFill>
                  <a:srgbClr val="FFFFFF"/>
                </a:solidFill>
                <a:latin typeface="Times New Roman"/>
                <a:cs typeface="Times New Roman"/>
              </a:rPr>
              <a:t>%)</a:t>
            </a:r>
            <a:endParaRPr sz="12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1750" dirty="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tabLst>
                <a:tab pos="803275" algn="l"/>
                <a:tab pos="1594485" algn="l"/>
              </a:tabLst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2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	4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	6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 dirty="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86512" cy="533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13004" y="135636"/>
            <a:ext cx="8730996" cy="27432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09955" y="135636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59" y="135635"/>
                </a:lnTo>
                <a:lnTo>
                  <a:pt x="137159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47116" y="0"/>
            <a:ext cx="140335" cy="135890"/>
          </a:xfrm>
          <a:custGeom>
            <a:avLst/>
            <a:gdLst/>
            <a:ahLst/>
            <a:cxnLst/>
            <a:rect l="l" t="t" r="r" b="b"/>
            <a:pathLst>
              <a:path w="140334" h="135890">
                <a:moveTo>
                  <a:pt x="0" y="135636"/>
                </a:moveTo>
                <a:lnTo>
                  <a:pt x="140208" y="135636"/>
                </a:lnTo>
                <a:lnTo>
                  <a:pt x="140208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47116" y="135636"/>
            <a:ext cx="140335" cy="140335"/>
          </a:xfrm>
          <a:custGeom>
            <a:avLst/>
            <a:gdLst/>
            <a:ahLst/>
            <a:cxnLst/>
            <a:rect l="l" t="t" r="r" b="b"/>
            <a:pathLst>
              <a:path w="140334" h="140335">
                <a:moveTo>
                  <a:pt x="0" y="140207"/>
                </a:moveTo>
                <a:lnTo>
                  <a:pt x="140208" y="140207"/>
                </a:lnTo>
                <a:lnTo>
                  <a:pt x="140208" y="0"/>
                </a:lnTo>
                <a:lnTo>
                  <a:pt x="0" y="0"/>
                </a:lnTo>
                <a:lnTo>
                  <a:pt x="0" y="140207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74320" y="274320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60" y="135635"/>
                </a:lnTo>
                <a:lnTo>
                  <a:pt x="137160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31063" y="137160"/>
            <a:ext cx="142240" cy="137160"/>
          </a:xfrm>
          <a:custGeom>
            <a:avLst/>
            <a:gdLst/>
            <a:ahLst/>
            <a:cxnLst/>
            <a:rect l="l" t="t" r="r" b="b"/>
            <a:pathLst>
              <a:path w="142240" h="137160">
                <a:moveTo>
                  <a:pt x="0" y="137159"/>
                </a:moveTo>
                <a:lnTo>
                  <a:pt x="141732" y="137159"/>
                </a:lnTo>
                <a:lnTo>
                  <a:pt x="141732" y="0"/>
                </a:lnTo>
                <a:lnTo>
                  <a:pt x="0" y="0"/>
                </a:lnTo>
                <a:lnTo>
                  <a:pt x="0" y="137159"/>
                </a:lnTo>
                <a:close/>
              </a:path>
            </a:pathLst>
          </a:custGeom>
          <a:solidFill>
            <a:srgbClr val="0000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09955" y="271272"/>
            <a:ext cx="137160" cy="139065"/>
          </a:xfrm>
          <a:custGeom>
            <a:avLst/>
            <a:gdLst/>
            <a:ahLst/>
            <a:cxnLst/>
            <a:rect l="l" t="t" r="r" b="b"/>
            <a:pathLst>
              <a:path w="137159" h="139065">
                <a:moveTo>
                  <a:pt x="0" y="138683"/>
                </a:moveTo>
                <a:lnTo>
                  <a:pt x="137159" y="138683"/>
                </a:lnTo>
                <a:lnTo>
                  <a:pt x="137159" y="0"/>
                </a:lnTo>
                <a:lnTo>
                  <a:pt x="0" y="0"/>
                </a:lnTo>
                <a:lnTo>
                  <a:pt x="0" y="138683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74320" y="409955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6"/>
                </a:moveTo>
                <a:lnTo>
                  <a:pt x="137160" y="135636"/>
                </a:lnTo>
                <a:lnTo>
                  <a:pt x="137160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4283964" y="3212592"/>
            <a:ext cx="4738116" cy="334365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872744" y="358266"/>
            <a:ext cx="7828915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114935" algn="ctr">
              <a:lnSpc>
                <a:spcPct val="100000"/>
              </a:lnSpc>
              <a:spcBef>
                <a:spcPts val="100"/>
              </a:spcBef>
            </a:pPr>
            <a:r>
              <a:rPr sz="1800" b="1" i="1" spc="-10" dirty="0">
                <a:solidFill>
                  <a:srgbClr val="001F5F"/>
                </a:solidFill>
                <a:latin typeface="Times New Roman"/>
                <a:cs typeface="Times New Roman"/>
              </a:rPr>
              <a:t>Муниципальная </a:t>
            </a:r>
            <a:r>
              <a:rPr sz="18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программа </a:t>
            </a:r>
            <a:r>
              <a:rPr sz="1800" b="1" i="1" spc="-10" dirty="0">
                <a:solidFill>
                  <a:srgbClr val="001F5F"/>
                </a:solidFill>
                <a:latin typeface="Times New Roman"/>
                <a:cs typeface="Times New Roman"/>
              </a:rPr>
              <a:t>«Развитие </a:t>
            </a:r>
            <a:r>
              <a:rPr sz="1800" b="1" i="1" spc="-15" dirty="0">
                <a:solidFill>
                  <a:srgbClr val="001F5F"/>
                </a:solidFill>
                <a:latin typeface="Times New Roman"/>
                <a:cs typeface="Times New Roman"/>
              </a:rPr>
              <a:t>физической культуры </a:t>
            </a:r>
            <a:r>
              <a:rPr sz="1800" b="1" i="1" dirty="0">
                <a:solidFill>
                  <a:srgbClr val="001F5F"/>
                </a:solidFill>
                <a:latin typeface="Times New Roman"/>
                <a:cs typeface="Times New Roman"/>
              </a:rPr>
              <a:t>и </a:t>
            </a:r>
            <a:r>
              <a:rPr sz="1800" b="1" i="1" spc="-10" dirty="0">
                <a:solidFill>
                  <a:srgbClr val="001F5F"/>
                </a:solidFill>
                <a:latin typeface="Times New Roman"/>
                <a:cs typeface="Times New Roman"/>
              </a:rPr>
              <a:t>спорта </a:t>
            </a:r>
            <a:r>
              <a:rPr sz="1800" b="1" i="1" dirty="0">
                <a:solidFill>
                  <a:srgbClr val="001F5F"/>
                </a:solidFill>
                <a:latin typeface="Times New Roman"/>
                <a:cs typeface="Times New Roman"/>
              </a:rPr>
              <a:t>в  </a:t>
            </a:r>
            <a:r>
              <a:rPr sz="1800" b="1" i="1" spc="-10" dirty="0">
                <a:solidFill>
                  <a:srgbClr val="001F5F"/>
                </a:solidFill>
                <a:latin typeface="Times New Roman"/>
                <a:cs typeface="Times New Roman"/>
              </a:rPr>
              <a:t>муниципальном </a:t>
            </a:r>
            <a:r>
              <a:rPr sz="18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образовании </a:t>
            </a:r>
            <a:r>
              <a:rPr sz="1800" b="1" i="1" spc="-10" dirty="0">
                <a:solidFill>
                  <a:srgbClr val="001F5F"/>
                </a:solidFill>
                <a:latin typeface="Times New Roman"/>
                <a:cs typeface="Times New Roman"/>
              </a:rPr>
              <a:t>«Демидовский </a:t>
            </a:r>
            <a:r>
              <a:rPr sz="18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район» </a:t>
            </a:r>
            <a:r>
              <a:rPr sz="1800" b="1" i="1" spc="-15" dirty="0">
                <a:solidFill>
                  <a:srgbClr val="001F5F"/>
                </a:solidFill>
                <a:latin typeface="Times New Roman"/>
                <a:cs typeface="Times New Roman"/>
              </a:rPr>
              <a:t>Смоленской </a:t>
            </a:r>
            <a:r>
              <a:rPr sz="1800" b="1" i="1" spc="-10" dirty="0" err="1">
                <a:solidFill>
                  <a:srgbClr val="001F5F"/>
                </a:solidFill>
                <a:latin typeface="Times New Roman"/>
                <a:cs typeface="Times New Roman"/>
              </a:rPr>
              <a:t>области</a:t>
            </a:r>
            <a:r>
              <a:rPr sz="1800" b="1" i="1" spc="-10" dirty="0" smtClean="0">
                <a:solidFill>
                  <a:srgbClr val="001F5F"/>
                </a:solidFill>
                <a:latin typeface="Times New Roman"/>
                <a:cs typeface="Times New Roman"/>
              </a:rPr>
              <a:t>»</a:t>
            </a:r>
            <a:endParaRPr sz="1800" dirty="0">
              <a:latin typeface="Times New Roman"/>
              <a:cs typeface="Times New Roman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400811" y="2750858"/>
            <a:ext cx="3962400" cy="34590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400811" y="2766060"/>
            <a:ext cx="3332989" cy="27203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190601" y="3294126"/>
            <a:ext cx="421640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942543" y="3294126"/>
            <a:ext cx="499745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2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1733169" y="3294126"/>
            <a:ext cx="500380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40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00%</a:t>
            </a:r>
            <a:endParaRPr sz="1100" dirty="0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2524125" y="3294126"/>
            <a:ext cx="499745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6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3315080" y="3294126"/>
            <a:ext cx="499745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8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4067047" y="3294126"/>
            <a:ext cx="577215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100.00%</a:t>
            </a:r>
            <a:endParaRPr sz="1100">
              <a:latin typeface="Arial"/>
              <a:cs typeface="Arial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5314950" y="2553665"/>
            <a:ext cx="3128010" cy="6743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175" algn="ctr">
              <a:lnSpc>
                <a:spcPts val="1410"/>
              </a:lnSpc>
              <a:spcBef>
                <a:spcPts val="100"/>
              </a:spcBef>
            </a:pPr>
            <a:r>
              <a:rPr sz="1200" b="1" spc="-10" dirty="0">
                <a:solidFill>
                  <a:srgbClr val="C00000"/>
                </a:solidFill>
                <a:latin typeface="Arial"/>
                <a:cs typeface="Arial"/>
              </a:rPr>
              <a:t>Фактическое исполнение </a:t>
            </a:r>
            <a:r>
              <a:rPr sz="1200" b="1" dirty="0">
                <a:solidFill>
                  <a:srgbClr val="C00000"/>
                </a:solidFill>
                <a:latin typeface="Arial"/>
                <a:cs typeface="Arial"/>
              </a:rPr>
              <a:t>в </a:t>
            </a:r>
            <a:r>
              <a:rPr sz="1200" b="1" dirty="0" smtClean="0">
                <a:solidFill>
                  <a:srgbClr val="C00000"/>
                </a:solidFill>
                <a:latin typeface="Arial"/>
                <a:cs typeface="Arial"/>
              </a:rPr>
              <a:t>20</a:t>
            </a:r>
            <a:r>
              <a:rPr lang="ru-RU" sz="1200" b="1" dirty="0" smtClean="0">
                <a:solidFill>
                  <a:srgbClr val="C00000"/>
                </a:solidFill>
                <a:latin typeface="Arial"/>
                <a:cs typeface="Arial"/>
              </a:rPr>
              <a:t>2</a:t>
            </a:r>
            <a:r>
              <a:rPr lang="en-US" sz="1200" b="1" dirty="0" smtClean="0">
                <a:solidFill>
                  <a:srgbClr val="C00000"/>
                </a:solidFill>
                <a:latin typeface="Arial"/>
                <a:cs typeface="Arial"/>
              </a:rPr>
              <a:t>3</a:t>
            </a:r>
            <a:r>
              <a:rPr sz="1200" b="1" spc="325" dirty="0" smtClean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200" b="1" spc="-5" dirty="0">
                <a:solidFill>
                  <a:srgbClr val="C00000"/>
                </a:solidFill>
                <a:latin typeface="Arial"/>
                <a:cs typeface="Arial"/>
              </a:rPr>
              <a:t>году</a:t>
            </a:r>
            <a:endParaRPr sz="1200" dirty="0">
              <a:latin typeface="Arial"/>
              <a:cs typeface="Arial"/>
            </a:endParaRPr>
          </a:p>
          <a:p>
            <a:pPr marL="43815" algn="ctr">
              <a:lnSpc>
                <a:spcPts val="1410"/>
              </a:lnSpc>
            </a:pPr>
            <a:r>
              <a:rPr sz="1200" b="1" spc="-5" dirty="0">
                <a:solidFill>
                  <a:srgbClr val="C00000"/>
                </a:solidFill>
                <a:latin typeface="Arial"/>
                <a:cs typeface="Arial"/>
              </a:rPr>
              <a:t>при </a:t>
            </a:r>
            <a:r>
              <a:rPr sz="1200" b="1" spc="-5" dirty="0" err="1">
                <a:solidFill>
                  <a:srgbClr val="C00000"/>
                </a:solidFill>
                <a:latin typeface="Arial"/>
                <a:cs typeface="Arial"/>
              </a:rPr>
              <a:t>плане</a:t>
            </a:r>
            <a:r>
              <a:rPr sz="1200" b="1" spc="-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en-US" sz="1200" b="1" dirty="0" smtClean="0">
                <a:solidFill>
                  <a:srgbClr val="C00000"/>
                </a:solidFill>
                <a:latin typeface="Arial"/>
                <a:cs typeface="Arial"/>
              </a:rPr>
              <a:t>2 732,6 </a:t>
            </a:r>
            <a:r>
              <a:rPr sz="1200" b="1" spc="-15" dirty="0" err="1" smtClean="0">
                <a:solidFill>
                  <a:srgbClr val="C00000"/>
                </a:solidFill>
                <a:latin typeface="Arial"/>
                <a:cs typeface="Arial"/>
              </a:rPr>
              <a:t>тыс.рублей</a:t>
            </a:r>
            <a:endParaRPr sz="1200" dirty="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840"/>
              </a:spcBef>
            </a:pPr>
            <a:r>
              <a:rPr sz="1200" b="1" spc="-10" dirty="0" err="1">
                <a:solidFill>
                  <a:srgbClr val="C00000"/>
                </a:solidFill>
                <a:latin typeface="Arial"/>
                <a:cs typeface="Arial"/>
              </a:rPr>
              <a:t>составило</a:t>
            </a:r>
            <a:r>
              <a:rPr sz="1200" b="1" spc="-10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en-US" sz="1200" b="1" dirty="0" smtClean="0">
                <a:solidFill>
                  <a:srgbClr val="C00000"/>
                </a:solidFill>
                <a:latin typeface="Arial"/>
                <a:cs typeface="Arial"/>
              </a:rPr>
              <a:t>97,4</a:t>
            </a:r>
            <a:r>
              <a:rPr sz="1200" b="1" dirty="0" smtClean="0">
                <a:solidFill>
                  <a:srgbClr val="C00000"/>
                </a:solidFill>
                <a:latin typeface="Arial"/>
                <a:cs typeface="Arial"/>
              </a:rPr>
              <a:t>% </a:t>
            </a:r>
            <a:r>
              <a:rPr sz="1200" b="1" spc="-5" dirty="0" err="1">
                <a:solidFill>
                  <a:srgbClr val="C00000"/>
                </a:solidFill>
                <a:latin typeface="Arial"/>
                <a:cs typeface="Arial"/>
              </a:rPr>
              <a:t>или</a:t>
            </a:r>
            <a:r>
              <a:rPr sz="1200" b="1" spc="-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en-US" sz="1200" b="1" dirty="0" smtClean="0">
                <a:solidFill>
                  <a:srgbClr val="C00000"/>
                </a:solidFill>
                <a:latin typeface="Arial"/>
                <a:cs typeface="Arial"/>
              </a:rPr>
              <a:t>2 662,4 </a:t>
            </a:r>
            <a:r>
              <a:rPr sz="1200" b="1" spc="-15" dirty="0" err="1" smtClean="0">
                <a:solidFill>
                  <a:srgbClr val="C00000"/>
                </a:solidFill>
                <a:latin typeface="Arial"/>
                <a:cs typeface="Arial"/>
              </a:rPr>
              <a:t>тыс.рублей</a:t>
            </a:r>
            <a:endParaRPr sz="1200" dirty="0">
              <a:latin typeface="Arial"/>
              <a:cs typeface="Arial"/>
            </a:endParaRPr>
          </a:p>
        </p:txBody>
      </p:sp>
      <p:graphicFrame>
        <p:nvGraphicFramePr>
          <p:cNvPr id="22" name="object 2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32872829"/>
              </p:ext>
            </p:extLst>
          </p:nvPr>
        </p:nvGraphicFramePr>
        <p:xfrm>
          <a:off x="143256" y="3657600"/>
          <a:ext cx="5185409" cy="3085712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057144"/>
                <a:gridCol w="762000"/>
                <a:gridCol w="762000"/>
                <a:gridCol w="604265"/>
              </a:tblGrid>
              <a:tr h="685800">
                <a:tc>
                  <a:txBody>
                    <a:bodyPr/>
                    <a:lstStyle/>
                    <a:p>
                      <a:pPr marL="114300" algn="ctr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200" b="1" spc="-10" dirty="0" err="1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Наименование</a:t>
                      </a:r>
                      <a:r>
                        <a:rPr sz="1200" b="1" spc="-10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ru-RU" sz="1200" b="1" spc="-10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комплекса</a:t>
                      </a:r>
                      <a:r>
                        <a:rPr lang="ru-RU" sz="1200" b="1" spc="-10" baseline="0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процессных мероприятий</a:t>
                      </a:r>
                      <a:endParaRPr sz="12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68275" marR="305435" algn="ctr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000" b="1" dirty="0" err="1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План</a:t>
                      </a:r>
                      <a:r>
                        <a:rPr sz="10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 </a:t>
                      </a:r>
                      <a:r>
                        <a:rPr lang="ru-RU" sz="1000" b="1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202</a:t>
                      </a:r>
                      <a:r>
                        <a:rPr lang="en-US" sz="1000" b="1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3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 marR="134620" algn="ctr">
                        <a:lnSpc>
                          <a:spcPct val="100000"/>
                        </a:lnSpc>
                      </a:pPr>
                      <a:r>
                        <a:rPr sz="1000" b="1" spc="-20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год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40970" marR="276860" algn="ctr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000" b="1" dirty="0" err="1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Факт</a:t>
                      </a:r>
                      <a:r>
                        <a:rPr sz="10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 </a:t>
                      </a:r>
                      <a:r>
                        <a:rPr sz="1000" b="1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20</a:t>
                      </a:r>
                      <a:r>
                        <a:rPr lang="ru-RU" sz="1000" b="1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2</a:t>
                      </a:r>
                      <a:r>
                        <a:rPr lang="en-US" sz="1000" b="1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3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 marR="133350" algn="ctr">
                        <a:lnSpc>
                          <a:spcPct val="100000"/>
                        </a:lnSpc>
                      </a:pPr>
                      <a:r>
                        <a:rPr sz="1000" b="1" spc="-40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год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0320" algn="ctr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0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%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 marL="105410" marR="119380" indent="-635" algn="ctr">
                        <a:lnSpc>
                          <a:spcPct val="100000"/>
                        </a:lnSpc>
                      </a:pPr>
                      <a:r>
                        <a:rPr sz="1000" b="1" spc="5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и</a:t>
                      </a:r>
                      <a:r>
                        <a:rPr sz="1000" b="1" spc="-5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с</a:t>
                      </a:r>
                      <a:r>
                        <a:rPr sz="10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п</a:t>
                      </a:r>
                      <a:r>
                        <a:rPr sz="1000" b="1" spc="-25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о</a:t>
                      </a:r>
                      <a:r>
                        <a:rPr sz="10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л  </a:t>
                      </a:r>
                      <a:r>
                        <a:rPr sz="1000" b="1" spc="5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н</a:t>
                      </a:r>
                      <a:r>
                        <a:rPr sz="1000" b="1" spc="-5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е</a:t>
                      </a:r>
                      <a:r>
                        <a:rPr sz="10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ния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</a:tr>
              <a:tr h="325383">
                <a:tc>
                  <a:txBody>
                    <a:bodyPr/>
                    <a:lstStyle/>
                    <a:p>
                      <a:pPr marL="91440" marR="394970">
                        <a:lnSpc>
                          <a:spcPct val="100000"/>
                        </a:lnSpc>
                      </a:pPr>
                      <a:r>
                        <a:rPr lang="ru-RU" sz="1000" b="1" spc="-10" dirty="0" smtClean="0">
                          <a:latin typeface="Times New Roman"/>
                          <a:cs typeface="Times New Roman"/>
                        </a:rPr>
                        <a:t>Комплекс процессных мероприятий </a:t>
                      </a:r>
                      <a:r>
                        <a:rPr sz="1000" b="1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</a:t>
                      </a:r>
                      <a:r>
                        <a:rPr sz="1000" b="1" spc="-1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Проведение  </a:t>
                      </a:r>
                      <a:r>
                        <a:rPr sz="1000" b="1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спортивно-массовых</a:t>
                      </a:r>
                      <a:r>
                        <a:rPr sz="1000" b="1" spc="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мероприятий»</a:t>
                      </a:r>
                    </a:p>
                  </a:txBody>
                  <a:tcPr marL="0" marR="0" marT="444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238760">
                        <a:lnSpc>
                          <a:spcPct val="100000"/>
                        </a:lnSpc>
                      </a:pPr>
                      <a:r>
                        <a:rPr lang="en-US" sz="1000" b="1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116,8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211454">
                        <a:lnSpc>
                          <a:spcPct val="100000"/>
                        </a:lnSpc>
                      </a:pPr>
                      <a:r>
                        <a:rPr lang="en-US" sz="1000" b="1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116,3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6827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lang="en-US" sz="1000" b="1" spc="-95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99,6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</a:tr>
              <a:tr h="485736">
                <a:tc>
                  <a:txBody>
                    <a:bodyPr/>
                    <a:lstStyle/>
                    <a:p>
                      <a:pPr marL="91440" marR="394970">
                        <a:lnSpc>
                          <a:spcPct val="100000"/>
                        </a:lnSpc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000" b="1" spc="-10" dirty="0" smtClean="0">
                          <a:latin typeface="Times New Roman"/>
                          <a:cs typeface="Times New Roman"/>
                        </a:rPr>
                        <a:t>Комплекс процессных мероприятий </a:t>
                      </a: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«Обеспечение оказания услуг (работ) муниципальными учреждениями»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444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238760">
                        <a:lnSpc>
                          <a:spcPct val="100000"/>
                        </a:lnSpc>
                      </a:pPr>
                      <a:r>
                        <a:rPr lang="en-US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141,6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211454">
                        <a:lnSpc>
                          <a:spcPct val="100000"/>
                        </a:lnSpc>
                      </a:pPr>
                      <a:r>
                        <a:rPr lang="en-US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141,6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6827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lang="en-US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</a:tr>
              <a:tr h="646089">
                <a:tc>
                  <a:txBody>
                    <a:bodyPr/>
                    <a:lstStyle/>
                    <a:p>
                      <a:pPr marL="91440" marR="394970">
                        <a:lnSpc>
                          <a:spcPct val="100000"/>
                        </a:lnSpc>
                      </a:pPr>
                      <a:r>
                        <a:rPr lang="ru-RU" sz="1000" b="1" spc="-10" dirty="0" smtClean="0">
                          <a:latin typeface="Times New Roman"/>
                          <a:cs typeface="Times New Roman"/>
                        </a:rPr>
                        <a:t>Комплекс процессных мероприятий </a:t>
                      </a: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"Внедрение Всероссийского физкультурно-спортивного комплекса "Готов к труду и обороне" (ГТО)"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444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238760">
                        <a:lnSpc>
                          <a:spcPct val="100000"/>
                        </a:lnSpc>
                      </a:pPr>
                      <a:r>
                        <a:rPr lang="en-US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211454">
                        <a:lnSpc>
                          <a:spcPct val="100000"/>
                        </a:lnSpc>
                      </a:pPr>
                      <a:r>
                        <a:rPr lang="en-US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6827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lang="en-US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</a:tr>
              <a:tr h="806442">
                <a:tc>
                  <a:txBody>
                    <a:bodyPr/>
                    <a:lstStyle/>
                    <a:p>
                      <a:pPr marL="91440" marR="394970">
                        <a:lnSpc>
                          <a:spcPct val="100000"/>
                        </a:lnSpc>
                      </a:pPr>
                      <a:r>
                        <a:rPr lang="ru-RU" sz="1000" b="1" spc="-10" dirty="0" smtClean="0">
                          <a:latin typeface="Times New Roman"/>
                          <a:cs typeface="Times New Roman"/>
                        </a:rPr>
                        <a:t>Комплекс процессных мероприятий </a:t>
                      </a: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"Развитие инфраструктуры физической культуры и спорта, в том числе для лиц с ограниченными возможностями здоровья и инвалидов"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444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12700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238760">
                        <a:lnSpc>
                          <a:spcPct val="100000"/>
                        </a:lnSpc>
                      </a:pPr>
                      <a:r>
                        <a:rPr lang="en-US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2 474,2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12700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211454">
                        <a:lnSpc>
                          <a:spcPct val="100000"/>
                        </a:lnSpc>
                      </a:pPr>
                      <a:r>
                        <a:rPr lang="en-US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2 404,5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12700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6827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lang="en-US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97,2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12700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</a:tr>
            </a:tbl>
          </a:graphicData>
        </a:graphic>
      </p:graphicFrame>
      <p:sp>
        <p:nvSpPr>
          <p:cNvPr id="23" name="object 23"/>
          <p:cNvSpPr txBox="1"/>
          <p:nvPr/>
        </p:nvSpPr>
        <p:spPr>
          <a:xfrm>
            <a:off x="238759" y="1262253"/>
            <a:ext cx="8189595" cy="513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sz="1600" b="1" spc="-5" dirty="0">
                <a:solidFill>
                  <a:srgbClr val="964607"/>
                </a:solidFill>
                <a:latin typeface="Times New Roman"/>
                <a:cs typeface="Times New Roman"/>
              </a:rPr>
              <a:t>Цель: </a:t>
            </a:r>
            <a:r>
              <a:rPr sz="1600" b="1" spc="-20" dirty="0">
                <a:solidFill>
                  <a:srgbClr val="996633"/>
                </a:solidFill>
                <a:latin typeface="Times New Roman"/>
                <a:cs typeface="Times New Roman"/>
              </a:rPr>
              <a:t>Увеличение 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числа </a:t>
            </a:r>
            <a:r>
              <a:rPr sz="1600" b="1" spc="-20" dirty="0">
                <a:solidFill>
                  <a:srgbClr val="996633"/>
                </a:solidFill>
                <a:latin typeface="Times New Roman"/>
                <a:cs typeface="Times New Roman"/>
              </a:rPr>
              <a:t>людей,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занимающихся 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физической </a:t>
            </a:r>
            <a:r>
              <a:rPr sz="1600" b="1" spc="-20" dirty="0">
                <a:solidFill>
                  <a:srgbClr val="996633"/>
                </a:solidFill>
                <a:latin typeface="Times New Roman"/>
                <a:cs typeface="Times New Roman"/>
              </a:rPr>
              <a:t>культурой 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и </a:t>
            </a:r>
            <a:r>
              <a:rPr sz="1600" b="1" spc="-15" dirty="0">
                <a:solidFill>
                  <a:srgbClr val="996633"/>
                </a:solidFill>
                <a:latin typeface="Times New Roman"/>
                <a:cs typeface="Times New Roman"/>
              </a:rPr>
              <a:t>спортом, 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до 13  </a:t>
            </a:r>
            <a:r>
              <a:rPr sz="1600" b="1" spc="-15" dirty="0">
                <a:solidFill>
                  <a:srgbClr val="996633"/>
                </a:solidFill>
                <a:latin typeface="Times New Roman"/>
                <a:cs typeface="Times New Roman"/>
              </a:rPr>
              <a:t>процентов от 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общей численности </a:t>
            </a:r>
            <a:r>
              <a:rPr sz="1600" b="1" dirty="0">
                <a:solidFill>
                  <a:srgbClr val="996633"/>
                </a:solidFill>
                <a:latin typeface="Times New Roman"/>
                <a:cs typeface="Times New Roman"/>
              </a:rPr>
              <a:t>населения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Демидовского 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района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Смоленской</a:t>
            </a:r>
            <a:r>
              <a:rPr sz="1600" b="1" spc="120" dirty="0">
                <a:solidFill>
                  <a:srgbClr val="996633"/>
                </a:solidFill>
                <a:latin typeface="Times New Roman"/>
                <a:cs typeface="Times New Roman"/>
              </a:rPr>
              <a:t>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области.</a:t>
            </a:r>
            <a:endParaRPr sz="1600" dirty="0">
              <a:latin typeface="Times New Roman"/>
              <a:cs typeface="Times New Roman"/>
            </a:endParaRPr>
          </a:p>
        </p:txBody>
      </p:sp>
      <p:graphicFrame>
        <p:nvGraphicFramePr>
          <p:cNvPr id="24" name="object 2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40242816"/>
              </p:ext>
            </p:extLst>
          </p:nvPr>
        </p:nvGraphicFramePr>
        <p:xfrm>
          <a:off x="396241" y="2566416"/>
          <a:ext cx="3966969" cy="66421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670559"/>
                <a:gridCol w="762000"/>
                <a:gridCol w="838200"/>
                <a:gridCol w="762000"/>
                <a:gridCol w="934210"/>
              </a:tblGrid>
              <a:tr h="66421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endParaRPr sz="1450" smtClean="0">
                        <a:latin typeface="Times New Roman"/>
                        <a:cs typeface="Times New Roman"/>
                      </a:endParaRPr>
                    </a:p>
                    <a:p>
                      <a:pPr marL="84455">
                        <a:lnSpc>
                          <a:spcPct val="100000"/>
                        </a:lnSpc>
                      </a:pPr>
                      <a:r>
                        <a:rPr lang="en-US" sz="1200" b="1" spc="-85" smtClean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2 662,4</a:t>
                      </a:r>
                      <a:r>
                        <a:rPr sz="1200" b="1" smtClean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тыс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6350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endParaRPr sz="1450" smtClean="0">
                        <a:latin typeface="Times New Roman"/>
                        <a:cs typeface="Times New Roman"/>
                      </a:endParaRPr>
                    </a:p>
                    <a:p>
                      <a:pPr marL="12700">
                        <a:lnSpc>
                          <a:spcPct val="100000"/>
                        </a:lnSpc>
                      </a:pPr>
                      <a:r>
                        <a:rPr sz="1200" b="1" smtClean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. </a:t>
                      </a:r>
                      <a:r>
                        <a:rPr sz="1200" b="1" spc="-10" smtClean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руб.</a:t>
                      </a:r>
                      <a:r>
                        <a:rPr sz="1200" b="1" spc="-185" smtClean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spc="-5" smtClean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(</a:t>
                      </a:r>
                      <a:r>
                        <a:rPr lang="en-US" sz="1200" b="1" spc="-5" smtClean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97,4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6350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endParaRPr sz="1450" smtClean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sz="1200" b="1" spc="10" smtClean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%)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6350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sp>
        <p:nvSpPr>
          <p:cNvPr id="25" name="object 25"/>
          <p:cNvSpPr/>
          <p:nvPr/>
        </p:nvSpPr>
        <p:spPr>
          <a:xfrm>
            <a:off x="5247132" y="2764535"/>
            <a:ext cx="122682" cy="121158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86512" cy="533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13004" y="135636"/>
            <a:ext cx="8730996" cy="27432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09955" y="135636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59" y="135635"/>
                </a:lnTo>
                <a:lnTo>
                  <a:pt x="137159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47116" y="0"/>
            <a:ext cx="140335" cy="135890"/>
          </a:xfrm>
          <a:custGeom>
            <a:avLst/>
            <a:gdLst/>
            <a:ahLst/>
            <a:cxnLst/>
            <a:rect l="l" t="t" r="r" b="b"/>
            <a:pathLst>
              <a:path w="140334" h="135890">
                <a:moveTo>
                  <a:pt x="0" y="135636"/>
                </a:moveTo>
                <a:lnTo>
                  <a:pt x="140208" y="135636"/>
                </a:lnTo>
                <a:lnTo>
                  <a:pt x="140208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47116" y="135636"/>
            <a:ext cx="140335" cy="140335"/>
          </a:xfrm>
          <a:custGeom>
            <a:avLst/>
            <a:gdLst/>
            <a:ahLst/>
            <a:cxnLst/>
            <a:rect l="l" t="t" r="r" b="b"/>
            <a:pathLst>
              <a:path w="140334" h="140335">
                <a:moveTo>
                  <a:pt x="0" y="140207"/>
                </a:moveTo>
                <a:lnTo>
                  <a:pt x="140208" y="140207"/>
                </a:lnTo>
                <a:lnTo>
                  <a:pt x="140208" y="0"/>
                </a:lnTo>
                <a:lnTo>
                  <a:pt x="0" y="0"/>
                </a:lnTo>
                <a:lnTo>
                  <a:pt x="0" y="140207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74320" y="274320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60" y="135635"/>
                </a:lnTo>
                <a:lnTo>
                  <a:pt x="137160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31063" y="137160"/>
            <a:ext cx="142240" cy="137160"/>
          </a:xfrm>
          <a:custGeom>
            <a:avLst/>
            <a:gdLst/>
            <a:ahLst/>
            <a:cxnLst/>
            <a:rect l="l" t="t" r="r" b="b"/>
            <a:pathLst>
              <a:path w="142240" h="137160">
                <a:moveTo>
                  <a:pt x="0" y="137159"/>
                </a:moveTo>
                <a:lnTo>
                  <a:pt x="141732" y="137159"/>
                </a:lnTo>
                <a:lnTo>
                  <a:pt x="141732" y="0"/>
                </a:lnTo>
                <a:lnTo>
                  <a:pt x="0" y="0"/>
                </a:lnTo>
                <a:lnTo>
                  <a:pt x="0" y="137159"/>
                </a:lnTo>
                <a:close/>
              </a:path>
            </a:pathLst>
          </a:custGeom>
          <a:solidFill>
            <a:srgbClr val="0000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09955" y="271272"/>
            <a:ext cx="137160" cy="139065"/>
          </a:xfrm>
          <a:custGeom>
            <a:avLst/>
            <a:gdLst/>
            <a:ahLst/>
            <a:cxnLst/>
            <a:rect l="l" t="t" r="r" b="b"/>
            <a:pathLst>
              <a:path w="137159" h="139065">
                <a:moveTo>
                  <a:pt x="0" y="138683"/>
                </a:moveTo>
                <a:lnTo>
                  <a:pt x="137159" y="138683"/>
                </a:lnTo>
                <a:lnTo>
                  <a:pt x="137159" y="0"/>
                </a:lnTo>
                <a:lnTo>
                  <a:pt x="0" y="0"/>
                </a:lnTo>
                <a:lnTo>
                  <a:pt x="0" y="138683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74320" y="409955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6"/>
                </a:moveTo>
                <a:lnTo>
                  <a:pt x="137160" y="135636"/>
                </a:lnTo>
                <a:lnTo>
                  <a:pt x="137160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-152400" y="-228600"/>
            <a:ext cx="9296399" cy="72390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1080008" y="384174"/>
            <a:ext cx="7468234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b="1" i="1" spc="-10" dirty="0">
                <a:solidFill>
                  <a:srgbClr val="001F5F"/>
                </a:solidFill>
                <a:latin typeface="Times New Roman"/>
                <a:cs typeface="Times New Roman"/>
              </a:rPr>
              <a:t>Муниципальная </a:t>
            </a:r>
            <a:r>
              <a:rPr sz="16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программа </a:t>
            </a:r>
            <a:r>
              <a:rPr sz="1600" b="1" i="1" spc="-15" dirty="0">
                <a:solidFill>
                  <a:srgbClr val="001F5F"/>
                </a:solidFill>
                <a:latin typeface="Times New Roman"/>
                <a:cs typeface="Times New Roman"/>
              </a:rPr>
              <a:t>«Развитие </a:t>
            </a:r>
            <a:r>
              <a:rPr sz="1600" b="1" i="1" spc="-10" dirty="0">
                <a:solidFill>
                  <a:srgbClr val="001F5F"/>
                </a:solidFill>
                <a:latin typeface="Times New Roman"/>
                <a:cs typeface="Times New Roman"/>
              </a:rPr>
              <a:t>образования </a:t>
            </a:r>
            <a:r>
              <a:rPr sz="16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в </a:t>
            </a:r>
            <a:r>
              <a:rPr sz="1600" b="1" i="1" spc="-10" dirty="0">
                <a:solidFill>
                  <a:srgbClr val="001F5F"/>
                </a:solidFill>
                <a:latin typeface="Times New Roman"/>
                <a:cs typeface="Times New Roman"/>
              </a:rPr>
              <a:t>муниципальном</a:t>
            </a:r>
            <a:r>
              <a:rPr sz="1600" b="1" i="1" spc="135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sz="1600" b="1" i="1" spc="-10" dirty="0">
                <a:solidFill>
                  <a:srgbClr val="001F5F"/>
                </a:solidFill>
                <a:latin typeface="Times New Roman"/>
                <a:cs typeface="Times New Roman"/>
              </a:rPr>
              <a:t>образовании</a:t>
            </a:r>
            <a:endParaRPr sz="1600" dirty="0">
              <a:latin typeface="Times New Roman"/>
              <a:cs typeface="Times New Roman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934972" y="634111"/>
            <a:ext cx="5708650" cy="25840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b="1" i="1" spc="-15" dirty="0">
                <a:solidFill>
                  <a:srgbClr val="001F5F"/>
                </a:solidFill>
                <a:latin typeface="Times New Roman"/>
                <a:cs typeface="Times New Roman"/>
              </a:rPr>
              <a:t>«Демидовский </a:t>
            </a:r>
            <a:r>
              <a:rPr sz="16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район» </a:t>
            </a:r>
            <a:r>
              <a:rPr sz="1600" b="1" i="1" spc="-15" dirty="0">
                <a:solidFill>
                  <a:srgbClr val="001F5F"/>
                </a:solidFill>
                <a:latin typeface="Times New Roman"/>
                <a:cs typeface="Times New Roman"/>
              </a:rPr>
              <a:t>Смоленской </a:t>
            </a:r>
            <a:r>
              <a:rPr sz="1600" b="1" i="1" spc="-15" dirty="0" err="1">
                <a:solidFill>
                  <a:srgbClr val="001F5F"/>
                </a:solidFill>
                <a:latin typeface="Times New Roman"/>
                <a:cs typeface="Times New Roman"/>
              </a:rPr>
              <a:t>области</a:t>
            </a:r>
            <a:r>
              <a:rPr sz="1600" b="1" i="1" spc="-15" dirty="0" smtClean="0">
                <a:solidFill>
                  <a:srgbClr val="001F5F"/>
                </a:solidFill>
                <a:latin typeface="Times New Roman"/>
                <a:cs typeface="Times New Roman"/>
              </a:rPr>
              <a:t>»</a:t>
            </a:r>
            <a:endParaRPr sz="1600" dirty="0">
              <a:latin typeface="Times New Roman"/>
              <a:cs typeface="Times New Roman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481583" y="3319221"/>
            <a:ext cx="3316224" cy="30332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 txBox="1"/>
          <p:nvPr/>
        </p:nvSpPr>
        <p:spPr>
          <a:xfrm>
            <a:off x="272288" y="3787902"/>
            <a:ext cx="421640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894689" y="3787902"/>
            <a:ext cx="49974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2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1555750" y="3787902"/>
            <a:ext cx="500380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40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00%</a:t>
            </a:r>
            <a:endParaRPr sz="1100">
              <a:latin typeface="Arial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2217166" y="3787902"/>
            <a:ext cx="49974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6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2878582" y="3787902"/>
            <a:ext cx="119951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635000" algn="l"/>
              </a:tabLst>
            </a:pP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80.00%	100.00%</a:t>
            </a:r>
            <a:endParaRPr sz="1100">
              <a:latin typeface="Arial"/>
              <a:cs typeface="Arial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4551045" y="3152343"/>
            <a:ext cx="2865755" cy="6096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algn="ctr">
              <a:lnSpc>
                <a:spcPts val="1175"/>
              </a:lnSpc>
              <a:spcBef>
                <a:spcPts val="95"/>
              </a:spcBef>
            </a:pPr>
            <a:r>
              <a:rPr sz="1000" b="1" spc="-5" dirty="0">
                <a:solidFill>
                  <a:srgbClr val="C00000"/>
                </a:solidFill>
                <a:latin typeface="Arial"/>
                <a:cs typeface="Arial"/>
              </a:rPr>
              <a:t>Фактическое исполнение в </a:t>
            </a:r>
            <a:r>
              <a:rPr lang="ru-RU" sz="1000" b="1" spc="-5" dirty="0" smtClean="0">
                <a:solidFill>
                  <a:srgbClr val="C00000"/>
                </a:solidFill>
                <a:latin typeface="Arial"/>
                <a:cs typeface="Arial"/>
              </a:rPr>
              <a:t>202</a:t>
            </a:r>
            <a:r>
              <a:rPr lang="en-US" sz="1000" b="1" spc="-5" dirty="0" smtClean="0">
                <a:solidFill>
                  <a:srgbClr val="C00000"/>
                </a:solidFill>
                <a:latin typeface="Arial"/>
                <a:cs typeface="Arial"/>
              </a:rPr>
              <a:t>3</a:t>
            </a:r>
            <a:r>
              <a:rPr lang="ru-RU" sz="1000" b="1" spc="-5" dirty="0" smtClean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000" b="1" spc="-5" dirty="0" err="1" smtClean="0">
                <a:solidFill>
                  <a:srgbClr val="C00000"/>
                </a:solidFill>
                <a:latin typeface="Arial"/>
                <a:cs typeface="Arial"/>
              </a:rPr>
              <a:t>году</a:t>
            </a:r>
            <a:endParaRPr sz="1000" dirty="0">
              <a:latin typeface="Arial"/>
              <a:cs typeface="Arial"/>
            </a:endParaRPr>
          </a:p>
          <a:p>
            <a:pPr marL="31750" algn="ctr">
              <a:lnSpc>
                <a:spcPts val="1175"/>
              </a:lnSpc>
            </a:pPr>
            <a:r>
              <a:rPr sz="1000" b="1" spc="-5" dirty="0">
                <a:solidFill>
                  <a:srgbClr val="C00000"/>
                </a:solidFill>
                <a:latin typeface="Arial"/>
                <a:cs typeface="Arial"/>
              </a:rPr>
              <a:t>при </a:t>
            </a:r>
            <a:r>
              <a:rPr sz="1000" b="1" spc="-5" dirty="0" err="1">
                <a:solidFill>
                  <a:srgbClr val="C00000"/>
                </a:solidFill>
                <a:latin typeface="Arial"/>
                <a:cs typeface="Arial"/>
              </a:rPr>
              <a:t>плане</a:t>
            </a:r>
            <a:r>
              <a:rPr sz="1000" b="1" spc="-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en-US" sz="1000" b="1" spc="-5" dirty="0" smtClean="0">
                <a:solidFill>
                  <a:srgbClr val="C00000"/>
                </a:solidFill>
                <a:latin typeface="Arial"/>
                <a:cs typeface="Arial"/>
              </a:rPr>
              <a:t>280 613,3 </a:t>
            </a:r>
            <a:r>
              <a:rPr sz="1000" b="1" spc="-10" dirty="0" err="1" smtClean="0">
                <a:solidFill>
                  <a:srgbClr val="C00000"/>
                </a:solidFill>
                <a:latin typeface="Arial"/>
                <a:cs typeface="Arial"/>
              </a:rPr>
              <a:t>тыс</a:t>
            </a:r>
            <a:r>
              <a:rPr sz="1000" b="1" spc="-10" dirty="0" smtClean="0">
                <a:solidFill>
                  <a:srgbClr val="C00000"/>
                </a:solidFill>
                <a:latin typeface="Arial"/>
                <a:cs typeface="Arial"/>
              </a:rPr>
              <a:t>.</a:t>
            </a:r>
            <a:r>
              <a:rPr lang="ru-RU" sz="1000" b="1" spc="-10" dirty="0" smtClean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000" b="1" spc="-10" dirty="0" err="1" smtClean="0">
                <a:solidFill>
                  <a:srgbClr val="C00000"/>
                </a:solidFill>
                <a:latin typeface="Arial"/>
                <a:cs typeface="Arial"/>
              </a:rPr>
              <a:t>рублей</a:t>
            </a:r>
            <a:endParaRPr sz="100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900" dirty="0">
              <a:latin typeface="Times New Roman"/>
              <a:cs typeface="Times New Roman"/>
            </a:endParaRPr>
          </a:p>
          <a:p>
            <a:pPr algn="ctr">
              <a:lnSpc>
                <a:spcPct val="100000"/>
              </a:lnSpc>
            </a:pPr>
            <a:r>
              <a:rPr sz="1000" b="1" spc="-10" dirty="0" err="1">
                <a:solidFill>
                  <a:srgbClr val="C00000"/>
                </a:solidFill>
                <a:latin typeface="Arial"/>
                <a:cs typeface="Arial"/>
              </a:rPr>
              <a:t>составило</a:t>
            </a:r>
            <a:r>
              <a:rPr sz="1000" b="1" spc="-10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ru-RU" sz="1000" b="1" spc="-10" dirty="0" smtClean="0">
                <a:solidFill>
                  <a:srgbClr val="C00000"/>
                </a:solidFill>
                <a:latin typeface="Arial"/>
                <a:cs typeface="Arial"/>
              </a:rPr>
              <a:t>99,</a:t>
            </a:r>
            <a:r>
              <a:rPr lang="en-US" sz="1000" b="1" spc="-10" dirty="0" smtClean="0">
                <a:solidFill>
                  <a:srgbClr val="C00000"/>
                </a:solidFill>
                <a:latin typeface="Arial"/>
                <a:cs typeface="Arial"/>
              </a:rPr>
              <a:t>8</a:t>
            </a:r>
            <a:r>
              <a:rPr sz="1000" b="1" spc="-10" dirty="0" smtClean="0">
                <a:solidFill>
                  <a:srgbClr val="C00000"/>
                </a:solidFill>
                <a:latin typeface="Arial"/>
                <a:cs typeface="Arial"/>
              </a:rPr>
              <a:t>% </a:t>
            </a:r>
            <a:r>
              <a:rPr sz="1000" b="1" spc="-5" dirty="0" err="1">
                <a:solidFill>
                  <a:srgbClr val="C00000"/>
                </a:solidFill>
                <a:latin typeface="Arial"/>
                <a:cs typeface="Arial"/>
              </a:rPr>
              <a:t>или</a:t>
            </a:r>
            <a:r>
              <a:rPr sz="1000" b="1" spc="-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en-US" sz="1000" b="1" spc="-5" dirty="0" smtClean="0">
                <a:solidFill>
                  <a:srgbClr val="C00000"/>
                </a:solidFill>
                <a:latin typeface="Arial"/>
                <a:cs typeface="Arial"/>
              </a:rPr>
              <a:t>280 052,4 </a:t>
            </a:r>
            <a:r>
              <a:rPr sz="1000" b="1" spc="-10" dirty="0" err="1" smtClean="0">
                <a:solidFill>
                  <a:srgbClr val="C00000"/>
                </a:solidFill>
                <a:latin typeface="Arial"/>
                <a:cs typeface="Arial"/>
              </a:rPr>
              <a:t>тыс</a:t>
            </a:r>
            <a:r>
              <a:rPr sz="1000" b="1" spc="-10" dirty="0" smtClean="0">
                <a:solidFill>
                  <a:srgbClr val="C00000"/>
                </a:solidFill>
                <a:latin typeface="Arial"/>
                <a:cs typeface="Arial"/>
              </a:rPr>
              <a:t>.</a:t>
            </a:r>
            <a:r>
              <a:rPr lang="ru-RU" sz="1000" b="1" spc="-10" dirty="0" smtClean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000" b="1" spc="-10" dirty="0" err="1" smtClean="0">
                <a:solidFill>
                  <a:srgbClr val="C00000"/>
                </a:solidFill>
                <a:latin typeface="Arial"/>
                <a:cs typeface="Arial"/>
              </a:rPr>
              <a:t>рублей</a:t>
            </a:r>
            <a:endParaRPr sz="1000" dirty="0">
              <a:latin typeface="Arial"/>
              <a:cs typeface="Arial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264363" y="758190"/>
            <a:ext cx="8505190" cy="245173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99"/>
              </a:lnSpc>
              <a:spcBef>
                <a:spcPts val="95"/>
              </a:spcBef>
            </a:pPr>
            <a:r>
              <a:rPr sz="1600" b="1" spc="-5" dirty="0">
                <a:solidFill>
                  <a:srgbClr val="964607"/>
                </a:solidFill>
                <a:latin typeface="Times New Roman"/>
                <a:cs typeface="Times New Roman"/>
              </a:rPr>
              <a:t>Цель: </a:t>
            </a:r>
            <a:r>
              <a:rPr sz="11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Обеспечение </a:t>
            </a:r>
            <a:r>
              <a:rPr sz="1100" b="1" dirty="0">
                <a:solidFill>
                  <a:srgbClr val="996633"/>
                </a:solidFill>
                <a:latin typeface="Times New Roman"/>
                <a:cs typeface="Times New Roman"/>
              </a:rPr>
              <a:t>устойчивого </a:t>
            </a:r>
            <a:r>
              <a:rPr sz="11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развития </a:t>
            </a:r>
            <a:r>
              <a:rPr sz="1100" b="1" dirty="0">
                <a:solidFill>
                  <a:srgbClr val="996633"/>
                </a:solidFill>
                <a:latin typeface="Times New Roman"/>
                <a:cs typeface="Times New Roman"/>
              </a:rPr>
              <a:t>и совершенствования системы </a:t>
            </a:r>
            <a:r>
              <a:rPr sz="11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дошкольного </a:t>
            </a:r>
            <a:r>
              <a:rPr sz="1100" b="1" dirty="0">
                <a:solidFill>
                  <a:srgbClr val="996633"/>
                </a:solidFill>
                <a:latin typeface="Times New Roman"/>
                <a:cs typeface="Times New Roman"/>
              </a:rPr>
              <a:t>образования; повышение </a:t>
            </a:r>
            <a:r>
              <a:rPr sz="11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качества,  </a:t>
            </a:r>
            <a:r>
              <a:rPr sz="1100" b="1" dirty="0">
                <a:solidFill>
                  <a:srgbClr val="996633"/>
                </a:solidFill>
                <a:latin typeface="Times New Roman"/>
                <a:cs typeface="Times New Roman"/>
              </a:rPr>
              <a:t>доступности и </a:t>
            </a:r>
            <a:r>
              <a:rPr sz="11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эффективности </a:t>
            </a:r>
            <a:r>
              <a:rPr sz="1100" b="1" dirty="0">
                <a:solidFill>
                  <a:srgbClr val="996633"/>
                </a:solidFill>
                <a:latin typeface="Times New Roman"/>
                <a:cs typeface="Times New Roman"/>
              </a:rPr>
              <a:t>бесплатного общего образования в муниципальных </a:t>
            </a:r>
            <a:r>
              <a:rPr sz="11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бюджетных </a:t>
            </a:r>
            <a:r>
              <a:rPr sz="1100" b="1" dirty="0">
                <a:solidFill>
                  <a:srgbClr val="996633"/>
                </a:solidFill>
                <a:latin typeface="Times New Roman"/>
                <a:cs typeface="Times New Roman"/>
              </a:rPr>
              <a:t>образовательных учреждениях  Демидовского </a:t>
            </a:r>
            <a:r>
              <a:rPr sz="11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района; </a:t>
            </a:r>
            <a:r>
              <a:rPr sz="1100" b="1" dirty="0">
                <a:solidFill>
                  <a:srgbClr val="996633"/>
                </a:solidFill>
                <a:latin typeface="Times New Roman"/>
                <a:cs typeface="Times New Roman"/>
              </a:rPr>
              <a:t>повышение </a:t>
            </a:r>
            <a:r>
              <a:rPr sz="11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качества </a:t>
            </a:r>
            <a:r>
              <a:rPr sz="1100" b="1" dirty="0">
                <a:solidFill>
                  <a:srgbClr val="996633"/>
                </a:solidFill>
                <a:latin typeface="Times New Roman"/>
                <a:cs typeface="Times New Roman"/>
              </a:rPr>
              <a:t>и доступности </a:t>
            </a:r>
            <a:r>
              <a:rPr sz="11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дополнительного </a:t>
            </a:r>
            <a:r>
              <a:rPr sz="1100" b="1" dirty="0">
                <a:solidFill>
                  <a:srgbClr val="996633"/>
                </a:solidFill>
                <a:latin typeface="Times New Roman"/>
                <a:cs typeface="Times New Roman"/>
              </a:rPr>
              <a:t>образования; создание оптимальных условий,  направленных на </a:t>
            </a:r>
            <a:r>
              <a:rPr sz="11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формирование </a:t>
            </a:r>
            <a:r>
              <a:rPr sz="1100" b="1" dirty="0">
                <a:solidFill>
                  <a:srgbClr val="996633"/>
                </a:solidFill>
                <a:latin typeface="Times New Roman"/>
                <a:cs typeface="Times New Roman"/>
              </a:rPr>
              <a:t>системы оздоровления и </a:t>
            </a:r>
            <a:r>
              <a:rPr sz="11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отдыха </a:t>
            </a:r>
            <a:r>
              <a:rPr sz="1100" b="1" dirty="0">
                <a:solidFill>
                  <a:srgbClr val="996633"/>
                </a:solidFill>
                <a:latin typeface="Times New Roman"/>
                <a:cs typeface="Times New Roman"/>
              </a:rPr>
              <a:t>детей; </a:t>
            </a:r>
            <a:r>
              <a:rPr sz="11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формирование </a:t>
            </a:r>
            <a:r>
              <a:rPr sz="1100" b="1" dirty="0">
                <a:solidFill>
                  <a:srgbClr val="996633"/>
                </a:solidFill>
                <a:latin typeface="Times New Roman"/>
                <a:cs typeface="Times New Roman"/>
              </a:rPr>
              <a:t>устойчивых </a:t>
            </a:r>
            <a:r>
              <a:rPr sz="11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жизненных принципов </a:t>
            </a:r>
            <a:r>
              <a:rPr sz="1100" b="1" dirty="0">
                <a:solidFill>
                  <a:srgbClr val="996633"/>
                </a:solidFill>
                <a:latin typeface="Times New Roman"/>
                <a:cs typeface="Times New Roman"/>
              </a:rPr>
              <a:t>у  детей и </a:t>
            </a:r>
            <a:r>
              <a:rPr sz="11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молодежи, поддержка </a:t>
            </a:r>
            <a:r>
              <a:rPr sz="1100" b="1" dirty="0">
                <a:solidFill>
                  <a:srgbClr val="996633"/>
                </a:solidFill>
                <a:latin typeface="Times New Roman"/>
                <a:cs typeface="Times New Roman"/>
              </a:rPr>
              <a:t>одаренных детей и </a:t>
            </a:r>
            <a:r>
              <a:rPr sz="11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творческой молодежи, развитие молодежного </a:t>
            </a:r>
            <a:r>
              <a:rPr sz="1100" b="1" dirty="0">
                <a:solidFill>
                  <a:srgbClr val="996633"/>
                </a:solidFill>
                <a:latin typeface="Times New Roman"/>
                <a:cs typeface="Times New Roman"/>
              </a:rPr>
              <a:t>самоуправления, создание условий  для социальной адаптации детей и </a:t>
            </a:r>
            <a:r>
              <a:rPr sz="11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молодежи, формирование </a:t>
            </a:r>
            <a:r>
              <a:rPr sz="1100" b="1" dirty="0">
                <a:solidFill>
                  <a:srgbClr val="996633"/>
                </a:solidFill>
                <a:latin typeface="Times New Roman"/>
                <a:cs typeface="Times New Roman"/>
              </a:rPr>
              <a:t>здорового образа </a:t>
            </a:r>
            <a:r>
              <a:rPr sz="11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жизни, профилактика </a:t>
            </a:r>
            <a:r>
              <a:rPr sz="1100" b="1" dirty="0">
                <a:solidFill>
                  <a:srgbClr val="996633"/>
                </a:solidFill>
                <a:latin typeface="Times New Roman"/>
                <a:cs typeface="Times New Roman"/>
              </a:rPr>
              <a:t>асоциального поведения и  </a:t>
            </a:r>
            <a:r>
              <a:rPr sz="11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экстремизма, </a:t>
            </a:r>
            <a:r>
              <a:rPr sz="1100" b="1" dirty="0">
                <a:solidFill>
                  <a:srgbClr val="996633"/>
                </a:solidFill>
                <a:latin typeface="Times New Roman"/>
                <a:cs typeface="Times New Roman"/>
              </a:rPr>
              <a:t>повышение </a:t>
            </a:r>
            <a:r>
              <a:rPr sz="11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эффективности работы </a:t>
            </a:r>
            <a:r>
              <a:rPr sz="1100" b="1" dirty="0">
                <a:solidFill>
                  <a:srgbClr val="996633"/>
                </a:solidFill>
                <a:latin typeface="Times New Roman"/>
                <a:cs typeface="Times New Roman"/>
              </a:rPr>
              <a:t>с семьями, совершенствование системы </a:t>
            </a:r>
            <a:r>
              <a:rPr sz="11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героико-патриотического </a:t>
            </a:r>
            <a:r>
              <a:rPr sz="1100" b="1" dirty="0">
                <a:solidFill>
                  <a:srgbClr val="996633"/>
                </a:solidFill>
                <a:latin typeface="Times New Roman"/>
                <a:cs typeface="Times New Roman"/>
              </a:rPr>
              <a:t>воспитания;  повышение качества, ведения </a:t>
            </a:r>
            <a:r>
              <a:rPr sz="11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бухгалтерского </a:t>
            </a:r>
            <a:r>
              <a:rPr sz="1100" b="1" dirty="0">
                <a:solidFill>
                  <a:srgbClr val="996633"/>
                </a:solidFill>
                <a:latin typeface="Times New Roman"/>
                <a:cs typeface="Times New Roman"/>
              </a:rPr>
              <a:t>и статистического учета доходов и расходов, составление требуемой отчетности и  предоставление ее в соответствующей </a:t>
            </a:r>
            <a:r>
              <a:rPr sz="11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форме </a:t>
            </a:r>
            <a:r>
              <a:rPr sz="1100" b="1" dirty="0">
                <a:solidFill>
                  <a:srgbClr val="996633"/>
                </a:solidFill>
                <a:latin typeface="Times New Roman"/>
                <a:cs typeface="Times New Roman"/>
              </a:rPr>
              <a:t>и установленные сроки; </a:t>
            </a:r>
            <a:r>
              <a:rPr sz="11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обеспечение конституционных прав </a:t>
            </a:r>
            <a:r>
              <a:rPr sz="1100" b="1" dirty="0">
                <a:solidFill>
                  <a:srgbClr val="996633"/>
                </a:solidFill>
                <a:latin typeface="Times New Roman"/>
                <a:cs typeface="Times New Roman"/>
              </a:rPr>
              <a:t>и гарантий </a:t>
            </a:r>
            <a:r>
              <a:rPr sz="11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работников на  </a:t>
            </a:r>
            <a:r>
              <a:rPr sz="1100" b="1" dirty="0">
                <a:solidFill>
                  <a:srgbClr val="996633"/>
                </a:solidFill>
                <a:latin typeface="Times New Roman"/>
                <a:cs typeface="Times New Roman"/>
              </a:rPr>
              <a:t>здоровые и безопасные условия труда, выполнение плана мероприятий </a:t>
            </a:r>
            <a:r>
              <a:rPr sz="11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по </a:t>
            </a:r>
            <a:r>
              <a:rPr sz="1100" b="1" dirty="0">
                <a:solidFill>
                  <a:srgbClr val="996633"/>
                </a:solidFill>
                <a:latin typeface="Times New Roman"/>
                <a:cs typeface="Times New Roman"/>
              </a:rPr>
              <a:t>улучшению и оздоровлению условий труда </a:t>
            </a:r>
            <a:r>
              <a:rPr sz="11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по  результатам аттестации рабочих </a:t>
            </a:r>
            <a:r>
              <a:rPr sz="1100" b="1" dirty="0">
                <a:solidFill>
                  <a:srgbClr val="996633"/>
                </a:solidFill>
                <a:latin typeface="Times New Roman"/>
                <a:cs typeface="Times New Roman"/>
              </a:rPr>
              <a:t>мест; </a:t>
            </a:r>
            <a:r>
              <a:rPr sz="11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обеспечение беспрепятственного </a:t>
            </a:r>
            <a:r>
              <a:rPr sz="1100" b="1" dirty="0">
                <a:solidFill>
                  <a:srgbClr val="996633"/>
                </a:solidFill>
                <a:latin typeface="Times New Roman"/>
                <a:cs typeface="Times New Roman"/>
              </a:rPr>
              <a:t>доступа к образовательным учреждениям и услугам в </a:t>
            </a:r>
            <a:r>
              <a:rPr sz="11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сфере  </a:t>
            </a:r>
            <a:r>
              <a:rPr sz="1100" b="1" dirty="0">
                <a:solidFill>
                  <a:srgbClr val="996633"/>
                </a:solidFill>
                <a:latin typeface="Times New Roman"/>
                <a:cs typeface="Times New Roman"/>
              </a:rPr>
              <a:t>образования детей-инвалидов и детей с </a:t>
            </a:r>
            <a:r>
              <a:rPr sz="11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ограниченными возможностями </a:t>
            </a:r>
            <a:r>
              <a:rPr sz="1100" b="1" dirty="0">
                <a:solidFill>
                  <a:srgbClr val="996633"/>
                </a:solidFill>
                <a:latin typeface="Times New Roman"/>
                <a:cs typeface="Times New Roman"/>
              </a:rPr>
              <a:t>здоровья; повышение </a:t>
            </a:r>
            <a:r>
              <a:rPr sz="11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качества </a:t>
            </a:r>
            <a:r>
              <a:rPr sz="1100" b="1" dirty="0">
                <a:solidFill>
                  <a:srgbClr val="996633"/>
                </a:solidFill>
                <a:latin typeface="Times New Roman"/>
                <a:cs typeface="Times New Roman"/>
              </a:rPr>
              <a:t>организации  предоставления общедоступного </a:t>
            </a:r>
            <a:r>
              <a:rPr sz="11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дошкольного, начального </a:t>
            </a:r>
            <a:r>
              <a:rPr sz="1100" b="1" dirty="0">
                <a:solidFill>
                  <a:srgbClr val="996633"/>
                </a:solidFill>
                <a:latin typeface="Times New Roman"/>
                <a:cs typeface="Times New Roman"/>
              </a:rPr>
              <a:t>общего, основного общего, среднего общего образования </a:t>
            </a:r>
            <a:r>
              <a:rPr sz="11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по </a:t>
            </a:r>
            <a:r>
              <a:rPr sz="1100" b="1" dirty="0">
                <a:solidFill>
                  <a:srgbClr val="996633"/>
                </a:solidFill>
                <a:latin typeface="Times New Roman"/>
                <a:cs typeface="Times New Roman"/>
              </a:rPr>
              <a:t>основным  образовательным </a:t>
            </a:r>
            <a:r>
              <a:rPr sz="11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программам, дополнительного</a:t>
            </a:r>
            <a:r>
              <a:rPr sz="1100" b="1" spc="-85" dirty="0">
                <a:solidFill>
                  <a:srgbClr val="996633"/>
                </a:solidFill>
                <a:latin typeface="Times New Roman"/>
                <a:cs typeface="Times New Roman"/>
              </a:rPr>
              <a:t> </a:t>
            </a:r>
            <a:r>
              <a:rPr sz="1100" b="1" dirty="0">
                <a:solidFill>
                  <a:srgbClr val="996633"/>
                </a:solidFill>
                <a:latin typeface="Times New Roman"/>
                <a:cs typeface="Times New Roman"/>
              </a:rPr>
              <a:t>образования</a:t>
            </a:r>
            <a:endParaRPr sz="1100" dirty="0">
              <a:latin typeface="Times New Roman"/>
              <a:cs typeface="Times New Roman"/>
            </a:endParaRPr>
          </a:p>
        </p:txBody>
      </p:sp>
      <p:graphicFrame>
        <p:nvGraphicFramePr>
          <p:cNvPr id="23" name="object 2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281159"/>
              </p:ext>
            </p:extLst>
          </p:nvPr>
        </p:nvGraphicFramePr>
        <p:xfrm>
          <a:off x="481583" y="3209925"/>
          <a:ext cx="3307077" cy="55753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661670"/>
                <a:gridCol w="661670"/>
                <a:gridCol w="660399"/>
                <a:gridCol w="661669"/>
                <a:gridCol w="661669"/>
              </a:tblGrid>
              <a:tr h="55753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5080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5080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0965">
                        <a:lnSpc>
                          <a:spcPct val="100000"/>
                        </a:lnSpc>
                      </a:pP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5080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5080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sp>
        <p:nvSpPr>
          <p:cNvPr id="24" name="object 24"/>
          <p:cNvSpPr/>
          <p:nvPr/>
        </p:nvSpPr>
        <p:spPr>
          <a:xfrm>
            <a:off x="4555235" y="3339084"/>
            <a:ext cx="121158" cy="12115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25" name="object 2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81968828"/>
              </p:ext>
            </p:extLst>
          </p:nvPr>
        </p:nvGraphicFramePr>
        <p:xfrm>
          <a:off x="126682" y="3998721"/>
          <a:ext cx="8783954" cy="2783588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6912609"/>
                <a:gridCol w="647700"/>
                <a:gridCol w="647700"/>
                <a:gridCol w="575945"/>
              </a:tblGrid>
              <a:tr h="497079">
                <a:tc>
                  <a:txBody>
                    <a:bodyPr/>
                    <a:lstStyle/>
                    <a:p>
                      <a:pPr marL="2633980" marR="2602865" algn="ctr">
                        <a:lnSpc>
                          <a:spcPts val="1500"/>
                        </a:lnSpc>
                        <a:spcBef>
                          <a:spcPts val="90"/>
                        </a:spcBef>
                      </a:pPr>
                      <a:r>
                        <a:rPr sz="1000" b="1" spc="-10" dirty="0" err="1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Наименование</a:t>
                      </a:r>
                      <a:r>
                        <a:rPr sz="1000" b="1" spc="-65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ru-RU" sz="1000" b="1" spc="-10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комплексов</a:t>
                      </a:r>
                      <a:r>
                        <a:rPr lang="ru-RU" sz="1000" b="1" spc="-10" baseline="0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процессных мероприятий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143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9060" marR="232410" algn="ctr">
                        <a:lnSpc>
                          <a:spcPct val="100000"/>
                        </a:lnSpc>
                        <a:spcBef>
                          <a:spcPts val="290"/>
                        </a:spcBef>
                      </a:pPr>
                      <a:r>
                        <a:rPr sz="1000" b="1" spc="5" dirty="0" err="1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План</a:t>
                      </a:r>
                      <a:r>
                        <a:rPr sz="1000" b="1" spc="5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 </a:t>
                      </a:r>
                      <a:r>
                        <a:rPr lang="ru-RU" sz="1000" b="1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202</a:t>
                      </a:r>
                      <a:r>
                        <a:rPr lang="en-US" sz="1000" b="1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3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 marR="130810" algn="ctr">
                        <a:lnSpc>
                          <a:spcPct val="100000"/>
                        </a:lnSpc>
                      </a:pPr>
                      <a:r>
                        <a:rPr sz="1000" b="1" spc="-20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год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683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7790" marR="234315" algn="ctr">
                        <a:lnSpc>
                          <a:spcPct val="100000"/>
                        </a:lnSpc>
                        <a:spcBef>
                          <a:spcPts val="290"/>
                        </a:spcBef>
                      </a:pPr>
                      <a:r>
                        <a:rPr sz="1000" b="1" spc="-5" dirty="0" err="1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Ф</a:t>
                      </a:r>
                      <a:r>
                        <a:rPr sz="1000" b="1" spc="5" dirty="0" err="1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а</a:t>
                      </a:r>
                      <a:r>
                        <a:rPr sz="1000" b="1" spc="-5" dirty="0" err="1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кт</a:t>
                      </a:r>
                      <a:r>
                        <a:rPr sz="1000" b="1" spc="-5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 </a:t>
                      </a:r>
                      <a:r>
                        <a:rPr lang="ru-RU" sz="1000" b="1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202</a:t>
                      </a:r>
                      <a:r>
                        <a:rPr lang="en-US" sz="1000" b="1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3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 marR="129539" algn="ctr">
                        <a:lnSpc>
                          <a:spcPct val="100000"/>
                        </a:lnSpc>
                      </a:pPr>
                      <a:r>
                        <a:rPr sz="1000" b="1" spc="-20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год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683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6034" algn="ctr">
                        <a:lnSpc>
                          <a:spcPct val="100000"/>
                        </a:lnSpc>
                        <a:spcBef>
                          <a:spcPts val="290"/>
                        </a:spcBef>
                      </a:pPr>
                      <a:r>
                        <a:rPr sz="10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%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marL="106680" marR="116839" indent="635" algn="ctr">
                        <a:lnSpc>
                          <a:spcPct val="100000"/>
                        </a:lnSpc>
                      </a:pPr>
                      <a:r>
                        <a:rPr sz="10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исп</a:t>
                      </a:r>
                      <a:r>
                        <a:rPr sz="1000" b="1" spc="-10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о</a:t>
                      </a:r>
                      <a:r>
                        <a:rPr sz="10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л  нения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3683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</a:tr>
              <a:tr h="152400">
                <a:tc>
                  <a:txBody>
                    <a:bodyPr/>
                    <a:lstStyle/>
                    <a:p>
                      <a:pPr marL="186055"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r>
                        <a:rPr lang="ru-RU" sz="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Региональный проект "Современная школа"</a:t>
                      </a:r>
                      <a:endParaRPr sz="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190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3970" algn="ctr"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r>
                        <a:rPr lang="ru-RU" sz="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</a:t>
                      </a:r>
                      <a:r>
                        <a:rPr lang="en-US" sz="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428,6</a:t>
                      </a:r>
                      <a:endParaRPr sz="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1905" marB="0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5240" algn="ctr"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r>
                        <a:rPr lang="ru-RU" sz="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</a:t>
                      </a:r>
                      <a:r>
                        <a:rPr lang="en-US" sz="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428,6</a:t>
                      </a:r>
                      <a:endParaRPr sz="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1905" marB="0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79705"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r>
                        <a:rPr lang="en-US" sz="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sz="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6350" marB="0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</a:tr>
              <a:tr h="150495">
                <a:tc>
                  <a:txBody>
                    <a:bodyPr/>
                    <a:lstStyle/>
                    <a:p>
                      <a:pPr marL="186055"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r>
                        <a:rPr lang="ru-RU" sz="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Региональный проект «Патриотическое воспитание граждан Российской Федерации"</a:t>
                      </a:r>
                      <a:endParaRPr sz="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190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3970" algn="ctr"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r>
                        <a:rPr lang="ru-RU" sz="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169,9</a:t>
                      </a:r>
                      <a:endParaRPr sz="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1905" marB="0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5240" algn="ctr"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r>
                        <a:rPr lang="ru-RU" sz="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169,9</a:t>
                      </a:r>
                      <a:endParaRPr sz="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1905" marB="0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79705"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r>
                        <a:rPr lang="ru-RU" sz="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sz="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6350" marB="0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</a:tr>
              <a:tr h="150495">
                <a:tc>
                  <a:txBody>
                    <a:bodyPr/>
                    <a:lstStyle/>
                    <a:p>
                      <a:pPr marL="186055"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r>
                        <a:rPr lang="ru-RU" sz="800" b="1" spc="-10" dirty="0" smtClean="0">
                          <a:latin typeface="Times New Roman"/>
                          <a:cs typeface="Times New Roman"/>
                        </a:rPr>
                        <a:t>Комплекс процессных мероприятий </a:t>
                      </a:r>
                      <a:r>
                        <a:rPr sz="800" b="1" spc="-5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</a:t>
                      </a:r>
                      <a:r>
                        <a:rPr sz="800" b="1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Развитие дошкольного образования </a:t>
                      </a:r>
                      <a:r>
                        <a:rPr sz="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</a:t>
                      </a:r>
                      <a:r>
                        <a:rPr sz="800" b="1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муниципальном образовании </a:t>
                      </a:r>
                      <a:r>
                        <a:rPr sz="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«Демидовский район» Смоленской</a:t>
                      </a:r>
                      <a:r>
                        <a:rPr sz="800" b="1" spc="5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800" b="1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области»</a:t>
                      </a:r>
                      <a:endParaRPr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190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3970" algn="ctr"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r>
                        <a:rPr lang="ru-RU" sz="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31 551,0</a:t>
                      </a:r>
                      <a:endParaRPr sz="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190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5240" algn="ctr"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r>
                        <a:rPr lang="ru-RU" sz="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31 513,1</a:t>
                      </a:r>
                      <a:endParaRPr sz="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190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79705"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r>
                        <a:rPr lang="ru-RU" sz="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99,9</a:t>
                      </a:r>
                      <a:endParaRPr sz="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635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</a:tr>
              <a:tr h="252729">
                <a:tc>
                  <a:txBody>
                    <a:bodyPr/>
                    <a:lstStyle/>
                    <a:p>
                      <a:pPr marL="186055"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r>
                        <a:rPr lang="ru-RU" sz="800" b="1" spc="-10" dirty="0" smtClean="0">
                          <a:latin typeface="Times New Roman"/>
                          <a:cs typeface="Times New Roman"/>
                        </a:rPr>
                        <a:t>Комплекс процессных мероприятий </a:t>
                      </a:r>
                      <a:r>
                        <a:rPr sz="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800" b="1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«Развитие начального, </a:t>
                      </a:r>
                      <a:r>
                        <a:rPr sz="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основного </a:t>
                      </a:r>
                      <a:r>
                        <a:rPr sz="800" b="1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общего, среднего общего образования </a:t>
                      </a:r>
                      <a:r>
                        <a:rPr sz="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</a:t>
                      </a:r>
                      <a:r>
                        <a:rPr sz="800" b="1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муниципальном</a:t>
                      </a:r>
                      <a:r>
                        <a:rPr sz="800" b="1" spc="15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800" b="1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образовании</a:t>
                      </a:r>
                      <a:endParaRPr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15875">
                        <a:lnSpc>
                          <a:spcPts val="919"/>
                        </a:lnSpc>
                      </a:pPr>
                      <a:r>
                        <a:rPr sz="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«Демидовский район» Смоленской</a:t>
                      </a:r>
                      <a:r>
                        <a:rPr sz="800" b="1" spc="-5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800" b="1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области</a:t>
                      </a:r>
                      <a:endParaRPr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190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5875" algn="ctr"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r>
                        <a:rPr lang="ru-RU" sz="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199 632,4</a:t>
                      </a:r>
                      <a:endParaRPr sz="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190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7145" algn="ctr"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r>
                        <a:rPr lang="ru-RU" sz="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199 201,7</a:t>
                      </a:r>
                      <a:endParaRPr sz="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190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79705"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r>
                        <a:rPr lang="ru-RU" sz="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99,8</a:t>
                      </a:r>
                      <a:endParaRPr sz="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635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</a:tr>
              <a:tr h="127510">
                <a:tc>
                  <a:txBody>
                    <a:bodyPr/>
                    <a:lstStyle/>
                    <a:p>
                      <a:pPr marL="15875" marR="20955" indent="170180"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r>
                        <a:rPr lang="ru-RU" sz="800" b="1" spc="-10" dirty="0" smtClean="0">
                          <a:latin typeface="Times New Roman"/>
                          <a:cs typeface="Times New Roman"/>
                        </a:rPr>
                        <a:t>Комплекс процессных мероприятий </a:t>
                      </a:r>
                      <a:r>
                        <a:rPr sz="800" b="1" spc="-5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</a:t>
                      </a:r>
                      <a:r>
                        <a:rPr sz="800" b="1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Развитие дополнительного образования детей </a:t>
                      </a:r>
                      <a:r>
                        <a:rPr sz="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</a:t>
                      </a:r>
                      <a:r>
                        <a:rPr sz="800" b="1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муниципальном образовании </a:t>
                      </a:r>
                      <a:r>
                        <a:rPr sz="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«Демидовский район» Смоленской  </a:t>
                      </a:r>
                      <a:r>
                        <a:rPr sz="800" b="1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области</a:t>
                      </a:r>
                      <a:endParaRPr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127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38100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5240" algn="ctr"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r>
                        <a:rPr lang="ru-RU" sz="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13 349,0</a:t>
                      </a:r>
                      <a:endParaRPr sz="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127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38100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5240" algn="ctr"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r>
                        <a:rPr lang="ru-RU" sz="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13 344,7</a:t>
                      </a:r>
                      <a:endParaRPr sz="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127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38100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79705"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r>
                        <a:rPr lang="ru-RU" sz="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99,9</a:t>
                      </a:r>
                      <a:endParaRPr sz="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635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38100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</a:tr>
              <a:tr h="303530">
                <a:tc>
                  <a:txBody>
                    <a:bodyPr/>
                    <a:lstStyle/>
                    <a:p>
                      <a:pPr marL="15875" marR="721360" indent="170180"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r>
                        <a:rPr lang="ru-RU" sz="800" b="1" spc="-10" dirty="0" smtClean="0">
                          <a:latin typeface="Times New Roman"/>
                          <a:cs typeface="Times New Roman"/>
                        </a:rPr>
                        <a:t>Комплекс процессных мероприятий </a:t>
                      </a:r>
                      <a:r>
                        <a:rPr sz="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800" b="1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«Организация деятельности Муниципального казенного учреждения «Централизованная бухгалтерия  образовательных учреждений» муниципального образования </a:t>
                      </a:r>
                      <a:r>
                        <a:rPr sz="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«Демидовский район» Смоленской</a:t>
                      </a:r>
                      <a:r>
                        <a:rPr sz="800" b="1" spc="8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800" b="1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области»</a:t>
                      </a:r>
                      <a:endParaRPr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190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381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5240" algn="ctr"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r>
                        <a:rPr lang="ru-RU" sz="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9 937,6</a:t>
                      </a:r>
                      <a:endParaRPr sz="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190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381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5240" algn="ctr"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r>
                        <a:rPr lang="ru-RU" sz="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9 903,0</a:t>
                      </a:r>
                      <a:endParaRPr sz="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190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381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79705"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r>
                        <a:rPr lang="ru-RU" sz="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99,7</a:t>
                      </a:r>
                      <a:endParaRPr sz="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635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381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</a:tr>
              <a:tr h="305310">
                <a:tc>
                  <a:txBody>
                    <a:bodyPr/>
                    <a:lstStyle/>
                    <a:p>
                      <a:pPr marL="15875" marR="133985" indent="170180"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r>
                        <a:rPr lang="ru-RU" sz="800" b="1" spc="-10" dirty="0" smtClean="0">
                          <a:latin typeface="Times New Roman"/>
                          <a:cs typeface="Times New Roman"/>
                        </a:rPr>
                        <a:t>Комплекс процессных мероприятий </a:t>
                      </a:r>
                      <a:r>
                        <a:rPr sz="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800" b="1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«Организация отдыха </a:t>
                      </a:r>
                      <a:r>
                        <a:rPr sz="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 оздоровления </a:t>
                      </a:r>
                      <a:r>
                        <a:rPr sz="800" b="1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детей </a:t>
                      </a:r>
                      <a:r>
                        <a:rPr sz="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</a:t>
                      </a:r>
                      <a:r>
                        <a:rPr sz="800" b="1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каникулярное </a:t>
                      </a:r>
                      <a:r>
                        <a:rPr sz="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время </a:t>
                      </a:r>
                      <a:r>
                        <a:rPr sz="800" b="1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муниципального образования </a:t>
                      </a:r>
                      <a:r>
                        <a:rPr sz="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«Демидовский  район» Смоленской</a:t>
                      </a:r>
                      <a:r>
                        <a:rPr sz="800" b="1" spc="-2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800" b="1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области»</a:t>
                      </a:r>
                      <a:endParaRPr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190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5240" algn="ctr"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r>
                        <a:rPr lang="ru-RU" sz="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340,4</a:t>
                      </a:r>
                      <a:endParaRPr sz="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1905" marB="0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5240" algn="ctr"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r>
                        <a:rPr lang="ru-RU" sz="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340,4</a:t>
                      </a:r>
                      <a:endParaRPr sz="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1905" marB="0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53670"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r>
                        <a:rPr lang="ru-RU" sz="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sz="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6350" marB="0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</a:tr>
              <a:tr h="140970">
                <a:tc>
                  <a:txBody>
                    <a:bodyPr/>
                    <a:lstStyle/>
                    <a:p>
                      <a:pPr marL="186055"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r>
                        <a:rPr lang="ru-RU" sz="800" b="1" spc="-10" dirty="0" smtClean="0">
                          <a:latin typeface="Times New Roman"/>
                          <a:cs typeface="Times New Roman"/>
                        </a:rPr>
                        <a:t>Комплекс процессных мероприятий </a:t>
                      </a:r>
                      <a:r>
                        <a:rPr sz="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«Молодежная </a:t>
                      </a:r>
                      <a:r>
                        <a:rPr sz="800" b="1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политика </a:t>
                      </a:r>
                      <a:r>
                        <a:rPr sz="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</a:t>
                      </a:r>
                      <a:r>
                        <a:rPr sz="800" b="1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муниципальном образовании </a:t>
                      </a:r>
                      <a:r>
                        <a:rPr sz="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«Демидовский район» Смоленской</a:t>
                      </a:r>
                      <a:r>
                        <a:rPr sz="800" b="1" spc="-5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800" b="1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области»</a:t>
                      </a:r>
                      <a:endParaRPr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190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5240" algn="ctr"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r>
                        <a:rPr lang="ru-RU" sz="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90,0</a:t>
                      </a:r>
                      <a:endParaRPr sz="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190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5240" algn="ctr"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r>
                        <a:rPr lang="ru-RU" sz="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84,0</a:t>
                      </a:r>
                      <a:endParaRPr sz="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190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79705">
                        <a:lnSpc>
                          <a:spcPts val="960"/>
                        </a:lnSpc>
                        <a:spcBef>
                          <a:spcPts val="50"/>
                        </a:spcBef>
                      </a:pPr>
                      <a:r>
                        <a:rPr lang="ru-RU" sz="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93,3</a:t>
                      </a:r>
                      <a:endParaRPr sz="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635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</a:tr>
              <a:tr h="303530">
                <a:tc>
                  <a:txBody>
                    <a:bodyPr/>
                    <a:lstStyle/>
                    <a:p>
                      <a:pPr marL="15875" marR="16510" indent="170180"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r>
                        <a:rPr lang="ru-RU" sz="800" b="1" spc="-10" dirty="0" smtClean="0">
                          <a:latin typeface="Times New Roman"/>
                          <a:cs typeface="Times New Roman"/>
                        </a:rPr>
                        <a:t>Комплекс процессных мероприятий </a:t>
                      </a:r>
                      <a:r>
                        <a:rPr sz="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800" b="1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«Обеспечение деятельности Отдела по образованию </a:t>
                      </a:r>
                      <a:r>
                        <a:rPr sz="800" b="1" spc="-1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Администрации </a:t>
                      </a:r>
                      <a:r>
                        <a:rPr sz="800" b="1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муниципального образования </a:t>
                      </a:r>
                      <a:r>
                        <a:rPr sz="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«Демидовский  район» Смоленской</a:t>
                      </a:r>
                      <a:r>
                        <a:rPr sz="800" b="1" spc="-2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800" b="1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области»</a:t>
                      </a:r>
                      <a:endParaRPr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190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5240" algn="ctr"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r>
                        <a:rPr lang="ru-RU" sz="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3 483,1</a:t>
                      </a:r>
                      <a:endParaRPr sz="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1905" marB="0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5240" algn="ctr"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r>
                        <a:rPr lang="ru-RU" sz="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3 474,4</a:t>
                      </a:r>
                      <a:endParaRPr sz="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1905" marB="0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79705"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r>
                        <a:rPr lang="ru-RU" sz="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99,7</a:t>
                      </a:r>
                      <a:endParaRPr sz="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6350" marB="0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</a:tr>
              <a:tr h="186690">
                <a:tc>
                  <a:txBody>
                    <a:bodyPr/>
                    <a:lstStyle/>
                    <a:p>
                      <a:pPr marL="244475"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r>
                        <a:rPr lang="ru-RU" sz="800" b="1" spc="-10" dirty="0" smtClean="0">
                          <a:latin typeface="Times New Roman"/>
                          <a:cs typeface="Times New Roman"/>
                        </a:rPr>
                        <a:t>Комплекс процессных мероприятий </a:t>
                      </a:r>
                      <a:r>
                        <a:rPr sz="800" b="1" spc="-5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</a:t>
                      </a:r>
                      <a:r>
                        <a:rPr sz="800" b="1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Выплата пособий, вознаграждений </a:t>
                      </a:r>
                      <a:r>
                        <a:rPr sz="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 </a:t>
                      </a:r>
                      <a:r>
                        <a:rPr sz="800" b="1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другие </a:t>
                      </a:r>
                      <a:r>
                        <a:rPr sz="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расходы </a:t>
                      </a:r>
                      <a:r>
                        <a:rPr sz="800" b="1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социального</a:t>
                      </a:r>
                      <a:r>
                        <a:rPr sz="800" b="1" spc="13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800" b="1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характера»</a:t>
                      </a:r>
                      <a:endParaRPr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190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12700">
                      <a:solidFill>
                        <a:srgbClr val="C0504D"/>
                      </a:solidFill>
                      <a:prstDash val="solid"/>
                    </a:lnB>
                    <a:solidFill>
                      <a:srgbClr val="FFCCCC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3970" algn="ctr"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r>
                        <a:rPr lang="ru-RU" sz="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15 631,3</a:t>
                      </a:r>
                      <a:endParaRPr sz="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190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12700">
                      <a:solidFill>
                        <a:srgbClr val="C0504D"/>
                      </a:solidFill>
                      <a:prstDash val="solid"/>
                    </a:lnB>
                    <a:solidFill>
                      <a:srgbClr val="FFCCCC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5240" algn="ctr"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r>
                        <a:rPr lang="ru-RU" sz="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15 592,6</a:t>
                      </a:r>
                      <a:endParaRPr sz="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190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12700">
                      <a:solidFill>
                        <a:srgbClr val="C0504D"/>
                      </a:solidFill>
                      <a:prstDash val="solid"/>
                    </a:lnB>
                    <a:solidFill>
                      <a:srgbClr val="FFCCCC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79705"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r>
                        <a:rPr lang="ru-RU" sz="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99,8</a:t>
                      </a:r>
                      <a:endParaRPr sz="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635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12700">
                      <a:solidFill>
                        <a:srgbClr val="C0504D"/>
                      </a:solidFill>
                      <a:prstDash val="solid"/>
                    </a:lnB>
                    <a:solidFill>
                      <a:srgbClr val="FFCCCC">
                        <a:alpha val="19999"/>
                      </a:srgbClr>
                    </a:solidFill>
                  </a:tcPr>
                </a:tc>
              </a:tr>
            </a:tbl>
          </a:graphicData>
        </a:graphic>
      </p:graphicFrame>
      <p:sp>
        <p:nvSpPr>
          <p:cNvPr id="15" name="object 15"/>
          <p:cNvSpPr/>
          <p:nvPr/>
        </p:nvSpPr>
        <p:spPr>
          <a:xfrm>
            <a:off x="481583" y="3334499"/>
            <a:ext cx="3252217" cy="229374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r>
              <a:rPr lang="en-US" sz="1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280 052,4 </a:t>
            </a:r>
            <a:r>
              <a:rPr lang="ru-RU" sz="1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руб. (99,</a:t>
            </a:r>
            <a:r>
              <a:rPr lang="en-US" sz="1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lang="ru-RU" sz="1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%)</a:t>
            </a:r>
            <a:endParaRPr sz="1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86512" cy="533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13004" y="135636"/>
            <a:ext cx="8730996" cy="27432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09955" y="135636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59" y="135635"/>
                </a:lnTo>
                <a:lnTo>
                  <a:pt x="137159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47116" y="0"/>
            <a:ext cx="140335" cy="135890"/>
          </a:xfrm>
          <a:custGeom>
            <a:avLst/>
            <a:gdLst/>
            <a:ahLst/>
            <a:cxnLst/>
            <a:rect l="l" t="t" r="r" b="b"/>
            <a:pathLst>
              <a:path w="140334" h="135890">
                <a:moveTo>
                  <a:pt x="0" y="135636"/>
                </a:moveTo>
                <a:lnTo>
                  <a:pt x="140208" y="135636"/>
                </a:lnTo>
                <a:lnTo>
                  <a:pt x="140208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47116" y="135636"/>
            <a:ext cx="140335" cy="140335"/>
          </a:xfrm>
          <a:custGeom>
            <a:avLst/>
            <a:gdLst/>
            <a:ahLst/>
            <a:cxnLst/>
            <a:rect l="l" t="t" r="r" b="b"/>
            <a:pathLst>
              <a:path w="140334" h="140335">
                <a:moveTo>
                  <a:pt x="0" y="140207"/>
                </a:moveTo>
                <a:lnTo>
                  <a:pt x="140208" y="140207"/>
                </a:lnTo>
                <a:lnTo>
                  <a:pt x="140208" y="0"/>
                </a:lnTo>
                <a:lnTo>
                  <a:pt x="0" y="0"/>
                </a:lnTo>
                <a:lnTo>
                  <a:pt x="0" y="140207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74320" y="274320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60" y="135635"/>
                </a:lnTo>
                <a:lnTo>
                  <a:pt x="137160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11"/>
          <p:cNvSpPr/>
          <p:nvPr/>
        </p:nvSpPr>
        <p:spPr>
          <a:xfrm>
            <a:off x="-152400" y="-228600"/>
            <a:ext cx="9296399" cy="72390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31063" y="137160"/>
            <a:ext cx="142240" cy="137160"/>
          </a:xfrm>
          <a:custGeom>
            <a:avLst/>
            <a:gdLst/>
            <a:ahLst/>
            <a:cxnLst/>
            <a:rect l="l" t="t" r="r" b="b"/>
            <a:pathLst>
              <a:path w="142240" h="137160">
                <a:moveTo>
                  <a:pt x="0" y="137159"/>
                </a:moveTo>
                <a:lnTo>
                  <a:pt x="141732" y="137159"/>
                </a:lnTo>
                <a:lnTo>
                  <a:pt x="141732" y="0"/>
                </a:lnTo>
                <a:lnTo>
                  <a:pt x="0" y="0"/>
                </a:lnTo>
                <a:lnTo>
                  <a:pt x="0" y="137159"/>
                </a:lnTo>
                <a:close/>
              </a:path>
            </a:pathLst>
          </a:custGeom>
          <a:solidFill>
            <a:srgbClr val="0000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09955" y="271272"/>
            <a:ext cx="137160" cy="139065"/>
          </a:xfrm>
          <a:custGeom>
            <a:avLst/>
            <a:gdLst/>
            <a:ahLst/>
            <a:cxnLst/>
            <a:rect l="l" t="t" r="r" b="b"/>
            <a:pathLst>
              <a:path w="137159" h="139065">
                <a:moveTo>
                  <a:pt x="0" y="138683"/>
                </a:moveTo>
                <a:lnTo>
                  <a:pt x="137159" y="138683"/>
                </a:lnTo>
                <a:lnTo>
                  <a:pt x="137159" y="0"/>
                </a:lnTo>
                <a:lnTo>
                  <a:pt x="0" y="0"/>
                </a:lnTo>
                <a:lnTo>
                  <a:pt x="0" y="138683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74320" y="409955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6"/>
                </a:moveTo>
                <a:lnTo>
                  <a:pt x="137160" y="135636"/>
                </a:lnTo>
                <a:lnTo>
                  <a:pt x="137160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xfrm>
            <a:off x="1226311" y="384174"/>
            <a:ext cx="7233920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b="1" i="1" spc="-10" dirty="0">
                <a:solidFill>
                  <a:srgbClr val="001F5F"/>
                </a:solidFill>
                <a:latin typeface="Times New Roman"/>
                <a:cs typeface="Times New Roman"/>
              </a:rPr>
              <a:t>Муниципальная </a:t>
            </a:r>
            <a:r>
              <a:rPr sz="16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программа </a:t>
            </a:r>
            <a:r>
              <a:rPr sz="1600" b="1" i="1" spc="-15" dirty="0">
                <a:solidFill>
                  <a:srgbClr val="001F5F"/>
                </a:solidFill>
                <a:latin typeface="Times New Roman"/>
                <a:cs typeface="Times New Roman"/>
              </a:rPr>
              <a:t>«Развитие </a:t>
            </a:r>
            <a:r>
              <a:rPr sz="1600" b="1" i="1" spc="-20" dirty="0">
                <a:solidFill>
                  <a:srgbClr val="001F5F"/>
                </a:solidFill>
                <a:latin typeface="Times New Roman"/>
                <a:cs typeface="Times New Roman"/>
              </a:rPr>
              <a:t>культуры </a:t>
            </a:r>
            <a:r>
              <a:rPr sz="16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в </a:t>
            </a:r>
            <a:r>
              <a:rPr sz="1600" b="1" i="1" spc="-10" dirty="0">
                <a:solidFill>
                  <a:srgbClr val="001F5F"/>
                </a:solidFill>
                <a:latin typeface="Times New Roman"/>
                <a:cs typeface="Times New Roman"/>
              </a:rPr>
              <a:t>муниципальном</a:t>
            </a:r>
            <a:r>
              <a:rPr sz="1600" b="1" i="1" spc="165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sz="1600" b="1" i="1" spc="-10" dirty="0">
                <a:solidFill>
                  <a:srgbClr val="001F5F"/>
                </a:solidFill>
                <a:latin typeface="Times New Roman"/>
                <a:cs typeface="Times New Roman"/>
              </a:rPr>
              <a:t>образовании</a:t>
            </a:r>
            <a:endParaRPr sz="1600" dirty="0">
              <a:latin typeface="Times New Roman"/>
              <a:cs typeface="Times New Roman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909064" y="634111"/>
            <a:ext cx="5759450" cy="25840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b="1" i="1" spc="-15" dirty="0">
                <a:solidFill>
                  <a:srgbClr val="001F5F"/>
                </a:solidFill>
                <a:latin typeface="Times New Roman"/>
                <a:cs typeface="Times New Roman"/>
              </a:rPr>
              <a:t>«Демидовский </a:t>
            </a:r>
            <a:r>
              <a:rPr sz="16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район» </a:t>
            </a:r>
            <a:r>
              <a:rPr sz="1600" b="1" i="1" spc="-15" dirty="0">
                <a:solidFill>
                  <a:srgbClr val="001F5F"/>
                </a:solidFill>
                <a:latin typeface="Times New Roman"/>
                <a:cs typeface="Times New Roman"/>
              </a:rPr>
              <a:t>Смоленской области» </a:t>
            </a:r>
            <a:endParaRPr sz="1600" dirty="0">
              <a:latin typeface="Times New Roman"/>
              <a:cs typeface="Times New Roman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662940" y="1994877"/>
            <a:ext cx="3962400" cy="33074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452424" y="2509520"/>
            <a:ext cx="421640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1204366" y="2509520"/>
            <a:ext cx="499745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2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1995297" y="2509520"/>
            <a:ext cx="499745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4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2785998" y="2509520"/>
            <a:ext cx="499745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6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3576954" y="2509520"/>
            <a:ext cx="499745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8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4328921" y="2509520"/>
            <a:ext cx="577215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100.00%</a:t>
            </a:r>
            <a:endParaRPr sz="1100">
              <a:latin typeface="Arial"/>
              <a:cs typeface="Arial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5466715" y="1813305"/>
            <a:ext cx="3339465" cy="673100"/>
          </a:xfrm>
          <a:prstGeom prst="rect">
            <a:avLst/>
          </a:prstGeom>
        </p:spPr>
        <p:txBody>
          <a:bodyPr vert="horz" wrap="square" lIns="0" tIns="24765" rIns="0" bIns="0" rtlCol="0">
            <a:spAutoFit/>
          </a:bodyPr>
          <a:lstStyle/>
          <a:p>
            <a:pPr marL="243840" marR="234315" algn="ctr">
              <a:lnSpc>
                <a:spcPts val="1380"/>
              </a:lnSpc>
              <a:spcBef>
                <a:spcPts val="195"/>
              </a:spcBef>
            </a:pPr>
            <a:r>
              <a:rPr sz="1200" b="1" spc="-10" dirty="0">
                <a:solidFill>
                  <a:srgbClr val="C00000"/>
                </a:solidFill>
                <a:latin typeface="Arial"/>
                <a:cs typeface="Arial"/>
              </a:rPr>
              <a:t>Фактическое исполнение </a:t>
            </a:r>
            <a:r>
              <a:rPr sz="1200" b="1" dirty="0">
                <a:solidFill>
                  <a:srgbClr val="C00000"/>
                </a:solidFill>
                <a:latin typeface="Arial"/>
                <a:cs typeface="Arial"/>
              </a:rPr>
              <a:t>в </a:t>
            </a:r>
            <a:r>
              <a:rPr sz="1200" b="1" dirty="0" smtClean="0">
                <a:solidFill>
                  <a:srgbClr val="C00000"/>
                </a:solidFill>
                <a:latin typeface="Arial"/>
                <a:cs typeface="Arial"/>
              </a:rPr>
              <a:t>20</a:t>
            </a:r>
            <a:r>
              <a:rPr lang="ru-RU" sz="1200" b="1" dirty="0" smtClean="0">
                <a:solidFill>
                  <a:srgbClr val="C00000"/>
                </a:solidFill>
                <a:latin typeface="Arial"/>
                <a:cs typeface="Arial"/>
              </a:rPr>
              <a:t>23</a:t>
            </a:r>
            <a:r>
              <a:rPr sz="1200" b="1" dirty="0" smtClean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200" b="1" spc="-5" dirty="0">
                <a:solidFill>
                  <a:srgbClr val="C00000"/>
                </a:solidFill>
                <a:latin typeface="Arial"/>
                <a:cs typeface="Arial"/>
              </a:rPr>
              <a:t>году  при </a:t>
            </a:r>
            <a:r>
              <a:rPr sz="1200" b="1" spc="-5" dirty="0" err="1">
                <a:solidFill>
                  <a:srgbClr val="C00000"/>
                </a:solidFill>
                <a:latin typeface="Arial"/>
                <a:cs typeface="Arial"/>
              </a:rPr>
              <a:t>плане</a:t>
            </a:r>
            <a:r>
              <a:rPr sz="1200" b="1" spc="-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ru-RU" sz="1200" b="1" spc="-5" dirty="0" smtClean="0">
                <a:solidFill>
                  <a:srgbClr val="C00000"/>
                </a:solidFill>
                <a:latin typeface="Arial"/>
                <a:cs typeface="Arial"/>
              </a:rPr>
              <a:t>62 283,6 </a:t>
            </a:r>
            <a:r>
              <a:rPr sz="1200" b="1" spc="-15" dirty="0" err="1" smtClean="0">
                <a:solidFill>
                  <a:srgbClr val="C00000"/>
                </a:solidFill>
                <a:latin typeface="Arial"/>
                <a:cs typeface="Arial"/>
              </a:rPr>
              <a:t>тыс</a:t>
            </a:r>
            <a:r>
              <a:rPr sz="1200" b="1" spc="-15" dirty="0" smtClean="0">
                <a:solidFill>
                  <a:srgbClr val="C00000"/>
                </a:solidFill>
                <a:latin typeface="Arial"/>
                <a:cs typeface="Arial"/>
              </a:rPr>
              <a:t>.</a:t>
            </a:r>
            <a:r>
              <a:rPr lang="ru-RU" sz="1200" b="1" spc="-15" dirty="0" smtClean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200" b="1" spc="-15" dirty="0" err="1" smtClean="0">
                <a:solidFill>
                  <a:srgbClr val="C00000"/>
                </a:solidFill>
                <a:latin typeface="Arial"/>
                <a:cs typeface="Arial"/>
              </a:rPr>
              <a:t>рублей</a:t>
            </a:r>
            <a:endParaRPr sz="1200" dirty="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805"/>
              </a:spcBef>
            </a:pPr>
            <a:r>
              <a:rPr sz="1200" b="1" spc="-10" dirty="0" err="1">
                <a:solidFill>
                  <a:srgbClr val="C00000"/>
                </a:solidFill>
                <a:latin typeface="Arial"/>
                <a:cs typeface="Arial"/>
              </a:rPr>
              <a:t>составило</a:t>
            </a:r>
            <a:r>
              <a:rPr sz="1200" b="1" spc="-10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ru-RU" sz="1200" b="1" dirty="0" smtClean="0">
                <a:solidFill>
                  <a:srgbClr val="C00000"/>
                </a:solidFill>
                <a:latin typeface="Arial"/>
                <a:cs typeface="Arial"/>
              </a:rPr>
              <a:t>99,1</a:t>
            </a:r>
            <a:r>
              <a:rPr sz="1200" b="1" dirty="0" smtClean="0">
                <a:solidFill>
                  <a:srgbClr val="C00000"/>
                </a:solidFill>
                <a:latin typeface="Arial"/>
                <a:cs typeface="Arial"/>
              </a:rPr>
              <a:t>% </a:t>
            </a:r>
            <a:r>
              <a:rPr sz="1200" b="1" spc="-5" dirty="0" err="1">
                <a:solidFill>
                  <a:srgbClr val="C00000"/>
                </a:solidFill>
                <a:latin typeface="Arial"/>
                <a:cs typeface="Arial"/>
              </a:rPr>
              <a:t>или</a:t>
            </a:r>
            <a:r>
              <a:rPr sz="1200" b="1" spc="-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ru-RU" sz="1200" b="1" spc="-5" dirty="0" smtClean="0">
                <a:solidFill>
                  <a:srgbClr val="C00000"/>
                </a:solidFill>
                <a:latin typeface="Arial"/>
                <a:cs typeface="Arial"/>
              </a:rPr>
              <a:t>61 720,2 </a:t>
            </a:r>
            <a:r>
              <a:rPr sz="1200" b="1" spc="-15" dirty="0" err="1" smtClean="0">
                <a:solidFill>
                  <a:srgbClr val="C00000"/>
                </a:solidFill>
                <a:latin typeface="Arial"/>
                <a:cs typeface="Arial"/>
              </a:rPr>
              <a:t>тыс</a:t>
            </a:r>
            <a:r>
              <a:rPr sz="1200" b="1" spc="-15" dirty="0" smtClean="0">
                <a:solidFill>
                  <a:srgbClr val="C00000"/>
                </a:solidFill>
                <a:latin typeface="Arial"/>
                <a:cs typeface="Arial"/>
              </a:rPr>
              <a:t>.</a:t>
            </a:r>
            <a:r>
              <a:rPr lang="ru-RU" sz="1200" b="1" spc="-15" dirty="0" smtClean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200" b="1" spc="-15" dirty="0" err="1" smtClean="0">
                <a:solidFill>
                  <a:srgbClr val="C00000"/>
                </a:solidFill>
                <a:latin typeface="Arial"/>
                <a:cs typeface="Arial"/>
              </a:rPr>
              <a:t>рублей</a:t>
            </a:r>
            <a:endParaRPr sz="1200" dirty="0">
              <a:latin typeface="Arial"/>
              <a:cs typeface="Arial"/>
            </a:endParaRPr>
          </a:p>
        </p:txBody>
      </p:sp>
      <p:graphicFrame>
        <p:nvGraphicFramePr>
          <p:cNvPr id="22" name="object 2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55438141"/>
              </p:ext>
            </p:extLst>
          </p:nvPr>
        </p:nvGraphicFramePr>
        <p:xfrm>
          <a:off x="202183" y="2819400"/>
          <a:ext cx="8714102" cy="3724878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6840855"/>
                <a:gridCol w="648334"/>
                <a:gridCol w="648334"/>
                <a:gridCol w="576579"/>
              </a:tblGrid>
              <a:tr h="602633">
                <a:tc>
                  <a:txBody>
                    <a:bodyPr/>
                    <a:lstStyle/>
                    <a:p>
                      <a:pPr marL="2599055" marR="2566670" algn="ctr">
                        <a:lnSpc>
                          <a:spcPts val="1500"/>
                        </a:lnSpc>
                        <a:spcBef>
                          <a:spcPts val="85"/>
                        </a:spcBef>
                      </a:pPr>
                      <a:r>
                        <a:rPr sz="1000" b="1" spc="-10" dirty="0" err="1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Наименование</a:t>
                      </a:r>
                      <a:r>
                        <a:rPr sz="1000" b="1" spc="-65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ru-RU" sz="1000" b="1" spc="-10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комплексов процессных мероприятий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079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8425" marR="234315" algn="ctr">
                        <a:lnSpc>
                          <a:spcPct val="100000"/>
                        </a:lnSpc>
                        <a:spcBef>
                          <a:spcPts val="285"/>
                        </a:spcBef>
                      </a:pPr>
                      <a:r>
                        <a:rPr sz="1000" b="1" spc="5" dirty="0" err="1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План</a:t>
                      </a:r>
                      <a:r>
                        <a:rPr sz="1000" b="1" spc="5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 </a:t>
                      </a:r>
                      <a:r>
                        <a:rPr lang="ru-RU" sz="1000" b="1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2023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 marR="131445" algn="ctr">
                        <a:lnSpc>
                          <a:spcPct val="100000"/>
                        </a:lnSpc>
                      </a:pPr>
                      <a:r>
                        <a:rPr sz="1000" b="1" spc="-20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год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619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7155" marR="236220" algn="ctr">
                        <a:lnSpc>
                          <a:spcPct val="100000"/>
                        </a:lnSpc>
                        <a:spcBef>
                          <a:spcPts val="285"/>
                        </a:spcBef>
                      </a:pPr>
                      <a:r>
                        <a:rPr sz="1000" b="1" spc="-5" dirty="0" err="1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Ф</a:t>
                      </a:r>
                      <a:r>
                        <a:rPr sz="1000" b="1" spc="5" dirty="0" err="1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а</a:t>
                      </a:r>
                      <a:r>
                        <a:rPr sz="1000" b="1" spc="-5" dirty="0" err="1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кт</a:t>
                      </a:r>
                      <a:r>
                        <a:rPr sz="1000" b="1" spc="-5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 </a:t>
                      </a:r>
                      <a:r>
                        <a:rPr sz="1000" b="1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20</a:t>
                      </a:r>
                      <a:r>
                        <a:rPr lang="ru-RU" sz="1000" b="1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23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 marR="131445" algn="ctr">
                        <a:lnSpc>
                          <a:spcPct val="100000"/>
                        </a:lnSpc>
                      </a:pPr>
                      <a:r>
                        <a:rPr sz="1000" b="1" spc="-20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год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619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2225" algn="ctr">
                        <a:lnSpc>
                          <a:spcPct val="100000"/>
                        </a:lnSpc>
                        <a:spcBef>
                          <a:spcPts val="285"/>
                        </a:spcBef>
                      </a:pPr>
                      <a:r>
                        <a:rPr sz="10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%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marL="104775" marR="118745" indent="635" algn="ctr">
                        <a:lnSpc>
                          <a:spcPct val="100000"/>
                        </a:lnSpc>
                      </a:pPr>
                      <a:r>
                        <a:rPr sz="10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исп</a:t>
                      </a:r>
                      <a:r>
                        <a:rPr sz="1000" b="1" spc="-10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о</a:t>
                      </a:r>
                      <a:r>
                        <a:rPr sz="10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л  нения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3619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</a:tr>
              <a:tr h="194676">
                <a:tc>
                  <a:txBody>
                    <a:bodyPr/>
                    <a:lstStyle/>
                    <a:p>
                      <a:pPr marL="15875">
                        <a:lnSpc>
                          <a:spcPct val="100000"/>
                        </a:lnSpc>
                      </a:pPr>
                      <a:r>
                        <a:rPr lang="ru-RU" sz="1000" b="1" dirty="0" smtClean="0">
                          <a:latin typeface="Times New Roman"/>
                          <a:cs typeface="Times New Roman"/>
                        </a:rPr>
                        <a:t>       Региональный проект "Творческие люди"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2700" algn="ctr">
                        <a:lnSpc>
                          <a:spcPts val="1170"/>
                        </a:lnSpc>
                      </a:pPr>
                      <a:r>
                        <a:rPr lang="ru-RU" sz="1000" b="1" dirty="0" smtClean="0">
                          <a:latin typeface="Times New Roman"/>
                          <a:cs typeface="Times New Roman"/>
                        </a:rPr>
                        <a:t>121,7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R="86995" algn="r">
                        <a:lnSpc>
                          <a:spcPts val="1170"/>
                        </a:lnSpc>
                      </a:pPr>
                      <a:r>
                        <a:rPr lang="ru-RU" sz="1000" b="1" dirty="0" smtClean="0">
                          <a:latin typeface="Times New Roman"/>
                          <a:cs typeface="Times New Roman"/>
                        </a:rPr>
                        <a:t>121,7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ts val="1170"/>
                        </a:lnSpc>
                      </a:pPr>
                      <a:r>
                        <a:rPr lang="ru-RU" sz="1000" b="1" dirty="0" smtClean="0">
                          <a:latin typeface="Times New Roman"/>
                          <a:cs typeface="Times New Roman"/>
                        </a:rPr>
                        <a:t>100,0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</a:tr>
              <a:tr h="401046">
                <a:tc>
                  <a:txBody>
                    <a:bodyPr/>
                    <a:lstStyle/>
                    <a:p>
                      <a:pPr marL="244475">
                        <a:lnSpc>
                          <a:spcPts val="1390"/>
                        </a:lnSpc>
                      </a:pPr>
                      <a:r>
                        <a:rPr lang="ru-RU" sz="1000" b="1" spc="-10" dirty="0" smtClean="0">
                          <a:latin typeface="Times New Roman"/>
                          <a:cs typeface="Times New Roman"/>
                        </a:rPr>
                        <a:t>Комплекс процессных мероприятий</a:t>
                      </a:r>
                      <a:r>
                        <a:rPr sz="1000" b="1" spc="-10" dirty="0" smtClean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b="1" spc="-15" dirty="0">
                          <a:latin typeface="Times New Roman"/>
                          <a:cs typeface="Times New Roman"/>
                        </a:rPr>
                        <a:t>«Музейное </a:t>
                      </a:r>
                      <a:r>
                        <a:rPr sz="1000" b="1" spc="-10" dirty="0">
                          <a:latin typeface="Times New Roman"/>
                          <a:cs typeface="Times New Roman"/>
                        </a:rPr>
                        <a:t>обслуживание </a:t>
                      </a:r>
                      <a:r>
                        <a:rPr sz="1000" b="1" dirty="0">
                          <a:latin typeface="Times New Roman"/>
                          <a:cs typeface="Times New Roman"/>
                        </a:rPr>
                        <a:t>на </a:t>
                      </a:r>
                      <a:r>
                        <a:rPr sz="1000" b="1" spc="-5" dirty="0">
                          <a:latin typeface="Times New Roman"/>
                          <a:cs typeface="Times New Roman"/>
                        </a:rPr>
                        <a:t>территории муниципального</a:t>
                      </a:r>
                      <a:r>
                        <a:rPr sz="1000" b="1" spc="6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b="1" spc="-5" dirty="0">
                          <a:latin typeface="Times New Roman"/>
                          <a:cs typeface="Times New Roman"/>
                        </a:rPr>
                        <a:t>образования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  <a:p>
                      <a:pPr marL="15875">
                        <a:lnSpc>
                          <a:spcPct val="100000"/>
                        </a:lnSpc>
                      </a:pPr>
                      <a:r>
                        <a:rPr sz="1000" b="1" spc="-10" dirty="0">
                          <a:latin typeface="Times New Roman"/>
                          <a:cs typeface="Times New Roman"/>
                        </a:rPr>
                        <a:t>«Демидовский </a:t>
                      </a:r>
                      <a:r>
                        <a:rPr sz="1000" b="1" spc="-5" dirty="0">
                          <a:latin typeface="Times New Roman"/>
                          <a:cs typeface="Times New Roman"/>
                        </a:rPr>
                        <a:t>район» </a:t>
                      </a:r>
                      <a:r>
                        <a:rPr sz="1000" b="1" spc="-10" dirty="0">
                          <a:latin typeface="Times New Roman"/>
                          <a:cs typeface="Times New Roman"/>
                        </a:rPr>
                        <a:t>Смоленской</a:t>
                      </a:r>
                      <a:r>
                        <a:rPr sz="1000" b="1" spc="3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b="1" spc="-5" dirty="0">
                          <a:latin typeface="Times New Roman"/>
                          <a:cs typeface="Times New Roman"/>
                        </a:rPr>
                        <a:t>области»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2700" algn="ctr">
                        <a:lnSpc>
                          <a:spcPts val="1170"/>
                        </a:lnSpc>
                      </a:pPr>
                      <a:r>
                        <a:rPr lang="ru-RU" sz="1000" b="1" dirty="0" smtClean="0">
                          <a:latin typeface="Times New Roman"/>
                          <a:cs typeface="Times New Roman"/>
                        </a:rPr>
                        <a:t>2</a:t>
                      </a:r>
                      <a:r>
                        <a:rPr lang="ru-RU" sz="1000" b="1" baseline="0" dirty="0" smtClean="0">
                          <a:latin typeface="Times New Roman"/>
                          <a:cs typeface="Times New Roman"/>
                        </a:rPr>
                        <a:t> 460,8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R="86995" algn="r">
                        <a:lnSpc>
                          <a:spcPts val="1170"/>
                        </a:lnSpc>
                      </a:pPr>
                      <a:r>
                        <a:rPr lang="ru-RU" sz="1000" b="1" dirty="0" smtClean="0">
                          <a:latin typeface="Times New Roman"/>
                          <a:cs typeface="Times New Roman"/>
                        </a:rPr>
                        <a:t>2 453,3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ts val="1170"/>
                        </a:lnSpc>
                      </a:pPr>
                      <a:r>
                        <a:rPr lang="ru-RU" sz="1000" b="1" dirty="0" smtClean="0">
                          <a:latin typeface="Times New Roman"/>
                          <a:cs typeface="Times New Roman"/>
                        </a:rPr>
                        <a:t>99,7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</a:tr>
              <a:tr h="392675">
                <a:tc>
                  <a:txBody>
                    <a:bodyPr/>
                    <a:lstStyle/>
                    <a:p>
                      <a:pPr marR="396240" algn="l">
                        <a:lnSpc>
                          <a:spcPts val="1390"/>
                        </a:lnSpc>
                      </a:pPr>
                      <a:r>
                        <a:rPr lang="ru-RU" sz="1000" b="1" spc="-10" dirty="0" smtClean="0">
                          <a:latin typeface="Times New Roman"/>
                          <a:cs typeface="Times New Roman"/>
                        </a:rPr>
                        <a:t>        Комплекс процессных мероприятий</a:t>
                      </a:r>
                      <a:r>
                        <a:rPr sz="1000" b="1" spc="-5" dirty="0" smtClean="0">
                          <a:latin typeface="Times New Roman"/>
                          <a:cs typeface="Times New Roman"/>
                        </a:rPr>
                        <a:t>«</a:t>
                      </a:r>
                      <a:r>
                        <a:rPr sz="1000" b="1" spc="-5" dirty="0" err="1" smtClean="0">
                          <a:latin typeface="Times New Roman"/>
                          <a:cs typeface="Times New Roman"/>
                        </a:rPr>
                        <a:t>Предоставление</a:t>
                      </a:r>
                      <a:r>
                        <a:rPr sz="1000" b="1" spc="-5" dirty="0" smtClean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b="1" spc="-5" dirty="0">
                          <a:latin typeface="Times New Roman"/>
                          <a:cs typeface="Times New Roman"/>
                        </a:rPr>
                        <a:t>дополнительного образования детей </a:t>
                      </a:r>
                      <a:r>
                        <a:rPr sz="1000" b="1" dirty="0">
                          <a:latin typeface="Times New Roman"/>
                          <a:cs typeface="Times New Roman"/>
                        </a:rPr>
                        <a:t>в </a:t>
                      </a:r>
                      <a:r>
                        <a:rPr sz="1000" b="1" spc="-10" dirty="0">
                          <a:latin typeface="Times New Roman"/>
                          <a:cs typeface="Times New Roman"/>
                        </a:rPr>
                        <a:t>области </a:t>
                      </a:r>
                      <a:r>
                        <a:rPr sz="1000" b="1" spc="-25" dirty="0" err="1">
                          <a:latin typeface="Times New Roman"/>
                          <a:cs typeface="Times New Roman"/>
                        </a:rPr>
                        <a:t>культуры</a:t>
                      </a:r>
                      <a:r>
                        <a:rPr sz="1000" b="1" spc="14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b="1" dirty="0" smtClean="0">
                          <a:latin typeface="Times New Roman"/>
                          <a:cs typeface="Times New Roman"/>
                        </a:rPr>
                        <a:t>и</a:t>
                      </a:r>
                      <a:r>
                        <a:rPr lang="ru-RU" sz="1000" b="1" baseline="0" dirty="0" smtClean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b="1" spc="-10" dirty="0" err="1" smtClean="0">
                          <a:latin typeface="Times New Roman"/>
                          <a:cs typeface="Times New Roman"/>
                        </a:rPr>
                        <a:t>искусства</a:t>
                      </a:r>
                      <a:r>
                        <a:rPr sz="1000" b="1" spc="-10" dirty="0" smtClean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b="1" dirty="0">
                          <a:latin typeface="Times New Roman"/>
                          <a:cs typeface="Times New Roman"/>
                        </a:rPr>
                        <a:t>на </a:t>
                      </a:r>
                      <a:r>
                        <a:rPr sz="1000" b="1" spc="-5" dirty="0">
                          <a:latin typeface="Times New Roman"/>
                          <a:cs typeface="Times New Roman"/>
                        </a:rPr>
                        <a:t>территории муниципального образования </a:t>
                      </a:r>
                      <a:r>
                        <a:rPr sz="1000" b="1" spc="-10" dirty="0">
                          <a:latin typeface="Times New Roman"/>
                          <a:cs typeface="Times New Roman"/>
                        </a:rPr>
                        <a:t>«Демидовский </a:t>
                      </a:r>
                      <a:r>
                        <a:rPr sz="1000" b="1" spc="-5" dirty="0">
                          <a:latin typeface="Times New Roman"/>
                          <a:cs typeface="Times New Roman"/>
                        </a:rPr>
                        <a:t>район» </a:t>
                      </a:r>
                      <a:r>
                        <a:rPr sz="1000" b="1" spc="-10" dirty="0">
                          <a:latin typeface="Times New Roman"/>
                          <a:cs typeface="Times New Roman"/>
                        </a:rPr>
                        <a:t>Смоленской</a:t>
                      </a:r>
                      <a:r>
                        <a:rPr sz="1000" b="1" spc="9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b="1" spc="-5" dirty="0">
                          <a:latin typeface="Times New Roman"/>
                          <a:cs typeface="Times New Roman"/>
                        </a:rPr>
                        <a:t>области»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2700" algn="ctr">
                        <a:lnSpc>
                          <a:spcPts val="1170"/>
                        </a:lnSpc>
                      </a:pPr>
                      <a:r>
                        <a:rPr lang="ru-RU" sz="1000" b="1" dirty="0" smtClean="0">
                          <a:latin typeface="Times New Roman"/>
                          <a:cs typeface="Times New Roman"/>
                        </a:rPr>
                        <a:t>6 907,4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R="86995" algn="r">
                        <a:lnSpc>
                          <a:spcPts val="1170"/>
                        </a:lnSpc>
                      </a:pPr>
                      <a:r>
                        <a:rPr lang="ru-RU" sz="1000" b="1" dirty="0" smtClean="0">
                          <a:latin typeface="Times New Roman"/>
                          <a:cs typeface="Times New Roman"/>
                        </a:rPr>
                        <a:t>6 878,1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ts val="1170"/>
                        </a:lnSpc>
                      </a:pPr>
                      <a:r>
                        <a:rPr lang="ru-RU" sz="1000" b="1" dirty="0" smtClean="0">
                          <a:latin typeface="Times New Roman"/>
                          <a:cs typeface="Times New Roman"/>
                        </a:rPr>
                        <a:t>99,6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</a:tr>
              <a:tr h="392010">
                <a:tc>
                  <a:txBody>
                    <a:bodyPr/>
                    <a:lstStyle/>
                    <a:p>
                      <a:pPr marL="244475">
                        <a:lnSpc>
                          <a:spcPts val="1390"/>
                        </a:lnSpc>
                      </a:pPr>
                      <a:r>
                        <a:rPr lang="ru-RU" sz="1000" b="1" spc="-10" dirty="0" smtClean="0">
                          <a:latin typeface="Times New Roman"/>
                          <a:cs typeface="Times New Roman"/>
                        </a:rPr>
                        <a:t>Комплекс процессных мероприятий</a:t>
                      </a:r>
                      <a:r>
                        <a:rPr sz="1000" b="1" spc="-10" dirty="0" smtClean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b="1" spc="-10" dirty="0">
                          <a:latin typeface="Times New Roman"/>
                          <a:cs typeface="Times New Roman"/>
                        </a:rPr>
                        <a:t>«Организация библиотечного обслуживания </a:t>
                      </a:r>
                      <a:r>
                        <a:rPr sz="1000" b="1" spc="-5" dirty="0">
                          <a:latin typeface="Times New Roman"/>
                          <a:cs typeface="Times New Roman"/>
                        </a:rPr>
                        <a:t>населения </a:t>
                      </a:r>
                      <a:r>
                        <a:rPr sz="1000" b="1" dirty="0">
                          <a:latin typeface="Times New Roman"/>
                          <a:cs typeface="Times New Roman"/>
                        </a:rPr>
                        <a:t>на</a:t>
                      </a:r>
                      <a:r>
                        <a:rPr sz="1000" b="1" spc="5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b="1" spc="-5" dirty="0">
                          <a:latin typeface="Times New Roman"/>
                          <a:cs typeface="Times New Roman"/>
                        </a:rPr>
                        <a:t>территории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  <a:p>
                      <a:pPr marL="15875">
                        <a:lnSpc>
                          <a:spcPct val="100000"/>
                        </a:lnSpc>
                      </a:pPr>
                      <a:r>
                        <a:rPr sz="1000" b="1" spc="-5" dirty="0">
                          <a:latin typeface="Times New Roman"/>
                          <a:cs typeface="Times New Roman"/>
                        </a:rPr>
                        <a:t>муниципального образования «Демидовский район» </a:t>
                      </a:r>
                      <a:r>
                        <a:rPr sz="1000" b="1" spc="-10" dirty="0">
                          <a:latin typeface="Times New Roman"/>
                          <a:cs typeface="Times New Roman"/>
                        </a:rPr>
                        <a:t>Смоленской</a:t>
                      </a:r>
                      <a:r>
                        <a:rPr sz="1000" b="1" spc="-5" dirty="0">
                          <a:latin typeface="Times New Roman"/>
                          <a:cs typeface="Times New Roman"/>
                        </a:rPr>
                        <a:t> области»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2700" algn="ctr">
                        <a:lnSpc>
                          <a:spcPts val="1170"/>
                        </a:lnSpc>
                      </a:pPr>
                      <a:r>
                        <a:rPr lang="ru-RU" sz="1000" b="1" dirty="0" smtClean="0">
                          <a:latin typeface="Times New Roman"/>
                          <a:cs typeface="Times New Roman"/>
                        </a:rPr>
                        <a:t>17 282,7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R="86995" algn="r">
                        <a:lnSpc>
                          <a:spcPts val="1170"/>
                        </a:lnSpc>
                      </a:pPr>
                      <a:r>
                        <a:rPr lang="ru-RU" sz="1000" b="1" dirty="0" smtClean="0">
                          <a:latin typeface="Times New Roman"/>
                          <a:cs typeface="Times New Roman"/>
                        </a:rPr>
                        <a:t>17 259,6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ts val="1170"/>
                        </a:lnSpc>
                      </a:pPr>
                      <a:r>
                        <a:rPr lang="ru-RU" sz="1000" b="1" dirty="0" smtClean="0">
                          <a:latin typeface="Times New Roman"/>
                          <a:cs typeface="Times New Roman"/>
                        </a:rPr>
                        <a:t>99,9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</a:tr>
              <a:tr h="392675">
                <a:tc>
                  <a:txBody>
                    <a:bodyPr/>
                    <a:lstStyle/>
                    <a:p>
                      <a:pPr marL="15875" marR="560705" indent="228600">
                        <a:lnSpc>
                          <a:spcPts val="1440"/>
                        </a:lnSpc>
                      </a:pPr>
                      <a:r>
                        <a:rPr lang="ru-RU" sz="1000" b="1" spc="-10" dirty="0" smtClean="0">
                          <a:latin typeface="Times New Roman"/>
                          <a:cs typeface="Times New Roman"/>
                        </a:rPr>
                        <a:t>Комплекс процессных мероприятий</a:t>
                      </a:r>
                      <a:r>
                        <a:rPr sz="1000" b="1" spc="-10" dirty="0" smtClean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b="1" spc="-10" dirty="0">
                          <a:latin typeface="Times New Roman"/>
                          <a:cs typeface="Times New Roman"/>
                        </a:rPr>
                        <a:t>«Организация </a:t>
                      </a:r>
                      <a:r>
                        <a:rPr sz="1000" b="1" spc="-15" dirty="0">
                          <a:latin typeface="Times New Roman"/>
                          <a:cs typeface="Times New Roman"/>
                        </a:rPr>
                        <a:t>культурно-досугового </a:t>
                      </a:r>
                      <a:r>
                        <a:rPr sz="1000" b="1" spc="-5" dirty="0">
                          <a:latin typeface="Times New Roman"/>
                          <a:cs typeface="Times New Roman"/>
                        </a:rPr>
                        <a:t>обслуживания </a:t>
                      </a:r>
                      <a:r>
                        <a:rPr sz="1000" b="1" dirty="0">
                          <a:latin typeface="Times New Roman"/>
                          <a:cs typeface="Times New Roman"/>
                        </a:rPr>
                        <a:t>населения на территории  </a:t>
                      </a:r>
                      <a:r>
                        <a:rPr sz="1000" b="1" spc="-5" dirty="0">
                          <a:latin typeface="Times New Roman"/>
                          <a:cs typeface="Times New Roman"/>
                        </a:rPr>
                        <a:t>муниципального образования </a:t>
                      </a:r>
                      <a:r>
                        <a:rPr sz="1000" b="1" spc="-10" dirty="0">
                          <a:latin typeface="Times New Roman"/>
                          <a:cs typeface="Times New Roman"/>
                        </a:rPr>
                        <a:t>«Демидовский </a:t>
                      </a:r>
                      <a:r>
                        <a:rPr sz="1000" b="1" spc="-5" dirty="0">
                          <a:latin typeface="Times New Roman"/>
                          <a:cs typeface="Times New Roman"/>
                        </a:rPr>
                        <a:t>район» </a:t>
                      </a:r>
                      <a:r>
                        <a:rPr sz="1000" b="1" spc="-10" dirty="0">
                          <a:latin typeface="Times New Roman"/>
                          <a:cs typeface="Times New Roman"/>
                        </a:rPr>
                        <a:t>Смоленской</a:t>
                      </a:r>
                      <a:r>
                        <a:rPr sz="1000" b="1" spc="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b="1" spc="-5" dirty="0">
                          <a:latin typeface="Times New Roman"/>
                          <a:cs typeface="Times New Roman"/>
                        </a:rPr>
                        <a:t>области»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2700" algn="ctr">
                        <a:lnSpc>
                          <a:spcPts val="1170"/>
                        </a:lnSpc>
                      </a:pPr>
                      <a:r>
                        <a:rPr lang="ru-RU" sz="1000" b="1" dirty="0" smtClean="0">
                          <a:latin typeface="Times New Roman"/>
                          <a:cs typeface="Times New Roman"/>
                        </a:rPr>
                        <a:t>24 857,9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R="55244" algn="r">
                        <a:lnSpc>
                          <a:spcPts val="1170"/>
                        </a:lnSpc>
                      </a:pPr>
                      <a:r>
                        <a:rPr lang="ru-RU" sz="1000" b="1" dirty="0" smtClean="0">
                          <a:latin typeface="Times New Roman"/>
                          <a:cs typeface="Times New Roman"/>
                        </a:rPr>
                        <a:t>24 837,8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ts val="1170"/>
                        </a:lnSpc>
                      </a:pPr>
                      <a:r>
                        <a:rPr lang="ru-RU" sz="1000" b="1" dirty="0" smtClean="0">
                          <a:latin typeface="Times New Roman"/>
                          <a:cs typeface="Times New Roman"/>
                        </a:rPr>
                        <a:t>99,9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</a:tr>
              <a:tr h="392010">
                <a:tc>
                  <a:txBody>
                    <a:bodyPr/>
                    <a:lstStyle/>
                    <a:p>
                      <a:pPr marL="244475">
                        <a:lnSpc>
                          <a:spcPts val="1390"/>
                        </a:lnSpc>
                      </a:pPr>
                      <a:r>
                        <a:rPr lang="ru-RU" sz="1000" b="1" spc="-10" dirty="0" smtClean="0">
                          <a:latin typeface="Times New Roman"/>
                          <a:cs typeface="Times New Roman"/>
                        </a:rPr>
                        <a:t>Комплекс процессных мероприятий </a:t>
                      </a:r>
                      <a:r>
                        <a:rPr sz="1000" b="1" spc="-10" dirty="0" smtClean="0">
                          <a:latin typeface="Times New Roman"/>
                          <a:cs typeface="Times New Roman"/>
                        </a:rPr>
                        <a:t>«</a:t>
                      </a:r>
                      <a:r>
                        <a:rPr sz="1000" b="1" spc="-10" dirty="0" err="1" smtClean="0">
                          <a:latin typeface="Times New Roman"/>
                          <a:cs typeface="Times New Roman"/>
                        </a:rPr>
                        <a:t>Организация</a:t>
                      </a:r>
                      <a:r>
                        <a:rPr sz="1000" b="1" spc="-10" dirty="0" smtClean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b="1" dirty="0">
                          <a:latin typeface="Times New Roman"/>
                          <a:cs typeface="Times New Roman"/>
                        </a:rPr>
                        <a:t>деятельности </a:t>
                      </a:r>
                      <a:r>
                        <a:rPr sz="1000" b="1" spc="-5" dirty="0">
                          <a:latin typeface="Times New Roman"/>
                          <a:cs typeface="Times New Roman"/>
                        </a:rPr>
                        <a:t>муниципального казенного</a:t>
                      </a:r>
                      <a:r>
                        <a:rPr sz="1000" b="1" spc="1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b="1" spc="-10" dirty="0">
                          <a:latin typeface="Times New Roman"/>
                          <a:cs typeface="Times New Roman"/>
                        </a:rPr>
                        <a:t>учреждения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  <a:p>
                      <a:pPr marL="15875">
                        <a:lnSpc>
                          <a:spcPct val="100000"/>
                        </a:lnSpc>
                      </a:pPr>
                      <a:r>
                        <a:rPr sz="1000" b="1" spc="-5" dirty="0">
                          <a:latin typeface="Times New Roman"/>
                          <a:cs typeface="Times New Roman"/>
                        </a:rPr>
                        <a:t>«Централизованная </a:t>
                      </a:r>
                      <a:r>
                        <a:rPr sz="1000" b="1" spc="-10" dirty="0">
                          <a:latin typeface="Times New Roman"/>
                          <a:cs typeface="Times New Roman"/>
                        </a:rPr>
                        <a:t>бухгалтерия учреждений </a:t>
                      </a:r>
                      <a:r>
                        <a:rPr sz="1000" b="1" spc="-25" dirty="0">
                          <a:latin typeface="Times New Roman"/>
                          <a:cs typeface="Times New Roman"/>
                        </a:rPr>
                        <a:t>культуры» </a:t>
                      </a:r>
                      <a:r>
                        <a:rPr sz="1000" b="1" spc="-10" dirty="0">
                          <a:latin typeface="Times New Roman"/>
                          <a:cs typeface="Times New Roman"/>
                        </a:rPr>
                        <a:t>«Демидовский </a:t>
                      </a:r>
                      <a:r>
                        <a:rPr sz="1000" b="1" spc="-5" dirty="0">
                          <a:latin typeface="Times New Roman"/>
                          <a:cs typeface="Times New Roman"/>
                        </a:rPr>
                        <a:t>район» </a:t>
                      </a:r>
                      <a:r>
                        <a:rPr sz="1000" b="1" spc="-10" dirty="0">
                          <a:latin typeface="Times New Roman"/>
                          <a:cs typeface="Times New Roman"/>
                        </a:rPr>
                        <a:t>Смоленской</a:t>
                      </a:r>
                      <a:r>
                        <a:rPr sz="1000" b="1" spc="26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b="1" spc="-5" dirty="0">
                          <a:latin typeface="Times New Roman"/>
                          <a:cs typeface="Times New Roman"/>
                        </a:rPr>
                        <a:t>области»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38100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2700" algn="ctr">
                        <a:lnSpc>
                          <a:spcPts val="1170"/>
                        </a:lnSpc>
                      </a:pPr>
                      <a:r>
                        <a:rPr lang="ru-RU" sz="1000" b="1" dirty="0" smtClean="0">
                          <a:latin typeface="Times New Roman"/>
                          <a:cs typeface="Times New Roman"/>
                        </a:rPr>
                        <a:t>7 689,6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38100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R="86995" algn="r">
                        <a:lnSpc>
                          <a:spcPts val="1170"/>
                        </a:lnSpc>
                      </a:pPr>
                      <a:r>
                        <a:rPr lang="ru-RU" sz="1000" b="1" dirty="0" smtClean="0">
                          <a:latin typeface="Times New Roman"/>
                          <a:cs typeface="Times New Roman"/>
                        </a:rPr>
                        <a:t>7 273,2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38100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ts val="1170"/>
                        </a:lnSpc>
                      </a:pPr>
                      <a:r>
                        <a:rPr lang="ru-RU" sz="1000" b="1" dirty="0" smtClean="0">
                          <a:latin typeface="Times New Roman"/>
                          <a:cs typeface="Times New Roman"/>
                        </a:rPr>
                        <a:t>94,6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38100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</a:tr>
              <a:tr h="204075">
                <a:tc>
                  <a:txBody>
                    <a:bodyPr/>
                    <a:lstStyle/>
                    <a:p>
                      <a:pPr marL="15875" marR="242570" indent="228600" defTabSz="914400" eaLnBrk="1" fontAlgn="auto" latinLnBrk="0" hangingPunct="1">
                        <a:lnSpc>
                          <a:spcPts val="144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spc="-5" dirty="0" smtClean="0">
                          <a:latin typeface="Times New Roman"/>
                          <a:cs typeface="Times New Roman"/>
                        </a:rPr>
                        <a:t>Комплекс процессных мероприятий </a:t>
                      </a:r>
                      <a:r>
                        <a:rPr lang="ru-RU" sz="1000" b="1" spc="-15" dirty="0" smtClean="0">
                          <a:latin typeface="Times New Roman"/>
                          <a:cs typeface="Times New Roman"/>
                        </a:rPr>
                        <a:t>«Государственная </a:t>
                      </a:r>
                      <a:r>
                        <a:rPr lang="ru-RU" sz="1000" b="1" spc="-10" dirty="0" smtClean="0">
                          <a:latin typeface="Times New Roman"/>
                          <a:cs typeface="Times New Roman"/>
                        </a:rPr>
                        <a:t>поддержка учреждений</a:t>
                      </a:r>
                      <a:r>
                        <a:rPr lang="ru-RU" sz="1000" b="1" spc="65" dirty="0" smtClean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ru-RU" sz="1000" b="1" spc="-20" dirty="0" smtClean="0">
                          <a:latin typeface="Times New Roman"/>
                          <a:cs typeface="Times New Roman"/>
                        </a:rPr>
                        <a:t>культуры»</a:t>
                      </a:r>
                      <a:endParaRPr lang="ru-RU" sz="1000" b="1" dirty="0" smtClean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381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2700" algn="ctr">
                        <a:lnSpc>
                          <a:spcPts val="1170"/>
                        </a:lnSpc>
                      </a:pPr>
                      <a:r>
                        <a:rPr lang="ru-RU" sz="1000" b="1" dirty="0" smtClean="0">
                          <a:latin typeface="Times New Roman"/>
                          <a:cs typeface="Times New Roman"/>
                        </a:rPr>
                        <a:t>1 616,1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381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54940">
                        <a:lnSpc>
                          <a:spcPts val="1170"/>
                        </a:lnSpc>
                      </a:pPr>
                      <a:r>
                        <a:rPr lang="ru-RU" sz="1000" b="1" dirty="0" smtClean="0">
                          <a:latin typeface="Times New Roman"/>
                          <a:cs typeface="Times New Roman"/>
                        </a:rPr>
                        <a:t>1 616,1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381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ts val="1170"/>
                        </a:lnSpc>
                      </a:pPr>
                      <a:r>
                        <a:rPr lang="ru-RU" sz="1000" b="1" dirty="0" smtClean="0">
                          <a:latin typeface="Times New Roman"/>
                          <a:cs typeface="Times New Roman"/>
                        </a:rPr>
                        <a:t>100,0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381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marL="320675" marR="0" indent="0" defTabSz="914400" eaLnBrk="1" fontAlgn="auto" latinLnBrk="0" hangingPunct="1">
                        <a:lnSpc>
                          <a:spcPts val="139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spc="-10" dirty="0" smtClean="0">
                          <a:latin typeface="Times New Roman"/>
                          <a:cs typeface="Times New Roman"/>
                        </a:rPr>
                        <a:t>Комплекс процессных мероприятий «Обеспечение </a:t>
                      </a:r>
                      <a:r>
                        <a:rPr lang="ru-RU" sz="1000" b="1" dirty="0" smtClean="0">
                          <a:latin typeface="Times New Roman"/>
                          <a:cs typeface="Times New Roman"/>
                        </a:rPr>
                        <a:t>деятельности </a:t>
                      </a:r>
                      <a:r>
                        <a:rPr lang="ru-RU" sz="1000" b="1" spc="-5" dirty="0" smtClean="0">
                          <a:latin typeface="Times New Roman"/>
                          <a:cs typeface="Times New Roman"/>
                        </a:rPr>
                        <a:t>Отдела </a:t>
                      </a:r>
                      <a:r>
                        <a:rPr lang="ru-RU" sz="1000" b="1" dirty="0" smtClean="0">
                          <a:latin typeface="Times New Roman"/>
                          <a:cs typeface="Times New Roman"/>
                        </a:rPr>
                        <a:t>по </a:t>
                      </a:r>
                      <a:r>
                        <a:rPr lang="ru-RU" sz="1000" b="1" spc="-25" dirty="0" smtClean="0">
                          <a:latin typeface="Times New Roman"/>
                          <a:cs typeface="Times New Roman"/>
                        </a:rPr>
                        <a:t>культуре </a:t>
                      </a:r>
                      <a:r>
                        <a:rPr lang="ru-RU" sz="1000" b="1" spc="-5" dirty="0" smtClean="0">
                          <a:latin typeface="Times New Roman"/>
                          <a:cs typeface="Times New Roman"/>
                        </a:rPr>
                        <a:t>Администрации муниципального  образования </a:t>
                      </a:r>
                      <a:r>
                        <a:rPr lang="ru-RU" sz="1000" b="1" spc="-10" dirty="0" smtClean="0">
                          <a:latin typeface="Times New Roman"/>
                          <a:cs typeface="Times New Roman"/>
                        </a:rPr>
                        <a:t>«Демидовский </a:t>
                      </a:r>
                      <a:r>
                        <a:rPr lang="ru-RU" sz="1000" b="1" spc="-5" dirty="0" smtClean="0">
                          <a:latin typeface="Times New Roman"/>
                          <a:cs typeface="Times New Roman"/>
                        </a:rPr>
                        <a:t>район» </a:t>
                      </a:r>
                      <a:r>
                        <a:rPr lang="ru-RU" sz="1000" b="1" spc="-10" dirty="0" smtClean="0">
                          <a:latin typeface="Times New Roman"/>
                          <a:cs typeface="Times New Roman"/>
                        </a:rPr>
                        <a:t>Смоленской</a:t>
                      </a:r>
                      <a:r>
                        <a:rPr lang="ru-RU" sz="1000" b="1" spc="25" dirty="0" smtClean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ru-RU" sz="1000" b="1" spc="-5" dirty="0" smtClean="0">
                          <a:latin typeface="Times New Roman"/>
                          <a:cs typeface="Times New Roman"/>
                        </a:rPr>
                        <a:t>области»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3335" algn="ctr">
                        <a:lnSpc>
                          <a:spcPts val="1170"/>
                        </a:lnSpc>
                      </a:pPr>
                      <a:r>
                        <a:rPr lang="ru-RU" sz="1000" b="1" dirty="0" smtClean="0">
                          <a:latin typeface="Times New Roman"/>
                          <a:cs typeface="Times New Roman"/>
                        </a:rPr>
                        <a:t>1 347,4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87325">
                        <a:lnSpc>
                          <a:spcPts val="1170"/>
                        </a:lnSpc>
                      </a:pPr>
                      <a:r>
                        <a:rPr lang="ru-RU" sz="1000" b="1" dirty="0" smtClean="0">
                          <a:latin typeface="Times New Roman"/>
                          <a:cs typeface="Times New Roman"/>
                        </a:rPr>
                        <a:t>1 280,4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ts val="1170"/>
                        </a:lnSpc>
                      </a:pPr>
                      <a:r>
                        <a:rPr lang="ru-RU" sz="1000" b="1" dirty="0" smtClean="0">
                          <a:latin typeface="Times New Roman"/>
                          <a:cs typeface="Times New Roman"/>
                        </a:rPr>
                        <a:t>95,0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</a:tr>
              <a:tr h="372078">
                <a:tc>
                  <a:txBody>
                    <a:bodyPr/>
                    <a:lstStyle/>
                    <a:p>
                      <a:pPr marL="320675">
                        <a:lnSpc>
                          <a:spcPts val="1390"/>
                        </a:lnSpc>
                      </a:pPr>
                      <a:r>
                        <a:rPr lang="ru-RU" sz="1000" b="1" dirty="0" smtClean="0">
                          <a:latin typeface="Times New Roman"/>
                          <a:cs typeface="Times New Roman"/>
                        </a:rPr>
                        <a:t>Комплекс процессных мероприятий "Реализация мероприятий федеральной целевой программы "Увековечение памяти погибших при защите Отечества на 2019 - 2024 годы"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12700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3335" algn="ctr">
                        <a:lnSpc>
                          <a:spcPts val="1170"/>
                        </a:lnSpc>
                      </a:pPr>
                      <a:r>
                        <a:rPr lang="ru-RU" sz="1000" b="1" dirty="0" smtClean="0">
                          <a:latin typeface="Times New Roman"/>
                          <a:cs typeface="Times New Roman"/>
                        </a:rPr>
                        <a:t>0,0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12700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87325">
                        <a:lnSpc>
                          <a:spcPts val="1170"/>
                        </a:lnSpc>
                      </a:pPr>
                      <a:r>
                        <a:rPr lang="ru-RU" sz="1000" b="1" dirty="0" smtClean="0">
                          <a:latin typeface="Times New Roman"/>
                          <a:cs typeface="Times New Roman"/>
                        </a:rPr>
                        <a:t>0,0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12700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ts val="1170"/>
                        </a:lnSpc>
                      </a:pPr>
                      <a:r>
                        <a:rPr lang="ru-RU" sz="1000" b="1" dirty="0" smtClean="0">
                          <a:latin typeface="Times New Roman"/>
                          <a:cs typeface="Times New Roman"/>
                        </a:rPr>
                        <a:t>0,0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12700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</a:tr>
            </a:tbl>
          </a:graphicData>
        </a:graphic>
      </p:graphicFrame>
      <p:sp>
        <p:nvSpPr>
          <p:cNvPr id="23" name="object 23"/>
          <p:cNvSpPr txBox="1"/>
          <p:nvPr/>
        </p:nvSpPr>
        <p:spPr>
          <a:xfrm>
            <a:off x="249123" y="770381"/>
            <a:ext cx="8736965" cy="100266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>
              <a:lnSpc>
                <a:spcPct val="100200"/>
              </a:lnSpc>
              <a:spcBef>
                <a:spcPts val="90"/>
              </a:spcBef>
            </a:pPr>
            <a:r>
              <a:rPr sz="1600" b="1" spc="-5" dirty="0">
                <a:solidFill>
                  <a:srgbClr val="964607"/>
                </a:solidFill>
                <a:latin typeface="Times New Roman"/>
                <a:cs typeface="Times New Roman"/>
              </a:rPr>
              <a:t>Цель: </a:t>
            </a:r>
            <a:r>
              <a:rPr sz="12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Создание социально-экономических </a:t>
            </a:r>
            <a:r>
              <a:rPr sz="1200" b="1" spc="-15" dirty="0">
                <a:solidFill>
                  <a:srgbClr val="996633"/>
                </a:solidFill>
                <a:latin typeface="Times New Roman"/>
                <a:cs typeface="Times New Roman"/>
              </a:rPr>
              <a:t>условий </a:t>
            </a:r>
            <a:r>
              <a:rPr sz="12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для </a:t>
            </a:r>
            <a:r>
              <a:rPr sz="1200" b="1" dirty="0">
                <a:solidFill>
                  <a:srgbClr val="996633"/>
                </a:solidFill>
                <a:latin typeface="Times New Roman"/>
                <a:cs typeface="Times New Roman"/>
              </a:rPr>
              <a:t>развития </a:t>
            </a:r>
            <a:r>
              <a:rPr sz="1200" b="1" spc="-15" dirty="0">
                <a:solidFill>
                  <a:srgbClr val="996633"/>
                </a:solidFill>
                <a:latin typeface="Times New Roman"/>
                <a:cs typeface="Times New Roman"/>
              </a:rPr>
              <a:t>культуры </a:t>
            </a:r>
            <a:r>
              <a:rPr sz="1200" b="1" dirty="0">
                <a:solidFill>
                  <a:srgbClr val="996633"/>
                </a:solidFill>
                <a:latin typeface="Times New Roman"/>
                <a:cs typeface="Times New Roman"/>
              </a:rPr>
              <a:t>в </a:t>
            </a:r>
            <a:r>
              <a:rPr sz="12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МО «Демидовский </a:t>
            </a:r>
            <a:r>
              <a:rPr sz="1200" b="1" dirty="0">
                <a:solidFill>
                  <a:srgbClr val="996633"/>
                </a:solidFill>
                <a:latin typeface="Times New Roman"/>
                <a:cs typeface="Times New Roman"/>
              </a:rPr>
              <a:t>район»; организация  </a:t>
            </a:r>
            <a:r>
              <a:rPr sz="1200" b="1" spc="-15" dirty="0">
                <a:solidFill>
                  <a:srgbClr val="996633"/>
                </a:solidFill>
                <a:latin typeface="Times New Roman"/>
                <a:cs typeface="Times New Roman"/>
              </a:rPr>
              <a:t>культурно-досуговой </a:t>
            </a:r>
            <a:r>
              <a:rPr sz="12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деятельности </a:t>
            </a:r>
            <a:r>
              <a:rPr sz="1200" b="1" dirty="0">
                <a:solidFill>
                  <a:srgbClr val="996633"/>
                </a:solidFill>
                <a:latin typeface="Times New Roman"/>
                <a:cs typeface="Times New Roman"/>
              </a:rPr>
              <a:t>в МО </a:t>
            </a:r>
            <a:r>
              <a:rPr sz="12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«Демидовский </a:t>
            </a:r>
            <a:r>
              <a:rPr sz="1200" b="1" dirty="0">
                <a:solidFill>
                  <a:srgbClr val="996633"/>
                </a:solidFill>
                <a:latin typeface="Times New Roman"/>
                <a:cs typeface="Times New Roman"/>
              </a:rPr>
              <a:t>район»; организация </a:t>
            </a:r>
            <a:r>
              <a:rPr sz="12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библиотечного </a:t>
            </a:r>
            <a:r>
              <a:rPr sz="12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обслуживания населения </a:t>
            </a:r>
            <a:r>
              <a:rPr sz="1200" b="1" dirty="0">
                <a:solidFill>
                  <a:srgbClr val="996633"/>
                </a:solidFill>
                <a:latin typeface="Times New Roman"/>
                <a:cs typeface="Times New Roman"/>
              </a:rPr>
              <a:t>в  </a:t>
            </a:r>
            <a:r>
              <a:rPr sz="12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МО«Демидовский район»; </a:t>
            </a:r>
            <a:r>
              <a:rPr sz="1200" b="1" dirty="0">
                <a:solidFill>
                  <a:srgbClr val="996633"/>
                </a:solidFill>
                <a:latin typeface="Times New Roman"/>
                <a:cs typeface="Times New Roman"/>
              </a:rPr>
              <a:t>организация </a:t>
            </a:r>
            <a:r>
              <a:rPr sz="12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музейного обслуживания населения МО «Демидовский район»; </a:t>
            </a:r>
            <a:r>
              <a:rPr sz="12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обеспечение  качественного </a:t>
            </a:r>
            <a:r>
              <a:rPr sz="12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предоставления дополнительного образования детей </a:t>
            </a:r>
            <a:r>
              <a:rPr sz="1200" b="1" dirty="0">
                <a:solidFill>
                  <a:srgbClr val="996633"/>
                </a:solidFill>
                <a:latin typeface="Times New Roman"/>
                <a:cs typeface="Times New Roman"/>
              </a:rPr>
              <a:t>в </a:t>
            </a:r>
            <a:r>
              <a:rPr sz="12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области </a:t>
            </a:r>
            <a:r>
              <a:rPr sz="1200" b="1" spc="-15" dirty="0">
                <a:solidFill>
                  <a:srgbClr val="996633"/>
                </a:solidFill>
                <a:latin typeface="Times New Roman"/>
                <a:cs typeface="Times New Roman"/>
              </a:rPr>
              <a:t>культуры </a:t>
            </a:r>
            <a:r>
              <a:rPr sz="1200" b="1" dirty="0">
                <a:solidFill>
                  <a:srgbClr val="996633"/>
                </a:solidFill>
                <a:latin typeface="Times New Roman"/>
                <a:cs typeface="Times New Roman"/>
              </a:rPr>
              <a:t>и </a:t>
            </a:r>
            <a:r>
              <a:rPr sz="12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искусства; </a:t>
            </a:r>
            <a:r>
              <a:rPr sz="1200" b="1" dirty="0">
                <a:solidFill>
                  <a:srgbClr val="996633"/>
                </a:solidFill>
                <a:latin typeface="Times New Roman"/>
                <a:cs typeface="Times New Roman"/>
              </a:rPr>
              <a:t>развитие </a:t>
            </a:r>
            <a:r>
              <a:rPr sz="12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внутреннего </a:t>
            </a:r>
            <a:r>
              <a:rPr sz="1200" b="1" dirty="0">
                <a:solidFill>
                  <a:srgbClr val="996633"/>
                </a:solidFill>
                <a:latin typeface="Times New Roman"/>
                <a:cs typeface="Times New Roman"/>
              </a:rPr>
              <a:t>и  </a:t>
            </a:r>
            <a:r>
              <a:rPr sz="12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выездного туризма </a:t>
            </a:r>
            <a:r>
              <a:rPr sz="1200" b="1" dirty="0">
                <a:solidFill>
                  <a:srgbClr val="996633"/>
                </a:solidFill>
                <a:latin typeface="Times New Roman"/>
                <a:cs typeface="Times New Roman"/>
              </a:rPr>
              <a:t>в </a:t>
            </a:r>
            <a:r>
              <a:rPr sz="12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МО «Демидовский </a:t>
            </a:r>
            <a:r>
              <a:rPr sz="1200" b="1" dirty="0">
                <a:solidFill>
                  <a:srgbClr val="996633"/>
                </a:solidFill>
                <a:latin typeface="Times New Roman"/>
                <a:cs typeface="Times New Roman"/>
              </a:rPr>
              <a:t>район» </a:t>
            </a:r>
            <a:r>
              <a:rPr sz="12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Смоленской </a:t>
            </a:r>
            <a:r>
              <a:rPr sz="12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области; бухгалтерское обслуживание учреждений</a:t>
            </a:r>
            <a:r>
              <a:rPr sz="1200" b="1" spc="70" dirty="0">
                <a:solidFill>
                  <a:srgbClr val="996633"/>
                </a:solidFill>
                <a:latin typeface="Times New Roman"/>
                <a:cs typeface="Times New Roman"/>
              </a:rPr>
              <a:t> </a:t>
            </a:r>
            <a:r>
              <a:rPr sz="1200" b="1" spc="-15" dirty="0">
                <a:solidFill>
                  <a:srgbClr val="996633"/>
                </a:solidFill>
                <a:latin typeface="Times New Roman"/>
                <a:cs typeface="Times New Roman"/>
              </a:rPr>
              <a:t>культуры</a:t>
            </a:r>
            <a:endParaRPr sz="1200" dirty="0">
              <a:latin typeface="Times New Roman"/>
              <a:cs typeface="Times New Roman"/>
            </a:endParaRPr>
          </a:p>
        </p:txBody>
      </p:sp>
      <p:graphicFrame>
        <p:nvGraphicFramePr>
          <p:cNvPr id="24" name="object 2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13790128"/>
              </p:ext>
            </p:extLst>
          </p:nvPr>
        </p:nvGraphicFramePr>
        <p:xfrm>
          <a:off x="644739" y="1887855"/>
          <a:ext cx="3954778" cy="62166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91210"/>
                <a:gridCol w="791210"/>
                <a:gridCol w="791209"/>
                <a:gridCol w="791210"/>
                <a:gridCol w="789939"/>
              </a:tblGrid>
              <a:tr h="62166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175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175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175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175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sp>
        <p:nvSpPr>
          <p:cNvPr id="25" name="object 25"/>
          <p:cNvSpPr/>
          <p:nvPr/>
        </p:nvSpPr>
        <p:spPr>
          <a:xfrm>
            <a:off x="5509259" y="2007107"/>
            <a:ext cx="122682" cy="12115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662940" y="2011679"/>
            <a:ext cx="3832859" cy="253746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  <a:effectLst/>
        </p:spPr>
        <p:txBody>
          <a:bodyPr wrap="square" lIns="0" tIns="0" rIns="0" bIns="0" rtlCol="0"/>
          <a:lstStyle/>
          <a:p>
            <a:pPr algn="ctr"/>
            <a:r>
              <a:rPr lang="ru-RU" sz="1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61 720,2 тыс. руб. (99,1%)</a:t>
            </a:r>
            <a:endParaRPr sz="1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49" y="430920"/>
            <a:ext cx="9064935" cy="59876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object 2"/>
          <p:cNvSpPr/>
          <p:nvPr/>
        </p:nvSpPr>
        <p:spPr>
          <a:xfrm>
            <a:off x="0" y="0"/>
            <a:ext cx="286512" cy="5334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13004" y="135636"/>
            <a:ext cx="8730996" cy="27432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09955" y="135636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59" y="135635"/>
                </a:lnTo>
                <a:lnTo>
                  <a:pt x="137159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47116" y="0"/>
            <a:ext cx="140335" cy="135890"/>
          </a:xfrm>
          <a:custGeom>
            <a:avLst/>
            <a:gdLst/>
            <a:ahLst/>
            <a:cxnLst/>
            <a:rect l="l" t="t" r="r" b="b"/>
            <a:pathLst>
              <a:path w="140334" h="135890">
                <a:moveTo>
                  <a:pt x="0" y="135636"/>
                </a:moveTo>
                <a:lnTo>
                  <a:pt x="140208" y="135636"/>
                </a:lnTo>
                <a:lnTo>
                  <a:pt x="140208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47116" y="135636"/>
            <a:ext cx="140335" cy="140335"/>
          </a:xfrm>
          <a:custGeom>
            <a:avLst/>
            <a:gdLst/>
            <a:ahLst/>
            <a:cxnLst/>
            <a:rect l="l" t="t" r="r" b="b"/>
            <a:pathLst>
              <a:path w="140334" h="140335">
                <a:moveTo>
                  <a:pt x="0" y="140207"/>
                </a:moveTo>
                <a:lnTo>
                  <a:pt x="140208" y="140207"/>
                </a:lnTo>
                <a:lnTo>
                  <a:pt x="140208" y="0"/>
                </a:lnTo>
                <a:lnTo>
                  <a:pt x="0" y="0"/>
                </a:lnTo>
                <a:lnTo>
                  <a:pt x="0" y="140207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74320" y="274320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60" y="135635"/>
                </a:lnTo>
                <a:lnTo>
                  <a:pt x="137160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31063" y="137160"/>
            <a:ext cx="142240" cy="137160"/>
          </a:xfrm>
          <a:custGeom>
            <a:avLst/>
            <a:gdLst/>
            <a:ahLst/>
            <a:cxnLst/>
            <a:rect l="l" t="t" r="r" b="b"/>
            <a:pathLst>
              <a:path w="142240" h="137160">
                <a:moveTo>
                  <a:pt x="0" y="137159"/>
                </a:moveTo>
                <a:lnTo>
                  <a:pt x="141732" y="137159"/>
                </a:lnTo>
                <a:lnTo>
                  <a:pt x="141732" y="0"/>
                </a:lnTo>
                <a:lnTo>
                  <a:pt x="0" y="0"/>
                </a:lnTo>
                <a:lnTo>
                  <a:pt x="0" y="137159"/>
                </a:lnTo>
                <a:close/>
              </a:path>
            </a:pathLst>
          </a:custGeom>
          <a:solidFill>
            <a:srgbClr val="0000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09955" y="271272"/>
            <a:ext cx="137160" cy="139065"/>
          </a:xfrm>
          <a:custGeom>
            <a:avLst/>
            <a:gdLst/>
            <a:ahLst/>
            <a:cxnLst/>
            <a:rect l="l" t="t" r="r" b="b"/>
            <a:pathLst>
              <a:path w="137159" h="139065">
                <a:moveTo>
                  <a:pt x="0" y="138683"/>
                </a:moveTo>
                <a:lnTo>
                  <a:pt x="137159" y="138683"/>
                </a:lnTo>
                <a:lnTo>
                  <a:pt x="137159" y="0"/>
                </a:lnTo>
                <a:lnTo>
                  <a:pt x="0" y="0"/>
                </a:lnTo>
                <a:lnTo>
                  <a:pt x="0" y="138683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74320" y="409955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6"/>
                </a:moveTo>
                <a:lnTo>
                  <a:pt x="137160" y="135636"/>
                </a:lnTo>
                <a:lnTo>
                  <a:pt x="137160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930655" y="430148"/>
            <a:ext cx="7717155" cy="84899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065" marR="5080" indent="109220" algn="ctr">
              <a:lnSpc>
                <a:spcPct val="100000"/>
              </a:lnSpc>
              <a:spcBef>
                <a:spcPts val="100"/>
              </a:spcBef>
            </a:pPr>
            <a:r>
              <a:rPr sz="1800" b="1" i="1" spc="-10" dirty="0">
                <a:solidFill>
                  <a:srgbClr val="001F5F"/>
                </a:solidFill>
                <a:latin typeface="Times New Roman"/>
                <a:cs typeface="Times New Roman"/>
              </a:rPr>
              <a:t>Муниципальная </a:t>
            </a:r>
            <a:r>
              <a:rPr sz="1800" b="1" i="1" spc="-5" dirty="0" err="1">
                <a:solidFill>
                  <a:srgbClr val="001F5F"/>
                </a:solidFill>
                <a:latin typeface="Times New Roman"/>
                <a:cs typeface="Times New Roman"/>
              </a:rPr>
              <a:t>программа</a:t>
            </a:r>
            <a:r>
              <a:rPr sz="18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sz="1800" b="1" i="1" spc="-5" dirty="0" smtClean="0">
                <a:solidFill>
                  <a:srgbClr val="001F5F"/>
                </a:solidFill>
                <a:latin typeface="Times New Roman"/>
                <a:cs typeface="Times New Roman"/>
              </a:rPr>
              <a:t>«</a:t>
            </a:r>
            <a:r>
              <a:rPr lang="ru-RU" sz="1800" b="1" i="1" spc="-5" dirty="0" err="1">
                <a:solidFill>
                  <a:srgbClr val="001F5F"/>
                </a:solidFill>
                <a:latin typeface="Times New Roman"/>
                <a:cs typeface="Times New Roman"/>
              </a:rPr>
              <a:t>Гражданско</a:t>
            </a:r>
            <a:r>
              <a:rPr lang="ru-RU" sz="18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 – патриотическое воспитание граждан в муниципальном образовании «Демидовский район» Смоленской области</a:t>
            </a:r>
            <a:r>
              <a:rPr sz="1800" b="1" i="1" spc="-10" dirty="0" smtClean="0">
                <a:solidFill>
                  <a:srgbClr val="001F5F"/>
                </a:solidFill>
                <a:latin typeface="Times New Roman"/>
                <a:cs typeface="Times New Roman"/>
              </a:rPr>
              <a:t>»</a:t>
            </a:r>
            <a:endParaRPr sz="1800" dirty="0">
              <a:latin typeface="Times New Roman"/>
              <a:cs typeface="Times New Roman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1297100" y="3113264"/>
            <a:ext cx="0" cy="666115"/>
          </a:xfrm>
          <a:custGeom>
            <a:avLst/>
            <a:gdLst/>
            <a:ahLst/>
            <a:cxnLst/>
            <a:rect l="l" t="t" r="r" b="b"/>
            <a:pathLst>
              <a:path h="666114">
                <a:moveTo>
                  <a:pt x="0" y="0"/>
                </a:moveTo>
                <a:lnTo>
                  <a:pt x="0" y="665987"/>
                </a:lnTo>
              </a:path>
            </a:pathLst>
          </a:custGeom>
          <a:ln w="9144">
            <a:solidFill>
              <a:srgbClr val="85858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2057400" y="3113263"/>
            <a:ext cx="0" cy="666115"/>
          </a:xfrm>
          <a:custGeom>
            <a:avLst/>
            <a:gdLst/>
            <a:ahLst/>
            <a:cxnLst/>
            <a:rect l="l" t="t" r="r" b="b"/>
            <a:pathLst>
              <a:path h="666114">
                <a:moveTo>
                  <a:pt x="0" y="0"/>
                </a:moveTo>
                <a:lnTo>
                  <a:pt x="0" y="665987"/>
                </a:lnTo>
              </a:path>
            </a:pathLst>
          </a:custGeom>
          <a:ln w="9144">
            <a:solidFill>
              <a:srgbClr val="85858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2870106" y="3113264"/>
            <a:ext cx="0" cy="666115"/>
          </a:xfrm>
          <a:custGeom>
            <a:avLst/>
            <a:gdLst/>
            <a:ahLst/>
            <a:cxnLst/>
            <a:rect l="l" t="t" r="r" b="b"/>
            <a:pathLst>
              <a:path h="666114">
                <a:moveTo>
                  <a:pt x="0" y="0"/>
                </a:moveTo>
                <a:lnTo>
                  <a:pt x="0" y="665987"/>
                </a:lnTo>
              </a:path>
            </a:pathLst>
          </a:custGeom>
          <a:ln w="9144">
            <a:solidFill>
              <a:srgbClr val="85858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3668267" y="3113264"/>
            <a:ext cx="0" cy="666115"/>
          </a:xfrm>
          <a:custGeom>
            <a:avLst/>
            <a:gdLst/>
            <a:ahLst/>
            <a:cxnLst/>
            <a:rect l="l" t="t" r="r" b="b"/>
            <a:pathLst>
              <a:path h="666114">
                <a:moveTo>
                  <a:pt x="0" y="0"/>
                </a:moveTo>
                <a:lnTo>
                  <a:pt x="0" y="665987"/>
                </a:lnTo>
              </a:path>
            </a:pathLst>
          </a:custGeom>
          <a:ln w="9144">
            <a:solidFill>
              <a:srgbClr val="85858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4468368" y="3124199"/>
            <a:ext cx="0" cy="666115"/>
          </a:xfrm>
          <a:custGeom>
            <a:avLst/>
            <a:gdLst/>
            <a:ahLst/>
            <a:cxnLst/>
            <a:rect l="l" t="t" r="r" b="b"/>
            <a:pathLst>
              <a:path h="666114">
                <a:moveTo>
                  <a:pt x="0" y="0"/>
                </a:moveTo>
                <a:lnTo>
                  <a:pt x="0" y="665987"/>
                </a:lnTo>
              </a:path>
            </a:pathLst>
          </a:custGeom>
          <a:ln w="9144">
            <a:solidFill>
              <a:srgbClr val="85858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496252" y="3349700"/>
            <a:ext cx="3963924" cy="34753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511303" y="3388207"/>
            <a:ext cx="1980310" cy="27052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514858" y="3779379"/>
            <a:ext cx="3953510" cy="0"/>
          </a:xfrm>
          <a:custGeom>
            <a:avLst/>
            <a:gdLst/>
            <a:ahLst/>
            <a:cxnLst/>
            <a:rect l="l" t="t" r="r" b="b"/>
            <a:pathLst>
              <a:path w="3953510">
                <a:moveTo>
                  <a:pt x="0" y="0"/>
                </a:moveTo>
                <a:lnTo>
                  <a:pt x="3953255" y="0"/>
                </a:lnTo>
              </a:path>
            </a:pathLst>
          </a:custGeom>
          <a:ln w="9144">
            <a:solidFill>
              <a:srgbClr val="85858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511303" y="3124200"/>
            <a:ext cx="0" cy="666115"/>
          </a:xfrm>
          <a:custGeom>
            <a:avLst/>
            <a:gdLst/>
            <a:ahLst/>
            <a:cxnLst/>
            <a:rect l="l" t="t" r="r" b="b"/>
            <a:pathLst>
              <a:path h="666114">
                <a:moveTo>
                  <a:pt x="0" y="665987"/>
                </a:moveTo>
                <a:lnTo>
                  <a:pt x="0" y="0"/>
                </a:lnTo>
              </a:path>
            </a:pathLst>
          </a:custGeom>
          <a:ln w="9144">
            <a:solidFill>
              <a:srgbClr val="85858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 txBox="1"/>
          <p:nvPr/>
        </p:nvSpPr>
        <p:spPr>
          <a:xfrm>
            <a:off x="360031" y="3902900"/>
            <a:ext cx="421640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 dirty="0">
              <a:latin typeface="Arial"/>
              <a:cs typeface="Arial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1047227" y="3902899"/>
            <a:ext cx="49974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2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 dirty="0">
              <a:latin typeface="Arial"/>
              <a:cs typeface="Arial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1807527" y="3902900"/>
            <a:ext cx="49974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4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 dirty="0">
              <a:latin typeface="Arial"/>
              <a:cs typeface="Arial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2628645" y="3902900"/>
            <a:ext cx="49974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6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 dirty="0">
              <a:latin typeface="Arial"/>
              <a:cs typeface="Arial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3380393" y="3912527"/>
            <a:ext cx="49974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8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 dirty="0">
              <a:latin typeface="Arial"/>
              <a:cs typeface="Arial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4171568" y="3912527"/>
            <a:ext cx="57721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100.00%</a:t>
            </a:r>
            <a:endParaRPr sz="1100" dirty="0">
              <a:latin typeface="Arial"/>
              <a:cs typeface="Arial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5413629" y="3124200"/>
            <a:ext cx="3211830" cy="673100"/>
          </a:xfrm>
          <a:prstGeom prst="rect">
            <a:avLst/>
          </a:prstGeom>
        </p:spPr>
        <p:txBody>
          <a:bodyPr vert="horz" wrap="square" lIns="0" tIns="24765" rIns="0" bIns="0" rtlCol="0">
            <a:spAutoFit/>
          </a:bodyPr>
          <a:lstStyle/>
          <a:p>
            <a:pPr marL="179705" marR="170815" algn="ctr">
              <a:lnSpc>
                <a:spcPts val="1380"/>
              </a:lnSpc>
              <a:spcBef>
                <a:spcPts val="195"/>
              </a:spcBef>
            </a:pPr>
            <a:r>
              <a:rPr sz="1200" b="1" spc="-10" dirty="0">
                <a:solidFill>
                  <a:srgbClr val="C00000"/>
                </a:solidFill>
                <a:latin typeface="Arial"/>
                <a:cs typeface="Arial"/>
              </a:rPr>
              <a:t>Фактическое исполнение </a:t>
            </a:r>
            <a:r>
              <a:rPr sz="1200" b="1" dirty="0">
                <a:solidFill>
                  <a:srgbClr val="C00000"/>
                </a:solidFill>
                <a:latin typeface="Arial"/>
                <a:cs typeface="Arial"/>
              </a:rPr>
              <a:t>в </a:t>
            </a:r>
            <a:r>
              <a:rPr sz="1200" b="1" dirty="0" smtClean="0">
                <a:solidFill>
                  <a:srgbClr val="C00000"/>
                </a:solidFill>
                <a:latin typeface="Arial"/>
                <a:cs typeface="Arial"/>
              </a:rPr>
              <a:t>20</a:t>
            </a:r>
            <a:r>
              <a:rPr lang="ru-RU" sz="1200" b="1" dirty="0" smtClean="0">
                <a:solidFill>
                  <a:srgbClr val="C00000"/>
                </a:solidFill>
                <a:latin typeface="Arial"/>
                <a:cs typeface="Arial"/>
              </a:rPr>
              <a:t>23</a:t>
            </a:r>
            <a:r>
              <a:rPr sz="1200" b="1" dirty="0" smtClean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200" b="1" spc="-5" dirty="0">
                <a:solidFill>
                  <a:srgbClr val="C00000"/>
                </a:solidFill>
                <a:latin typeface="Arial"/>
                <a:cs typeface="Arial"/>
              </a:rPr>
              <a:t>году  </a:t>
            </a:r>
            <a:r>
              <a:rPr sz="1200" b="1" spc="-5" dirty="0" err="1">
                <a:solidFill>
                  <a:srgbClr val="C00000"/>
                </a:solidFill>
                <a:latin typeface="Arial"/>
                <a:cs typeface="Arial"/>
              </a:rPr>
              <a:t>при</a:t>
            </a:r>
            <a:r>
              <a:rPr sz="1200" b="1" spc="-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200" b="1" spc="-5" dirty="0" err="1" smtClean="0">
                <a:solidFill>
                  <a:srgbClr val="C00000"/>
                </a:solidFill>
                <a:latin typeface="Arial"/>
                <a:cs typeface="Arial"/>
              </a:rPr>
              <a:t>плане</a:t>
            </a:r>
            <a:r>
              <a:rPr lang="ru-RU" sz="1200" b="1" spc="-5" dirty="0" smtClean="0">
                <a:solidFill>
                  <a:srgbClr val="C00000"/>
                </a:solidFill>
                <a:latin typeface="Arial"/>
                <a:cs typeface="Arial"/>
              </a:rPr>
              <a:t> 54,5 </a:t>
            </a:r>
            <a:r>
              <a:rPr sz="1200" b="1" spc="-15" dirty="0" err="1" smtClean="0">
                <a:solidFill>
                  <a:srgbClr val="C00000"/>
                </a:solidFill>
                <a:latin typeface="Arial"/>
                <a:cs typeface="Arial"/>
              </a:rPr>
              <a:t>тыс</a:t>
            </a:r>
            <a:r>
              <a:rPr sz="1200" b="1" spc="-15" dirty="0" smtClean="0">
                <a:solidFill>
                  <a:srgbClr val="C00000"/>
                </a:solidFill>
                <a:latin typeface="Arial"/>
                <a:cs typeface="Arial"/>
              </a:rPr>
              <a:t>.</a:t>
            </a:r>
            <a:r>
              <a:rPr lang="ru-RU" sz="1200" b="1" spc="-15" dirty="0" smtClean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200" b="1" spc="-15" dirty="0" err="1" smtClean="0">
                <a:solidFill>
                  <a:srgbClr val="C00000"/>
                </a:solidFill>
                <a:latin typeface="Arial"/>
                <a:cs typeface="Arial"/>
              </a:rPr>
              <a:t>рублей</a:t>
            </a:r>
            <a:endParaRPr sz="1200" dirty="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805"/>
              </a:spcBef>
            </a:pPr>
            <a:r>
              <a:rPr sz="1200" b="1" spc="-10" dirty="0" err="1">
                <a:solidFill>
                  <a:srgbClr val="C00000"/>
                </a:solidFill>
                <a:latin typeface="Arial"/>
                <a:cs typeface="Arial"/>
              </a:rPr>
              <a:t>составило</a:t>
            </a:r>
            <a:r>
              <a:rPr sz="1200" b="1" spc="-10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ru-RU" sz="1200" b="1" dirty="0" smtClean="0">
                <a:solidFill>
                  <a:srgbClr val="C00000"/>
                </a:solidFill>
                <a:latin typeface="Arial"/>
                <a:cs typeface="Arial"/>
              </a:rPr>
              <a:t>100,0 </a:t>
            </a:r>
            <a:r>
              <a:rPr sz="1200" b="1" dirty="0" smtClean="0">
                <a:solidFill>
                  <a:srgbClr val="C00000"/>
                </a:solidFill>
                <a:latin typeface="Arial"/>
                <a:cs typeface="Arial"/>
              </a:rPr>
              <a:t>% </a:t>
            </a:r>
            <a:r>
              <a:rPr sz="1200" b="1" spc="-5" dirty="0" err="1">
                <a:solidFill>
                  <a:srgbClr val="C00000"/>
                </a:solidFill>
                <a:latin typeface="Arial"/>
                <a:cs typeface="Arial"/>
              </a:rPr>
              <a:t>или</a:t>
            </a:r>
            <a:r>
              <a:rPr sz="1200" b="1" spc="-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ru-RU" sz="1200" b="1" dirty="0" smtClean="0">
                <a:solidFill>
                  <a:srgbClr val="C00000"/>
                </a:solidFill>
                <a:latin typeface="Arial"/>
                <a:cs typeface="Arial"/>
              </a:rPr>
              <a:t>54,5 </a:t>
            </a:r>
            <a:r>
              <a:rPr sz="1200" b="1" spc="-15" dirty="0" err="1" smtClean="0">
                <a:solidFill>
                  <a:srgbClr val="C00000"/>
                </a:solidFill>
                <a:latin typeface="Arial"/>
                <a:cs typeface="Arial"/>
              </a:rPr>
              <a:t>тыс</a:t>
            </a:r>
            <a:r>
              <a:rPr sz="1200" b="1" spc="-15" dirty="0" smtClean="0">
                <a:solidFill>
                  <a:srgbClr val="C00000"/>
                </a:solidFill>
                <a:latin typeface="Arial"/>
                <a:cs typeface="Arial"/>
              </a:rPr>
              <a:t>.</a:t>
            </a:r>
            <a:r>
              <a:rPr lang="ru-RU" sz="1200" b="1" spc="-15" dirty="0" smtClean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200" b="1" spc="-15" dirty="0" err="1" smtClean="0">
                <a:solidFill>
                  <a:srgbClr val="C00000"/>
                </a:solidFill>
                <a:latin typeface="Arial"/>
                <a:cs typeface="Arial"/>
              </a:rPr>
              <a:t>рублей</a:t>
            </a:r>
            <a:endParaRPr sz="1200" dirty="0">
              <a:latin typeface="Arial"/>
              <a:cs typeface="Arial"/>
            </a:endParaRPr>
          </a:p>
        </p:txBody>
      </p:sp>
      <p:sp>
        <p:nvSpPr>
          <p:cNvPr id="29" name="object 29"/>
          <p:cNvSpPr/>
          <p:nvPr/>
        </p:nvSpPr>
        <p:spPr>
          <a:xfrm>
            <a:off x="5292991" y="3339593"/>
            <a:ext cx="122682" cy="12115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30" name="object 3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1406972"/>
              </p:ext>
            </p:extLst>
          </p:nvPr>
        </p:nvGraphicFramePr>
        <p:xfrm>
          <a:off x="143256" y="4176741"/>
          <a:ext cx="8793479" cy="2470828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901565"/>
                <a:gridCol w="1441450"/>
                <a:gridCol w="1351280"/>
                <a:gridCol w="1099184"/>
              </a:tblGrid>
              <a:tr h="393308">
                <a:tc>
                  <a:txBody>
                    <a:bodyPr/>
                    <a:lstStyle/>
                    <a:p>
                      <a:pPr marL="1120775" algn="l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200" b="1" spc="-5" dirty="0" err="1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Наименование</a:t>
                      </a:r>
                      <a:r>
                        <a:rPr sz="1200" b="1" spc="-5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ru-RU" sz="1200" b="1" spc="-10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комплексов процессных мероприятий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77800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200" b="1" dirty="0" err="1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План</a:t>
                      </a:r>
                      <a:r>
                        <a:rPr sz="12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20</a:t>
                      </a:r>
                      <a:r>
                        <a:rPr lang="ru-RU" sz="1200" b="1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23</a:t>
                      </a:r>
                      <a:r>
                        <a:rPr lang="ru-RU" sz="1200" b="1" baseline="0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spc="-185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spc="-20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год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14300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200" b="1" dirty="0" err="1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Факт</a:t>
                      </a:r>
                      <a:r>
                        <a:rPr sz="12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20</a:t>
                      </a:r>
                      <a:r>
                        <a:rPr lang="ru-RU" sz="1200" b="1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23</a:t>
                      </a:r>
                      <a:r>
                        <a:rPr lang="ru-RU" sz="1200" b="1" baseline="0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spc="-145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spc="-40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год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4130" algn="ctr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2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%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R="8890" algn="ctr">
                        <a:lnSpc>
                          <a:spcPts val="1370"/>
                        </a:lnSpc>
                      </a:pPr>
                      <a:r>
                        <a:rPr sz="1200" b="1" spc="-10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исполнения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</a:tr>
              <a:tr h="690285">
                <a:tc>
                  <a:txBody>
                    <a:bodyPr/>
                    <a:lstStyle/>
                    <a:p>
                      <a:pPr marL="91440" marR="541655" indent="38100">
                        <a:lnSpc>
                          <a:spcPts val="1440"/>
                        </a:lnSpc>
                        <a:spcBef>
                          <a:spcPts val="25"/>
                        </a:spcBef>
                      </a:pPr>
                      <a:r>
                        <a:rPr lang="ru-RU" sz="1000" b="1" spc="-15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Комплекс процессных мероприятий «Совершенствование системы патриотического воспитания граждан в Смоленской области, форм и методов работы, организация и проведение мероприятий по гражданско-патриотическому воспитанию граждан»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317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3970" algn="ctr">
                        <a:lnSpc>
                          <a:spcPct val="100000"/>
                        </a:lnSpc>
                      </a:pPr>
                      <a:r>
                        <a:rPr lang="ru-RU" sz="1000" b="1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17,4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3970" algn="ctr">
                        <a:lnSpc>
                          <a:spcPct val="100000"/>
                        </a:lnSpc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17,4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358775">
                        <a:lnSpc>
                          <a:spcPct val="100000"/>
                        </a:lnSpc>
                      </a:pPr>
                      <a:r>
                        <a:rPr lang="ru-RU" sz="1000" b="1" spc="-9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</a:tr>
              <a:tr h="346676">
                <a:tc>
                  <a:txBody>
                    <a:bodyPr/>
                    <a:lstStyle/>
                    <a:p>
                      <a:pPr marL="91440" marR="541655" indent="38100">
                        <a:lnSpc>
                          <a:spcPts val="1440"/>
                        </a:lnSpc>
                        <a:spcBef>
                          <a:spcPts val="25"/>
                        </a:spcBef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Комплекс процессных мероприятий «Поддержка Районного поискового объединения им. Героя Советского Союза П.Д. Хренова»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317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3970" algn="ctr">
                        <a:lnSpc>
                          <a:spcPct val="100000"/>
                        </a:lnSpc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22,3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3970" algn="ctr">
                        <a:lnSpc>
                          <a:spcPct val="100000"/>
                        </a:lnSpc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22,3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358775">
                        <a:lnSpc>
                          <a:spcPct val="100000"/>
                        </a:lnSpc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</a:tr>
              <a:tr h="592724">
                <a:tc>
                  <a:txBody>
                    <a:bodyPr/>
                    <a:lstStyle/>
                    <a:p>
                      <a:pPr marL="91440" marR="541655" indent="38100">
                        <a:lnSpc>
                          <a:spcPts val="1440"/>
                        </a:lnSpc>
                        <a:spcBef>
                          <a:spcPts val="25"/>
                        </a:spcBef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Комплекс процессных мероприятий «Повышение престижа военной службы в молодежной среде и реализация комплекса воспитательных и развивающих мероприятий для допризывной молодежи»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317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3970" algn="ctr">
                        <a:lnSpc>
                          <a:spcPct val="100000"/>
                        </a:lnSpc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9,7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3970" algn="ctr">
                        <a:lnSpc>
                          <a:spcPct val="100000"/>
                        </a:lnSpc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9,7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358775">
                        <a:lnSpc>
                          <a:spcPct val="100000"/>
                        </a:lnSpc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</a:tr>
              <a:tr h="406809">
                <a:tc>
                  <a:txBody>
                    <a:bodyPr/>
                    <a:lstStyle/>
                    <a:p>
                      <a:pPr marL="91440" marR="541655" indent="38100">
                        <a:lnSpc>
                          <a:spcPts val="1440"/>
                        </a:lnSpc>
                        <a:spcBef>
                          <a:spcPts val="25"/>
                        </a:spcBef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Комплекс процессных мероприятий «Мероприятия, направленные на развитие системы духовно-нравственного воспитания граждан»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317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12700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3970" algn="ctr">
                        <a:lnSpc>
                          <a:spcPct val="100000"/>
                        </a:lnSpc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5,1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12700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3970" algn="ctr">
                        <a:lnSpc>
                          <a:spcPct val="100000"/>
                        </a:lnSpc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5,1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12700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358775">
                        <a:lnSpc>
                          <a:spcPct val="100000"/>
                        </a:lnSpc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12700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</a:tr>
            </a:tbl>
          </a:graphicData>
        </a:graphic>
      </p:graphicFrame>
      <p:sp>
        <p:nvSpPr>
          <p:cNvPr id="31" name="object 31"/>
          <p:cNvSpPr txBox="1"/>
          <p:nvPr/>
        </p:nvSpPr>
        <p:spPr>
          <a:xfrm>
            <a:off x="342900" y="1371600"/>
            <a:ext cx="8509915" cy="124328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sz="1600" b="1" spc="-5" dirty="0">
                <a:solidFill>
                  <a:srgbClr val="964607"/>
                </a:solidFill>
                <a:latin typeface="Times New Roman"/>
                <a:cs typeface="Times New Roman"/>
              </a:rPr>
              <a:t>Цель: </a:t>
            </a:r>
            <a:r>
              <a:rPr lang="ru-RU" sz="16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и совершенствование системы гражданско-патриотического воспитания граждан в муниципальном образовании «Демидовский район» Смоленской области и повышение уровня консолидации общества </a:t>
            </a:r>
            <a:r>
              <a:rPr lang="ru-RU" sz="16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решения </a:t>
            </a:r>
            <a:r>
              <a:rPr lang="ru-RU" sz="16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задач обеспечения </a:t>
            </a:r>
            <a:r>
              <a:rPr lang="ru-RU" sz="16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национальной </a:t>
            </a:r>
            <a:r>
              <a:rPr lang="ru-RU" sz="16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безопасности и устойчивого развития Российской Федерации, </a:t>
            </a:r>
            <a:r>
              <a:rPr lang="ru-RU" sz="16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укрепления чувства </a:t>
            </a:r>
            <a:r>
              <a:rPr lang="ru-RU" sz="16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сопричастности граждан к истории и культуре России</a:t>
            </a:r>
            <a:endParaRPr sz="16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914400" y="3424723"/>
            <a:ext cx="2660142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200" b="1" dirty="0" smtClean="0">
                <a:solidFill>
                  <a:srgbClr val="FFFFFF"/>
                </a:solidFill>
                <a:latin typeface="Times New Roman"/>
                <a:cs typeface="Times New Roman"/>
              </a:rPr>
              <a:t>54,5 </a:t>
            </a:r>
            <a:r>
              <a:rPr sz="1200" b="1" dirty="0" err="1" smtClean="0">
                <a:solidFill>
                  <a:srgbClr val="FFFFFF"/>
                </a:solidFill>
                <a:latin typeface="Times New Roman"/>
                <a:cs typeface="Times New Roman"/>
              </a:rPr>
              <a:t>тыс</a:t>
            </a:r>
            <a:r>
              <a:rPr sz="1200" b="1" dirty="0">
                <a:solidFill>
                  <a:srgbClr val="FFFFFF"/>
                </a:solidFill>
                <a:latin typeface="Times New Roman"/>
                <a:cs typeface="Times New Roman"/>
              </a:rPr>
              <a:t>. </a:t>
            </a:r>
            <a:r>
              <a:rPr sz="1200" b="1" spc="-10" dirty="0">
                <a:solidFill>
                  <a:srgbClr val="FFFFFF"/>
                </a:solidFill>
                <a:latin typeface="Times New Roman"/>
                <a:cs typeface="Times New Roman"/>
              </a:rPr>
              <a:t>руб.</a:t>
            </a:r>
            <a:r>
              <a:rPr sz="1200" b="1" spc="-20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200" b="1" dirty="0" smtClean="0">
                <a:solidFill>
                  <a:srgbClr val="FFFFFF"/>
                </a:solidFill>
                <a:latin typeface="Times New Roman"/>
                <a:cs typeface="Times New Roman"/>
              </a:rPr>
              <a:t>(</a:t>
            </a:r>
            <a:r>
              <a:rPr lang="ru-RU" sz="1200" b="1" dirty="0" smtClean="0">
                <a:solidFill>
                  <a:srgbClr val="FFFFFF"/>
                </a:solidFill>
                <a:latin typeface="Times New Roman"/>
                <a:cs typeface="Times New Roman"/>
              </a:rPr>
              <a:t>100,0</a:t>
            </a:r>
            <a:r>
              <a:rPr sz="1200" b="1" dirty="0" smtClean="0">
                <a:solidFill>
                  <a:srgbClr val="FFFFFF"/>
                </a:solidFill>
                <a:latin typeface="Times New Roman"/>
                <a:cs typeface="Times New Roman"/>
              </a:rPr>
              <a:t>%)</a:t>
            </a:r>
            <a:endParaRPr sz="1200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13625437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86512" cy="533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13004" y="135636"/>
            <a:ext cx="8730996" cy="27432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09955" y="135636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59" y="135635"/>
                </a:lnTo>
                <a:lnTo>
                  <a:pt x="137159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47116" y="0"/>
            <a:ext cx="140335" cy="135890"/>
          </a:xfrm>
          <a:custGeom>
            <a:avLst/>
            <a:gdLst/>
            <a:ahLst/>
            <a:cxnLst/>
            <a:rect l="l" t="t" r="r" b="b"/>
            <a:pathLst>
              <a:path w="140334" h="135890">
                <a:moveTo>
                  <a:pt x="0" y="135636"/>
                </a:moveTo>
                <a:lnTo>
                  <a:pt x="140208" y="135636"/>
                </a:lnTo>
                <a:lnTo>
                  <a:pt x="140208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47116" y="135636"/>
            <a:ext cx="140335" cy="140335"/>
          </a:xfrm>
          <a:custGeom>
            <a:avLst/>
            <a:gdLst/>
            <a:ahLst/>
            <a:cxnLst/>
            <a:rect l="l" t="t" r="r" b="b"/>
            <a:pathLst>
              <a:path w="140334" h="140335">
                <a:moveTo>
                  <a:pt x="0" y="140207"/>
                </a:moveTo>
                <a:lnTo>
                  <a:pt x="140208" y="140207"/>
                </a:lnTo>
                <a:lnTo>
                  <a:pt x="140208" y="0"/>
                </a:lnTo>
                <a:lnTo>
                  <a:pt x="0" y="0"/>
                </a:lnTo>
                <a:lnTo>
                  <a:pt x="0" y="140207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74320" y="274320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60" y="135635"/>
                </a:lnTo>
                <a:lnTo>
                  <a:pt x="137160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31063" y="137160"/>
            <a:ext cx="142240" cy="137160"/>
          </a:xfrm>
          <a:custGeom>
            <a:avLst/>
            <a:gdLst/>
            <a:ahLst/>
            <a:cxnLst/>
            <a:rect l="l" t="t" r="r" b="b"/>
            <a:pathLst>
              <a:path w="142240" h="137160">
                <a:moveTo>
                  <a:pt x="0" y="137159"/>
                </a:moveTo>
                <a:lnTo>
                  <a:pt x="141732" y="137159"/>
                </a:lnTo>
                <a:lnTo>
                  <a:pt x="141732" y="0"/>
                </a:lnTo>
                <a:lnTo>
                  <a:pt x="0" y="0"/>
                </a:lnTo>
                <a:lnTo>
                  <a:pt x="0" y="137159"/>
                </a:lnTo>
                <a:close/>
              </a:path>
            </a:pathLst>
          </a:custGeom>
          <a:solidFill>
            <a:srgbClr val="0000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09955" y="271272"/>
            <a:ext cx="137160" cy="139065"/>
          </a:xfrm>
          <a:custGeom>
            <a:avLst/>
            <a:gdLst/>
            <a:ahLst/>
            <a:cxnLst/>
            <a:rect l="l" t="t" r="r" b="b"/>
            <a:pathLst>
              <a:path w="137159" h="139065">
                <a:moveTo>
                  <a:pt x="0" y="138683"/>
                </a:moveTo>
                <a:lnTo>
                  <a:pt x="137159" y="138683"/>
                </a:lnTo>
                <a:lnTo>
                  <a:pt x="137159" y="0"/>
                </a:lnTo>
                <a:lnTo>
                  <a:pt x="0" y="0"/>
                </a:lnTo>
                <a:lnTo>
                  <a:pt x="0" y="138683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74320" y="409955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6"/>
                </a:moveTo>
                <a:lnTo>
                  <a:pt x="137160" y="135636"/>
                </a:lnTo>
                <a:lnTo>
                  <a:pt x="137160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35051" y="548640"/>
            <a:ext cx="8977884" cy="616762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881278" y="501853"/>
            <a:ext cx="7772400" cy="84899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57150" algn="ctr">
              <a:lnSpc>
                <a:spcPct val="100000"/>
              </a:lnSpc>
              <a:spcBef>
                <a:spcPts val="100"/>
              </a:spcBef>
            </a:pPr>
            <a:r>
              <a:rPr sz="18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Муниципальная </a:t>
            </a:r>
            <a:r>
              <a:rPr sz="1800" b="1" i="1" spc="-5" dirty="0" err="1">
                <a:solidFill>
                  <a:srgbClr val="001F5F"/>
                </a:solidFill>
                <a:latin typeface="Times New Roman"/>
                <a:cs typeface="Times New Roman"/>
              </a:rPr>
              <a:t>программа</a:t>
            </a:r>
            <a:r>
              <a:rPr sz="18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sz="1800" b="1" i="1" spc="-10" dirty="0" smtClean="0">
                <a:solidFill>
                  <a:srgbClr val="001F5F"/>
                </a:solidFill>
                <a:latin typeface="Times New Roman"/>
                <a:cs typeface="Times New Roman"/>
              </a:rPr>
              <a:t>«</a:t>
            </a:r>
            <a:r>
              <a:rPr sz="1800" b="1" i="1" spc="-10" dirty="0" err="1" smtClean="0">
                <a:solidFill>
                  <a:srgbClr val="001F5F"/>
                </a:solidFill>
                <a:latin typeface="Times New Roman"/>
                <a:cs typeface="Times New Roman"/>
              </a:rPr>
              <a:t>Развитие</a:t>
            </a:r>
            <a:r>
              <a:rPr sz="1800" b="1" i="1" spc="-10" dirty="0" smtClean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sz="1800" b="1" i="1" spc="-5" dirty="0" err="1" smtClean="0">
                <a:solidFill>
                  <a:srgbClr val="001F5F"/>
                </a:solidFill>
                <a:latin typeface="Times New Roman"/>
                <a:cs typeface="Times New Roman"/>
              </a:rPr>
              <a:t>малого</a:t>
            </a:r>
            <a:r>
              <a:rPr sz="1800" b="1" i="1" spc="-5" dirty="0" smtClean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sz="1800" b="1" i="1" dirty="0" smtClean="0">
                <a:solidFill>
                  <a:srgbClr val="001F5F"/>
                </a:solidFill>
                <a:latin typeface="Times New Roman"/>
                <a:cs typeface="Times New Roman"/>
              </a:rPr>
              <a:t>и </a:t>
            </a:r>
            <a:r>
              <a:rPr sz="1800" b="1" i="1" spc="-10" dirty="0" err="1" smtClean="0">
                <a:solidFill>
                  <a:srgbClr val="001F5F"/>
                </a:solidFill>
                <a:latin typeface="Times New Roman"/>
                <a:cs typeface="Times New Roman"/>
              </a:rPr>
              <a:t>среднего</a:t>
            </a:r>
            <a:r>
              <a:rPr sz="1800" b="1" i="1" spc="-10" dirty="0" smtClean="0">
                <a:solidFill>
                  <a:srgbClr val="001F5F"/>
                </a:solidFill>
                <a:latin typeface="Times New Roman"/>
                <a:cs typeface="Times New Roman"/>
              </a:rPr>
              <a:t>  </a:t>
            </a:r>
            <a:r>
              <a:rPr sz="1800" b="1" i="1" spc="-10" dirty="0" err="1" smtClean="0">
                <a:solidFill>
                  <a:srgbClr val="001F5F"/>
                </a:solidFill>
                <a:latin typeface="Times New Roman"/>
                <a:cs typeface="Times New Roman"/>
              </a:rPr>
              <a:t>предпринимательства</a:t>
            </a:r>
            <a:r>
              <a:rPr sz="1800" b="1" i="1" spc="-10" dirty="0" smtClean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sz="1800" b="1" i="1" dirty="0" smtClean="0">
                <a:solidFill>
                  <a:srgbClr val="001F5F"/>
                </a:solidFill>
                <a:latin typeface="Times New Roman"/>
                <a:cs typeface="Times New Roman"/>
              </a:rPr>
              <a:t>в </a:t>
            </a:r>
            <a:r>
              <a:rPr sz="1800" b="1" i="1" spc="-10" dirty="0" err="1" smtClean="0">
                <a:solidFill>
                  <a:srgbClr val="001F5F"/>
                </a:solidFill>
                <a:latin typeface="Times New Roman"/>
                <a:cs typeface="Times New Roman"/>
              </a:rPr>
              <a:t>муниципальном</a:t>
            </a:r>
            <a:r>
              <a:rPr sz="1800" b="1" i="1" spc="-10" dirty="0" smtClean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sz="1800" b="1" i="1" spc="-5" dirty="0" err="1" smtClean="0">
                <a:solidFill>
                  <a:srgbClr val="001F5F"/>
                </a:solidFill>
                <a:latin typeface="Times New Roman"/>
                <a:cs typeface="Times New Roman"/>
              </a:rPr>
              <a:t>образовании</a:t>
            </a:r>
            <a:r>
              <a:rPr sz="1800" b="1" i="1" spc="-5" dirty="0" smtClean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sz="1800" b="1" i="1" spc="-10" dirty="0" smtClean="0">
                <a:solidFill>
                  <a:srgbClr val="001F5F"/>
                </a:solidFill>
                <a:latin typeface="Times New Roman"/>
                <a:cs typeface="Times New Roman"/>
              </a:rPr>
              <a:t>«</a:t>
            </a:r>
            <a:r>
              <a:rPr sz="1800" b="1" i="1" spc="-10" dirty="0" err="1" smtClean="0">
                <a:solidFill>
                  <a:srgbClr val="001F5F"/>
                </a:solidFill>
                <a:latin typeface="Times New Roman"/>
                <a:cs typeface="Times New Roman"/>
              </a:rPr>
              <a:t>Демидовский</a:t>
            </a:r>
            <a:r>
              <a:rPr sz="1800" b="1" i="1" spc="-10" dirty="0" smtClean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sz="1800" b="1" i="1" spc="-5" dirty="0" err="1" smtClean="0">
                <a:solidFill>
                  <a:srgbClr val="001F5F"/>
                </a:solidFill>
                <a:latin typeface="Times New Roman"/>
                <a:cs typeface="Times New Roman"/>
              </a:rPr>
              <a:t>район</a:t>
            </a:r>
            <a:r>
              <a:rPr sz="1800" b="1" i="1" spc="-5" dirty="0" smtClean="0">
                <a:solidFill>
                  <a:srgbClr val="001F5F"/>
                </a:solidFill>
                <a:latin typeface="Times New Roman"/>
                <a:cs typeface="Times New Roman"/>
              </a:rPr>
              <a:t>»  </a:t>
            </a:r>
            <a:r>
              <a:rPr sz="1800" b="1" i="1" spc="-15" dirty="0" err="1" smtClean="0">
                <a:solidFill>
                  <a:srgbClr val="001F5F"/>
                </a:solidFill>
                <a:latin typeface="Times New Roman"/>
                <a:cs typeface="Times New Roman"/>
              </a:rPr>
              <a:t>Смоленской</a:t>
            </a:r>
            <a:r>
              <a:rPr sz="1800" b="1" i="1" spc="-15" dirty="0" smtClean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sz="1800" b="1" i="1" spc="-10" dirty="0" err="1" smtClean="0">
                <a:solidFill>
                  <a:srgbClr val="001F5F"/>
                </a:solidFill>
                <a:latin typeface="Times New Roman"/>
                <a:cs typeface="Times New Roman"/>
              </a:rPr>
              <a:t>области</a:t>
            </a:r>
            <a:r>
              <a:rPr sz="1800" b="1" i="1" spc="-10" dirty="0" smtClean="0">
                <a:solidFill>
                  <a:srgbClr val="001F5F"/>
                </a:solidFill>
                <a:latin typeface="Times New Roman"/>
                <a:cs typeface="Times New Roman"/>
              </a:rPr>
              <a:t>»</a:t>
            </a:r>
            <a:endParaRPr sz="1800" dirty="0">
              <a:latin typeface="Times New Roman"/>
              <a:cs typeface="Times New Roman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1443227" y="3147060"/>
            <a:ext cx="0" cy="664845"/>
          </a:xfrm>
          <a:custGeom>
            <a:avLst/>
            <a:gdLst/>
            <a:ahLst/>
            <a:cxnLst/>
            <a:rect l="l" t="t" r="r" b="b"/>
            <a:pathLst>
              <a:path h="664845">
                <a:moveTo>
                  <a:pt x="0" y="0"/>
                </a:moveTo>
                <a:lnTo>
                  <a:pt x="0" y="664463"/>
                </a:lnTo>
              </a:path>
            </a:pathLst>
          </a:custGeom>
          <a:ln w="9144">
            <a:solidFill>
              <a:srgbClr val="85858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2234183" y="3147060"/>
            <a:ext cx="0" cy="664845"/>
          </a:xfrm>
          <a:custGeom>
            <a:avLst/>
            <a:gdLst/>
            <a:ahLst/>
            <a:cxnLst/>
            <a:rect l="l" t="t" r="r" b="b"/>
            <a:pathLst>
              <a:path h="664845">
                <a:moveTo>
                  <a:pt x="0" y="0"/>
                </a:moveTo>
                <a:lnTo>
                  <a:pt x="0" y="664463"/>
                </a:lnTo>
              </a:path>
            </a:pathLst>
          </a:custGeom>
          <a:ln w="9144">
            <a:solidFill>
              <a:srgbClr val="85858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3025139" y="3147060"/>
            <a:ext cx="0" cy="664845"/>
          </a:xfrm>
          <a:custGeom>
            <a:avLst/>
            <a:gdLst/>
            <a:ahLst/>
            <a:cxnLst/>
            <a:rect l="l" t="t" r="r" b="b"/>
            <a:pathLst>
              <a:path h="664845">
                <a:moveTo>
                  <a:pt x="0" y="0"/>
                </a:moveTo>
                <a:lnTo>
                  <a:pt x="0" y="664463"/>
                </a:lnTo>
              </a:path>
            </a:pathLst>
          </a:custGeom>
          <a:ln w="9144">
            <a:solidFill>
              <a:srgbClr val="85858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3816096" y="3147060"/>
            <a:ext cx="0" cy="664845"/>
          </a:xfrm>
          <a:custGeom>
            <a:avLst/>
            <a:gdLst/>
            <a:ahLst/>
            <a:cxnLst/>
            <a:rect l="l" t="t" r="r" b="b"/>
            <a:pathLst>
              <a:path h="664845">
                <a:moveTo>
                  <a:pt x="0" y="0"/>
                </a:moveTo>
                <a:lnTo>
                  <a:pt x="0" y="664463"/>
                </a:lnTo>
              </a:path>
            </a:pathLst>
          </a:custGeom>
          <a:ln w="9144">
            <a:solidFill>
              <a:srgbClr val="85858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4607052" y="3147060"/>
            <a:ext cx="0" cy="664845"/>
          </a:xfrm>
          <a:custGeom>
            <a:avLst/>
            <a:gdLst/>
            <a:ahLst/>
            <a:cxnLst/>
            <a:rect l="l" t="t" r="r" b="b"/>
            <a:pathLst>
              <a:path h="664845">
                <a:moveTo>
                  <a:pt x="0" y="0"/>
                </a:moveTo>
                <a:lnTo>
                  <a:pt x="0" y="664463"/>
                </a:lnTo>
              </a:path>
            </a:pathLst>
          </a:custGeom>
          <a:ln w="9144">
            <a:solidFill>
              <a:srgbClr val="85858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652272" y="3325304"/>
            <a:ext cx="3962400" cy="34753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652272" y="3342132"/>
            <a:ext cx="3955541" cy="272033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652272" y="3811523"/>
            <a:ext cx="3954779" cy="0"/>
          </a:xfrm>
          <a:custGeom>
            <a:avLst/>
            <a:gdLst/>
            <a:ahLst/>
            <a:cxnLst/>
            <a:rect l="l" t="t" r="r" b="b"/>
            <a:pathLst>
              <a:path w="3954779">
                <a:moveTo>
                  <a:pt x="0" y="0"/>
                </a:moveTo>
                <a:lnTo>
                  <a:pt x="3954779" y="0"/>
                </a:lnTo>
              </a:path>
            </a:pathLst>
          </a:custGeom>
          <a:ln w="9144">
            <a:solidFill>
              <a:srgbClr val="85858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652272" y="3147060"/>
            <a:ext cx="0" cy="664845"/>
          </a:xfrm>
          <a:custGeom>
            <a:avLst/>
            <a:gdLst/>
            <a:ahLst/>
            <a:cxnLst/>
            <a:rect l="l" t="t" r="r" b="b"/>
            <a:pathLst>
              <a:path h="664845">
                <a:moveTo>
                  <a:pt x="0" y="664463"/>
                </a:moveTo>
                <a:lnTo>
                  <a:pt x="0" y="0"/>
                </a:lnTo>
              </a:path>
            </a:pathLst>
          </a:custGeom>
          <a:ln w="9144">
            <a:solidFill>
              <a:srgbClr val="85858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 txBox="1"/>
          <p:nvPr/>
        </p:nvSpPr>
        <p:spPr>
          <a:xfrm>
            <a:off x="442061" y="3869893"/>
            <a:ext cx="421640" cy="1943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5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5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1194003" y="3869893"/>
            <a:ext cx="499745" cy="1943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2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0.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5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1985010" y="3869893"/>
            <a:ext cx="499745" cy="1943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4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0.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5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2775585" y="3869893"/>
            <a:ext cx="499745" cy="1943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6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0.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5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3566540" y="3869893"/>
            <a:ext cx="499745" cy="1943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8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0.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5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4318508" y="3869893"/>
            <a:ext cx="577215" cy="1943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1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5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5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5566409" y="3130422"/>
            <a:ext cx="3128010" cy="673100"/>
          </a:xfrm>
          <a:prstGeom prst="rect">
            <a:avLst/>
          </a:prstGeom>
        </p:spPr>
        <p:txBody>
          <a:bodyPr vert="horz" wrap="square" lIns="0" tIns="24765" rIns="0" bIns="0" rtlCol="0">
            <a:spAutoFit/>
          </a:bodyPr>
          <a:lstStyle/>
          <a:p>
            <a:pPr marL="139065" marR="127635" algn="ctr">
              <a:lnSpc>
                <a:spcPts val="1380"/>
              </a:lnSpc>
              <a:spcBef>
                <a:spcPts val="195"/>
              </a:spcBef>
            </a:pPr>
            <a:r>
              <a:rPr sz="1200" b="1" spc="-10" dirty="0">
                <a:solidFill>
                  <a:srgbClr val="C00000"/>
                </a:solidFill>
                <a:latin typeface="Arial"/>
                <a:cs typeface="Arial"/>
              </a:rPr>
              <a:t>Фактическое исполнение </a:t>
            </a:r>
            <a:r>
              <a:rPr sz="1200" b="1" dirty="0">
                <a:solidFill>
                  <a:srgbClr val="C00000"/>
                </a:solidFill>
                <a:latin typeface="Arial"/>
                <a:cs typeface="Arial"/>
              </a:rPr>
              <a:t>в </a:t>
            </a:r>
            <a:r>
              <a:rPr lang="ru-RU" sz="1200" b="1" dirty="0" smtClean="0">
                <a:solidFill>
                  <a:srgbClr val="C00000"/>
                </a:solidFill>
                <a:latin typeface="Arial"/>
                <a:cs typeface="Arial"/>
              </a:rPr>
              <a:t>2023</a:t>
            </a:r>
            <a:r>
              <a:rPr sz="1200" b="1" dirty="0" smtClean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200" b="1" spc="-5" dirty="0">
                <a:solidFill>
                  <a:srgbClr val="C00000"/>
                </a:solidFill>
                <a:latin typeface="Arial"/>
                <a:cs typeface="Arial"/>
              </a:rPr>
              <a:t>году  </a:t>
            </a:r>
            <a:r>
              <a:rPr sz="1200" b="1" dirty="0">
                <a:solidFill>
                  <a:srgbClr val="C00000"/>
                </a:solidFill>
                <a:latin typeface="Arial"/>
                <a:cs typeface="Arial"/>
              </a:rPr>
              <a:t>при </a:t>
            </a:r>
            <a:r>
              <a:rPr sz="1200" b="1" dirty="0" err="1">
                <a:solidFill>
                  <a:srgbClr val="C00000"/>
                </a:solidFill>
                <a:latin typeface="Arial"/>
                <a:cs typeface="Arial"/>
              </a:rPr>
              <a:t>плане</a:t>
            </a:r>
            <a:r>
              <a:rPr sz="1200" b="1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ru-RU" sz="1200" b="1" dirty="0" smtClean="0">
                <a:solidFill>
                  <a:srgbClr val="C00000"/>
                </a:solidFill>
                <a:latin typeface="Arial"/>
                <a:cs typeface="Arial"/>
              </a:rPr>
              <a:t>44,0</a:t>
            </a:r>
            <a:r>
              <a:rPr sz="1200" b="1" spc="-45" dirty="0" smtClean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200" b="1" spc="-15" dirty="0" err="1">
                <a:solidFill>
                  <a:srgbClr val="C00000"/>
                </a:solidFill>
                <a:latin typeface="Arial"/>
                <a:cs typeface="Arial"/>
              </a:rPr>
              <a:t>тыс</a:t>
            </a:r>
            <a:r>
              <a:rPr sz="1200" b="1" spc="-15" dirty="0" smtClean="0">
                <a:solidFill>
                  <a:srgbClr val="C00000"/>
                </a:solidFill>
                <a:latin typeface="Arial"/>
                <a:cs typeface="Arial"/>
              </a:rPr>
              <a:t>.</a:t>
            </a:r>
            <a:r>
              <a:rPr lang="ru-RU" sz="1200" b="1" spc="-15" dirty="0" smtClean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200" b="1" spc="-15" dirty="0" err="1" smtClean="0">
                <a:solidFill>
                  <a:srgbClr val="C00000"/>
                </a:solidFill>
                <a:latin typeface="Arial"/>
                <a:cs typeface="Arial"/>
              </a:rPr>
              <a:t>рублей</a:t>
            </a:r>
            <a:endParaRPr sz="1200" dirty="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805"/>
              </a:spcBef>
            </a:pPr>
            <a:r>
              <a:rPr sz="1200" b="1" spc="-10" dirty="0" err="1">
                <a:solidFill>
                  <a:srgbClr val="C00000"/>
                </a:solidFill>
                <a:latin typeface="Arial"/>
                <a:cs typeface="Arial"/>
              </a:rPr>
              <a:t>составило</a:t>
            </a:r>
            <a:r>
              <a:rPr sz="1200" b="1" spc="-10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200" b="1" dirty="0" smtClean="0">
                <a:solidFill>
                  <a:srgbClr val="C00000"/>
                </a:solidFill>
                <a:latin typeface="Arial"/>
                <a:cs typeface="Arial"/>
              </a:rPr>
              <a:t>100,0% </a:t>
            </a:r>
            <a:r>
              <a:rPr sz="1200" b="1" spc="-5" dirty="0" err="1">
                <a:solidFill>
                  <a:srgbClr val="C00000"/>
                </a:solidFill>
                <a:latin typeface="Arial"/>
                <a:cs typeface="Arial"/>
              </a:rPr>
              <a:t>или</a:t>
            </a:r>
            <a:r>
              <a:rPr sz="1200" b="1" spc="-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ru-RU" sz="1200" b="1" spc="-5" dirty="0" smtClean="0">
                <a:solidFill>
                  <a:srgbClr val="C00000"/>
                </a:solidFill>
                <a:latin typeface="Arial"/>
                <a:cs typeface="Arial"/>
              </a:rPr>
              <a:t>44,0</a:t>
            </a:r>
            <a:r>
              <a:rPr sz="1200" b="1" spc="-30" dirty="0" smtClean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200" b="1" spc="-15" dirty="0" err="1">
                <a:solidFill>
                  <a:srgbClr val="C00000"/>
                </a:solidFill>
                <a:latin typeface="Arial"/>
                <a:cs typeface="Arial"/>
              </a:rPr>
              <a:t>тыс</a:t>
            </a:r>
            <a:r>
              <a:rPr sz="1200" b="1" spc="-15" dirty="0" smtClean="0">
                <a:solidFill>
                  <a:srgbClr val="C00000"/>
                </a:solidFill>
                <a:latin typeface="Arial"/>
                <a:cs typeface="Arial"/>
              </a:rPr>
              <a:t>.</a:t>
            </a:r>
            <a:r>
              <a:rPr lang="ru-RU" sz="1200" b="1" spc="-15" dirty="0" smtClean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200" b="1" spc="-15" dirty="0" err="1" smtClean="0">
                <a:solidFill>
                  <a:srgbClr val="C00000"/>
                </a:solidFill>
                <a:latin typeface="Arial"/>
                <a:cs typeface="Arial"/>
              </a:rPr>
              <a:t>рублей</a:t>
            </a:r>
            <a:endParaRPr sz="1200" dirty="0">
              <a:latin typeface="Arial"/>
              <a:cs typeface="Arial"/>
            </a:endParaRPr>
          </a:p>
        </p:txBody>
      </p:sp>
      <p:sp>
        <p:nvSpPr>
          <p:cNvPr id="29" name="object 29"/>
          <p:cNvSpPr/>
          <p:nvPr/>
        </p:nvSpPr>
        <p:spPr>
          <a:xfrm>
            <a:off x="5500115" y="3340608"/>
            <a:ext cx="121158" cy="121158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30" name="object 3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6668234"/>
              </p:ext>
            </p:extLst>
          </p:nvPr>
        </p:nvGraphicFramePr>
        <p:xfrm>
          <a:off x="92373" y="4862829"/>
          <a:ext cx="8904603" cy="165925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681220"/>
                <a:gridCol w="1376679"/>
                <a:gridCol w="1376679"/>
                <a:gridCol w="1470025"/>
              </a:tblGrid>
              <a:tr h="407034">
                <a:tc>
                  <a:txBody>
                    <a:bodyPr/>
                    <a:lstStyle/>
                    <a:p>
                      <a:pPr marL="1011555" algn="l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200" b="1" spc="-10" dirty="0" err="1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Наименование</a:t>
                      </a:r>
                      <a:r>
                        <a:rPr sz="1200" b="1" spc="-10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ru-RU" sz="1200" b="1" spc="-10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комплексов</a:t>
                      </a:r>
                      <a:r>
                        <a:rPr lang="ru-RU" sz="1200" b="1" spc="-10" baseline="0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процессных мероприятий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46050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200" b="1" dirty="0" err="1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План</a:t>
                      </a:r>
                      <a:r>
                        <a:rPr sz="12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20</a:t>
                      </a:r>
                      <a:r>
                        <a:rPr lang="ru-RU" sz="1200" b="1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23</a:t>
                      </a:r>
                      <a:r>
                        <a:rPr sz="1200" b="1" spc="-185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spc="-20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год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6364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200" b="1" dirty="0" err="1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Факт</a:t>
                      </a:r>
                      <a:r>
                        <a:rPr sz="12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20</a:t>
                      </a:r>
                      <a:r>
                        <a:rPr lang="ru-RU" sz="1200" b="1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23</a:t>
                      </a:r>
                      <a:r>
                        <a:rPr sz="1200" b="1" spc="-150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spc="-40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год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4765" algn="ctr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2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%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R="11430" algn="ctr">
                        <a:lnSpc>
                          <a:spcPts val="1365"/>
                        </a:lnSpc>
                      </a:pPr>
                      <a:r>
                        <a:rPr sz="1200" b="1" spc="-5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исполнения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</a:tr>
              <a:tr h="626110">
                <a:tc>
                  <a:txBody>
                    <a:bodyPr/>
                    <a:lstStyle/>
                    <a:p>
                      <a:pPr marL="91440" marR="358775" indent="38100">
                        <a:lnSpc>
                          <a:spcPts val="1440"/>
                        </a:lnSpc>
                        <a:spcBef>
                          <a:spcPts val="25"/>
                        </a:spcBef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Комплекс процессных мероприятий «Финансовая и имущественная поддержка субъектов малого и среднего предпринимательства»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3175" marB="0" anchor="ctr">
                    <a:lnL w="12700">
                      <a:solidFill>
                        <a:srgbClr val="C0504D"/>
                      </a:solidFill>
                      <a:prstDash val="soli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5240" algn="ctr">
                        <a:lnSpc>
                          <a:spcPct val="100000"/>
                        </a:lnSpc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28,0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5875" algn="ctr">
                        <a:lnSpc>
                          <a:spcPct val="100000"/>
                        </a:lnSpc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28,0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3335"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</a:tr>
              <a:tr h="626110">
                <a:tc>
                  <a:txBody>
                    <a:bodyPr/>
                    <a:lstStyle/>
                    <a:p>
                      <a:pPr marL="91440" marR="358775" indent="38100">
                        <a:lnSpc>
                          <a:spcPts val="1440"/>
                        </a:lnSpc>
                        <a:spcBef>
                          <a:spcPts val="25"/>
                        </a:spcBef>
                      </a:pPr>
                      <a:r>
                        <a:rPr lang="ru-RU" sz="1000" b="1" spc="-5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Комплекс процессных мероприятий "Организация и проведение информационной кампании по формированию положительного образа предпринимателя, популяризации предпринимательства в обществе"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3175" marB="0" anchor="ctr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12700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15240" algn="ctr">
                        <a:lnSpc>
                          <a:spcPct val="100000"/>
                        </a:lnSpc>
                      </a:pPr>
                      <a:r>
                        <a:rPr lang="ru-RU" sz="1000" b="1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16,0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12700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15875" algn="ctr">
                        <a:lnSpc>
                          <a:spcPct val="100000"/>
                        </a:lnSpc>
                      </a:pPr>
                      <a:r>
                        <a:rPr lang="ru-RU" sz="1000" b="1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16,0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12700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13335"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000" b="1" spc="-9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12700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</a:tr>
            </a:tbl>
          </a:graphicData>
        </a:graphic>
      </p:graphicFrame>
      <p:sp>
        <p:nvSpPr>
          <p:cNvPr id="31" name="object 31"/>
          <p:cNvSpPr txBox="1"/>
          <p:nvPr/>
        </p:nvSpPr>
        <p:spPr>
          <a:xfrm>
            <a:off x="240284" y="1694433"/>
            <a:ext cx="8174355" cy="513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  <a:tabLst>
                <a:tab pos="3153410" algn="l"/>
                <a:tab pos="4417060" algn="l"/>
                <a:tab pos="6770370" algn="l"/>
                <a:tab pos="7184390" algn="l"/>
              </a:tabLst>
            </a:pPr>
            <a:r>
              <a:rPr sz="1600" b="1" spc="-15" dirty="0">
                <a:solidFill>
                  <a:srgbClr val="964607"/>
                </a:solidFill>
                <a:latin typeface="Times New Roman"/>
                <a:cs typeface="Times New Roman"/>
              </a:rPr>
              <a:t>Ц</a:t>
            </a:r>
            <a:r>
              <a:rPr sz="1600" b="1" spc="-5" dirty="0">
                <a:solidFill>
                  <a:srgbClr val="964607"/>
                </a:solidFill>
                <a:latin typeface="Times New Roman"/>
                <a:cs typeface="Times New Roman"/>
              </a:rPr>
              <a:t>ел</a:t>
            </a:r>
            <a:r>
              <a:rPr sz="1600" b="1" spc="5" dirty="0">
                <a:solidFill>
                  <a:srgbClr val="964607"/>
                </a:solidFill>
                <a:latin typeface="Times New Roman"/>
                <a:cs typeface="Times New Roman"/>
              </a:rPr>
              <a:t>ь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: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 </a:t>
            </a:r>
            <a:r>
              <a:rPr sz="1600" b="1" spc="-15" dirty="0">
                <a:solidFill>
                  <a:srgbClr val="996633"/>
                </a:solidFill>
                <a:latin typeface="Times New Roman"/>
                <a:cs typeface="Times New Roman"/>
              </a:rPr>
              <a:t>П</a:t>
            </a:r>
            <a:r>
              <a:rPr sz="1600" b="1" spc="-40" dirty="0">
                <a:solidFill>
                  <a:srgbClr val="996633"/>
                </a:solidFill>
                <a:latin typeface="Times New Roman"/>
                <a:cs typeface="Times New Roman"/>
              </a:rPr>
              <a:t>о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вышен</a:t>
            </a:r>
            <a:r>
              <a:rPr sz="1600" b="1" dirty="0">
                <a:solidFill>
                  <a:srgbClr val="996633"/>
                </a:solidFill>
                <a:latin typeface="Times New Roman"/>
                <a:cs typeface="Times New Roman"/>
              </a:rPr>
              <a:t>и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е</a:t>
            </a:r>
            <a:r>
              <a:rPr sz="1600" b="1" dirty="0">
                <a:solidFill>
                  <a:srgbClr val="996633"/>
                </a:solidFill>
                <a:latin typeface="Times New Roman"/>
                <a:cs typeface="Times New Roman"/>
              </a:rPr>
              <a:t> </a:t>
            </a:r>
            <a:r>
              <a:rPr sz="1600" b="1" spc="25" dirty="0">
                <a:solidFill>
                  <a:srgbClr val="996633"/>
                </a:solidFill>
                <a:latin typeface="Times New Roman"/>
                <a:cs typeface="Times New Roman"/>
              </a:rPr>
              <a:t>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р</a:t>
            </a:r>
            <a:r>
              <a:rPr sz="1600" b="1" spc="-25" dirty="0">
                <a:solidFill>
                  <a:srgbClr val="996633"/>
                </a:solidFill>
                <a:latin typeface="Times New Roman"/>
                <a:cs typeface="Times New Roman"/>
              </a:rPr>
              <a:t>о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л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и</a:t>
            </a:r>
            <a:r>
              <a:rPr sz="1600" b="1" dirty="0">
                <a:solidFill>
                  <a:srgbClr val="996633"/>
                </a:solidFill>
                <a:latin typeface="Times New Roman"/>
                <a:cs typeface="Times New Roman"/>
              </a:rPr>
              <a:t> 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 </a:t>
            </a:r>
            <a:r>
              <a:rPr sz="1600" b="1" spc="-15" dirty="0">
                <a:solidFill>
                  <a:srgbClr val="996633"/>
                </a:solidFill>
                <a:latin typeface="Times New Roman"/>
                <a:cs typeface="Times New Roman"/>
              </a:rPr>
              <a:t>м</a:t>
            </a:r>
            <a:r>
              <a:rPr sz="1600" b="1" spc="10" dirty="0">
                <a:solidFill>
                  <a:srgbClr val="996633"/>
                </a:solidFill>
                <a:latin typeface="Times New Roman"/>
                <a:cs typeface="Times New Roman"/>
              </a:rPr>
              <a:t>а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л</a:t>
            </a:r>
            <a:r>
              <a:rPr sz="1600" b="1" dirty="0">
                <a:solidFill>
                  <a:srgbClr val="996633"/>
                </a:solidFill>
                <a:latin typeface="Times New Roman"/>
                <a:cs typeface="Times New Roman"/>
              </a:rPr>
              <a:t>о</a:t>
            </a:r>
            <a:r>
              <a:rPr sz="1600" b="1" spc="-50" dirty="0">
                <a:solidFill>
                  <a:srgbClr val="996633"/>
                </a:solidFill>
                <a:latin typeface="Times New Roman"/>
                <a:cs typeface="Times New Roman"/>
              </a:rPr>
              <a:t>г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о</a:t>
            </a:r>
            <a:r>
              <a:rPr sz="1600" b="1" dirty="0">
                <a:solidFill>
                  <a:srgbClr val="996633"/>
                </a:solidFill>
                <a:latin typeface="Times New Roman"/>
                <a:cs typeface="Times New Roman"/>
              </a:rPr>
              <a:t>	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и</a:t>
            </a:r>
            <a:r>
              <a:rPr sz="1600" b="1" spc="5" dirty="0">
                <a:solidFill>
                  <a:srgbClr val="996633"/>
                </a:solidFill>
                <a:latin typeface="Times New Roman"/>
                <a:cs typeface="Times New Roman"/>
              </a:rPr>
              <a:t> 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ср</a:t>
            </a:r>
            <a:r>
              <a:rPr sz="1600" b="1" spc="-30" dirty="0">
                <a:solidFill>
                  <a:srgbClr val="996633"/>
                </a:solidFill>
                <a:latin typeface="Times New Roman"/>
                <a:cs typeface="Times New Roman"/>
              </a:rPr>
              <a:t>е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дне</a:t>
            </a:r>
            <a:r>
              <a:rPr sz="1600" b="1" spc="-45" dirty="0">
                <a:solidFill>
                  <a:srgbClr val="996633"/>
                </a:solidFill>
                <a:latin typeface="Times New Roman"/>
                <a:cs typeface="Times New Roman"/>
              </a:rPr>
              <a:t>г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о</a:t>
            </a:r>
            <a:r>
              <a:rPr sz="1600" b="1" dirty="0">
                <a:solidFill>
                  <a:srgbClr val="996633"/>
                </a:solidFill>
                <a:latin typeface="Times New Roman"/>
                <a:cs typeface="Times New Roman"/>
              </a:rPr>
              <a:t>	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п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р</a:t>
            </a:r>
            <a:r>
              <a:rPr sz="1600" b="1" spc="-30" dirty="0">
                <a:solidFill>
                  <a:srgbClr val="996633"/>
                </a:solidFill>
                <a:latin typeface="Times New Roman"/>
                <a:cs typeface="Times New Roman"/>
              </a:rPr>
              <a:t>е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дпр</a:t>
            </a:r>
            <a:r>
              <a:rPr sz="1600" b="1" dirty="0">
                <a:solidFill>
                  <a:srgbClr val="996633"/>
                </a:solidFill>
                <a:latin typeface="Times New Roman"/>
                <a:cs typeface="Times New Roman"/>
              </a:rPr>
              <a:t>и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н</a:t>
            </a:r>
            <a:r>
              <a:rPr sz="1600" b="1" dirty="0">
                <a:solidFill>
                  <a:srgbClr val="996633"/>
                </a:solidFill>
                <a:latin typeface="Times New Roman"/>
                <a:cs typeface="Times New Roman"/>
              </a:rPr>
              <a:t>и</a:t>
            </a:r>
            <a:r>
              <a:rPr sz="1600" b="1" spc="-15" dirty="0">
                <a:solidFill>
                  <a:srgbClr val="996633"/>
                </a:solidFill>
                <a:latin typeface="Times New Roman"/>
                <a:cs typeface="Times New Roman"/>
              </a:rPr>
              <a:t>м</a:t>
            </a:r>
            <a:r>
              <a:rPr sz="1600" b="1" spc="-40" dirty="0">
                <a:solidFill>
                  <a:srgbClr val="996633"/>
                </a:solidFill>
                <a:latin typeface="Times New Roman"/>
                <a:cs typeface="Times New Roman"/>
              </a:rPr>
              <a:t>а</a:t>
            </a:r>
            <a:r>
              <a:rPr sz="1600" b="1" spc="-25" dirty="0">
                <a:solidFill>
                  <a:srgbClr val="996633"/>
                </a:solidFill>
                <a:latin typeface="Times New Roman"/>
                <a:cs typeface="Times New Roman"/>
              </a:rPr>
              <a:t>т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ел</a:t>
            </a:r>
            <a:r>
              <a:rPr sz="1600" b="1" dirty="0">
                <a:solidFill>
                  <a:srgbClr val="996633"/>
                </a:solidFill>
                <a:latin typeface="Times New Roman"/>
                <a:cs typeface="Times New Roman"/>
              </a:rPr>
              <a:t>ь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с</a:t>
            </a:r>
            <a:r>
              <a:rPr sz="1600" b="1" spc="-25" dirty="0">
                <a:solidFill>
                  <a:srgbClr val="996633"/>
                </a:solidFill>
                <a:latin typeface="Times New Roman"/>
                <a:cs typeface="Times New Roman"/>
              </a:rPr>
              <a:t>т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в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а</a:t>
            </a:r>
            <a:r>
              <a:rPr sz="1600" b="1" dirty="0">
                <a:solidFill>
                  <a:srgbClr val="996633"/>
                </a:solidFill>
                <a:latin typeface="Times New Roman"/>
                <a:cs typeface="Times New Roman"/>
              </a:rPr>
              <a:t>	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в</a:t>
            </a:r>
            <a:r>
              <a:rPr sz="1600" b="1" dirty="0">
                <a:solidFill>
                  <a:srgbClr val="996633"/>
                </a:solidFill>
                <a:latin typeface="Times New Roman"/>
                <a:cs typeface="Times New Roman"/>
              </a:rPr>
              <a:t>	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э</a:t>
            </a:r>
            <a:r>
              <a:rPr sz="1600" b="1" spc="-25" dirty="0">
                <a:solidFill>
                  <a:srgbClr val="996633"/>
                </a:solidFill>
                <a:latin typeface="Times New Roman"/>
                <a:cs typeface="Times New Roman"/>
              </a:rPr>
              <a:t>к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о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н</a:t>
            </a:r>
            <a:r>
              <a:rPr sz="1600" b="1" spc="-35" dirty="0">
                <a:solidFill>
                  <a:srgbClr val="996633"/>
                </a:solidFill>
                <a:latin typeface="Times New Roman"/>
                <a:cs typeface="Times New Roman"/>
              </a:rPr>
              <a:t>о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м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и</a:t>
            </a:r>
            <a:r>
              <a:rPr sz="1600" b="1" spc="-35" dirty="0">
                <a:solidFill>
                  <a:srgbClr val="996633"/>
                </a:solidFill>
                <a:latin typeface="Times New Roman"/>
                <a:cs typeface="Times New Roman"/>
              </a:rPr>
              <a:t>к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е  муниципального образования «Демидовский район»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Смоленской</a:t>
            </a:r>
            <a:r>
              <a:rPr sz="1600" b="1" spc="-20" dirty="0">
                <a:solidFill>
                  <a:srgbClr val="996633"/>
                </a:solidFill>
                <a:latin typeface="Times New Roman"/>
                <a:cs typeface="Times New Roman"/>
              </a:rPr>
              <a:t>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области</a:t>
            </a:r>
            <a:endParaRPr sz="1600">
              <a:latin typeface="Times New Roman"/>
              <a:cs typeface="Times New Roman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1403350" y="3353180"/>
            <a:ext cx="1753235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200" b="1" dirty="0" smtClean="0">
                <a:solidFill>
                  <a:srgbClr val="FFFFFF"/>
                </a:solidFill>
                <a:latin typeface="Times New Roman"/>
                <a:cs typeface="Times New Roman"/>
              </a:rPr>
              <a:t>44,0</a:t>
            </a:r>
            <a:r>
              <a:rPr sz="1200" b="1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200" b="1" dirty="0">
                <a:solidFill>
                  <a:srgbClr val="FFFFFF"/>
                </a:solidFill>
                <a:latin typeface="Times New Roman"/>
                <a:cs typeface="Times New Roman"/>
              </a:rPr>
              <a:t>тыс. </a:t>
            </a:r>
            <a:r>
              <a:rPr sz="1200" b="1" spc="-10" dirty="0">
                <a:solidFill>
                  <a:srgbClr val="FFFFFF"/>
                </a:solidFill>
                <a:latin typeface="Times New Roman"/>
                <a:cs typeface="Times New Roman"/>
              </a:rPr>
              <a:t>руб.</a:t>
            </a:r>
            <a:r>
              <a:rPr sz="1200" b="1" spc="-20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200" b="1" dirty="0">
                <a:solidFill>
                  <a:srgbClr val="FFFFFF"/>
                </a:solidFill>
                <a:latin typeface="Times New Roman"/>
                <a:cs typeface="Times New Roman"/>
              </a:rPr>
              <a:t>(</a:t>
            </a:r>
            <a:r>
              <a:rPr sz="1200" b="1" dirty="0" smtClean="0">
                <a:solidFill>
                  <a:srgbClr val="FFFFFF"/>
                </a:solidFill>
                <a:latin typeface="Times New Roman"/>
                <a:cs typeface="Times New Roman"/>
              </a:rPr>
              <a:t>100,0%)</a:t>
            </a:r>
            <a:endParaRPr sz="1200" dirty="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object 22"/>
          <p:cNvSpPr txBox="1"/>
          <p:nvPr/>
        </p:nvSpPr>
        <p:spPr>
          <a:xfrm>
            <a:off x="228701" y="1235710"/>
            <a:ext cx="8809355" cy="219900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sz="1600" b="1" spc="-5" dirty="0">
                <a:solidFill>
                  <a:srgbClr val="964607"/>
                </a:solidFill>
                <a:latin typeface="Times New Roman"/>
                <a:cs typeface="Times New Roman"/>
              </a:rPr>
              <a:t>Цель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: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Обеспечение 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безопасности граждан </a:t>
            </a:r>
            <a:r>
              <a:rPr sz="1600" b="1" spc="-15" dirty="0">
                <a:solidFill>
                  <a:srgbClr val="996633"/>
                </a:solidFill>
                <a:latin typeface="Times New Roman"/>
                <a:cs typeface="Times New Roman"/>
              </a:rPr>
              <a:t>от 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криминогенных угроз и защита личности </a:t>
            </a:r>
            <a:r>
              <a:rPr sz="1600" b="1" spc="-15" dirty="0">
                <a:solidFill>
                  <a:srgbClr val="996633"/>
                </a:solidFill>
                <a:latin typeface="Times New Roman"/>
                <a:cs typeface="Times New Roman"/>
              </a:rPr>
              <a:t>от  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преступных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посягательств 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на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территории 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муниципального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образования 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«Демидовский район» 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Смоленской области; 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снижение </a:t>
            </a:r>
            <a:r>
              <a:rPr sz="1600" b="1" spc="-15" dirty="0">
                <a:solidFill>
                  <a:srgbClr val="996633"/>
                </a:solidFill>
                <a:latin typeface="Times New Roman"/>
                <a:cs typeface="Times New Roman"/>
              </a:rPr>
              <a:t>темпов 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роста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заболеваемости наркоманией, </a:t>
            </a:r>
            <a:r>
              <a:rPr sz="1600" b="1" spc="-15" dirty="0">
                <a:solidFill>
                  <a:srgbClr val="996633"/>
                </a:solidFill>
                <a:latin typeface="Times New Roman"/>
                <a:cs typeface="Times New Roman"/>
              </a:rPr>
              <a:t>алкоголизмом,  токсикоманией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детей 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и </a:t>
            </a:r>
            <a:r>
              <a:rPr sz="1600" b="1" spc="-15" dirty="0">
                <a:solidFill>
                  <a:srgbClr val="996633"/>
                </a:solidFill>
                <a:latin typeface="Times New Roman"/>
                <a:cs typeface="Times New Roman"/>
              </a:rPr>
              <a:t>молодежи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путем координации 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деятельности всех муниципальных  учреждений, организаций и общественных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объединений 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в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направлении 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профилактики, 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профилактика 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табакокурения;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профилактика</a:t>
            </a:r>
            <a:r>
              <a:rPr sz="1600" b="1" spc="75" dirty="0">
                <a:solidFill>
                  <a:srgbClr val="996633"/>
                </a:solidFill>
                <a:latin typeface="Times New Roman"/>
                <a:cs typeface="Times New Roman"/>
              </a:rPr>
              <a:t>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правонарушений.</a:t>
            </a:r>
            <a:endParaRPr sz="1600" dirty="0">
              <a:latin typeface="Times New Roman"/>
              <a:cs typeface="Times New Roman"/>
            </a:endParaRPr>
          </a:p>
          <a:p>
            <a:pPr marL="4451985" algn="ctr">
              <a:lnSpc>
                <a:spcPts val="1410"/>
              </a:lnSpc>
              <a:spcBef>
                <a:spcPts val="495"/>
              </a:spcBef>
            </a:pPr>
            <a:r>
              <a:rPr sz="1200" b="1" spc="-10" dirty="0">
                <a:solidFill>
                  <a:srgbClr val="C00000"/>
                </a:solidFill>
                <a:latin typeface="Arial"/>
                <a:cs typeface="Arial"/>
              </a:rPr>
              <a:t>Фактическое исполнение </a:t>
            </a:r>
            <a:r>
              <a:rPr sz="1200" b="1" dirty="0">
                <a:solidFill>
                  <a:srgbClr val="C00000"/>
                </a:solidFill>
                <a:latin typeface="Arial"/>
                <a:cs typeface="Arial"/>
              </a:rPr>
              <a:t>в </a:t>
            </a:r>
            <a:r>
              <a:rPr lang="ru-RU" sz="1200" b="1" dirty="0" smtClean="0">
                <a:solidFill>
                  <a:srgbClr val="C00000"/>
                </a:solidFill>
                <a:latin typeface="Arial"/>
                <a:cs typeface="Arial"/>
              </a:rPr>
              <a:t>2023</a:t>
            </a:r>
            <a:r>
              <a:rPr sz="1200" b="1" spc="25" dirty="0" smtClean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200" b="1" spc="-5" dirty="0">
                <a:solidFill>
                  <a:srgbClr val="C00000"/>
                </a:solidFill>
                <a:latin typeface="Arial"/>
                <a:cs typeface="Arial"/>
              </a:rPr>
              <a:t>году</a:t>
            </a:r>
            <a:endParaRPr sz="1200" dirty="0">
              <a:latin typeface="Arial"/>
              <a:cs typeface="Arial"/>
            </a:endParaRPr>
          </a:p>
          <a:p>
            <a:pPr marL="4491990" algn="ctr">
              <a:lnSpc>
                <a:spcPts val="1410"/>
              </a:lnSpc>
            </a:pPr>
            <a:r>
              <a:rPr sz="1200" b="1" spc="-5" dirty="0">
                <a:solidFill>
                  <a:srgbClr val="C00000"/>
                </a:solidFill>
                <a:latin typeface="Arial"/>
                <a:cs typeface="Arial"/>
              </a:rPr>
              <a:t>при </a:t>
            </a:r>
            <a:r>
              <a:rPr sz="1200" b="1" spc="-5" dirty="0" err="1">
                <a:solidFill>
                  <a:srgbClr val="C00000"/>
                </a:solidFill>
                <a:latin typeface="Arial"/>
                <a:cs typeface="Arial"/>
              </a:rPr>
              <a:t>плане</a:t>
            </a:r>
            <a:r>
              <a:rPr sz="1200" b="1" spc="-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ru-RU" sz="1200" b="1" dirty="0" smtClean="0">
                <a:solidFill>
                  <a:srgbClr val="C00000"/>
                </a:solidFill>
                <a:latin typeface="Arial"/>
                <a:cs typeface="Arial"/>
              </a:rPr>
              <a:t>58,0</a:t>
            </a:r>
            <a:r>
              <a:rPr sz="1200" b="1" spc="-25" dirty="0" smtClean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200" b="1" spc="-15" dirty="0">
                <a:solidFill>
                  <a:srgbClr val="C00000"/>
                </a:solidFill>
                <a:latin typeface="Arial"/>
                <a:cs typeface="Arial"/>
              </a:rPr>
              <a:t>тыс.рублей</a:t>
            </a:r>
            <a:endParaRPr sz="1200" dirty="0">
              <a:latin typeface="Arial"/>
              <a:cs typeface="Arial"/>
            </a:endParaRPr>
          </a:p>
          <a:p>
            <a:pPr marL="4448175" algn="ctr">
              <a:lnSpc>
                <a:spcPct val="100000"/>
              </a:lnSpc>
              <a:spcBef>
                <a:spcPts val="840"/>
              </a:spcBef>
            </a:pPr>
            <a:r>
              <a:rPr sz="1200" b="1" spc="-10" dirty="0" err="1">
                <a:solidFill>
                  <a:srgbClr val="C00000"/>
                </a:solidFill>
                <a:latin typeface="Arial"/>
                <a:cs typeface="Arial"/>
              </a:rPr>
              <a:t>составило</a:t>
            </a:r>
            <a:r>
              <a:rPr sz="1200" b="1" spc="-10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ru-RU" sz="1200" b="1" dirty="0" smtClean="0">
                <a:solidFill>
                  <a:srgbClr val="C00000"/>
                </a:solidFill>
                <a:latin typeface="Arial"/>
                <a:cs typeface="Arial"/>
              </a:rPr>
              <a:t>100,0</a:t>
            </a:r>
            <a:r>
              <a:rPr sz="1200" b="1" dirty="0" smtClean="0">
                <a:solidFill>
                  <a:srgbClr val="C00000"/>
                </a:solidFill>
                <a:latin typeface="Arial"/>
                <a:cs typeface="Arial"/>
              </a:rPr>
              <a:t>% </a:t>
            </a:r>
            <a:r>
              <a:rPr sz="1200" b="1" spc="-5" dirty="0" err="1">
                <a:solidFill>
                  <a:srgbClr val="C00000"/>
                </a:solidFill>
                <a:latin typeface="Arial"/>
                <a:cs typeface="Arial"/>
              </a:rPr>
              <a:t>или</a:t>
            </a:r>
            <a:r>
              <a:rPr sz="1200" b="1" spc="-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ru-RU" sz="1200" b="1" dirty="0" smtClean="0">
                <a:solidFill>
                  <a:srgbClr val="C00000"/>
                </a:solidFill>
                <a:latin typeface="Arial"/>
                <a:cs typeface="Arial"/>
              </a:rPr>
              <a:t>58,0</a:t>
            </a:r>
            <a:r>
              <a:rPr sz="1200" b="1" spc="-25" dirty="0" smtClean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200" b="1" spc="-15" dirty="0">
                <a:solidFill>
                  <a:srgbClr val="C00000"/>
                </a:solidFill>
                <a:latin typeface="Arial"/>
                <a:cs typeface="Arial"/>
              </a:rPr>
              <a:t>тыс.рублей</a:t>
            </a:r>
            <a:endParaRPr sz="1200" dirty="0">
              <a:latin typeface="Arial"/>
              <a:cs typeface="Arial"/>
            </a:endParaRPr>
          </a:p>
        </p:txBody>
      </p:sp>
      <p:sp>
        <p:nvSpPr>
          <p:cNvPr id="2" name="object 2"/>
          <p:cNvSpPr/>
          <p:nvPr/>
        </p:nvSpPr>
        <p:spPr>
          <a:xfrm>
            <a:off x="0" y="0"/>
            <a:ext cx="286512" cy="533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13004" y="135636"/>
            <a:ext cx="8730996" cy="27432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09955" y="135636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59" y="135635"/>
                </a:lnTo>
                <a:lnTo>
                  <a:pt x="137159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47116" y="0"/>
            <a:ext cx="140335" cy="135890"/>
          </a:xfrm>
          <a:custGeom>
            <a:avLst/>
            <a:gdLst/>
            <a:ahLst/>
            <a:cxnLst/>
            <a:rect l="l" t="t" r="r" b="b"/>
            <a:pathLst>
              <a:path w="140334" h="135890">
                <a:moveTo>
                  <a:pt x="0" y="135636"/>
                </a:moveTo>
                <a:lnTo>
                  <a:pt x="140208" y="135636"/>
                </a:lnTo>
                <a:lnTo>
                  <a:pt x="140208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47116" y="135636"/>
            <a:ext cx="140335" cy="140335"/>
          </a:xfrm>
          <a:custGeom>
            <a:avLst/>
            <a:gdLst/>
            <a:ahLst/>
            <a:cxnLst/>
            <a:rect l="l" t="t" r="r" b="b"/>
            <a:pathLst>
              <a:path w="140334" h="140335">
                <a:moveTo>
                  <a:pt x="0" y="140207"/>
                </a:moveTo>
                <a:lnTo>
                  <a:pt x="140208" y="140207"/>
                </a:lnTo>
                <a:lnTo>
                  <a:pt x="140208" y="0"/>
                </a:lnTo>
                <a:lnTo>
                  <a:pt x="0" y="0"/>
                </a:lnTo>
                <a:lnTo>
                  <a:pt x="0" y="140207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74320" y="274320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60" y="135635"/>
                </a:lnTo>
                <a:lnTo>
                  <a:pt x="137160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31063" y="137160"/>
            <a:ext cx="142240" cy="137160"/>
          </a:xfrm>
          <a:custGeom>
            <a:avLst/>
            <a:gdLst/>
            <a:ahLst/>
            <a:cxnLst/>
            <a:rect l="l" t="t" r="r" b="b"/>
            <a:pathLst>
              <a:path w="142240" h="137160">
                <a:moveTo>
                  <a:pt x="0" y="137159"/>
                </a:moveTo>
                <a:lnTo>
                  <a:pt x="141732" y="137159"/>
                </a:lnTo>
                <a:lnTo>
                  <a:pt x="141732" y="0"/>
                </a:lnTo>
                <a:lnTo>
                  <a:pt x="0" y="0"/>
                </a:lnTo>
                <a:lnTo>
                  <a:pt x="0" y="137159"/>
                </a:lnTo>
                <a:close/>
              </a:path>
            </a:pathLst>
          </a:custGeom>
          <a:solidFill>
            <a:srgbClr val="0000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09955" y="271272"/>
            <a:ext cx="137160" cy="139065"/>
          </a:xfrm>
          <a:custGeom>
            <a:avLst/>
            <a:gdLst/>
            <a:ahLst/>
            <a:cxnLst/>
            <a:rect l="l" t="t" r="r" b="b"/>
            <a:pathLst>
              <a:path w="137159" h="139065">
                <a:moveTo>
                  <a:pt x="0" y="138683"/>
                </a:moveTo>
                <a:lnTo>
                  <a:pt x="137159" y="138683"/>
                </a:lnTo>
                <a:lnTo>
                  <a:pt x="137159" y="0"/>
                </a:lnTo>
                <a:lnTo>
                  <a:pt x="0" y="0"/>
                </a:lnTo>
                <a:lnTo>
                  <a:pt x="0" y="138683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74320" y="409955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6"/>
                </a:moveTo>
                <a:lnTo>
                  <a:pt x="137160" y="135636"/>
                </a:lnTo>
                <a:lnTo>
                  <a:pt x="137160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4221479" y="3572254"/>
            <a:ext cx="4922519" cy="328574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924560" y="358266"/>
            <a:ext cx="7724775" cy="848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065" marR="5080" indent="113664" algn="ctr">
              <a:lnSpc>
                <a:spcPct val="100000"/>
              </a:lnSpc>
              <a:spcBef>
                <a:spcPts val="100"/>
              </a:spcBef>
            </a:pPr>
            <a:r>
              <a:rPr sz="1800" b="1" i="1" spc="-10" dirty="0">
                <a:solidFill>
                  <a:srgbClr val="001F5F"/>
                </a:solidFill>
                <a:latin typeface="Times New Roman"/>
                <a:cs typeface="Times New Roman"/>
              </a:rPr>
              <a:t>Муниципальная </a:t>
            </a:r>
            <a:r>
              <a:rPr sz="1800" b="1" i="1" spc="-5" dirty="0" err="1">
                <a:solidFill>
                  <a:srgbClr val="001F5F"/>
                </a:solidFill>
                <a:latin typeface="Times New Roman"/>
                <a:cs typeface="Times New Roman"/>
              </a:rPr>
              <a:t>программа</a:t>
            </a:r>
            <a:r>
              <a:rPr sz="18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lang="ru-RU" sz="1800" b="1" i="1" spc="-5" dirty="0" smtClean="0">
                <a:solidFill>
                  <a:srgbClr val="001F5F"/>
                </a:solidFill>
                <a:latin typeface="Times New Roman"/>
                <a:cs typeface="Times New Roman"/>
              </a:rPr>
              <a:t>«</a:t>
            </a:r>
            <a:r>
              <a:rPr sz="1800" b="1" i="1" spc="-10" dirty="0" err="1" smtClean="0">
                <a:solidFill>
                  <a:srgbClr val="001F5F"/>
                </a:solidFill>
                <a:latin typeface="Times New Roman"/>
                <a:cs typeface="Times New Roman"/>
              </a:rPr>
              <a:t>Создание</a:t>
            </a:r>
            <a:r>
              <a:rPr sz="1800" b="1" i="1" spc="-10" dirty="0" smtClean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sz="18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условий для обеспечения  безопасности </a:t>
            </a:r>
            <a:r>
              <a:rPr sz="1800" b="1" i="1" spc="-10" dirty="0">
                <a:solidFill>
                  <a:srgbClr val="001F5F"/>
                </a:solidFill>
                <a:latin typeface="Times New Roman"/>
                <a:cs typeface="Times New Roman"/>
              </a:rPr>
              <a:t>жизнедеятельности </a:t>
            </a:r>
            <a:r>
              <a:rPr sz="1800" b="1" i="1" spc="-15" dirty="0">
                <a:solidFill>
                  <a:srgbClr val="001F5F"/>
                </a:solidFill>
                <a:latin typeface="Times New Roman"/>
                <a:cs typeface="Times New Roman"/>
              </a:rPr>
              <a:t>населения </a:t>
            </a:r>
            <a:r>
              <a:rPr sz="18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муниципального </a:t>
            </a:r>
            <a:r>
              <a:rPr sz="1800" b="1" i="1" spc="-5" dirty="0" err="1">
                <a:solidFill>
                  <a:srgbClr val="001F5F"/>
                </a:solidFill>
                <a:latin typeface="Times New Roman"/>
                <a:cs typeface="Times New Roman"/>
              </a:rPr>
              <a:t>образования</a:t>
            </a:r>
            <a:r>
              <a:rPr sz="18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  </a:t>
            </a:r>
            <a:r>
              <a:rPr lang="ru-RU" sz="1800" b="1" i="1" spc="-10" dirty="0" smtClean="0">
                <a:solidFill>
                  <a:srgbClr val="001F5F"/>
                </a:solidFill>
                <a:latin typeface="Times New Roman"/>
                <a:cs typeface="Times New Roman"/>
              </a:rPr>
              <a:t>«</a:t>
            </a:r>
            <a:r>
              <a:rPr sz="1800" b="1" i="1" spc="-10" dirty="0" err="1" smtClean="0">
                <a:solidFill>
                  <a:srgbClr val="001F5F"/>
                </a:solidFill>
                <a:latin typeface="Times New Roman"/>
                <a:cs typeface="Times New Roman"/>
              </a:rPr>
              <a:t>Демидовский</a:t>
            </a:r>
            <a:r>
              <a:rPr sz="1800" b="1" i="1" spc="-10" dirty="0" smtClean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sz="1800" b="1" i="1" spc="-5" dirty="0" err="1" smtClean="0">
                <a:solidFill>
                  <a:srgbClr val="001F5F"/>
                </a:solidFill>
                <a:latin typeface="Times New Roman"/>
                <a:cs typeface="Times New Roman"/>
              </a:rPr>
              <a:t>район</a:t>
            </a:r>
            <a:r>
              <a:rPr lang="ru-RU" sz="1800" b="1" i="1" spc="-5" dirty="0" smtClean="0">
                <a:solidFill>
                  <a:srgbClr val="001F5F"/>
                </a:solidFill>
                <a:latin typeface="Times New Roman"/>
                <a:cs typeface="Times New Roman"/>
              </a:rPr>
              <a:t>»</a:t>
            </a:r>
            <a:r>
              <a:rPr sz="1800" b="1" i="1" spc="-5" dirty="0" smtClean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sz="1800" b="1" i="1" spc="-15" dirty="0" err="1">
                <a:solidFill>
                  <a:srgbClr val="001F5F"/>
                </a:solidFill>
                <a:latin typeface="Times New Roman"/>
                <a:cs typeface="Times New Roman"/>
              </a:rPr>
              <a:t>Смоленской</a:t>
            </a:r>
            <a:r>
              <a:rPr sz="1800" b="1" i="1" spc="-15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sz="1800" b="1" i="1" spc="-10" dirty="0" err="1" smtClean="0">
                <a:solidFill>
                  <a:srgbClr val="001F5F"/>
                </a:solidFill>
                <a:latin typeface="Times New Roman"/>
                <a:cs typeface="Times New Roman"/>
              </a:rPr>
              <a:t>области</a:t>
            </a:r>
            <a:r>
              <a:rPr lang="ru-RU" sz="1800" b="1" i="1" spc="-10" dirty="0" smtClean="0">
                <a:solidFill>
                  <a:srgbClr val="001F5F"/>
                </a:solidFill>
                <a:latin typeface="Times New Roman"/>
                <a:cs typeface="Times New Roman"/>
              </a:rPr>
              <a:t>»</a:t>
            </a:r>
            <a:endParaRPr sz="1800" dirty="0">
              <a:latin typeface="Times New Roman"/>
              <a:cs typeface="Times New Roman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422148" y="2956496"/>
            <a:ext cx="3744467" cy="34753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211937" y="3501009"/>
            <a:ext cx="421640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 dirty="0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963879" y="3501009"/>
            <a:ext cx="499745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2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1754504" y="3501009"/>
            <a:ext cx="499745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4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2545460" y="3501009"/>
            <a:ext cx="499745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6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3336416" y="3501009"/>
            <a:ext cx="499745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8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4088384" y="3501009"/>
            <a:ext cx="577215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100.00%</a:t>
            </a:r>
            <a:endParaRPr sz="1100">
              <a:latin typeface="Arial"/>
              <a:cs typeface="Arial"/>
            </a:endParaRPr>
          </a:p>
        </p:txBody>
      </p:sp>
      <p:graphicFrame>
        <p:nvGraphicFramePr>
          <p:cNvPr id="21" name="object 2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05662082"/>
              </p:ext>
            </p:extLst>
          </p:nvPr>
        </p:nvGraphicFramePr>
        <p:xfrm>
          <a:off x="128612" y="3854703"/>
          <a:ext cx="4681220" cy="2634297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460625"/>
                <a:gridCol w="723900"/>
                <a:gridCol w="723900"/>
                <a:gridCol w="772795"/>
              </a:tblGrid>
              <a:tr h="488141">
                <a:tc>
                  <a:txBody>
                    <a:bodyPr/>
                    <a:lstStyle/>
                    <a:p>
                      <a:pPr marL="421005" marR="391795" indent="313690">
                        <a:lnSpc>
                          <a:spcPts val="1739"/>
                        </a:lnSpc>
                        <a:spcBef>
                          <a:spcPts val="100"/>
                        </a:spcBef>
                      </a:pPr>
                      <a:r>
                        <a:rPr sz="1200" b="1" spc="-10" dirty="0" err="1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Наименование</a:t>
                      </a:r>
                      <a:r>
                        <a:rPr sz="1200" b="1" spc="-10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 </a:t>
                      </a:r>
                      <a:r>
                        <a:rPr lang="ru-RU" sz="1200" b="1" spc="-10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комплексов процессных мероприятий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270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4775" marR="242570" algn="ctr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200" b="1" dirty="0" err="1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План</a:t>
                      </a:r>
                      <a:r>
                        <a:rPr sz="12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 </a:t>
                      </a:r>
                      <a:r>
                        <a:rPr lang="ru-RU" sz="1200" b="1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2023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  <a:p>
                      <a:pPr marR="134620" algn="ctr">
                        <a:lnSpc>
                          <a:spcPct val="100000"/>
                        </a:lnSpc>
                      </a:pPr>
                      <a:r>
                        <a:rPr sz="1200" b="1" spc="-20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год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4139" marR="241935" algn="ctr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200" b="1" dirty="0" err="1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Факт</a:t>
                      </a:r>
                      <a:r>
                        <a:rPr sz="12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 </a:t>
                      </a:r>
                      <a:r>
                        <a:rPr lang="ru-RU" sz="1200" b="1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2023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  <a:p>
                      <a:pPr marR="133985" algn="ctr">
                        <a:lnSpc>
                          <a:spcPct val="100000"/>
                        </a:lnSpc>
                      </a:pPr>
                      <a:r>
                        <a:rPr sz="1200" b="1" spc="-40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год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0955" algn="ctr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2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%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L="96520" marR="109855" algn="ctr">
                        <a:lnSpc>
                          <a:spcPct val="100000"/>
                        </a:lnSpc>
                      </a:pPr>
                      <a:r>
                        <a:rPr sz="12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и</a:t>
                      </a:r>
                      <a:r>
                        <a:rPr sz="1200" b="1" spc="-5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с</a:t>
                      </a:r>
                      <a:r>
                        <a:rPr sz="12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п</a:t>
                      </a:r>
                      <a:r>
                        <a:rPr sz="1200" b="1" spc="-25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о</a:t>
                      </a:r>
                      <a:r>
                        <a:rPr sz="1200" b="1" spc="-5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л</a:t>
                      </a:r>
                      <a:r>
                        <a:rPr sz="12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не  ния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</a:tr>
              <a:tr h="1061959">
                <a:tc>
                  <a:txBody>
                    <a:bodyPr/>
                    <a:lstStyle/>
                    <a:p>
                      <a:pPr marL="129539">
                        <a:lnSpc>
                          <a:spcPts val="1420"/>
                        </a:lnSpc>
                      </a:pPr>
                      <a:r>
                        <a:rPr lang="ru-RU" sz="1000" b="1" spc="-5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Комплекс процессных мероприятий </a:t>
                      </a:r>
                      <a:r>
                        <a:rPr sz="1000" b="1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</a:t>
                      </a:r>
                      <a:r>
                        <a:rPr sz="1000" b="1" spc="-1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Профилактика</a:t>
                      </a:r>
                      <a:r>
                        <a:rPr sz="1000" b="1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 </a:t>
                      </a:r>
                      <a:r>
                        <a:rPr sz="1000" b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борьба</a:t>
                      </a:r>
                      <a:r>
                        <a:rPr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с  </a:t>
                      </a:r>
                      <a:r>
                        <a:rPr sz="1000" b="1" spc="-1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незаконным</a:t>
                      </a:r>
                      <a:r>
                        <a:rPr sz="1000" b="1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000" b="1" spc="-1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оборотом</a:t>
                      </a:r>
                      <a:r>
                        <a:rPr sz="1000" b="1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  </a:t>
                      </a:r>
                      <a:r>
                        <a:rPr sz="1000" b="1" spc="-1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употреблением</a:t>
                      </a:r>
                      <a:r>
                        <a:rPr sz="1000" b="1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000" b="1" spc="-15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наркотиков</a:t>
                      </a:r>
                      <a:r>
                        <a:rPr sz="1000" b="1" spc="-15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 </a:t>
                      </a:r>
                      <a:r>
                        <a:rPr sz="1000" b="1" spc="-5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также</a:t>
                      </a:r>
                      <a:r>
                        <a:rPr sz="1000" b="1" spc="-5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sz="1000" b="1" spc="-1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других</a:t>
                      </a:r>
                      <a:r>
                        <a:rPr sz="1000" b="1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000" b="1" spc="-5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зависимостей</a:t>
                      </a:r>
                      <a:r>
                        <a:rPr sz="1000" b="1" spc="-5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sz="1000" b="1" spc="-5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пропаганда</a:t>
                      </a:r>
                      <a:r>
                        <a:rPr sz="1000" b="1" spc="-5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sz="1000" b="1" spc="-1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здорового</a:t>
                      </a:r>
                      <a:r>
                        <a:rPr sz="1000" b="1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000" b="1" spc="-5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образа</a:t>
                      </a:r>
                      <a:r>
                        <a:rPr sz="1000" b="1" spc="-5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000" b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жизни</a:t>
                      </a:r>
                      <a:r>
                        <a:rPr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000" b="1" spc="-5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среди</a:t>
                      </a:r>
                      <a:r>
                        <a:rPr sz="1000" b="1" spc="-5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sz="1000" b="1" spc="-5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населения</a:t>
                      </a:r>
                      <a:r>
                        <a:rPr sz="1000" b="1" spc="-5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»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210185">
                        <a:lnSpc>
                          <a:spcPct val="100000"/>
                        </a:lnSpc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11,2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210185">
                        <a:lnSpc>
                          <a:spcPct val="100000"/>
                        </a:lnSpc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11,2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231140">
                        <a:lnSpc>
                          <a:spcPct val="100000"/>
                        </a:lnSpc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99,0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</a:tr>
              <a:tr h="691197">
                <a:tc>
                  <a:txBody>
                    <a:bodyPr/>
                    <a:lstStyle/>
                    <a:p>
                      <a:pPr marL="91440" marR="41910">
                        <a:lnSpc>
                          <a:spcPct val="100000"/>
                        </a:lnSpc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Комплекс процессных мероприятий «Профилактика правонарушений»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12700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210185">
                        <a:lnSpc>
                          <a:spcPct val="100000"/>
                        </a:lnSpc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46,8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12700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210185">
                        <a:lnSpc>
                          <a:spcPct val="100000"/>
                        </a:lnSpc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46,8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12700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231140">
                        <a:lnSpc>
                          <a:spcPct val="100000"/>
                        </a:lnSpc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12700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3" name="object 2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01181215"/>
              </p:ext>
            </p:extLst>
          </p:nvPr>
        </p:nvGraphicFramePr>
        <p:xfrm>
          <a:off x="422757" y="2751709"/>
          <a:ext cx="3954778" cy="682498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91210"/>
                <a:gridCol w="791210"/>
                <a:gridCol w="791209"/>
                <a:gridCol w="791210"/>
                <a:gridCol w="789939"/>
              </a:tblGrid>
              <a:tr h="682498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2540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2540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2540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sp>
        <p:nvSpPr>
          <p:cNvPr id="24" name="object 24"/>
          <p:cNvSpPr/>
          <p:nvPr/>
        </p:nvSpPr>
        <p:spPr>
          <a:xfrm>
            <a:off x="5268467" y="2971800"/>
            <a:ext cx="122682" cy="12115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422147" y="2973311"/>
            <a:ext cx="3954843" cy="27052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r>
              <a:rPr lang="ru-RU" sz="1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58,0 </a:t>
            </a:r>
            <a:r>
              <a:rPr lang="ru-RU" sz="1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тыс.руб</a:t>
            </a:r>
            <a:r>
              <a:rPr lang="ru-RU" sz="1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(100,0%)</a:t>
            </a:r>
            <a:endParaRPr sz="1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012" y="4908550"/>
            <a:ext cx="8926044" cy="1920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" name="object 22"/>
          <p:cNvSpPr txBox="1"/>
          <p:nvPr/>
        </p:nvSpPr>
        <p:spPr>
          <a:xfrm>
            <a:off x="228701" y="1235710"/>
            <a:ext cx="8809355" cy="2238433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sz="1600" b="1" spc="-5" dirty="0">
                <a:solidFill>
                  <a:srgbClr val="964607"/>
                </a:solidFill>
                <a:latin typeface="Times New Roman"/>
                <a:cs typeface="Times New Roman"/>
              </a:rPr>
              <a:t>Цель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: </a:t>
            </a:r>
            <a:r>
              <a:rPr lang="ru-RU" sz="1600" b="1" spc="-5" dirty="0" smtClean="0">
                <a:solidFill>
                  <a:srgbClr val="996633"/>
                </a:solidFill>
                <a:latin typeface="Times New Roman"/>
                <a:cs typeface="Times New Roman"/>
              </a:rPr>
              <a:t>м</a:t>
            </a:r>
            <a:r>
              <a:rPr lang="ru-RU" sz="1600" b="1" spc="-10" dirty="0" smtClean="0">
                <a:solidFill>
                  <a:srgbClr val="996633"/>
                </a:solidFill>
                <a:latin typeface="Times New Roman"/>
                <a:cs typeface="Times New Roman"/>
              </a:rPr>
              <a:t>одернизация </a:t>
            </a:r>
            <a:r>
              <a:rPr lang="ru-RU"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объектов коммунального </a:t>
            </a:r>
            <a:r>
              <a:rPr lang="ru-RU" sz="1600" b="1" spc="-10" dirty="0" smtClean="0">
                <a:solidFill>
                  <a:srgbClr val="996633"/>
                </a:solidFill>
                <a:latin typeface="Times New Roman"/>
                <a:cs typeface="Times New Roman"/>
              </a:rPr>
              <a:t>назначения; снижение </a:t>
            </a:r>
            <a:r>
              <a:rPr lang="ru-RU"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аварийности на объектах коммунального </a:t>
            </a:r>
            <a:r>
              <a:rPr lang="ru-RU" sz="1600" b="1" spc="-10" dirty="0" smtClean="0">
                <a:solidFill>
                  <a:srgbClr val="996633"/>
                </a:solidFill>
                <a:latin typeface="Times New Roman"/>
                <a:cs typeface="Times New Roman"/>
              </a:rPr>
              <a:t>назначения; снижение </a:t>
            </a:r>
            <a:r>
              <a:rPr lang="ru-RU"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эксплуатационных </a:t>
            </a:r>
            <a:r>
              <a:rPr lang="ru-RU" sz="1600" b="1" spc="-10" dirty="0" smtClean="0">
                <a:solidFill>
                  <a:srgbClr val="996633"/>
                </a:solidFill>
                <a:latin typeface="Times New Roman"/>
                <a:cs typeface="Times New Roman"/>
              </a:rPr>
              <a:t>расходов; повышение </a:t>
            </a:r>
            <a:r>
              <a:rPr lang="ru-RU"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надежности и эффективности работы объектов коммунального назначения</a:t>
            </a:r>
            <a:r>
              <a:rPr lang="ru-RU" sz="1600" b="1" spc="-10" dirty="0" smtClean="0">
                <a:solidFill>
                  <a:srgbClr val="996633"/>
                </a:solidFill>
                <a:latin typeface="Times New Roman"/>
                <a:cs typeface="Times New Roman"/>
              </a:rPr>
              <a:t>.</a:t>
            </a:r>
          </a:p>
          <a:p>
            <a:pPr marL="12700" marR="5080">
              <a:lnSpc>
                <a:spcPct val="100000"/>
              </a:lnSpc>
              <a:spcBef>
                <a:spcPts val="95"/>
              </a:spcBef>
            </a:pPr>
            <a:endParaRPr lang="ru-RU" sz="1600" b="1" spc="-10" dirty="0">
              <a:solidFill>
                <a:srgbClr val="996633"/>
              </a:solidFill>
              <a:latin typeface="Times New Roman"/>
              <a:cs typeface="Times New Roman"/>
            </a:endParaRPr>
          </a:p>
          <a:p>
            <a:pPr marL="12700" marR="5080">
              <a:lnSpc>
                <a:spcPct val="100000"/>
              </a:lnSpc>
              <a:spcBef>
                <a:spcPts val="95"/>
              </a:spcBef>
            </a:pPr>
            <a:endParaRPr lang="ru-RU" sz="1600" b="1" spc="-10" dirty="0" smtClean="0">
              <a:solidFill>
                <a:srgbClr val="996633"/>
              </a:solidFill>
              <a:latin typeface="Times New Roman"/>
              <a:cs typeface="Times New Roman"/>
            </a:endParaRPr>
          </a:p>
          <a:p>
            <a:pPr marL="12700" marR="5080">
              <a:lnSpc>
                <a:spcPct val="100000"/>
              </a:lnSpc>
              <a:spcBef>
                <a:spcPts val="95"/>
              </a:spcBef>
            </a:pPr>
            <a:endParaRPr lang="ru-RU" sz="1600" b="1" spc="-10" dirty="0">
              <a:solidFill>
                <a:srgbClr val="996633"/>
              </a:solidFill>
              <a:latin typeface="Times New Roman"/>
              <a:cs typeface="Times New Roman"/>
            </a:endParaRPr>
          </a:p>
          <a:p>
            <a:pPr marL="4451985" algn="ctr">
              <a:lnSpc>
                <a:spcPts val="1410"/>
              </a:lnSpc>
              <a:spcBef>
                <a:spcPts val="495"/>
              </a:spcBef>
            </a:pPr>
            <a:r>
              <a:rPr sz="1200" b="1" spc="-10" dirty="0" err="1" smtClean="0">
                <a:solidFill>
                  <a:srgbClr val="C00000"/>
                </a:solidFill>
                <a:latin typeface="Arial"/>
                <a:cs typeface="Arial"/>
              </a:rPr>
              <a:t>Фактическое</a:t>
            </a:r>
            <a:r>
              <a:rPr sz="1200" b="1" spc="-10" dirty="0" smtClean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200" b="1" spc="-10" dirty="0">
                <a:solidFill>
                  <a:srgbClr val="C00000"/>
                </a:solidFill>
                <a:latin typeface="Arial"/>
                <a:cs typeface="Arial"/>
              </a:rPr>
              <a:t>исполнение </a:t>
            </a:r>
            <a:r>
              <a:rPr sz="1200" b="1" dirty="0">
                <a:solidFill>
                  <a:srgbClr val="C00000"/>
                </a:solidFill>
                <a:latin typeface="Arial"/>
                <a:cs typeface="Arial"/>
              </a:rPr>
              <a:t>в </a:t>
            </a:r>
            <a:r>
              <a:rPr lang="ru-RU" sz="1200" b="1" dirty="0" smtClean="0">
                <a:solidFill>
                  <a:srgbClr val="C00000"/>
                </a:solidFill>
                <a:latin typeface="Arial"/>
                <a:cs typeface="Arial"/>
              </a:rPr>
              <a:t>2023</a:t>
            </a:r>
            <a:r>
              <a:rPr sz="1200" b="1" spc="25" dirty="0" smtClean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200" b="1" spc="-5" dirty="0">
                <a:solidFill>
                  <a:srgbClr val="C00000"/>
                </a:solidFill>
                <a:latin typeface="Arial"/>
                <a:cs typeface="Arial"/>
              </a:rPr>
              <a:t>году</a:t>
            </a:r>
            <a:endParaRPr sz="1200" dirty="0">
              <a:latin typeface="Arial"/>
              <a:cs typeface="Arial"/>
            </a:endParaRPr>
          </a:p>
          <a:p>
            <a:pPr marL="4491990" algn="ctr">
              <a:lnSpc>
                <a:spcPts val="1410"/>
              </a:lnSpc>
            </a:pPr>
            <a:r>
              <a:rPr sz="1200" b="1" spc="-5" dirty="0">
                <a:solidFill>
                  <a:srgbClr val="C00000"/>
                </a:solidFill>
                <a:latin typeface="Arial"/>
                <a:cs typeface="Arial"/>
              </a:rPr>
              <a:t>при </a:t>
            </a:r>
            <a:r>
              <a:rPr sz="1200" b="1" spc="-5" dirty="0" err="1">
                <a:solidFill>
                  <a:srgbClr val="C00000"/>
                </a:solidFill>
                <a:latin typeface="Arial"/>
                <a:cs typeface="Arial"/>
              </a:rPr>
              <a:t>плане</a:t>
            </a:r>
            <a:r>
              <a:rPr sz="1200" b="1" spc="-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ru-RU" sz="1200" b="1" spc="-5" dirty="0">
                <a:solidFill>
                  <a:srgbClr val="C00000"/>
                </a:solidFill>
                <a:latin typeface="Arial"/>
                <a:cs typeface="Arial"/>
              </a:rPr>
              <a:t>0</a:t>
            </a:r>
            <a:r>
              <a:rPr lang="ru-RU" sz="1200" b="1" dirty="0" smtClean="0">
                <a:solidFill>
                  <a:srgbClr val="C00000"/>
                </a:solidFill>
                <a:latin typeface="Arial"/>
                <a:cs typeface="Arial"/>
              </a:rPr>
              <a:t>,0</a:t>
            </a:r>
            <a:r>
              <a:rPr sz="1200" b="1" spc="-25" dirty="0" smtClean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200" b="1" spc="-15" dirty="0">
                <a:solidFill>
                  <a:srgbClr val="C00000"/>
                </a:solidFill>
                <a:latin typeface="Arial"/>
                <a:cs typeface="Arial"/>
              </a:rPr>
              <a:t>тыс.рублей</a:t>
            </a:r>
            <a:endParaRPr sz="1200" dirty="0">
              <a:latin typeface="Arial"/>
              <a:cs typeface="Arial"/>
            </a:endParaRPr>
          </a:p>
          <a:p>
            <a:pPr marL="4448175" algn="ctr">
              <a:lnSpc>
                <a:spcPct val="100000"/>
              </a:lnSpc>
              <a:spcBef>
                <a:spcPts val="840"/>
              </a:spcBef>
            </a:pPr>
            <a:r>
              <a:rPr sz="1200" b="1" spc="-10" dirty="0" err="1">
                <a:solidFill>
                  <a:srgbClr val="C00000"/>
                </a:solidFill>
                <a:latin typeface="Arial"/>
                <a:cs typeface="Arial"/>
              </a:rPr>
              <a:t>составило</a:t>
            </a:r>
            <a:r>
              <a:rPr sz="1200" b="1" spc="-10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ru-RU" sz="1200" b="1" dirty="0" smtClean="0">
                <a:solidFill>
                  <a:srgbClr val="C00000"/>
                </a:solidFill>
                <a:latin typeface="Arial"/>
                <a:cs typeface="Arial"/>
              </a:rPr>
              <a:t>0,0</a:t>
            </a:r>
            <a:r>
              <a:rPr sz="1200" b="1" dirty="0" smtClean="0">
                <a:solidFill>
                  <a:srgbClr val="C00000"/>
                </a:solidFill>
                <a:latin typeface="Arial"/>
                <a:cs typeface="Arial"/>
              </a:rPr>
              <a:t>% </a:t>
            </a:r>
            <a:r>
              <a:rPr sz="1200" b="1" spc="-5" dirty="0" err="1">
                <a:solidFill>
                  <a:srgbClr val="C00000"/>
                </a:solidFill>
                <a:latin typeface="Arial"/>
                <a:cs typeface="Arial"/>
              </a:rPr>
              <a:t>или</a:t>
            </a:r>
            <a:r>
              <a:rPr sz="1200" b="1" spc="-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ru-RU" sz="1200" b="1" dirty="0">
                <a:solidFill>
                  <a:srgbClr val="C00000"/>
                </a:solidFill>
                <a:latin typeface="Arial"/>
                <a:cs typeface="Arial"/>
              </a:rPr>
              <a:t>0</a:t>
            </a:r>
            <a:r>
              <a:rPr lang="ru-RU" sz="1200" b="1" dirty="0" smtClean="0">
                <a:solidFill>
                  <a:srgbClr val="C00000"/>
                </a:solidFill>
                <a:latin typeface="Arial"/>
                <a:cs typeface="Arial"/>
              </a:rPr>
              <a:t>,0</a:t>
            </a:r>
            <a:r>
              <a:rPr sz="1200" b="1" spc="-25" dirty="0" smtClean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200" b="1" spc="-15" dirty="0">
                <a:solidFill>
                  <a:srgbClr val="C00000"/>
                </a:solidFill>
                <a:latin typeface="Arial"/>
                <a:cs typeface="Arial"/>
              </a:rPr>
              <a:t>тыс.рублей</a:t>
            </a:r>
            <a:endParaRPr sz="1200" dirty="0">
              <a:latin typeface="Arial"/>
              <a:cs typeface="Arial"/>
            </a:endParaRPr>
          </a:p>
        </p:txBody>
      </p:sp>
      <p:sp>
        <p:nvSpPr>
          <p:cNvPr id="2" name="object 2"/>
          <p:cNvSpPr/>
          <p:nvPr/>
        </p:nvSpPr>
        <p:spPr>
          <a:xfrm>
            <a:off x="0" y="0"/>
            <a:ext cx="286512" cy="5334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13004" y="135636"/>
            <a:ext cx="8730996" cy="27432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09955" y="135636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59" y="135635"/>
                </a:lnTo>
                <a:lnTo>
                  <a:pt x="137159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47116" y="0"/>
            <a:ext cx="140335" cy="135890"/>
          </a:xfrm>
          <a:custGeom>
            <a:avLst/>
            <a:gdLst/>
            <a:ahLst/>
            <a:cxnLst/>
            <a:rect l="l" t="t" r="r" b="b"/>
            <a:pathLst>
              <a:path w="140334" h="135890">
                <a:moveTo>
                  <a:pt x="0" y="135636"/>
                </a:moveTo>
                <a:lnTo>
                  <a:pt x="140208" y="135636"/>
                </a:lnTo>
                <a:lnTo>
                  <a:pt x="140208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47116" y="135636"/>
            <a:ext cx="140335" cy="140335"/>
          </a:xfrm>
          <a:custGeom>
            <a:avLst/>
            <a:gdLst/>
            <a:ahLst/>
            <a:cxnLst/>
            <a:rect l="l" t="t" r="r" b="b"/>
            <a:pathLst>
              <a:path w="140334" h="140335">
                <a:moveTo>
                  <a:pt x="0" y="140207"/>
                </a:moveTo>
                <a:lnTo>
                  <a:pt x="140208" y="140207"/>
                </a:lnTo>
                <a:lnTo>
                  <a:pt x="140208" y="0"/>
                </a:lnTo>
                <a:lnTo>
                  <a:pt x="0" y="0"/>
                </a:lnTo>
                <a:lnTo>
                  <a:pt x="0" y="140207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74320" y="274320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60" y="135635"/>
                </a:lnTo>
                <a:lnTo>
                  <a:pt x="137160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31063" y="137160"/>
            <a:ext cx="142240" cy="137160"/>
          </a:xfrm>
          <a:custGeom>
            <a:avLst/>
            <a:gdLst/>
            <a:ahLst/>
            <a:cxnLst/>
            <a:rect l="l" t="t" r="r" b="b"/>
            <a:pathLst>
              <a:path w="142240" h="137160">
                <a:moveTo>
                  <a:pt x="0" y="137159"/>
                </a:moveTo>
                <a:lnTo>
                  <a:pt x="141732" y="137159"/>
                </a:lnTo>
                <a:lnTo>
                  <a:pt x="141732" y="0"/>
                </a:lnTo>
                <a:lnTo>
                  <a:pt x="0" y="0"/>
                </a:lnTo>
                <a:lnTo>
                  <a:pt x="0" y="137159"/>
                </a:lnTo>
                <a:close/>
              </a:path>
            </a:pathLst>
          </a:custGeom>
          <a:solidFill>
            <a:srgbClr val="0000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09955" y="271272"/>
            <a:ext cx="137160" cy="139065"/>
          </a:xfrm>
          <a:custGeom>
            <a:avLst/>
            <a:gdLst/>
            <a:ahLst/>
            <a:cxnLst/>
            <a:rect l="l" t="t" r="r" b="b"/>
            <a:pathLst>
              <a:path w="137159" h="139065">
                <a:moveTo>
                  <a:pt x="0" y="138683"/>
                </a:moveTo>
                <a:lnTo>
                  <a:pt x="137159" y="138683"/>
                </a:lnTo>
                <a:lnTo>
                  <a:pt x="137159" y="0"/>
                </a:lnTo>
                <a:lnTo>
                  <a:pt x="0" y="0"/>
                </a:lnTo>
                <a:lnTo>
                  <a:pt x="0" y="138683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74320" y="409955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6"/>
                </a:moveTo>
                <a:lnTo>
                  <a:pt x="137160" y="135636"/>
                </a:lnTo>
                <a:lnTo>
                  <a:pt x="137160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286512" y="358266"/>
            <a:ext cx="8476488" cy="84382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065" marR="5080" indent="113664" algn="ctr">
              <a:lnSpc>
                <a:spcPct val="100000"/>
              </a:lnSpc>
              <a:spcBef>
                <a:spcPts val="100"/>
              </a:spcBef>
            </a:pPr>
            <a:r>
              <a:rPr sz="1800" b="1" i="1" spc="-10" dirty="0" err="1" smtClean="0">
                <a:solidFill>
                  <a:srgbClr val="001F5F"/>
                </a:solidFill>
                <a:latin typeface="Times New Roman"/>
                <a:cs typeface="Times New Roman"/>
              </a:rPr>
              <a:t>Муниципальная</a:t>
            </a:r>
            <a:r>
              <a:rPr sz="1800" b="1" i="1" spc="-10" dirty="0" smtClean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sz="1800" b="1" i="1" spc="-5" dirty="0" err="1" smtClean="0">
                <a:solidFill>
                  <a:srgbClr val="001F5F"/>
                </a:solidFill>
                <a:latin typeface="Times New Roman"/>
                <a:cs typeface="Times New Roman"/>
              </a:rPr>
              <a:t>программа</a:t>
            </a:r>
            <a:r>
              <a:rPr sz="1800" b="1" i="1" spc="-5" dirty="0" smtClean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lang="ru-RU" sz="18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«Модернизация объектов </a:t>
            </a:r>
            <a:br>
              <a:rPr lang="ru-RU" sz="18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</a:br>
            <a:r>
              <a:rPr lang="ru-RU" sz="18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коммунального назначения </a:t>
            </a:r>
            <a:r>
              <a:rPr lang="ru-RU" sz="1800" b="1" i="1" spc="-5" dirty="0" smtClean="0">
                <a:solidFill>
                  <a:srgbClr val="001F5F"/>
                </a:solidFill>
                <a:latin typeface="Times New Roman"/>
                <a:cs typeface="Times New Roman"/>
              </a:rPr>
              <a:t>муниципальных учреждений </a:t>
            </a:r>
            <a:r>
              <a:rPr lang="ru-RU" sz="18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на территории </a:t>
            </a:r>
            <a:br>
              <a:rPr lang="ru-RU" sz="18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</a:br>
            <a:r>
              <a:rPr lang="ru-RU" sz="18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муниципального образования </a:t>
            </a:r>
            <a:r>
              <a:rPr lang="ru-RU" sz="1800" b="1" i="1" spc="-5" dirty="0" smtClean="0">
                <a:solidFill>
                  <a:srgbClr val="001F5F"/>
                </a:solidFill>
                <a:latin typeface="Times New Roman"/>
                <a:cs typeface="Times New Roman"/>
              </a:rPr>
              <a:t>«</a:t>
            </a:r>
            <a:r>
              <a:rPr lang="ru-RU" sz="18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Демидовский район» Смоленской области» </a:t>
            </a:r>
            <a:endParaRPr sz="1800" dirty="0">
              <a:latin typeface="Times New Roman"/>
              <a:cs typeface="Times New Roman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422148" y="2956496"/>
            <a:ext cx="3744467" cy="34753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211937" y="3501009"/>
            <a:ext cx="421640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 dirty="0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963879" y="3501009"/>
            <a:ext cx="499745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2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 dirty="0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1754504" y="3501009"/>
            <a:ext cx="499745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4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2545460" y="3501009"/>
            <a:ext cx="499745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6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3336416" y="3501009"/>
            <a:ext cx="499745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8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4088384" y="3501009"/>
            <a:ext cx="577215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100.00%</a:t>
            </a:r>
            <a:endParaRPr sz="1100">
              <a:latin typeface="Arial"/>
              <a:cs typeface="Arial"/>
            </a:endParaRPr>
          </a:p>
        </p:txBody>
      </p:sp>
      <p:graphicFrame>
        <p:nvGraphicFramePr>
          <p:cNvPr id="21" name="object 2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02642502"/>
              </p:ext>
            </p:extLst>
          </p:nvPr>
        </p:nvGraphicFramePr>
        <p:xfrm>
          <a:off x="128612" y="3854703"/>
          <a:ext cx="4681220" cy="136880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460625"/>
                <a:gridCol w="723900"/>
                <a:gridCol w="723900"/>
                <a:gridCol w="772795"/>
              </a:tblGrid>
              <a:tr h="542293">
                <a:tc>
                  <a:txBody>
                    <a:bodyPr/>
                    <a:lstStyle/>
                    <a:p>
                      <a:pPr marL="421005" marR="391795" indent="313690">
                        <a:lnSpc>
                          <a:spcPts val="1739"/>
                        </a:lnSpc>
                        <a:spcBef>
                          <a:spcPts val="100"/>
                        </a:spcBef>
                      </a:pPr>
                      <a:r>
                        <a:rPr sz="1200" b="1" spc="-10" dirty="0" err="1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Наименование</a:t>
                      </a:r>
                      <a:r>
                        <a:rPr sz="1200" b="1" spc="-10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 </a:t>
                      </a:r>
                      <a:r>
                        <a:rPr lang="ru-RU" sz="1200" b="1" spc="-10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комплекса</a:t>
                      </a:r>
                      <a:r>
                        <a:rPr lang="ru-RU" sz="1200" b="1" spc="-10" baseline="0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ru-RU" sz="1200" b="1" spc="-10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процессных мероприятий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270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4775" marR="242570" algn="ctr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200" b="1" dirty="0" err="1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План</a:t>
                      </a:r>
                      <a:r>
                        <a:rPr sz="12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 </a:t>
                      </a:r>
                      <a:r>
                        <a:rPr lang="ru-RU" sz="1200" b="1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2023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  <a:p>
                      <a:pPr marR="134620" algn="ctr">
                        <a:lnSpc>
                          <a:spcPct val="100000"/>
                        </a:lnSpc>
                      </a:pPr>
                      <a:r>
                        <a:rPr sz="1200" b="1" spc="-20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год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4139" marR="241935" algn="ctr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200" b="1" dirty="0" err="1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Факт</a:t>
                      </a:r>
                      <a:r>
                        <a:rPr sz="12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 </a:t>
                      </a:r>
                      <a:r>
                        <a:rPr lang="ru-RU" sz="1200" b="1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2023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  <a:p>
                      <a:pPr marR="133985" algn="ctr">
                        <a:lnSpc>
                          <a:spcPct val="100000"/>
                        </a:lnSpc>
                      </a:pPr>
                      <a:r>
                        <a:rPr sz="1200" b="1" spc="-40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год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0955" algn="ctr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2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%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L="96520" marR="109855" algn="ctr">
                        <a:lnSpc>
                          <a:spcPct val="100000"/>
                        </a:lnSpc>
                      </a:pPr>
                      <a:r>
                        <a:rPr sz="12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и</a:t>
                      </a:r>
                      <a:r>
                        <a:rPr sz="1200" b="1" spc="-5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с</a:t>
                      </a:r>
                      <a:r>
                        <a:rPr sz="12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п</a:t>
                      </a:r>
                      <a:r>
                        <a:rPr sz="1200" b="1" spc="-25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о</a:t>
                      </a:r>
                      <a:r>
                        <a:rPr sz="1200" b="1" spc="-5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л</a:t>
                      </a:r>
                      <a:r>
                        <a:rPr sz="12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не  ния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</a:tr>
              <a:tr h="708404">
                <a:tc>
                  <a:txBody>
                    <a:bodyPr/>
                    <a:lstStyle/>
                    <a:p>
                      <a:pPr marL="129539">
                        <a:lnSpc>
                          <a:spcPts val="1420"/>
                        </a:lnSpc>
                      </a:pPr>
                      <a:r>
                        <a:rPr lang="ru-RU" sz="1000" b="1" spc="-5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Комплекс процессных мероприятий </a:t>
                      </a:r>
                      <a:r>
                        <a:rPr sz="1000" b="1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</a:t>
                      </a:r>
                      <a:r>
                        <a:rPr lang="ru-RU" sz="1000" b="1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Снижение</a:t>
                      </a:r>
                      <a:r>
                        <a:rPr lang="ru-RU" sz="1000" b="1" spc="-1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аварийности на объектах коммунального назначения</a:t>
                      </a:r>
                      <a:r>
                        <a:rPr sz="1000" b="1" spc="-5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»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210185">
                        <a:lnSpc>
                          <a:spcPct val="100000"/>
                        </a:lnSpc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210185">
                        <a:lnSpc>
                          <a:spcPct val="100000"/>
                        </a:lnSpc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231140">
                        <a:lnSpc>
                          <a:spcPct val="100000"/>
                        </a:lnSpc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3" name="object 2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82369028"/>
              </p:ext>
            </p:extLst>
          </p:nvPr>
        </p:nvGraphicFramePr>
        <p:xfrm>
          <a:off x="422757" y="2751709"/>
          <a:ext cx="3954778" cy="682498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91210"/>
                <a:gridCol w="791210"/>
                <a:gridCol w="791209"/>
                <a:gridCol w="791210"/>
                <a:gridCol w="789939"/>
              </a:tblGrid>
              <a:tr h="682498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2540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2540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2540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sp>
        <p:nvSpPr>
          <p:cNvPr id="14" name="object 14"/>
          <p:cNvSpPr/>
          <p:nvPr/>
        </p:nvSpPr>
        <p:spPr>
          <a:xfrm>
            <a:off x="422147" y="2973311"/>
            <a:ext cx="3954844" cy="27052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/>
            </a:solidFill>
          </a:ln>
        </p:spPr>
        <p:txBody>
          <a:bodyPr wrap="square" lIns="0" tIns="0" rIns="0" bIns="0" rtlCol="0"/>
          <a:lstStyle/>
          <a:p>
            <a:pPr algn="ctr"/>
            <a:r>
              <a:rPr lang="ru-RU" sz="12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0,0 </a:t>
            </a:r>
            <a:r>
              <a:rPr lang="ru-RU" sz="12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тыс.руб</a:t>
            </a:r>
            <a:r>
              <a:rPr lang="ru-RU" sz="12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(0,0%)</a:t>
            </a:r>
            <a:endParaRPr sz="1200" b="1" dirty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5268467" y="2971800"/>
            <a:ext cx="122682" cy="12115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2123238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s://pro.culture.ru/uploads/a05c09f81dcb10ff754d4f16fd448107.png"/>
          <p:cNvPicPr>
            <a:picLocks noChangeAspect="1" noChangeArrowheads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881" y="203582"/>
            <a:ext cx="9296882" cy="6456168"/>
          </a:xfrm>
          <a:prstGeom prst="rect">
            <a:avLst/>
          </a:prstGeom>
          <a:noFill/>
          <a:effectLst>
            <a:softEdge rad="1270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bject 2"/>
          <p:cNvSpPr/>
          <p:nvPr/>
        </p:nvSpPr>
        <p:spPr>
          <a:xfrm>
            <a:off x="0" y="0"/>
            <a:ext cx="286512" cy="5334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13004" y="135636"/>
            <a:ext cx="8730996" cy="27432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09955" y="135636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59" y="135635"/>
                </a:lnTo>
                <a:lnTo>
                  <a:pt x="137159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47116" y="0"/>
            <a:ext cx="140335" cy="135890"/>
          </a:xfrm>
          <a:custGeom>
            <a:avLst/>
            <a:gdLst/>
            <a:ahLst/>
            <a:cxnLst/>
            <a:rect l="l" t="t" r="r" b="b"/>
            <a:pathLst>
              <a:path w="140334" h="135890">
                <a:moveTo>
                  <a:pt x="0" y="135636"/>
                </a:moveTo>
                <a:lnTo>
                  <a:pt x="140208" y="135636"/>
                </a:lnTo>
                <a:lnTo>
                  <a:pt x="140208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47116" y="135636"/>
            <a:ext cx="140335" cy="140335"/>
          </a:xfrm>
          <a:custGeom>
            <a:avLst/>
            <a:gdLst/>
            <a:ahLst/>
            <a:cxnLst/>
            <a:rect l="l" t="t" r="r" b="b"/>
            <a:pathLst>
              <a:path w="140334" h="140335">
                <a:moveTo>
                  <a:pt x="0" y="140207"/>
                </a:moveTo>
                <a:lnTo>
                  <a:pt x="140208" y="140207"/>
                </a:lnTo>
                <a:lnTo>
                  <a:pt x="140208" y="0"/>
                </a:lnTo>
                <a:lnTo>
                  <a:pt x="0" y="0"/>
                </a:lnTo>
                <a:lnTo>
                  <a:pt x="0" y="140207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74320" y="274320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60" y="135635"/>
                </a:lnTo>
                <a:lnTo>
                  <a:pt x="137160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31063" y="137160"/>
            <a:ext cx="142240" cy="137160"/>
          </a:xfrm>
          <a:custGeom>
            <a:avLst/>
            <a:gdLst/>
            <a:ahLst/>
            <a:cxnLst/>
            <a:rect l="l" t="t" r="r" b="b"/>
            <a:pathLst>
              <a:path w="142240" h="137160">
                <a:moveTo>
                  <a:pt x="0" y="137159"/>
                </a:moveTo>
                <a:lnTo>
                  <a:pt x="141732" y="137159"/>
                </a:lnTo>
                <a:lnTo>
                  <a:pt x="141732" y="0"/>
                </a:lnTo>
                <a:lnTo>
                  <a:pt x="0" y="0"/>
                </a:lnTo>
                <a:lnTo>
                  <a:pt x="0" y="137159"/>
                </a:lnTo>
                <a:close/>
              </a:path>
            </a:pathLst>
          </a:custGeom>
          <a:solidFill>
            <a:srgbClr val="0000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09955" y="271272"/>
            <a:ext cx="137160" cy="139065"/>
          </a:xfrm>
          <a:custGeom>
            <a:avLst/>
            <a:gdLst/>
            <a:ahLst/>
            <a:cxnLst/>
            <a:rect l="l" t="t" r="r" b="b"/>
            <a:pathLst>
              <a:path w="137159" h="139065">
                <a:moveTo>
                  <a:pt x="0" y="138683"/>
                </a:moveTo>
                <a:lnTo>
                  <a:pt x="137159" y="138683"/>
                </a:lnTo>
                <a:lnTo>
                  <a:pt x="137159" y="0"/>
                </a:lnTo>
                <a:lnTo>
                  <a:pt x="0" y="0"/>
                </a:lnTo>
                <a:lnTo>
                  <a:pt x="0" y="138683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74320" y="409955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6"/>
                </a:moveTo>
                <a:lnTo>
                  <a:pt x="137160" y="135636"/>
                </a:lnTo>
                <a:lnTo>
                  <a:pt x="137160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930655" y="358266"/>
            <a:ext cx="7717155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065" marR="5080" indent="51435" algn="ctr">
              <a:lnSpc>
                <a:spcPct val="100000"/>
              </a:lnSpc>
              <a:spcBef>
                <a:spcPts val="100"/>
              </a:spcBef>
            </a:pPr>
            <a:r>
              <a:rPr sz="1800" b="1" i="1" spc="-10" dirty="0">
                <a:solidFill>
                  <a:srgbClr val="001F5F"/>
                </a:solidFill>
                <a:latin typeface="Times New Roman"/>
                <a:cs typeface="Times New Roman"/>
              </a:rPr>
              <a:t>Муниципальная </a:t>
            </a:r>
            <a:r>
              <a:rPr sz="1800" b="1" i="1" spc="-5" dirty="0" err="1">
                <a:solidFill>
                  <a:srgbClr val="001F5F"/>
                </a:solidFill>
                <a:latin typeface="Times New Roman"/>
                <a:cs typeface="Times New Roman"/>
              </a:rPr>
              <a:t>программа</a:t>
            </a:r>
            <a:r>
              <a:rPr sz="18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sz="1800" b="1" i="1" spc="-10" dirty="0" smtClean="0">
                <a:solidFill>
                  <a:srgbClr val="001F5F"/>
                </a:solidFill>
                <a:latin typeface="Times New Roman"/>
                <a:cs typeface="Times New Roman"/>
              </a:rPr>
              <a:t>«</a:t>
            </a:r>
            <a:r>
              <a:rPr lang="ru-RU" sz="1800" b="1" i="1" spc="-10" dirty="0" smtClean="0">
                <a:solidFill>
                  <a:srgbClr val="001F5F"/>
                </a:solidFill>
                <a:latin typeface="Times New Roman"/>
                <a:cs typeface="Times New Roman"/>
              </a:rPr>
              <a:t>Развитие добровольчества (</a:t>
            </a:r>
            <a:r>
              <a:rPr lang="ru-RU" sz="1800" b="1" i="1" spc="-10" dirty="0" err="1" smtClean="0">
                <a:solidFill>
                  <a:srgbClr val="001F5F"/>
                </a:solidFill>
                <a:latin typeface="Times New Roman"/>
                <a:cs typeface="Times New Roman"/>
              </a:rPr>
              <a:t>волонтерства</a:t>
            </a:r>
            <a:r>
              <a:rPr lang="ru-RU" sz="1800" b="1" i="1" spc="-10" dirty="0" smtClean="0">
                <a:solidFill>
                  <a:srgbClr val="001F5F"/>
                </a:solidFill>
                <a:latin typeface="Times New Roman"/>
                <a:cs typeface="Times New Roman"/>
              </a:rPr>
              <a:t>) в муниципальном образовании «Демидовский район» Смоленской области</a:t>
            </a:r>
            <a:r>
              <a:rPr sz="1800" b="1" i="1" spc="-10" dirty="0" smtClean="0">
                <a:solidFill>
                  <a:srgbClr val="001F5F"/>
                </a:solidFill>
                <a:latin typeface="Times New Roman"/>
                <a:cs typeface="Times New Roman"/>
              </a:rPr>
              <a:t>»</a:t>
            </a:r>
            <a:endParaRPr sz="1800" dirty="0">
              <a:latin typeface="Times New Roman"/>
              <a:cs typeface="Times New Roman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400811" y="2750858"/>
            <a:ext cx="3962400" cy="34590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190601" y="3294126"/>
            <a:ext cx="421640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942543" y="3294126"/>
            <a:ext cx="499745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2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1733169" y="3294126"/>
            <a:ext cx="500380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40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00%</a:t>
            </a:r>
            <a:endParaRPr sz="1100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2524125" y="3294126"/>
            <a:ext cx="499745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6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3315080" y="3294126"/>
            <a:ext cx="499745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8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4067047" y="3294126"/>
            <a:ext cx="577215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100.00%</a:t>
            </a:r>
            <a:endParaRPr sz="1100">
              <a:latin typeface="Arial"/>
              <a:cs typeface="Arial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5204586" y="2553665"/>
            <a:ext cx="3340100" cy="6743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905" algn="ctr">
              <a:lnSpc>
                <a:spcPts val="1410"/>
              </a:lnSpc>
              <a:spcBef>
                <a:spcPts val="100"/>
              </a:spcBef>
            </a:pPr>
            <a:r>
              <a:rPr sz="1200" b="1" spc="-5" dirty="0">
                <a:solidFill>
                  <a:srgbClr val="C00000"/>
                </a:solidFill>
                <a:latin typeface="Arial"/>
                <a:cs typeface="Arial"/>
              </a:rPr>
              <a:t>Фактическое исполнение </a:t>
            </a:r>
            <a:r>
              <a:rPr sz="1200" b="1" dirty="0">
                <a:solidFill>
                  <a:srgbClr val="C00000"/>
                </a:solidFill>
                <a:latin typeface="Arial"/>
                <a:cs typeface="Arial"/>
              </a:rPr>
              <a:t>в </a:t>
            </a:r>
            <a:r>
              <a:rPr sz="1200" b="1" dirty="0" smtClean="0">
                <a:solidFill>
                  <a:srgbClr val="C00000"/>
                </a:solidFill>
                <a:latin typeface="Arial"/>
                <a:cs typeface="Arial"/>
              </a:rPr>
              <a:t>20</a:t>
            </a:r>
            <a:r>
              <a:rPr lang="ru-RU" sz="1200" b="1" dirty="0" smtClean="0">
                <a:solidFill>
                  <a:srgbClr val="C00000"/>
                </a:solidFill>
                <a:latin typeface="Arial"/>
                <a:cs typeface="Arial"/>
              </a:rPr>
              <a:t>23</a:t>
            </a:r>
            <a:r>
              <a:rPr sz="1200" b="1" spc="265" dirty="0" smtClean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200" b="1" spc="-5" dirty="0">
                <a:solidFill>
                  <a:srgbClr val="C00000"/>
                </a:solidFill>
                <a:latin typeface="Arial"/>
                <a:cs typeface="Arial"/>
              </a:rPr>
              <a:t>году</a:t>
            </a:r>
            <a:endParaRPr sz="1200" dirty="0">
              <a:latin typeface="Arial"/>
              <a:cs typeface="Arial"/>
            </a:endParaRPr>
          </a:p>
          <a:p>
            <a:pPr marL="40640" algn="ctr">
              <a:lnSpc>
                <a:spcPts val="1410"/>
              </a:lnSpc>
            </a:pPr>
            <a:r>
              <a:rPr sz="1200" b="1" spc="-5" dirty="0">
                <a:solidFill>
                  <a:srgbClr val="C00000"/>
                </a:solidFill>
                <a:latin typeface="Arial"/>
                <a:cs typeface="Arial"/>
              </a:rPr>
              <a:t>при </a:t>
            </a:r>
            <a:r>
              <a:rPr sz="1200" b="1" spc="-5" dirty="0" err="1">
                <a:solidFill>
                  <a:srgbClr val="C00000"/>
                </a:solidFill>
                <a:latin typeface="Arial"/>
                <a:cs typeface="Arial"/>
              </a:rPr>
              <a:t>плане</a:t>
            </a:r>
            <a:r>
              <a:rPr sz="1200" b="1" spc="-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ru-RU" sz="1200" b="1" spc="-5" dirty="0" smtClean="0">
                <a:solidFill>
                  <a:srgbClr val="C00000"/>
                </a:solidFill>
                <a:latin typeface="Arial"/>
                <a:cs typeface="Arial"/>
              </a:rPr>
              <a:t>11,0 </a:t>
            </a:r>
            <a:r>
              <a:rPr sz="1200" b="1" spc="-15" dirty="0" err="1" smtClean="0">
                <a:solidFill>
                  <a:srgbClr val="C00000"/>
                </a:solidFill>
                <a:latin typeface="Arial"/>
                <a:cs typeface="Arial"/>
              </a:rPr>
              <a:t>тыс.рублей</a:t>
            </a:r>
            <a:endParaRPr sz="1200" dirty="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840"/>
              </a:spcBef>
            </a:pPr>
            <a:r>
              <a:rPr sz="1200" b="1" spc="-10" dirty="0" err="1">
                <a:solidFill>
                  <a:srgbClr val="C00000"/>
                </a:solidFill>
                <a:latin typeface="Arial"/>
                <a:cs typeface="Arial"/>
              </a:rPr>
              <a:t>составило</a:t>
            </a:r>
            <a:r>
              <a:rPr sz="1200" b="1" spc="-10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200" b="1" dirty="0" smtClean="0">
                <a:solidFill>
                  <a:srgbClr val="C00000"/>
                </a:solidFill>
                <a:latin typeface="Arial"/>
                <a:cs typeface="Arial"/>
              </a:rPr>
              <a:t>100,0% </a:t>
            </a:r>
            <a:r>
              <a:rPr sz="1200" b="1" spc="-5" dirty="0" err="1">
                <a:solidFill>
                  <a:srgbClr val="C00000"/>
                </a:solidFill>
                <a:latin typeface="Arial"/>
                <a:cs typeface="Arial"/>
              </a:rPr>
              <a:t>или</a:t>
            </a:r>
            <a:r>
              <a:rPr sz="1200" b="1" spc="-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ru-RU" sz="1200" b="1" spc="-5" dirty="0" smtClean="0">
                <a:solidFill>
                  <a:srgbClr val="C00000"/>
                </a:solidFill>
                <a:latin typeface="Arial"/>
                <a:cs typeface="Arial"/>
              </a:rPr>
              <a:t>11,0 </a:t>
            </a:r>
            <a:r>
              <a:rPr sz="1200" b="1" spc="-15" dirty="0" err="1" smtClean="0">
                <a:solidFill>
                  <a:srgbClr val="C00000"/>
                </a:solidFill>
                <a:latin typeface="Arial"/>
                <a:cs typeface="Arial"/>
              </a:rPr>
              <a:t>тыс.рублей</a:t>
            </a:r>
            <a:endParaRPr sz="1200" dirty="0">
              <a:latin typeface="Arial"/>
              <a:cs typeface="Arial"/>
            </a:endParaRPr>
          </a:p>
        </p:txBody>
      </p:sp>
      <p:graphicFrame>
        <p:nvGraphicFramePr>
          <p:cNvPr id="22" name="object 2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01801765"/>
              </p:ext>
            </p:extLst>
          </p:nvPr>
        </p:nvGraphicFramePr>
        <p:xfrm>
          <a:off x="245173" y="3886199"/>
          <a:ext cx="8784589" cy="71247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896485"/>
                <a:gridCol w="1440180"/>
                <a:gridCol w="1350009"/>
                <a:gridCol w="1097915"/>
              </a:tblGrid>
              <a:tr h="230722">
                <a:tc>
                  <a:txBody>
                    <a:bodyPr/>
                    <a:lstStyle/>
                    <a:p>
                      <a:pPr marL="1118870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200" b="1" spc="-10" dirty="0" err="1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Наименование</a:t>
                      </a:r>
                      <a:r>
                        <a:rPr sz="1200" b="1" spc="-10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ru-RU" sz="1200" b="1" spc="-10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комплекса процессных мероприятий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77800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200" b="1" dirty="0" err="1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План</a:t>
                      </a:r>
                      <a:r>
                        <a:rPr sz="12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20</a:t>
                      </a:r>
                      <a:r>
                        <a:rPr lang="ru-RU" sz="1200" b="1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23</a:t>
                      </a:r>
                      <a:r>
                        <a:rPr lang="ru-RU" sz="1200" b="1" baseline="0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spc="-20" dirty="0" err="1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год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14300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200" b="1" dirty="0" err="1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Факт</a:t>
                      </a:r>
                      <a:r>
                        <a:rPr sz="12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20</a:t>
                      </a:r>
                      <a:r>
                        <a:rPr lang="ru-RU" sz="1200" b="1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23</a:t>
                      </a:r>
                      <a:r>
                        <a:rPr sz="1200" b="1" spc="-150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spc="-40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год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5400" algn="ctr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2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%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R="12065" algn="ctr">
                        <a:lnSpc>
                          <a:spcPct val="100000"/>
                        </a:lnSpc>
                      </a:pPr>
                      <a:r>
                        <a:rPr sz="1200" b="1" spc="-5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исполнения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</a:tr>
              <a:tr h="176947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Комплекс процессных мероприятий "Проведение значимых событий на территории Смоленской области"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444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481330">
                        <a:lnSpc>
                          <a:spcPct val="100000"/>
                        </a:lnSpc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11,0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436245">
                        <a:lnSpc>
                          <a:spcPct val="100000"/>
                        </a:lnSpc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11,0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35877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</a:tr>
            </a:tbl>
          </a:graphicData>
        </a:graphic>
      </p:graphicFrame>
      <p:sp>
        <p:nvSpPr>
          <p:cNvPr id="23" name="object 23"/>
          <p:cNvSpPr txBox="1"/>
          <p:nvPr/>
        </p:nvSpPr>
        <p:spPr>
          <a:xfrm>
            <a:off x="238759" y="1249425"/>
            <a:ext cx="8842375" cy="750847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sz="1600" b="1" spc="-5" dirty="0">
                <a:solidFill>
                  <a:srgbClr val="964607"/>
                </a:solidFill>
                <a:latin typeface="Times New Roman"/>
                <a:cs typeface="Times New Roman"/>
              </a:rPr>
              <a:t>Цель: </a:t>
            </a:r>
            <a:r>
              <a:rPr lang="ru-RU" sz="1600" b="1" spc="-10" dirty="0" smtClean="0">
                <a:solidFill>
                  <a:srgbClr val="996633"/>
                </a:solidFill>
                <a:latin typeface="Times New Roman"/>
                <a:cs typeface="Times New Roman"/>
              </a:rPr>
              <a:t>В</a:t>
            </a:r>
            <a:r>
              <a:rPr lang="ru-RU" sz="16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овлечение </a:t>
            </a:r>
            <a:r>
              <a:rPr lang="ru-RU" sz="16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добровольческую (волонтерскую) деятельность граждан всех возрастов, проживающих на территории муниципального образования «Демидовский район» Смоленской области</a:t>
            </a:r>
            <a:r>
              <a:rPr sz="1600" b="1" spc="-25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sz="16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4" name="object 2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75773700"/>
              </p:ext>
            </p:extLst>
          </p:nvPr>
        </p:nvGraphicFramePr>
        <p:xfrm>
          <a:off x="399605" y="2563825"/>
          <a:ext cx="3956049" cy="66421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91210"/>
                <a:gridCol w="791210"/>
                <a:gridCol w="791209"/>
                <a:gridCol w="791210"/>
                <a:gridCol w="791210"/>
              </a:tblGrid>
              <a:tr h="66421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6350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6350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endParaRPr sz="1450">
                        <a:latin typeface="Times New Roman"/>
                        <a:cs typeface="Times New Roman"/>
                      </a:endParaRPr>
                    </a:p>
                    <a:p>
                      <a:pPr marL="22860">
                        <a:lnSpc>
                          <a:spcPct val="100000"/>
                        </a:lnSpc>
                      </a:pPr>
                      <a:r>
                        <a:rPr sz="1200" b="1" spc="5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00%)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6350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sp>
        <p:nvSpPr>
          <p:cNvPr id="25" name="object 25"/>
          <p:cNvSpPr/>
          <p:nvPr/>
        </p:nvSpPr>
        <p:spPr>
          <a:xfrm>
            <a:off x="5247132" y="2764535"/>
            <a:ext cx="122682" cy="121158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400811" y="2766060"/>
            <a:ext cx="3955541" cy="272034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r>
              <a:rPr lang="ru-RU" sz="1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11,0 </a:t>
            </a:r>
            <a:r>
              <a:rPr lang="ru-RU" sz="1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тыс.руб</a:t>
            </a:r>
            <a:r>
              <a:rPr lang="ru-RU" sz="1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(100,0%)</a:t>
            </a:r>
            <a:endParaRPr lang="ru-RU" sz="1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dirty="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86512" cy="533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13004" y="135636"/>
            <a:ext cx="8730996" cy="27432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09955" y="135636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59" y="135635"/>
                </a:lnTo>
                <a:lnTo>
                  <a:pt x="137159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47116" y="0"/>
            <a:ext cx="140335" cy="135890"/>
          </a:xfrm>
          <a:custGeom>
            <a:avLst/>
            <a:gdLst/>
            <a:ahLst/>
            <a:cxnLst/>
            <a:rect l="l" t="t" r="r" b="b"/>
            <a:pathLst>
              <a:path w="140334" h="135890">
                <a:moveTo>
                  <a:pt x="0" y="135636"/>
                </a:moveTo>
                <a:lnTo>
                  <a:pt x="140208" y="135636"/>
                </a:lnTo>
                <a:lnTo>
                  <a:pt x="140208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47116" y="135636"/>
            <a:ext cx="140335" cy="140335"/>
          </a:xfrm>
          <a:custGeom>
            <a:avLst/>
            <a:gdLst/>
            <a:ahLst/>
            <a:cxnLst/>
            <a:rect l="l" t="t" r="r" b="b"/>
            <a:pathLst>
              <a:path w="140334" h="140335">
                <a:moveTo>
                  <a:pt x="0" y="140207"/>
                </a:moveTo>
                <a:lnTo>
                  <a:pt x="140208" y="140207"/>
                </a:lnTo>
                <a:lnTo>
                  <a:pt x="140208" y="0"/>
                </a:lnTo>
                <a:lnTo>
                  <a:pt x="0" y="0"/>
                </a:lnTo>
                <a:lnTo>
                  <a:pt x="0" y="140207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74320" y="274320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60" y="135635"/>
                </a:lnTo>
                <a:lnTo>
                  <a:pt x="137160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31063" y="137160"/>
            <a:ext cx="142240" cy="137160"/>
          </a:xfrm>
          <a:custGeom>
            <a:avLst/>
            <a:gdLst/>
            <a:ahLst/>
            <a:cxnLst/>
            <a:rect l="l" t="t" r="r" b="b"/>
            <a:pathLst>
              <a:path w="142240" h="137160">
                <a:moveTo>
                  <a:pt x="0" y="137159"/>
                </a:moveTo>
                <a:lnTo>
                  <a:pt x="141732" y="137159"/>
                </a:lnTo>
                <a:lnTo>
                  <a:pt x="141732" y="0"/>
                </a:lnTo>
                <a:lnTo>
                  <a:pt x="0" y="0"/>
                </a:lnTo>
                <a:lnTo>
                  <a:pt x="0" y="137159"/>
                </a:lnTo>
                <a:close/>
              </a:path>
            </a:pathLst>
          </a:custGeom>
          <a:solidFill>
            <a:srgbClr val="0000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09955" y="271272"/>
            <a:ext cx="137160" cy="139065"/>
          </a:xfrm>
          <a:custGeom>
            <a:avLst/>
            <a:gdLst/>
            <a:ahLst/>
            <a:cxnLst/>
            <a:rect l="l" t="t" r="r" b="b"/>
            <a:pathLst>
              <a:path w="137159" h="139065">
                <a:moveTo>
                  <a:pt x="0" y="138683"/>
                </a:moveTo>
                <a:lnTo>
                  <a:pt x="137159" y="138683"/>
                </a:lnTo>
                <a:lnTo>
                  <a:pt x="137159" y="0"/>
                </a:lnTo>
                <a:lnTo>
                  <a:pt x="0" y="0"/>
                </a:lnTo>
                <a:lnTo>
                  <a:pt x="0" y="138683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74320" y="409955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6"/>
                </a:moveTo>
                <a:lnTo>
                  <a:pt x="137160" y="135636"/>
                </a:lnTo>
                <a:lnTo>
                  <a:pt x="137160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5242178" y="2727958"/>
            <a:ext cx="3843426" cy="413003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421512" y="358266"/>
            <a:ext cx="8300974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21334" marR="5080" indent="168910">
              <a:lnSpc>
                <a:spcPct val="100000"/>
              </a:lnSpc>
              <a:spcBef>
                <a:spcPts val="100"/>
              </a:spcBef>
            </a:pPr>
            <a:r>
              <a:rPr sz="1800" b="1" i="1" spc="-10" dirty="0">
                <a:solidFill>
                  <a:srgbClr val="001F5F"/>
                </a:solidFill>
                <a:latin typeface="Times New Roman"/>
                <a:cs typeface="Times New Roman"/>
              </a:rPr>
              <a:t>Муниципальная </a:t>
            </a:r>
            <a:r>
              <a:rPr sz="18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программа </a:t>
            </a:r>
            <a:r>
              <a:rPr sz="1800" b="1" i="1" spc="-15" dirty="0">
                <a:solidFill>
                  <a:srgbClr val="001F5F"/>
                </a:solidFill>
                <a:latin typeface="Times New Roman"/>
                <a:cs typeface="Times New Roman"/>
              </a:rPr>
              <a:t>«Демографическое </a:t>
            </a:r>
            <a:r>
              <a:rPr sz="18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развитие муниципального  образования </a:t>
            </a:r>
            <a:r>
              <a:rPr sz="1800" b="1" i="1" spc="-10" dirty="0">
                <a:solidFill>
                  <a:srgbClr val="001F5F"/>
                </a:solidFill>
                <a:latin typeface="Times New Roman"/>
                <a:cs typeface="Times New Roman"/>
              </a:rPr>
              <a:t>«Демидовский </a:t>
            </a:r>
            <a:r>
              <a:rPr sz="18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район» </a:t>
            </a:r>
            <a:r>
              <a:rPr sz="1800" b="1" i="1" spc="-15" dirty="0">
                <a:solidFill>
                  <a:srgbClr val="001F5F"/>
                </a:solidFill>
                <a:latin typeface="Times New Roman"/>
                <a:cs typeface="Times New Roman"/>
              </a:rPr>
              <a:t>Смоленской </a:t>
            </a:r>
            <a:r>
              <a:rPr sz="1800" b="1" i="1" spc="-10" dirty="0" err="1">
                <a:solidFill>
                  <a:srgbClr val="001F5F"/>
                </a:solidFill>
                <a:latin typeface="Times New Roman"/>
                <a:cs typeface="Times New Roman"/>
              </a:rPr>
              <a:t>области</a:t>
            </a:r>
            <a:r>
              <a:rPr sz="1800" b="1" i="1" spc="-10" dirty="0" smtClean="0">
                <a:solidFill>
                  <a:srgbClr val="001F5F"/>
                </a:solidFill>
                <a:latin typeface="Times New Roman"/>
                <a:cs typeface="Times New Roman"/>
              </a:rPr>
              <a:t>»</a:t>
            </a:r>
            <a:endParaRPr sz="1800" dirty="0">
              <a:latin typeface="Times New Roman"/>
              <a:cs typeface="Times New Roman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652272" y="2295080"/>
            <a:ext cx="3962400" cy="34753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442061" y="2839974"/>
            <a:ext cx="421640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1194003" y="2839974"/>
            <a:ext cx="499745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2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1985010" y="2839974"/>
            <a:ext cx="499745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4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2775585" y="2839974"/>
            <a:ext cx="499745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6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3566540" y="2839974"/>
            <a:ext cx="499745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8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4318508" y="2839974"/>
            <a:ext cx="577215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100.00%</a:t>
            </a:r>
            <a:endParaRPr sz="1100">
              <a:latin typeface="Arial"/>
              <a:cs typeface="Arial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5566664" y="2099817"/>
            <a:ext cx="3272536" cy="671338"/>
          </a:xfrm>
          <a:prstGeom prst="rect">
            <a:avLst/>
          </a:prstGeom>
        </p:spPr>
        <p:txBody>
          <a:bodyPr vert="horz" wrap="square" lIns="0" tIns="24765" rIns="0" bIns="0" rtlCol="0">
            <a:spAutoFit/>
          </a:bodyPr>
          <a:lstStyle/>
          <a:p>
            <a:pPr marL="96520" marR="85090" algn="ctr">
              <a:lnSpc>
                <a:spcPts val="1380"/>
              </a:lnSpc>
              <a:spcBef>
                <a:spcPts val="195"/>
              </a:spcBef>
            </a:pPr>
            <a:r>
              <a:rPr sz="1200" b="1" spc="-10" dirty="0">
                <a:solidFill>
                  <a:srgbClr val="C00000"/>
                </a:solidFill>
                <a:latin typeface="Arial"/>
                <a:cs typeface="Arial"/>
              </a:rPr>
              <a:t>Фактическое исполнение </a:t>
            </a:r>
            <a:r>
              <a:rPr sz="1200" b="1" dirty="0">
                <a:solidFill>
                  <a:srgbClr val="C00000"/>
                </a:solidFill>
                <a:latin typeface="Arial"/>
                <a:cs typeface="Arial"/>
              </a:rPr>
              <a:t>в </a:t>
            </a:r>
            <a:r>
              <a:rPr lang="ru-RU" sz="1200" b="1" dirty="0" smtClean="0">
                <a:solidFill>
                  <a:srgbClr val="C00000"/>
                </a:solidFill>
                <a:latin typeface="Arial"/>
                <a:cs typeface="Arial"/>
              </a:rPr>
              <a:t>2023</a:t>
            </a:r>
            <a:r>
              <a:rPr sz="1200" b="1" dirty="0" smtClean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200" b="1" spc="-5" dirty="0">
                <a:solidFill>
                  <a:srgbClr val="C00000"/>
                </a:solidFill>
                <a:latin typeface="Arial"/>
                <a:cs typeface="Arial"/>
              </a:rPr>
              <a:t>году  при </a:t>
            </a:r>
            <a:r>
              <a:rPr sz="1200" b="1" spc="-5" dirty="0" err="1">
                <a:solidFill>
                  <a:srgbClr val="C00000"/>
                </a:solidFill>
                <a:latin typeface="Arial"/>
                <a:cs typeface="Arial"/>
              </a:rPr>
              <a:t>плане</a:t>
            </a:r>
            <a:r>
              <a:rPr sz="1200" b="1" spc="-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ru-RU" sz="1200" b="1" dirty="0" smtClean="0">
                <a:solidFill>
                  <a:srgbClr val="C00000"/>
                </a:solidFill>
                <a:latin typeface="Arial"/>
                <a:cs typeface="Arial"/>
              </a:rPr>
              <a:t>5,0</a:t>
            </a:r>
            <a:r>
              <a:rPr sz="1200" b="1" spc="-10" dirty="0" smtClean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200" b="1" spc="-15" dirty="0">
                <a:solidFill>
                  <a:srgbClr val="C00000"/>
                </a:solidFill>
                <a:latin typeface="Arial"/>
                <a:cs typeface="Arial"/>
              </a:rPr>
              <a:t>тыс.рублей</a:t>
            </a:r>
            <a:endParaRPr sz="1200" dirty="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805"/>
              </a:spcBef>
            </a:pPr>
            <a:r>
              <a:rPr sz="1200" b="1" spc="-10" dirty="0" err="1">
                <a:solidFill>
                  <a:srgbClr val="C00000"/>
                </a:solidFill>
                <a:latin typeface="Arial"/>
                <a:cs typeface="Arial"/>
              </a:rPr>
              <a:t>составило</a:t>
            </a:r>
            <a:r>
              <a:rPr sz="1200" b="1" spc="-10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ru-RU" sz="1200" b="1" dirty="0" smtClean="0">
                <a:solidFill>
                  <a:srgbClr val="C00000"/>
                </a:solidFill>
                <a:latin typeface="Arial"/>
                <a:cs typeface="Arial"/>
              </a:rPr>
              <a:t>100,0</a:t>
            </a:r>
            <a:r>
              <a:rPr sz="1200" b="1" dirty="0" smtClean="0">
                <a:solidFill>
                  <a:srgbClr val="C00000"/>
                </a:solidFill>
                <a:latin typeface="Arial"/>
                <a:cs typeface="Arial"/>
              </a:rPr>
              <a:t>% </a:t>
            </a:r>
            <a:r>
              <a:rPr sz="1200" b="1" spc="-5" dirty="0" err="1">
                <a:solidFill>
                  <a:srgbClr val="C00000"/>
                </a:solidFill>
                <a:latin typeface="Arial"/>
                <a:cs typeface="Arial"/>
              </a:rPr>
              <a:t>или</a:t>
            </a:r>
            <a:r>
              <a:rPr sz="1200" b="1" spc="-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ru-RU" sz="1200" b="1" dirty="0" smtClean="0">
                <a:solidFill>
                  <a:srgbClr val="C00000"/>
                </a:solidFill>
                <a:latin typeface="Arial"/>
                <a:cs typeface="Arial"/>
              </a:rPr>
              <a:t>5,0</a:t>
            </a:r>
            <a:r>
              <a:rPr sz="1200" b="1" spc="-30" dirty="0" smtClean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200" b="1" spc="-15" dirty="0">
                <a:solidFill>
                  <a:srgbClr val="C00000"/>
                </a:solidFill>
                <a:latin typeface="Arial"/>
                <a:cs typeface="Arial"/>
              </a:rPr>
              <a:t>тыс.рублей</a:t>
            </a:r>
            <a:endParaRPr sz="1200" dirty="0">
              <a:latin typeface="Arial"/>
              <a:cs typeface="Arial"/>
            </a:endParaRPr>
          </a:p>
        </p:txBody>
      </p:sp>
      <p:graphicFrame>
        <p:nvGraphicFramePr>
          <p:cNvPr id="22" name="object 2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27373889"/>
              </p:ext>
            </p:extLst>
          </p:nvPr>
        </p:nvGraphicFramePr>
        <p:xfrm>
          <a:off x="101154" y="3350640"/>
          <a:ext cx="5183504" cy="223710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889885"/>
                <a:gridCol w="849630"/>
                <a:gridCol w="796289"/>
                <a:gridCol w="647700"/>
              </a:tblGrid>
              <a:tr h="1241425">
                <a:tc>
                  <a:txBody>
                    <a:bodyPr/>
                    <a:lstStyle/>
                    <a:p>
                      <a:pPr marL="114935">
                        <a:lnSpc>
                          <a:spcPct val="100000"/>
                        </a:lnSpc>
                        <a:spcBef>
                          <a:spcPts val="290"/>
                        </a:spcBef>
                      </a:pPr>
                      <a:r>
                        <a:rPr sz="1200" b="1" spc="-10" dirty="0" err="1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Наименование</a:t>
                      </a:r>
                      <a:r>
                        <a:rPr sz="1200" b="1" spc="-10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ru-RU" sz="1200" b="1" spc="-10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комплекса процессных мероприятий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683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135890" algn="ctr">
                        <a:lnSpc>
                          <a:spcPct val="100000"/>
                        </a:lnSpc>
                        <a:spcBef>
                          <a:spcPts val="290"/>
                        </a:spcBef>
                      </a:pPr>
                      <a:r>
                        <a:rPr sz="12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План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  <a:p>
                      <a:pPr marL="20002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lang="ru-RU" sz="1200" b="1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2023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  <a:p>
                      <a:pPr marR="133350" algn="ctr">
                        <a:lnSpc>
                          <a:spcPct val="100000"/>
                        </a:lnSpc>
                      </a:pPr>
                      <a:r>
                        <a:rPr sz="1200" b="1" spc="-20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год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683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133350" algn="ctr">
                        <a:lnSpc>
                          <a:spcPct val="100000"/>
                        </a:lnSpc>
                        <a:spcBef>
                          <a:spcPts val="290"/>
                        </a:spcBef>
                      </a:pPr>
                      <a:r>
                        <a:rPr sz="12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Факт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  <a:p>
                      <a:pPr marL="17526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200" b="1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20</a:t>
                      </a:r>
                      <a:r>
                        <a:rPr lang="ru-RU" sz="1200" b="1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23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  <a:p>
                      <a:pPr marR="131445" algn="ctr">
                        <a:lnSpc>
                          <a:spcPct val="100000"/>
                        </a:lnSpc>
                      </a:pPr>
                      <a:r>
                        <a:rPr sz="1200" b="1" spc="-40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год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683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3495" algn="ctr">
                        <a:lnSpc>
                          <a:spcPct val="100000"/>
                        </a:lnSpc>
                        <a:spcBef>
                          <a:spcPts val="290"/>
                        </a:spcBef>
                      </a:pPr>
                      <a:r>
                        <a:rPr sz="12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%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L="106680" marR="117475" indent="-635"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2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и</a:t>
                      </a:r>
                      <a:r>
                        <a:rPr sz="1200" b="1" spc="-5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с</a:t>
                      </a:r>
                      <a:r>
                        <a:rPr sz="12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п</a:t>
                      </a:r>
                      <a:r>
                        <a:rPr sz="1200" b="1" spc="-25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о</a:t>
                      </a:r>
                      <a:r>
                        <a:rPr sz="12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л  н</a:t>
                      </a:r>
                      <a:r>
                        <a:rPr sz="1200" b="1" spc="-5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е</a:t>
                      </a:r>
                      <a:r>
                        <a:rPr sz="12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ния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3683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</a:tr>
              <a:tr h="995680">
                <a:tc>
                  <a:txBody>
                    <a:bodyPr/>
                    <a:lstStyle/>
                    <a:p>
                      <a:pPr marL="91440">
                        <a:lnSpc>
                          <a:spcPts val="1415"/>
                        </a:lnSpc>
                      </a:pPr>
                      <a:r>
                        <a:rPr lang="ru-RU" sz="1000" b="1" spc="-5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Комплекс процессных мероприятий</a:t>
                      </a:r>
                      <a:r>
                        <a:rPr sz="1000" b="1" spc="-5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</a:t>
                      </a:r>
                      <a:r>
                        <a:rPr sz="1000" b="1" spc="-5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Организация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91440" marR="283845">
                        <a:lnSpc>
                          <a:spcPct val="100000"/>
                        </a:lnSpc>
                      </a:pPr>
                      <a:r>
                        <a:rPr sz="1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социально </a:t>
                      </a:r>
                      <a:r>
                        <a:rPr sz="1000" b="1" spc="-1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значимых </a:t>
                      </a:r>
                      <a:r>
                        <a:rPr sz="1000" b="1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мероприятий</a:t>
                      </a:r>
                      <a:r>
                        <a:rPr sz="1000" b="1" spc="-8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для  </a:t>
                      </a:r>
                      <a:r>
                        <a:rPr sz="1000" b="1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детей </a:t>
                      </a:r>
                      <a:r>
                        <a:rPr sz="1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 </a:t>
                      </a:r>
                      <a:r>
                        <a:rPr sz="1000" b="1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семей </a:t>
                      </a:r>
                      <a:r>
                        <a:rPr sz="1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</a:t>
                      </a:r>
                      <a:r>
                        <a:rPr sz="1000" b="1" spc="3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000" b="1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детьми»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12700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273685">
                        <a:lnSpc>
                          <a:spcPct val="100000"/>
                        </a:lnSpc>
                      </a:pPr>
                      <a:r>
                        <a:rPr lang="ru-RU" sz="1000" b="1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5,0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12700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247015">
                        <a:lnSpc>
                          <a:spcPct val="100000"/>
                        </a:lnSpc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5,0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12700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6954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lang="ru-RU" sz="1000" b="1" spc="-95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12700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</a:tr>
            </a:tbl>
          </a:graphicData>
        </a:graphic>
      </p:graphicFrame>
      <p:sp>
        <p:nvSpPr>
          <p:cNvPr id="23" name="object 23"/>
          <p:cNvSpPr txBox="1"/>
          <p:nvPr/>
        </p:nvSpPr>
        <p:spPr>
          <a:xfrm>
            <a:off x="250952" y="968121"/>
            <a:ext cx="8348345" cy="513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b="1" spc="-5" dirty="0">
                <a:solidFill>
                  <a:srgbClr val="964607"/>
                </a:solidFill>
                <a:latin typeface="Times New Roman"/>
                <a:cs typeface="Times New Roman"/>
              </a:rPr>
              <a:t>Цель: 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Стабилизация численности </a:t>
            </a:r>
            <a:r>
              <a:rPr sz="1600" b="1" dirty="0">
                <a:solidFill>
                  <a:srgbClr val="996633"/>
                </a:solidFill>
                <a:latin typeface="Times New Roman"/>
                <a:cs typeface="Times New Roman"/>
              </a:rPr>
              <a:t>населения 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и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создание </a:t>
            </a:r>
            <a:r>
              <a:rPr sz="1600" b="1" spc="-15" dirty="0">
                <a:solidFill>
                  <a:srgbClr val="996633"/>
                </a:solidFill>
                <a:latin typeface="Times New Roman"/>
                <a:cs typeface="Times New Roman"/>
              </a:rPr>
              <a:t>условий 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для ее роста.</a:t>
            </a:r>
            <a:r>
              <a:rPr sz="1600" b="1" spc="135" dirty="0">
                <a:solidFill>
                  <a:srgbClr val="996633"/>
                </a:solidFill>
                <a:latin typeface="Times New Roman"/>
                <a:cs typeface="Times New Roman"/>
              </a:rPr>
              <a:t>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Повышение</a:t>
            </a:r>
            <a:endParaRPr sz="1600" dirty="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1600" b="1" spc="-15" dirty="0">
                <a:solidFill>
                  <a:srgbClr val="996633"/>
                </a:solidFill>
                <a:latin typeface="Times New Roman"/>
                <a:cs typeface="Times New Roman"/>
              </a:rPr>
              <a:t>качества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жизни </a:t>
            </a:r>
            <a:r>
              <a:rPr sz="1600" b="1" dirty="0">
                <a:solidFill>
                  <a:srgbClr val="996633"/>
                </a:solidFill>
                <a:latin typeface="Times New Roman"/>
                <a:cs typeface="Times New Roman"/>
              </a:rPr>
              <a:t>населения 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и увеличение </a:t>
            </a:r>
            <a:r>
              <a:rPr sz="1600" b="1" spc="-15" dirty="0">
                <a:solidFill>
                  <a:srgbClr val="996633"/>
                </a:solidFill>
                <a:latin typeface="Times New Roman"/>
                <a:cs typeface="Times New Roman"/>
              </a:rPr>
              <a:t>ожидаемой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продолжительности</a:t>
            </a:r>
            <a:r>
              <a:rPr sz="1600" b="1" spc="170" dirty="0">
                <a:solidFill>
                  <a:srgbClr val="996633"/>
                </a:solidFill>
                <a:latin typeface="Times New Roman"/>
                <a:cs typeface="Times New Roman"/>
              </a:rPr>
              <a:t>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жизни.</a:t>
            </a:r>
            <a:endParaRPr sz="1600" dirty="0">
              <a:latin typeface="Times New Roman"/>
              <a:cs typeface="Times New Roman"/>
            </a:endParaRPr>
          </a:p>
        </p:txBody>
      </p:sp>
      <p:graphicFrame>
        <p:nvGraphicFramePr>
          <p:cNvPr id="24" name="object 2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71099994"/>
              </p:ext>
            </p:extLst>
          </p:nvPr>
        </p:nvGraphicFramePr>
        <p:xfrm>
          <a:off x="644398" y="2136742"/>
          <a:ext cx="3956049" cy="66421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91210"/>
                <a:gridCol w="791210"/>
                <a:gridCol w="791209"/>
                <a:gridCol w="791210"/>
                <a:gridCol w="791210"/>
              </a:tblGrid>
              <a:tr h="66421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5"/>
                        </a:spcBef>
                      </a:pP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6985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5"/>
                        </a:spcBef>
                      </a:pP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6985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5"/>
                        </a:spcBef>
                      </a:pP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6985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sp>
        <p:nvSpPr>
          <p:cNvPr id="25" name="object 25"/>
          <p:cNvSpPr/>
          <p:nvPr/>
        </p:nvSpPr>
        <p:spPr>
          <a:xfrm>
            <a:off x="5500115" y="2310383"/>
            <a:ext cx="121158" cy="12115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14"/>
          <p:cNvSpPr/>
          <p:nvPr/>
        </p:nvSpPr>
        <p:spPr>
          <a:xfrm>
            <a:off x="659131" y="2332830"/>
            <a:ext cx="3947984" cy="272034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r>
              <a:rPr lang="ru-RU" sz="1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5,0 </a:t>
            </a:r>
            <a:r>
              <a:rPr lang="ru-RU" sz="1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тыс.руб</a:t>
            </a:r>
            <a:r>
              <a:rPr lang="ru-RU" sz="1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(100,0%)</a:t>
            </a:r>
            <a:endParaRPr lang="ru-RU" sz="1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86512" cy="533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13004" y="135636"/>
            <a:ext cx="8730996" cy="27432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09955" y="135636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59" y="135635"/>
                </a:lnTo>
                <a:lnTo>
                  <a:pt x="137159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47116" y="0"/>
            <a:ext cx="140335" cy="135890"/>
          </a:xfrm>
          <a:custGeom>
            <a:avLst/>
            <a:gdLst/>
            <a:ahLst/>
            <a:cxnLst/>
            <a:rect l="l" t="t" r="r" b="b"/>
            <a:pathLst>
              <a:path w="140334" h="135890">
                <a:moveTo>
                  <a:pt x="0" y="135636"/>
                </a:moveTo>
                <a:lnTo>
                  <a:pt x="140208" y="135636"/>
                </a:lnTo>
                <a:lnTo>
                  <a:pt x="140208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47116" y="135636"/>
            <a:ext cx="140335" cy="140335"/>
          </a:xfrm>
          <a:custGeom>
            <a:avLst/>
            <a:gdLst/>
            <a:ahLst/>
            <a:cxnLst/>
            <a:rect l="l" t="t" r="r" b="b"/>
            <a:pathLst>
              <a:path w="140334" h="140335">
                <a:moveTo>
                  <a:pt x="0" y="140207"/>
                </a:moveTo>
                <a:lnTo>
                  <a:pt x="140208" y="140207"/>
                </a:lnTo>
                <a:lnTo>
                  <a:pt x="140208" y="0"/>
                </a:lnTo>
                <a:lnTo>
                  <a:pt x="0" y="0"/>
                </a:lnTo>
                <a:lnTo>
                  <a:pt x="0" y="140207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74320" y="274320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60" y="135635"/>
                </a:lnTo>
                <a:lnTo>
                  <a:pt x="137160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31063" y="137160"/>
            <a:ext cx="142240" cy="137160"/>
          </a:xfrm>
          <a:custGeom>
            <a:avLst/>
            <a:gdLst/>
            <a:ahLst/>
            <a:cxnLst/>
            <a:rect l="l" t="t" r="r" b="b"/>
            <a:pathLst>
              <a:path w="142240" h="137160">
                <a:moveTo>
                  <a:pt x="0" y="137159"/>
                </a:moveTo>
                <a:lnTo>
                  <a:pt x="141732" y="137159"/>
                </a:lnTo>
                <a:lnTo>
                  <a:pt x="141732" y="0"/>
                </a:lnTo>
                <a:lnTo>
                  <a:pt x="0" y="0"/>
                </a:lnTo>
                <a:lnTo>
                  <a:pt x="0" y="137159"/>
                </a:lnTo>
                <a:close/>
              </a:path>
            </a:pathLst>
          </a:custGeom>
          <a:solidFill>
            <a:srgbClr val="0000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09955" y="271272"/>
            <a:ext cx="137160" cy="139065"/>
          </a:xfrm>
          <a:custGeom>
            <a:avLst/>
            <a:gdLst/>
            <a:ahLst/>
            <a:cxnLst/>
            <a:rect l="l" t="t" r="r" b="b"/>
            <a:pathLst>
              <a:path w="137159" h="139065">
                <a:moveTo>
                  <a:pt x="0" y="138683"/>
                </a:moveTo>
                <a:lnTo>
                  <a:pt x="137159" y="138683"/>
                </a:lnTo>
                <a:lnTo>
                  <a:pt x="137159" y="0"/>
                </a:lnTo>
                <a:lnTo>
                  <a:pt x="0" y="0"/>
                </a:lnTo>
                <a:lnTo>
                  <a:pt x="0" y="138683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74320" y="409955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6"/>
                </a:moveTo>
                <a:lnTo>
                  <a:pt x="137160" y="135636"/>
                </a:lnTo>
                <a:lnTo>
                  <a:pt x="137160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11" name="object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62875500"/>
              </p:ext>
            </p:extLst>
          </p:nvPr>
        </p:nvGraphicFramePr>
        <p:xfrm>
          <a:off x="1758569" y="1620646"/>
          <a:ext cx="5546089" cy="200190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804035"/>
                <a:gridCol w="1403350"/>
                <a:gridCol w="1283969"/>
                <a:gridCol w="1054735"/>
              </a:tblGrid>
              <a:tr h="890017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endParaRPr sz="1600" dirty="0">
                        <a:latin typeface="Times New Roman"/>
                        <a:cs typeface="Times New Roman"/>
                      </a:endParaRPr>
                    </a:p>
                    <a:p>
                      <a:pPr marL="158750" algn="ctr">
                        <a:lnSpc>
                          <a:spcPct val="100000"/>
                        </a:lnSpc>
                      </a:pPr>
                      <a:r>
                        <a:rPr sz="1200" b="1" spc="-8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Показатель</a:t>
                      </a:r>
                      <a:endParaRPr sz="1200" dirty="0">
                        <a:latin typeface="Trebuchet MS"/>
                        <a:cs typeface="Trebuchet MS"/>
                      </a:endParaRPr>
                    </a:p>
                  </a:txBody>
                  <a:tcPr marL="0" marR="0" marT="5715" marB="0">
                    <a:solidFill>
                      <a:srgbClr val="4F81BB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</a:pPr>
                      <a:endParaRPr lang="ru-RU" sz="1200" b="1" spc="-65" dirty="0" smtClean="0">
                        <a:solidFill>
                          <a:srgbClr val="FFFFFF"/>
                        </a:solidFill>
                        <a:latin typeface="Trebuchet MS"/>
                        <a:cs typeface="Trebuchet MS"/>
                      </a:endParaRPr>
                    </a:p>
                    <a:p>
                      <a:pPr marL="0" indent="0" algn="ctr">
                        <a:lnSpc>
                          <a:spcPct val="100000"/>
                        </a:lnSpc>
                      </a:pPr>
                      <a:r>
                        <a:rPr sz="1200" b="1" spc="-65" dirty="0" err="1" smtClean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План</a:t>
                      </a:r>
                      <a:endParaRPr sz="1200" dirty="0">
                        <a:latin typeface="Trebuchet MS"/>
                        <a:cs typeface="Trebuchet MS"/>
                      </a:endParaRPr>
                    </a:p>
                    <a:p>
                      <a:pPr marL="0" indent="0"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lang="en-US" sz="1200" b="1" spc="-95" dirty="0" smtClean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20</a:t>
                      </a:r>
                      <a:r>
                        <a:rPr lang="ru-RU" sz="1200" b="1" spc="-95" dirty="0" smtClean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22</a:t>
                      </a:r>
                    </a:p>
                    <a:p>
                      <a:pPr marL="0" indent="0"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endParaRPr sz="1200" dirty="0">
                        <a:latin typeface="Trebuchet MS"/>
                        <a:cs typeface="Trebuchet MS"/>
                      </a:endParaRPr>
                    </a:p>
                  </a:txBody>
                  <a:tcPr marL="0" marR="0" marT="5080" marB="0">
                    <a:solidFill>
                      <a:srgbClr val="4F81BB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endParaRPr sz="950" dirty="0">
                        <a:latin typeface="Times New Roman"/>
                        <a:cs typeface="Times New Roman"/>
                      </a:endParaRPr>
                    </a:p>
                    <a:p>
                      <a:pPr marL="196215" algn="ctr">
                        <a:lnSpc>
                          <a:spcPct val="100000"/>
                        </a:lnSpc>
                      </a:pPr>
                      <a:r>
                        <a:rPr sz="1200" b="1" spc="-8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Исполнение</a:t>
                      </a:r>
                      <a:endParaRPr sz="1200" dirty="0">
                        <a:latin typeface="Trebuchet MS"/>
                        <a:cs typeface="Trebuchet MS"/>
                      </a:endParaRPr>
                    </a:p>
                    <a:p>
                      <a:pPr marL="196850"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200" b="1" spc="-95" dirty="0" smtClean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20</a:t>
                      </a:r>
                      <a:r>
                        <a:rPr lang="ru-RU" sz="1200" b="1" spc="-95" dirty="0" smtClean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22</a:t>
                      </a:r>
                    </a:p>
                  </a:txBody>
                  <a:tcPr marL="0" marR="0" marT="5080" marB="0">
                    <a:solidFill>
                      <a:srgbClr val="4F81BB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endParaRPr sz="950">
                        <a:latin typeface="Times New Roman"/>
                        <a:cs typeface="Times New Roman"/>
                      </a:endParaRPr>
                    </a:p>
                    <a:p>
                      <a:pPr marL="13970" algn="ctr">
                        <a:lnSpc>
                          <a:spcPct val="100000"/>
                        </a:lnSpc>
                      </a:pPr>
                      <a:r>
                        <a:rPr sz="1200" b="1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%</a:t>
                      </a:r>
                      <a:endParaRPr sz="1200">
                        <a:latin typeface="Trebuchet MS"/>
                        <a:cs typeface="Trebuchet MS"/>
                      </a:endParaRPr>
                    </a:p>
                    <a:p>
                      <a:pPr marL="10160"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200" b="1" spc="-8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исполнения</a:t>
                      </a:r>
                      <a:endParaRPr sz="1200">
                        <a:latin typeface="Trebuchet MS"/>
                        <a:cs typeface="Trebuchet MS"/>
                      </a:endParaRPr>
                    </a:p>
                  </a:txBody>
                  <a:tcPr marL="0" marR="0" marT="5080" marB="0">
                    <a:solidFill>
                      <a:srgbClr val="4F81BB"/>
                    </a:solidFill>
                  </a:tcPr>
                </a:tc>
              </a:tr>
              <a:tr h="321945">
                <a:tc>
                  <a:txBody>
                    <a:bodyPr/>
                    <a:lstStyle/>
                    <a:p>
                      <a:pPr marL="162560" algn="ctr">
                        <a:lnSpc>
                          <a:spcPct val="100000"/>
                        </a:lnSpc>
                        <a:spcBef>
                          <a:spcPts val="409"/>
                        </a:spcBef>
                      </a:pPr>
                      <a:r>
                        <a:rPr sz="1200" b="1" spc="-100" dirty="0">
                          <a:solidFill>
                            <a:srgbClr val="17375E"/>
                          </a:solidFill>
                          <a:latin typeface="Trebuchet MS"/>
                          <a:cs typeface="Trebuchet MS"/>
                        </a:rPr>
                        <a:t>Доходы</a:t>
                      </a:r>
                      <a:endParaRPr sz="1200">
                        <a:latin typeface="Trebuchet MS"/>
                        <a:cs typeface="Trebuchet MS"/>
                      </a:endParaRPr>
                    </a:p>
                  </a:txBody>
                  <a:tcPr marL="0" marR="0" marT="52069" marB="0">
                    <a:solidFill>
                      <a:srgbClr val="D0D6E8"/>
                    </a:solidFill>
                  </a:tcPr>
                </a:tc>
                <a:tc>
                  <a:txBody>
                    <a:bodyPr/>
                    <a:lstStyle/>
                    <a:p>
                      <a:pPr marL="118745" algn="ctr">
                        <a:lnSpc>
                          <a:spcPts val="1405"/>
                        </a:lnSpc>
                      </a:pPr>
                      <a:r>
                        <a:rPr lang="ru-RU" sz="1200" b="1" spc="-5" dirty="0" smtClean="0">
                          <a:latin typeface="Times New Roman"/>
                          <a:cs typeface="Times New Roman"/>
                        </a:rPr>
                        <a:t>434 183,1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D0D6E8"/>
                    </a:solidFill>
                  </a:tcPr>
                </a:tc>
                <a:tc>
                  <a:txBody>
                    <a:bodyPr/>
                    <a:lstStyle/>
                    <a:p>
                      <a:pPr marL="55880" algn="ctr">
                        <a:lnSpc>
                          <a:spcPts val="1405"/>
                        </a:lnSpc>
                      </a:pPr>
                      <a:r>
                        <a:rPr lang="ru-RU" sz="1200" b="1" dirty="0" smtClean="0">
                          <a:latin typeface="Times New Roman"/>
                          <a:cs typeface="Times New Roman"/>
                        </a:rPr>
                        <a:t>442 094,7</a:t>
                      </a:r>
                      <a:endParaRPr lang="en-US" sz="1200" b="1" dirty="0" smtClean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D0D6E8"/>
                    </a:solidFill>
                  </a:tcPr>
                </a:tc>
                <a:tc>
                  <a:txBody>
                    <a:bodyPr/>
                    <a:lstStyle/>
                    <a:p>
                      <a:pPr marR="385445" algn="r">
                        <a:lnSpc>
                          <a:spcPts val="1405"/>
                        </a:lnSpc>
                      </a:pPr>
                      <a:r>
                        <a:rPr lang="ru-RU" sz="1200" b="1" dirty="0" smtClean="0">
                          <a:latin typeface="Times New Roman"/>
                          <a:cs typeface="Times New Roman"/>
                        </a:rPr>
                        <a:t>101,8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D0D6E8"/>
                    </a:solidFill>
                  </a:tcPr>
                </a:tc>
              </a:tr>
              <a:tr h="321310">
                <a:tc>
                  <a:txBody>
                    <a:bodyPr/>
                    <a:lstStyle/>
                    <a:p>
                      <a:pPr marL="161925" algn="ctr">
                        <a:lnSpc>
                          <a:spcPct val="100000"/>
                        </a:lnSpc>
                        <a:spcBef>
                          <a:spcPts val="415"/>
                        </a:spcBef>
                      </a:pPr>
                      <a:r>
                        <a:rPr sz="1200" b="1" spc="-90" dirty="0">
                          <a:solidFill>
                            <a:srgbClr val="17375E"/>
                          </a:solidFill>
                          <a:latin typeface="Trebuchet MS"/>
                          <a:cs typeface="Trebuchet MS"/>
                        </a:rPr>
                        <a:t>Расходы</a:t>
                      </a:r>
                      <a:endParaRPr sz="1200">
                        <a:latin typeface="Trebuchet MS"/>
                        <a:cs typeface="Trebuchet MS"/>
                      </a:endParaRPr>
                    </a:p>
                  </a:txBody>
                  <a:tcPr marL="0" marR="0" marT="52705" marB="0">
                    <a:solidFill>
                      <a:srgbClr val="E9EBF4"/>
                    </a:solidFill>
                  </a:tcPr>
                </a:tc>
                <a:tc>
                  <a:txBody>
                    <a:bodyPr/>
                    <a:lstStyle/>
                    <a:p>
                      <a:pPr marL="111125" algn="ctr">
                        <a:lnSpc>
                          <a:spcPct val="100000"/>
                        </a:lnSpc>
                        <a:spcBef>
                          <a:spcPts val="455"/>
                        </a:spcBef>
                      </a:pPr>
                      <a:r>
                        <a:rPr lang="ru-RU" sz="1200" b="1" dirty="0" smtClean="0">
                          <a:latin typeface="Times New Roman"/>
                          <a:cs typeface="Times New Roman"/>
                        </a:rPr>
                        <a:t>443 392,1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57785" marB="0">
                    <a:solidFill>
                      <a:srgbClr val="E9EBF4"/>
                    </a:solidFill>
                  </a:tcPr>
                </a:tc>
                <a:tc>
                  <a:txBody>
                    <a:bodyPr/>
                    <a:lstStyle/>
                    <a:p>
                      <a:pPr marL="98425" algn="ctr">
                        <a:lnSpc>
                          <a:spcPct val="100000"/>
                        </a:lnSpc>
                        <a:spcBef>
                          <a:spcPts val="455"/>
                        </a:spcBef>
                      </a:pPr>
                      <a:r>
                        <a:rPr lang="ru-RU" sz="1200" b="1" dirty="0" smtClean="0">
                          <a:latin typeface="Times New Roman"/>
                          <a:cs typeface="Times New Roman"/>
                        </a:rPr>
                        <a:t>441 604,9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57785" marB="0">
                    <a:solidFill>
                      <a:srgbClr val="E9EBF4"/>
                    </a:solidFill>
                  </a:tcPr>
                </a:tc>
                <a:tc>
                  <a:txBody>
                    <a:bodyPr/>
                    <a:lstStyle/>
                    <a:p>
                      <a:pPr marR="380365" algn="r">
                        <a:lnSpc>
                          <a:spcPct val="100000"/>
                        </a:lnSpc>
                        <a:spcBef>
                          <a:spcPts val="455"/>
                        </a:spcBef>
                      </a:pPr>
                      <a:r>
                        <a:rPr lang="ru-RU" sz="1200" b="1" dirty="0" smtClean="0">
                          <a:latin typeface="Times New Roman"/>
                          <a:cs typeface="Times New Roman"/>
                        </a:rPr>
                        <a:t>99,6</a:t>
                      </a:r>
                      <a:endParaRPr sz="12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57785" marB="0">
                    <a:solidFill>
                      <a:srgbClr val="E9EBF4"/>
                    </a:solidFill>
                  </a:tcPr>
                </a:tc>
              </a:tr>
              <a:tr h="321945">
                <a:tc>
                  <a:txBody>
                    <a:bodyPr/>
                    <a:lstStyle/>
                    <a:p>
                      <a:pPr marL="158750" algn="ctr">
                        <a:lnSpc>
                          <a:spcPct val="100000"/>
                        </a:lnSpc>
                        <a:spcBef>
                          <a:spcPts val="409"/>
                        </a:spcBef>
                      </a:pPr>
                      <a:r>
                        <a:rPr sz="1200" b="1" spc="-95" dirty="0" err="1" smtClean="0">
                          <a:solidFill>
                            <a:srgbClr val="17375E"/>
                          </a:solidFill>
                          <a:latin typeface="Trebuchet MS"/>
                          <a:cs typeface="Trebuchet MS"/>
                        </a:rPr>
                        <a:t>Дефицит</a:t>
                      </a:r>
                      <a:r>
                        <a:rPr lang="en-US" sz="1200" b="1" spc="-95" dirty="0" smtClean="0">
                          <a:solidFill>
                            <a:srgbClr val="17375E"/>
                          </a:solidFill>
                          <a:latin typeface="Trebuchet MS"/>
                          <a:cs typeface="Trebuchet MS"/>
                        </a:rPr>
                        <a:t> (-)</a:t>
                      </a:r>
                    </a:p>
                    <a:p>
                      <a:pPr marL="158750" algn="ctr">
                        <a:lnSpc>
                          <a:spcPct val="100000"/>
                        </a:lnSpc>
                        <a:spcBef>
                          <a:spcPts val="409"/>
                        </a:spcBef>
                      </a:pPr>
                      <a:r>
                        <a:rPr lang="ru-RU" sz="1200" b="1" spc="-95" dirty="0" smtClean="0">
                          <a:solidFill>
                            <a:srgbClr val="17375E"/>
                          </a:solidFill>
                          <a:latin typeface="Trebuchet MS"/>
                          <a:cs typeface="Trebuchet MS"/>
                        </a:rPr>
                        <a:t>Профицит (+)</a:t>
                      </a:r>
                      <a:endParaRPr sz="1200" dirty="0">
                        <a:latin typeface="Trebuchet MS"/>
                        <a:cs typeface="Trebuchet MS"/>
                      </a:endParaRPr>
                    </a:p>
                  </a:txBody>
                  <a:tcPr marL="0" marR="0" marT="52069" marB="0">
                    <a:solidFill>
                      <a:srgbClr val="D0D6E8"/>
                    </a:solidFill>
                  </a:tcPr>
                </a:tc>
                <a:tc>
                  <a:txBody>
                    <a:bodyPr/>
                    <a:lstStyle/>
                    <a:p>
                      <a:pPr marL="142240" algn="ctr"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endParaRPr lang="ru-RU" sz="1100" b="1" dirty="0" smtClean="0">
                        <a:latin typeface="Times New Roman"/>
                        <a:cs typeface="Times New Roman"/>
                      </a:endParaRPr>
                    </a:p>
                    <a:p>
                      <a:pPr marL="142240" algn="ctr"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r>
                        <a:rPr lang="en-US" sz="1100" b="1" dirty="0" smtClean="0">
                          <a:latin typeface="Times New Roman"/>
                          <a:cs typeface="Times New Roman"/>
                        </a:rPr>
                        <a:t>-</a:t>
                      </a:r>
                      <a:r>
                        <a:rPr lang="ru-RU" sz="1100" b="1" dirty="0" smtClean="0">
                          <a:latin typeface="Times New Roman"/>
                          <a:cs typeface="Times New Roman"/>
                        </a:rPr>
                        <a:t>9 209,0</a:t>
                      </a:r>
                      <a:endParaRPr sz="11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5715" marB="0">
                    <a:solidFill>
                      <a:srgbClr val="D0D6E8"/>
                    </a:solidFill>
                  </a:tcPr>
                </a:tc>
                <a:tc>
                  <a:txBody>
                    <a:bodyPr/>
                    <a:lstStyle/>
                    <a:p>
                      <a:pPr marL="150495" algn="ctr"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endParaRPr lang="ru-RU" sz="1100" b="1" dirty="0" smtClean="0">
                        <a:latin typeface="Times New Roman"/>
                        <a:cs typeface="Times New Roman"/>
                      </a:endParaRPr>
                    </a:p>
                    <a:p>
                      <a:pPr marL="150495" algn="ctr"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r>
                        <a:rPr lang="ru-RU" sz="1100" b="1" dirty="0" smtClean="0">
                          <a:latin typeface="Times New Roman"/>
                          <a:cs typeface="Times New Roman"/>
                        </a:rPr>
                        <a:t>489,8</a:t>
                      </a:r>
                      <a:endParaRPr sz="11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5715" marB="0">
                    <a:solidFill>
                      <a:srgbClr val="D0D6E8"/>
                    </a:solidFill>
                  </a:tcPr>
                </a:tc>
                <a:tc>
                  <a:txBody>
                    <a:bodyPr/>
                    <a:lstStyle/>
                    <a:p>
                      <a:pPr marR="369570" algn="r"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endParaRPr lang="ru-RU" sz="1100" b="1" dirty="0" smtClean="0">
                        <a:latin typeface="Times New Roman"/>
                        <a:cs typeface="Times New Roman"/>
                      </a:endParaRPr>
                    </a:p>
                    <a:p>
                      <a:pPr marR="369570" algn="ctr"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r>
                        <a:rPr lang="ru-RU" sz="1100" b="1" baseline="0" dirty="0" smtClean="0">
                          <a:latin typeface="Times New Roman"/>
                          <a:cs typeface="Times New Roman"/>
                        </a:rPr>
                        <a:t>          </a:t>
                      </a:r>
                      <a:r>
                        <a:rPr lang="en-US" sz="1100" b="1" dirty="0" smtClean="0">
                          <a:latin typeface="Times New Roman"/>
                          <a:cs typeface="Times New Roman"/>
                        </a:rPr>
                        <a:t>-</a:t>
                      </a:r>
                      <a:endParaRPr sz="11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5715" marB="0">
                    <a:solidFill>
                      <a:srgbClr val="D0D6E8"/>
                    </a:solidFill>
                  </a:tcPr>
                </a:tc>
              </a:tr>
            </a:tbl>
          </a:graphicData>
        </a:graphic>
      </p:graphicFrame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1141882" y="479805"/>
            <a:ext cx="7025005" cy="1122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1270" algn="ctr">
              <a:lnSpc>
                <a:spcPct val="100000"/>
              </a:lnSpc>
              <a:spcBef>
                <a:spcPts val="100"/>
              </a:spcBef>
            </a:pPr>
            <a:r>
              <a:rPr sz="2400" b="1" i="1" spc="-15" dirty="0">
                <a:solidFill>
                  <a:srgbClr val="3B3B77"/>
                </a:solidFill>
                <a:latin typeface="Times New Roman"/>
                <a:cs typeface="Times New Roman"/>
              </a:rPr>
              <a:t>Основные параметры исполнения бюджета  </a:t>
            </a:r>
            <a:r>
              <a:rPr sz="2400" b="1" i="1" spc="-5" dirty="0">
                <a:solidFill>
                  <a:srgbClr val="3B3B77"/>
                </a:solidFill>
                <a:latin typeface="Times New Roman"/>
                <a:cs typeface="Times New Roman"/>
              </a:rPr>
              <a:t>муниципального образования </a:t>
            </a:r>
            <a:r>
              <a:rPr sz="2400" b="1" i="1" spc="-15" dirty="0">
                <a:solidFill>
                  <a:srgbClr val="3B3B77"/>
                </a:solidFill>
                <a:latin typeface="Times New Roman"/>
                <a:cs typeface="Times New Roman"/>
              </a:rPr>
              <a:t>«Демидовский </a:t>
            </a:r>
            <a:r>
              <a:rPr sz="2400" b="1" i="1" dirty="0">
                <a:solidFill>
                  <a:srgbClr val="3B3B77"/>
                </a:solidFill>
                <a:latin typeface="Times New Roman"/>
                <a:cs typeface="Times New Roman"/>
              </a:rPr>
              <a:t>район»  </a:t>
            </a:r>
            <a:r>
              <a:rPr sz="2400" b="1" i="1" spc="-15" dirty="0">
                <a:solidFill>
                  <a:srgbClr val="3B3B77"/>
                </a:solidFill>
                <a:latin typeface="Times New Roman"/>
                <a:cs typeface="Times New Roman"/>
              </a:rPr>
              <a:t>Смоленской </a:t>
            </a:r>
            <a:r>
              <a:rPr sz="2400" b="1" i="1" spc="-10" dirty="0">
                <a:solidFill>
                  <a:srgbClr val="3B3B77"/>
                </a:solidFill>
                <a:latin typeface="Times New Roman"/>
                <a:cs typeface="Times New Roman"/>
              </a:rPr>
              <a:t>области </a:t>
            </a:r>
            <a:r>
              <a:rPr sz="2400" b="1" i="1" spc="-5" dirty="0" err="1">
                <a:solidFill>
                  <a:srgbClr val="3B3B77"/>
                </a:solidFill>
                <a:latin typeface="Times New Roman"/>
                <a:cs typeface="Times New Roman"/>
              </a:rPr>
              <a:t>за</a:t>
            </a:r>
            <a:r>
              <a:rPr sz="2400" b="1" i="1" spc="-5" dirty="0">
                <a:solidFill>
                  <a:srgbClr val="3B3B77"/>
                </a:solidFill>
                <a:latin typeface="Times New Roman"/>
                <a:cs typeface="Times New Roman"/>
              </a:rPr>
              <a:t> </a:t>
            </a:r>
            <a:r>
              <a:rPr lang="ru-RU" sz="2400" b="1" i="1" dirty="0" smtClean="0">
                <a:solidFill>
                  <a:srgbClr val="3B3B77"/>
                </a:solidFill>
                <a:latin typeface="Times New Roman"/>
                <a:cs typeface="Times New Roman"/>
              </a:rPr>
              <a:t>2023</a:t>
            </a:r>
            <a:r>
              <a:rPr sz="2400" b="1" i="1" spc="-5" dirty="0" smtClean="0">
                <a:solidFill>
                  <a:srgbClr val="3B3B77"/>
                </a:solidFill>
                <a:latin typeface="Times New Roman"/>
                <a:cs typeface="Times New Roman"/>
              </a:rPr>
              <a:t> </a:t>
            </a:r>
            <a:r>
              <a:rPr sz="2400" b="1" i="1" spc="-15" dirty="0">
                <a:solidFill>
                  <a:srgbClr val="3B3B77"/>
                </a:solidFill>
                <a:latin typeface="Times New Roman"/>
                <a:cs typeface="Times New Roman"/>
              </a:rPr>
              <a:t>год</a:t>
            </a:r>
            <a:endParaRPr sz="2400" dirty="0">
              <a:latin typeface="Times New Roman"/>
              <a:cs typeface="Times New Roman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45719" y="3639311"/>
            <a:ext cx="3092196" cy="206197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2660904" y="3622547"/>
            <a:ext cx="3741420" cy="207873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5301996" y="3622547"/>
            <a:ext cx="3695700" cy="207873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86512" cy="533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13004" y="135636"/>
            <a:ext cx="8730996" cy="27432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09955" y="135636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59" y="135635"/>
                </a:lnTo>
                <a:lnTo>
                  <a:pt x="137159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47116" y="0"/>
            <a:ext cx="140335" cy="135890"/>
          </a:xfrm>
          <a:custGeom>
            <a:avLst/>
            <a:gdLst/>
            <a:ahLst/>
            <a:cxnLst/>
            <a:rect l="l" t="t" r="r" b="b"/>
            <a:pathLst>
              <a:path w="140334" h="135890">
                <a:moveTo>
                  <a:pt x="0" y="135636"/>
                </a:moveTo>
                <a:lnTo>
                  <a:pt x="140208" y="135636"/>
                </a:lnTo>
                <a:lnTo>
                  <a:pt x="140208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47116" y="135636"/>
            <a:ext cx="140335" cy="140335"/>
          </a:xfrm>
          <a:custGeom>
            <a:avLst/>
            <a:gdLst/>
            <a:ahLst/>
            <a:cxnLst/>
            <a:rect l="l" t="t" r="r" b="b"/>
            <a:pathLst>
              <a:path w="140334" h="140335">
                <a:moveTo>
                  <a:pt x="0" y="140207"/>
                </a:moveTo>
                <a:lnTo>
                  <a:pt x="140208" y="140207"/>
                </a:lnTo>
                <a:lnTo>
                  <a:pt x="140208" y="0"/>
                </a:lnTo>
                <a:lnTo>
                  <a:pt x="0" y="0"/>
                </a:lnTo>
                <a:lnTo>
                  <a:pt x="0" y="140207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74320" y="274320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60" y="135635"/>
                </a:lnTo>
                <a:lnTo>
                  <a:pt x="137160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31063" y="137160"/>
            <a:ext cx="142240" cy="137160"/>
          </a:xfrm>
          <a:custGeom>
            <a:avLst/>
            <a:gdLst/>
            <a:ahLst/>
            <a:cxnLst/>
            <a:rect l="l" t="t" r="r" b="b"/>
            <a:pathLst>
              <a:path w="142240" h="137160">
                <a:moveTo>
                  <a:pt x="0" y="137159"/>
                </a:moveTo>
                <a:lnTo>
                  <a:pt x="141732" y="137159"/>
                </a:lnTo>
                <a:lnTo>
                  <a:pt x="141732" y="0"/>
                </a:lnTo>
                <a:lnTo>
                  <a:pt x="0" y="0"/>
                </a:lnTo>
                <a:lnTo>
                  <a:pt x="0" y="137159"/>
                </a:lnTo>
                <a:close/>
              </a:path>
            </a:pathLst>
          </a:custGeom>
          <a:solidFill>
            <a:srgbClr val="0000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09955" y="271272"/>
            <a:ext cx="137160" cy="139065"/>
          </a:xfrm>
          <a:custGeom>
            <a:avLst/>
            <a:gdLst/>
            <a:ahLst/>
            <a:cxnLst/>
            <a:rect l="l" t="t" r="r" b="b"/>
            <a:pathLst>
              <a:path w="137159" h="139065">
                <a:moveTo>
                  <a:pt x="0" y="138683"/>
                </a:moveTo>
                <a:lnTo>
                  <a:pt x="137159" y="138683"/>
                </a:lnTo>
                <a:lnTo>
                  <a:pt x="137159" y="0"/>
                </a:lnTo>
                <a:lnTo>
                  <a:pt x="0" y="0"/>
                </a:lnTo>
                <a:lnTo>
                  <a:pt x="0" y="138683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74320" y="409955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6"/>
                </a:moveTo>
                <a:lnTo>
                  <a:pt x="137160" y="135636"/>
                </a:lnTo>
                <a:lnTo>
                  <a:pt x="137160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5219700" y="3368039"/>
            <a:ext cx="3759707" cy="348995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421512" y="358266"/>
            <a:ext cx="8300974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88315" algn="ctr">
              <a:lnSpc>
                <a:spcPct val="100000"/>
              </a:lnSpc>
              <a:spcBef>
                <a:spcPts val="100"/>
              </a:spcBef>
            </a:pPr>
            <a:r>
              <a:rPr sz="1800" b="1" i="1" spc="-10" dirty="0">
                <a:solidFill>
                  <a:srgbClr val="001F5F"/>
                </a:solidFill>
                <a:latin typeface="Times New Roman"/>
                <a:cs typeface="Times New Roman"/>
              </a:rPr>
              <a:t>Муниципальная </a:t>
            </a:r>
            <a:r>
              <a:rPr sz="18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программа «Доступная </a:t>
            </a:r>
            <a:r>
              <a:rPr sz="1800" b="1" i="1" spc="-10" dirty="0">
                <a:solidFill>
                  <a:srgbClr val="001F5F"/>
                </a:solidFill>
                <a:latin typeface="Times New Roman"/>
                <a:cs typeface="Times New Roman"/>
              </a:rPr>
              <a:t>среда </a:t>
            </a:r>
            <a:r>
              <a:rPr sz="18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муниципального</a:t>
            </a:r>
            <a:r>
              <a:rPr sz="1800" b="1" i="1" spc="40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sz="18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образования</a:t>
            </a:r>
            <a:endParaRPr sz="1800" dirty="0">
              <a:latin typeface="Times New Roman"/>
              <a:cs typeface="Times New Roman"/>
            </a:endParaRPr>
          </a:p>
          <a:p>
            <a:pPr marL="488315" marR="45720" algn="ctr">
              <a:lnSpc>
                <a:spcPct val="100000"/>
              </a:lnSpc>
            </a:pPr>
            <a:r>
              <a:rPr sz="1800" b="1" i="1" spc="-10" dirty="0">
                <a:solidFill>
                  <a:srgbClr val="001F5F"/>
                </a:solidFill>
                <a:latin typeface="Times New Roman"/>
                <a:cs typeface="Times New Roman"/>
              </a:rPr>
              <a:t>«Демидовский </a:t>
            </a:r>
            <a:r>
              <a:rPr sz="18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район» </a:t>
            </a:r>
            <a:r>
              <a:rPr sz="1800" b="1" i="1" spc="-15" dirty="0">
                <a:solidFill>
                  <a:srgbClr val="001F5F"/>
                </a:solidFill>
                <a:latin typeface="Times New Roman"/>
                <a:cs typeface="Times New Roman"/>
              </a:rPr>
              <a:t>Смоленской </a:t>
            </a:r>
            <a:r>
              <a:rPr sz="1800" b="1" i="1" spc="-10" dirty="0" err="1">
                <a:solidFill>
                  <a:srgbClr val="001F5F"/>
                </a:solidFill>
                <a:latin typeface="Times New Roman"/>
                <a:cs typeface="Times New Roman"/>
              </a:rPr>
              <a:t>области</a:t>
            </a:r>
            <a:r>
              <a:rPr sz="1800" b="1" i="1" spc="-10" dirty="0" smtClean="0">
                <a:solidFill>
                  <a:srgbClr val="001F5F"/>
                </a:solidFill>
                <a:latin typeface="Times New Roman"/>
                <a:cs typeface="Times New Roman"/>
              </a:rPr>
              <a:t>»</a:t>
            </a:r>
            <a:endParaRPr sz="1800" dirty="0">
              <a:latin typeface="Times New Roman"/>
              <a:cs typeface="Times New Roman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190601" y="3294126"/>
            <a:ext cx="421640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942543" y="3294126"/>
            <a:ext cx="499745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2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1733169" y="3294126"/>
            <a:ext cx="500380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40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00%</a:t>
            </a:r>
            <a:endParaRPr sz="1100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2524125" y="3294126"/>
            <a:ext cx="499745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6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3315080" y="3294126"/>
            <a:ext cx="499745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8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4067047" y="3294126"/>
            <a:ext cx="577215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100.00%</a:t>
            </a:r>
            <a:endParaRPr sz="1100">
              <a:latin typeface="Arial"/>
              <a:cs typeface="Arial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5316092" y="2553665"/>
            <a:ext cx="3211830" cy="6743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905" algn="ctr">
              <a:lnSpc>
                <a:spcPts val="1410"/>
              </a:lnSpc>
              <a:spcBef>
                <a:spcPts val="100"/>
              </a:spcBef>
            </a:pPr>
            <a:r>
              <a:rPr sz="1200" b="1" spc="-10" dirty="0">
                <a:solidFill>
                  <a:srgbClr val="C00000"/>
                </a:solidFill>
                <a:latin typeface="Arial"/>
                <a:cs typeface="Arial"/>
              </a:rPr>
              <a:t>Фактическое исполнение </a:t>
            </a:r>
            <a:r>
              <a:rPr sz="1200" b="1" dirty="0">
                <a:solidFill>
                  <a:srgbClr val="C00000"/>
                </a:solidFill>
                <a:latin typeface="Arial"/>
                <a:cs typeface="Arial"/>
              </a:rPr>
              <a:t>в </a:t>
            </a:r>
            <a:r>
              <a:rPr lang="ru-RU" sz="1200" b="1" dirty="0" smtClean="0">
                <a:solidFill>
                  <a:srgbClr val="C00000"/>
                </a:solidFill>
                <a:latin typeface="Arial"/>
                <a:cs typeface="Arial"/>
              </a:rPr>
              <a:t>2023</a:t>
            </a:r>
            <a:r>
              <a:rPr sz="1200" b="1" spc="330" dirty="0" smtClean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200" b="1" spc="-5" dirty="0">
                <a:solidFill>
                  <a:srgbClr val="C00000"/>
                </a:solidFill>
                <a:latin typeface="Arial"/>
                <a:cs typeface="Arial"/>
              </a:rPr>
              <a:t>году</a:t>
            </a:r>
            <a:endParaRPr sz="1200" dirty="0">
              <a:latin typeface="Arial"/>
              <a:cs typeface="Arial"/>
            </a:endParaRPr>
          </a:p>
          <a:p>
            <a:pPr marL="42545" algn="ctr">
              <a:lnSpc>
                <a:spcPts val="1410"/>
              </a:lnSpc>
            </a:pPr>
            <a:r>
              <a:rPr sz="1200" b="1" spc="-5" dirty="0">
                <a:solidFill>
                  <a:srgbClr val="C00000"/>
                </a:solidFill>
                <a:latin typeface="Arial"/>
                <a:cs typeface="Arial"/>
              </a:rPr>
              <a:t>при </a:t>
            </a:r>
            <a:r>
              <a:rPr sz="1200" b="1" spc="-5" dirty="0" err="1">
                <a:solidFill>
                  <a:srgbClr val="C00000"/>
                </a:solidFill>
                <a:latin typeface="Arial"/>
                <a:cs typeface="Arial"/>
              </a:rPr>
              <a:t>плане</a:t>
            </a:r>
            <a:r>
              <a:rPr sz="1200" b="1" spc="-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ru-RU" sz="1200" b="1" dirty="0" smtClean="0">
                <a:solidFill>
                  <a:srgbClr val="C00000"/>
                </a:solidFill>
                <a:latin typeface="Arial"/>
                <a:cs typeface="Arial"/>
              </a:rPr>
              <a:t>76,3 </a:t>
            </a:r>
            <a:r>
              <a:rPr sz="1200" b="1" spc="-15" dirty="0" err="1" smtClean="0">
                <a:solidFill>
                  <a:srgbClr val="C00000"/>
                </a:solidFill>
                <a:latin typeface="Arial"/>
                <a:cs typeface="Arial"/>
              </a:rPr>
              <a:t>тыс.рублей</a:t>
            </a:r>
            <a:endParaRPr sz="1200" dirty="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840"/>
              </a:spcBef>
            </a:pPr>
            <a:r>
              <a:rPr sz="1200" b="1" spc="-10" dirty="0" err="1">
                <a:solidFill>
                  <a:srgbClr val="C00000"/>
                </a:solidFill>
                <a:latin typeface="Arial"/>
                <a:cs typeface="Arial"/>
              </a:rPr>
              <a:t>составило</a:t>
            </a:r>
            <a:r>
              <a:rPr sz="1200" b="1" spc="-10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ru-RU" sz="1200" b="1" dirty="0" smtClean="0">
                <a:solidFill>
                  <a:srgbClr val="C00000"/>
                </a:solidFill>
                <a:latin typeface="Arial"/>
                <a:cs typeface="Arial"/>
              </a:rPr>
              <a:t>100,0</a:t>
            </a:r>
            <a:r>
              <a:rPr sz="1200" b="1" dirty="0" smtClean="0">
                <a:solidFill>
                  <a:srgbClr val="C00000"/>
                </a:solidFill>
                <a:latin typeface="Arial"/>
                <a:cs typeface="Arial"/>
              </a:rPr>
              <a:t>% </a:t>
            </a:r>
            <a:r>
              <a:rPr sz="1200" b="1" spc="-5" dirty="0" err="1" smtClean="0">
                <a:solidFill>
                  <a:srgbClr val="C00000"/>
                </a:solidFill>
                <a:latin typeface="Arial"/>
                <a:cs typeface="Arial"/>
              </a:rPr>
              <a:t>или</a:t>
            </a:r>
            <a:r>
              <a:rPr lang="ru-RU" sz="1200" b="1" spc="-5" dirty="0" smtClean="0">
                <a:solidFill>
                  <a:srgbClr val="C00000"/>
                </a:solidFill>
                <a:latin typeface="Arial"/>
                <a:cs typeface="Arial"/>
              </a:rPr>
              <a:t> 76,3 </a:t>
            </a:r>
            <a:r>
              <a:rPr sz="1200" b="1" spc="-15" dirty="0" err="1" smtClean="0">
                <a:solidFill>
                  <a:srgbClr val="C00000"/>
                </a:solidFill>
                <a:latin typeface="Arial"/>
                <a:cs typeface="Arial"/>
              </a:rPr>
              <a:t>тыс.рублей</a:t>
            </a:r>
            <a:endParaRPr sz="1200" dirty="0">
              <a:latin typeface="Arial"/>
              <a:cs typeface="Arial"/>
            </a:endParaRPr>
          </a:p>
        </p:txBody>
      </p:sp>
      <p:graphicFrame>
        <p:nvGraphicFramePr>
          <p:cNvPr id="22" name="object 2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41289445"/>
              </p:ext>
            </p:extLst>
          </p:nvPr>
        </p:nvGraphicFramePr>
        <p:xfrm>
          <a:off x="173164" y="4142740"/>
          <a:ext cx="5185409" cy="136207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889885"/>
                <a:gridCol w="850264"/>
                <a:gridCol w="796925"/>
                <a:gridCol w="648335"/>
              </a:tblGrid>
              <a:tr h="647700">
                <a:tc>
                  <a:txBody>
                    <a:bodyPr/>
                    <a:lstStyle/>
                    <a:p>
                      <a:pPr marL="123825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200" b="1" spc="-10" dirty="0" err="1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Наименование</a:t>
                      </a:r>
                      <a:r>
                        <a:rPr sz="1200" b="1" spc="-10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ru-RU" sz="1200" b="1" spc="-10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комплекса</a:t>
                      </a:r>
                      <a:r>
                        <a:rPr lang="ru-RU" sz="1200" b="1" spc="-10" baseline="0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процессных мероприятий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68275" marR="305435" algn="ctr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200" b="1" dirty="0" err="1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План</a:t>
                      </a:r>
                      <a:r>
                        <a:rPr sz="12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 </a:t>
                      </a:r>
                      <a:r>
                        <a:rPr sz="1200" b="1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20</a:t>
                      </a:r>
                      <a:r>
                        <a:rPr lang="ru-RU" sz="1200" b="1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23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  <a:p>
                      <a:pPr marR="134620" algn="ctr">
                        <a:lnSpc>
                          <a:spcPct val="100000"/>
                        </a:lnSpc>
                      </a:pPr>
                      <a:r>
                        <a:rPr sz="1200" b="1" spc="-20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год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40970" marR="276860" algn="ctr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200" b="1" dirty="0" err="1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Факт</a:t>
                      </a:r>
                      <a:r>
                        <a:rPr sz="12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 </a:t>
                      </a:r>
                      <a:r>
                        <a:rPr sz="1200" b="1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20</a:t>
                      </a:r>
                      <a:r>
                        <a:rPr lang="ru-RU" sz="1200" b="1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23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  <a:p>
                      <a:pPr marR="133350" algn="ctr">
                        <a:lnSpc>
                          <a:spcPct val="100000"/>
                        </a:lnSpc>
                      </a:pPr>
                      <a:r>
                        <a:rPr sz="1200" b="1" spc="-40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год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0320" algn="ctr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2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%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L="105410" marR="119380" indent="-635" algn="ctr">
                        <a:lnSpc>
                          <a:spcPct val="100000"/>
                        </a:lnSpc>
                      </a:pPr>
                      <a:r>
                        <a:rPr sz="1200" b="1" spc="5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и</a:t>
                      </a:r>
                      <a:r>
                        <a:rPr sz="1200" b="1" spc="-5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с</a:t>
                      </a:r>
                      <a:r>
                        <a:rPr sz="12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п</a:t>
                      </a:r>
                      <a:r>
                        <a:rPr sz="1200" b="1" spc="-25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о</a:t>
                      </a:r>
                      <a:r>
                        <a:rPr sz="12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л  </a:t>
                      </a:r>
                      <a:r>
                        <a:rPr sz="1200" b="1" spc="5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н</a:t>
                      </a:r>
                      <a:r>
                        <a:rPr sz="1200" b="1" spc="-5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е</a:t>
                      </a:r>
                      <a:r>
                        <a:rPr sz="12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ния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</a:tr>
              <a:tr h="503555">
                <a:tc>
                  <a:txBody>
                    <a:bodyPr/>
                    <a:lstStyle/>
                    <a:p>
                      <a:pPr marL="91440" marR="31115" indent="38100">
                        <a:lnSpc>
                          <a:spcPts val="1440"/>
                        </a:lnSpc>
                        <a:spcBef>
                          <a:spcPts val="25"/>
                        </a:spcBef>
                      </a:pPr>
                      <a:r>
                        <a:rPr lang="ru-RU" sz="1000" b="1" spc="-5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Комплекс процессных мероприятий "Обеспечение беспрепятственного доступа лиц с ограниченными возможностями к социально значимым объектам"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317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R="252729" algn="ctr">
                        <a:lnSpc>
                          <a:spcPct val="100000"/>
                        </a:lnSpc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76,3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3810" marB="0" anchor="ctr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76,3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3810" marB="0" anchor="ctr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33350" algn="ctr">
                        <a:lnSpc>
                          <a:spcPct val="100000"/>
                        </a:lnSpc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4445" marB="0" anchor="ctr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</a:tr>
            </a:tbl>
          </a:graphicData>
        </a:graphic>
      </p:graphicFrame>
      <p:sp>
        <p:nvSpPr>
          <p:cNvPr id="23" name="object 23"/>
          <p:cNvSpPr txBox="1"/>
          <p:nvPr/>
        </p:nvSpPr>
        <p:spPr>
          <a:xfrm>
            <a:off x="238759" y="968121"/>
            <a:ext cx="8364855" cy="7569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sz="1600" b="1" spc="-5" dirty="0">
                <a:solidFill>
                  <a:srgbClr val="964607"/>
                </a:solidFill>
                <a:latin typeface="Times New Roman"/>
                <a:cs typeface="Times New Roman"/>
              </a:rPr>
              <a:t>Цель: </a:t>
            </a:r>
            <a:r>
              <a:rPr sz="1600" b="1" spc="-10" dirty="0">
                <a:solidFill>
                  <a:srgbClr val="964607"/>
                </a:solidFill>
                <a:latin typeface="Times New Roman"/>
                <a:cs typeface="Times New Roman"/>
              </a:rPr>
              <a:t>П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овышение доступности 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информационных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ресурсов 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для лиц с ограниченными  </a:t>
            </a:r>
            <a:r>
              <a:rPr sz="1600" b="1" spc="-15" dirty="0">
                <a:solidFill>
                  <a:srgbClr val="996633"/>
                </a:solidFill>
                <a:latin typeface="Times New Roman"/>
                <a:cs typeface="Times New Roman"/>
              </a:rPr>
              <a:t>возможностями; 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создание </a:t>
            </a:r>
            <a:r>
              <a:rPr sz="1600" b="1" spc="-15" dirty="0">
                <a:solidFill>
                  <a:srgbClr val="996633"/>
                </a:solidFill>
                <a:latin typeface="Times New Roman"/>
                <a:cs typeface="Times New Roman"/>
              </a:rPr>
              <a:t>условий 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для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улучшения </a:t>
            </a:r>
            <a:r>
              <a:rPr sz="1600" b="1" spc="-15" dirty="0">
                <a:solidFill>
                  <a:srgbClr val="996633"/>
                </a:solidFill>
                <a:latin typeface="Times New Roman"/>
                <a:cs typeface="Times New Roman"/>
              </a:rPr>
              <a:t>качества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жизни инвалидов; повышение  доступности 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социально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значимых</a:t>
            </a:r>
            <a:r>
              <a:rPr sz="1600" b="1" spc="60" dirty="0">
                <a:solidFill>
                  <a:srgbClr val="996633"/>
                </a:solidFill>
                <a:latin typeface="Times New Roman"/>
                <a:cs typeface="Times New Roman"/>
              </a:rPr>
              <a:t> </a:t>
            </a:r>
            <a:r>
              <a:rPr sz="1600" b="1" spc="-15" dirty="0">
                <a:solidFill>
                  <a:srgbClr val="996633"/>
                </a:solidFill>
                <a:latin typeface="Times New Roman"/>
                <a:cs typeface="Times New Roman"/>
              </a:rPr>
              <a:t>объектов.</a:t>
            </a:r>
            <a:endParaRPr sz="1600">
              <a:latin typeface="Times New Roman"/>
              <a:cs typeface="Times New Roman"/>
            </a:endParaRPr>
          </a:p>
        </p:txBody>
      </p:sp>
      <p:graphicFrame>
        <p:nvGraphicFramePr>
          <p:cNvPr id="24" name="object 2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47894370"/>
              </p:ext>
            </p:extLst>
          </p:nvPr>
        </p:nvGraphicFramePr>
        <p:xfrm>
          <a:off x="399605" y="2558745"/>
          <a:ext cx="3956049" cy="66421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91210"/>
                <a:gridCol w="791210"/>
                <a:gridCol w="791209"/>
                <a:gridCol w="791210"/>
                <a:gridCol w="791210"/>
              </a:tblGrid>
              <a:tr h="66421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endParaRPr sz="1450">
                        <a:latin typeface="Times New Roman"/>
                        <a:cs typeface="Times New Roman"/>
                      </a:endParaRPr>
                    </a:p>
                    <a:p>
                      <a:pPr marL="84455">
                        <a:lnSpc>
                          <a:spcPct val="100000"/>
                        </a:lnSpc>
                      </a:pPr>
                      <a:r>
                        <a:rPr sz="1200" b="1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105,50</a:t>
                      </a:r>
                      <a:r>
                        <a:rPr sz="1200" b="1" spc="-85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тыс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6350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endParaRPr sz="1450">
                        <a:latin typeface="Times New Roman"/>
                        <a:cs typeface="Times New Roman"/>
                      </a:endParaRPr>
                    </a:p>
                    <a:p>
                      <a:pPr marL="12700">
                        <a:lnSpc>
                          <a:spcPct val="100000"/>
                        </a:lnSpc>
                      </a:pPr>
                      <a:r>
                        <a:rPr sz="1200" b="1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. </a:t>
                      </a:r>
                      <a:r>
                        <a:rPr sz="1200" b="1" spc="-10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руб.</a:t>
                      </a:r>
                      <a:r>
                        <a:rPr sz="1200" b="1" spc="-185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spc="-5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(100,0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6350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endParaRPr sz="145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sz="1200" b="1" spc="5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0%)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6350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sp>
        <p:nvSpPr>
          <p:cNvPr id="25" name="object 25"/>
          <p:cNvSpPr/>
          <p:nvPr/>
        </p:nvSpPr>
        <p:spPr>
          <a:xfrm>
            <a:off x="5247132" y="2764535"/>
            <a:ext cx="122682" cy="12115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14"/>
          <p:cNvSpPr/>
          <p:nvPr/>
        </p:nvSpPr>
        <p:spPr>
          <a:xfrm>
            <a:off x="400811" y="2766060"/>
            <a:ext cx="3955541" cy="27203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r>
              <a:rPr lang="ru-RU" sz="1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76,3 </a:t>
            </a:r>
            <a:r>
              <a:rPr lang="ru-RU" sz="1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тыс.руб</a:t>
            </a:r>
            <a:r>
              <a:rPr lang="ru-RU" sz="1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(100,0%)</a:t>
            </a:r>
            <a:endParaRPr lang="ru-RU" sz="1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dirty="0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86512" cy="533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13004" y="135636"/>
            <a:ext cx="8730996" cy="27432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09955" y="135636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59" y="135635"/>
                </a:lnTo>
                <a:lnTo>
                  <a:pt x="137159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47116" y="0"/>
            <a:ext cx="140335" cy="135890"/>
          </a:xfrm>
          <a:custGeom>
            <a:avLst/>
            <a:gdLst/>
            <a:ahLst/>
            <a:cxnLst/>
            <a:rect l="l" t="t" r="r" b="b"/>
            <a:pathLst>
              <a:path w="140334" h="135890">
                <a:moveTo>
                  <a:pt x="0" y="135636"/>
                </a:moveTo>
                <a:lnTo>
                  <a:pt x="140208" y="135636"/>
                </a:lnTo>
                <a:lnTo>
                  <a:pt x="140208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47116" y="135636"/>
            <a:ext cx="140335" cy="140335"/>
          </a:xfrm>
          <a:custGeom>
            <a:avLst/>
            <a:gdLst/>
            <a:ahLst/>
            <a:cxnLst/>
            <a:rect l="l" t="t" r="r" b="b"/>
            <a:pathLst>
              <a:path w="140334" h="140335">
                <a:moveTo>
                  <a:pt x="0" y="140207"/>
                </a:moveTo>
                <a:lnTo>
                  <a:pt x="140208" y="140207"/>
                </a:lnTo>
                <a:lnTo>
                  <a:pt x="140208" y="0"/>
                </a:lnTo>
                <a:lnTo>
                  <a:pt x="0" y="0"/>
                </a:lnTo>
                <a:lnTo>
                  <a:pt x="0" y="140207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74320" y="274320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60" y="135635"/>
                </a:lnTo>
                <a:lnTo>
                  <a:pt x="137160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31063" y="137160"/>
            <a:ext cx="142240" cy="137160"/>
          </a:xfrm>
          <a:custGeom>
            <a:avLst/>
            <a:gdLst/>
            <a:ahLst/>
            <a:cxnLst/>
            <a:rect l="l" t="t" r="r" b="b"/>
            <a:pathLst>
              <a:path w="142240" h="137160">
                <a:moveTo>
                  <a:pt x="0" y="137159"/>
                </a:moveTo>
                <a:lnTo>
                  <a:pt x="141732" y="137159"/>
                </a:lnTo>
                <a:lnTo>
                  <a:pt x="141732" y="0"/>
                </a:lnTo>
                <a:lnTo>
                  <a:pt x="0" y="0"/>
                </a:lnTo>
                <a:lnTo>
                  <a:pt x="0" y="137159"/>
                </a:lnTo>
                <a:close/>
              </a:path>
            </a:pathLst>
          </a:custGeom>
          <a:solidFill>
            <a:srgbClr val="0000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09955" y="271272"/>
            <a:ext cx="137160" cy="139065"/>
          </a:xfrm>
          <a:custGeom>
            <a:avLst/>
            <a:gdLst/>
            <a:ahLst/>
            <a:cxnLst/>
            <a:rect l="l" t="t" r="r" b="b"/>
            <a:pathLst>
              <a:path w="137159" h="139065">
                <a:moveTo>
                  <a:pt x="0" y="138683"/>
                </a:moveTo>
                <a:lnTo>
                  <a:pt x="137159" y="138683"/>
                </a:lnTo>
                <a:lnTo>
                  <a:pt x="137159" y="0"/>
                </a:lnTo>
                <a:lnTo>
                  <a:pt x="0" y="0"/>
                </a:lnTo>
                <a:lnTo>
                  <a:pt x="0" y="138683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74320" y="409955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6"/>
                </a:moveTo>
                <a:lnTo>
                  <a:pt x="137160" y="135636"/>
                </a:lnTo>
                <a:lnTo>
                  <a:pt x="137160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65531" y="539494"/>
            <a:ext cx="9078468" cy="631850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87045" algn="ctr">
              <a:lnSpc>
                <a:spcPct val="100000"/>
              </a:lnSpc>
              <a:spcBef>
                <a:spcPts val="100"/>
              </a:spcBef>
            </a:pPr>
            <a:r>
              <a:rPr sz="1800" b="1" i="1" spc="-10" dirty="0">
                <a:solidFill>
                  <a:srgbClr val="001F5F"/>
                </a:solidFill>
                <a:latin typeface="Times New Roman"/>
                <a:cs typeface="Times New Roman"/>
              </a:rPr>
              <a:t>Муниципальная </a:t>
            </a:r>
            <a:r>
              <a:rPr sz="18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программа </a:t>
            </a:r>
            <a:r>
              <a:rPr sz="1800" b="1" i="1" spc="-10" dirty="0">
                <a:solidFill>
                  <a:srgbClr val="001F5F"/>
                </a:solidFill>
                <a:latin typeface="Times New Roman"/>
                <a:cs typeface="Times New Roman"/>
              </a:rPr>
              <a:t>«Создание </a:t>
            </a:r>
            <a:r>
              <a:rPr sz="18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условий для</a:t>
            </a:r>
            <a:r>
              <a:rPr sz="1800" b="1" i="1" spc="50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sz="1800" b="1" i="1" spc="-10" dirty="0">
                <a:solidFill>
                  <a:srgbClr val="001F5F"/>
                </a:solidFill>
                <a:latin typeface="Times New Roman"/>
                <a:cs typeface="Times New Roman"/>
              </a:rPr>
              <a:t>эффективного</a:t>
            </a:r>
            <a:endParaRPr sz="1800">
              <a:latin typeface="Times New Roman"/>
              <a:cs typeface="Times New Roman"/>
            </a:endParaRPr>
          </a:p>
          <a:p>
            <a:pPr marL="431165" algn="ctr">
              <a:lnSpc>
                <a:spcPct val="100000"/>
              </a:lnSpc>
            </a:pPr>
            <a:r>
              <a:rPr sz="1800" b="1" i="1" dirty="0">
                <a:solidFill>
                  <a:srgbClr val="001F5F"/>
                </a:solidFill>
                <a:latin typeface="Times New Roman"/>
                <a:cs typeface="Times New Roman"/>
              </a:rPr>
              <a:t>управления </a:t>
            </a:r>
            <a:r>
              <a:rPr sz="18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муниципальными </a:t>
            </a:r>
            <a:r>
              <a:rPr sz="1800" b="1" i="1" spc="-10" dirty="0">
                <a:solidFill>
                  <a:srgbClr val="001F5F"/>
                </a:solidFill>
                <a:latin typeface="Times New Roman"/>
                <a:cs typeface="Times New Roman"/>
              </a:rPr>
              <a:t>финансами </a:t>
            </a:r>
            <a:r>
              <a:rPr sz="1800" b="1" i="1" dirty="0">
                <a:solidFill>
                  <a:srgbClr val="001F5F"/>
                </a:solidFill>
                <a:latin typeface="Times New Roman"/>
                <a:cs typeface="Times New Roman"/>
              </a:rPr>
              <a:t>в </a:t>
            </a:r>
            <a:r>
              <a:rPr sz="1800" b="1" i="1" spc="-10" dirty="0">
                <a:solidFill>
                  <a:srgbClr val="001F5F"/>
                </a:solidFill>
                <a:latin typeface="Times New Roman"/>
                <a:cs typeface="Times New Roman"/>
              </a:rPr>
              <a:t>муниципальном</a:t>
            </a:r>
            <a:r>
              <a:rPr sz="1800" b="1" i="1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sz="18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образовании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1257300" y="2968751"/>
            <a:ext cx="0" cy="666115"/>
          </a:xfrm>
          <a:custGeom>
            <a:avLst/>
            <a:gdLst/>
            <a:ahLst/>
            <a:cxnLst/>
            <a:rect l="l" t="t" r="r" b="b"/>
            <a:pathLst>
              <a:path h="666114">
                <a:moveTo>
                  <a:pt x="0" y="0"/>
                </a:moveTo>
                <a:lnTo>
                  <a:pt x="0" y="665988"/>
                </a:lnTo>
              </a:path>
            </a:pathLst>
          </a:custGeom>
          <a:ln w="9144">
            <a:solidFill>
              <a:srgbClr val="85858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2048255" y="2968751"/>
            <a:ext cx="0" cy="666115"/>
          </a:xfrm>
          <a:custGeom>
            <a:avLst/>
            <a:gdLst/>
            <a:ahLst/>
            <a:cxnLst/>
            <a:rect l="l" t="t" r="r" b="b"/>
            <a:pathLst>
              <a:path h="666114">
                <a:moveTo>
                  <a:pt x="0" y="0"/>
                </a:moveTo>
                <a:lnTo>
                  <a:pt x="0" y="665988"/>
                </a:lnTo>
              </a:path>
            </a:pathLst>
          </a:custGeom>
          <a:ln w="9144">
            <a:solidFill>
              <a:srgbClr val="85858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2839211" y="2968751"/>
            <a:ext cx="0" cy="666115"/>
          </a:xfrm>
          <a:custGeom>
            <a:avLst/>
            <a:gdLst/>
            <a:ahLst/>
            <a:cxnLst/>
            <a:rect l="l" t="t" r="r" b="b"/>
            <a:pathLst>
              <a:path h="666114">
                <a:moveTo>
                  <a:pt x="0" y="0"/>
                </a:moveTo>
                <a:lnTo>
                  <a:pt x="0" y="665988"/>
                </a:lnTo>
              </a:path>
            </a:pathLst>
          </a:custGeom>
          <a:ln w="9144">
            <a:solidFill>
              <a:srgbClr val="85858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3630167" y="2968751"/>
            <a:ext cx="0" cy="666115"/>
          </a:xfrm>
          <a:custGeom>
            <a:avLst/>
            <a:gdLst/>
            <a:ahLst/>
            <a:cxnLst/>
            <a:rect l="l" t="t" r="r" b="b"/>
            <a:pathLst>
              <a:path h="666114">
                <a:moveTo>
                  <a:pt x="0" y="0"/>
                </a:moveTo>
                <a:lnTo>
                  <a:pt x="0" y="665988"/>
                </a:lnTo>
              </a:path>
            </a:pathLst>
          </a:custGeom>
          <a:ln w="9144">
            <a:solidFill>
              <a:srgbClr val="85858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4419600" y="2968751"/>
            <a:ext cx="0" cy="666115"/>
          </a:xfrm>
          <a:custGeom>
            <a:avLst/>
            <a:gdLst/>
            <a:ahLst/>
            <a:cxnLst/>
            <a:rect l="l" t="t" r="r" b="b"/>
            <a:pathLst>
              <a:path h="666114">
                <a:moveTo>
                  <a:pt x="0" y="0"/>
                </a:moveTo>
                <a:lnTo>
                  <a:pt x="0" y="665988"/>
                </a:lnTo>
              </a:path>
            </a:pathLst>
          </a:custGeom>
          <a:ln w="9144">
            <a:solidFill>
              <a:srgbClr val="85858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466344" y="3148520"/>
            <a:ext cx="3962400" cy="34753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466344" y="3165335"/>
            <a:ext cx="3877056" cy="27052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466344" y="3634740"/>
            <a:ext cx="3953510" cy="0"/>
          </a:xfrm>
          <a:custGeom>
            <a:avLst/>
            <a:gdLst/>
            <a:ahLst/>
            <a:cxnLst/>
            <a:rect l="l" t="t" r="r" b="b"/>
            <a:pathLst>
              <a:path w="3953510">
                <a:moveTo>
                  <a:pt x="0" y="0"/>
                </a:moveTo>
                <a:lnTo>
                  <a:pt x="3953255" y="0"/>
                </a:lnTo>
              </a:path>
            </a:pathLst>
          </a:custGeom>
          <a:ln w="9144">
            <a:solidFill>
              <a:srgbClr val="85858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466344" y="2968751"/>
            <a:ext cx="0" cy="666115"/>
          </a:xfrm>
          <a:custGeom>
            <a:avLst/>
            <a:gdLst/>
            <a:ahLst/>
            <a:cxnLst/>
            <a:rect l="l" t="t" r="r" b="b"/>
            <a:pathLst>
              <a:path h="666114">
                <a:moveTo>
                  <a:pt x="0" y="665988"/>
                </a:moveTo>
                <a:lnTo>
                  <a:pt x="0" y="0"/>
                </a:lnTo>
              </a:path>
            </a:pathLst>
          </a:custGeom>
          <a:ln w="9144">
            <a:solidFill>
              <a:srgbClr val="85858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 txBox="1"/>
          <p:nvPr/>
        </p:nvSpPr>
        <p:spPr>
          <a:xfrm>
            <a:off x="255828" y="3693033"/>
            <a:ext cx="421640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1007770" y="3693033"/>
            <a:ext cx="49974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2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1798701" y="3693033"/>
            <a:ext cx="49974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4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2589657" y="3693033"/>
            <a:ext cx="49974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6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3380359" y="3693033"/>
            <a:ext cx="49974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8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4132326" y="3693033"/>
            <a:ext cx="57721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100.00%</a:t>
            </a:r>
            <a:endParaRPr sz="1100">
              <a:latin typeface="Arial"/>
              <a:cs typeface="Arial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5270119" y="2952699"/>
            <a:ext cx="3339465" cy="6737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905" algn="ctr">
              <a:lnSpc>
                <a:spcPts val="1410"/>
              </a:lnSpc>
              <a:spcBef>
                <a:spcPts val="100"/>
              </a:spcBef>
            </a:pPr>
            <a:r>
              <a:rPr sz="1200" b="1" spc="-10" dirty="0">
                <a:solidFill>
                  <a:srgbClr val="C00000"/>
                </a:solidFill>
                <a:latin typeface="Arial"/>
                <a:cs typeface="Arial"/>
              </a:rPr>
              <a:t>Фактическое исполнение </a:t>
            </a:r>
            <a:r>
              <a:rPr sz="1200" b="1" dirty="0">
                <a:solidFill>
                  <a:srgbClr val="C00000"/>
                </a:solidFill>
                <a:latin typeface="Arial"/>
                <a:cs typeface="Arial"/>
              </a:rPr>
              <a:t>в </a:t>
            </a:r>
            <a:r>
              <a:rPr lang="ru-RU" sz="1200" b="1" dirty="0" smtClean="0">
                <a:solidFill>
                  <a:srgbClr val="C00000"/>
                </a:solidFill>
                <a:latin typeface="Arial"/>
                <a:cs typeface="Arial"/>
              </a:rPr>
              <a:t>2023</a:t>
            </a:r>
            <a:r>
              <a:rPr sz="1200" b="1" spc="330" dirty="0" smtClean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200" b="1" spc="-5" dirty="0">
                <a:solidFill>
                  <a:srgbClr val="C00000"/>
                </a:solidFill>
                <a:latin typeface="Arial"/>
                <a:cs typeface="Arial"/>
              </a:rPr>
              <a:t>году</a:t>
            </a:r>
            <a:endParaRPr sz="1200" dirty="0">
              <a:latin typeface="Arial"/>
              <a:cs typeface="Arial"/>
            </a:endParaRPr>
          </a:p>
          <a:p>
            <a:pPr marL="40640" algn="ctr">
              <a:lnSpc>
                <a:spcPts val="1410"/>
              </a:lnSpc>
            </a:pPr>
            <a:r>
              <a:rPr sz="1200" b="1" spc="-5" dirty="0">
                <a:solidFill>
                  <a:srgbClr val="C00000"/>
                </a:solidFill>
                <a:latin typeface="Arial"/>
                <a:cs typeface="Arial"/>
              </a:rPr>
              <a:t>при </a:t>
            </a:r>
            <a:r>
              <a:rPr sz="1200" b="1" spc="-5" dirty="0" err="1">
                <a:solidFill>
                  <a:srgbClr val="C00000"/>
                </a:solidFill>
                <a:latin typeface="Arial"/>
                <a:cs typeface="Arial"/>
              </a:rPr>
              <a:t>плане</a:t>
            </a:r>
            <a:r>
              <a:rPr sz="1200" b="1" spc="-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ru-RU" sz="1200" b="1" spc="-5" dirty="0" smtClean="0">
                <a:solidFill>
                  <a:srgbClr val="C00000"/>
                </a:solidFill>
                <a:latin typeface="Arial"/>
                <a:cs typeface="Arial"/>
              </a:rPr>
              <a:t>38 631,2 </a:t>
            </a:r>
            <a:r>
              <a:rPr sz="1200" b="1" spc="-15" dirty="0" err="1" smtClean="0">
                <a:solidFill>
                  <a:srgbClr val="C00000"/>
                </a:solidFill>
                <a:latin typeface="Arial"/>
                <a:cs typeface="Arial"/>
              </a:rPr>
              <a:t>тыс.рублей</a:t>
            </a:r>
            <a:endParaRPr sz="1200" dirty="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840"/>
              </a:spcBef>
            </a:pPr>
            <a:r>
              <a:rPr sz="1200" b="1" spc="-10" dirty="0" err="1">
                <a:solidFill>
                  <a:srgbClr val="C00000"/>
                </a:solidFill>
                <a:latin typeface="Arial"/>
                <a:cs typeface="Arial"/>
              </a:rPr>
              <a:t>составило</a:t>
            </a:r>
            <a:r>
              <a:rPr sz="1200" b="1" spc="-10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ru-RU" sz="1200" b="1" dirty="0" smtClean="0">
                <a:solidFill>
                  <a:srgbClr val="C00000"/>
                </a:solidFill>
                <a:latin typeface="Arial"/>
                <a:cs typeface="Arial"/>
              </a:rPr>
              <a:t>98,7</a:t>
            </a:r>
            <a:r>
              <a:rPr sz="1200" b="1" dirty="0" smtClean="0">
                <a:solidFill>
                  <a:srgbClr val="C00000"/>
                </a:solidFill>
                <a:latin typeface="Arial"/>
                <a:cs typeface="Arial"/>
              </a:rPr>
              <a:t>% </a:t>
            </a:r>
            <a:r>
              <a:rPr sz="1200" b="1" spc="-5" dirty="0" err="1">
                <a:solidFill>
                  <a:srgbClr val="C00000"/>
                </a:solidFill>
                <a:latin typeface="Arial"/>
                <a:cs typeface="Arial"/>
              </a:rPr>
              <a:t>или</a:t>
            </a:r>
            <a:r>
              <a:rPr sz="1200" b="1" spc="-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ru-RU" sz="1200" b="1" spc="-5" dirty="0" smtClean="0">
                <a:solidFill>
                  <a:srgbClr val="C00000"/>
                </a:solidFill>
                <a:latin typeface="Arial"/>
                <a:cs typeface="Arial"/>
              </a:rPr>
              <a:t>38 123,3 </a:t>
            </a:r>
            <a:r>
              <a:rPr sz="1200" b="1" spc="-15" dirty="0" err="1" smtClean="0">
                <a:solidFill>
                  <a:srgbClr val="C00000"/>
                </a:solidFill>
                <a:latin typeface="Arial"/>
                <a:cs typeface="Arial"/>
              </a:rPr>
              <a:t>тыс.рублей</a:t>
            </a:r>
            <a:endParaRPr sz="1200" dirty="0">
              <a:latin typeface="Arial"/>
              <a:cs typeface="Arial"/>
            </a:endParaRPr>
          </a:p>
        </p:txBody>
      </p:sp>
      <p:sp>
        <p:nvSpPr>
          <p:cNvPr id="29" name="object 29"/>
          <p:cNvSpPr/>
          <p:nvPr/>
        </p:nvSpPr>
        <p:spPr>
          <a:xfrm>
            <a:off x="5312664" y="3163823"/>
            <a:ext cx="122682" cy="121158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30" name="object 3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8606383"/>
              </p:ext>
            </p:extLst>
          </p:nvPr>
        </p:nvGraphicFramePr>
        <p:xfrm>
          <a:off x="260095" y="4574794"/>
          <a:ext cx="8676640" cy="195516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717415"/>
                <a:gridCol w="1365250"/>
                <a:gridCol w="1501775"/>
                <a:gridCol w="1092200"/>
              </a:tblGrid>
              <a:tr h="503555">
                <a:tc>
                  <a:txBody>
                    <a:bodyPr/>
                    <a:lstStyle/>
                    <a:p>
                      <a:pPr marL="1388745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200" b="1" spc="-10" dirty="0" err="1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Наименование</a:t>
                      </a:r>
                      <a:r>
                        <a:rPr sz="1200" b="1" spc="-85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ru-RU" sz="1200" b="1" spc="-10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комплексов процессных мероприятий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39065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200" b="1" dirty="0" err="1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План</a:t>
                      </a:r>
                      <a:r>
                        <a:rPr sz="12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spc="-5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20</a:t>
                      </a:r>
                      <a:r>
                        <a:rPr lang="ru-RU" sz="1200" b="1" spc="-5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23</a:t>
                      </a:r>
                      <a:r>
                        <a:rPr lang="ru-RU" sz="1200" b="1" spc="-5" baseline="0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spc="-190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spc="-25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год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89865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200" b="1" dirty="0" err="1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Факт</a:t>
                      </a:r>
                      <a:r>
                        <a:rPr sz="12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spc="-5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20</a:t>
                      </a:r>
                      <a:r>
                        <a:rPr lang="ru-RU" sz="1200" b="1" spc="-5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23</a:t>
                      </a:r>
                      <a:r>
                        <a:rPr sz="1200" b="1" spc="-135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spc="-40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год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2860" algn="ctr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2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%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R="13335" algn="ctr">
                        <a:lnSpc>
                          <a:spcPct val="100000"/>
                        </a:lnSpc>
                      </a:pPr>
                      <a:r>
                        <a:rPr sz="1200" b="1" spc="-5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исполнения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</a:tr>
              <a:tr h="360045">
                <a:tc>
                  <a:txBody>
                    <a:bodyPr/>
                    <a:lstStyle/>
                    <a:p>
                      <a:pPr marL="15875" marR="234950" indent="208279">
                        <a:lnSpc>
                          <a:spcPts val="1320"/>
                        </a:lnSpc>
                        <a:spcBef>
                          <a:spcPts val="10"/>
                        </a:spcBef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Комплекс процессных мероприятий «</a:t>
                      </a:r>
                      <a:r>
                        <a:rPr sz="1000" b="1" spc="-5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Нормативно-методическое</a:t>
                      </a:r>
                      <a:r>
                        <a:rPr sz="1000" b="1" spc="-5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обеспечение и организация  </a:t>
                      </a:r>
                      <a:r>
                        <a:rPr sz="10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бюджетного</a:t>
                      </a:r>
                      <a:r>
                        <a:rPr sz="1000" b="1" spc="-4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000" b="1" spc="-5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процесса</a:t>
                      </a:r>
                      <a:r>
                        <a:rPr lang="ru-RU" sz="1000" b="1" spc="-5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»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127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442595">
                        <a:lnSpc>
                          <a:spcPts val="1180"/>
                        </a:lnSpc>
                      </a:pPr>
                      <a:r>
                        <a:rPr lang="ru-RU" sz="1000" b="1" spc="-5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7 558,0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511809">
                        <a:lnSpc>
                          <a:spcPts val="1180"/>
                        </a:lnSpc>
                      </a:pPr>
                      <a:r>
                        <a:rPr lang="ru-RU" sz="1000" b="1" spc="-5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7 050</a:t>
                      </a:r>
                      <a:r>
                        <a:rPr lang="ru-RU" sz="1000" b="1" spc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,2</a:t>
                      </a:r>
                      <a:endParaRPr lang="ru-RU" sz="1000" b="1" spc="-5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3335" algn="ctr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lang="ru-RU" sz="1000" b="1" spc="-95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93,3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4445" marB="0" anchor="ctr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</a:tr>
              <a:tr h="427355">
                <a:tc>
                  <a:txBody>
                    <a:bodyPr/>
                    <a:lstStyle/>
                    <a:p>
                      <a:pPr marL="15875" marR="264160" indent="208279">
                        <a:lnSpc>
                          <a:spcPts val="1320"/>
                        </a:lnSpc>
                        <a:spcBef>
                          <a:spcPts val="10"/>
                        </a:spcBef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Комплекс процессных мероприятий </a:t>
                      </a:r>
                      <a:r>
                        <a:rPr sz="1000" b="1" spc="-5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</a:t>
                      </a:r>
                      <a:r>
                        <a:rPr sz="1000" b="1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Управление муниципальным </a:t>
                      </a:r>
                      <a:r>
                        <a:rPr sz="1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долгом </a:t>
                      </a:r>
                      <a:r>
                        <a:rPr sz="1000" b="1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муниципального  </a:t>
                      </a:r>
                      <a:r>
                        <a:rPr sz="1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образования </a:t>
                      </a:r>
                      <a:r>
                        <a:rPr sz="1000" b="1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«Демидовский </a:t>
                      </a:r>
                      <a:r>
                        <a:rPr sz="1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район» Смоленской</a:t>
                      </a:r>
                      <a:r>
                        <a:rPr sz="1000" b="1" spc="-4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области»</a:t>
                      </a:r>
                    </a:p>
                  </a:txBody>
                  <a:tcPr marL="0" marR="0" marT="127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2700" algn="ctr">
                        <a:lnSpc>
                          <a:spcPts val="1185"/>
                        </a:lnSpc>
                      </a:pPr>
                      <a:r>
                        <a:rPr lang="ru-RU" sz="1000" b="1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3,7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3970" algn="ctr">
                        <a:lnSpc>
                          <a:spcPts val="1185"/>
                        </a:lnSpc>
                      </a:pPr>
                      <a:r>
                        <a:rPr lang="ru-RU" sz="1000" b="1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3,6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1430" algn="ctr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lang="ru-RU" sz="1000" b="1" spc="-9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97,3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5080" marB="0" anchor="ctr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</a:tr>
              <a:tr h="594995">
                <a:tc>
                  <a:txBody>
                    <a:bodyPr/>
                    <a:lstStyle/>
                    <a:p>
                      <a:pPr marL="15875" marR="217804" indent="208279">
                        <a:lnSpc>
                          <a:spcPts val="1320"/>
                        </a:lnSpc>
                        <a:spcBef>
                          <a:spcPts val="10"/>
                        </a:spcBef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Комплекс процессных мероприятий </a:t>
                      </a:r>
                      <a:r>
                        <a:rPr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000" b="1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«Выравнивание </a:t>
                      </a:r>
                      <a:r>
                        <a:rPr sz="1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бюджетной обеспеченности </a:t>
                      </a:r>
                      <a:r>
                        <a:rPr sz="1000" b="1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поселений,  </a:t>
                      </a:r>
                      <a:r>
                        <a:rPr sz="1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входящих в состав </a:t>
                      </a:r>
                      <a:r>
                        <a:rPr sz="1000" b="1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муниципального </a:t>
                      </a:r>
                      <a:r>
                        <a:rPr sz="1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образования </a:t>
                      </a:r>
                      <a:r>
                        <a:rPr sz="1000" b="1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«Демидовский </a:t>
                      </a:r>
                      <a:r>
                        <a:rPr sz="1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район»  Смоленской</a:t>
                      </a:r>
                      <a:r>
                        <a:rPr sz="1000" b="1" spc="-2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области</a:t>
                      </a:r>
                    </a:p>
                  </a:txBody>
                  <a:tcPr marL="0" marR="0" marT="127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12700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407670">
                        <a:lnSpc>
                          <a:spcPts val="1185"/>
                        </a:lnSpc>
                      </a:pPr>
                      <a:r>
                        <a:rPr lang="ru-RU" sz="1000" b="1" spc="-5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31 069,5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12700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476884">
                        <a:lnSpc>
                          <a:spcPts val="1185"/>
                        </a:lnSpc>
                      </a:pPr>
                      <a:r>
                        <a:rPr lang="ru-RU" sz="1000" b="1" spc="-5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31 069,5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12700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1430" algn="ctr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sz="1000" b="1" spc="-9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5080" marB="0" anchor="ctr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12700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</a:tr>
            </a:tbl>
          </a:graphicData>
        </a:graphic>
      </p:graphicFrame>
      <p:sp>
        <p:nvSpPr>
          <p:cNvPr id="31" name="object 31"/>
          <p:cNvSpPr txBox="1"/>
          <p:nvPr/>
        </p:nvSpPr>
        <p:spPr>
          <a:xfrm>
            <a:off x="145795" y="906907"/>
            <a:ext cx="8905875" cy="14097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419225">
              <a:lnSpc>
                <a:spcPct val="100000"/>
              </a:lnSpc>
              <a:spcBef>
                <a:spcPts val="100"/>
              </a:spcBef>
            </a:pPr>
            <a:r>
              <a:rPr sz="1800" b="1" i="1" spc="-10" dirty="0">
                <a:solidFill>
                  <a:srgbClr val="001F5F"/>
                </a:solidFill>
                <a:latin typeface="Times New Roman"/>
                <a:cs typeface="Times New Roman"/>
              </a:rPr>
              <a:t>«Демидовский </a:t>
            </a:r>
            <a:r>
              <a:rPr sz="18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район» </a:t>
            </a:r>
            <a:r>
              <a:rPr sz="1800" b="1" i="1" spc="-15" dirty="0">
                <a:solidFill>
                  <a:srgbClr val="001F5F"/>
                </a:solidFill>
                <a:latin typeface="Times New Roman"/>
                <a:cs typeface="Times New Roman"/>
              </a:rPr>
              <a:t>Смоленской </a:t>
            </a:r>
            <a:r>
              <a:rPr sz="1800" b="1" i="1" spc="-10" dirty="0">
                <a:solidFill>
                  <a:srgbClr val="001F5F"/>
                </a:solidFill>
                <a:latin typeface="Times New Roman"/>
                <a:cs typeface="Times New Roman"/>
              </a:rPr>
              <a:t>области» </a:t>
            </a:r>
            <a:endParaRPr sz="1800" dirty="0" smtClean="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1770"/>
              </a:spcBef>
            </a:pPr>
            <a:r>
              <a:rPr sz="1600" b="1" spc="-5" dirty="0" err="1" smtClean="0">
                <a:solidFill>
                  <a:srgbClr val="964607"/>
                </a:solidFill>
                <a:latin typeface="Times New Roman"/>
                <a:cs typeface="Times New Roman"/>
              </a:rPr>
              <a:t>Цель</a:t>
            </a:r>
            <a:r>
              <a:rPr sz="1600" b="1" spc="-5" dirty="0" smtClean="0">
                <a:solidFill>
                  <a:srgbClr val="964607"/>
                </a:solidFill>
                <a:latin typeface="Times New Roman"/>
                <a:cs typeface="Times New Roman"/>
              </a:rPr>
              <a:t>: </a:t>
            </a:r>
            <a:r>
              <a:rPr sz="1400" b="1" spc="-5" dirty="0" smtClean="0">
                <a:solidFill>
                  <a:srgbClr val="964607"/>
                </a:solidFill>
                <a:latin typeface="Times New Roman"/>
                <a:cs typeface="Times New Roman"/>
              </a:rPr>
              <a:t>О</a:t>
            </a:r>
            <a:r>
              <a:rPr sz="1400" b="1" spc="-5" dirty="0" smtClean="0">
                <a:solidFill>
                  <a:srgbClr val="996633"/>
                </a:solidFill>
                <a:latin typeface="Times New Roman"/>
                <a:cs typeface="Times New Roman"/>
              </a:rPr>
              <a:t>беспечение </a:t>
            </a:r>
            <a:r>
              <a:rPr sz="1400" b="1" spc="-10" dirty="0" err="1" smtClean="0">
                <a:solidFill>
                  <a:srgbClr val="996633"/>
                </a:solidFill>
                <a:latin typeface="Times New Roman"/>
                <a:cs typeface="Times New Roman"/>
              </a:rPr>
              <a:t>долгосрочной</a:t>
            </a:r>
            <a:r>
              <a:rPr sz="1400" b="1" spc="-10" dirty="0" smtClean="0">
                <a:solidFill>
                  <a:srgbClr val="996633"/>
                </a:solidFill>
                <a:latin typeface="Times New Roman"/>
                <a:cs typeface="Times New Roman"/>
              </a:rPr>
              <a:t> </a:t>
            </a:r>
            <a:r>
              <a:rPr sz="1400" b="1" dirty="0" err="1" smtClean="0">
                <a:solidFill>
                  <a:srgbClr val="996633"/>
                </a:solidFill>
                <a:latin typeface="Times New Roman"/>
                <a:cs typeface="Times New Roman"/>
              </a:rPr>
              <a:t>сбалансированности</a:t>
            </a:r>
            <a:r>
              <a:rPr sz="1400" b="1" dirty="0" smtClean="0">
                <a:solidFill>
                  <a:srgbClr val="996633"/>
                </a:solidFill>
                <a:latin typeface="Times New Roman"/>
                <a:cs typeface="Times New Roman"/>
              </a:rPr>
              <a:t> и </a:t>
            </a:r>
            <a:r>
              <a:rPr sz="1400" b="1" spc="-5" dirty="0" err="1" smtClean="0">
                <a:solidFill>
                  <a:srgbClr val="996633"/>
                </a:solidFill>
                <a:latin typeface="Times New Roman"/>
                <a:cs typeface="Times New Roman"/>
              </a:rPr>
              <a:t>устойчивости</a:t>
            </a:r>
            <a:r>
              <a:rPr sz="1400" b="1" spc="-5" dirty="0" smtClean="0">
                <a:solidFill>
                  <a:srgbClr val="996633"/>
                </a:solidFill>
                <a:latin typeface="Times New Roman"/>
                <a:cs typeface="Times New Roman"/>
              </a:rPr>
              <a:t> </a:t>
            </a:r>
            <a:r>
              <a:rPr sz="1400" b="1" spc="-15" dirty="0" err="1" smtClean="0">
                <a:solidFill>
                  <a:srgbClr val="996633"/>
                </a:solidFill>
                <a:latin typeface="Times New Roman"/>
                <a:cs typeface="Times New Roman"/>
              </a:rPr>
              <a:t>бюджетной</a:t>
            </a:r>
            <a:r>
              <a:rPr sz="1400" b="1" spc="-15" dirty="0" smtClean="0">
                <a:solidFill>
                  <a:srgbClr val="996633"/>
                </a:solidFill>
                <a:latin typeface="Times New Roman"/>
                <a:cs typeface="Times New Roman"/>
              </a:rPr>
              <a:t> </a:t>
            </a:r>
            <a:r>
              <a:rPr sz="1400" b="1" dirty="0" err="1" smtClean="0">
                <a:solidFill>
                  <a:srgbClr val="996633"/>
                </a:solidFill>
                <a:latin typeface="Times New Roman"/>
                <a:cs typeface="Times New Roman"/>
              </a:rPr>
              <a:t>системы</a:t>
            </a:r>
            <a:r>
              <a:rPr sz="1400" b="1" spc="15" dirty="0" smtClean="0">
                <a:solidFill>
                  <a:srgbClr val="996633"/>
                </a:solidFill>
                <a:latin typeface="Times New Roman"/>
                <a:cs typeface="Times New Roman"/>
              </a:rPr>
              <a:t> </a:t>
            </a:r>
            <a:r>
              <a:rPr sz="1400" b="1" spc="-5" dirty="0" smtClean="0">
                <a:solidFill>
                  <a:srgbClr val="996633"/>
                </a:solidFill>
                <a:latin typeface="Times New Roman"/>
                <a:cs typeface="Times New Roman"/>
              </a:rPr>
              <a:t>МО</a:t>
            </a:r>
            <a:endParaRPr sz="1400" dirty="0" smtClean="0">
              <a:latin typeface="Times New Roman"/>
              <a:cs typeface="Times New Roman"/>
            </a:endParaRPr>
          </a:p>
          <a:p>
            <a:pPr marL="12700" marR="5080">
              <a:lnSpc>
                <a:spcPct val="100000"/>
              </a:lnSpc>
              <a:spcBef>
                <a:spcPts val="5"/>
              </a:spcBef>
            </a:pPr>
            <a:r>
              <a:rPr sz="1400" b="1" spc="-5" dirty="0" smtClean="0">
                <a:solidFill>
                  <a:srgbClr val="996633"/>
                </a:solidFill>
                <a:latin typeface="Times New Roman"/>
                <a:cs typeface="Times New Roman"/>
              </a:rPr>
              <a:t>«</a:t>
            </a:r>
            <a:r>
              <a:rPr sz="14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Демидовский район»; эффективное управление </a:t>
            </a:r>
            <a:r>
              <a:rPr sz="1400" b="1" dirty="0">
                <a:solidFill>
                  <a:srgbClr val="996633"/>
                </a:solidFill>
                <a:latin typeface="Times New Roman"/>
                <a:cs typeface="Times New Roman"/>
              </a:rPr>
              <a:t>муниципальным </a:t>
            </a:r>
            <a:r>
              <a:rPr sz="14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долгом; </a:t>
            </a:r>
            <a:r>
              <a:rPr sz="14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создание </a:t>
            </a:r>
            <a:r>
              <a:rPr sz="1400" b="1" spc="-15" dirty="0">
                <a:solidFill>
                  <a:srgbClr val="996633"/>
                </a:solidFill>
                <a:latin typeface="Times New Roman"/>
                <a:cs typeface="Times New Roman"/>
              </a:rPr>
              <a:t>условий </a:t>
            </a:r>
            <a:r>
              <a:rPr sz="14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для  </a:t>
            </a:r>
            <a:r>
              <a:rPr sz="14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эффективного </a:t>
            </a:r>
            <a:r>
              <a:rPr sz="14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выполнения </a:t>
            </a:r>
            <a:r>
              <a:rPr sz="14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полномочий </a:t>
            </a:r>
            <a:r>
              <a:rPr sz="14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органов местного </a:t>
            </a:r>
            <a:r>
              <a:rPr sz="14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самоуправления </a:t>
            </a:r>
            <a:r>
              <a:rPr sz="1400" b="1" dirty="0">
                <a:solidFill>
                  <a:srgbClr val="996633"/>
                </a:solidFill>
                <a:latin typeface="Times New Roman"/>
                <a:cs typeface="Times New Roman"/>
              </a:rPr>
              <a:t>поселений, </a:t>
            </a:r>
            <a:r>
              <a:rPr sz="1400" b="1" spc="-15" dirty="0">
                <a:solidFill>
                  <a:srgbClr val="996633"/>
                </a:solidFill>
                <a:latin typeface="Times New Roman"/>
                <a:cs typeface="Times New Roman"/>
              </a:rPr>
              <a:t>входящих </a:t>
            </a:r>
            <a:r>
              <a:rPr sz="1400" b="1" dirty="0">
                <a:solidFill>
                  <a:srgbClr val="996633"/>
                </a:solidFill>
                <a:latin typeface="Times New Roman"/>
                <a:cs typeface="Times New Roman"/>
              </a:rPr>
              <a:t>в </a:t>
            </a:r>
            <a:r>
              <a:rPr sz="1400" b="1" spc="5" dirty="0">
                <a:solidFill>
                  <a:srgbClr val="996633"/>
                </a:solidFill>
                <a:latin typeface="Times New Roman"/>
                <a:cs typeface="Times New Roman"/>
              </a:rPr>
              <a:t>состав</a:t>
            </a:r>
            <a:r>
              <a:rPr sz="1400" b="1" spc="160" dirty="0">
                <a:solidFill>
                  <a:srgbClr val="996633"/>
                </a:solidFill>
                <a:latin typeface="Times New Roman"/>
                <a:cs typeface="Times New Roman"/>
              </a:rPr>
              <a:t> </a:t>
            </a:r>
            <a:r>
              <a:rPr sz="14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МО</a:t>
            </a:r>
            <a:endParaRPr sz="1400" dirty="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14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«Демидовский</a:t>
            </a:r>
            <a:r>
              <a:rPr sz="1400" b="1" spc="10" dirty="0">
                <a:solidFill>
                  <a:srgbClr val="996633"/>
                </a:solidFill>
                <a:latin typeface="Times New Roman"/>
                <a:cs typeface="Times New Roman"/>
              </a:rPr>
              <a:t> </a:t>
            </a:r>
            <a:r>
              <a:rPr sz="14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район»</a:t>
            </a:r>
            <a:endParaRPr sz="1400" dirty="0">
              <a:latin typeface="Times New Roman"/>
              <a:cs typeface="Times New Roman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1271142" y="3209035"/>
            <a:ext cx="1905635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200" b="1" dirty="0" smtClean="0">
                <a:solidFill>
                  <a:srgbClr val="FFFFFF"/>
                </a:solidFill>
                <a:latin typeface="Times New Roman"/>
                <a:cs typeface="Times New Roman"/>
              </a:rPr>
              <a:t>38 123,3 </a:t>
            </a:r>
            <a:r>
              <a:rPr sz="1200" b="1" dirty="0" err="1" smtClean="0">
                <a:solidFill>
                  <a:srgbClr val="FFFFFF"/>
                </a:solidFill>
                <a:latin typeface="Times New Roman"/>
                <a:cs typeface="Times New Roman"/>
              </a:rPr>
              <a:t>тыс</a:t>
            </a:r>
            <a:r>
              <a:rPr sz="1200" b="1" dirty="0">
                <a:solidFill>
                  <a:srgbClr val="FFFFFF"/>
                </a:solidFill>
                <a:latin typeface="Times New Roman"/>
                <a:cs typeface="Times New Roman"/>
              </a:rPr>
              <a:t>. </a:t>
            </a:r>
            <a:r>
              <a:rPr sz="1200" b="1" spc="-10" dirty="0">
                <a:solidFill>
                  <a:srgbClr val="FFFFFF"/>
                </a:solidFill>
                <a:latin typeface="Times New Roman"/>
                <a:cs typeface="Times New Roman"/>
              </a:rPr>
              <a:t>руб.</a:t>
            </a:r>
            <a:r>
              <a:rPr sz="1200" b="1" spc="-19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200" b="1" dirty="0">
                <a:solidFill>
                  <a:srgbClr val="FFFFFF"/>
                </a:solidFill>
                <a:latin typeface="Times New Roman"/>
                <a:cs typeface="Times New Roman"/>
              </a:rPr>
              <a:t>(</a:t>
            </a:r>
            <a:r>
              <a:rPr sz="1200" b="1" dirty="0" smtClean="0">
                <a:solidFill>
                  <a:srgbClr val="FFFFFF"/>
                </a:solidFill>
                <a:latin typeface="Times New Roman"/>
                <a:cs typeface="Times New Roman"/>
              </a:rPr>
              <a:t>9</a:t>
            </a:r>
            <a:r>
              <a:rPr lang="ru-RU" sz="1200" b="1" dirty="0" smtClean="0">
                <a:solidFill>
                  <a:srgbClr val="FFFFFF"/>
                </a:solidFill>
                <a:latin typeface="Times New Roman"/>
                <a:cs typeface="Times New Roman"/>
              </a:rPr>
              <a:t>8</a:t>
            </a:r>
            <a:r>
              <a:rPr sz="1200" b="1" dirty="0" smtClean="0">
                <a:solidFill>
                  <a:srgbClr val="FFFFFF"/>
                </a:solidFill>
                <a:latin typeface="Times New Roman"/>
                <a:cs typeface="Times New Roman"/>
              </a:rPr>
              <a:t>,</a:t>
            </a:r>
            <a:r>
              <a:rPr lang="ru-RU" sz="1200" b="1" dirty="0">
                <a:solidFill>
                  <a:srgbClr val="FFFFFF"/>
                </a:solidFill>
                <a:latin typeface="Times New Roman"/>
                <a:cs typeface="Times New Roman"/>
              </a:rPr>
              <a:t>7</a:t>
            </a:r>
            <a:r>
              <a:rPr lang="ru-RU" sz="1200" b="1" dirty="0" smtClean="0">
                <a:solidFill>
                  <a:srgbClr val="FFFFFF"/>
                </a:solidFill>
                <a:latin typeface="Times New Roman"/>
                <a:cs typeface="Times New Roman"/>
              </a:rPr>
              <a:t>%</a:t>
            </a:r>
            <a:r>
              <a:rPr sz="1200" b="1" dirty="0" smtClean="0">
                <a:solidFill>
                  <a:srgbClr val="FFFFFF"/>
                </a:solidFill>
                <a:latin typeface="Times New Roman"/>
                <a:cs typeface="Times New Roman"/>
              </a:rPr>
              <a:t>)</a:t>
            </a:r>
            <a:endParaRPr sz="1200" dirty="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86512" cy="533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13004" y="135636"/>
            <a:ext cx="8730996" cy="27432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09955" y="135636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59" y="135635"/>
                </a:lnTo>
                <a:lnTo>
                  <a:pt x="137159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47116" y="0"/>
            <a:ext cx="140335" cy="135890"/>
          </a:xfrm>
          <a:custGeom>
            <a:avLst/>
            <a:gdLst/>
            <a:ahLst/>
            <a:cxnLst/>
            <a:rect l="l" t="t" r="r" b="b"/>
            <a:pathLst>
              <a:path w="140334" h="135890">
                <a:moveTo>
                  <a:pt x="0" y="135636"/>
                </a:moveTo>
                <a:lnTo>
                  <a:pt x="140208" y="135636"/>
                </a:lnTo>
                <a:lnTo>
                  <a:pt x="140208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47116" y="135636"/>
            <a:ext cx="140335" cy="140335"/>
          </a:xfrm>
          <a:custGeom>
            <a:avLst/>
            <a:gdLst/>
            <a:ahLst/>
            <a:cxnLst/>
            <a:rect l="l" t="t" r="r" b="b"/>
            <a:pathLst>
              <a:path w="140334" h="140335">
                <a:moveTo>
                  <a:pt x="0" y="140207"/>
                </a:moveTo>
                <a:lnTo>
                  <a:pt x="140208" y="140207"/>
                </a:lnTo>
                <a:lnTo>
                  <a:pt x="140208" y="0"/>
                </a:lnTo>
                <a:lnTo>
                  <a:pt x="0" y="0"/>
                </a:lnTo>
                <a:lnTo>
                  <a:pt x="0" y="140207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74320" y="274320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60" y="135635"/>
                </a:lnTo>
                <a:lnTo>
                  <a:pt x="137160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31063" y="137160"/>
            <a:ext cx="142240" cy="137160"/>
          </a:xfrm>
          <a:custGeom>
            <a:avLst/>
            <a:gdLst/>
            <a:ahLst/>
            <a:cxnLst/>
            <a:rect l="l" t="t" r="r" b="b"/>
            <a:pathLst>
              <a:path w="142240" h="137160">
                <a:moveTo>
                  <a:pt x="0" y="137159"/>
                </a:moveTo>
                <a:lnTo>
                  <a:pt x="141732" y="137159"/>
                </a:lnTo>
                <a:lnTo>
                  <a:pt x="141732" y="0"/>
                </a:lnTo>
                <a:lnTo>
                  <a:pt x="0" y="0"/>
                </a:lnTo>
                <a:lnTo>
                  <a:pt x="0" y="137159"/>
                </a:lnTo>
                <a:close/>
              </a:path>
            </a:pathLst>
          </a:custGeom>
          <a:solidFill>
            <a:srgbClr val="0000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09955" y="271272"/>
            <a:ext cx="137160" cy="139065"/>
          </a:xfrm>
          <a:custGeom>
            <a:avLst/>
            <a:gdLst/>
            <a:ahLst/>
            <a:cxnLst/>
            <a:rect l="l" t="t" r="r" b="b"/>
            <a:pathLst>
              <a:path w="137159" h="139065">
                <a:moveTo>
                  <a:pt x="0" y="138683"/>
                </a:moveTo>
                <a:lnTo>
                  <a:pt x="137159" y="138683"/>
                </a:lnTo>
                <a:lnTo>
                  <a:pt x="137159" y="0"/>
                </a:lnTo>
                <a:lnTo>
                  <a:pt x="0" y="0"/>
                </a:lnTo>
                <a:lnTo>
                  <a:pt x="0" y="138683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74320" y="409955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6"/>
                </a:moveTo>
                <a:lnTo>
                  <a:pt x="137160" y="135636"/>
                </a:lnTo>
                <a:lnTo>
                  <a:pt x="137160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0" y="469391"/>
            <a:ext cx="9125712" cy="638860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857503" y="358266"/>
            <a:ext cx="7860030" cy="848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065" marR="5080" indent="55880" algn="ctr">
              <a:lnSpc>
                <a:spcPct val="100000"/>
              </a:lnSpc>
              <a:spcBef>
                <a:spcPts val="100"/>
              </a:spcBef>
            </a:pPr>
            <a:r>
              <a:rPr sz="1800" b="1" i="1" spc="-10" dirty="0">
                <a:solidFill>
                  <a:srgbClr val="001F5F"/>
                </a:solidFill>
                <a:latin typeface="Times New Roman"/>
                <a:cs typeface="Times New Roman"/>
              </a:rPr>
              <a:t>Муниципальная </a:t>
            </a:r>
            <a:r>
              <a:rPr sz="18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программа </a:t>
            </a:r>
            <a:r>
              <a:rPr sz="1800" b="1" i="1" spc="-15" dirty="0">
                <a:solidFill>
                  <a:srgbClr val="001F5F"/>
                </a:solidFill>
                <a:latin typeface="Times New Roman"/>
                <a:cs typeface="Times New Roman"/>
              </a:rPr>
              <a:t>«Поддержка </a:t>
            </a:r>
            <a:r>
              <a:rPr sz="18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общественных </a:t>
            </a:r>
            <a:r>
              <a:rPr sz="1800" b="1" i="1" spc="-15" dirty="0">
                <a:solidFill>
                  <a:srgbClr val="001F5F"/>
                </a:solidFill>
                <a:latin typeface="Times New Roman"/>
                <a:cs typeface="Times New Roman"/>
              </a:rPr>
              <a:t>некоммерческих  </a:t>
            </a:r>
            <a:r>
              <a:rPr sz="18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организаций муниципального образования </a:t>
            </a:r>
            <a:r>
              <a:rPr sz="1800" b="1" i="1" spc="-10" dirty="0">
                <a:solidFill>
                  <a:srgbClr val="001F5F"/>
                </a:solidFill>
                <a:latin typeface="Times New Roman"/>
                <a:cs typeface="Times New Roman"/>
              </a:rPr>
              <a:t>«Демидовский </a:t>
            </a:r>
            <a:r>
              <a:rPr sz="18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район» </a:t>
            </a:r>
            <a:r>
              <a:rPr sz="1800" b="1" i="1" spc="-15" dirty="0">
                <a:solidFill>
                  <a:srgbClr val="001F5F"/>
                </a:solidFill>
                <a:latin typeface="Times New Roman"/>
                <a:cs typeface="Times New Roman"/>
              </a:rPr>
              <a:t>Смоленской  </a:t>
            </a:r>
            <a:r>
              <a:rPr sz="1800" b="1" i="1" spc="-10" dirty="0" err="1">
                <a:solidFill>
                  <a:srgbClr val="001F5F"/>
                </a:solidFill>
                <a:latin typeface="Times New Roman"/>
                <a:cs typeface="Times New Roman"/>
              </a:rPr>
              <a:t>области</a:t>
            </a:r>
            <a:r>
              <a:rPr sz="1800" b="1" i="1" spc="-10" dirty="0" smtClean="0">
                <a:solidFill>
                  <a:srgbClr val="001F5F"/>
                </a:solidFill>
                <a:latin typeface="Times New Roman"/>
                <a:cs typeface="Times New Roman"/>
              </a:rPr>
              <a:t>»</a:t>
            </a:r>
            <a:endParaRPr sz="1800" dirty="0">
              <a:latin typeface="Times New Roman"/>
              <a:cs typeface="Times New Roman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659891" y="3814508"/>
            <a:ext cx="3963924" cy="34753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450595" y="4359402"/>
            <a:ext cx="421640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1202537" y="4359402"/>
            <a:ext cx="49974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2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1993138" y="4359402"/>
            <a:ext cx="49974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4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2784094" y="4359402"/>
            <a:ext cx="49974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6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3575050" y="4359402"/>
            <a:ext cx="49974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8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4327016" y="4359402"/>
            <a:ext cx="57721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100.00%</a:t>
            </a:r>
            <a:endParaRPr sz="1100">
              <a:latin typeface="Arial"/>
              <a:cs typeface="Arial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5574918" y="3619245"/>
            <a:ext cx="3264281" cy="671338"/>
          </a:xfrm>
          <a:prstGeom prst="rect">
            <a:avLst/>
          </a:prstGeom>
        </p:spPr>
        <p:txBody>
          <a:bodyPr vert="horz" wrap="square" lIns="0" tIns="24765" rIns="0" bIns="0" rtlCol="0">
            <a:spAutoFit/>
          </a:bodyPr>
          <a:lstStyle/>
          <a:p>
            <a:pPr marL="139065" marR="127635" algn="ctr">
              <a:lnSpc>
                <a:spcPts val="1380"/>
              </a:lnSpc>
              <a:spcBef>
                <a:spcPts val="195"/>
              </a:spcBef>
            </a:pPr>
            <a:r>
              <a:rPr sz="1200" b="1" spc="-10" dirty="0">
                <a:solidFill>
                  <a:srgbClr val="C00000"/>
                </a:solidFill>
                <a:latin typeface="Arial"/>
                <a:cs typeface="Arial"/>
              </a:rPr>
              <a:t>Фактическое исполнение </a:t>
            </a:r>
            <a:r>
              <a:rPr sz="1200" b="1" dirty="0">
                <a:solidFill>
                  <a:srgbClr val="C00000"/>
                </a:solidFill>
                <a:latin typeface="Arial"/>
                <a:cs typeface="Arial"/>
              </a:rPr>
              <a:t>в </a:t>
            </a:r>
            <a:r>
              <a:rPr lang="ru-RU" sz="1200" b="1" dirty="0" smtClean="0">
                <a:solidFill>
                  <a:srgbClr val="C00000"/>
                </a:solidFill>
                <a:latin typeface="Arial"/>
                <a:cs typeface="Arial"/>
              </a:rPr>
              <a:t>2023</a:t>
            </a:r>
            <a:r>
              <a:rPr sz="1200" b="1" dirty="0" smtClean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200" b="1" spc="-5" dirty="0">
                <a:solidFill>
                  <a:srgbClr val="C00000"/>
                </a:solidFill>
                <a:latin typeface="Arial"/>
                <a:cs typeface="Arial"/>
              </a:rPr>
              <a:t>году  при </a:t>
            </a:r>
            <a:r>
              <a:rPr sz="1200" b="1" spc="-5" dirty="0" err="1">
                <a:solidFill>
                  <a:srgbClr val="C00000"/>
                </a:solidFill>
                <a:latin typeface="Arial"/>
                <a:cs typeface="Arial"/>
              </a:rPr>
              <a:t>плане</a:t>
            </a:r>
            <a:r>
              <a:rPr sz="1200" b="1" spc="-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ru-RU" sz="1200" b="1" dirty="0" smtClean="0">
                <a:solidFill>
                  <a:srgbClr val="C00000"/>
                </a:solidFill>
                <a:latin typeface="Arial"/>
                <a:cs typeface="Arial"/>
              </a:rPr>
              <a:t>439,2</a:t>
            </a:r>
            <a:r>
              <a:rPr sz="1200" b="1" spc="-10" dirty="0" smtClean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200" b="1" spc="-15" dirty="0">
                <a:solidFill>
                  <a:srgbClr val="C00000"/>
                </a:solidFill>
                <a:latin typeface="Arial"/>
                <a:cs typeface="Arial"/>
              </a:rPr>
              <a:t>тыс.рублей</a:t>
            </a:r>
            <a:endParaRPr sz="1200" dirty="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805"/>
              </a:spcBef>
            </a:pPr>
            <a:r>
              <a:rPr sz="1200" b="1" spc="-10" dirty="0" err="1">
                <a:solidFill>
                  <a:srgbClr val="C00000"/>
                </a:solidFill>
                <a:latin typeface="Arial"/>
                <a:cs typeface="Arial"/>
              </a:rPr>
              <a:t>составило</a:t>
            </a:r>
            <a:r>
              <a:rPr sz="1200" b="1" spc="-10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ru-RU" sz="1200" b="1" dirty="0" smtClean="0">
                <a:solidFill>
                  <a:srgbClr val="C00000"/>
                </a:solidFill>
                <a:latin typeface="Arial"/>
                <a:cs typeface="Arial"/>
              </a:rPr>
              <a:t>100,0</a:t>
            </a:r>
            <a:r>
              <a:rPr sz="1200" b="1" dirty="0" smtClean="0">
                <a:solidFill>
                  <a:srgbClr val="C00000"/>
                </a:solidFill>
                <a:latin typeface="Arial"/>
                <a:cs typeface="Arial"/>
              </a:rPr>
              <a:t>% </a:t>
            </a:r>
            <a:r>
              <a:rPr sz="1200" b="1" spc="-5" dirty="0" err="1">
                <a:solidFill>
                  <a:srgbClr val="C00000"/>
                </a:solidFill>
                <a:latin typeface="Arial"/>
                <a:cs typeface="Arial"/>
              </a:rPr>
              <a:t>или</a:t>
            </a:r>
            <a:r>
              <a:rPr sz="1200" b="1" spc="-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ru-RU" sz="1200" b="1" dirty="0" smtClean="0">
                <a:solidFill>
                  <a:srgbClr val="C00000"/>
                </a:solidFill>
                <a:latin typeface="Arial"/>
                <a:cs typeface="Arial"/>
              </a:rPr>
              <a:t>439,2</a:t>
            </a:r>
            <a:r>
              <a:rPr sz="1200" b="1" spc="-25" dirty="0" smtClean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200" b="1" spc="-15" dirty="0">
                <a:solidFill>
                  <a:srgbClr val="C00000"/>
                </a:solidFill>
                <a:latin typeface="Arial"/>
                <a:cs typeface="Arial"/>
              </a:rPr>
              <a:t>тыс.рублей</a:t>
            </a:r>
            <a:endParaRPr sz="1200" dirty="0">
              <a:latin typeface="Arial"/>
              <a:cs typeface="Arial"/>
            </a:endParaRPr>
          </a:p>
        </p:txBody>
      </p:sp>
      <p:graphicFrame>
        <p:nvGraphicFramePr>
          <p:cNvPr id="22" name="object 2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28073870"/>
              </p:ext>
            </p:extLst>
          </p:nvPr>
        </p:nvGraphicFramePr>
        <p:xfrm>
          <a:off x="316623" y="5366892"/>
          <a:ext cx="8712198" cy="106235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628515"/>
                <a:gridCol w="1227062"/>
                <a:gridCol w="1447800"/>
                <a:gridCol w="1408821"/>
              </a:tblGrid>
              <a:tr h="406400">
                <a:tc>
                  <a:txBody>
                    <a:bodyPr/>
                    <a:lstStyle/>
                    <a:p>
                      <a:pPr marL="983615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200" b="1" spc="-10" dirty="0" err="1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Наименование</a:t>
                      </a:r>
                      <a:r>
                        <a:rPr sz="1200" b="1" spc="-10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ru-RU" sz="1200" b="1" spc="-10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комплекса процессных мероприятий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38430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200" b="1" dirty="0" err="1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План</a:t>
                      </a:r>
                      <a:r>
                        <a:rPr sz="12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ru-RU" sz="1200" b="1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2023 </a:t>
                      </a:r>
                      <a:r>
                        <a:rPr sz="1200" b="1" spc="-190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spc="-20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год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439420" marR="300355" indent="-273050">
                        <a:lnSpc>
                          <a:spcPct val="100000"/>
                        </a:lnSpc>
                        <a:spcBef>
                          <a:spcPts val="295"/>
                        </a:spcBef>
                        <a:tabLst>
                          <a:tab pos="1438275" algn="l"/>
                        </a:tabLst>
                      </a:pPr>
                      <a:r>
                        <a:rPr sz="1200" b="1" dirty="0" err="1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Факт</a:t>
                      </a:r>
                      <a:r>
                        <a:rPr sz="12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20</a:t>
                      </a:r>
                      <a:r>
                        <a:rPr lang="ru-RU" sz="1200" b="1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23</a:t>
                      </a:r>
                      <a:r>
                        <a:rPr sz="1200" b="1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spc="-40" dirty="0" err="1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год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4765" algn="ctr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2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%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  <a:p>
                      <a:pPr marR="11430" algn="ctr">
                        <a:lnSpc>
                          <a:spcPts val="1365"/>
                        </a:lnSpc>
                      </a:pPr>
                      <a:r>
                        <a:rPr sz="1200" b="1" spc="-5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исполнения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</a:tr>
              <a:tr h="655955">
                <a:tc>
                  <a:txBody>
                    <a:bodyPr/>
                    <a:lstStyle/>
                    <a:p>
                      <a:pPr marL="91440" marR="513715" indent="38100">
                        <a:lnSpc>
                          <a:spcPts val="1440"/>
                        </a:lnSpc>
                        <a:spcBef>
                          <a:spcPts val="25"/>
                        </a:spcBef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Комплекс процессных мероприятий </a:t>
                      </a:r>
                      <a:r>
                        <a:rPr sz="1000" b="1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</a:t>
                      </a:r>
                      <a:r>
                        <a:rPr sz="1000" b="1" spc="-1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Создание условий </a:t>
                      </a:r>
                      <a:r>
                        <a:rPr sz="1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для деятельности  </a:t>
                      </a:r>
                      <a:r>
                        <a:rPr sz="1000" b="1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общественных </a:t>
                      </a:r>
                      <a:r>
                        <a:rPr sz="1000" b="1" spc="-1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некоммерческих</a:t>
                      </a:r>
                      <a:r>
                        <a:rPr sz="1000" b="1" spc="4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000" b="1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организаций»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317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12700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12065" algn="ctr">
                        <a:lnSpc>
                          <a:spcPct val="100000"/>
                        </a:lnSpc>
                      </a:pPr>
                      <a:r>
                        <a:rPr lang="ru-RU" sz="1000" b="1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439,2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12700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15875" algn="ctr">
                        <a:lnSpc>
                          <a:spcPct val="100000"/>
                        </a:lnSpc>
                      </a:pPr>
                      <a:r>
                        <a:rPr lang="ru-RU" sz="1000" b="1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439,2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12700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15240" algn="ctr">
                        <a:lnSpc>
                          <a:spcPct val="100000"/>
                        </a:lnSpc>
                      </a:pPr>
                      <a:r>
                        <a:rPr lang="ru-RU" sz="1000" b="1" spc="-95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12700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</a:tr>
            </a:tbl>
          </a:graphicData>
        </a:graphic>
      </p:graphicFrame>
      <p:sp>
        <p:nvSpPr>
          <p:cNvPr id="23" name="object 23"/>
          <p:cNvSpPr txBox="1"/>
          <p:nvPr/>
        </p:nvSpPr>
        <p:spPr>
          <a:xfrm>
            <a:off x="232663" y="1694433"/>
            <a:ext cx="8387080" cy="7569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sz="1600" b="1" spc="-5" dirty="0">
                <a:solidFill>
                  <a:srgbClr val="964607"/>
                </a:solidFill>
                <a:latin typeface="Times New Roman"/>
                <a:cs typeface="Times New Roman"/>
              </a:rPr>
              <a:t>Цель: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Создание правовых 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и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экономических </a:t>
            </a:r>
            <a:r>
              <a:rPr sz="1600" b="1" spc="-15" dirty="0">
                <a:solidFill>
                  <a:srgbClr val="996633"/>
                </a:solidFill>
                <a:latin typeface="Times New Roman"/>
                <a:cs typeface="Times New Roman"/>
              </a:rPr>
              <a:t>условий 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для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поддержки 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общественных 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некоммерческих 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организаций </a:t>
            </a:r>
            <a:r>
              <a:rPr sz="1600" b="1" dirty="0">
                <a:solidFill>
                  <a:srgbClr val="996633"/>
                </a:solidFill>
                <a:latin typeface="Times New Roman"/>
                <a:cs typeface="Times New Roman"/>
              </a:rPr>
              <a:t>социальной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направленности 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муниципального</a:t>
            </a:r>
            <a:r>
              <a:rPr sz="1600" b="1" spc="70" dirty="0">
                <a:solidFill>
                  <a:srgbClr val="996633"/>
                </a:solidFill>
                <a:latin typeface="Times New Roman"/>
                <a:cs typeface="Times New Roman"/>
              </a:rPr>
              <a:t>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образования</a:t>
            </a:r>
            <a:endParaRPr sz="16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«Демидовский район»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Смоленской</a:t>
            </a:r>
            <a:r>
              <a:rPr sz="1600" b="1" dirty="0">
                <a:solidFill>
                  <a:srgbClr val="996633"/>
                </a:solidFill>
                <a:latin typeface="Times New Roman"/>
                <a:cs typeface="Times New Roman"/>
              </a:rPr>
              <a:t>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области</a:t>
            </a:r>
            <a:endParaRPr sz="1600">
              <a:latin typeface="Times New Roman"/>
              <a:cs typeface="Times New Roman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5507735" y="3829811"/>
            <a:ext cx="121158" cy="12115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24" name="object 2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67650058"/>
              </p:ext>
            </p:extLst>
          </p:nvPr>
        </p:nvGraphicFramePr>
        <p:xfrm>
          <a:off x="659128" y="3625103"/>
          <a:ext cx="3954780" cy="6654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91210"/>
                <a:gridCol w="791210"/>
                <a:gridCol w="789940"/>
                <a:gridCol w="791210"/>
                <a:gridCol w="791210"/>
              </a:tblGrid>
              <a:tr h="66548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270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270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270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sp>
        <p:nvSpPr>
          <p:cNvPr id="14" name="object 14"/>
          <p:cNvSpPr/>
          <p:nvPr/>
        </p:nvSpPr>
        <p:spPr>
          <a:xfrm>
            <a:off x="659891" y="3831323"/>
            <a:ext cx="3954017" cy="27052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32"/>
          <p:cNvSpPr txBox="1"/>
          <p:nvPr/>
        </p:nvSpPr>
        <p:spPr>
          <a:xfrm>
            <a:off x="1402206" y="3852223"/>
            <a:ext cx="1905635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200" b="1" dirty="0" smtClean="0">
                <a:solidFill>
                  <a:srgbClr val="FFFFFF"/>
                </a:solidFill>
                <a:latin typeface="Times New Roman"/>
                <a:cs typeface="Times New Roman"/>
              </a:rPr>
              <a:t>439,2 </a:t>
            </a:r>
            <a:r>
              <a:rPr sz="1200" b="1" dirty="0" err="1" smtClean="0">
                <a:solidFill>
                  <a:srgbClr val="FFFFFF"/>
                </a:solidFill>
                <a:latin typeface="Times New Roman"/>
                <a:cs typeface="Times New Roman"/>
              </a:rPr>
              <a:t>тыс</a:t>
            </a:r>
            <a:r>
              <a:rPr sz="1200" b="1" dirty="0">
                <a:solidFill>
                  <a:srgbClr val="FFFFFF"/>
                </a:solidFill>
                <a:latin typeface="Times New Roman"/>
                <a:cs typeface="Times New Roman"/>
              </a:rPr>
              <a:t>. </a:t>
            </a:r>
            <a:r>
              <a:rPr sz="1200" b="1" spc="-10" dirty="0">
                <a:solidFill>
                  <a:srgbClr val="FFFFFF"/>
                </a:solidFill>
                <a:latin typeface="Times New Roman"/>
                <a:cs typeface="Times New Roman"/>
              </a:rPr>
              <a:t>руб.</a:t>
            </a:r>
            <a:r>
              <a:rPr sz="1200" b="1" spc="-19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200" b="1" dirty="0" smtClean="0">
                <a:solidFill>
                  <a:srgbClr val="FFFFFF"/>
                </a:solidFill>
                <a:latin typeface="Times New Roman"/>
                <a:cs typeface="Times New Roman"/>
              </a:rPr>
              <a:t>(</a:t>
            </a:r>
            <a:r>
              <a:rPr lang="ru-RU" sz="1200" b="1" dirty="0" smtClean="0">
                <a:solidFill>
                  <a:srgbClr val="FFFFFF"/>
                </a:solidFill>
                <a:latin typeface="Times New Roman"/>
                <a:cs typeface="Times New Roman"/>
              </a:rPr>
              <a:t>100,0</a:t>
            </a:r>
            <a:r>
              <a:rPr sz="1200" b="1" dirty="0" smtClean="0">
                <a:solidFill>
                  <a:srgbClr val="FFFFFF"/>
                </a:solidFill>
                <a:latin typeface="Times New Roman"/>
                <a:cs typeface="Times New Roman"/>
              </a:rPr>
              <a:t>%)</a:t>
            </a:r>
            <a:endParaRPr sz="1200" dirty="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86512" cy="533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13004" y="135636"/>
            <a:ext cx="8730996" cy="27432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09955" y="135636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59" y="135635"/>
                </a:lnTo>
                <a:lnTo>
                  <a:pt x="137159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47116" y="0"/>
            <a:ext cx="140335" cy="135890"/>
          </a:xfrm>
          <a:custGeom>
            <a:avLst/>
            <a:gdLst/>
            <a:ahLst/>
            <a:cxnLst/>
            <a:rect l="l" t="t" r="r" b="b"/>
            <a:pathLst>
              <a:path w="140334" h="135890">
                <a:moveTo>
                  <a:pt x="0" y="135636"/>
                </a:moveTo>
                <a:lnTo>
                  <a:pt x="140208" y="135636"/>
                </a:lnTo>
                <a:lnTo>
                  <a:pt x="140208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47116" y="135636"/>
            <a:ext cx="140335" cy="140335"/>
          </a:xfrm>
          <a:custGeom>
            <a:avLst/>
            <a:gdLst/>
            <a:ahLst/>
            <a:cxnLst/>
            <a:rect l="l" t="t" r="r" b="b"/>
            <a:pathLst>
              <a:path w="140334" h="140335">
                <a:moveTo>
                  <a:pt x="0" y="140207"/>
                </a:moveTo>
                <a:lnTo>
                  <a:pt x="140208" y="140207"/>
                </a:lnTo>
                <a:lnTo>
                  <a:pt x="140208" y="0"/>
                </a:lnTo>
                <a:lnTo>
                  <a:pt x="0" y="0"/>
                </a:lnTo>
                <a:lnTo>
                  <a:pt x="0" y="140207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74320" y="274320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60" y="135635"/>
                </a:lnTo>
                <a:lnTo>
                  <a:pt x="137160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31063" y="137160"/>
            <a:ext cx="142240" cy="137160"/>
          </a:xfrm>
          <a:custGeom>
            <a:avLst/>
            <a:gdLst/>
            <a:ahLst/>
            <a:cxnLst/>
            <a:rect l="l" t="t" r="r" b="b"/>
            <a:pathLst>
              <a:path w="142240" h="137160">
                <a:moveTo>
                  <a:pt x="0" y="137159"/>
                </a:moveTo>
                <a:lnTo>
                  <a:pt x="141732" y="137159"/>
                </a:lnTo>
                <a:lnTo>
                  <a:pt x="141732" y="0"/>
                </a:lnTo>
                <a:lnTo>
                  <a:pt x="0" y="0"/>
                </a:lnTo>
                <a:lnTo>
                  <a:pt x="0" y="137159"/>
                </a:lnTo>
                <a:close/>
              </a:path>
            </a:pathLst>
          </a:custGeom>
          <a:solidFill>
            <a:srgbClr val="0000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09955" y="271272"/>
            <a:ext cx="137160" cy="139065"/>
          </a:xfrm>
          <a:custGeom>
            <a:avLst/>
            <a:gdLst/>
            <a:ahLst/>
            <a:cxnLst/>
            <a:rect l="l" t="t" r="r" b="b"/>
            <a:pathLst>
              <a:path w="137159" h="139065">
                <a:moveTo>
                  <a:pt x="0" y="138683"/>
                </a:moveTo>
                <a:lnTo>
                  <a:pt x="137159" y="138683"/>
                </a:lnTo>
                <a:lnTo>
                  <a:pt x="137159" y="0"/>
                </a:lnTo>
                <a:lnTo>
                  <a:pt x="0" y="0"/>
                </a:lnTo>
                <a:lnTo>
                  <a:pt x="0" y="138683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74320" y="409955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6"/>
                </a:moveTo>
                <a:lnTo>
                  <a:pt x="137160" y="135636"/>
                </a:lnTo>
                <a:lnTo>
                  <a:pt x="137160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20395" y="1269491"/>
            <a:ext cx="8962644" cy="535228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852932" y="358266"/>
            <a:ext cx="7869555" cy="84382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15265" marR="205740" indent="111760" algn="ctr">
              <a:lnSpc>
                <a:spcPct val="100000"/>
              </a:lnSpc>
              <a:spcBef>
                <a:spcPts val="100"/>
              </a:spcBef>
            </a:pPr>
            <a:r>
              <a:rPr sz="1800" b="1" i="1" spc="-10" dirty="0">
                <a:solidFill>
                  <a:srgbClr val="001F5F"/>
                </a:solidFill>
                <a:latin typeface="Times New Roman"/>
                <a:cs typeface="Times New Roman"/>
              </a:rPr>
              <a:t>Муниципальная </a:t>
            </a:r>
            <a:r>
              <a:rPr sz="18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программа </a:t>
            </a:r>
            <a:r>
              <a:rPr sz="1800" b="1" i="1" spc="-10" dirty="0">
                <a:solidFill>
                  <a:srgbClr val="001F5F"/>
                </a:solidFill>
                <a:latin typeface="Times New Roman"/>
                <a:cs typeface="Times New Roman"/>
              </a:rPr>
              <a:t>«Создание </a:t>
            </a:r>
            <a:r>
              <a:rPr sz="18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условий для </a:t>
            </a:r>
            <a:r>
              <a:rPr sz="1800" b="1" i="1" spc="-10" dirty="0">
                <a:solidFill>
                  <a:srgbClr val="001F5F"/>
                </a:solidFill>
                <a:latin typeface="Times New Roman"/>
                <a:cs typeface="Times New Roman"/>
              </a:rPr>
              <a:t>предоставления  </a:t>
            </a:r>
            <a:r>
              <a:rPr sz="18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гарантий по </a:t>
            </a:r>
            <a:r>
              <a:rPr sz="1800" b="1" i="1" spc="-10" dirty="0">
                <a:solidFill>
                  <a:srgbClr val="001F5F"/>
                </a:solidFill>
                <a:latin typeface="Times New Roman"/>
                <a:cs typeface="Times New Roman"/>
              </a:rPr>
              <a:t>выплате </a:t>
            </a:r>
            <a:r>
              <a:rPr sz="18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пенсий </a:t>
            </a:r>
            <a:r>
              <a:rPr sz="1800" b="1" i="1" dirty="0">
                <a:solidFill>
                  <a:srgbClr val="001F5F"/>
                </a:solidFill>
                <a:latin typeface="Times New Roman"/>
                <a:cs typeface="Times New Roman"/>
              </a:rPr>
              <a:t>за </a:t>
            </a:r>
            <a:r>
              <a:rPr sz="18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выслугу </a:t>
            </a:r>
            <a:r>
              <a:rPr sz="1800" b="1" i="1" spc="-10" dirty="0">
                <a:solidFill>
                  <a:srgbClr val="001F5F"/>
                </a:solidFill>
                <a:latin typeface="Times New Roman"/>
                <a:cs typeface="Times New Roman"/>
              </a:rPr>
              <a:t>лет </a:t>
            </a:r>
            <a:r>
              <a:rPr sz="18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муниципальным</a:t>
            </a:r>
            <a:r>
              <a:rPr sz="1800" b="1" i="1" spc="40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sz="1800" b="1" i="1" spc="-15" dirty="0">
                <a:solidFill>
                  <a:srgbClr val="001F5F"/>
                </a:solidFill>
                <a:latin typeface="Times New Roman"/>
                <a:cs typeface="Times New Roman"/>
              </a:rPr>
              <a:t>служащим</a:t>
            </a:r>
            <a:endParaRPr sz="1800" dirty="0">
              <a:latin typeface="Times New Roman"/>
              <a:cs typeface="Times New Roman"/>
            </a:endParaRPr>
          </a:p>
          <a:p>
            <a:pPr marL="12065" marR="5080" algn="ctr">
              <a:lnSpc>
                <a:spcPct val="100000"/>
              </a:lnSpc>
            </a:pPr>
            <a:r>
              <a:rPr sz="18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муниципального образования </a:t>
            </a:r>
            <a:r>
              <a:rPr sz="1800" b="1" i="1" spc="-10" dirty="0">
                <a:solidFill>
                  <a:srgbClr val="001F5F"/>
                </a:solidFill>
                <a:latin typeface="Times New Roman"/>
                <a:cs typeface="Times New Roman"/>
              </a:rPr>
              <a:t>«Демидовский </a:t>
            </a:r>
            <a:r>
              <a:rPr sz="18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район» </a:t>
            </a:r>
            <a:r>
              <a:rPr sz="1800" b="1" i="1" spc="-15" dirty="0">
                <a:solidFill>
                  <a:srgbClr val="001F5F"/>
                </a:solidFill>
                <a:latin typeface="Times New Roman"/>
                <a:cs typeface="Times New Roman"/>
              </a:rPr>
              <a:t>Смоленской </a:t>
            </a:r>
            <a:r>
              <a:rPr sz="1800" b="1" i="1" spc="-10" dirty="0" err="1">
                <a:solidFill>
                  <a:srgbClr val="001F5F"/>
                </a:solidFill>
                <a:latin typeface="Times New Roman"/>
                <a:cs typeface="Times New Roman"/>
              </a:rPr>
              <a:t>области</a:t>
            </a:r>
            <a:r>
              <a:rPr sz="1800" b="1" i="1" spc="-10" dirty="0" smtClean="0">
                <a:solidFill>
                  <a:srgbClr val="001F5F"/>
                </a:solidFill>
                <a:latin typeface="Times New Roman"/>
                <a:cs typeface="Times New Roman"/>
              </a:rPr>
              <a:t>»</a:t>
            </a:r>
            <a:endParaRPr sz="1800" dirty="0">
              <a:latin typeface="Times New Roman"/>
              <a:cs typeface="Times New Roman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502919" y="3712400"/>
            <a:ext cx="3963924" cy="34753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293014" y="4257294"/>
            <a:ext cx="421640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1044955" y="4257294"/>
            <a:ext cx="49974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2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1835911" y="4257294"/>
            <a:ext cx="49974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4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2626867" y="4257294"/>
            <a:ext cx="49974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6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3417570" y="4257294"/>
            <a:ext cx="49974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8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4169409" y="4257294"/>
            <a:ext cx="57721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100.00%</a:t>
            </a:r>
            <a:endParaRPr sz="1100">
              <a:latin typeface="Arial"/>
              <a:cs typeface="Arial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5269229" y="3669538"/>
            <a:ext cx="3493771" cy="671338"/>
          </a:xfrm>
          <a:prstGeom prst="rect">
            <a:avLst/>
          </a:prstGeom>
        </p:spPr>
        <p:txBody>
          <a:bodyPr vert="horz" wrap="square" lIns="0" tIns="24765" rIns="0" bIns="0" rtlCol="0">
            <a:spAutoFit/>
          </a:bodyPr>
          <a:lstStyle/>
          <a:p>
            <a:pPr marL="243840" marR="234315" algn="ctr">
              <a:lnSpc>
                <a:spcPts val="1380"/>
              </a:lnSpc>
              <a:spcBef>
                <a:spcPts val="195"/>
              </a:spcBef>
            </a:pPr>
            <a:r>
              <a:rPr sz="1200" b="1" spc="-10" dirty="0">
                <a:solidFill>
                  <a:srgbClr val="C00000"/>
                </a:solidFill>
                <a:latin typeface="Arial"/>
                <a:cs typeface="Arial"/>
              </a:rPr>
              <a:t>Фактическое исполнение </a:t>
            </a:r>
            <a:r>
              <a:rPr sz="1200" b="1" dirty="0">
                <a:solidFill>
                  <a:srgbClr val="C00000"/>
                </a:solidFill>
                <a:latin typeface="Arial"/>
                <a:cs typeface="Arial"/>
              </a:rPr>
              <a:t>в </a:t>
            </a:r>
            <a:r>
              <a:rPr lang="ru-RU" sz="1200" b="1" dirty="0" smtClean="0">
                <a:solidFill>
                  <a:srgbClr val="C00000"/>
                </a:solidFill>
                <a:latin typeface="Arial"/>
                <a:cs typeface="Arial"/>
              </a:rPr>
              <a:t>2023</a:t>
            </a:r>
            <a:r>
              <a:rPr sz="1200" b="1" dirty="0" smtClean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200" b="1" spc="-5" dirty="0">
                <a:solidFill>
                  <a:srgbClr val="C00000"/>
                </a:solidFill>
                <a:latin typeface="Arial"/>
                <a:cs typeface="Arial"/>
              </a:rPr>
              <a:t>году  при </a:t>
            </a:r>
            <a:r>
              <a:rPr sz="1200" b="1" spc="-5" dirty="0" err="1">
                <a:solidFill>
                  <a:srgbClr val="C00000"/>
                </a:solidFill>
                <a:latin typeface="Arial"/>
                <a:cs typeface="Arial"/>
              </a:rPr>
              <a:t>плане</a:t>
            </a:r>
            <a:r>
              <a:rPr sz="1200" b="1" spc="-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ru-RU" sz="1200" b="1" dirty="0" smtClean="0">
                <a:solidFill>
                  <a:srgbClr val="C00000"/>
                </a:solidFill>
                <a:latin typeface="Arial"/>
                <a:cs typeface="Arial"/>
              </a:rPr>
              <a:t>4 782,3 </a:t>
            </a:r>
            <a:r>
              <a:rPr sz="1200" b="1" spc="-15" dirty="0" err="1" smtClean="0">
                <a:solidFill>
                  <a:srgbClr val="C00000"/>
                </a:solidFill>
                <a:latin typeface="Arial"/>
                <a:cs typeface="Arial"/>
              </a:rPr>
              <a:t>тыс.рублей</a:t>
            </a:r>
            <a:endParaRPr sz="1200" dirty="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805"/>
              </a:spcBef>
            </a:pPr>
            <a:r>
              <a:rPr sz="1200" b="1" spc="-10" dirty="0" err="1">
                <a:solidFill>
                  <a:srgbClr val="C00000"/>
                </a:solidFill>
                <a:latin typeface="Arial"/>
                <a:cs typeface="Arial"/>
              </a:rPr>
              <a:t>составило</a:t>
            </a:r>
            <a:r>
              <a:rPr sz="1200" b="1" spc="-10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ru-RU" sz="1200" b="1" dirty="0" smtClean="0">
                <a:solidFill>
                  <a:srgbClr val="C00000"/>
                </a:solidFill>
                <a:latin typeface="Arial"/>
                <a:cs typeface="Arial"/>
              </a:rPr>
              <a:t>100,0</a:t>
            </a:r>
            <a:r>
              <a:rPr sz="1200" b="1" dirty="0" smtClean="0">
                <a:solidFill>
                  <a:srgbClr val="C00000"/>
                </a:solidFill>
                <a:latin typeface="Arial"/>
                <a:cs typeface="Arial"/>
              </a:rPr>
              <a:t>% </a:t>
            </a:r>
            <a:r>
              <a:rPr sz="1200" b="1" spc="-5" dirty="0" err="1">
                <a:solidFill>
                  <a:srgbClr val="C00000"/>
                </a:solidFill>
                <a:latin typeface="Arial"/>
                <a:cs typeface="Arial"/>
              </a:rPr>
              <a:t>или</a:t>
            </a:r>
            <a:r>
              <a:rPr sz="1200" b="1" spc="-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ru-RU" sz="1200" b="1" spc="-5" dirty="0" smtClean="0">
                <a:solidFill>
                  <a:srgbClr val="C00000"/>
                </a:solidFill>
                <a:latin typeface="Arial"/>
                <a:cs typeface="Arial"/>
              </a:rPr>
              <a:t>4 782,3 </a:t>
            </a:r>
            <a:r>
              <a:rPr sz="1200" b="1" spc="-15" dirty="0" err="1" smtClean="0">
                <a:solidFill>
                  <a:srgbClr val="C00000"/>
                </a:solidFill>
                <a:latin typeface="Arial"/>
                <a:cs typeface="Arial"/>
              </a:rPr>
              <a:t>тыс.рублей</a:t>
            </a:r>
            <a:endParaRPr sz="1200" dirty="0">
              <a:latin typeface="Arial"/>
              <a:cs typeface="Arial"/>
            </a:endParaRPr>
          </a:p>
        </p:txBody>
      </p:sp>
      <p:graphicFrame>
        <p:nvGraphicFramePr>
          <p:cNvPr id="22" name="object 2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36242491"/>
              </p:ext>
            </p:extLst>
          </p:nvPr>
        </p:nvGraphicFramePr>
        <p:xfrm>
          <a:off x="136550" y="5222875"/>
          <a:ext cx="8892538" cy="107061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688205"/>
                <a:gridCol w="1611629"/>
                <a:gridCol w="1480820"/>
                <a:gridCol w="1111884"/>
              </a:tblGrid>
              <a:tr h="406400">
                <a:tc>
                  <a:txBody>
                    <a:bodyPr/>
                    <a:lstStyle/>
                    <a:p>
                      <a:pPr marL="1013460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200" b="1" spc="-10" dirty="0" err="1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Наименование</a:t>
                      </a:r>
                      <a:r>
                        <a:rPr sz="1200" b="1" spc="-10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ru-RU" sz="1200" b="1" spc="-10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комплекса процессных мероприятий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63525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200" b="1" dirty="0" err="1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План</a:t>
                      </a:r>
                      <a:r>
                        <a:rPr sz="12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20</a:t>
                      </a:r>
                      <a:r>
                        <a:rPr lang="ru-RU" sz="1200" b="1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23</a:t>
                      </a:r>
                      <a:r>
                        <a:rPr sz="1200" b="1" spc="-185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spc="-20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год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78435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200" b="1" dirty="0" err="1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Факт</a:t>
                      </a:r>
                      <a:r>
                        <a:rPr sz="12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20</a:t>
                      </a:r>
                      <a:r>
                        <a:rPr lang="ru-RU" sz="1200" b="1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23</a:t>
                      </a:r>
                      <a:r>
                        <a:rPr sz="1200" b="1" spc="-140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spc="-40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год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2860" algn="ctr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2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%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R="10160" algn="ctr">
                        <a:lnSpc>
                          <a:spcPts val="1370"/>
                        </a:lnSpc>
                      </a:pPr>
                      <a:r>
                        <a:rPr sz="1200" b="1" spc="-5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исполнения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</a:tr>
              <a:tr h="66421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91440" marR="52070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Комплекс процессных мероприятий </a:t>
                      </a:r>
                      <a:r>
                        <a:rPr sz="1000" b="1" spc="-5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</a:t>
                      </a:r>
                      <a:r>
                        <a:rPr sz="1000" b="1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Предоставление гарантий </a:t>
                      </a:r>
                      <a:r>
                        <a:rPr sz="1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 </a:t>
                      </a:r>
                      <a:r>
                        <a:rPr sz="1000" b="1" spc="-1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выплате  </a:t>
                      </a:r>
                      <a:r>
                        <a:rPr sz="1000" b="1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муниципальной пенсии </a:t>
                      </a:r>
                      <a:r>
                        <a:rPr sz="1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 </a:t>
                      </a:r>
                      <a:r>
                        <a:rPr sz="1000" b="1" spc="-1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выслугу </a:t>
                      </a:r>
                      <a:r>
                        <a:rPr sz="1000" b="1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лет»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444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12700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2700" algn="ctr">
                        <a:lnSpc>
                          <a:spcPct val="100000"/>
                        </a:lnSpc>
                      </a:pPr>
                      <a:r>
                        <a:rPr lang="ru-RU" sz="1000" b="1" spc="-5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4 782,3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12700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502284">
                        <a:lnSpc>
                          <a:spcPct val="100000"/>
                        </a:lnSpc>
                      </a:pPr>
                      <a:r>
                        <a:rPr lang="ru-RU" sz="1000" b="1" spc="-5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4 782,3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12700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366395">
                        <a:lnSpc>
                          <a:spcPct val="100000"/>
                        </a:lnSpc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12700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</a:tr>
            </a:tbl>
          </a:graphicData>
        </a:graphic>
      </p:graphicFrame>
      <p:sp>
        <p:nvSpPr>
          <p:cNvPr id="23" name="object 23"/>
          <p:cNvSpPr txBox="1"/>
          <p:nvPr/>
        </p:nvSpPr>
        <p:spPr>
          <a:xfrm>
            <a:off x="120192" y="1777060"/>
            <a:ext cx="8503920" cy="100139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sz="1600" b="1" spc="-5" dirty="0">
                <a:solidFill>
                  <a:srgbClr val="964607"/>
                </a:solidFill>
                <a:latin typeface="Times New Roman"/>
                <a:cs typeface="Times New Roman"/>
              </a:rPr>
              <a:t>Цель: С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табильное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повышение </a:t>
            </a:r>
            <a:r>
              <a:rPr sz="1600" b="1" spc="-15" dirty="0">
                <a:solidFill>
                  <a:srgbClr val="996633"/>
                </a:solidFill>
                <a:latin typeface="Times New Roman"/>
                <a:cs typeface="Times New Roman"/>
              </a:rPr>
              <a:t>качества 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и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уровня жизни </a:t>
            </a:r>
            <a:r>
              <a:rPr sz="1600" b="1" spc="-15" dirty="0">
                <a:solidFill>
                  <a:srgbClr val="996633"/>
                </a:solidFill>
                <a:latin typeface="Times New Roman"/>
                <a:cs typeface="Times New Roman"/>
              </a:rPr>
              <a:t>отдельных </a:t>
            </a:r>
            <a:r>
              <a:rPr sz="1600" b="1" spc="-20" dirty="0">
                <a:solidFill>
                  <a:srgbClr val="996633"/>
                </a:solidFill>
                <a:latin typeface="Times New Roman"/>
                <a:cs typeface="Times New Roman"/>
              </a:rPr>
              <a:t>категорий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граждан из  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числа лиц, замещавших муниципальные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должности, должности 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муниципальной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службы  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(муниципальные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должности 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муниципальной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службы) 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в органах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местного самоуправления  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муниципального образования «Демидовский район»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Смоленской</a:t>
            </a:r>
            <a:r>
              <a:rPr sz="1600" b="1" spc="-20" dirty="0">
                <a:solidFill>
                  <a:srgbClr val="996633"/>
                </a:solidFill>
                <a:latin typeface="Times New Roman"/>
                <a:cs typeface="Times New Roman"/>
              </a:rPr>
              <a:t>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области</a:t>
            </a:r>
            <a:endParaRPr sz="1600">
              <a:latin typeface="Times New Roman"/>
              <a:cs typeface="Times New Roman"/>
            </a:endParaRPr>
          </a:p>
        </p:txBody>
      </p:sp>
      <p:graphicFrame>
        <p:nvGraphicFramePr>
          <p:cNvPr id="24" name="object 2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90126270"/>
              </p:ext>
            </p:extLst>
          </p:nvPr>
        </p:nvGraphicFramePr>
        <p:xfrm>
          <a:off x="502919" y="3516120"/>
          <a:ext cx="3951604" cy="6654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89305"/>
                <a:gridCol w="790575"/>
                <a:gridCol w="790575"/>
                <a:gridCol w="790575"/>
                <a:gridCol w="790574"/>
              </a:tblGrid>
              <a:tr h="66548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5715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5715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5715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5715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sp>
        <p:nvSpPr>
          <p:cNvPr id="25" name="object 25"/>
          <p:cNvSpPr/>
          <p:nvPr/>
        </p:nvSpPr>
        <p:spPr>
          <a:xfrm>
            <a:off x="5350764" y="3727703"/>
            <a:ext cx="121158" cy="12115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502919" y="3729177"/>
            <a:ext cx="3955097" cy="27056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32"/>
          <p:cNvSpPr txBox="1"/>
          <p:nvPr/>
        </p:nvSpPr>
        <p:spPr>
          <a:xfrm>
            <a:off x="1237671" y="3765712"/>
            <a:ext cx="1905635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200" b="1" dirty="0" smtClean="0">
                <a:solidFill>
                  <a:srgbClr val="FFFFFF"/>
                </a:solidFill>
                <a:latin typeface="Times New Roman"/>
                <a:cs typeface="Times New Roman"/>
              </a:rPr>
              <a:t>4 782,3 </a:t>
            </a:r>
            <a:r>
              <a:rPr sz="1200" b="1" dirty="0" err="1" smtClean="0">
                <a:solidFill>
                  <a:srgbClr val="FFFFFF"/>
                </a:solidFill>
                <a:latin typeface="Times New Roman"/>
                <a:cs typeface="Times New Roman"/>
              </a:rPr>
              <a:t>тыс</a:t>
            </a:r>
            <a:r>
              <a:rPr sz="1200" b="1" dirty="0">
                <a:solidFill>
                  <a:srgbClr val="FFFFFF"/>
                </a:solidFill>
                <a:latin typeface="Times New Roman"/>
                <a:cs typeface="Times New Roman"/>
              </a:rPr>
              <a:t>. </a:t>
            </a:r>
            <a:r>
              <a:rPr sz="1200" b="1" spc="-10" dirty="0">
                <a:solidFill>
                  <a:srgbClr val="FFFFFF"/>
                </a:solidFill>
                <a:latin typeface="Times New Roman"/>
                <a:cs typeface="Times New Roman"/>
              </a:rPr>
              <a:t>руб.</a:t>
            </a:r>
            <a:r>
              <a:rPr sz="1200" b="1" spc="-19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200" b="1" dirty="0" smtClean="0">
                <a:solidFill>
                  <a:srgbClr val="FFFFFF"/>
                </a:solidFill>
                <a:latin typeface="Times New Roman"/>
                <a:cs typeface="Times New Roman"/>
              </a:rPr>
              <a:t>(</a:t>
            </a:r>
            <a:r>
              <a:rPr lang="ru-RU" sz="1200" b="1" dirty="0" smtClean="0">
                <a:solidFill>
                  <a:srgbClr val="FFFFFF"/>
                </a:solidFill>
                <a:latin typeface="Times New Roman"/>
                <a:cs typeface="Times New Roman"/>
              </a:rPr>
              <a:t>100,0</a:t>
            </a:r>
            <a:r>
              <a:rPr sz="1200" b="1" dirty="0" smtClean="0">
                <a:solidFill>
                  <a:srgbClr val="FFFFFF"/>
                </a:solidFill>
                <a:latin typeface="Times New Roman"/>
                <a:cs typeface="Times New Roman"/>
              </a:rPr>
              <a:t>%)</a:t>
            </a:r>
            <a:endParaRPr sz="1200" dirty="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86512" cy="533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13004" y="135636"/>
            <a:ext cx="8730996" cy="27432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09955" y="135636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59" y="135635"/>
                </a:lnTo>
                <a:lnTo>
                  <a:pt x="137159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47116" y="0"/>
            <a:ext cx="140335" cy="135890"/>
          </a:xfrm>
          <a:custGeom>
            <a:avLst/>
            <a:gdLst/>
            <a:ahLst/>
            <a:cxnLst/>
            <a:rect l="l" t="t" r="r" b="b"/>
            <a:pathLst>
              <a:path w="140334" h="135890">
                <a:moveTo>
                  <a:pt x="0" y="135636"/>
                </a:moveTo>
                <a:lnTo>
                  <a:pt x="140208" y="135636"/>
                </a:lnTo>
                <a:lnTo>
                  <a:pt x="140208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47116" y="135636"/>
            <a:ext cx="140335" cy="140335"/>
          </a:xfrm>
          <a:custGeom>
            <a:avLst/>
            <a:gdLst/>
            <a:ahLst/>
            <a:cxnLst/>
            <a:rect l="l" t="t" r="r" b="b"/>
            <a:pathLst>
              <a:path w="140334" h="140335">
                <a:moveTo>
                  <a:pt x="0" y="140207"/>
                </a:moveTo>
                <a:lnTo>
                  <a:pt x="140208" y="140207"/>
                </a:lnTo>
                <a:lnTo>
                  <a:pt x="140208" y="0"/>
                </a:lnTo>
                <a:lnTo>
                  <a:pt x="0" y="0"/>
                </a:lnTo>
                <a:lnTo>
                  <a:pt x="0" y="140207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74320" y="274320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60" y="135635"/>
                </a:lnTo>
                <a:lnTo>
                  <a:pt x="137160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31063" y="137160"/>
            <a:ext cx="142240" cy="137160"/>
          </a:xfrm>
          <a:custGeom>
            <a:avLst/>
            <a:gdLst/>
            <a:ahLst/>
            <a:cxnLst/>
            <a:rect l="l" t="t" r="r" b="b"/>
            <a:pathLst>
              <a:path w="142240" h="137160">
                <a:moveTo>
                  <a:pt x="0" y="137159"/>
                </a:moveTo>
                <a:lnTo>
                  <a:pt x="141732" y="137159"/>
                </a:lnTo>
                <a:lnTo>
                  <a:pt x="141732" y="0"/>
                </a:lnTo>
                <a:lnTo>
                  <a:pt x="0" y="0"/>
                </a:lnTo>
                <a:lnTo>
                  <a:pt x="0" y="137159"/>
                </a:lnTo>
                <a:close/>
              </a:path>
            </a:pathLst>
          </a:custGeom>
          <a:solidFill>
            <a:srgbClr val="0000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09955" y="271272"/>
            <a:ext cx="137160" cy="139065"/>
          </a:xfrm>
          <a:custGeom>
            <a:avLst/>
            <a:gdLst/>
            <a:ahLst/>
            <a:cxnLst/>
            <a:rect l="l" t="t" r="r" b="b"/>
            <a:pathLst>
              <a:path w="137159" h="139065">
                <a:moveTo>
                  <a:pt x="0" y="138683"/>
                </a:moveTo>
                <a:lnTo>
                  <a:pt x="137159" y="138683"/>
                </a:lnTo>
                <a:lnTo>
                  <a:pt x="137159" y="0"/>
                </a:lnTo>
                <a:lnTo>
                  <a:pt x="0" y="0"/>
                </a:lnTo>
                <a:lnTo>
                  <a:pt x="0" y="138683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74320" y="409955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6"/>
                </a:moveTo>
                <a:lnTo>
                  <a:pt x="137160" y="135636"/>
                </a:lnTo>
                <a:lnTo>
                  <a:pt x="137160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03631" y="1560602"/>
            <a:ext cx="9040367" cy="529739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421512" y="358266"/>
            <a:ext cx="8300974" cy="84382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58165" marR="5080" algn="ctr">
              <a:lnSpc>
                <a:spcPct val="100000"/>
              </a:lnSpc>
              <a:spcBef>
                <a:spcPts val="100"/>
              </a:spcBef>
            </a:pPr>
            <a:r>
              <a:rPr sz="1800" b="1" i="1" spc="-10" dirty="0">
                <a:solidFill>
                  <a:srgbClr val="001F5F"/>
                </a:solidFill>
                <a:latin typeface="Times New Roman"/>
                <a:cs typeface="Times New Roman"/>
              </a:rPr>
              <a:t>Муниципальная </a:t>
            </a:r>
            <a:r>
              <a:rPr sz="18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программа «Обеспечение </a:t>
            </a:r>
            <a:r>
              <a:rPr sz="1800" b="1" i="1" spc="-10" dirty="0">
                <a:solidFill>
                  <a:srgbClr val="001F5F"/>
                </a:solidFill>
                <a:latin typeface="Times New Roman"/>
                <a:cs typeface="Times New Roman"/>
              </a:rPr>
              <a:t>деятельности </a:t>
            </a:r>
            <a:r>
              <a:rPr sz="18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Администрации </a:t>
            </a:r>
            <a:r>
              <a:rPr sz="1800" b="1" i="1" dirty="0">
                <a:solidFill>
                  <a:srgbClr val="001F5F"/>
                </a:solidFill>
                <a:latin typeface="Times New Roman"/>
                <a:cs typeface="Times New Roman"/>
              </a:rPr>
              <a:t>и  </a:t>
            </a:r>
            <a:r>
              <a:rPr sz="1800" b="1" i="1" spc="-20" dirty="0">
                <a:solidFill>
                  <a:srgbClr val="001F5F"/>
                </a:solidFill>
                <a:latin typeface="Times New Roman"/>
                <a:cs typeface="Times New Roman"/>
              </a:rPr>
              <a:t>содержание </a:t>
            </a:r>
            <a:r>
              <a:rPr sz="18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аппарата Администрации муниципального</a:t>
            </a:r>
            <a:r>
              <a:rPr sz="1800" b="1" i="1" spc="45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sz="18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образования</a:t>
            </a:r>
            <a:endParaRPr sz="1800" dirty="0">
              <a:latin typeface="Times New Roman"/>
              <a:cs typeface="Times New Roman"/>
            </a:endParaRPr>
          </a:p>
          <a:p>
            <a:pPr marL="545465" marR="103505" algn="ctr">
              <a:lnSpc>
                <a:spcPct val="100000"/>
              </a:lnSpc>
            </a:pPr>
            <a:r>
              <a:rPr sz="1800" b="1" i="1" spc="-10" dirty="0">
                <a:solidFill>
                  <a:srgbClr val="001F5F"/>
                </a:solidFill>
                <a:latin typeface="Times New Roman"/>
                <a:cs typeface="Times New Roman"/>
              </a:rPr>
              <a:t>«Демидовский </a:t>
            </a:r>
            <a:r>
              <a:rPr sz="18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район» </a:t>
            </a:r>
            <a:r>
              <a:rPr sz="1800" b="1" i="1" spc="-15" dirty="0">
                <a:solidFill>
                  <a:srgbClr val="001F5F"/>
                </a:solidFill>
                <a:latin typeface="Times New Roman"/>
                <a:cs typeface="Times New Roman"/>
              </a:rPr>
              <a:t>Смоленской </a:t>
            </a:r>
            <a:r>
              <a:rPr sz="1800" b="1" i="1" spc="-10" dirty="0" err="1">
                <a:solidFill>
                  <a:srgbClr val="001F5F"/>
                </a:solidFill>
                <a:latin typeface="Times New Roman"/>
                <a:cs typeface="Times New Roman"/>
              </a:rPr>
              <a:t>области</a:t>
            </a:r>
            <a:r>
              <a:rPr sz="1800" b="1" i="1" spc="-10" dirty="0" smtClean="0">
                <a:solidFill>
                  <a:srgbClr val="001F5F"/>
                </a:solidFill>
                <a:latin typeface="Times New Roman"/>
                <a:cs typeface="Times New Roman"/>
              </a:rPr>
              <a:t>»</a:t>
            </a:r>
            <a:endParaRPr sz="1800" dirty="0">
              <a:latin typeface="Times New Roman"/>
              <a:cs typeface="Times New Roman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652272" y="2916974"/>
            <a:ext cx="3907536" cy="34590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442061" y="3460750"/>
            <a:ext cx="421640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1194003" y="3460750"/>
            <a:ext cx="499745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2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1985010" y="3460750"/>
            <a:ext cx="499745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4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2775585" y="3460750"/>
            <a:ext cx="499745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6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3566540" y="3460750"/>
            <a:ext cx="499745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8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4318508" y="3460750"/>
            <a:ext cx="577215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100.00%</a:t>
            </a:r>
            <a:endParaRPr sz="1100">
              <a:latin typeface="Arial"/>
              <a:cs typeface="Arial"/>
            </a:endParaRPr>
          </a:p>
        </p:txBody>
      </p:sp>
      <p:graphicFrame>
        <p:nvGraphicFramePr>
          <p:cNvPr id="21" name="object 2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15737488"/>
              </p:ext>
            </p:extLst>
          </p:nvPr>
        </p:nvGraphicFramePr>
        <p:xfrm>
          <a:off x="239014" y="3886200"/>
          <a:ext cx="8569959" cy="203644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658995"/>
                <a:gridCol w="1348739"/>
                <a:gridCol w="1483360"/>
                <a:gridCol w="1078865"/>
              </a:tblGrid>
              <a:tr h="503555">
                <a:tc>
                  <a:txBody>
                    <a:bodyPr/>
                    <a:lstStyle/>
                    <a:p>
                      <a:pPr marL="1008380" algn="ctr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200" b="1" spc="-10" dirty="0" err="1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Наименование</a:t>
                      </a:r>
                      <a:r>
                        <a:rPr sz="1200" b="1" spc="-10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ru-RU" sz="1200" b="1" spc="-5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комплексов процессных мероприятий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31445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200" b="1" dirty="0" err="1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План</a:t>
                      </a:r>
                      <a:r>
                        <a:rPr sz="12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ru-RU" sz="1200" b="1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2023</a:t>
                      </a:r>
                      <a:r>
                        <a:rPr sz="1200" b="1" spc="-190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spc="-20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год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78435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200" b="1" dirty="0" err="1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Факт</a:t>
                      </a:r>
                      <a:r>
                        <a:rPr sz="12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20</a:t>
                      </a:r>
                      <a:r>
                        <a:rPr lang="ru-RU" sz="1200" b="1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23</a:t>
                      </a:r>
                      <a:r>
                        <a:rPr sz="1200" b="1" spc="-145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spc="-40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год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0320" algn="ctr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2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%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R="12700" algn="ctr">
                        <a:lnSpc>
                          <a:spcPct val="100000"/>
                        </a:lnSpc>
                      </a:pPr>
                      <a:r>
                        <a:rPr sz="1200" b="1" spc="-5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исполнения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</a:tr>
              <a:tr h="387097">
                <a:tc>
                  <a:txBody>
                    <a:bodyPr/>
                    <a:lstStyle/>
                    <a:p>
                      <a:pPr marL="15875" marR="104775" indent="304800">
                        <a:lnSpc>
                          <a:spcPts val="1440"/>
                        </a:lnSpc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Комплекс процессных мероприятий </a:t>
                      </a:r>
                      <a:r>
                        <a:rPr sz="1000" b="1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</a:t>
                      </a:r>
                      <a:r>
                        <a:rPr sz="1000" b="1" spc="-1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Обеспечение </a:t>
                      </a:r>
                      <a:r>
                        <a:rPr sz="1000" b="1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организационных </a:t>
                      </a:r>
                      <a:r>
                        <a:rPr sz="1000" b="1" spc="-1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условий  </a:t>
                      </a:r>
                      <a:r>
                        <a:rPr sz="1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для реализации </a:t>
                      </a:r>
                      <a:r>
                        <a:rPr sz="1000" b="1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муниципальной</a:t>
                      </a:r>
                      <a:r>
                        <a:rPr sz="1000" b="1" spc="-4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000" b="1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программы»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400685">
                        <a:lnSpc>
                          <a:spcPct val="100000"/>
                        </a:lnSpc>
                      </a:pPr>
                      <a:r>
                        <a:rPr lang="ru-RU" sz="1000" b="1" spc="-5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21 53</a:t>
                      </a:r>
                      <a:r>
                        <a:rPr lang="ru-RU" sz="1000" b="1" spc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2,0</a:t>
                      </a:r>
                      <a:endParaRPr lang="ru-RU" sz="1000" b="1" spc="-5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3810" marB="0" anchor="ctr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467359">
                        <a:lnSpc>
                          <a:spcPct val="100000"/>
                        </a:lnSpc>
                      </a:pPr>
                      <a:r>
                        <a:rPr lang="ru-RU" sz="1000" b="1" spc="-5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21 473,7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3810" marB="0" anchor="ctr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0795" algn="ctr">
                        <a:lnSpc>
                          <a:spcPct val="100000"/>
                        </a:lnSpc>
                      </a:pPr>
                      <a:r>
                        <a:rPr lang="ru-RU" sz="1000" b="1" spc="-95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99,7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4445" marB="0" anchor="ctr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</a:tr>
              <a:tr h="425703">
                <a:tc>
                  <a:txBody>
                    <a:bodyPr/>
                    <a:lstStyle/>
                    <a:p>
                      <a:pPr marL="15875" marR="129539" indent="304800" algn="l" defTabSz="914400" eaLnBrk="1" fontAlgn="auto" latinLnBrk="0" hangingPunct="1">
                        <a:lnSpc>
                          <a:spcPts val="144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Комплекс процессных мероприятий </a:t>
                      </a:r>
                      <a:r>
                        <a:rPr lang="ru-RU" sz="1000" b="1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«Обеспечение </a:t>
                      </a: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деятельности </a:t>
                      </a:r>
                      <a:r>
                        <a:rPr lang="ru-RU" sz="1000" b="1" spc="-2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Главы  </a:t>
                      </a:r>
                      <a:r>
                        <a:rPr lang="ru-RU" sz="1000" b="1" spc="-5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муниципального образования </a:t>
                      </a:r>
                      <a:r>
                        <a:rPr lang="ru-RU" sz="1000" b="1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«Демидовский </a:t>
                      </a:r>
                      <a:r>
                        <a:rPr lang="ru-RU" sz="1000" b="1" spc="-5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район»  </a:t>
                      </a:r>
                      <a:r>
                        <a:rPr lang="ru-RU" sz="1000" b="1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Смоленской</a:t>
                      </a:r>
                      <a:r>
                        <a:rPr lang="ru-RU" sz="1000" b="1" spc="-5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области»</a:t>
                      </a:r>
                      <a:endParaRPr lang="ru-RU" sz="10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435609">
                        <a:lnSpc>
                          <a:spcPct val="100000"/>
                        </a:lnSpc>
                      </a:pPr>
                      <a:r>
                        <a:rPr lang="ru-RU" sz="1000" b="1" spc="-5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2 199,9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502284">
                        <a:lnSpc>
                          <a:spcPct val="100000"/>
                        </a:lnSpc>
                      </a:pPr>
                      <a:r>
                        <a:rPr lang="ru-RU" sz="1000" b="1" spc="-5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2 197,5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</a:pPr>
                      <a:r>
                        <a:rPr lang="ru-RU" sz="1000" b="1" spc="-9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99,9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</a:tr>
              <a:tr h="720090">
                <a:tc>
                  <a:txBody>
                    <a:bodyPr/>
                    <a:lstStyle/>
                    <a:p>
                      <a:pPr marL="15875" marR="129539" indent="304800">
                        <a:lnSpc>
                          <a:spcPts val="1440"/>
                        </a:lnSpc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Комплекс процессных мероприятий «Обучение по заочной форме работников органов местного самоуправления в образовательных учреждениях высшего и среднего профессионального образования»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435609">
                        <a:lnSpc>
                          <a:spcPct val="100000"/>
                        </a:lnSpc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502284">
                        <a:lnSpc>
                          <a:spcPct val="100000"/>
                        </a:lnSpc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</a:tr>
            </a:tbl>
          </a:graphicData>
        </a:graphic>
      </p:graphicFrame>
      <p:sp>
        <p:nvSpPr>
          <p:cNvPr id="22" name="object 22"/>
          <p:cNvSpPr txBox="1">
            <a:spLocks noGrp="1"/>
          </p:cNvSpPr>
          <p:nvPr>
            <p:ph type="body" idx="1"/>
          </p:nvPr>
        </p:nvSpPr>
        <p:spPr>
          <a:xfrm>
            <a:off x="342900" y="1544955"/>
            <a:ext cx="8629015" cy="191579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77470">
              <a:lnSpc>
                <a:spcPct val="100000"/>
              </a:lnSpc>
              <a:spcBef>
                <a:spcPts val="95"/>
              </a:spcBef>
            </a:pPr>
            <a:r>
              <a:rPr sz="1600" spc="-5" dirty="0">
                <a:solidFill>
                  <a:srgbClr val="964607"/>
                </a:solidFill>
              </a:rPr>
              <a:t>Цель: </a:t>
            </a:r>
            <a:r>
              <a:rPr spc="-5" dirty="0"/>
              <a:t>Решение вопросов местного </a:t>
            </a:r>
            <a:r>
              <a:rPr spc="-10" dirty="0"/>
              <a:t>значения </a:t>
            </a:r>
            <a:r>
              <a:rPr dirty="0"/>
              <a:t>и </a:t>
            </a:r>
            <a:r>
              <a:rPr spc="-10" dirty="0"/>
              <a:t>повышение </a:t>
            </a:r>
            <a:r>
              <a:rPr spc="-5" dirty="0"/>
              <a:t>эффективности </a:t>
            </a:r>
            <a:r>
              <a:rPr dirty="0"/>
              <a:t>деятельности Администрации  </a:t>
            </a:r>
            <a:r>
              <a:rPr spc="-5" dirty="0"/>
              <a:t>муниципального образования «Демидовский район» </a:t>
            </a:r>
            <a:r>
              <a:rPr spc="-10" dirty="0"/>
              <a:t>Смоленской </a:t>
            </a:r>
            <a:r>
              <a:rPr spc="-5" dirty="0"/>
              <a:t>области», </a:t>
            </a:r>
            <a:r>
              <a:rPr dirty="0"/>
              <a:t>а </a:t>
            </a:r>
            <a:r>
              <a:rPr spc="-5" dirty="0"/>
              <a:t>также обеспечение  организационных, информационных, научно-методических </a:t>
            </a:r>
            <a:r>
              <a:rPr spc="-15" dirty="0"/>
              <a:t>условий </a:t>
            </a:r>
            <a:r>
              <a:rPr spc="-5" dirty="0"/>
              <a:t>для </a:t>
            </a:r>
            <a:r>
              <a:rPr dirty="0"/>
              <a:t>реализации муниципальной  </a:t>
            </a:r>
            <a:r>
              <a:rPr spc="-5" dirty="0"/>
              <a:t>программы</a:t>
            </a:r>
            <a:endParaRPr sz="1600" dirty="0"/>
          </a:p>
          <a:p>
            <a:pPr>
              <a:lnSpc>
                <a:spcPct val="100000"/>
              </a:lnSpc>
            </a:pPr>
            <a:endParaRPr sz="1500" dirty="0">
              <a:latin typeface="Times New Roman"/>
              <a:cs typeface="Times New Roman"/>
            </a:endParaRPr>
          </a:p>
          <a:p>
            <a:pPr marL="5290820" algn="ctr">
              <a:lnSpc>
                <a:spcPts val="1410"/>
              </a:lnSpc>
              <a:spcBef>
                <a:spcPts val="1100"/>
              </a:spcBef>
            </a:pPr>
            <a:r>
              <a:rPr sz="1200" spc="-10" dirty="0">
                <a:solidFill>
                  <a:srgbClr val="C00000"/>
                </a:solidFill>
                <a:latin typeface="Arial"/>
                <a:cs typeface="Arial"/>
              </a:rPr>
              <a:t>Фактическое исполнение </a:t>
            </a:r>
            <a:r>
              <a:rPr sz="1200" dirty="0">
                <a:solidFill>
                  <a:srgbClr val="C00000"/>
                </a:solidFill>
                <a:latin typeface="Arial"/>
                <a:cs typeface="Arial"/>
              </a:rPr>
              <a:t>в </a:t>
            </a:r>
            <a:r>
              <a:rPr sz="1200" dirty="0" smtClean="0">
                <a:solidFill>
                  <a:srgbClr val="C00000"/>
                </a:solidFill>
                <a:latin typeface="Arial"/>
                <a:cs typeface="Arial"/>
              </a:rPr>
              <a:t>20</a:t>
            </a:r>
            <a:r>
              <a:rPr lang="ru-RU" sz="1200" dirty="0" smtClean="0">
                <a:solidFill>
                  <a:srgbClr val="C00000"/>
                </a:solidFill>
                <a:latin typeface="Arial"/>
                <a:cs typeface="Arial"/>
              </a:rPr>
              <a:t>23</a:t>
            </a:r>
            <a:r>
              <a:rPr sz="1200" spc="20" dirty="0" smtClean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200" spc="-5" dirty="0">
                <a:solidFill>
                  <a:srgbClr val="C00000"/>
                </a:solidFill>
                <a:latin typeface="Arial"/>
                <a:cs typeface="Arial"/>
              </a:rPr>
              <a:t>году</a:t>
            </a:r>
            <a:endParaRPr sz="1200" dirty="0">
              <a:latin typeface="Arial"/>
              <a:cs typeface="Arial"/>
            </a:endParaRPr>
          </a:p>
          <a:p>
            <a:pPr marR="439420" algn="r">
              <a:lnSpc>
                <a:spcPts val="1410"/>
              </a:lnSpc>
            </a:pPr>
            <a:r>
              <a:rPr sz="1200" spc="-5" dirty="0">
                <a:solidFill>
                  <a:srgbClr val="C00000"/>
                </a:solidFill>
                <a:latin typeface="Arial"/>
                <a:cs typeface="Arial"/>
              </a:rPr>
              <a:t>при </a:t>
            </a:r>
            <a:r>
              <a:rPr sz="1200" spc="-5" dirty="0" err="1">
                <a:solidFill>
                  <a:srgbClr val="C00000"/>
                </a:solidFill>
                <a:latin typeface="Arial"/>
                <a:cs typeface="Arial"/>
              </a:rPr>
              <a:t>плане</a:t>
            </a:r>
            <a:r>
              <a:rPr sz="1200" spc="-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ru-RU" sz="1200" dirty="0" smtClean="0">
                <a:solidFill>
                  <a:srgbClr val="C00000"/>
                </a:solidFill>
                <a:latin typeface="Arial"/>
                <a:cs typeface="Arial"/>
              </a:rPr>
              <a:t>23 731,9 </a:t>
            </a:r>
            <a:r>
              <a:rPr sz="1200" spc="-15" dirty="0" err="1" smtClean="0">
                <a:solidFill>
                  <a:srgbClr val="C00000"/>
                </a:solidFill>
                <a:latin typeface="Arial"/>
                <a:cs typeface="Arial"/>
              </a:rPr>
              <a:t>тыс.рублей</a:t>
            </a:r>
            <a:endParaRPr sz="1200" dirty="0">
              <a:latin typeface="Arial"/>
              <a:cs typeface="Arial"/>
            </a:endParaRPr>
          </a:p>
          <a:p>
            <a:pPr marL="5288915" algn="ctr">
              <a:lnSpc>
                <a:spcPct val="100000"/>
              </a:lnSpc>
              <a:spcBef>
                <a:spcPts val="844"/>
              </a:spcBef>
            </a:pPr>
            <a:r>
              <a:rPr sz="1200" spc="-10" dirty="0" err="1">
                <a:solidFill>
                  <a:srgbClr val="C00000"/>
                </a:solidFill>
                <a:latin typeface="Arial"/>
                <a:cs typeface="Arial"/>
              </a:rPr>
              <a:t>составило</a:t>
            </a:r>
            <a:r>
              <a:rPr sz="1200" spc="-10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200" dirty="0" smtClean="0">
                <a:solidFill>
                  <a:srgbClr val="C00000"/>
                </a:solidFill>
                <a:latin typeface="Arial"/>
                <a:cs typeface="Arial"/>
              </a:rPr>
              <a:t>9</a:t>
            </a:r>
            <a:r>
              <a:rPr lang="ru-RU" sz="1200" dirty="0" smtClean="0">
                <a:solidFill>
                  <a:srgbClr val="C00000"/>
                </a:solidFill>
                <a:latin typeface="Arial"/>
                <a:cs typeface="Arial"/>
              </a:rPr>
              <a:t>9,7</a:t>
            </a:r>
            <a:r>
              <a:rPr sz="1200" dirty="0" smtClean="0">
                <a:solidFill>
                  <a:srgbClr val="C00000"/>
                </a:solidFill>
                <a:latin typeface="Arial"/>
                <a:cs typeface="Arial"/>
              </a:rPr>
              <a:t>% </a:t>
            </a:r>
            <a:r>
              <a:rPr sz="1200" spc="-5" dirty="0" err="1">
                <a:solidFill>
                  <a:srgbClr val="C00000"/>
                </a:solidFill>
                <a:latin typeface="Arial"/>
                <a:cs typeface="Arial"/>
              </a:rPr>
              <a:t>или</a:t>
            </a:r>
            <a:r>
              <a:rPr sz="1200" spc="-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ru-RU" sz="1200" spc="-5" dirty="0" smtClean="0">
                <a:solidFill>
                  <a:srgbClr val="C00000"/>
                </a:solidFill>
                <a:latin typeface="Arial"/>
                <a:cs typeface="Arial"/>
              </a:rPr>
              <a:t>23 671,1 </a:t>
            </a:r>
            <a:r>
              <a:rPr sz="1200" spc="-15" dirty="0" err="1" smtClean="0">
                <a:solidFill>
                  <a:srgbClr val="C00000"/>
                </a:solidFill>
                <a:latin typeface="Arial"/>
                <a:cs typeface="Arial"/>
              </a:rPr>
              <a:t>тыс.рублей</a:t>
            </a:r>
            <a:endParaRPr sz="1200" dirty="0">
              <a:latin typeface="Arial"/>
              <a:cs typeface="Arial"/>
            </a:endParaRPr>
          </a:p>
        </p:txBody>
      </p:sp>
      <p:graphicFrame>
        <p:nvGraphicFramePr>
          <p:cNvPr id="23" name="object 2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01157254"/>
              </p:ext>
            </p:extLst>
          </p:nvPr>
        </p:nvGraphicFramePr>
        <p:xfrm>
          <a:off x="652881" y="2743200"/>
          <a:ext cx="3906929" cy="678833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81386"/>
                <a:gridCol w="781386"/>
                <a:gridCol w="781385"/>
                <a:gridCol w="781386"/>
                <a:gridCol w="781386"/>
              </a:tblGrid>
              <a:tr h="678833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5080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5080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5080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5080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sp>
        <p:nvSpPr>
          <p:cNvPr id="24" name="object 24"/>
          <p:cNvSpPr/>
          <p:nvPr/>
        </p:nvSpPr>
        <p:spPr>
          <a:xfrm>
            <a:off x="5500115" y="2930651"/>
            <a:ext cx="121158" cy="12268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652272" y="2932137"/>
            <a:ext cx="3871722" cy="27207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32"/>
          <p:cNvSpPr txBox="1"/>
          <p:nvPr/>
        </p:nvSpPr>
        <p:spPr>
          <a:xfrm>
            <a:off x="1358611" y="2969428"/>
            <a:ext cx="1905635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200" b="1" dirty="0" smtClean="0">
                <a:solidFill>
                  <a:srgbClr val="FFFFFF"/>
                </a:solidFill>
                <a:latin typeface="Times New Roman"/>
                <a:cs typeface="Times New Roman"/>
              </a:rPr>
              <a:t>23 671,1 </a:t>
            </a:r>
            <a:r>
              <a:rPr sz="1200" b="1" dirty="0" err="1" smtClean="0">
                <a:solidFill>
                  <a:srgbClr val="FFFFFF"/>
                </a:solidFill>
                <a:latin typeface="Times New Roman"/>
                <a:cs typeface="Times New Roman"/>
              </a:rPr>
              <a:t>тыс</a:t>
            </a:r>
            <a:r>
              <a:rPr sz="1200" b="1" dirty="0">
                <a:solidFill>
                  <a:srgbClr val="FFFFFF"/>
                </a:solidFill>
                <a:latin typeface="Times New Roman"/>
                <a:cs typeface="Times New Roman"/>
              </a:rPr>
              <a:t>. </a:t>
            </a:r>
            <a:r>
              <a:rPr sz="1200" b="1" spc="-10" dirty="0">
                <a:solidFill>
                  <a:srgbClr val="FFFFFF"/>
                </a:solidFill>
                <a:latin typeface="Times New Roman"/>
                <a:cs typeface="Times New Roman"/>
              </a:rPr>
              <a:t>руб.</a:t>
            </a:r>
            <a:r>
              <a:rPr sz="1200" b="1" spc="-19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200" b="1" dirty="0">
                <a:solidFill>
                  <a:srgbClr val="FFFFFF"/>
                </a:solidFill>
                <a:latin typeface="Times New Roman"/>
                <a:cs typeface="Times New Roman"/>
              </a:rPr>
              <a:t>(</a:t>
            </a:r>
            <a:r>
              <a:rPr sz="1200" b="1" dirty="0" smtClean="0">
                <a:solidFill>
                  <a:srgbClr val="FFFFFF"/>
                </a:solidFill>
                <a:latin typeface="Times New Roman"/>
                <a:cs typeface="Times New Roman"/>
              </a:rPr>
              <a:t>99,</a:t>
            </a:r>
            <a:r>
              <a:rPr lang="ru-RU" sz="1200" b="1" dirty="0">
                <a:solidFill>
                  <a:srgbClr val="FFFFFF"/>
                </a:solidFill>
                <a:latin typeface="Times New Roman"/>
                <a:cs typeface="Times New Roman"/>
              </a:rPr>
              <a:t>7</a:t>
            </a:r>
            <a:r>
              <a:rPr sz="1200" b="1" dirty="0" smtClean="0">
                <a:solidFill>
                  <a:srgbClr val="FFFFFF"/>
                </a:solidFill>
                <a:latin typeface="Times New Roman"/>
                <a:cs typeface="Times New Roman"/>
              </a:rPr>
              <a:t>%)</a:t>
            </a:r>
            <a:endParaRPr sz="1200" dirty="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86512" cy="533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13004" y="135636"/>
            <a:ext cx="8730996" cy="27432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09955" y="135636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59" y="135635"/>
                </a:lnTo>
                <a:lnTo>
                  <a:pt x="137159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47116" y="0"/>
            <a:ext cx="140335" cy="135890"/>
          </a:xfrm>
          <a:custGeom>
            <a:avLst/>
            <a:gdLst/>
            <a:ahLst/>
            <a:cxnLst/>
            <a:rect l="l" t="t" r="r" b="b"/>
            <a:pathLst>
              <a:path w="140334" h="135890">
                <a:moveTo>
                  <a:pt x="0" y="135636"/>
                </a:moveTo>
                <a:lnTo>
                  <a:pt x="140208" y="135636"/>
                </a:lnTo>
                <a:lnTo>
                  <a:pt x="140208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47116" y="135636"/>
            <a:ext cx="140335" cy="140335"/>
          </a:xfrm>
          <a:custGeom>
            <a:avLst/>
            <a:gdLst/>
            <a:ahLst/>
            <a:cxnLst/>
            <a:rect l="l" t="t" r="r" b="b"/>
            <a:pathLst>
              <a:path w="140334" h="140335">
                <a:moveTo>
                  <a:pt x="0" y="140207"/>
                </a:moveTo>
                <a:lnTo>
                  <a:pt x="140208" y="140207"/>
                </a:lnTo>
                <a:lnTo>
                  <a:pt x="140208" y="0"/>
                </a:lnTo>
                <a:lnTo>
                  <a:pt x="0" y="0"/>
                </a:lnTo>
                <a:lnTo>
                  <a:pt x="0" y="140207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74320" y="274320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60" y="135635"/>
                </a:lnTo>
                <a:lnTo>
                  <a:pt x="137160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31063" y="137160"/>
            <a:ext cx="142240" cy="137160"/>
          </a:xfrm>
          <a:custGeom>
            <a:avLst/>
            <a:gdLst/>
            <a:ahLst/>
            <a:cxnLst/>
            <a:rect l="l" t="t" r="r" b="b"/>
            <a:pathLst>
              <a:path w="142240" h="137160">
                <a:moveTo>
                  <a:pt x="0" y="137159"/>
                </a:moveTo>
                <a:lnTo>
                  <a:pt x="141732" y="137159"/>
                </a:lnTo>
                <a:lnTo>
                  <a:pt x="141732" y="0"/>
                </a:lnTo>
                <a:lnTo>
                  <a:pt x="0" y="0"/>
                </a:lnTo>
                <a:lnTo>
                  <a:pt x="0" y="137159"/>
                </a:lnTo>
                <a:close/>
              </a:path>
            </a:pathLst>
          </a:custGeom>
          <a:solidFill>
            <a:srgbClr val="0000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09955" y="271272"/>
            <a:ext cx="137160" cy="139065"/>
          </a:xfrm>
          <a:custGeom>
            <a:avLst/>
            <a:gdLst/>
            <a:ahLst/>
            <a:cxnLst/>
            <a:rect l="l" t="t" r="r" b="b"/>
            <a:pathLst>
              <a:path w="137159" h="139065">
                <a:moveTo>
                  <a:pt x="0" y="138683"/>
                </a:moveTo>
                <a:lnTo>
                  <a:pt x="137159" y="138683"/>
                </a:lnTo>
                <a:lnTo>
                  <a:pt x="137159" y="0"/>
                </a:lnTo>
                <a:lnTo>
                  <a:pt x="0" y="0"/>
                </a:lnTo>
                <a:lnTo>
                  <a:pt x="0" y="138683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74320" y="409955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6"/>
                </a:moveTo>
                <a:lnTo>
                  <a:pt x="137160" y="135636"/>
                </a:lnTo>
                <a:lnTo>
                  <a:pt x="137160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0" y="2205227"/>
            <a:ext cx="9078467" cy="465276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1041908" y="358266"/>
            <a:ext cx="7492365" cy="848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565150">
              <a:lnSpc>
                <a:spcPct val="100000"/>
              </a:lnSpc>
              <a:spcBef>
                <a:spcPts val="100"/>
              </a:spcBef>
            </a:pPr>
            <a:r>
              <a:rPr sz="1800" b="1" i="1" spc="-10" dirty="0">
                <a:solidFill>
                  <a:srgbClr val="001F5F"/>
                </a:solidFill>
                <a:latin typeface="Times New Roman"/>
                <a:cs typeface="Times New Roman"/>
              </a:rPr>
              <a:t>Муниципальная </a:t>
            </a:r>
            <a:r>
              <a:rPr sz="18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программа </a:t>
            </a:r>
            <a:r>
              <a:rPr sz="1800" b="1" i="1" spc="-10" dirty="0">
                <a:solidFill>
                  <a:srgbClr val="001F5F"/>
                </a:solidFill>
                <a:latin typeface="Times New Roman"/>
                <a:cs typeface="Times New Roman"/>
              </a:rPr>
              <a:t>«Противодействие </a:t>
            </a:r>
            <a:r>
              <a:rPr sz="1800" b="1" i="1" spc="-20" dirty="0">
                <a:solidFill>
                  <a:srgbClr val="001F5F"/>
                </a:solidFill>
                <a:latin typeface="Times New Roman"/>
                <a:cs typeface="Times New Roman"/>
              </a:rPr>
              <a:t>экстремизму </a:t>
            </a:r>
            <a:r>
              <a:rPr sz="1800" b="1" i="1" dirty="0">
                <a:solidFill>
                  <a:srgbClr val="001F5F"/>
                </a:solidFill>
                <a:latin typeface="Times New Roman"/>
                <a:cs typeface="Times New Roman"/>
              </a:rPr>
              <a:t>и  </a:t>
            </a:r>
            <a:r>
              <a:rPr sz="1800" b="1" i="1" spc="-15" dirty="0">
                <a:solidFill>
                  <a:srgbClr val="001F5F"/>
                </a:solidFill>
                <a:latin typeface="Times New Roman"/>
                <a:cs typeface="Times New Roman"/>
              </a:rPr>
              <a:t>профилактика </a:t>
            </a:r>
            <a:r>
              <a:rPr sz="1800" b="1" i="1" spc="-10" dirty="0">
                <a:solidFill>
                  <a:srgbClr val="001F5F"/>
                </a:solidFill>
                <a:latin typeface="Times New Roman"/>
                <a:cs typeface="Times New Roman"/>
              </a:rPr>
              <a:t>терроризма </a:t>
            </a:r>
            <a:r>
              <a:rPr sz="18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на территории муниципального</a:t>
            </a:r>
            <a:r>
              <a:rPr sz="1800" b="1" i="1" spc="55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sz="18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образования</a:t>
            </a:r>
            <a:endParaRPr sz="1800" dirty="0">
              <a:latin typeface="Times New Roman"/>
              <a:cs typeface="Times New Roman"/>
            </a:endParaRPr>
          </a:p>
          <a:p>
            <a:pPr marL="551815">
              <a:lnSpc>
                <a:spcPct val="100000"/>
              </a:lnSpc>
            </a:pPr>
            <a:r>
              <a:rPr sz="1800" b="1" i="1" spc="-10" dirty="0">
                <a:solidFill>
                  <a:srgbClr val="001F5F"/>
                </a:solidFill>
                <a:latin typeface="Times New Roman"/>
                <a:cs typeface="Times New Roman"/>
              </a:rPr>
              <a:t>«Демидовский </a:t>
            </a:r>
            <a:r>
              <a:rPr sz="18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район» </a:t>
            </a:r>
            <a:r>
              <a:rPr sz="1800" b="1" i="1" spc="-15" dirty="0">
                <a:solidFill>
                  <a:srgbClr val="001F5F"/>
                </a:solidFill>
                <a:latin typeface="Times New Roman"/>
                <a:cs typeface="Times New Roman"/>
              </a:rPr>
              <a:t>Смоленской </a:t>
            </a:r>
            <a:r>
              <a:rPr sz="1800" b="1" i="1" spc="-10" dirty="0" err="1">
                <a:solidFill>
                  <a:srgbClr val="001F5F"/>
                </a:solidFill>
                <a:latin typeface="Times New Roman"/>
                <a:cs typeface="Times New Roman"/>
              </a:rPr>
              <a:t>области</a:t>
            </a:r>
            <a:r>
              <a:rPr sz="1800" b="1" i="1" spc="-10" dirty="0" smtClean="0">
                <a:solidFill>
                  <a:srgbClr val="001F5F"/>
                </a:solidFill>
                <a:latin typeface="Times New Roman"/>
                <a:cs typeface="Times New Roman"/>
              </a:rPr>
              <a:t>»</a:t>
            </a:r>
            <a:endParaRPr sz="1800" dirty="0">
              <a:latin typeface="Times New Roman"/>
              <a:cs typeface="Times New Roman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649223" y="3052610"/>
            <a:ext cx="3962400" cy="34590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438708" y="3596385"/>
            <a:ext cx="421640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1190650" y="3596385"/>
            <a:ext cx="49974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2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1981580" y="3596385"/>
            <a:ext cx="49974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4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 dirty="0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2772282" y="3596385"/>
            <a:ext cx="49974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6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3563239" y="3596385"/>
            <a:ext cx="49974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8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4315205" y="3596385"/>
            <a:ext cx="57721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100.00%</a:t>
            </a:r>
            <a:endParaRPr sz="1100">
              <a:latin typeface="Arial"/>
              <a:cs typeface="Arial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5562980" y="2856357"/>
            <a:ext cx="3128010" cy="673735"/>
          </a:xfrm>
          <a:prstGeom prst="rect">
            <a:avLst/>
          </a:prstGeom>
        </p:spPr>
        <p:txBody>
          <a:bodyPr vert="horz" wrap="square" lIns="0" tIns="24765" rIns="0" bIns="0" rtlCol="0">
            <a:spAutoFit/>
          </a:bodyPr>
          <a:lstStyle/>
          <a:p>
            <a:pPr marL="139065" marR="127635" algn="ctr">
              <a:lnSpc>
                <a:spcPts val="1380"/>
              </a:lnSpc>
              <a:spcBef>
                <a:spcPts val="195"/>
              </a:spcBef>
            </a:pPr>
            <a:r>
              <a:rPr sz="1200" b="1" spc="-10" dirty="0">
                <a:solidFill>
                  <a:srgbClr val="C00000"/>
                </a:solidFill>
                <a:latin typeface="Arial"/>
                <a:cs typeface="Arial"/>
              </a:rPr>
              <a:t>Фактическое исполнение </a:t>
            </a:r>
            <a:r>
              <a:rPr sz="1200" b="1" dirty="0">
                <a:solidFill>
                  <a:srgbClr val="C00000"/>
                </a:solidFill>
                <a:latin typeface="Arial"/>
                <a:cs typeface="Arial"/>
              </a:rPr>
              <a:t>в </a:t>
            </a:r>
            <a:r>
              <a:rPr sz="1200" b="1" dirty="0" smtClean="0">
                <a:solidFill>
                  <a:srgbClr val="C00000"/>
                </a:solidFill>
                <a:latin typeface="Arial"/>
                <a:cs typeface="Arial"/>
              </a:rPr>
              <a:t>20</a:t>
            </a:r>
            <a:r>
              <a:rPr lang="ru-RU" sz="1200" b="1" dirty="0" smtClean="0">
                <a:solidFill>
                  <a:srgbClr val="C00000"/>
                </a:solidFill>
                <a:latin typeface="Arial"/>
                <a:cs typeface="Arial"/>
              </a:rPr>
              <a:t>23</a:t>
            </a:r>
            <a:r>
              <a:rPr sz="1200" b="1" dirty="0" smtClean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200" b="1" spc="-5" dirty="0">
                <a:solidFill>
                  <a:srgbClr val="C00000"/>
                </a:solidFill>
                <a:latin typeface="Arial"/>
                <a:cs typeface="Arial"/>
              </a:rPr>
              <a:t>году  </a:t>
            </a:r>
            <a:r>
              <a:rPr sz="1200" b="1" spc="-5" dirty="0" err="1">
                <a:solidFill>
                  <a:srgbClr val="C00000"/>
                </a:solidFill>
                <a:latin typeface="Arial"/>
                <a:cs typeface="Arial"/>
              </a:rPr>
              <a:t>при</a:t>
            </a:r>
            <a:r>
              <a:rPr sz="1200" b="1" spc="-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200" b="1" spc="-5" dirty="0" err="1" smtClean="0">
                <a:solidFill>
                  <a:srgbClr val="C00000"/>
                </a:solidFill>
                <a:latin typeface="Arial"/>
                <a:cs typeface="Arial"/>
              </a:rPr>
              <a:t>плане</a:t>
            </a:r>
            <a:r>
              <a:rPr lang="ru-RU" sz="1200" b="1" spc="-5" dirty="0" smtClean="0">
                <a:solidFill>
                  <a:srgbClr val="C00000"/>
                </a:solidFill>
                <a:latin typeface="Arial"/>
                <a:cs typeface="Arial"/>
              </a:rPr>
              <a:t> 10</a:t>
            </a:r>
            <a:r>
              <a:rPr sz="1200" b="1" dirty="0" smtClean="0">
                <a:solidFill>
                  <a:srgbClr val="C00000"/>
                </a:solidFill>
                <a:latin typeface="Arial"/>
                <a:cs typeface="Arial"/>
              </a:rPr>
              <a:t>,0</a:t>
            </a:r>
            <a:r>
              <a:rPr sz="1200" b="1" spc="-10" dirty="0" smtClean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200" b="1" spc="-15" dirty="0">
                <a:solidFill>
                  <a:srgbClr val="C00000"/>
                </a:solidFill>
                <a:latin typeface="Arial"/>
                <a:cs typeface="Arial"/>
              </a:rPr>
              <a:t>тыс.рублей</a:t>
            </a:r>
            <a:endParaRPr sz="1200" dirty="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805"/>
              </a:spcBef>
            </a:pPr>
            <a:r>
              <a:rPr sz="1200" b="1" spc="-10" dirty="0" err="1">
                <a:solidFill>
                  <a:srgbClr val="C00000"/>
                </a:solidFill>
                <a:latin typeface="Arial"/>
                <a:cs typeface="Arial"/>
              </a:rPr>
              <a:t>составило</a:t>
            </a:r>
            <a:r>
              <a:rPr sz="1200" b="1" spc="-10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ru-RU" sz="1200" b="1" spc="-10" dirty="0" smtClean="0">
                <a:solidFill>
                  <a:srgbClr val="C00000"/>
                </a:solidFill>
                <a:latin typeface="Arial"/>
                <a:cs typeface="Arial"/>
              </a:rPr>
              <a:t>10</a:t>
            </a:r>
            <a:r>
              <a:rPr sz="1200" b="1" dirty="0" smtClean="0">
                <a:solidFill>
                  <a:srgbClr val="C00000"/>
                </a:solidFill>
                <a:latin typeface="Arial"/>
                <a:cs typeface="Arial"/>
              </a:rPr>
              <a:t>0,0% </a:t>
            </a:r>
            <a:r>
              <a:rPr sz="1200" b="1" spc="-5" dirty="0" err="1">
                <a:solidFill>
                  <a:srgbClr val="C00000"/>
                </a:solidFill>
                <a:latin typeface="Arial"/>
                <a:cs typeface="Arial"/>
              </a:rPr>
              <a:t>или</a:t>
            </a:r>
            <a:r>
              <a:rPr sz="1200" b="1" spc="-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ru-RU" sz="1200" b="1" spc="-5" dirty="0" smtClean="0">
                <a:solidFill>
                  <a:srgbClr val="C00000"/>
                </a:solidFill>
                <a:latin typeface="Arial"/>
                <a:cs typeface="Arial"/>
              </a:rPr>
              <a:t>1</a:t>
            </a:r>
            <a:r>
              <a:rPr lang="ru-RU" sz="1200" b="1" dirty="0" smtClean="0">
                <a:solidFill>
                  <a:srgbClr val="C00000"/>
                </a:solidFill>
                <a:latin typeface="Arial"/>
                <a:cs typeface="Arial"/>
              </a:rPr>
              <a:t>0</a:t>
            </a:r>
            <a:r>
              <a:rPr sz="1200" b="1" dirty="0" smtClean="0">
                <a:solidFill>
                  <a:srgbClr val="C00000"/>
                </a:solidFill>
                <a:latin typeface="Arial"/>
                <a:cs typeface="Arial"/>
              </a:rPr>
              <a:t>,0</a:t>
            </a:r>
            <a:r>
              <a:rPr sz="1200" b="1" spc="-25" dirty="0" smtClean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200" b="1" spc="-15" dirty="0">
                <a:solidFill>
                  <a:srgbClr val="C00000"/>
                </a:solidFill>
                <a:latin typeface="Arial"/>
                <a:cs typeface="Arial"/>
              </a:rPr>
              <a:t>тыс.рублей</a:t>
            </a:r>
            <a:endParaRPr sz="1200" dirty="0">
              <a:latin typeface="Arial"/>
              <a:cs typeface="Arial"/>
            </a:endParaRPr>
          </a:p>
        </p:txBody>
      </p:sp>
      <p:graphicFrame>
        <p:nvGraphicFramePr>
          <p:cNvPr id="22" name="object 2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31585278"/>
              </p:ext>
            </p:extLst>
          </p:nvPr>
        </p:nvGraphicFramePr>
        <p:xfrm>
          <a:off x="133730" y="4560189"/>
          <a:ext cx="8784589" cy="97345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896485"/>
                <a:gridCol w="1440180"/>
                <a:gridCol w="1350009"/>
                <a:gridCol w="1097915"/>
              </a:tblGrid>
              <a:tr h="407034">
                <a:tc>
                  <a:txBody>
                    <a:bodyPr/>
                    <a:lstStyle/>
                    <a:p>
                      <a:pPr marL="1118870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200" b="1" spc="-5" dirty="0" err="1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Наименование</a:t>
                      </a:r>
                      <a:r>
                        <a:rPr sz="1200" b="1" spc="-5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ru-RU" sz="1200" b="1" spc="-10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комплекса процессных мероприятий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77800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200" b="1" dirty="0" err="1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План</a:t>
                      </a:r>
                      <a:r>
                        <a:rPr sz="12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spc="-5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20</a:t>
                      </a:r>
                      <a:r>
                        <a:rPr lang="ru-RU" sz="1200" b="1" spc="-5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23</a:t>
                      </a:r>
                      <a:r>
                        <a:rPr sz="1200" b="1" spc="-185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spc="-25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год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14300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200" b="1" dirty="0" err="1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Факт</a:t>
                      </a:r>
                      <a:r>
                        <a:rPr sz="12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spc="-5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20</a:t>
                      </a:r>
                      <a:r>
                        <a:rPr lang="ru-RU" sz="1200" b="1" spc="-5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23</a:t>
                      </a:r>
                      <a:r>
                        <a:rPr sz="1200" b="1" spc="-140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spc="-40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год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5400" algn="ctr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2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%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R="10795" algn="ctr">
                        <a:lnSpc>
                          <a:spcPts val="1370"/>
                        </a:lnSpc>
                      </a:pPr>
                      <a:r>
                        <a:rPr sz="1200" b="1" spc="-5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исполнения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</a:tr>
              <a:tr h="566420">
                <a:tc>
                  <a:txBody>
                    <a:bodyPr/>
                    <a:lstStyle/>
                    <a:p>
                      <a:pPr marL="91440" marR="65405">
                        <a:lnSpc>
                          <a:spcPts val="1440"/>
                        </a:lnSpc>
                        <a:spcBef>
                          <a:spcPts val="25"/>
                        </a:spcBef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Комплекс процессных мероприятий "Обеспечение организационных условий для реализации муниципальной программы"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3175" marB="0" anchor="ctr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12700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</a:pPr>
                      <a:r>
                        <a:rPr lang="ru-RU" sz="1000" b="1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10,0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12700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4604" algn="ctr">
                        <a:lnSpc>
                          <a:spcPct val="100000"/>
                        </a:lnSpc>
                      </a:pPr>
                      <a:r>
                        <a:rPr lang="ru-RU" sz="1000" b="1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10,0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12700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35877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lang="ru-RU" sz="1000" b="1" spc="-9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r>
                        <a:rPr sz="1000" b="1" spc="-9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12700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</a:tr>
            </a:tbl>
          </a:graphicData>
        </a:graphic>
      </p:graphicFrame>
      <p:sp>
        <p:nvSpPr>
          <p:cNvPr id="23" name="object 23"/>
          <p:cNvSpPr txBox="1"/>
          <p:nvPr/>
        </p:nvSpPr>
        <p:spPr>
          <a:xfrm>
            <a:off x="250952" y="1622552"/>
            <a:ext cx="7992109" cy="513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sz="1600" b="1" spc="-5" dirty="0">
                <a:solidFill>
                  <a:srgbClr val="964607"/>
                </a:solidFill>
                <a:latin typeface="Times New Roman"/>
                <a:cs typeface="Times New Roman"/>
              </a:rPr>
              <a:t>Цель: 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Реализация на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территории 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муниципального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образования 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«Демидовский район» 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Смоленской области 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мер по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профилактике</a:t>
            </a:r>
            <a:r>
              <a:rPr sz="1600" b="1" spc="70" dirty="0">
                <a:solidFill>
                  <a:srgbClr val="996633"/>
                </a:solidFill>
                <a:latin typeface="Times New Roman"/>
                <a:cs typeface="Times New Roman"/>
              </a:rPr>
              <a:t>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терроризма</a:t>
            </a:r>
            <a:endParaRPr sz="1600">
              <a:latin typeface="Times New Roman"/>
              <a:cs typeface="Times New Roman"/>
            </a:endParaRPr>
          </a:p>
        </p:txBody>
      </p:sp>
      <p:graphicFrame>
        <p:nvGraphicFramePr>
          <p:cNvPr id="24" name="object 2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12134464"/>
              </p:ext>
            </p:extLst>
          </p:nvPr>
        </p:nvGraphicFramePr>
        <p:xfrm>
          <a:off x="649528" y="2824664"/>
          <a:ext cx="3954286" cy="665422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080117"/>
                <a:gridCol w="718831"/>
                <a:gridCol w="718830"/>
                <a:gridCol w="717677"/>
                <a:gridCol w="718831"/>
              </a:tblGrid>
              <a:tr h="665422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635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635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635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25" name="object 25"/>
          <p:cNvSpPr/>
          <p:nvPr/>
        </p:nvSpPr>
        <p:spPr>
          <a:xfrm>
            <a:off x="5457444" y="3118104"/>
            <a:ext cx="122682" cy="12115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649223" y="3067811"/>
            <a:ext cx="3962400" cy="272034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32"/>
          <p:cNvSpPr txBox="1"/>
          <p:nvPr/>
        </p:nvSpPr>
        <p:spPr>
          <a:xfrm>
            <a:off x="1440521" y="3079938"/>
            <a:ext cx="1905635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200" b="1" dirty="0" smtClean="0">
                <a:solidFill>
                  <a:schemeClr val="bg1"/>
                </a:solidFill>
                <a:latin typeface="Times New Roman"/>
                <a:cs typeface="Times New Roman"/>
              </a:rPr>
              <a:t>10,0 </a:t>
            </a:r>
            <a:r>
              <a:rPr sz="1200" b="1" dirty="0" err="1" smtClean="0">
                <a:solidFill>
                  <a:schemeClr val="bg1"/>
                </a:solidFill>
                <a:latin typeface="Times New Roman"/>
                <a:cs typeface="Times New Roman"/>
              </a:rPr>
              <a:t>тыс</a:t>
            </a:r>
            <a:r>
              <a:rPr sz="1200" b="1" dirty="0">
                <a:solidFill>
                  <a:schemeClr val="bg1"/>
                </a:solidFill>
                <a:latin typeface="Times New Roman"/>
                <a:cs typeface="Times New Roman"/>
              </a:rPr>
              <a:t>. </a:t>
            </a:r>
            <a:r>
              <a:rPr sz="1200" b="1" spc="-10" dirty="0">
                <a:solidFill>
                  <a:schemeClr val="bg1"/>
                </a:solidFill>
                <a:latin typeface="Times New Roman"/>
                <a:cs typeface="Times New Roman"/>
              </a:rPr>
              <a:t>руб.</a:t>
            </a:r>
            <a:r>
              <a:rPr sz="1200" b="1" spc="-195" dirty="0">
                <a:solidFill>
                  <a:schemeClr val="bg1"/>
                </a:solidFill>
                <a:latin typeface="Times New Roman"/>
                <a:cs typeface="Times New Roman"/>
              </a:rPr>
              <a:t> </a:t>
            </a:r>
            <a:r>
              <a:rPr sz="1200" b="1" dirty="0" smtClean="0">
                <a:solidFill>
                  <a:schemeClr val="bg1"/>
                </a:solidFill>
                <a:latin typeface="Times New Roman"/>
                <a:cs typeface="Times New Roman"/>
              </a:rPr>
              <a:t>(</a:t>
            </a:r>
            <a:r>
              <a:rPr lang="ru-RU" sz="1200" b="1" dirty="0" smtClean="0">
                <a:solidFill>
                  <a:schemeClr val="bg1"/>
                </a:solidFill>
                <a:latin typeface="Times New Roman"/>
                <a:cs typeface="Times New Roman"/>
              </a:rPr>
              <a:t>100,0</a:t>
            </a:r>
            <a:r>
              <a:rPr sz="1200" b="1" dirty="0" smtClean="0">
                <a:solidFill>
                  <a:schemeClr val="bg1"/>
                </a:solidFill>
                <a:latin typeface="Times New Roman"/>
                <a:cs typeface="Times New Roman"/>
              </a:rPr>
              <a:t>%)</a:t>
            </a:r>
            <a:endParaRPr sz="1200" dirty="0">
              <a:solidFill>
                <a:schemeClr val="bg1"/>
              </a:solidFill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86512" cy="533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13004" y="135636"/>
            <a:ext cx="8730996" cy="27432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09955" y="135636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59" y="135635"/>
                </a:lnTo>
                <a:lnTo>
                  <a:pt x="137159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47116" y="0"/>
            <a:ext cx="140335" cy="135890"/>
          </a:xfrm>
          <a:custGeom>
            <a:avLst/>
            <a:gdLst/>
            <a:ahLst/>
            <a:cxnLst/>
            <a:rect l="l" t="t" r="r" b="b"/>
            <a:pathLst>
              <a:path w="140334" h="135890">
                <a:moveTo>
                  <a:pt x="0" y="135636"/>
                </a:moveTo>
                <a:lnTo>
                  <a:pt x="140208" y="135636"/>
                </a:lnTo>
                <a:lnTo>
                  <a:pt x="140208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47116" y="135636"/>
            <a:ext cx="140335" cy="140335"/>
          </a:xfrm>
          <a:custGeom>
            <a:avLst/>
            <a:gdLst/>
            <a:ahLst/>
            <a:cxnLst/>
            <a:rect l="l" t="t" r="r" b="b"/>
            <a:pathLst>
              <a:path w="140334" h="140335">
                <a:moveTo>
                  <a:pt x="0" y="140207"/>
                </a:moveTo>
                <a:lnTo>
                  <a:pt x="140208" y="140207"/>
                </a:lnTo>
                <a:lnTo>
                  <a:pt x="140208" y="0"/>
                </a:lnTo>
                <a:lnTo>
                  <a:pt x="0" y="0"/>
                </a:lnTo>
                <a:lnTo>
                  <a:pt x="0" y="140207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74320" y="274320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60" y="135635"/>
                </a:lnTo>
                <a:lnTo>
                  <a:pt x="137160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31063" y="137160"/>
            <a:ext cx="142240" cy="137160"/>
          </a:xfrm>
          <a:custGeom>
            <a:avLst/>
            <a:gdLst/>
            <a:ahLst/>
            <a:cxnLst/>
            <a:rect l="l" t="t" r="r" b="b"/>
            <a:pathLst>
              <a:path w="142240" h="137160">
                <a:moveTo>
                  <a:pt x="0" y="137159"/>
                </a:moveTo>
                <a:lnTo>
                  <a:pt x="141732" y="137159"/>
                </a:lnTo>
                <a:lnTo>
                  <a:pt x="141732" y="0"/>
                </a:lnTo>
                <a:lnTo>
                  <a:pt x="0" y="0"/>
                </a:lnTo>
                <a:lnTo>
                  <a:pt x="0" y="137159"/>
                </a:lnTo>
                <a:close/>
              </a:path>
            </a:pathLst>
          </a:custGeom>
          <a:solidFill>
            <a:srgbClr val="0000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09955" y="271272"/>
            <a:ext cx="137160" cy="139065"/>
          </a:xfrm>
          <a:custGeom>
            <a:avLst/>
            <a:gdLst/>
            <a:ahLst/>
            <a:cxnLst/>
            <a:rect l="l" t="t" r="r" b="b"/>
            <a:pathLst>
              <a:path w="137159" h="139065">
                <a:moveTo>
                  <a:pt x="0" y="138683"/>
                </a:moveTo>
                <a:lnTo>
                  <a:pt x="137159" y="138683"/>
                </a:lnTo>
                <a:lnTo>
                  <a:pt x="137159" y="0"/>
                </a:lnTo>
                <a:lnTo>
                  <a:pt x="0" y="0"/>
                </a:lnTo>
                <a:lnTo>
                  <a:pt x="0" y="138683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74320" y="409955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6"/>
                </a:moveTo>
                <a:lnTo>
                  <a:pt x="137160" y="135636"/>
                </a:lnTo>
                <a:lnTo>
                  <a:pt x="137160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251459" y="376427"/>
            <a:ext cx="8712708" cy="648156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987044" y="680720"/>
            <a:ext cx="7602220" cy="848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55880" algn="ctr">
              <a:lnSpc>
                <a:spcPct val="100000"/>
              </a:lnSpc>
              <a:spcBef>
                <a:spcPts val="100"/>
              </a:spcBef>
            </a:pPr>
            <a:r>
              <a:rPr sz="1800" b="1" i="1" spc="-10" dirty="0">
                <a:solidFill>
                  <a:srgbClr val="001F5F"/>
                </a:solidFill>
                <a:latin typeface="Times New Roman"/>
                <a:cs typeface="Times New Roman"/>
              </a:rPr>
              <a:t>Муниципальная </a:t>
            </a:r>
            <a:r>
              <a:rPr sz="18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программа «Повышение эффективности управления  муниципальным </a:t>
            </a:r>
            <a:r>
              <a:rPr sz="1800" b="1" i="1" spc="-15" dirty="0">
                <a:solidFill>
                  <a:srgbClr val="001F5F"/>
                </a:solidFill>
                <a:latin typeface="Times New Roman"/>
                <a:cs typeface="Times New Roman"/>
              </a:rPr>
              <a:t>имуществом </a:t>
            </a:r>
            <a:r>
              <a:rPr sz="18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муниципального образования </a:t>
            </a:r>
            <a:r>
              <a:rPr sz="1800" b="1" i="1" spc="-10" dirty="0">
                <a:solidFill>
                  <a:srgbClr val="001F5F"/>
                </a:solidFill>
                <a:latin typeface="Times New Roman"/>
                <a:cs typeface="Times New Roman"/>
              </a:rPr>
              <a:t>«Демидовский  </a:t>
            </a:r>
            <a:r>
              <a:rPr sz="18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район» </a:t>
            </a:r>
            <a:r>
              <a:rPr sz="1800" b="1" i="1" spc="-15" dirty="0">
                <a:solidFill>
                  <a:srgbClr val="001F5F"/>
                </a:solidFill>
                <a:latin typeface="Times New Roman"/>
                <a:cs typeface="Times New Roman"/>
              </a:rPr>
              <a:t>Смоленской </a:t>
            </a:r>
            <a:r>
              <a:rPr sz="1800" b="1" i="1" spc="-10" dirty="0" err="1">
                <a:solidFill>
                  <a:srgbClr val="001F5F"/>
                </a:solidFill>
                <a:latin typeface="Times New Roman"/>
                <a:cs typeface="Times New Roman"/>
              </a:rPr>
              <a:t>области</a:t>
            </a:r>
            <a:r>
              <a:rPr sz="1800" b="1" i="1" spc="-10" dirty="0" smtClean="0">
                <a:solidFill>
                  <a:srgbClr val="001F5F"/>
                </a:solidFill>
                <a:latin typeface="Times New Roman"/>
                <a:cs typeface="Times New Roman"/>
              </a:rPr>
              <a:t>»</a:t>
            </a:r>
            <a:endParaRPr sz="1800" dirty="0">
              <a:latin typeface="Times New Roman"/>
              <a:cs typeface="Times New Roman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435863" y="3901376"/>
            <a:ext cx="3962400" cy="34753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225653" y="4446523"/>
            <a:ext cx="421640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977595" y="4446523"/>
            <a:ext cx="49974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2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1768601" y="4446523"/>
            <a:ext cx="49974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4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2559176" y="4446523"/>
            <a:ext cx="49974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6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3350133" y="4446523"/>
            <a:ext cx="49974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8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4102100" y="4446523"/>
            <a:ext cx="57721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100.00%</a:t>
            </a:r>
            <a:endParaRPr sz="1100">
              <a:latin typeface="Arial"/>
              <a:cs typeface="Arial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5351145" y="3706495"/>
            <a:ext cx="3211195" cy="673735"/>
          </a:xfrm>
          <a:prstGeom prst="rect">
            <a:avLst/>
          </a:prstGeom>
        </p:spPr>
        <p:txBody>
          <a:bodyPr vert="horz" wrap="square" lIns="0" tIns="24765" rIns="0" bIns="0" rtlCol="0">
            <a:spAutoFit/>
          </a:bodyPr>
          <a:lstStyle/>
          <a:p>
            <a:pPr marL="179705" marR="170180" algn="ctr">
              <a:lnSpc>
                <a:spcPts val="1380"/>
              </a:lnSpc>
              <a:spcBef>
                <a:spcPts val="195"/>
              </a:spcBef>
            </a:pPr>
            <a:r>
              <a:rPr sz="1200" b="1" spc="-10" dirty="0">
                <a:solidFill>
                  <a:srgbClr val="C00000"/>
                </a:solidFill>
                <a:latin typeface="Arial"/>
                <a:cs typeface="Arial"/>
              </a:rPr>
              <a:t>Фактическое исполнение </a:t>
            </a:r>
            <a:r>
              <a:rPr sz="1200" b="1" dirty="0">
                <a:solidFill>
                  <a:srgbClr val="C00000"/>
                </a:solidFill>
                <a:latin typeface="Arial"/>
                <a:cs typeface="Arial"/>
              </a:rPr>
              <a:t>в </a:t>
            </a:r>
            <a:r>
              <a:rPr sz="1200" b="1" dirty="0" smtClean="0">
                <a:solidFill>
                  <a:srgbClr val="C00000"/>
                </a:solidFill>
                <a:latin typeface="Arial"/>
                <a:cs typeface="Arial"/>
              </a:rPr>
              <a:t>20</a:t>
            </a:r>
            <a:r>
              <a:rPr lang="ru-RU" sz="1200" b="1" dirty="0" smtClean="0">
                <a:solidFill>
                  <a:srgbClr val="C00000"/>
                </a:solidFill>
                <a:latin typeface="Arial"/>
                <a:cs typeface="Arial"/>
              </a:rPr>
              <a:t>23</a:t>
            </a:r>
            <a:r>
              <a:rPr sz="1200" b="1" dirty="0" smtClean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200" b="1" spc="-5" dirty="0">
                <a:solidFill>
                  <a:srgbClr val="C00000"/>
                </a:solidFill>
                <a:latin typeface="Arial"/>
                <a:cs typeface="Arial"/>
              </a:rPr>
              <a:t>году  при </a:t>
            </a:r>
            <a:r>
              <a:rPr sz="1200" b="1" spc="-5" dirty="0" err="1">
                <a:solidFill>
                  <a:srgbClr val="C00000"/>
                </a:solidFill>
                <a:latin typeface="Arial"/>
                <a:cs typeface="Arial"/>
              </a:rPr>
              <a:t>плане</a:t>
            </a:r>
            <a:r>
              <a:rPr sz="1200" b="1" spc="-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ru-RU" sz="1200" b="1" dirty="0" smtClean="0">
                <a:solidFill>
                  <a:srgbClr val="C00000"/>
                </a:solidFill>
                <a:latin typeface="Arial"/>
                <a:cs typeface="Arial"/>
              </a:rPr>
              <a:t>353,0</a:t>
            </a:r>
            <a:r>
              <a:rPr sz="1200" b="1" spc="-10" dirty="0" smtClean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200" b="1" spc="-15" dirty="0">
                <a:solidFill>
                  <a:srgbClr val="C00000"/>
                </a:solidFill>
                <a:latin typeface="Arial"/>
                <a:cs typeface="Arial"/>
              </a:rPr>
              <a:t>тыс.рублей</a:t>
            </a:r>
            <a:endParaRPr sz="1200" dirty="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805"/>
              </a:spcBef>
            </a:pPr>
            <a:r>
              <a:rPr sz="1200" b="1" spc="-10" dirty="0" err="1">
                <a:solidFill>
                  <a:srgbClr val="C00000"/>
                </a:solidFill>
                <a:latin typeface="Arial"/>
                <a:cs typeface="Arial"/>
              </a:rPr>
              <a:t>составило</a:t>
            </a:r>
            <a:r>
              <a:rPr sz="1200" b="1" spc="-10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ru-RU" sz="1200" b="1" dirty="0" smtClean="0">
                <a:solidFill>
                  <a:srgbClr val="C00000"/>
                </a:solidFill>
                <a:latin typeface="Arial"/>
                <a:cs typeface="Arial"/>
              </a:rPr>
              <a:t>99,9</a:t>
            </a:r>
            <a:r>
              <a:rPr sz="1200" b="1" dirty="0" smtClean="0">
                <a:solidFill>
                  <a:srgbClr val="C00000"/>
                </a:solidFill>
                <a:latin typeface="Arial"/>
                <a:cs typeface="Arial"/>
              </a:rPr>
              <a:t>% </a:t>
            </a:r>
            <a:r>
              <a:rPr sz="1200" b="1" spc="-5" dirty="0" err="1" smtClean="0">
                <a:solidFill>
                  <a:srgbClr val="C00000"/>
                </a:solidFill>
                <a:latin typeface="Arial"/>
                <a:cs typeface="Arial"/>
              </a:rPr>
              <a:t>или</a:t>
            </a:r>
            <a:r>
              <a:rPr lang="ru-RU" sz="1200" b="1" spc="-5" dirty="0" smtClean="0">
                <a:solidFill>
                  <a:srgbClr val="C00000"/>
                </a:solidFill>
                <a:latin typeface="Arial"/>
                <a:cs typeface="Arial"/>
              </a:rPr>
              <a:t> 352,9 </a:t>
            </a:r>
            <a:r>
              <a:rPr sz="1200" b="1" spc="-15" dirty="0" err="1" smtClean="0">
                <a:solidFill>
                  <a:srgbClr val="C00000"/>
                </a:solidFill>
                <a:latin typeface="Arial"/>
                <a:cs typeface="Arial"/>
              </a:rPr>
              <a:t>тыс.рублей</a:t>
            </a:r>
            <a:endParaRPr sz="1200" dirty="0">
              <a:latin typeface="Arial"/>
              <a:cs typeface="Arial"/>
            </a:endParaRPr>
          </a:p>
        </p:txBody>
      </p:sp>
      <p:graphicFrame>
        <p:nvGraphicFramePr>
          <p:cNvPr id="22" name="object 2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50134045"/>
              </p:ext>
            </p:extLst>
          </p:nvPr>
        </p:nvGraphicFramePr>
        <p:xfrm>
          <a:off x="228396" y="5383529"/>
          <a:ext cx="8793479" cy="8458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901565"/>
                <a:gridCol w="1441450"/>
                <a:gridCol w="1351280"/>
                <a:gridCol w="1099184"/>
              </a:tblGrid>
              <a:tr h="406400">
                <a:tc>
                  <a:txBody>
                    <a:bodyPr/>
                    <a:lstStyle/>
                    <a:p>
                      <a:pPr marL="1120775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200" b="1" spc="-5" dirty="0" err="1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Наименование</a:t>
                      </a:r>
                      <a:r>
                        <a:rPr sz="1200" b="1" spc="-5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ru-RU" sz="1200" b="1" spc="-10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комплекса</a:t>
                      </a:r>
                      <a:r>
                        <a:rPr lang="ru-RU" sz="1200" b="1" spc="-10" baseline="0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процессных мероприятий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77800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200" b="1" dirty="0" err="1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План</a:t>
                      </a:r>
                      <a:r>
                        <a:rPr sz="12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20</a:t>
                      </a:r>
                      <a:r>
                        <a:rPr lang="ru-RU" sz="1200" b="1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23</a:t>
                      </a:r>
                      <a:r>
                        <a:rPr sz="1200" b="1" spc="-185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spc="-20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год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14300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200" b="1" dirty="0" err="1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Факт</a:t>
                      </a:r>
                      <a:r>
                        <a:rPr sz="12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20</a:t>
                      </a:r>
                      <a:r>
                        <a:rPr lang="ru-RU" sz="1200" b="1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23</a:t>
                      </a:r>
                      <a:r>
                        <a:rPr sz="1200" b="1" spc="-145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spc="-40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год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4130" algn="ctr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2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%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R="8890" algn="ctr">
                        <a:lnSpc>
                          <a:spcPts val="1370"/>
                        </a:lnSpc>
                      </a:pPr>
                      <a:r>
                        <a:rPr sz="1200" b="1" spc="-5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исполнения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</a:tr>
              <a:tr h="439420">
                <a:tc>
                  <a:txBody>
                    <a:bodyPr/>
                    <a:lstStyle/>
                    <a:p>
                      <a:pPr marL="91440" marR="330200" indent="38100">
                        <a:lnSpc>
                          <a:spcPts val="1440"/>
                        </a:lnSpc>
                        <a:spcBef>
                          <a:spcPts val="25"/>
                        </a:spcBef>
                      </a:pPr>
                      <a:r>
                        <a:rPr lang="ru-RU" sz="1000" b="1" spc="-5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Комплекс процессных мероприятий </a:t>
                      </a:r>
                      <a:r>
                        <a:rPr sz="1000" b="1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</a:t>
                      </a:r>
                      <a:r>
                        <a:rPr sz="1000" b="1" spc="-1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Повышение </a:t>
                      </a:r>
                      <a:r>
                        <a:rPr sz="1000" b="1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эффективности использования  муниципального</a:t>
                      </a:r>
                      <a:r>
                        <a:rPr sz="1000" b="1" spc="-3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000" b="1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имущества»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317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12700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13970" algn="ctr">
                        <a:lnSpc>
                          <a:spcPct val="100000"/>
                        </a:lnSpc>
                      </a:pPr>
                      <a:r>
                        <a:rPr lang="ru-RU" sz="1000" b="1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353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4445" marB="0" anchor="ctr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12700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13970" algn="ctr">
                        <a:lnSpc>
                          <a:spcPct val="100000"/>
                        </a:lnSpc>
                      </a:pPr>
                      <a:r>
                        <a:rPr lang="ru-RU" sz="1000" b="1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352,9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4445" marB="0" anchor="ctr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12700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358775">
                        <a:lnSpc>
                          <a:spcPct val="100000"/>
                        </a:lnSpc>
                      </a:pPr>
                      <a:r>
                        <a:rPr lang="ru-RU" sz="1000" b="1" spc="-9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99,9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4445" marB="0" anchor="ctr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12700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</a:tr>
            </a:tbl>
          </a:graphicData>
        </a:graphic>
      </p:graphicFrame>
      <p:sp>
        <p:nvSpPr>
          <p:cNvPr id="23" name="object 23"/>
          <p:cNvSpPr txBox="1"/>
          <p:nvPr/>
        </p:nvSpPr>
        <p:spPr>
          <a:xfrm>
            <a:off x="341477" y="1766442"/>
            <a:ext cx="8401050" cy="513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sz="1600" b="1" spc="-5" dirty="0">
                <a:solidFill>
                  <a:srgbClr val="964607"/>
                </a:solidFill>
                <a:latin typeface="Times New Roman"/>
                <a:cs typeface="Times New Roman"/>
              </a:rPr>
              <a:t>Цель: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Обеспечение </a:t>
            </a:r>
            <a:r>
              <a:rPr sz="1600" b="1" spc="-20" dirty="0">
                <a:solidFill>
                  <a:srgbClr val="996633"/>
                </a:solidFill>
                <a:latin typeface="Times New Roman"/>
                <a:cs typeface="Times New Roman"/>
              </a:rPr>
              <a:t>доходности 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и рационального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использования 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земельно-имущественного 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комплекса 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и </a:t>
            </a:r>
            <a:r>
              <a:rPr sz="1600" b="1" spc="-20" dirty="0">
                <a:solidFill>
                  <a:srgbClr val="996633"/>
                </a:solidFill>
                <a:latin typeface="Times New Roman"/>
                <a:cs typeface="Times New Roman"/>
              </a:rPr>
              <a:t>его</a:t>
            </a:r>
            <a:r>
              <a:rPr sz="1600" b="1" spc="15" dirty="0">
                <a:solidFill>
                  <a:srgbClr val="996633"/>
                </a:solidFill>
                <a:latin typeface="Times New Roman"/>
                <a:cs typeface="Times New Roman"/>
              </a:rPr>
              <a:t>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развитие</a:t>
            </a:r>
            <a:endParaRPr sz="1600">
              <a:latin typeface="Times New Roman"/>
              <a:cs typeface="Times New Roman"/>
            </a:endParaRPr>
          </a:p>
        </p:txBody>
      </p:sp>
      <p:graphicFrame>
        <p:nvGraphicFramePr>
          <p:cNvPr id="24" name="object 2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472156"/>
              </p:ext>
            </p:extLst>
          </p:nvPr>
        </p:nvGraphicFramePr>
        <p:xfrm>
          <a:off x="429351" y="3731261"/>
          <a:ext cx="3956049" cy="64896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91210"/>
                <a:gridCol w="791210"/>
                <a:gridCol w="791209"/>
                <a:gridCol w="791210"/>
                <a:gridCol w="791210"/>
              </a:tblGrid>
              <a:tr h="648969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905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905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905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sp>
        <p:nvSpPr>
          <p:cNvPr id="25" name="object 25"/>
          <p:cNvSpPr/>
          <p:nvPr/>
        </p:nvSpPr>
        <p:spPr>
          <a:xfrm>
            <a:off x="5283708" y="3916679"/>
            <a:ext cx="121158" cy="12115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435863" y="3918203"/>
            <a:ext cx="3954844" cy="272034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32"/>
          <p:cNvSpPr txBox="1"/>
          <p:nvPr/>
        </p:nvSpPr>
        <p:spPr>
          <a:xfrm>
            <a:off x="1227467" y="3955475"/>
            <a:ext cx="1905635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200" b="1" dirty="0" smtClean="0">
                <a:solidFill>
                  <a:srgbClr val="FFFFFF"/>
                </a:solidFill>
                <a:latin typeface="Times New Roman"/>
                <a:cs typeface="Times New Roman"/>
              </a:rPr>
              <a:t>352,9 </a:t>
            </a:r>
            <a:r>
              <a:rPr sz="1200" b="1" dirty="0" err="1" smtClean="0">
                <a:solidFill>
                  <a:srgbClr val="FFFFFF"/>
                </a:solidFill>
                <a:latin typeface="Times New Roman"/>
                <a:cs typeface="Times New Roman"/>
              </a:rPr>
              <a:t>тыс</a:t>
            </a:r>
            <a:r>
              <a:rPr sz="1200" b="1" dirty="0">
                <a:solidFill>
                  <a:srgbClr val="FFFFFF"/>
                </a:solidFill>
                <a:latin typeface="Times New Roman"/>
                <a:cs typeface="Times New Roman"/>
              </a:rPr>
              <a:t>. </a:t>
            </a:r>
            <a:r>
              <a:rPr sz="1200" b="1" spc="-10" dirty="0">
                <a:solidFill>
                  <a:srgbClr val="FFFFFF"/>
                </a:solidFill>
                <a:latin typeface="Times New Roman"/>
                <a:cs typeface="Times New Roman"/>
              </a:rPr>
              <a:t>руб.</a:t>
            </a:r>
            <a:r>
              <a:rPr sz="1200" b="1" spc="-19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200" b="1" dirty="0" smtClean="0">
                <a:solidFill>
                  <a:srgbClr val="FFFFFF"/>
                </a:solidFill>
                <a:latin typeface="Times New Roman"/>
                <a:cs typeface="Times New Roman"/>
              </a:rPr>
              <a:t>(</a:t>
            </a:r>
            <a:r>
              <a:rPr lang="ru-RU" sz="1200" b="1" dirty="0" smtClean="0">
                <a:solidFill>
                  <a:srgbClr val="FFFFFF"/>
                </a:solidFill>
                <a:latin typeface="Times New Roman"/>
                <a:cs typeface="Times New Roman"/>
              </a:rPr>
              <a:t>99,9</a:t>
            </a:r>
            <a:r>
              <a:rPr sz="1200" b="1" dirty="0" smtClean="0">
                <a:solidFill>
                  <a:srgbClr val="FFFFFF"/>
                </a:solidFill>
                <a:latin typeface="Times New Roman"/>
                <a:cs typeface="Times New Roman"/>
              </a:rPr>
              <a:t>%)</a:t>
            </a:r>
            <a:endParaRPr sz="1200" dirty="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2971800"/>
            <a:ext cx="4677746" cy="38505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" name="object 22"/>
          <p:cNvSpPr txBox="1"/>
          <p:nvPr/>
        </p:nvSpPr>
        <p:spPr>
          <a:xfrm>
            <a:off x="228701" y="1235710"/>
            <a:ext cx="8809355" cy="148951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sz="1600" b="1" spc="-5" dirty="0">
                <a:solidFill>
                  <a:srgbClr val="964607"/>
                </a:solidFill>
                <a:latin typeface="Times New Roman"/>
                <a:cs typeface="Times New Roman"/>
              </a:rPr>
              <a:t>Цель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: </a:t>
            </a:r>
            <a:r>
              <a:rPr lang="ru-RU" sz="1600" b="1" spc="-10" dirty="0" smtClean="0">
                <a:solidFill>
                  <a:srgbClr val="996633"/>
                </a:solidFill>
                <a:latin typeface="Times New Roman"/>
                <a:cs typeface="Times New Roman"/>
              </a:rPr>
              <a:t>Организация </a:t>
            </a:r>
            <a:r>
              <a:rPr lang="ru-RU"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автотранспортного обслуживания органов местного самоуправления муниципального образования «Демидовский район» Смоленской </a:t>
            </a:r>
            <a:r>
              <a:rPr lang="ru-RU" sz="1600" b="1" spc="-10" dirty="0" smtClean="0">
                <a:solidFill>
                  <a:srgbClr val="996633"/>
                </a:solidFill>
                <a:latin typeface="Times New Roman"/>
                <a:cs typeface="Times New Roman"/>
              </a:rPr>
              <a:t>области.</a:t>
            </a:r>
          </a:p>
          <a:p>
            <a:pPr marL="12700" marR="5080">
              <a:lnSpc>
                <a:spcPct val="100000"/>
              </a:lnSpc>
              <a:spcBef>
                <a:spcPts val="95"/>
              </a:spcBef>
            </a:pPr>
            <a:endParaRPr lang="ru-RU" sz="1600" b="1" spc="-10" dirty="0">
              <a:solidFill>
                <a:srgbClr val="996633"/>
              </a:solidFill>
              <a:latin typeface="Times New Roman"/>
              <a:cs typeface="Times New Roman"/>
            </a:endParaRPr>
          </a:p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lang="ru-RU" sz="1600" b="1" spc="-10" dirty="0" smtClean="0">
                <a:solidFill>
                  <a:srgbClr val="996633"/>
                </a:solidFill>
                <a:latin typeface="Times New Roman"/>
                <a:cs typeface="Times New Roman"/>
              </a:rPr>
              <a:t>                                                                                                       </a:t>
            </a:r>
            <a:r>
              <a:rPr sz="1200" b="1" spc="-10" dirty="0" err="1" smtClean="0">
                <a:solidFill>
                  <a:srgbClr val="C00000"/>
                </a:solidFill>
                <a:latin typeface="Arial"/>
                <a:cs typeface="Arial"/>
              </a:rPr>
              <a:t>Фактическое</a:t>
            </a:r>
            <a:r>
              <a:rPr sz="1200" b="1" spc="-10" dirty="0" smtClean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200" b="1" spc="-10" dirty="0">
                <a:solidFill>
                  <a:srgbClr val="C00000"/>
                </a:solidFill>
                <a:latin typeface="Arial"/>
                <a:cs typeface="Arial"/>
              </a:rPr>
              <a:t>исполнение </a:t>
            </a:r>
            <a:r>
              <a:rPr sz="1200" b="1" dirty="0">
                <a:solidFill>
                  <a:srgbClr val="C00000"/>
                </a:solidFill>
                <a:latin typeface="Arial"/>
                <a:cs typeface="Arial"/>
              </a:rPr>
              <a:t>в </a:t>
            </a:r>
            <a:r>
              <a:rPr lang="ru-RU" sz="1200" b="1" dirty="0" smtClean="0">
                <a:solidFill>
                  <a:srgbClr val="C00000"/>
                </a:solidFill>
                <a:latin typeface="Arial"/>
                <a:cs typeface="Arial"/>
              </a:rPr>
              <a:t>2023</a:t>
            </a:r>
            <a:r>
              <a:rPr sz="1200" b="1" spc="25" dirty="0" smtClean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200" b="1" spc="-5" dirty="0">
                <a:solidFill>
                  <a:srgbClr val="C00000"/>
                </a:solidFill>
                <a:latin typeface="Arial"/>
                <a:cs typeface="Arial"/>
              </a:rPr>
              <a:t>году</a:t>
            </a:r>
            <a:endParaRPr sz="1200" dirty="0">
              <a:latin typeface="Arial"/>
              <a:cs typeface="Arial"/>
            </a:endParaRPr>
          </a:p>
          <a:p>
            <a:pPr marL="4491990" algn="ctr">
              <a:lnSpc>
                <a:spcPts val="1410"/>
              </a:lnSpc>
            </a:pPr>
            <a:r>
              <a:rPr sz="1200" b="1" spc="-5" dirty="0">
                <a:solidFill>
                  <a:srgbClr val="C00000"/>
                </a:solidFill>
                <a:latin typeface="Arial"/>
                <a:cs typeface="Arial"/>
              </a:rPr>
              <a:t>при </a:t>
            </a:r>
            <a:r>
              <a:rPr sz="1200" b="1" spc="-5" dirty="0" err="1">
                <a:solidFill>
                  <a:srgbClr val="C00000"/>
                </a:solidFill>
                <a:latin typeface="Arial"/>
                <a:cs typeface="Arial"/>
              </a:rPr>
              <a:t>плане</a:t>
            </a:r>
            <a:r>
              <a:rPr sz="1200" b="1" spc="-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ru-RU" sz="1200" b="1" dirty="0" smtClean="0">
                <a:solidFill>
                  <a:srgbClr val="C00000"/>
                </a:solidFill>
                <a:latin typeface="Arial"/>
                <a:cs typeface="Arial"/>
              </a:rPr>
              <a:t>6 699,1</a:t>
            </a:r>
            <a:r>
              <a:rPr sz="1200" b="1" spc="-25" dirty="0" smtClean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200" b="1" spc="-15" dirty="0">
                <a:solidFill>
                  <a:srgbClr val="C00000"/>
                </a:solidFill>
                <a:latin typeface="Arial"/>
                <a:cs typeface="Arial"/>
              </a:rPr>
              <a:t>тыс.рублей</a:t>
            </a:r>
            <a:endParaRPr sz="1200" dirty="0">
              <a:latin typeface="Arial"/>
              <a:cs typeface="Arial"/>
            </a:endParaRPr>
          </a:p>
          <a:p>
            <a:pPr marL="4448175" algn="ctr">
              <a:lnSpc>
                <a:spcPct val="100000"/>
              </a:lnSpc>
              <a:spcBef>
                <a:spcPts val="840"/>
              </a:spcBef>
            </a:pPr>
            <a:r>
              <a:rPr sz="1200" b="1" spc="-10" dirty="0" err="1">
                <a:solidFill>
                  <a:srgbClr val="C00000"/>
                </a:solidFill>
                <a:latin typeface="Arial"/>
                <a:cs typeface="Arial"/>
              </a:rPr>
              <a:t>составило</a:t>
            </a:r>
            <a:r>
              <a:rPr sz="1200" b="1" spc="-10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ru-RU" sz="1200" b="1" dirty="0" smtClean="0">
                <a:solidFill>
                  <a:srgbClr val="C00000"/>
                </a:solidFill>
                <a:latin typeface="Arial"/>
                <a:cs typeface="Arial"/>
              </a:rPr>
              <a:t>99,9</a:t>
            </a:r>
            <a:r>
              <a:rPr sz="1200" b="1" dirty="0" smtClean="0">
                <a:solidFill>
                  <a:srgbClr val="C00000"/>
                </a:solidFill>
                <a:latin typeface="Arial"/>
                <a:cs typeface="Arial"/>
              </a:rPr>
              <a:t>% </a:t>
            </a:r>
            <a:r>
              <a:rPr sz="1200" b="1" spc="-5" dirty="0" err="1">
                <a:solidFill>
                  <a:srgbClr val="C00000"/>
                </a:solidFill>
                <a:latin typeface="Arial"/>
                <a:cs typeface="Arial"/>
              </a:rPr>
              <a:t>или</a:t>
            </a:r>
            <a:r>
              <a:rPr sz="1200" b="1" spc="-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ru-RU" sz="1200" b="1" dirty="0" smtClean="0">
                <a:solidFill>
                  <a:srgbClr val="C00000"/>
                </a:solidFill>
                <a:latin typeface="Arial"/>
                <a:cs typeface="Arial"/>
              </a:rPr>
              <a:t>6 698,8</a:t>
            </a:r>
            <a:r>
              <a:rPr sz="1200" b="1" spc="-25" dirty="0" smtClean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200" b="1" spc="-15" dirty="0">
                <a:solidFill>
                  <a:srgbClr val="C00000"/>
                </a:solidFill>
                <a:latin typeface="Arial"/>
                <a:cs typeface="Arial"/>
              </a:rPr>
              <a:t>тыс.рублей</a:t>
            </a:r>
            <a:endParaRPr sz="1200" dirty="0">
              <a:latin typeface="Arial"/>
              <a:cs typeface="Arial"/>
            </a:endParaRPr>
          </a:p>
        </p:txBody>
      </p:sp>
      <p:sp>
        <p:nvSpPr>
          <p:cNvPr id="2" name="object 2"/>
          <p:cNvSpPr/>
          <p:nvPr/>
        </p:nvSpPr>
        <p:spPr>
          <a:xfrm>
            <a:off x="0" y="0"/>
            <a:ext cx="286512" cy="5334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13004" y="135636"/>
            <a:ext cx="8730996" cy="27432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09955" y="135636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59" y="135635"/>
                </a:lnTo>
                <a:lnTo>
                  <a:pt x="137159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47116" y="0"/>
            <a:ext cx="140335" cy="135890"/>
          </a:xfrm>
          <a:custGeom>
            <a:avLst/>
            <a:gdLst/>
            <a:ahLst/>
            <a:cxnLst/>
            <a:rect l="l" t="t" r="r" b="b"/>
            <a:pathLst>
              <a:path w="140334" h="135890">
                <a:moveTo>
                  <a:pt x="0" y="135636"/>
                </a:moveTo>
                <a:lnTo>
                  <a:pt x="140208" y="135636"/>
                </a:lnTo>
                <a:lnTo>
                  <a:pt x="140208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47116" y="135636"/>
            <a:ext cx="140335" cy="140335"/>
          </a:xfrm>
          <a:custGeom>
            <a:avLst/>
            <a:gdLst/>
            <a:ahLst/>
            <a:cxnLst/>
            <a:rect l="l" t="t" r="r" b="b"/>
            <a:pathLst>
              <a:path w="140334" h="140335">
                <a:moveTo>
                  <a:pt x="0" y="140207"/>
                </a:moveTo>
                <a:lnTo>
                  <a:pt x="140208" y="140207"/>
                </a:lnTo>
                <a:lnTo>
                  <a:pt x="140208" y="0"/>
                </a:lnTo>
                <a:lnTo>
                  <a:pt x="0" y="0"/>
                </a:lnTo>
                <a:lnTo>
                  <a:pt x="0" y="140207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74320" y="274320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60" y="135635"/>
                </a:lnTo>
                <a:lnTo>
                  <a:pt x="137160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31063" y="137160"/>
            <a:ext cx="142240" cy="137160"/>
          </a:xfrm>
          <a:custGeom>
            <a:avLst/>
            <a:gdLst/>
            <a:ahLst/>
            <a:cxnLst/>
            <a:rect l="l" t="t" r="r" b="b"/>
            <a:pathLst>
              <a:path w="142240" h="137160">
                <a:moveTo>
                  <a:pt x="0" y="137159"/>
                </a:moveTo>
                <a:lnTo>
                  <a:pt x="141732" y="137159"/>
                </a:lnTo>
                <a:lnTo>
                  <a:pt x="141732" y="0"/>
                </a:lnTo>
                <a:lnTo>
                  <a:pt x="0" y="0"/>
                </a:lnTo>
                <a:lnTo>
                  <a:pt x="0" y="137159"/>
                </a:lnTo>
                <a:close/>
              </a:path>
            </a:pathLst>
          </a:custGeom>
          <a:solidFill>
            <a:srgbClr val="0000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09955" y="271272"/>
            <a:ext cx="137160" cy="139065"/>
          </a:xfrm>
          <a:custGeom>
            <a:avLst/>
            <a:gdLst/>
            <a:ahLst/>
            <a:cxnLst/>
            <a:rect l="l" t="t" r="r" b="b"/>
            <a:pathLst>
              <a:path w="137159" h="139065">
                <a:moveTo>
                  <a:pt x="0" y="138683"/>
                </a:moveTo>
                <a:lnTo>
                  <a:pt x="137159" y="138683"/>
                </a:lnTo>
                <a:lnTo>
                  <a:pt x="137159" y="0"/>
                </a:lnTo>
                <a:lnTo>
                  <a:pt x="0" y="0"/>
                </a:lnTo>
                <a:lnTo>
                  <a:pt x="0" y="138683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74320" y="409955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6"/>
                </a:moveTo>
                <a:lnTo>
                  <a:pt x="137160" y="135636"/>
                </a:lnTo>
                <a:lnTo>
                  <a:pt x="137160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924560" y="358266"/>
            <a:ext cx="7724775" cy="84382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065" marR="5080" indent="113664" algn="ctr">
              <a:lnSpc>
                <a:spcPct val="100000"/>
              </a:lnSpc>
              <a:spcBef>
                <a:spcPts val="100"/>
              </a:spcBef>
            </a:pPr>
            <a:r>
              <a:rPr sz="1800" b="1" i="1" spc="-10" dirty="0">
                <a:solidFill>
                  <a:srgbClr val="001F5F"/>
                </a:solidFill>
                <a:latin typeface="Times New Roman"/>
                <a:cs typeface="Times New Roman"/>
              </a:rPr>
              <a:t>Муниципальная </a:t>
            </a:r>
            <a:r>
              <a:rPr sz="1800" b="1" i="1" spc="-5" dirty="0" err="1">
                <a:solidFill>
                  <a:srgbClr val="001F5F"/>
                </a:solidFill>
                <a:latin typeface="Times New Roman"/>
                <a:cs typeface="Times New Roman"/>
              </a:rPr>
              <a:t>программа</a:t>
            </a:r>
            <a:r>
              <a:rPr sz="18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lang="ru-RU" sz="18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«Организация автотранспортного обслуживания </a:t>
            </a:r>
            <a:r>
              <a:rPr lang="ru-RU" sz="1800" b="1" i="1" spc="-5" dirty="0" smtClean="0">
                <a:solidFill>
                  <a:srgbClr val="001F5F"/>
                </a:solidFill>
                <a:latin typeface="Times New Roman"/>
                <a:cs typeface="Times New Roman"/>
              </a:rPr>
              <a:t>органов </a:t>
            </a:r>
            <a:r>
              <a:rPr lang="ru-RU" sz="18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местного самоуправления </a:t>
            </a:r>
            <a:r>
              <a:rPr lang="ru-RU" sz="1800" b="1" i="1" spc="-5" dirty="0" smtClean="0">
                <a:solidFill>
                  <a:srgbClr val="001F5F"/>
                </a:solidFill>
                <a:latin typeface="Times New Roman"/>
                <a:cs typeface="Times New Roman"/>
              </a:rPr>
              <a:t>муниципального образования </a:t>
            </a:r>
            <a:r>
              <a:rPr lang="ru-RU" sz="18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«Демидовский район» </a:t>
            </a:r>
            <a:r>
              <a:rPr lang="ru-RU" sz="1800" b="1" i="1" spc="-5" dirty="0" smtClean="0">
                <a:solidFill>
                  <a:srgbClr val="001F5F"/>
                </a:solidFill>
                <a:latin typeface="Times New Roman"/>
                <a:cs typeface="Times New Roman"/>
              </a:rPr>
              <a:t>Смоленской </a:t>
            </a:r>
            <a:r>
              <a:rPr lang="ru-RU" sz="18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области» </a:t>
            </a:r>
          </a:p>
        </p:txBody>
      </p:sp>
      <p:sp>
        <p:nvSpPr>
          <p:cNvPr id="13" name="object 13"/>
          <p:cNvSpPr/>
          <p:nvPr/>
        </p:nvSpPr>
        <p:spPr>
          <a:xfrm>
            <a:off x="361950" y="1943014"/>
            <a:ext cx="3744467" cy="34753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265811" y="2773934"/>
            <a:ext cx="421640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 dirty="0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963878" y="2760218"/>
            <a:ext cx="499745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2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 dirty="0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1734438" y="2778125"/>
            <a:ext cx="499745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4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 dirty="0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2545459" y="2760217"/>
            <a:ext cx="499745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6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 dirty="0">
              <a:latin typeface="Arial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3276600" y="2769743"/>
            <a:ext cx="499745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8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 dirty="0">
              <a:latin typeface="Arial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4028185" y="2756026"/>
            <a:ext cx="577215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100.00%</a:t>
            </a:r>
            <a:endParaRPr sz="1100" dirty="0">
              <a:latin typeface="Arial"/>
              <a:cs typeface="Arial"/>
            </a:endParaRPr>
          </a:p>
        </p:txBody>
      </p:sp>
      <p:graphicFrame>
        <p:nvGraphicFramePr>
          <p:cNvPr id="21" name="object 2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79176744"/>
              </p:ext>
            </p:extLst>
          </p:nvPr>
        </p:nvGraphicFramePr>
        <p:xfrm>
          <a:off x="202182" y="3124199"/>
          <a:ext cx="4141218" cy="358140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160018"/>
                <a:gridCol w="762000"/>
                <a:gridCol w="685800"/>
                <a:gridCol w="533400"/>
              </a:tblGrid>
              <a:tr h="1184944">
                <a:tc>
                  <a:txBody>
                    <a:bodyPr/>
                    <a:lstStyle/>
                    <a:p>
                      <a:pPr marL="421005" marR="391795" indent="313690" algn="ctr">
                        <a:lnSpc>
                          <a:spcPts val="1739"/>
                        </a:lnSpc>
                        <a:spcBef>
                          <a:spcPts val="100"/>
                        </a:spcBef>
                      </a:pPr>
                      <a:r>
                        <a:rPr sz="1200" b="1" spc="-10" dirty="0" err="1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Наименовани</a:t>
                      </a:r>
                      <a:r>
                        <a:rPr lang="ru-RU" sz="1200" b="1" spc="-10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е</a:t>
                      </a:r>
                      <a:r>
                        <a:rPr sz="1200" b="1" spc="-10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 </a:t>
                      </a:r>
                      <a:r>
                        <a:rPr lang="ru-RU" sz="1200" b="1" spc="-10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комплексов процессных мероприятий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270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4775" marR="242570" algn="ctr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200" b="1" dirty="0" err="1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План</a:t>
                      </a:r>
                      <a:r>
                        <a:rPr sz="12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 </a:t>
                      </a:r>
                      <a:r>
                        <a:rPr lang="ru-RU" sz="1200" b="1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2023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  <a:p>
                      <a:pPr marR="134620" algn="ctr">
                        <a:lnSpc>
                          <a:spcPct val="100000"/>
                        </a:lnSpc>
                      </a:pPr>
                      <a:r>
                        <a:rPr sz="1200" b="1" spc="-20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год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4139" marR="241935" algn="ctr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200" b="1" dirty="0" err="1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Факт</a:t>
                      </a:r>
                      <a:r>
                        <a:rPr sz="12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 </a:t>
                      </a:r>
                      <a:r>
                        <a:rPr lang="ru-RU" sz="1200" b="1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2023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  <a:p>
                      <a:pPr marR="133985" algn="ctr">
                        <a:lnSpc>
                          <a:spcPct val="100000"/>
                        </a:lnSpc>
                      </a:pPr>
                      <a:r>
                        <a:rPr sz="1200" b="1" spc="-40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год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0955" algn="ctr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2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%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L="96520" marR="109855" algn="ctr">
                        <a:lnSpc>
                          <a:spcPct val="100000"/>
                        </a:lnSpc>
                      </a:pPr>
                      <a:r>
                        <a:rPr sz="12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и</a:t>
                      </a:r>
                      <a:r>
                        <a:rPr sz="1200" b="1" spc="-5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с</a:t>
                      </a:r>
                      <a:r>
                        <a:rPr sz="12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п</a:t>
                      </a:r>
                      <a:r>
                        <a:rPr sz="1200" b="1" spc="-25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о</a:t>
                      </a:r>
                      <a:r>
                        <a:rPr sz="1200" b="1" spc="-5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л</a:t>
                      </a:r>
                      <a:r>
                        <a:rPr sz="12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не  ния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</a:tr>
              <a:tr h="1447870">
                <a:tc>
                  <a:txBody>
                    <a:bodyPr/>
                    <a:lstStyle/>
                    <a:p>
                      <a:pPr marL="129539">
                        <a:lnSpc>
                          <a:spcPts val="1420"/>
                        </a:lnSpc>
                      </a:pPr>
                      <a:r>
                        <a:rPr lang="ru-RU" sz="1000" b="1" spc="-5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Комплекс процессных мероприятий "Материально-техническое обеспечение деятельности МКУ АТ муниципального образования "Демидовский район" Смоленской области"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210185">
                        <a:lnSpc>
                          <a:spcPct val="100000"/>
                        </a:lnSpc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1 146,4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210185">
                        <a:lnSpc>
                          <a:spcPct val="100000"/>
                        </a:lnSpc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1 146,4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231140">
                        <a:lnSpc>
                          <a:spcPct val="100000"/>
                        </a:lnSpc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</a:tr>
              <a:tr h="948587">
                <a:tc>
                  <a:txBody>
                    <a:bodyPr/>
                    <a:lstStyle/>
                    <a:p>
                      <a:pPr marL="91440" marR="41910">
                        <a:lnSpc>
                          <a:spcPct val="100000"/>
                        </a:lnSpc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Комплекс процессных мероприятий "Обеспечение организационных условий для реализации муниципальной программы"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12700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210185">
                        <a:lnSpc>
                          <a:spcPct val="100000"/>
                        </a:lnSpc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5 552,7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12700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210185">
                        <a:lnSpc>
                          <a:spcPct val="100000"/>
                        </a:lnSpc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5 552,4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12700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231140">
                        <a:lnSpc>
                          <a:spcPct val="100000"/>
                        </a:lnSpc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99,9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12700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3" name="object 2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87983539"/>
              </p:ext>
            </p:extLst>
          </p:nvPr>
        </p:nvGraphicFramePr>
        <p:xfrm>
          <a:off x="362015" y="1875749"/>
          <a:ext cx="3954778" cy="682498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91210"/>
                <a:gridCol w="791210"/>
                <a:gridCol w="791209"/>
                <a:gridCol w="791210"/>
                <a:gridCol w="789939"/>
              </a:tblGrid>
              <a:tr h="682498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2540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2540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2540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sp>
        <p:nvSpPr>
          <p:cNvPr id="24" name="object 24"/>
          <p:cNvSpPr/>
          <p:nvPr/>
        </p:nvSpPr>
        <p:spPr>
          <a:xfrm>
            <a:off x="4953000" y="2313028"/>
            <a:ext cx="122682" cy="12115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361950" y="1946476"/>
            <a:ext cx="3954843" cy="27052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r>
              <a:rPr lang="ru-RU" sz="1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6 698,8 </a:t>
            </a:r>
            <a:r>
              <a:rPr lang="ru-RU" sz="1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тыс.руб</a:t>
            </a:r>
            <a:r>
              <a:rPr lang="ru-RU" sz="1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(99,9%)</a:t>
            </a:r>
            <a:endParaRPr sz="1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651768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86512" cy="533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13004" y="135636"/>
            <a:ext cx="8730996" cy="27432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09955" y="135636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59" y="135635"/>
                </a:lnTo>
                <a:lnTo>
                  <a:pt x="137159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47116" y="0"/>
            <a:ext cx="140335" cy="135890"/>
          </a:xfrm>
          <a:custGeom>
            <a:avLst/>
            <a:gdLst/>
            <a:ahLst/>
            <a:cxnLst/>
            <a:rect l="l" t="t" r="r" b="b"/>
            <a:pathLst>
              <a:path w="140334" h="135890">
                <a:moveTo>
                  <a:pt x="0" y="135636"/>
                </a:moveTo>
                <a:lnTo>
                  <a:pt x="140208" y="135636"/>
                </a:lnTo>
                <a:lnTo>
                  <a:pt x="140208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47116" y="135636"/>
            <a:ext cx="140335" cy="140335"/>
          </a:xfrm>
          <a:custGeom>
            <a:avLst/>
            <a:gdLst/>
            <a:ahLst/>
            <a:cxnLst/>
            <a:rect l="l" t="t" r="r" b="b"/>
            <a:pathLst>
              <a:path w="140334" h="140335">
                <a:moveTo>
                  <a:pt x="0" y="140207"/>
                </a:moveTo>
                <a:lnTo>
                  <a:pt x="140208" y="140207"/>
                </a:lnTo>
                <a:lnTo>
                  <a:pt x="140208" y="0"/>
                </a:lnTo>
                <a:lnTo>
                  <a:pt x="0" y="0"/>
                </a:lnTo>
                <a:lnTo>
                  <a:pt x="0" y="140207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74320" y="274320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60" y="135635"/>
                </a:lnTo>
                <a:lnTo>
                  <a:pt x="137160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31063" y="137160"/>
            <a:ext cx="142240" cy="137160"/>
          </a:xfrm>
          <a:custGeom>
            <a:avLst/>
            <a:gdLst/>
            <a:ahLst/>
            <a:cxnLst/>
            <a:rect l="l" t="t" r="r" b="b"/>
            <a:pathLst>
              <a:path w="142240" h="137160">
                <a:moveTo>
                  <a:pt x="0" y="137159"/>
                </a:moveTo>
                <a:lnTo>
                  <a:pt x="141732" y="137159"/>
                </a:lnTo>
                <a:lnTo>
                  <a:pt x="141732" y="0"/>
                </a:lnTo>
                <a:lnTo>
                  <a:pt x="0" y="0"/>
                </a:lnTo>
                <a:lnTo>
                  <a:pt x="0" y="137159"/>
                </a:lnTo>
                <a:close/>
              </a:path>
            </a:pathLst>
          </a:custGeom>
          <a:solidFill>
            <a:srgbClr val="0000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09955" y="271272"/>
            <a:ext cx="137160" cy="139065"/>
          </a:xfrm>
          <a:custGeom>
            <a:avLst/>
            <a:gdLst/>
            <a:ahLst/>
            <a:cxnLst/>
            <a:rect l="l" t="t" r="r" b="b"/>
            <a:pathLst>
              <a:path w="137159" h="139065">
                <a:moveTo>
                  <a:pt x="0" y="138683"/>
                </a:moveTo>
                <a:lnTo>
                  <a:pt x="137159" y="138683"/>
                </a:lnTo>
                <a:lnTo>
                  <a:pt x="137159" y="0"/>
                </a:lnTo>
                <a:lnTo>
                  <a:pt x="0" y="0"/>
                </a:lnTo>
                <a:lnTo>
                  <a:pt x="0" y="138683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74320" y="409955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6"/>
                </a:moveTo>
                <a:lnTo>
                  <a:pt x="137160" y="135636"/>
                </a:lnTo>
                <a:lnTo>
                  <a:pt x="137160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30480" y="548638"/>
            <a:ext cx="9101328" cy="619201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1203452" y="430148"/>
            <a:ext cx="7338695" cy="84899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14300" marR="5080" indent="-102235">
              <a:lnSpc>
                <a:spcPct val="100000"/>
              </a:lnSpc>
              <a:spcBef>
                <a:spcPts val="100"/>
              </a:spcBef>
            </a:pPr>
            <a:r>
              <a:rPr sz="1800" b="1" i="1" spc="-10" dirty="0">
                <a:solidFill>
                  <a:srgbClr val="001F5F"/>
                </a:solidFill>
                <a:latin typeface="Times New Roman"/>
                <a:cs typeface="Times New Roman"/>
              </a:rPr>
              <a:t>Муниципальная </a:t>
            </a:r>
            <a:r>
              <a:rPr sz="18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программа «Обеспечение </a:t>
            </a:r>
            <a:r>
              <a:rPr sz="1800" b="1" i="1" spc="-10" dirty="0">
                <a:solidFill>
                  <a:srgbClr val="001F5F"/>
                </a:solidFill>
                <a:latin typeface="Times New Roman"/>
                <a:cs typeface="Times New Roman"/>
              </a:rPr>
              <a:t>финансовых </a:t>
            </a:r>
            <a:r>
              <a:rPr sz="1800" b="1" i="1" spc="-15" dirty="0">
                <a:solidFill>
                  <a:srgbClr val="001F5F"/>
                </a:solidFill>
                <a:latin typeface="Times New Roman"/>
                <a:cs typeface="Times New Roman"/>
              </a:rPr>
              <a:t>расходов </a:t>
            </a:r>
            <a:r>
              <a:rPr sz="1800" b="1" i="1" spc="-20" dirty="0">
                <a:solidFill>
                  <a:srgbClr val="001F5F"/>
                </a:solidFill>
                <a:latin typeface="Times New Roman"/>
                <a:cs typeface="Times New Roman"/>
              </a:rPr>
              <a:t>Отдела  </a:t>
            </a:r>
            <a:r>
              <a:rPr sz="1800" b="1" i="1" spc="-15" dirty="0">
                <a:solidFill>
                  <a:srgbClr val="001F5F"/>
                </a:solidFill>
                <a:latin typeface="Times New Roman"/>
                <a:cs typeface="Times New Roman"/>
              </a:rPr>
              <a:t>городского хозяйства </a:t>
            </a:r>
            <a:r>
              <a:rPr sz="18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Администрации муниципального</a:t>
            </a:r>
            <a:r>
              <a:rPr sz="1800" b="1" i="1" spc="50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sz="18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образования</a:t>
            </a:r>
            <a:endParaRPr sz="1800" dirty="0">
              <a:latin typeface="Times New Roman"/>
              <a:cs typeface="Times New Roman"/>
            </a:endParaRPr>
          </a:p>
          <a:p>
            <a:pPr marL="361315">
              <a:lnSpc>
                <a:spcPct val="100000"/>
              </a:lnSpc>
            </a:pPr>
            <a:r>
              <a:rPr sz="1800" b="1" i="1" spc="-10" dirty="0">
                <a:solidFill>
                  <a:srgbClr val="001F5F"/>
                </a:solidFill>
                <a:latin typeface="Times New Roman"/>
                <a:cs typeface="Times New Roman"/>
              </a:rPr>
              <a:t>«Демидовский </a:t>
            </a:r>
            <a:r>
              <a:rPr sz="18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район» </a:t>
            </a:r>
            <a:r>
              <a:rPr sz="1800" b="1" i="1" spc="-15" dirty="0">
                <a:solidFill>
                  <a:srgbClr val="001F5F"/>
                </a:solidFill>
                <a:latin typeface="Times New Roman"/>
                <a:cs typeface="Times New Roman"/>
              </a:rPr>
              <a:t>Смоленской </a:t>
            </a:r>
            <a:r>
              <a:rPr sz="1800" b="1" i="1" spc="-10" dirty="0" err="1">
                <a:solidFill>
                  <a:srgbClr val="001F5F"/>
                </a:solidFill>
                <a:latin typeface="Times New Roman"/>
                <a:cs typeface="Times New Roman"/>
              </a:rPr>
              <a:t>области</a:t>
            </a:r>
            <a:r>
              <a:rPr sz="1800" b="1" i="1" spc="-10" dirty="0" smtClean="0">
                <a:solidFill>
                  <a:srgbClr val="001F5F"/>
                </a:solidFill>
                <a:latin typeface="Times New Roman"/>
                <a:cs typeface="Times New Roman"/>
              </a:rPr>
              <a:t>»</a:t>
            </a:r>
            <a:endParaRPr sz="1800" dirty="0">
              <a:latin typeface="Times New Roman"/>
              <a:cs typeface="Times New Roman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504444" y="4117784"/>
            <a:ext cx="3963924" cy="34753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295147" y="4662677"/>
            <a:ext cx="421640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1047089" y="4662677"/>
            <a:ext cx="49974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2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1838070" y="4662677"/>
            <a:ext cx="49974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4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2628645" y="4662677"/>
            <a:ext cx="49974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6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3419602" y="4662677"/>
            <a:ext cx="49974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8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4171569" y="4662677"/>
            <a:ext cx="57721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100.00%</a:t>
            </a:r>
            <a:endParaRPr sz="1100">
              <a:latin typeface="Arial"/>
              <a:cs typeface="Arial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5394452" y="3897248"/>
            <a:ext cx="3254375" cy="673100"/>
          </a:xfrm>
          <a:prstGeom prst="rect">
            <a:avLst/>
          </a:prstGeom>
        </p:spPr>
        <p:txBody>
          <a:bodyPr vert="horz" wrap="square" lIns="0" tIns="24765" rIns="0" bIns="0" rtlCol="0">
            <a:spAutoFit/>
          </a:bodyPr>
          <a:lstStyle/>
          <a:p>
            <a:pPr marL="201295" marR="191770" algn="ctr">
              <a:lnSpc>
                <a:spcPts val="1380"/>
              </a:lnSpc>
              <a:spcBef>
                <a:spcPts val="195"/>
              </a:spcBef>
            </a:pPr>
            <a:r>
              <a:rPr sz="1200" b="1" spc="-10" dirty="0">
                <a:solidFill>
                  <a:srgbClr val="C00000"/>
                </a:solidFill>
                <a:latin typeface="Arial"/>
                <a:cs typeface="Arial"/>
              </a:rPr>
              <a:t>Фактическое исполнение </a:t>
            </a:r>
            <a:r>
              <a:rPr sz="1200" b="1" dirty="0">
                <a:solidFill>
                  <a:srgbClr val="C00000"/>
                </a:solidFill>
                <a:latin typeface="Arial"/>
                <a:cs typeface="Arial"/>
              </a:rPr>
              <a:t>в </a:t>
            </a:r>
            <a:r>
              <a:rPr sz="1200" b="1" dirty="0" smtClean="0">
                <a:solidFill>
                  <a:srgbClr val="C00000"/>
                </a:solidFill>
                <a:latin typeface="Arial"/>
                <a:cs typeface="Arial"/>
              </a:rPr>
              <a:t>20</a:t>
            </a:r>
            <a:r>
              <a:rPr lang="ru-RU" sz="1200" b="1" dirty="0" smtClean="0">
                <a:solidFill>
                  <a:srgbClr val="C00000"/>
                </a:solidFill>
                <a:latin typeface="Arial"/>
                <a:cs typeface="Arial"/>
              </a:rPr>
              <a:t>23</a:t>
            </a:r>
            <a:r>
              <a:rPr sz="1200" b="1" dirty="0" smtClean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200" b="1" spc="-5" dirty="0">
                <a:solidFill>
                  <a:srgbClr val="C00000"/>
                </a:solidFill>
                <a:latin typeface="Arial"/>
                <a:cs typeface="Arial"/>
              </a:rPr>
              <a:t>году  при </a:t>
            </a:r>
            <a:r>
              <a:rPr sz="1200" b="1" spc="-5" dirty="0" err="1">
                <a:solidFill>
                  <a:srgbClr val="C00000"/>
                </a:solidFill>
                <a:latin typeface="Arial"/>
                <a:cs typeface="Arial"/>
              </a:rPr>
              <a:t>плане</a:t>
            </a:r>
            <a:r>
              <a:rPr sz="1200" b="1" spc="-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ru-RU" sz="1200" b="1" spc="-5" dirty="0" smtClean="0">
                <a:solidFill>
                  <a:srgbClr val="C00000"/>
                </a:solidFill>
                <a:latin typeface="Arial"/>
                <a:cs typeface="Arial"/>
              </a:rPr>
              <a:t>3 085,5 </a:t>
            </a:r>
            <a:r>
              <a:rPr sz="1200" b="1" spc="-15" dirty="0" err="1" smtClean="0">
                <a:solidFill>
                  <a:srgbClr val="C00000"/>
                </a:solidFill>
                <a:latin typeface="Arial"/>
                <a:cs typeface="Arial"/>
              </a:rPr>
              <a:t>тыс.рублей</a:t>
            </a:r>
            <a:endParaRPr sz="1200" dirty="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805"/>
              </a:spcBef>
            </a:pPr>
            <a:r>
              <a:rPr sz="1200" b="1" spc="-10" dirty="0" err="1">
                <a:solidFill>
                  <a:srgbClr val="C00000"/>
                </a:solidFill>
                <a:latin typeface="Arial"/>
                <a:cs typeface="Arial"/>
              </a:rPr>
              <a:t>составило</a:t>
            </a:r>
            <a:r>
              <a:rPr sz="1200" b="1" spc="-10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200" b="1" dirty="0" smtClean="0">
                <a:solidFill>
                  <a:srgbClr val="C00000"/>
                </a:solidFill>
                <a:latin typeface="Arial"/>
                <a:cs typeface="Arial"/>
              </a:rPr>
              <a:t>99,</a:t>
            </a:r>
            <a:r>
              <a:rPr lang="ru-RU" sz="1200" b="1" dirty="0" smtClean="0">
                <a:solidFill>
                  <a:srgbClr val="C00000"/>
                </a:solidFill>
                <a:latin typeface="Arial"/>
                <a:cs typeface="Arial"/>
              </a:rPr>
              <a:t>5</a:t>
            </a:r>
            <a:r>
              <a:rPr sz="1200" b="1" dirty="0" smtClean="0">
                <a:solidFill>
                  <a:srgbClr val="C00000"/>
                </a:solidFill>
                <a:latin typeface="Arial"/>
                <a:cs typeface="Arial"/>
              </a:rPr>
              <a:t>% </a:t>
            </a:r>
            <a:r>
              <a:rPr sz="1200" b="1" dirty="0" err="1">
                <a:solidFill>
                  <a:srgbClr val="C00000"/>
                </a:solidFill>
                <a:latin typeface="Arial"/>
                <a:cs typeface="Arial"/>
              </a:rPr>
              <a:t>или</a:t>
            </a:r>
            <a:r>
              <a:rPr sz="1200" b="1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ru-RU" sz="1200" b="1" spc="-5" dirty="0" smtClean="0">
                <a:solidFill>
                  <a:srgbClr val="C00000"/>
                </a:solidFill>
                <a:latin typeface="Arial"/>
                <a:cs typeface="Arial"/>
              </a:rPr>
              <a:t>3 070,1 </a:t>
            </a:r>
            <a:r>
              <a:rPr sz="1200" b="1" spc="-15" dirty="0" err="1" smtClean="0">
                <a:solidFill>
                  <a:srgbClr val="C00000"/>
                </a:solidFill>
                <a:latin typeface="Arial"/>
                <a:cs typeface="Arial"/>
              </a:rPr>
              <a:t>тыс.рублей</a:t>
            </a:r>
            <a:endParaRPr sz="1200" dirty="0">
              <a:latin typeface="Arial"/>
              <a:cs typeface="Arial"/>
            </a:endParaRPr>
          </a:p>
        </p:txBody>
      </p:sp>
      <p:graphicFrame>
        <p:nvGraphicFramePr>
          <p:cNvPr id="22" name="object 2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47065672"/>
              </p:ext>
            </p:extLst>
          </p:nvPr>
        </p:nvGraphicFramePr>
        <p:xfrm>
          <a:off x="202183" y="5105400"/>
          <a:ext cx="8793479" cy="884487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901565"/>
                <a:gridCol w="1441450"/>
                <a:gridCol w="1351280"/>
                <a:gridCol w="1099184"/>
              </a:tblGrid>
              <a:tr h="322717">
                <a:tc>
                  <a:txBody>
                    <a:bodyPr/>
                    <a:lstStyle/>
                    <a:p>
                      <a:pPr marL="1120775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200" b="1" spc="-5" dirty="0" err="1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Наименование</a:t>
                      </a:r>
                      <a:r>
                        <a:rPr sz="1200" b="1" spc="-5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ru-RU" sz="1200" b="1" spc="-10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комплекса процессных мероприятий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77800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200" b="1" dirty="0" err="1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План</a:t>
                      </a:r>
                      <a:r>
                        <a:rPr sz="12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20</a:t>
                      </a:r>
                      <a:r>
                        <a:rPr lang="ru-RU" sz="1200" b="1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23</a:t>
                      </a:r>
                      <a:r>
                        <a:rPr lang="ru-RU" sz="1200" b="1" baseline="0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spc="-185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spc="-20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год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14300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200" b="1" dirty="0" err="1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Факт</a:t>
                      </a:r>
                      <a:r>
                        <a:rPr sz="12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20</a:t>
                      </a:r>
                      <a:r>
                        <a:rPr lang="ru-RU" sz="1200" b="1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23</a:t>
                      </a:r>
                      <a:r>
                        <a:rPr sz="1200" b="1" spc="-145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spc="-40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год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4130" algn="ctr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2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%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R="8890" algn="ctr">
                        <a:lnSpc>
                          <a:spcPts val="1370"/>
                        </a:lnSpc>
                      </a:pPr>
                      <a:r>
                        <a:rPr sz="1200" b="1" spc="-10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исполнения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</a:tr>
              <a:tr h="486342">
                <a:tc>
                  <a:txBody>
                    <a:bodyPr/>
                    <a:lstStyle/>
                    <a:p>
                      <a:pPr marL="91440" marR="234315" indent="76200">
                        <a:lnSpc>
                          <a:spcPts val="1440"/>
                        </a:lnSpc>
                        <a:spcBef>
                          <a:spcPts val="25"/>
                        </a:spcBef>
                      </a:pPr>
                      <a:r>
                        <a:rPr lang="ru-RU" sz="1000" b="1" spc="-5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Комплекс процессных мероприятий "</a:t>
                      </a:r>
                      <a:r>
                        <a:rPr sz="1000" b="1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</a:t>
                      </a:r>
                      <a:r>
                        <a:rPr sz="1000" b="1" spc="-1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Обеспечение </a:t>
                      </a:r>
                      <a:r>
                        <a:rPr sz="1000" b="1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организационных </a:t>
                      </a:r>
                      <a:r>
                        <a:rPr sz="1000" b="1" spc="-1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условий </a:t>
                      </a:r>
                      <a:r>
                        <a:rPr sz="1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для  реализации </a:t>
                      </a:r>
                      <a:r>
                        <a:rPr sz="1000" b="1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муницапальной программы»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317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48133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lang="ru-RU" sz="1000" b="1" spc="-5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3 085,5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381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endParaRPr lang="ru-RU" sz="10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3 070,1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381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14604" algn="ctr">
                        <a:lnSpc>
                          <a:spcPct val="100000"/>
                        </a:lnSpc>
                      </a:pPr>
                      <a:r>
                        <a:rPr lang="ru-RU" sz="1000" b="1" spc="-95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99,5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444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</a:tr>
            </a:tbl>
          </a:graphicData>
        </a:graphic>
      </p:graphicFrame>
      <p:sp>
        <p:nvSpPr>
          <p:cNvPr id="23" name="object 23"/>
          <p:cNvSpPr txBox="1"/>
          <p:nvPr/>
        </p:nvSpPr>
        <p:spPr>
          <a:xfrm>
            <a:off x="329285" y="1694433"/>
            <a:ext cx="8445500" cy="10007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sz="1600" b="1" spc="-5" dirty="0">
                <a:solidFill>
                  <a:srgbClr val="964607"/>
                </a:solidFill>
                <a:latin typeface="Times New Roman"/>
                <a:cs typeface="Times New Roman"/>
              </a:rPr>
              <a:t>Цель: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Решение вопросов местного значения 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и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повышение эффективности 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деятельности  </a:t>
            </a:r>
            <a:r>
              <a:rPr sz="1600" b="1" spc="-15" dirty="0">
                <a:solidFill>
                  <a:srgbClr val="996633"/>
                </a:solidFill>
                <a:latin typeface="Times New Roman"/>
                <a:cs typeface="Times New Roman"/>
              </a:rPr>
              <a:t>Отдела </a:t>
            </a:r>
            <a:r>
              <a:rPr sz="1600" b="1" spc="-20" dirty="0">
                <a:solidFill>
                  <a:srgbClr val="996633"/>
                </a:solidFill>
                <a:latin typeface="Times New Roman"/>
                <a:cs typeface="Times New Roman"/>
              </a:rPr>
              <a:t>городского </a:t>
            </a:r>
            <a:r>
              <a:rPr sz="1600" b="1" spc="-15" dirty="0">
                <a:solidFill>
                  <a:srgbClr val="996633"/>
                </a:solidFill>
                <a:latin typeface="Times New Roman"/>
                <a:cs typeface="Times New Roman"/>
              </a:rPr>
              <a:t>хозяйства 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Администрации муниципального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образования 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«Демидовский  район»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Смоленской области, 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а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также 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обеспечение организационных, информационных, 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научно-методических </a:t>
            </a:r>
            <a:r>
              <a:rPr sz="1600" b="1" spc="-15" dirty="0">
                <a:solidFill>
                  <a:srgbClr val="996633"/>
                </a:solidFill>
                <a:latin typeface="Times New Roman"/>
                <a:cs typeface="Times New Roman"/>
              </a:rPr>
              <a:t>условий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для 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реализации муниципальной</a:t>
            </a:r>
            <a:r>
              <a:rPr sz="1600" b="1" spc="75" dirty="0">
                <a:solidFill>
                  <a:srgbClr val="996633"/>
                </a:solidFill>
                <a:latin typeface="Times New Roman"/>
                <a:cs typeface="Times New Roman"/>
              </a:rPr>
              <a:t>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Программы</a:t>
            </a:r>
            <a:endParaRPr sz="1600">
              <a:latin typeface="Times New Roman"/>
              <a:cs typeface="Times New Roman"/>
            </a:endParaRPr>
          </a:p>
        </p:txBody>
      </p:sp>
      <p:graphicFrame>
        <p:nvGraphicFramePr>
          <p:cNvPr id="24" name="object 2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00562092"/>
              </p:ext>
            </p:extLst>
          </p:nvPr>
        </p:nvGraphicFramePr>
        <p:xfrm>
          <a:off x="503681" y="3958811"/>
          <a:ext cx="3954780" cy="6654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91210"/>
                <a:gridCol w="791210"/>
                <a:gridCol w="789940"/>
                <a:gridCol w="791210"/>
                <a:gridCol w="791210"/>
              </a:tblGrid>
              <a:tr h="66548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635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635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635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sp>
        <p:nvSpPr>
          <p:cNvPr id="25" name="object 25"/>
          <p:cNvSpPr/>
          <p:nvPr/>
        </p:nvSpPr>
        <p:spPr>
          <a:xfrm>
            <a:off x="5352288" y="4133088"/>
            <a:ext cx="122682" cy="12115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504445" y="4134599"/>
            <a:ext cx="3915156" cy="27052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32"/>
          <p:cNvSpPr txBox="1"/>
          <p:nvPr/>
        </p:nvSpPr>
        <p:spPr>
          <a:xfrm>
            <a:off x="1296961" y="4155500"/>
            <a:ext cx="2372513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200" b="1" dirty="0" smtClean="0">
                <a:solidFill>
                  <a:srgbClr val="FFFFFF"/>
                </a:solidFill>
                <a:latin typeface="Times New Roman"/>
                <a:cs typeface="Times New Roman"/>
              </a:rPr>
              <a:t>3 070,1 </a:t>
            </a:r>
            <a:r>
              <a:rPr sz="1200" b="1" dirty="0" err="1" smtClean="0">
                <a:solidFill>
                  <a:srgbClr val="FFFFFF"/>
                </a:solidFill>
                <a:latin typeface="Times New Roman"/>
                <a:cs typeface="Times New Roman"/>
              </a:rPr>
              <a:t>тыс</a:t>
            </a:r>
            <a:r>
              <a:rPr sz="1200" b="1" dirty="0">
                <a:solidFill>
                  <a:srgbClr val="FFFFFF"/>
                </a:solidFill>
                <a:latin typeface="Times New Roman"/>
                <a:cs typeface="Times New Roman"/>
              </a:rPr>
              <a:t>. </a:t>
            </a:r>
            <a:r>
              <a:rPr sz="1200" b="1" spc="-10" dirty="0">
                <a:solidFill>
                  <a:srgbClr val="FFFFFF"/>
                </a:solidFill>
                <a:latin typeface="Times New Roman"/>
                <a:cs typeface="Times New Roman"/>
              </a:rPr>
              <a:t>руб.</a:t>
            </a:r>
            <a:r>
              <a:rPr sz="1200" b="1" spc="-19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200" b="1" dirty="0" smtClean="0">
                <a:solidFill>
                  <a:srgbClr val="FFFFFF"/>
                </a:solidFill>
                <a:latin typeface="Times New Roman"/>
                <a:cs typeface="Times New Roman"/>
              </a:rPr>
              <a:t>(</a:t>
            </a:r>
            <a:r>
              <a:rPr lang="ru-RU" sz="1200" b="1" dirty="0" smtClean="0">
                <a:solidFill>
                  <a:srgbClr val="FFFFFF"/>
                </a:solidFill>
                <a:latin typeface="Times New Roman"/>
                <a:cs typeface="Times New Roman"/>
              </a:rPr>
              <a:t>99,5</a:t>
            </a:r>
            <a:r>
              <a:rPr sz="1200" b="1" dirty="0" smtClean="0">
                <a:solidFill>
                  <a:srgbClr val="FFFFFF"/>
                </a:solidFill>
                <a:latin typeface="Times New Roman"/>
                <a:cs typeface="Times New Roman"/>
              </a:rPr>
              <a:t>%)</a:t>
            </a:r>
            <a:endParaRPr sz="1200" dirty="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86512" cy="533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13004" y="135636"/>
            <a:ext cx="8730996" cy="27432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09955" y="135636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59" y="135635"/>
                </a:lnTo>
                <a:lnTo>
                  <a:pt x="137159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47116" y="0"/>
            <a:ext cx="140335" cy="135890"/>
          </a:xfrm>
          <a:custGeom>
            <a:avLst/>
            <a:gdLst/>
            <a:ahLst/>
            <a:cxnLst/>
            <a:rect l="l" t="t" r="r" b="b"/>
            <a:pathLst>
              <a:path w="140334" h="135890">
                <a:moveTo>
                  <a:pt x="0" y="135636"/>
                </a:moveTo>
                <a:lnTo>
                  <a:pt x="140208" y="135636"/>
                </a:lnTo>
                <a:lnTo>
                  <a:pt x="140208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47116" y="135636"/>
            <a:ext cx="140335" cy="140335"/>
          </a:xfrm>
          <a:custGeom>
            <a:avLst/>
            <a:gdLst/>
            <a:ahLst/>
            <a:cxnLst/>
            <a:rect l="l" t="t" r="r" b="b"/>
            <a:pathLst>
              <a:path w="140334" h="140335">
                <a:moveTo>
                  <a:pt x="0" y="140207"/>
                </a:moveTo>
                <a:lnTo>
                  <a:pt x="140208" y="140207"/>
                </a:lnTo>
                <a:lnTo>
                  <a:pt x="140208" y="0"/>
                </a:lnTo>
                <a:lnTo>
                  <a:pt x="0" y="0"/>
                </a:lnTo>
                <a:lnTo>
                  <a:pt x="0" y="140207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74320" y="274320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60" y="135635"/>
                </a:lnTo>
                <a:lnTo>
                  <a:pt x="137160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31063" y="137160"/>
            <a:ext cx="142240" cy="137160"/>
          </a:xfrm>
          <a:custGeom>
            <a:avLst/>
            <a:gdLst/>
            <a:ahLst/>
            <a:cxnLst/>
            <a:rect l="l" t="t" r="r" b="b"/>
            <a:pathLst>
              <a:path w="142240" h="137160">
                <a:moveTo>
                  <a:pt x="0" y="137159"/>
                </a:moveTo>
                <a:lnTo>
                  <a:pt x="141732" y="137159"/>
                </a:lnTo>
                <a:lnTo>
                  <a:pt x="141732" y="0"/>
                </a:lnTo>
                <a:lnTo>
                  <a:pt x="0" y="0"/>
                </a:lnTo>
                <a:lnTo>
                  <a:pt x="0" y="137159"/>
                </a:lnTo>
                <a:close/>
              </a:path>
            </a:pathLst>
          </a:custGeom>
          <a:solidFill>
            <a:srgbClr val="0000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09955" y="271272"/>
            <a:ext cx="137160" cy="139065"/>
          </a:xfrm>
          <a:custGeom>
            <a:avLst/>
            <a:gdLst/>
            <a:ahLst/>
            <a:cxnLst/>
            <a:rect l="l" t="t" r="r" b="b"/>
            <a:pathLst>
              <a:path w="137159" h="139065">
                <a:moveTo>
                  <a:pt x="0" y="138683"/>
                </a:moveTo>
                <a:lnTo>
                  <a:pt x="137159" y="138683"/>
                </a:lnTo>
                <a:lnTo>
                  <a:pt x="137159" y="0"/>
                </a:lnTo>
                <a:lnTo>
                  <a:pt x="0" y="0"/>
                </a:lnTo>
                <a:lnTo>
                  <a:pt x="0" y="138683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74320" y="409955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6"/>
                </a:moveTo>
                <a:lnTo>
                  <a:pt x="137160" y="135636"/>
                </a:lnTo>
                <a:lnTo>
                  <a:pt x="137160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0" y="477010"/>
            <a:ext cx="9144000" cy="633679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930655" y="430148"/>
            <a:ext cx="7717155" cy="84899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01650" marR="496570" indent="321310">
              <a:lnSpc>
                <a:spcPct val="100000"/>
              </a:lnSpc>
              <a:spcBef>
                <a:spcPts val="100"/>
              </a:spcBef>
            </a:pPr>
            <a:r>
              <a:rPr sz="1800" b="1" i="1" spc="-10" dirty="0">
                <a:solidFill>
                  <a:srgbClr val="001F5F"/>
                </a:solidFill>
                <a:latin typeface="Times New Roman"/>
                <a:cs typeface="Times New Roman"/>
              </a:rPr>
              <a:t>Муниципальная </a:t>
            </a:r>
            <a:r>
              <a:rPr sz="18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программа </a:t>
            </a:r>
            <a:r>
              <a:rPr sz="1800" b="1" i="1" spc="-10" dirty="0">
                <a:solidFill>
                  <a:srgbClr val="001F5F"/>
                </a:solidFill>
                <a:latin typeface="Times New Roman"/>
                <a:cs typeface="Times New Roman"/>
              </a:rPr>
              <a:t>«Энергосбережение </a:t>
            </a:r>
            <a:r>
              <a:rPr sz="1800" b="1" i="1" dirty="0">
                <a:solidFill>
                  <a:srgbClr val="001F5F"/>
                </a:solidFill>
                <a:latin typeface="Times New Roman"/>
                <a:cs typeface="Times New Roman"/>
              </a:rPr>
              <a:t>и </a:t>
            </a:r>
            <a:r>
              <a:rPr sz="18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повышение  </a:t>
            </a:r>
            <a:r>
              <a:rPr sz="1800" b="1" i="1" spc="-10" dirty="0">
                <a:solidFill>
                  <a:srgbClr val="001F5F"/>
                </a:solidFill>
                <a:latin typeface="Times New Roman"/>
                <a:cs typeface="Times New Roman"/>
              </a:rPr>
              <a:t>энергетической </a:t>
            </a:r>
            <a:r>
              <a:rPr sz="18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эффективности на территории</a:t>
            </a:r>
            <a:r>
              <a:rPr sz="1800" b="1" i="1" spc="-55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sz="18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муниципального</a:t>
            </a:r>
            <a:endParaRPr sz="1800" dirty="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18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образования </a:t>
            </a:r>
            <a:r>
              <a:rPr sz="1800" b="1" i="1" spc="-10" dirty="0">
                <a:solidFill>
                  <a:srgbClr val="001F5F"/>
                </a:solidFill>
                <a:latin typeface="Times New Roman"/>
                <a:cs typeface="Times New Roman"/>
              </a:rPr>
              <a:t>«Демидовский </a:t>
            </a:r>
            <a:r>
              <a:rPr sz="18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район» </a:t>
            </a:r>
            <a:r>
              <a:rPr sz="1800" b="1" i="1" spc="-15" dirty="0">
                <a:solidFill>
                  <a:srgbClr val="001F5F"/>
                </a:solidFill>
                <a:latin typeface="Times New Roman"/>
                <a:cs typeface="Times New Roman"/>
              </a:rPr>
              <a:t>Смоленской </a:t>
            </a:r>
            <a:r>
              <a:rPr sz="1800" b="1" i="1" spc="-10" dirty="0" err="1">
                <a:solidFill>
                  <a:srgbClr val="001F5F"/>
                </a:solidFill>
                <a:latin typeface="Times New Roman"/>
                <a:cs typeface="Times New Roman"/>
              </a:rPr>
              <a:t>области</a:t>
            </a:r>
            <a:r>
              <a:rPr sz="1800" b="1" i="1" spc="-10" dirty="0" smtClean="0">
                <a:solidFill>
                  <a:srgbClr val="001F5F"/>
                </a:solidFill>
                <a:latin typeface="Times New Roman"/>
                <a:cs typeface="Times New Roman"/>
              </a:rPr>
              <a:t>»</a:t>
            </a:r>
            <a:endParaRPr sz="1800" dirty="0">
              <a:latin typeface="Times New Roman"/>
              <a:cs typeface="Times New Roman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504444" y="4117784"/>
            <a:ext cx="3963924" cy="34753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295147" y="4662677"/>
            <a:ext cx="421640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1047089" y="4662677"/>
            <a:ext cx="49974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2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1838070" y="4662677"/>
            <a:ext cx="49974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4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2628645" y="4662677"/>
            <a:ext cx="49974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6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3419602" y="4662677"/>
            <a:ext cx="49974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8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4171569" y="4662677"/>
            <a:ext cx="57721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100.00%</a:t>
            </a:r>
            <a:endParaRPr sz="1100">
              <a:latin typeface="Arial"/>
              <a:cs typeface="Arial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5395340" y="3897248"/>
            <a:ext cx="3211830" cy="671338"/>
          </a:xfrm>
          <a:prstGeom prst="rect">
            <a:avLst/>
          </a:prstGeom>
        </p:spPr>
        <p:txBody>
          <a:bodyPr vert="horz" wrap="square" lIns="0" tIns="24765" rIns="0" bIns="0" rtlCol="0">
            <a:spAutoFit/>
          </a:bodyPr>
          <a:lstStyle/>
          <a:p>
            <a:pPr marL="179705" marR="170815" algn="ctr">
              <a:lnSpc>
                <a:spcPts val="1380"/>
              </a:lnSpc>
              <a:spcBef>
                <a:spcPts val="195"/>
              </a:spcBef>
            </a:pPr>
            <a:r>
              <a:rPr sz="1200" b="1" spc="-10" dirty="0">
                <a:solidFill>
                  <a:srgbClr val="C00000"/>
                </a:solidFill>
                <a:latin typeface="Arial"/>
                <a:cs typeface="Arial"/>
              </a:rPr>
              <a:t>Фактическое исполнение </a:t>
            </a:r>
            <a:r>
              <a:rPr sz="1200" b="1" dirty="0">
                <a:solidFill>
                  <a:srgbClr val="C00000"/>
                </a:solidFill>
                <a:latin typeface="Arial"/>
                <a:cs typeface="Arial"/>
              </a:rPr>
              <a:t>в </a:t>
            </a:r>
            <a:r>
              <a:rPr sz="1200" b="1" dirty="0" smtClean="0">
                <a:solidFill>
                  <a:srgbClr val="C00000"/>
                </a:solidFill>
                <a:latin typeface="Arial"/>
                <a:cs typeface="Arial"/>
              </a:rPr>
              <a:t>20</a:t>
            </a:r>
            <a:r>
              <a:rPr lang="ru-RU" sz="1200" b="1" dirty="0" smtClean="0">
                <a:solidFill>
                  <a:srgbClr val="C00000"/>
                </a:solidFill>
                <a:latin typeface="Arial"/>
                <a:cs typeface="Arial"/>
              </a:rPr>
              <a:t>23</a:t>
            </a:r>
            <a:r>
              <a:rPr sz="1200" b="1" dirty="0" smtClean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200" b="1" spc="-5" dirty="0">
                <a:solidFill>
                  <a:srgbClr val="C00000"/>
                </a:solidFill>
                <a:latin typeface="Arial"/>
                <a:cs typeface="Arial"/>
              </a:rPr>
              <a:t>году  при </a:t>
            </a:r>
            <a:r>
              <a:rPr sz="1200" b="1" spc="-5" dirty="0" err="1">
                <a:solidFill>
                  <a:srgbClr val="C00000"/>
                </a:solidFill>
                <a:latin typeface="Arial"/>
                <a:cs typeface="Arial"/>
              </a:rPr>
              <a:t>плане</a:t>
            </a:r>
            <a:r>
              <a:rPr sz="1200" b="1" spc="-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ru-RU" sz="1200" b="1" dirty="0" smtClean="0">
                <a:solidFill>
                  <a:srgbClr val="C00000"/>
                </a:solidFill>
                <a:latin typeface="Arial"/>
                <a:cs typeface="Arial"/>
              </a:rPr>
              <a:t>205,0</a:t>
            </a:r>
            <a:r>
              <a:rPr sz="1200" b="1" spc="-10" dirty="0" smtClean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200" b="1" spc="-15" dirty="0">
                <a:solidFill>
                  <a:srgbClr val="C00000"/>
                </a:solidFill>
                <a:latin typeface="Arial"/>
                <a:cs typeface="Arial"/>
              </a:rPr>
              <a:t>тыс.рублей</a:t>
            </a:r>
            <a:endParaRPr sz="1200" dirty="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805"/>
              </a:spcBef>
            </a:pPr>
            <a:r>
              <a:rPr sz="1200" b="1" spc="-10" dirty="0" err="1">
                <a:solidFill>
                  <a:srgbClr val="C00000"/>
                </a:solidFill>
                <a:latin typeface="Arial"/>
                <a:cs typeface="Arial"/>
              </a:rPr>
              <a:t>составило</a:t>
            </a:r>
            <a:r>
              <a:rPr sz="1200" b="1" spc="-10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ru-RU" sz="1200" b="1" dirty="0" smtClean="0">
                <a:solidFill>
                  <a:srgbClr val="C00000"/>
                </a:solidFill>
                <a:latin typeface="Arial"/>
                <a:cs typeface="Arial"/>
              </a:rPr>
              <a:t>100,0</a:t>
            </a:r>
            <a:r>
              <a:rPr sz="1200" b="1" dirty="0" smtClean="0">
                <a:solidFill>
                  <a:srgbClr val="C00000"/>
                </a:solidFill>
                <a:latin typeface="Arial"/>
                <a:cs typeface="Arial"/>
              </a:rPr>
              <a:t>% </a:t>
            </a:r>
            <a:r>
              <a:rPr sz="1200" b="1" spc="-5" dirty="0" err="1">
                <a:solidFill>
                  <a:srgbClr val="C00000"/>
                </a:solidFill>
                <a:latin typeface="Arial"/>
                <a:cs typeface="Arial"/>
              </a:rPr>
              <a:t>или</a:t>
            </a:r>
            <a:r>
              <a:rPr sz="1200" b="1" spc="-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ru-RU" sz="1200" b="1" dirty="0" smtClean="0">
                <a:solidFill>
                  <a:srgbClr val="C00000"/>
                </a:solidFill>
                <a:latin typeface="Arial"/>
                <a:cs typeface="Arial"/>
              </a:rPr>
              <a:t>205,0</a:t>
            </a:r>
            <a:r>
              <a:rPr sz="1200" b="1" spc="-40" dirty="0" smtClean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200" b="1" spc="-15" dirty="0">
                <a:solidFill>
                  <a:srgbClr val="C00000"/>
                </a:solidFill>
                <a:latin typeface="Arial"/>
                <a:cs typeface="Arial"/>
              </a:rPr>
              <a:t>тыс.рублей</a:t>
            </a:r>
            <a:endParaRPr sz="1200" dirty="0">
              <a:latin typeface="Arial"/>
              <a:cs typeface="Arial"/>
            </a:endParaRPr>
          </a:p>
        </p:txBody>
      </p:sp>
      <p:graphicFrame>
        <p:nvGraphicFramePr>
          <p:cNvPr id="22" name="object 2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05127994"/>
              </p:ext>
            </p:extLst>
          </p:nvPr>
        </p:nvGraphicFramePr>
        <p:xfrm>
          <a:off x="228396" y="5456301"/>
          <a:ext cx="8793479" cy="102044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901565"/>
                <a:gridCol w="1441450"/>
                <a:gridCol w="1351280"/>
                <a:gridCol w="1099184"/>
              </a:tblGrid>
              <a:tr h="407034">
                <a:tc>
                  <a:txBody>
                    <a:bodyPr/>
                    <a:lstStyle/>
                    <a:p>
                      <a:pPr marL="1120775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200" b="1" spc="-5" dirty="0" err="1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Наименование</a:t>
                      </a:r>
                      <a:r>
                        <a:rPr sz="1200" b="1" spc="-5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ru-RU" sz="1200" b="1" spc="-10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комплекса процессных мероприятий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77800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200" b="1" dirty="0" err="1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План</a:t>
                      </a:r>
                      <a:r>
                        <a:rPr sz="12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20</a:t>
                      </a:r>
                      <a:r>
                        <a:rPr lang="ru-RU" sz="1200" b="1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23</a:t>
                      </a:r>
                      <a:r>
                        <a:rPr lang="ru-RU" sz="1200" b="1" baseline="0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spc="-20" dirty="0" err="1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год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14300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200" b="1" dirty="0" err="1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Факт</a:t>
                      </a:r>
                      <a:r>
                        <a:rPr sz="12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20</a:t>
                      </a:r>
                      <a:r>
                        <a:rPr lang="ru-RU" sz="1200" b="1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23</a:t>
                      </a:r>
                      <a:r>
                        <a:rPr sz="1200" b="1" spc="-145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spc="-40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год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4130" algn="ctr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2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%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R="8890" algn="ctr">
                        <a:lnSpc>
                          <a:spcPts val="1370"/>
                        </a:lnSpc>
                      </a:pPr>
                      <a:r>
                        <a:rPr sz="1200" b="1" spc="-10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исполнения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</a:tr>
              <a:tr h="613410">
                <a:tc>
                  <a:txBody>
                    <a:bodyPr/>
                    <a:lstStyle/>
                    <a:p>
                      <a:pPr marL="91440" marR="563245" indent="76200">
                        <a:lnSpc>
                          <a:spcPts val="1440"/>
                        </a:lnSpc>
                        <a:spcBef>
                          <a:spcPts val="25"/>
                        </a:spcBef>
                      </a:pPr>
                      <a:r>
                        <a:rPr lang="ru-RU" sz="1000" b="1" spc="-5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Комплекс процессных мероприятий «Энергосбережение и повышение энергетической эффективности в муниципальных учреждениях и иных организациях с участием муниципального образования»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317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12700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13970"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lang="ru-RU" sz="1000" b="1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205,0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381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12700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13970"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205,0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381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12700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14604" algn="ctr">
                        <a:lnSpc>
                          <a:spcPct val="100000"/>
                        </a:lnSpc>
                      </a:pPr>
                      <a:r>
                        <a:rPr lang="ru-RU" sz="1000" b="1" spc="-95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</a:p>
                  </a:txBody>
                  <a:tcPr marL="0" marR="0" marT="444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12700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</a:tr>
            </a:tbl>
          </a:graphicData>
        </a:graphic>
      </p:graphicFrame>
      <p:sp>
        <p:nvSpPr>
          <p:cNvPr id="23" name="object 23"/>
          <p:cNvSpPr txBox="1"/>
          <p:nvPr/>
        </p:nvSpPr>
        <p:spPr>
          <a:xfrm>
            <a:off x="329285" y="1694433"/>
            <a:ext cx="8737600" cy="14884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sz="1600" b="1" spc="-5" dirty="0">
                <a:solidFill>
                  <a:srgbClr val="964607"/>
                </a:solidFill>
                <a:latin typeface="Times New Roman"/>
                <a:cs typeface="Times New Roman"/>
              </a:rPr>
              <a:t>Цель: 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Выполнение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требований, </a:t>
            </a:r>
            <a:r>
              <a:rPr sz="1600" b="1" spc="-15" dirty="0">
                <a:solidFill>
                  <a:srgbClr val="996633"/>
                </a:solidFill>
                <a:latin typeface="Times New Roman"/>
                <a:cs typeface="Times New Roman"/>
              </a:rPr>
              <a:t>установленных 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Федеральным </a:t>
            </a:r>
            <a:r>
              <a:rPr sz="1600" b="1" spc="-15" dirty="0">
                <a:solidFill>
                  <a:srgbClr val="996633"/>
                </a:solidFill>
                <a:latin typeface="Times New Roman"/>
                <a:cs typeface="Times New Roman"/>
              </a:rPr>
              <a:t>законом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Российской Федерации  </a:t>
            </a:r>
            <a:r>
              <a:rPr sz="1600" b="1" spc="-15" dirty="0">
                <a:solidFill>
                  <a:srgbClr val="996633"/>
                </a:solidFill>
                <a:latin typeface="Times New Roman"/>
                <a:cs typeface="Times New Roman"/>
              </a:rPr>
              <a:t>от 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23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ноября 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2009 </a:t>
            </a:r>
            <a:r>
              <a:rPr sz="1600" b="1" spc="-100" dirty="0">
                <a:solidFill>
                  <a:srgbClr val="996633"/>
                </a:solidFill>
                <a:latin typeface="Times New Roman"/>
                <a:cs typeface="Times New Roman"/>
              </a:rPr>
              <a:t>г. 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№ </a:t>
            </a:r>
            <a:r>
              <a:rPr sz="1600" b="1" dirty="0">
                <a:solidFill>
                  <a:srgbClr val="996633"/>
                </a:solidFill>
                <a:latin typeface="Times New Roman"/>
                <a:cs typeface="Times New Roman"/>
              </a:rPr>
              <a:t>261-ФЗ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«Об энергосбережении 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и о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повышении энергетической  эффективности 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и о </a:t>
            </a:r>
            <a:r>
              <a:rPr sz="1600" b="1" dirty="0">
                <a:solidFill>
                  <a:srgbClr val="996633"/>
                </a:solidFill>
                <a:latin typeface="Times New Roman"/>
                <a:cs typeface="Times New Roman"/>
              </a:rPr>
              <a:t>внесении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изменений 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в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отдельные </a:t>
            </a:r>
            <a:r>
              <a:rPr sz="1600" b="1" spc="-15" dirty="0">
                <a:solidFill>
                  <a:srgbClr val="996633"/>
                </a:solidFill>
                <a:latin typeface="Times New Roman"/>
                <a:cs typeface="Times New Roman"/>
              </a:rPr>
              <a:t>законодательные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акты Российской  Федерации»; повышение энергетической эффективности экономики 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муниципального 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образования 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«Демидовский район»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Смоленской 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области; обеспечение системности и  </a:t>
            </a:r>
            <a:r>
              <a:rPr sz="1600" b="1" spc="-15" dirty="0">
                <a:solidFill>
                  <a:srgbClr val="996633"/>
                </a:solidFill>
                <a:latin typeface="Times New Roman"/>
                <a:cs typeface="Times New Roman"/>
              </a:rPr>
              <a:t>комплексности 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при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проведении 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мероприятий по</a:t>
            </a:r>
            <a:r>
              <a:rPr sz="1600" b="1" spc="114" dirty="0">
                <a:solidFill>
                  <a:srgbClr val="996633"/>
                </a:solidFill>
                <a:latin typeface="Times New Roman"/>
                <a:cs typeface="Times New Roman"/>
              </a:rPr>
              <a:t>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энергосбережению.</a:t>
            </a:r>
            <a:endParaRPr sz="1600">
              <a:latin typeface="Times New Roman"/>
              <a:cs typeface="Times New Roman"/>
            </a:endParaRPr>
          </a:p>
        </p:txBody>
      </p:sp>
      <p:graphicFrame>
        <p:nvGraphicFramePr>
          <p:cNvPr id="24" name="object 2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83676977"/>
              </p:ext>
            </p:extLst>
          </p:nvPr>
        </p:nvGraphicFramePr>
        <p:xfrm>
          <a:off x="509016" y="3958811"/>
          <a:ext cx="3954780" cy="6654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91210"/>
                <a:gridCol w="791210"/>
                <a:gridCol w="789940"/>
                <a:gridCol w="791210"/>
                <a:gridCol w="791210"/>
              </a:tblGrid>
              <a:tr h="66548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635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635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635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sp>
        <p:nvSpPr>
          <p:cNvPr id="25" name="object 25"/>
          <p:cNvSpPr/>
          <p:nvPr/>
        </p:nvSpPr>
        <p:spPr>
          <a:xfrm>
            <a:off x="5352288" y="4133088"/>
            <a:ext cx="122682" cy="12115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504444" y="4134599"/>
            <a:ext cx="3955541" cy="27052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32"/>
          <p:cNvSpPr txBox="1"/>
          <p:nvPr/>
        </p:nvSpPr>
        <p:spPr>
          <a:xfrm>
            <a:off x="1203429" y="4197935"/>
            <a:ext cx="1905635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200" b="1" dirty="0" smtClean="0">
                <a:solidFill>
                  <a:srgbClr val="FFFFFF"/>
                </a:solidFill>
                <a:latin typeface="Times New Roman"/>
                <a:cs typeface="Times New Roman"/>
              </a:rPr>
              <a:t>205,0 </a:t>
            </a:r>
            <a:r>
              <a:rPr sz="1200" b="1" dirty="0" err="1" smtClean="0">
                <a:solidFill>
                  <a:srgbClr val="FFFFFF"/>
                </a:solidFill>
                <a:latin typeface="Times New Roman"/>
                <a:cs typeface="Times New Roman"/>
              </a:rPr>
              <a:t>тыс</a:t>
            </a:r>
            <a:r>
              <a:rPr sz="1200" b="1" dirty="0">
                <a:solidFill>
                  <a:srgbClr val="FFFFFF"/>
                </a:solidFill>
                <a:latin typeface="Times New Roman"/>
                <a:cs typeface="Times New Roman"/>
              </a:rPr>
              <a:t>. </a:t>
            </a:r>
            <a:r>
              <a:rPr sz="1200" b="1" spc="-10" dirty="0">
                <a:solidFill>
                  <a:srgbClr val="FFFFFF"/>
                </a:solidFill>
                <a:latin typeface="Times New Roman"/>
                <a:cs typeface="Times New Roman"/>
              </a:rPr>
              <a:t>руб.</a:t>
            </a:r>
            <a:r>
              <a:rPr sz="1200" b="1" spc="-19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200" b="1" dirty="0" smtClean="0">
                <a:solidFill>
                  <a:srgbClr val="FFFFFF"/>
                </a:solidFill>
                <a:latin typeface="Times New Roman"/>
                <a:cs typeface="Times New Roman"/>
              </a:rPr>
              <a:t>(</a:t>
            </a:r>
            <a:r>
              <a:rPr lang="ru-RU" sz="1200" b="1" dirty="0" smtClean="0">
                <a:solidFill>
                  <a:srgbClr val="FFFFFF"/>
                </a:solidFill>
                <a:latin typeface="Times New Roman"/>
                <a:cs typeface="Times New Roman"/>
              </a:rPr>
              <a:t>100,0</a:t>
            </a:r>
            <a:r>
              <a:rPr sz="1200" b="1" dirty="0" smtClean="0">
                <a:solidFill>
                  <a:srgbClr val="FFFFFF"/>
                </a:solidFill>
                <a:latin typeface="Times New Roman"/>
                <a:cs typeface="Times New Roman"/>
              </a:rPr>
              <a:t>%)</a:t>
            </a:r>
            <a:endParaRPr sz="1200" dirty="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86512" cy="533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13004" y="135636"/>
            <a:ext cx="8730996" cy="27432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09955" y="135636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59" y="135635"/>
                </a:lnTo>
                <a:lnTo>
                  <a:pt x="137159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47116" y="0"/>
            <a:ext cx="140335" cy="135890"/>
          </a:xfrm>
          <a:custGeom>
            <a:avLst/>
            <a:gdLst/>
            <a:ahLst/>
            <a:cxnLst/>
            <a:rect l="l" t="t" r="r" b="b"/>
            <a:pathLst>
              <a:path w="140334" h="135890">
                <a:moveTo>
                  <a:pt x="0" y="135636"/>
                </a:moveTo>
                <a:lnTo>
                  <a:pt x="140208" y="135636"/>
                </a:lnTo>
                <a:lnTo>
                  <a:pt x="140208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47116" y="135636"/>
            <a:ext cx="140335" cy="140335"/>
          </a:xfrm>
          <a:custGeom>
            <a:avLst/>
            <a:gdLst/>
            <a:ahLst/>
            <a:cxnLst/>
            <a:rect l="l" t="t" r="r" b="b"/>
            <a:pathLst>
              <a:path w="140334" h="140335">
                <a:moveTo>
                  <a:pt x="0" y="140207"/>
                </a:moveTo>
                <a:lnTo>
                  <a:pt x="140208" y="140207"/>
                </a:lnTo>
                <a:lnTo>
                  <a:pt x="140208" y="0"/>
                </a:lnTo>
                <a:lnTo>
                  <a:pt x="0" y="0"/>
                </a:lnTo>
                <a:lnTo>
                  <a:pt x="0" y="140207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74320" y="274320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60" y="135635"/>
                </a:lnTo>
                <a:lnTo>
                  <a:pt x="137160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31063" y="137160"/>
            <a:ext cx="142240" cy="137160"/>
          </a:xfrm>
          <a:custGeom>
            <a:avLst/>
            <a:gdLst/>
            <a:ahLst/>
            <a:cxnLst/>
            <a:rect l="l" t="t" r="r" b="b"/>
            <a:pathLst>
              <a:path w="142240" h="137160">
                <a:moveTo>
                  <a:pt x="0" y="137159"/>
                </a:moveTo>
                <a:lnTo>
                  <a:pt x="141732" y="137159"/>
                </a:lnTo>
                <a:lnTo>
                  <a:pt x="141732" y="0"/>
                </a:lnTo>
                <a:lnTo>
                  <a:pt x="0" y="0"/>
                </a:lnTo>
                <a:lnTo>
                  <a:pt x="0" y="137159"/>
                </a:lnTo>
                <a:close/>
              </a:path>
            </a:pathLst>
          </a:custGeom>
          <a:solidFill>
            <a:srgbClr val="0000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09955" y="271272"/>
            <a:ext cx="137160" cy="139065"/>
          </a:xfrm>
          <a:custGeom>
            <a:avLst/>
            <a:gdLst/>
            <a:ahLst/>
            <a:cxnLst/>
            <a:rect l="l" t="t" r="r" b="b"/>
            <a:pathLst>
              <a:path w="137159" h="139065">
                <a:moveTo>
                  <a:pt x="0" y="138683"/>
                </a:moveTo>
                <a:lnTo>
                  <a:pt x="137159" y="138683"/>
                </a:lnTo>
                <a:lnTo>
                  <a:pt x="137159" y="0"/>
                </a:lnTo>
                <a:lnTo>
                  <a:pt x="0" y="0"/>
                </a:lnTo>
                <a:lnTo>
                  <a:pt x="0" y="138683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74320" y="409955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6"/>
                </a:moveTo>
                <a:lnTo>
                  <a:pt x="137160" y="135636"/>
                </a:lnTo>
                <a:lnTo>
                  <a:pt x="137160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xfrm>
            <a:off x="961931" y="685800"/>
            <a:ext cx="7512050" cy="1122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065" marR="5080" algn="ctr">
              <a:lnSpc>
                <a:spcPct val="100000"/>
              </a:lnSpc>
              <a:spcBef>
                <a:spcPts val="100"/>
              </a:spcBef>
            </a:pPr>
            <a:r>
              <a:rPr sz="2400" b="1" i="1" spc="-15" dirty="0">
                <a:solidFill>
                  <a:srgbClr val="3B3B77"/>
                </a:solidFill>
                <a:latin typeface="Times New Roman"/>
                <a:cs typeface="Times New Roman"/>
              </a:rPr>
              <a:t>Динамика исполнения основных параметров бюджета  </a:t>
            </a:r>
            <a:r>
              <a:rPr sz="2400" b="1" i="1" spc="-5" dirty="0">
                <a:solidFill>
                  <a:srgbClr val="3B3B77"/>
                </a:solidFill>
                <a:latin typeface="Times New Roman"/>
                <a:cs typeface="Times New Roman"/>
              </a:rPr>
              <a:t>муниципального образования </a:t>
            </a:r>
            <a:r>
              <a:rPr sz="2400" b="1" i="1" spc="-15" dirty="0">
                <a:solidFill>
                  <a:srgbClr val="3B3B77"/>
                </a:solidFill>
                <a:latin typeface="Times New Roman"/>
                <a:cs typeface="Times New Roman"/>
              </a:rPr>
              <a:t>«Демидовский</a:t>
            </a:r>
            <a:r>
              <a:rPr sz="2400" b="1" i="1" spc="45" dirty="0">
                <a:solidFill>
                  <a:srgbClr val="3B3B77"/>
                </a:solidFill>
                <a:latin typeface="Times New Roman"/>
                <a:cs typeface="Times New Roman"/>
              </a:rPr>
              <a:t> </a:t>
            </a:r>
            <a:r>
              <a:rPr sz="2400" b="1" i="1" dirty="0">
                <a:solidFill>
                  <a:srgbClr val="3B3B77"/>
                </a:solidFill>
                <a:latin typeface="Times New Roman"/>
                <a:cs typeface="Times New Roman"/>
              </a:rPr>
              <a:t>район»</a:t>
            </a:r>
            <a:endParaRPr sz="2400" dirty="0">
              <a:latin typeface="Times New Roman"/>
              <a:cs typeface="Times New Roman"/>
            </a:endParaRPr>
          </a:p>
          <a:p>
            <a:pPr algn="ctr">
              <a:lnSpc>
                <a:spcPct val="100000"/>
              </a:lnSpc>
            </a:pPr>
            <a:r>
              <a:rPr sz="2400" b="1" i="1" spc="-20" dirty="0">
                <a:solidFill>
                  <a:srgbClr val="3B3B77"/>
                </a:solidFill>
                <a:latin typeface="Times New Roman"/>
                <a:cs typeface="Times New Roman"/>
              </a:rPr>
              <a:t>Смоленской </a:t>
            </a:r>
            <a:r>
              <a:rPr sz="2400" b="1" i="1" spc="-10" dirty="0">
                <a:solidFill>
                  <a:srgbClr val="3B3B77"/>
                </a:solidFill>
                <a:latin typeface="Times New Roman"/>
                <a:cs typeface="Times New Roman"/>
              </a:rPr>
              <a:t>области </a:t>
            </a:r>
            <a:r>
              <a:rPr sz="2400" b="1" i="1" spc="-5" dirty="0" err="1">
                <a:solidFill>
                  <a:srgbClr val="3B3B77"/>
                </a:solidFill>
                <a:latin typeface="Times New Roman"/>
                <a:cs typeface="Times New Roman"/>
              </a:rPr>
              <a:t>за</a:t>
            </a:r>
            <a:r>
              <a:rPr sz="2400" b="1" i="1" spc="-5" dirty="0">
                <a:solidFill>
                  <a:srgbClr val="3B3B77"/>
                </a:solidFill>
                <a:latin typeface="Times New Roman"/>
                <a:cs typeface="Times New Roman"/>
              </a:rPr>
              <a:t> </a:t>
            </a:r>
            <a:r>
              <a:rPr lang="ru-RU" sz="2400" b="1" i="1" dirty="0" smtClean="0">
                <a:solidFill>
                  <a:srgbClr val="3B3B77"/>
                </a:solidFill>
                <a:latin typeface="Times New Roman"/>
                <a:cs typeface="Times New Roman"/>
              </a:rPr>
              <a:t>2023</a:t>
            </a:r>
            <a:r>
              <a:rPr sz="2400" b="1" i="1" spc="20" dirty="0" smtClean="0">
                <a:solidFill>
                  <a:srgbClr val="3B3B77"/>
                </a:solidFill>
                <a:latin typeface="Times New Roman"/>
                <a:cs typeface="Times New Roman"/>
              </a:rPr>
              <a:t> </a:t>
            </a:r>
            <a:r>
              <a:rPr sz="2400" b="1" i="1" spc="-15" dirty="0">
                <a:solidFill>
                  <a:srgbClr val="3B3B77"/>
                </a:solidFill>
                <a:latin typeface="Times New Roman"/>
                <a:cs typeface="Times New Roman"/>
              </a:rPr>
              <a:t>год</a:t>
            </a:r>
            <a:endParaRPr sz="2400" dirty="0">
              <a:latin typeface="Times New Roman"/>
              <a:cs typeface="Times New Roman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385986" y="2133600"/>
            <a:ext cx="8663940" cy="385257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056068" y="5105400"/>
            <a:ext cx="7295515" cy="0"/>
          </a:xfrm>
          <a:custGeom>
            <a:avLst/>
            <a:gdLst/>
            <a:ahLst/>
            <a:cxnLst/>
            <a:rect l="l" t="t" r="r" b="b"/>
            <a:pathLst>
              <a:path w="7295515">
                <a:moveTo>
                  <a:pt x="0" y="0"/>
                </a:moveTo>
                <a:lnTo>
                  <a:pt x="7295261" y="0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231391" y="3139439"/>
            <a:ext cx="7295515" cy="0"/>
          </a:xfrm>
          <a:custGeom>
            <a:avLst/>
            <a:gdLst/>
            <a:ahLst/>
            <a:cxnLst/>
            <a:rect l="l" t="t" r="r" b="b"/>
            <a:pathLst>
              <a:path w="7295515">
                <a:moveTo>
                  <a:pt x="0" y="0"/>
                </a:moveTo>
                <a:lnTo>
                  <a:pt x="7295260" y="0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1319783" y="3645408"/>
            <a:ext cx="7295515" cy="0"/>
          </a:xfrm>
          <a:custGeom>
            <a:avLst/>
            <a:gdLst/>
            <a:ahLst/>
            <a:cxnLst/>
            <a:rect l="l" t="t" r="r" b="b"/>
            <a:pathLst>
              <a:path w="7295515">
                <a:moveTo>
                  <a:pt x="0" y="0"/>
                </a:moveTo>
                <a:lnTo>
                  <a:pt x="7295261" y="0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1115567" y="4221479"/>
            <a:ext cx="7295515" cy="0"/>
          </a:xfrm>
          <a:custGeom>
            <a:avLst/>
            <a:gdLst/>
            <a:ahLst/>
            <a:cxnLst/>
            <a:rect l="l" t="t" r="r" b="b"/>
            <a:pathLst>
              <a:path w="7295515">
                <a:moveTo>
                  <a:pt x="0" y="0"/>
                </a:moveTo>
                <a:lnTo>
                  <a:pt x="7295260" y="0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 txBox="1"/>
          <p:nvPr/>
        </p:nvSpPr>
        <p:spPr>
          <a:xfrm>
            <a:off x="476398" y="2926422"/>
            <a:ext cx="8133080" cy="2496196"/>
          </a:xfrm>
          <a:prstGeom prst="rect">
            <a:avLst/>
          </a:prstGeom>
        </p:spPr>
        <p:txBody>
          <a:bodyPr vert="horz" wrap="square" lIns="0" tIns="1022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805"/>
              </a:spcBef>
            </a:pPr>
            <a:r>
              <a:rPr sz="1200" spc="-10" dirty="0" smtClean="0">
                <a:solidFill>
                  <a:srgbClr val="575757"/>
                </a:solidFill>
                <a:latin typeface="Arial"/>
                <a:cs typeface="Arial"/>
              </a:rPr>
              <a:t>3</a:t>
            </a:r>
            <a:r>
              <a:rPr lang="ru-RU" sz="1200" spc="-10" dirty="0" smtClean="0">
                <a:solidFill>
                  <a:srgbClr val="575757"/>
                </a:solidFill>
                <a:latin typeface="Arial"/>
                <a:cs typeface="Arial"/>
              </a:rPr>
              <a:t>50</a:t>
            </a:r>
            <a:r>
              <a:rPr sz="1200" spc="-195" dirty="0" smtClean="0">
                <a:solidFill>
                  <a:srgbClr val="575757"/>
                </a:solidFill>
                <a:latin typeface="Arial"/>
                <a:cs typeface="Arial"/>
              </a:rPr>
              <a:t> </a:t>
            </a:r>
            <a:r>
              <a:rPr sz="1200" spc="-15" dirty="0" smtClean="0">
                <a:solidFill>
                  <a:srgbClr val="575757"/>
                </a:solidFill>
                <a:latin typeface="Arial"/>
                <a:cs typeface="Arial"/>
              </a:rPr>
              <a:t>000</a:t>
            </a:r>
            <a:endParaRPr lang="ru-RU" sz="1200" spc="-15" dirty="0" smtClean="0">
              <a:solidFill>
                <a:srgbClr val="575757"/>
              </a:solidFill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805"/>
              </a:spcBef>
            </a:pPr>
            <a:r>
              <a:rPr lang="ru-RU" sz="1200" spc="-15" dirty="0" smtClean="0">
                <a:solidFill>
                  <a:srgbClr val="575757"/>
                </a:solidFill>
                <a:latin typeface="Arial"/>
                <a:cs typeface="Arial"/>
              </a:rPr>
              <a:t>300 000</a:t>
            </a:r>
            <a:endParaRPr sz="12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710"/>
              </a:spcBef>
              <a:tabLst>
                <a:tab pos="785495" algn="l"/>
                <a:tab pos="8119109" algn="l"/>
              </a:tabLst>
            </a:pPr>
            <a:r>
              <a:rPr sz="1200" spc="-10" dirty="0">
                <a:solidFill>
                  <a:srgbClr val="575757"/>
                </a:solidFill>
                <a:latin typeface="Arial"/>
                <a:cs typeface="Arial"/>
              </a:rPr>
              <a:t>250</a:t>
            </a:r>
            <a:r>
              <a:rPr sz="1200" spc="-100" dirty="0">
                <a:solidFill>
                  <a:srgbClr val="575757"/>
                </a:solidFill>
                <a:latin typeface="Arial"/>
                <a:cs typeface="Arial"/>
              </a:rPr>
              <a:t> </a:t>
            </a:r>
            <a:r>
              <a:rPr sz="1200" spc="-10" dirty="0" smtClean="0">
                <a:solidFill>
                  <a:srgbClr val="575757"/>
                </a:solidFill>
                <a:latin typeface="Arial"/>
                <a:cs typeface="Arial"/>
              </a:rPr>
              <a:t>0</a:t>
            </a:r>
            <a:r>
              <a:rPr lang="ru-RU" sz="1200" spc="-10" dirty="0" smtClean="0">
                <a:solidFill>
                  <a:srgbClr val="575757"/>
                </a:solidFill>
                <a:latin typeface="Arial"/>
                <a:cs typeface="Arial"/>
              </a:rPr>
              <a:t>00</a:t>
            </a:r>
            <a:r>
              <a:rPr sz="1200" spc="-10" dirty="0">
                <a:solidFill>
                  <a:srgbClr val="575757"/>
                </a:solidFill>
                <a:latin typeface="Arial"/>
                <a:cs typeface="Arial"/>
              </a:rPr>
              <a:t>	</a:t>
            </a:r>
            <a:r>
              <a:rPr sz="1200" u="sng" spc="-15" dirty="0">
                <a:solidFill>
                  <a:srgbClr val="575757"/>
                </a:solidFill>
                <a:uFill>
                  <a:solidFill>
                    <a:srgbClr val="D9D9D9"/>
                  </a:solidFill>
                </a:uFill>
                <a:latin typeface="Arial"/>
                <a:cs typeface="Arial"/>
              </a:rPr>
              <a:t> </a:t>
            </a:r>
            <a:r>
              <a:rPr sz="1200" u="sng" spc="-10" dirty="0">
                <a:solidFill>
                  <a:srgbClr val="575757"/>
                </a:solidFill>
                <a:uFill>
                  <a:solidFill>
                    <a:srgbClr val="D9D9D9"/>
                  </a:solidFill>
                </a:uFill>
                <a:latin typeface="Arial"/>
                <a:cs typeface="Arial"/>
              </a:rPr>
              <a:t>	</a:t>
            </a:r>
            <a:endParaRPr sz="12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95"/>
              </a:spcBef>
              <a:tabLst>
                <a:tab pos="785495" algn="l"/>
                <a:tab pos="8119109" algn="l"/>
              </a:tabLst>
            </a:pPr>
            <a:r>
              <a:rPr sz="1200" spc="-10" dirty="0">
                <a:solidFill>
                  <a:srgbClr val="575757"/>
                </a:solidFill>
                <a:latin typeface="Arial"/>
                <a:cs typeface="Arial"/>
              </a:rPr>
              <a:t>200</a:t>
            </a:r>
            <a:r>
              <a:rPr sz="1200" spc="-100" dirty="0">
                <a:solidFill>
                  <a:srgbClr val="575757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575757"/>
                </a:solidFill>
                <a:latin typeface="Arial"/>
                <a:cs typeface="Arial"/>
              </a:rPr>
              <a:t>000	</a:t>
            </a:r>
            <a:r>
              <a:rPr sz="1200" u="sng" spc="-15" dirty="0">
                <a:solidFill>
                  <a:srgbClr val="575757"/>
                </a:solidFill>
                <a:uFill>
                  <a:solidFill>
                    <a:srgbClr val="D9D9D9"/>
                  </a:solidFill>
                </a:uFill>
                <a:latin typeface="Arial"/>
                <a:cs typeface="Arial"/>
              </a:rPr>
              <a:t> </a:t>
            </a:r>
            <a:r>
              <a:rPr sz="1200" u="sng" spc="-10" dirty="0">
                <a:solidFill>
                  <a:srgbClr val="575757"/>
                </a:solidFill>
                <a:uFill>
                  <a:solidFill>
                    <a:srgbClr val="D9D9D9"/>
                  </a:solidFill>
                </a:uFill>
                <a:latin typeface="Arial"/>
                <a:cs typeface="Arial"/>
              </a:rPr>
              <a:t>	</a:t>
            </a:r>
            <a:endParaRPr sz="12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95"/>
              </a:spcBef>
              <a:tabLst>
                <a:tab pos="785495" algn="l"/>
                <a:tab pos="8119109" algn="l"/>
              </a:tabLst>
            </a:pPr>
            <a:r>
              <a:rPr sz="1200" spc="-10" dirty="0">
                <a:solidFill>
                  <a:srgbClr val="575757"/>
                </a:solidFill>
                <a:latin typeface="Arial"/>
                <a:cs typeface="Arial"/>
              </a:rPr>
              <a:t>150</a:t>
            </a:r>
            <a:r>
              <a:rPr sz="1200" spc="-100" dirty="0">
                <a:solidFill>
                  <a:srgbClr val="575757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575757"/>
                </a:solidFill>
                <a:latin typeface="Arial"/>
                <a:cs typeface="Arial"/>
              </a:rPr>
              <a:t>000	</a:t>
            </a:r>
            <a:r>
              <a:rPr sz="1200" u="sng" spc="-15" dirty="0">
                <a:solidFill>
                  <a:srgbClr val="575757"/>
                </a:solidFill>
                <a:uFill>
                  <a:solidFill>
                    <a:srgbClr val="D9D9D9"/>
                  </a:solidFill>
                </a:uFill>
                <a:latin typeface="Arial"/>
                <a:cs typeface="Arial"/>
              </a:rPr>
              <a:t> </a:t>
            </a:r>
            <a:r>
              <a:rPr sz="1200" u="sng" spc="-10" dirty="0">
                <a:solidFill>
                  <a:srgbClr val="575757"/>
                </a:solidFill>
                <a:uFill>
                  <a:solidFill>
                    <a:srgbClr val="D9D9D9"/>
                  </a:solidFill>
                </a:uFill>
                <a:latin typeface="Arial"/>
                <a:cs typeface="Arial"/>
              </a:rPr>
              <a:t>	</a:t>
            </a:r>
            <a:endParaRPr sz="12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715"/>
              </a:spcBef>
            </a:pPr>
            <a:r>
              <a:rPr sz="1200" spc="-10" dirty="0">
                <a:solidFill>
                  <a:srgbClr val="575757"/>
                </a:solidFill>
                <a:latin typeface="Arial"/>
                <a:cs typeface="Arial"/>
              </a:rPr>
              <a:t>100</a:t>
            </a:r>
            <a:r>
              <a:rPr sz="1200" spc="-90" dirty="0">
                <a:solidFill>
                  <a:srgbClr val="575757"/>
                </a:solidFill>
                <a:latin typeface="Arial"/>
                <a:cs typeface="Arial"/>
              </a:rPr>
              <a:t> </a:t>
            </a:r>
            <a:r>
              <a:rPr sz="1200" spc="-15" dirty="0">
                <a:solidFill>
                  <a:srgbClr val="575757"/>
                </a:solidFill>
                <a:latin typeface="Arial"/>
                <a:cs typeface="Arial"/>
              </a:rPr>
              <a:t>000</a:t>
            </a:r>
            <a:endParaRPr sz="1200" dirty="0">
              <a:latin typeface="Arial"/>
              <a:cs typeface="Arial"/>
            </a:endParaRPr>
          </a:p>
          <a:p>
            <a:pPr marR="7471409" algn="ctr">
              <a:lnSpc>
                <a:spcPct val="100000"/>
              </a:lnSpc>
              <a:spcBef>
                <a:spcPts val="695"/>
              </a:spcBef>
            </a:pPr>
            <a:r>
              <a:rPr sz="1200" spc="-10" dirty="0">
                <a:solidFill>
                  <a:srgbClr val="575757"/>
                </a:solidFill>
                <a:latin typeface="Arial"/>
                <a:cs typeface="Arial"/>
              </a:rPr>
              <a:t>50</a:t>
            </a:r>
            <a:r>
              <a:rPr sz="1200" spc="-100" dirty="0">
                <a:solidFill>
                  <a:srgbClr val="575757"/>
                </a:solidFill>
                <a:latin typeface="Arial"/>
                <a:cs typeface="Arial"/>
              </a:rPr>
              <a:t> </a:t>
            </a:r>
            <a:r>
              <a:rPr sz="1200" spc="-15" dirty="0">
                <a:solidFill>
                  <a:srgbClr val="575757"/>
                </a:solidFill>
                <a:latin typeface="Arial"/>
                <a:cs typeface="Arial"/>
              </a:rPr>
              <a:t>000</a:t>
            </a:r>
            <a:endParaRPr sz="1200" dirty="0">
              <a:latin typeface="Arial"/>
              <a:cs typeface="Arial"/>
            </a:endParaRPr>
          </a:p>
          <a:p>
            <a:pPr marL="466725">
              <a:lnSpc>
                <a:spcPct val="100000"/>
              </a:lnSpc>
              <a:spcBef>
                <a:spcPts val="695"/>
              </a:spcBef>
            </a:pPr>
            <a:r>
              <a:rPr sz="1200" spc="-10" dirty="0">
                <a:solidFill>
                  <a:srgbClr val="575757"/>
                </a:solidFill>
                <a:latin typeface="Arial"/>
                <a:cs typeface="Arial"/>
              </a:rPr>
              <a:t>0</a:t>
            </a:r>
            <a:endParaRPr sz="1200" dirty="0">
              <a:latin typeface="Arial"/>
              <a:cs typeface="Arial"/>
            </a:endParaRPr>
          </a:p>
          <a:p>
            <a:pPr marL="45720">
              <a:lnSpc>
                <a:spcPct val="100000"/>
              </a:lnSpc>
              <a:spcBef>
                <a:spcPts val="710"/>
              </a:spcBef>
            </a:pPr>
            <a:r>
              <a:rPr sz="1200" spc="-10" dirty="0" smtClean="0">
                <a:solidFill>
                  <a:srgbClr val="575757"/>
                </a:solidFill>
                <a:latin typeface="Arial"/>
                <a:cs typeface="Arial"/>
              </a:rPr>
              <a:t>-</a:t>
            </a:r>
            <a:r>
              <a:rPr lang="ru-RU" sz="1200" spc="-10" dirty="0" smtClean="0">
                <a:solidFill>
                  <a:srgbClr val="575757"/>
                </a:solidFill>
                <a:latin typeface="Arial"/>
                <a:cs typeface="Arial"/>
              </a:rPr>
              <a:t>10</a:t>
            </a:r>
            <a:r>
              <a:rPr sz="1200" spc="-95" dirty="0" smtClean="0">
                <a:solidFill>
                  <a:srgbClr val="575757"/>
                </a:solidFill>
                <a:latin typeface="Arial"/>
                <a:cs typeface="Arial"/>
              </a:rPr>
              <a:t> </a:t>
            </a:r>
            <a:r>
              <a:rPr sz="1200" spc="-15" dirty="0">
                <a:solidFill>
                  <a:srgbClr val="575757"/>
                </a:solidFill>
                <a:latin typeface="Arial"/>
                <a:cs typeface="Arial"/>
              </a:rPr>
              <a:t>000</a:t>
            </a:r>
            <a:endParaRPr sz="1200" dirty="0">
              <a:latin typeface="Arial"/>
              <a:cs typeface="Arial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1663814" y="2661822"/>
            <a:ext cx="757427" cy="245108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4485968" y="2743200"/>
            <a:ext cx="757427" cy="237793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 txBox="1"/>
          <p:nvPr/>
        </p:nvSpPr>
        <p:spPr>
          <a:xfrm>
            <a:off x="2072386" y="5377811"/>
            <a:ext cx="345694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2901950" algn="l"/>
              </a:tabLst>
            </a:pPr>
            <a:r>
              <a:rPr sz="1200" spc="-80" dirty="0">
                <a:solidFill>
                  <a:srgbClr val="575757"/>
                </a:solidFill>
                <a:latin typeface="Trebuchet MS"/>
                <a:cs typeface="Trebuchet MS"/>
              </a:rPr>
              <a:t>Д</a:t>
            </a:r>
            <a:r>
              <a:rPr sz="1200" spc="-25" dirty="0">
                <a:solidFill>
                  <a:srgbClr val="575757"/>
                </a:solidFill>
                <a:latin typeface="Trebuchet MS"/>
                <a:cs typeface="Trebuchet MS"/>
              </a:rPr>
              <a:t>о</a:t>
            </a:r>
            <a:r>
              <a:rPr sz="1200" spc="-125" dirty="0">
                <a:solidFill>
                  <a:srgbClr val="575757"/>
                </a:solidFill>
                <a:latin typeface="Trebuchet MS"/>
                <a:cs typeface="Trebuchet MS"/>
              </a:rPr>
              <a:t>х</a:t>
            </a:r>
            <a:r>
              <a:rPr sz="1200" spc="-50" dirty="0">
                <a:solidFill>
                  <a:srgbClr val="575757"/>
                </a:solidFill>
                <a:latin typeface="Trebuchet MS"/>
                <a:cs typeface="Trebuchet MS"/>
              </a:rPr>
              <a:t>о</a:t>
            </a:r>
            <a:r>
              <a:rPr sz="1200" spc="-25" dirty="0">
                <a:solidFill>
                  <a:srgbClr val="575757"/>
                </a:solidFill>
                <a:latin typeface="Trebuchet MS"/>
                <a:cs typeface="Trebuchet MS"/>
              </a:rPr>
              <a:t>ды</a:t>
            </a:r>
            <a:r>
              <a:rPr sz="1200" dirty="0">
                <a:solidFill>
                  <a:srgbClr val="575757"/>
                </a:solidFill>
                <a:latin typeface="Trebuchet MS"/>
                <a:cs typeface="Trebuchet MS"/>
              </a:rPr>
              <a:t>	</a:t>
            </a:r>
            <a:r>
              <a:rPr sz="1200" spc="-50" dirty="0">
                <a:solidFill>
                  <a:srgbClr val="575757"/>
                </a:solidFill>
                <a:latin typeface="Trebuchet MS"/>
                <a:cs typeface="Trebuchet MS"/>
              </a:rPr>
              <a:t>Ра</a:t>
            </a:r>
            <a:r>
              <a:rPr sz="1200" spc="-95" dirty="0">
                <a:solidFill>
                  <a:srgbClr val="575757"/>
                </a:solidFill>
                <a:latin typeface="Trebuchet MS"/>
                <a:cs typeface="Trebuchet MS"/>
              </a:rPr>
              <a:t>с</a:t>
            </a:r>
            <a:r>
              <a:rPr sz="1200" spc="-125" dirty="0">
                <a:solidFill>
                  <a:srgbClr val="575757"/>
                </a:solidFill>
                <a:latin typeface="Trebuchet MS"/>
                <a:cs typeface="Trebuchet MS"/>
              </a:rPr>
              <a:t>х</a:t>
            </a:r>
            <a:r>
              <a:rPr sz="1200" spc="-50" dirty="0">
                <a:solidFill>
                  <a:srgbClr val="575757"/>
                </a:solidFill>
                <a:latin typeface="Trebuchet MS"/>
                <a:cs typeface="Trebuchet MS"/>
              </a:rPr>
              <a:t>о</a:t>
            </a:r>
            <a:r>
              <a:rPr sz="1200" spc="-30" dirty="0">
                <a:solidFill>
                  <a:srgbClr val="575757"/>
                </a:solidFill>
                <a:latin typeface="Trebuchet MS"/>
                <a:cs typeface="Trebuchet MS"/>
              </a:rPr>
              <a:t>ды</a:t>
            </a:r>
            <a:endParaRPr sz="1200" dirty="0">
              <a:latin typeface="Trebuchet MS"/>
              <a:cs typeface="Trebuchet MS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2603064" y="2551726"/>
            <a:ext cx="758952" cy="256118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5408866" y="2591784"/>
            <a:ext cx="758951" cy="251361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 txBox="1"/>
          <p:nvPr/>
        </p:nvSpPr>
        <p:spPr>
          <a:xfrm>
            <a:off x="1682864" y="2376677"/>
            <a:ext cx="738377" cy="175048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ru-RU" sz="1050" dirty="0" smtClean="0">
                <a:latin typeface="Arial"/>
                <a:cs typeface="Arial"/>
              </a:rPr>
              <a:t>440 339,0</a:t>
            </a:r>
            <a:endParaRPr sz="1050" dirty="0">
              <a:latin typeface="Arial"/>
              <a:cs typeface="Arial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4523887" y="2401278"/>
            <a:ext cx="700458" cy="175048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2835275" algn="l"/>
              </a:tabLst>
            </a:pPr>
            <a:r>
              <a:rPr lang="ru-RU" sz="1050" dirty="0" smtClean="0">
                <a:latin typeface="Arial"/>
                <a:cs typeface="Arial"/>
              </a:rPr>
              <a:t>434 918,5</a:t>
            </a:r>
            <a:endParaRPr lang="ru-RU" sz="1050" dirty="0">
              <a:latin typeface="Arial"/>
              <a:cs typeface="Arial"/>
            </a:endParaRPr>
          </a:p>
        </p:txBody>
      </p:sp>
      <p:sp>
        <p:nvSpPr>
          <p:cNvPr id="26" name="object 26"/>
          <p:cNvSpPr/>
          <p:nvPr/>
        </p:nvSpPr>
        <p:spPr>
          <a:xfrm flipV="1">
            <a:off x="6781800" y="5053759"/>
            <a:ext cx="757427" cy="67374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7828088" y="5053759"/>
            <a:ext cx="726948" cy="51642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 txBox="1"/>
          <p:nvPr/>
        </p:nvSpPr>
        <p:spPr>
          <a:xfrm>
            <a:off x="6803469" y="4795709"/>
            <a:ext cx="697356" cy="175048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6757670" algn="l"/>
                <a:tab pos="7307580" algn="l"/>
              </a:tabLst>
            </a:pPr>
            <a:r>
              <a:rPr sz="1050" u="sng" spc="-5" dirty="0">
                <a:solidFill>
                  <a:srgbClr val="404040"/>
                </a:solidFill>
                <a:uFill>
                  <a:solidFill>
                    <a:srgbClr val="D9D9D9"/>
                  </a:solidFill>
                </a:uFill>
                <a:latin typeface="Arial"/>
                <a:cs typeface="Arial"/>
              </a:rPr>
              <a:t> </a:t>
            </a:r>
            <a:r>
              <a:rPr lang="ru-RU" sz="1050" u="sng" spc="-5" dirty="0" smtClean="0">
                <a:solidFill>
                  <a:srgbClr val="404040"/>
                </a:solidFill>
                <a:uFill>
                  <a:solidFill>
                    <a:srgbClr val="D9D9D9"/>
                  </a:solidFill>
                </a:uFill>
                <a:latin typeface="Arial"/>
                <a:cs typeface="Arial"/>
              </a:rPr>
              <a:t>5 420,5</a:t>
            </a:r>
            <a:endParaRPr sz="1050" dirty="0">
              <a:latin typeface="Arial"/>
              <a:cs typeface="Arial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7393176" y="5372685"/>
            <a:ext cx="59690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75" dirty="0">
                <a:solidFill>
                  <a:srgbClr val="575757"/>
                </a:solidFill>
                <a:latin typeface="Trebuchet MS"/>
                <a:cs typeface="Trebuchet MS"/>
              </a:rPr>
              <a:t>Д</a:t>
            </a:r>
            <a:r>
              <a:rPr sz="1200" spc="-100" dirty="0">
                <a:solidFill>
                  <a:srgbClr val="575757"/>
                </a:solidFill>
                <a:latin typeface="Trebuchet MS"/>
                <a:cs typeface="Trebuchet MS"/>
              </a:rPr>
              <a:t>еф</a:t>
            </a:r>
            <a:r>
              <a:rPr sz="1200" spc="-90" dirty="0">
                <a:solidFill>
                  <a:srgbClr val="575757"/>
                </a:solidFill>
                <a:latin typeface="Trebuchet MS"/>
                <a:cs typeface="Trebuchet MS"/>
              </a:rPr>
              <a:t>и</a:t>
            </a:r>
            <a:r>
              <a:rPr sz="1200" spc="-30" dirty="0">
                <a:solidFill>
                  <a:srgbClr val="575757"/>
                </a:solidFill>
                <a:latin typeface="Trebuchet MS"/>
                <a:cs typeface="Trebuchet MS"/>
              </a:rPr>
              <a:t>ц</a:t>
            </a:r>
            <a:r>
              <a:rPr sz="1200" spc="-65" dirty="0">
                <a:solidFill>
                  <a:srgbClr val="575757"/>
                </a:solidFill>
                <a:latin typeface="Trebuchet MS"/>
                <a:cs typeface="Trebuchet MS"/>
              </a:rPr>
              <a:t>ит</a:t>
            </a:r>
            <a:endParaRPr sz="1200" dirty="0">
              <a:latin typeface="Trebuchet MS"/>
              <a:cs typeface="Trebuchet MS"/>
            </a:endParaRPr>
          </a:p>
        </p:txBody>
      </p:sp>
      <p:sp>
        <p:nvSpPr>
          <p:cNvPr id="30" name="object 30"/>
          <p:cNvSpPr/>
          <p:nvPr/>
        </p:nvSpPr>
        <p:spPr>
          <a:xfrm>
            <a:off x="3733801" y="5775960"/>
            <a:ext cx="134110" cy="144780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 txBox="1"/>
          <p:nvPr/>
        </p:nvSpPr>
        <p:spPr>
          <a:xfrm>
            <a:off x="7010400" y="3750945"/>
            <a:ext cx="681226" cy="234038"/>
          </a:xfrm>
          <a:prstGeom prst="rect">
            <a:avLst/>
          </a:prstGeom>
        </p:spPr>
        <p:txBody>
          <a:bodyPr vert="horz" wrap="square" lIns="0" tIns="4889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85"/>
              </a:spcBef>
              <a:tabLst>
                <a:tab pos="5806440" algn="l"/>
                <a:tab pos="7307580" algn="l"/>
              </a:tabLst>
            </a:pPr>
            <a:r>
              <a:rPr sz="1200" u="sng" dirty="0">
                <a:solidFill>
                  <a:srgbClr val="575757"/>
                </a:solidFill>
                <a:uFill>
                  <a:solidFill>
                    <a:srgbClr val="D9D9D9"/>
                  </a:solidFill>
                </a:uFill>
                <a:latin typeface="Times New Roman"/>
                <a:cs typeface="Times New Roman"/>
              </a:rPr>
              <a:t>	</a:t>
            </a:r>
            <a:endParaRPr sz="1050" dirty="0">
              <a:latin typeface="Arial"/>
              <a:cs typeface="Arial"/>
            </a:endParaRPr>
          </a:p>
        </p:txBody>
      </p:sp>
      <p:sp>
        <p:nvSpPr>
          <p:cNvPr id="32" name="object 32"/>
          <p:cNvSpPr/>
          <p:nvPr/>
        </p:nvSpPr>
        <p:spPr>
          <a:xfrm flipH="1" flipV="1">
            <a:off x="5243395" y="5802315"/>
            <a:ext cx="142430" cy="144780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 txBox="1"/>
          <p:nvPr/>
        </p:nvSpPr>
        <p:spPr>
          <a:xfrm>
            <a:off x="3938418" y="5749605"/>
            <a:ext cx="574040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25" dirty="0" smtClean="0">
                <a:solidFill>
                  <a:srgbClr val="575757"/>
                </a:solidFill>
                <a:latin typeface="Trebuchet MS"/>
                <a:cs typeface="Trebuchet MS"/>
              </a:rPr>
              <a:t>20</a:t>
            </a:r>
            <a:r>
              <a:rPr lang="ru-RU" sz="1200" spc="-25" dirty="0" smtClean="0">
                <a:solidFill>
                  <a:srgbClr val="575757"/>
                </a:solidFill>
                <a:latin typeface="Trebuchet MS"/>
                <a:cs typeface="Trebuchet MS"/>
              </a:rPr>
              <a:t>22</a:t>
            </a:r>
            <a:r>
              <a:rPr sz="1200" spc="-65" dirty="0" err="1" smtClean="0">
                <a:solidFill>
                  <a:srgbClr val="575757"/>
                </a:solidFill>
                <a:latin typeface="Trebuchet MS"/>
                <a:cs typeface="Trebuchet MS"/>
              </a:rPr>
              <a:t>год</a:t>
            </a:r>
            <a:endParaRPr sz="1200" dirty="0">
              <a:latin typeface="Trebuchet MS"/>
              <a:cs typeface="Trebuchet MS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5501321" y="5775960"/>
            <a:ext cx="574040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25" dirty="0" smtClean="0">
                <a:solidFill>
                  <a:srgbClr val="575757"/>
                </a:solidFill>
                <a:latin typeface="Trebuchet MS"/>
                <a:cs typeface="Trebuchet MS"/>
              </a:rPr>
              <a:t>20</a:t>
            </a:r>
            <a:r>
              <a:rPr lang="ru-RU" sz="1200" spc="-25" dirty="0" smtClean="0">
                <a:solidFill>
                  <a:srgbClr val="575757"/>
                </a:solidFill>
                <a:latin typeface="Trebuchet MS"/>
                <a:cs typeface="Trebuchet MS"/>
              </a:rPr>
              <a:t>23</a:t>
            </a:r>
            <a:r>
              <a:rPr sz="1200" spc="-220" dirty="0" smtClean="0">
                <a:solidFill>
                  <a:srgbClr val="575757"/>
                </a:solidFill>
                <a:latin typeface="Trebuchet MS"/>
                <a:cs typeface="Trebuchet MS"/>
              </a:rPr>
              <a:t> </a:t>
            </a:r>
            <a:r>
              <a:rPr sz="1200" spc="-65" dirty="0">
                <a:solidFill>
                  <a:srgbClr val="575757"/>
                </a:solidFill>
                <a:latin typeface="Trebuchet MS"/>
                <a:cs typeface="Trebuchet MS"/>
              </a:rPr>
              <a:t>год</a:t>
            </a:r>
            <a:endParaRPr sz="1200" dirty="0">
              <a:latin typeface="Trebuchet MS"/>
              <a:cs typeface="Trebuchet MS"/>
            </a:endParaRPr>
          </a:p>
        </p:txBody>
      </p:sp>
      <p:sp>
        <p:nvSpPr>
          <p:cNvPr id="35" name="object 29"/>
          <p:cNvSpPr txBox="1"/>
          <p:nvPr/>
        </p:nvSpPr>
        <p:spPr>
          <a:xfrm>
            <a:off x="7208511" y="4278945"/>
            <a:ext cx="966229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200" spc="-75" dirty="0" smtClean="0">
                <a:solidFill>
                  <a:srgbClr val="575757"/>
                </a:solidFill>
                <a:latin typeface="Trebuchet MS"/>
                <a:cs typeface="Trebuchet MS"/>
              </a:rPr>
              <a:t>Профицит</a:t>
            </a:r>
            <a:endParaRPr sz="1200" dirty="0">
              <a:latin typeface="Trebuchet MS"/>
              <a:cs typeface="Trebuchet MS"/>
            </a:endParaRPr>
          </a:p>
        </p:txBody>
      </p:sp>
      <p:sp>
        <p:nvSpPr>
          <p:cNvPr id="36" name="object 23"/>
          <p:cNvSpPr txBox="1"/>
          <p:nvPr/>
        </p:nvSpPr>
        <p:spPr>
          <a:xfrm>
            <a:off x="2679327" y="2306777"/>
            <a:ext cx="606425" cy="175048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ru-RU" sz="1050" spc="-5" dirty="0" smtClean="0">
                <a:solidFill>
                  <a:srgbClr val="404040"/>
                </a:solidFill>
                <a:latin typeface="Arial"/>
                <a:cs typeface="Arial"/>
              </a:rPr>
              <a:t>442 094,7</a:t>
            </a:r>
            <a:endParaRPr sz="1050" dirty="0">
              <a:latin typeface="Arial"/>
              <a:cs typeface="Arial"/>
            </a:endParaRPr>
          </a:p>
        </p:txBody>
      </p:sp>
      <p:sp>
        <p:nvSpPr>
          <p:cNvPr id="37" name="object 23"/>
          <p:cNvSpPr txBox="1"/>
          <p:nvPr/>
        </p:nvSpPr>
        <p:spPr>
          <a:xfrm>
            <a:off x="5529326" y="2376677"/>
            <a:ext cx="606425" cy="175048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ru-RU" sz="1050" spc="-5" dirty="0" smtClean="0">
                <a:solidFill>
                  <a:srgbClr val="404040"/>
                </a:solidFill>
                <a:latin typeface="Arial"/>
                <a:cs typeface="Arial"/>
              </a:rPr>
              <a:t>441 604,9</a:t>
            </a:r>
            <a:endParaRPr sz="1050" dirty="0">
              <a:latin typeface="Arial"/>
              <a:cs typeface="Arial"/>
            </a:endParaRPr>
          </a:p>
        </p:txBody>
      </p:sp>
      <p:sp>
        <p:nvSpPr>
          <p:cNvPr id="38" name="object 23"/>
          <p:cNvSpPr txBox="1"/>
          <p:nvPr/>
        </p:nvSpPr>
        <p:spPr>
          <a:xfrm>
            <a:off x="7843513" y="4807028"/>
            <a:ext cx="606425" cy="175048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ru-RU" sz="1050" spc="-5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lang="ru-RU" sz="1050" spc="-5" dirty="0" smtClean="0">
                <a:solidFill>
                  <a:srgbClr val="404040"/>
                </a:solidFill>
                <a:latin typeface="Arial"/>
                <a:cs typeface="Arial"/>
              </a:rPr>
              <a:t>489,8</a:t>
            </a:r>
            <a:endParaRPr sz="1050" dirty="0"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86512" cy="533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13004" y="135636"/>
            <a:ext cx="8730996" cy="27432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09955" y="135636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59" y="135635"/>
                </a:lnTo>
                <a:lnTo>
                  <a:pt x="137159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47116" y="0"/>
            <a:ext cx="140335" cy="135890"/>
          </a:xfrm>
          <a:custGeom>
            <a:avLst/>
            <a:gdLst/>
            <a:ahLst/>
            <a:cxnLst/>
            <a:rect l="l" t="t" r="r" b="b"/>
            <a:pathLst>
              <a:path w="140334" h="135890">
                <a:moveTo>
                  <a:pt x="0" y="135636"/>
                </a:moveTo>
                <a:lnTo>
                  <a:pt x="140208" y="135636"/>
                </a:lnTo>
                <a:lnTo>
                  <a:pt x="140208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47116" y="135636"/>
            <a:ext cx="140335" cy="140335"/>
          </a:xfrm>
          <a:custGeom>
            <a:avLst/>
            <a:gdLst/>
            <a:ahLst/>
            <a:cxnLst/>
            <a:rect l="l" t="t" r="r" b="b"/>
            <a:pathLst>
              <a:path w="140334" h="140335">
                <a:moveTo>
                  <a:pt x="0" y="140207"/>
                </a:moveTo>
                <a:lnTo>
                  <a:pt x="140208" y="140207"/>
                </a:lnTo>
                <a:lnTo>
                  <a:pt x="140208" y="0"/>
                </a:lnTo>
                <a:lnTo>
                  <a:pt x="0" y="0"/>
                </a:lnTo>
                <a:lnTo>
                  <a:pt x="0" y="140207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74320" y="274320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60" y="135635"/>
                </a:lnTo>
                <a:lnTo>
                  <a:pt x="137160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31063" y="137160"/>
            <a:ext cx="142240" cy="137160"/>
          </a:xfrm>
          <a:custGeom>
            <a:avLst/>
            <a:gdLst/>
            <a:ahLst/>
            <a:cxnLst/>
            <a:rect l="l" t="t" r="r" b="b"/>
            <a:pathLst>
              <a:path w="142240" h="137160">
                <a:moveTo>
                  <a:pt x="0" y="137159"/>
                </a:moveTo>
                <a:lnTo>
                  <a:pt x="141732" y="137159"/>
                </a:lnTo>
                <a:lnTo>
                  <a:pt x="141732" y="0"/>
                </a:lnTo>
                <a:lnTo>
                  <a:pt x="0" y="0"/>
                </a:lnTo>
                <a:lnTo>
                  <a:pt x="0" y="137159"/>
                </a:lnTo>
                <a:close/>
              </a:path>
            </a:pathLst>
          </a:custGeom>
          <a:solidFill>
            <a:srgbClr val="0000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09955" y="271272"/>
            <a:ext cx="137160" cy="139065"/>
          </a:xfrm>
          <a:custGeom>
            <a:avLst/>
            <a:gdLst/>
            <a:ahLst/>
            <a:cxnLst/>
            <a:rect l="l" t="t" r="r" b="b"/>
            <a:pathLst>
              <a:path w="137159" h="139065">
                <a:moveTo>
                  <a:pt x="0" y="138683"/>
                </a:moveTo>
                <a:lnTo>
                  <a:pt x="137159" y="138683"/>
                </a:lnTo>
                <a:lnTo>
                  <a:pt x="137159" y="0"/>
                </a:lnTo>
                <a:lnTo>
                  <a:pt x="0" y="0"/>
                </a:lnTo>
                <a:lnTo>
                  <a:pt x="0" y="138683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74320" y="409955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6"/>
                </a:moveTo>
                <a:lnTo>
                  <a:pt x="137160" y="135636"/>
                </a:lnTo>
                <a:lnTo>
                  <a:pt x="137160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246044" y="545845"/>
            <a:ext cx="8880348" cy="619048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1099819" y="430148"/>
            <a:ext cx="7508240" cy="84382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36195">
              <a:lnSpc>
                <a:spcPct val="100000"/>
              </a:lnSpc>
              <a:spcBef>
                <a:spcPts val="100"/>
              </a:spcBef>
            </a:pPr>
            <a:r>
              <a:rPr sz="1800" b="1" i="1" spc="-10" dirty="0">
                <a:solidFill>
                  <a:srgbClr val="001F5F"/>
                </a:solidFill>
                <a:latin typeface="Times New Roman"/>
                <a:cs typeface="Times New Roman"/>
              </a:rPr>
              <a:t>Муниципальная </a:t>
            </a:r>
            <a:r>
              <a:rPr sz="1800" b="1" i="1" spc="-5" dirty="0" err="1">
                <a:solidFill>
                  <a:srgbClr val="001F5F"/>
                </a:solidFill>
                <a:latin typeface="Times New Roman"/>
                <a:cs typeface="Times New Roman"/>
              </a:rPr>
              <a:t>программа</a:t>
            </a:r>
            <a:r>
              <a:rPr sz="18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lang="ru-RU" sz="1800" b="1" i="1" spc="-15" dirty="0" smtClean="0">
                <a:solidFill>
                  <a:srgbClr val="001F5F"/>
                </a:solidFill>
                <a:latin typeface="Times New Roman"/>
                <a:cs typeface="Times New Roman"/>
              </a:rPr>
              <a:t>«</a:t>
            </a:r>
            <a:r>
              <a:rPr sz="1800" b="1" i="1" spc="-15" dirty="0" err="1" smtClean="0">
                <a:solidFill>
                  <a:srgbClr val="001F5F"/>
                </a:solidFill>
                <a:latin typeface="Times New Roman"/>
                <a:cs typeface="Times New Roman"/>
              </a:rPr>
              <a:t>Разработка</a:t>
            </a:r>
            <a:r>
              <a:rPr sz="1800" b="1" i="1" spc="-15" dirty="0" smtClean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sz="1800" b="1" i="1" spc="-10" dirty="0">
                <a:solidFill>
                  <a:srgbClr val="001F5F"/>
                </a:solidFill>
                <a:latin typeface="Times New Roman"/>
                <a:cs typeface="Times New Roman"/>
              </a:rPr>
              <a:t>проектов </a:t>
            </a:r>
            <a:r>
              <a:rPr sz="18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генеральных планов </a:t>
            </a:r>
            <a:r>
              <a:rPr sz="1800" b="1" i="1" dirty="0">
                <a:solidFill>
                  <a:srgbClr val="001F5F"/>
                </a:solidFill>
                <a:latin typeface="Times New Roman"/>
                <a:cs typeface="Times New Roman"/>
              </a:rPr>
              <a:t>и  </a:t>
            </a:r>
            <a:r>
              <a:rPr sz="18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правил </a:t>
            </a:r>
            <a:r>
              <a:rPr sz="1800" b="1" i="1" spc="-10" dirty="0">
                <a:solidFill>
                  <a:srgbClr val="001F5F"/>
                </a:solidFill>
                <a:latin typeface="Times New Roman"/>
                <a:cs typeface="Times New Roman"/>
              </a:rPr>
              <a:t>землепользования </a:t>
            </a:r>
            <a:r>
              <a:rPr sz="1800" b="1" i="1" dirty="0">
                <a:solidFill>
                  <a:srgbClr val="001F5F"/>
                </a:solidFill>
                <a:latin typeface="Times New Roman"/>
                <a:cs typeface="Times New Roman"/>
              </a:rPr>
              <a:t>и застройки </a:t>
            </a:r>
            <a:r>
              <a:rPr sz="1800" b="1" i="1" spc="-10" dirty="0">
                <a:solidFill>
                  <a:srgbClr val="001F5F"/>
                </a:solidFill>
                <a:latin typeface="Times New Roman"/>
                <a:cs typeface="Times New Roman"/>
              </a:rPr>
              <a:t>сельских </a:t>
            </a:r>
            <a:r>
              <a:rPr sz="1800" b="1" i="1" spc="-15" dirty="0">
                <a:solidFill>
                  <a:srgbClr val="001F5F"/>
                </a:solidFill>
                <a:latin typeface="Times New Roman"/>
                <a:cs typeface="Times New Roman"/>
              </a:rPr>
              <a:t>поселений</a:t>
            </a:r>
            <a:r>
              <a:rPr sz="1800" b="1" i="1" spc="-60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sz="1800" b="1" i="1" spc="-15" dirty="0">
                <a:solidFill>
                  <a:srgbClr val="001F5F"/>
                </a:solidFill>
                <a:latin typeface="Times New Roman"/>
                <a:cs typeface="Times New Roman"/>
              </a:rPr>
              <a:t>Демидовского</a:t>
            </a:r>
            <a:endParaRPr sz="1800" dirty="0">
              <a:latin typeface="Times New Roman"/>
              <a:cs typeface="Times New Roman"/>
            </a:endParaRPr>
          </a:p>
          <a:p>
            <a:pPr marL="1239520">
              <a:lnSpc>
                <a:spcPct val="100000"/>
              </a:lnSpc>
            </a:pPr>
            <a:r>
              <a:rPr sz="18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района </a:t>
            </a:r>
            <a:r>
              <a:rPr sz="1800" b="1" i="1" spc="-15" dirty="0" err="1">
                <a:solidFill>
                  <a:srgbClr val="001F5F"/>
                </a:solidFill>
                <a:latin typeface="Times New Roman"/>
                <a:cs typeface="Times New Roman"/>
              </a:rPr>
              <a:t>Смоленской</a:t>
            </a:r>
            <a:r>
              <a:rPr sz="1800" b="1" i="1" spc="-15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sz="1800" b="1" i="1" spc="-10" dirty="0" err="1" smtClean="0">
                <a:solidFill>
                  <a:srgbClr val="001F5F"/>
                </a:solidFill>
                <a:latin typeface="Times New Roman"/>
                <a:cs typeface="Times New Roman"/>
              </a:rPr>
              <a:t>области</a:t>
            </a:r>
            <a:r>
              <a:rPr lang="ru-RU" sz="1800" b="1" i="1" spc="-10" dirty="0" smtClean="0">
                <a:solidFill>
                  <a:srgbClr val="001F5F"/>
                </a:solidFill>
                <a:latin typeface="Times New Roman"/>
                <a:cs typeface="Times New Roman"/>
              </a:rPr>
              <a:t>»</a:t>
            </a:r>
            <a:endParaRPr sz="1800" dirty="0">
              <a:latin typeface="Times New Roman"/>
              <a:cs typeface="Times New Roman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595883" y="4108640"/>
            <a:ext cx="3864864" cy="34753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386588" y="4653152"/>
            <a:ext cx="421640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1138529" y="4653152"/>
            <a:ext cx="49974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2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1929510" y="4653152"/>
            <a:ext cx="49974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4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2720085" y="4653152"/>
            <a:ext cx="49974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6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3511041" y="4653152"/>
            <a:ext cx="49974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8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4263009" y="4653152"/>
            <a:ext cx="57721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100.00%</a:t>
            </a:r>
            <a:endParaRPr sz="1100">
              <a:latin typeface="Arial"/>
              <a:cs typeface="Arial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5485891" y="3887851"/>
            <a:ext cx="3429509" cy="671338"/>
          </a:xfrm>
          <a:prstGeom prst="rect">
            <a:avLst/>
          </a:prstGeom>
        </p:spPr>
        <p:txBody>
          <a:bodyPr vert="horz" wrap="square" lIns="0" tIns="24765" rIns="0" bIns="0" rtlCol="0">
            <a:spAutoFit/>
          </a:bodyPr>
          <a:lstStyle/>
          <a:p>
            <a:pPr marL="201295" marR="191770" algn="ctr">
              <a:lnSpc>
                <a:spcPts val="1380"/>
              </a:lnSpc>
              <a:spcBef>
                <a:spcPts val="195"/>
              </a:spcBef>
            </a:pPr>
            <a:r>
              <a:rPr sz="1200" b="1" spc="-10" dirty="0">
                <a:solidFill>
                  <a:srgbClr val="C00000"/>
                </a:solidFill>
                <a:latin typeface="Arial"/>
                <a:cs typeface="Arial"/>
              </a:rPr>
              <a:t>Фактическое исполнение </a:t>
            </a:r>
            <a:r>
              <a:rPr sz="1200" b="1" dirty="0">
                <a:solidFill>
                  <a:srgbClr val="C00000"/>
                </a:solidFill>
                <a:latin typeface="Arial"/>
                <a:cs typeface="Arial"/>
              </a:rPr>
              <a:t>в </a:t>
            </a:r>
            <a:r>
              <a:rPr sz="1200" b="1" dirty="0" smtClean="0">
                <a:solidFill>
                  <a:srgbClr val="C00000"/>
                </a:solidFill>
                <a:latin typeface="Arial"/>
                <a:cs typeface="Arial"/>
              </a:rPr>
              <a:t>20</a:t>
            </a:r>
            <a:r>
              <a:rPr lang="ru-RU" sz="1200" b="1" dirty="0" smtClean="0">
                <a:solidFill>
                  <a:srgbClr val="C00000"/>
                </a:solidFill>
                <a:latin typeface="Arial"/>
                <a:cs typeface="Arial"/>
              </a:rPr>
              <a:t>23</a:t>
            </a:r>
            <a:r>
              <a:rPr sz="1200" b="1" dirty="0" smtClean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200" b="1" spc="-5" dirty="0">
                <a:solidFill>
                  <a:srgbClr val="C00000"/>
                </a:solidFill>
                <a:latin typeface="Arial"/>
                <a:cs typeface="Arial"/>
              </a:rPr>
              <a:t>году  </a:t>
            </a:r>
            <a:r>
              <a:rPr sz="1200" b="1" spc="-5" dirty="0" err="1">
                <a:solidFill>
                  <a:srgbClr val="C00000"/>
                </a:solidFill>
                <a:latin typeface="Arial"/>
                <a:cs typeface="Arial"/>
              </a:rPr>
              <a:t>при</a:t>
            </a:r>
            <a:r>
              <a:rPr sz="1200" b="1" spc="-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200" b="1" spc="-5" dirty="0" err="1" smtClean="0">
                <a:solidFill>
                  <a:srgbClr val="C00000"/>
                </a:solidFill>
                <a:latin typeface="Arial"/>
                <a:cs typeface="Arial"/>
              </a:rPr>
              <a:t>плане</a:t>
            </a:r>
            <a:r>
              <a:rPr lang="ru-RU" sz="1200" b="1" spc="-5" dirty="0" smtClean="0">
                <a:solidFill>
                  <a:srgbClr val="C00000"/>
                </a:solidFill>
                <a:latin typeface="Arial"/>
                <a:cs typeface="Arial"/>
              </a:rPr>
              <a:t> 200,0 </a:t>
            </a:r>
            <a:r>
              <a:rPr sz="1200" b="1" spc="-15" dirty="0" err="1" smtClean="0">
                <a:solidFill>
                  <a:srgbClr val="C00000"/>
                </a:solidFill>
                <a:latin typeface="Arial"/>
                <a:cs typeface="Arial"/>
              </a:rPr>
              <a:t>тыс.рублей</a:t>
            </a:r>
            <a:endParaRPr sz="1200" dirty="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805"/>
              </a:spcBef>
            </a:pPr>
            <a:r>
              <a:rPr sz="1200" b="1" spc="-10" dirty="0" err="1">
                <a:solidFill>
                  <a:srgbClr val="C00000"/>
                </a:solidFill>
                <a:latin typeface="Arial"/>
                <a:cs typeface="Arial"/>
              </a:rPr>
              <a:t>составило</a:t>
            </a:r>
            <a:r>
              <a:rPr sz="1200" b="1" spc="-10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ru-RU" sz="1200" b="1" spc="-10" dirty="0" smtClean="0">
                <a:solidFill>
                  <a:srgbClr val="C00000"/>
                </a:solidFill>
                <a:latin typeface="Arial"/>
                <a:cs typeface="Arial"/>
              </a:rPr>
              <a:t>10</a:t>
            </a:r>
            <a:r>
              <a:rPr lang="ru-RU" sz="1200" b="1" dirty="0" smtClean="0">
                <a:solidFill>
                  <a:srgbClr val="C00000"/>
                </a:solidFill>
                <a:latin typeface="Arial"/>
                <a:cs typeface="Arial"/>
              </a:rPr>
              <a:t>0,0</a:t>
            </a:r>
            <a:r>
              <a:rPr sz="1200" b="1" dirty="0" smtClean="0">
                <a:solidFill>
                  <a:srgbClr val="C00000"/>
                </a:solidFill>
                <a:latin typeface="Arial"/>
                <a:cs typeface="Arial"/>
              </a:rPr>
              <a:t>% </a:t>
            </a:r>
            <a:r>
              <a:rPr sz="1200" b="1" spc="-5" dirty="0" err="1">
                <a:solidFill>
                  <a:srgbClr val="C00000"/>
                </a:solidFill>
                <a:latin typeface="Arial"/>
                <a:cs typeface="Arial"/>
              </a:rPr>
              <a:t>или</a:t>
            </a:r>
            <a:r>
              <a:rPr sz="1200" b="1" spc="-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ru-RU" sz="1200" b="1" spc="-5" dirty="0" smtClean="0">
                <a:solidFill>
                  <a:srgbClr val="C00000"/>
                </a:solidFill>
                <a:latin typeface="Arial"/>
                <a:cs typeface="Arial"/>
              </a:rPr>
              <a:t>200</a:t>
            </a:r>
            <a:r>
              <a:rPr sz="1200" b="1" dirty="0" smtClean="0">
                <a:solidFill>
                  <a:srgbClr val="C00000"/>
                </a:solidFill>
                <a:latin typeface="Arial"/>
                <a:cs typeface="Arial"/>
              </a:rPr>
              <a:t>,0</a:t>
            </a:r>
            <a:r>
              <a:rPr sz="1200" b="1" spc="-35" dirty="0" smtClean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200" b="1" spc="-15" dirty="0">
                <a:solidFill>
                  <a:srgbClr val="C00000"/>
                </a:solidFill>
                <a:latin typeface="Arial"/>
                <a:cs typeface="Arial"/>
              </a:rPr>
              <a:t>тыс.рублей</a:t>
            </a:r>
            <a:endParaRPr sz="1200" dirty="0">
              <a:latin typeface="Arial"/>
              <a:cs typeface="Arial"/>
            </a:endParaRPr>
          </a:p>
        </p:txBody>
      </p:sp>
      <p:graphicFrame>
        <p:nvGraphicFramePr>
          <p:cNvPr id="22" name="object 2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13703903"/>
              </p:ext>
            </p:extLst>
          </p:nvPr>
        </p:nvGraphicFramePr>
        <p:xfrm>
          <a:off x="228396" y="5456301"/>
          <a:ext cx="8793479" cy="102044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901565"/>
                <a:gridCol w="1441450"/>
                <a:gridCol w="1351280"/>
                <a:gridCol w="1099184"/>
              </a:tblGrid>
              <a:tr h="407034">
                <a:tc>
                  <a:txBody>
                    <a:bodyPr/>
                    <a:lstStyle/>
                    <a:p>
                      <a:pPr marL="1120775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200" b="1" spc="-5" dirty="0" err="1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Наименование</a:t>
                      </a:r>
                      <a:r>
                        <a:rPr sz="1200" b="1" spc="-5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ru-RU" sz="1200" b="1" spc="-10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комплекса процессных мероприятий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77800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200" b="1" dirty="0" err="1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План</a:t>
                      </a:r>
                      <a:r>
                        <a:rPr sz="12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20</a:t>
                      </a:r>
                      <a:r>
                        <a:rPr lang="ru-RU" sz="1200" b="1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23</a:t>
                      </a:r>
                      <a:r>
                        <a:rPr sz="1200" b="1" spc="-185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spc="-20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год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14300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200" b="1" dirty="0" err="1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Факт</a:t>
                      </a:r>
                      <a:r>
                        <a:rPr sz="12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20</a:t>
                      </a:r>
                      <a:r>
                        <a:rPr lang="ru-RU" sz="1200" b="1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23</a:t>
                      </a:r>
                      <a:r>
                        <a:rPr sz="1200" b="1" spc="-145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spc="-40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год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4130" algn="ctr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2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%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R="8890" algn="ctr">
                        <a:lnSpc>
                          <a:spcPts val="1370"/>
                        </a:lnSpc>
                      </a:pPr>
                      <a:r>
                        <a:rPr sz="1200" b="1" spc="-10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исполнения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</a:tr>
              <a:tr h="613410">
                <a:tc>
                  <a:txBody>
                    <a:bodyPr/>
                    <a:lstStyle/>
                    <a:p>
                      <a:pPr marL="91440" marR="21590" indent="76200">
                        <a:lnSpc>
                          <a:spcPts val="1440"/>
                        </a:lnSpc>
                        <a:spcBef>
                          <a:spcPts val="25"/>
                        </a:spcBef>
                      </a:pPr>
                      <a:r>
                        <a:rPr lang="ru-RU" sz="1000" b="1" spc="-5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Комплекс процессных мероприятий </a:t>
                      </a:r>
                      <a:r>
                        <a:rPr sz="1000" b="1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</a:t>
                      </a:r>
                      <a:r>
                        <a:rPr sz="1000" b="1" spc="-1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Разработка </a:t>
                      </a:r>
                      <a:r>
                        <a:rPr sz="1000" b="1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генерального плана, правил  землепользования </a:t>
                      </a:r>
                      <a:r>
                        <a:rPr sz="1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 застройки </a:t>
                      </a:r>
                      <a:r>
                        <a:rPr sz="1000" b="1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сельских </a:t>
                      </a:r>
                      <a:r>
                        <a:rPr sz="1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поселений </a:t>
                      </a:r>
                      <a:r>
                        <a:rPr sz="1000" b="1" spc="-1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Демидовского </a:t>
                      </a:r>
                      <a:r>
                        <a:rPr sz="1000" b="1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района  </a:t>
                      </a:r>
                      <a:r>
                        <a:rPr sz="1000" b="1" spc="-1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Смоленской</a:t>
                      </a:r>
                      <a:r>
                        <a:rPr sz="1000" b="1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области»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317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12700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48133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lang="ru-RU" sz="1000" b="1" spc="-5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200,0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381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12700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43751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lang="ru-RU" sz="1000" b="1" spc="-5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200,0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381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12700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14604" algn="ctr">
                        <a:lnSpc>
                          <a:spcPct val="100000"/>
                        </a:lnSpc>
                      </a:pPr>
                      <a:r>
                        <a:rPr lang="ru-RU" sz="1000" b="1" spc="-95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444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12700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</a:tr>
            </a:tbl>
          </a:graphicData>
        </a:graphic>
      </p:graphicFrame>
      <p:sp>
        <p:nvSpPr>
          <p:cNvPr id="23" name="object 23"/>
          <p:cNvSpPr txBox="1"/>
          <p:nvPr/>
        </p:nvSpPr>
        <p:spPr>
          <a:xfrm>
            <a:off x="329285" y="1694433"/>
            <a:ext cx="8826500" cy="14884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sz="1600" b="1" spc="-5" dirty="0">
                <a:solidFill>
                  <a:srgbClr val="964607"/>
                </a:solidFill>
                <a:latin typeface="Times New Roman"/>
                <a:cs typeface="Times New Roman"/>
              </a:rPr>
              <a:t>Цель: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Обеспечение 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населенных </a:t>
            </a:r>
            <a:r>
              <a:rPr sz="1600" b="1" spc="-15" dirty="0">
                <a:solidFill>
                  <a:srgbClr val="996633"/>
                </a:solidFill>
                <a:latin typeface="Times New Roman"/>
                <a:cs typeface="Times New Roman"/>
              </a:rPr>
              <a:t>пунктов </a:t>
            </a:r>
            <a:r>
              <a:rPr sz="1600" b="1" dirty="0">
                <a:solidFill>
                  <a:srgbClr val="996633"/>
                </a:solidFill>
                <a:latin typeface="Times New Roman"/>
                <a:cs typeface="Times New Roman"/>
              </a:rPr>
              <a:t>сельских поселений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Демидовского 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района 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Смоленской области предпосылками 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для </a:t>
            </a:r>
            <a:r>
              <a:rPr sz="1600" b="1" spc="-20" dirty="0">
                <a:solidFill>
                  <a:srgbClr val="996633"/>
                </a:solidFill>
                <a:latin typeface="Times New Roman"/>
                <a:cs typeface="Times New Roman"/>
              </a:rPr>
              <a:t>устойчивого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развития, формирования </a:t>
            </a:r>
            <a:r>
              <a:rPr sz="1600" b="1" spc="-15" dirty="0">
                <a:solidFill>
                  <a:srgbClr val="996633"/>
                </a:solidFill>
                <a:latin typeface="Times New Roman"/>
                <a:cs typeface="Times New Roman"/>
              </a:rPr>
              <a:t>благоприятной 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среды жизнедеятельности, экологической безопасности, надежности транспортной 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и  инженерной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инфраструктур, </a:t>
            </a:r>
            <a:r>
              <a:rPr sz="1600" b="1" spc="-15" dirty="0">
                <a:solidFill>
                  <a:srgbClr val="996633"/>
                </a:solidFill>
                <a:latin typeface="Times New Roman"/>
                <a:cs typeface="Times New Roman"/>
              </a:rPr>
              <a:t>комплексности 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решений жилищной программы,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эффективности  использования производственных территорий, </a:t>
            </a:r>
            <a:r>
              <a:rPr sz="1600" b="1" spc="-20" dirty="0">
                <a:solidFill>
                  <a:srgbClr val="996633"/>
                </a:solidFill>
                <a:latin typeface="Times New Roman"/>
                <a:cs typeface="Times New Roman"/>
              </a:rPr>
              <a:t>культурной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преемственности  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градостроительных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решений, эстетической</a:t>
            </a:r>
            <a:r>
              <a:rPr sz="1600" b="1" spc="130" dirty="0">
                <a:solidFill>
                  <a:srgbClr val="996633"/>
                </a:solidFill>
                <a:latin typeface="Times New Roman"/>
                <a:cs typeface="Times New Roman"/>
              </a:rPr>
              <a:t>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выразительности</a:t>
            </a:r>
            <a:endParaRPr sz="1600" dirty="0">
              <a:latin typeface="Times New Roman"/>
              <a:cs typeface="Times New Roman"/>
            </a:endParaRPr>
          </a:p>
        </p:txBody>
      </p:sp>
      <p:graphicFrame>
        <p:nvGraphicFramePr>
          <p:cNvPr id="24" name="object 2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47435262"/>
              </p:ext>
            </p:extLst>
          </p:nvPr>
        </p:nvGraphicFramePr>
        <p:xfrm>
          <a:off x="533400" y="3927976"/>
          <a:ext cx="4016496" cy="6654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852926"/>
                <a:gridCol w="791210"/>
                <a:gridCol w="789940"/>
                <a:gridCol w="791210"/>
                <a:gridCol w="791210"/>
              </a:tblGrid>
              <a:tr h="66548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2540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2540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2540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2540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sp>
        <p:nvSpPr>
          <p:cNvPr id="25" name="object 25"/>
          <p:cNvSpPr/>
          <p:nvPr/>
        </p:nvSpPr>
        <p:spPr>
          <a:xfrm>
            <a:off x="5443728" y="4123944"/>
            <a:ext cx="122682" cy="12115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551685" y="4125455"/>
            <a:ext cx="3999931" cy="27052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6" name="object 32"/>
          <p:cNvSpPr txBox="1"/>
          <p:nvPr/>
        </p:nvSpPr>
        <p:spPr>
          <a:xfrm>
            <a:off x="1203429" y="4197935"/>
            <a:ext cx="1905635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200" b="1" dirty="0" smtClean="0">
                <a:solidFill>
                  <a:srgbClr val="FFFFFF"/>
                </a:solidFill>
                <a:latin typeface="Times New Roman"/>
                <a:cs typeface="Times New Roman"/>
              </a:rPr>
              <a:t>200,0 </a:t>
            </a:r>
            <a:r>
              <a:rPr sz="1200" b="1" dirty="0" err="1" smtClean="0">
                <a:solidFill>
                  <a:srgbClr val="FFFFFF"/>
                </a:solidFill>
                <a:latin typeface="Times New Roman"/>
                <a:cs typeface="Times New Roman"/>
              </a:rPr>
              <a:t>тыс</a:t>
            </a:r>
            <a:r>
              <a:rPr sz="1200" b="1" dirty="0">
                <a:solidFill>
                  <a:srgbClr val="FFFFFF"/>
                </a:solidFill>
                <a:latin typeface="Times New Roman"/>
                <a:cs typeface="Times New Roman"/>
              </a:rPr>
              <a:t>. </a:t>
            </a:r>
            <a:r>
              <a:rPr sz="1200" b="1" spc="-10" dirty="0">
                <a:solidFill>
                  <a:srgbClr val="FFFFFF"/>
                </a:solidFill>
                <a:latin typeface="Times New Roman"/>
                <a:cs typeface="Times New Roman"/>
              </a:rPr>
              <a:t>руб.</a:t>
            </a:r>
            <a:r>
              <a:rPr sz="1200" b="1" spc="-19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200" b="1" dirty="0" smtClean="0">
                <a:solidFill>
                  <a:srgbClr val="FFFFFF"/>
                </a:solidFill>
                <a:latin typeface="Times New Roman"/>
                <a:cs typeface="Times New Roman"/>
              </a:rPr>
              <a:t>(</a:t>
            </a:r>
            <a:r>
              <a:rPr lang="ru-RU" sz="1200" b="1" dirty="0" smtClean="0">
                <a:solidFill>
                  <a:srgbClr val="FFFFFF"/>
                </a:solidFill>
                <a:latin typeface="Times New Roman"/>
                <a:cs typeface="Times New Roman"/>
              </a:rPr>
              <a:t>100,0</a:t>
            </a:r>
            <a:r>
              <a:rPr sz="1200" b="1" dirty="0" smtClean="0">
                <a:solidFill>
                  <a:srgbClr val="FFFFFF"/>
                </a:solidFill>
                <a:latin typeface="Times New Roman"/>
                <a:cs typeface="Times New Roman"/>
              </a:rPr>
              <a:t>%)</a:t>
            </a:r>
            <a:endParaRPr sz="1200" dirty="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https://myd.su/wp-content/uploads/2020/12/valovyj-dohod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8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47800"/>
            <a:ext cx="9144000" cy="5638800"/>
          </a:xfrm>
          <a:prstGeom prst="rect">
            <a:avLst/>
          </a:prstGeom>
          <a:noFill/>
          <a:effectLst>
            <a:glow>
              <a:schemeClr val="accent1"/>
            </a:glow>
            <a:reflection endPos="0" dist="50800" dir="5400000" sy="-100000" algn="bl" rotWithShape="0"/>
            <a:softEdge rad="10541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bject 2"/>
          <p:cNvSpPr/>
          <p:nvPr/>
        </p:nvSpPr>
        <p:spPr>
          <a:xfrm>
            <a:off x="0" y="0"/>
            <a:ext cx="286512" cy="5334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274320" y="88709"/>
            <a:ext cx="8730996" cy="27432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09955" y="135636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59" y="135635"/>
                </a:lnTo>
                <a:lnTo>
                  <a:pt x="137159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47116" y="0"/>
            <a:ext cx="140335" cy="135890"/>
          </a:xfrm>
          <a:custGeom>
            <a:avLst/>
            <a:gdLst/>
            <a:ahLst/>
            <a:cxnLst/>
            <a:rect l="l" t="t" r="r" b="b"/>
            <a:pathLst>
              <a:path w="140334" h="135890">
                <a:moveTo>
                  <a:pt x="0" y="135636"/>
                </a:moveTo>
                <a:lnTo>
                  <a:pt x="140208" y="135636"/>
                </a:lnTo>
                <a:lnTo>
                  <a:pt x="140208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47116" y="135636"/>
            <a:ext cx="140335" cy="140335"/>
          </a:xfrm>
          <a:custGeom>
            <a:avLst/>
            <a:gdLst/>
            <a:ahLst/>
            <a:cxnLst/>
            <a:rect l="l" t="t" r="r" b="b"/>
            <a:pathLst>
              <a:path w="140334" h="140335">
                <a:moveTo>
                  <a:pt x="0" y="140207"/>
                </a:moveTo>
                <a:lnTo>
                  <a:pt x="140208" y="140207"/>
                </a:lnTo>
                <a:lnTo>
                  <a:pt x="140208" y="0"/>
                </a:lnTo>
                <a:lnTo>
                  <a:pt x="0" y="0"/>
                </a:lnTo>
                <a:lnTo>
                  <a:pt x="0" y="140207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74320" y="274320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60" y="135635"/>
                </a:lnTo>
                <a:lnTo>
                  <a:pt x="137160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31063" y="137160"/>
            <a:ext cx="142240" cy="137160"/>
          </a:xfrm>
          <a:custGeom>
            <a:avLst/>
            <a:gdLst/>
            <a:ahLst/>
            <a:cxnLst/>
            <a:rect l="l" t="t" r="r" b="b"/>
            <a:pathLst>
              <a:path w="142240" h="137160">
                <a:moveTo>
                  <a:pt x="0" y="137159"/>
                </a:moveTo>
                <a:lnTo>
                  <a:pt x="141732" y="137159"/>
                </a:lnTo>
                <a:lnTo>
                  <a:pt x="141732" y="0"/>
                </a:lnTo>
                <a:lnTo>
                  <a:pt x="0" y="0"/>
                </a:lnTo>
                <a:lnTo>
                  <a:pt x="0" y="137159"/>
                </a:lnTo>
                <a:close/>
              </a:path>
            </a:pathLst>
          </a:custGeom>
          <a:solidFill>
            <a:srgbClr val="0000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09955" y="271272"/>
            <a:ext cx="137160" cy="139065"/>
          </a:xfrm>
          <a:custGeom>
            <a:avLst/>
            <a:gdLst/>
            <a:ahLst/>
            <a:cxnLst/>
            <a:rect l="l" t="t" r="r" b="b"/>
            <a:pathLst>
              <a:path w="137159" h="139065">
                <a:moveTo>
                  <a:pt x="0" y="138683"/>
                </a:moveTo>
                <a:lnTo>
                  <a:pt x="137159" y="138683"/>
                </a:lnTo>
                <a:lnTo>
                  <a:pt x="137159" y="0"/>
                </a:lnTo>
                <a:lnTo>
                  <a:pt x="0" y="0"/>
                </a:lnTo>
                <a:lnTo>
                  <a:pt x="0" y="138683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74320" y="409955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6"/>
                </a:moveTo>
                <a:lnTo>
                  <a:pt x="137160" y="135636"/>
                </a:lnTo>
                <a:lnTo>
                  <a:pt x="137160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381000" y="1219200"/>
            <a:ext cx="8382000" cy="242630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100"/>
              </a:spcBef>
              <a:buClr>
                <a:srgbClr val="00007C"/>
              </a:buClr>
              <a:buSzPct val="75000"/>
              <a:buFont typeface="Wingdings"/>
              <a:buChar char=""/>
              <a:tabLst>
                <a:tab pos="355600" algn="l"/>
                <a:tab pos="356235" algn="l"/>
              </a:tabLst>
            </a:pPr>
            <a:r>
              <a:rPr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sz="2000" b="1" spc="-5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рамках реализации программы развития </a:t>
            </a:r>
            <a:r>
              <a:rPr sz="2000" b="1" spc="-5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образования</a:t>
            </a:r>
            <a:r>
              <a:rPr sz="2000" b="1" spc="-5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sz="2000" b="1" spc="-1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</a:t>
            </a:r>
            <a:r>
              <a:rPr lang="ru-RU" sz="2000" b="1" spc="-1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23</a:t>
            </a:r>
            <a:r>
              <a:rPr sz="2000" b="1" spc="15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году</a:t>
            </a: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000" b="1" spc="-5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профинансировано</a:t>
            </a:r>
            <a:r>
              <a:rPr sz="2000" b="1" spc="-5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000" b="1" spc="-5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предоставление</a:t>
            </a:r>
            <a:r>
              <a:rPr sz="2000" b="1" spc="-5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u="sng" spc="-5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девяти</a:t>
            </a:r>
            <a:r>
              <a:rPr sz="2400" b="1" i="1" u="sng" spc="-5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b="1" i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жилых </a:t>
            </a:r>
            <a:r>
              <a:rPr sz="2400" b="1" i="1" u="sng" spc="-5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помещений </a:t>
            </a:r>
            <a:r>
              <a:rPr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детям-  </a:t>
            </a:r>
            <a:r>
              <a:rPr sz="2000" b="1" spc="-5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сиротам </a:t>
            </a:r>
            <a:r>
              <a:rPr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sz="2000" b="1" spc="-5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детям, оставшимся </a:t>
            </a:r>
            <a:r>
              <a:rPr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без </a:t>
            </a:r>
            <a:r>
              <a:rPr sz="2000" b="1" spc="-5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попечения родителей, </a:t>
            </a:r>
            <a:r>
              <a:rPr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лицам </a:t>
            </a:r>
            <a:r>
              <a:rPr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</a:t>
            </a:r>
            <a:r>
              <a:rPr sz="2000" b="1" spc="-3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их</a:t>
            </a: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числа</a:t>
            </a:r>
            <a:r>
              <a:rPr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0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2700">
              <a:lnSpc>
                <a:spcPct val="100000"/>
              </a:lnSpc>
              <a:spcBef>
                <a:spcPts val="100"/>
              </a:spcBef>
              <a:buClr>
                <a:srgbClr val="00007C"/>
              </a:buClr>
              <a:buSzPct val="75000"/>
              <a:tabLst>
                <a:tab pos="355600" algn="l"/>
                <a:tab pos="356235" algn="l"/>
              </a:tabLst>
            </a:pP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из бюджета Смоленской области </a:t>
            </a:r>
            <a:endParaRPr lang="ru-RU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55600" indent="3957638">
              <a:lnSpc>
                <a:spcPct val="100000"/>
              </a:lnSpc>
            </a:pPr>
            <a:endParaRPr lang="ru-RU" sz="24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55600" indent="-80963">
              <a:lnSpc>
                <a:spcPct val="100000"/>
              </a:lnSpc>
            </a:pP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b="1" spc="-5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сумме</a:t>
            </a:r>
            <a:r>
              <a:rPr sz="2400" b="1" u="heavy" spc="-5" dirty="0">
                <a:solidFill>
                  <a:srgbClr val="002060"/>
                </a:solidFill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u="sng" dirty="0" smtClean="0">
                <a:solidFill>
                  <a:srgbClr val="002060"/>
                </a:solidFill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7 830,7 </a:t>
            </a:r>
            <a:r>
              <a:rPr sz="2400" b="1" i="1" u="sng" dirty="0" err="1" smtClean="0">
                <a:solidFill>
                  <a:srgbClr val="002060"/>
                </a:solidFill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тыс</a:t>
            </a:r>
            <a:r>
              <a:rPr sz="2400" b="1" i="1" u="sng" dirty="0">
                <a:solidFill>
                  <a:srgbClr val="002060"/>
                </a:solidFill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sz="2400" b="1" i="1" u="sng" spc="-10" dirty="0" err="1" smtClean="0">
                <a:solidFill>
                  <a:srgbClr val="002060"/>
                </a:solidFill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рублей</a:t>
            </a:r>
            <a:endParaRPr lang="ru-RU" sz="2400" i="1" u="sng" spc="-5" dirty="0" smtClean="0">
              <a:solidFill>
                <a:srgbClr val="5B5B97"/>
              </a:solidFill>
              <a:latin typeface="Arial"/>
              <a:cs typeface="Arial"/>
            </a:endParaRPr>
          </a:p>
        </p:txBody>
      </p: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801725" y="469214"/>
            <a:ext cx="7913370" cy="567463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 algn="ctr">
              <a:lnSpc>
                <a:spcPct val="100000"/>
              </a:lnSpc>
              <a:spcBef>
                <a:spcPts val="105"/>
              </a:spcBef>
            </a:pPr>
            <a:r>
              <a:rPr sz="1800" b="1" i="1" spc="-5" dirty="0">
                <a:solidFill>
                  <a:srgbClr val="002060"/>
                </a:solidFill>
              </a:rPr>
              <a:t>Бюджетные инвестиции </a:t>
            </a:r>
            <a:r>
              <a:rPr sz="1800" b="1" i="1" dirty="0">
                <a:solidFill>
                  <a:srgbClr val="002060"/>
                </a:solidFill>
              </a:rPr>
              <a:t>на</a:t>
            </a:r>
            <a:r>
              <a:rPr sz="1800" b="1" i="1" spc="-105" dirty="0">
                <a:solidFill>
                  <a:srgbClr val="002060"/>
                </a:solidFill>
              </a:rPr>
              <a:t> </a:t>
            </a:r>
            <a:r>
              <a:rPr sz="1800" b="1" i="1" spc="-5" dirty="0">
                <a:solidFill>
                  <a:srgbClr val="002060"/>
                </a:solidFill>
              </a:rPr>
              <a:t>приобретение  объектов недвижимого </a:t>
            </a:r>
            <a:r>
              <a:rPr sz="1800" b="1" i="1" dirty="0" err="1">
                <a:solidFill>
                  <a:srgbClr val="002060"/>
                </a:solidFill>
              </a:rPr>
              <a:t>имущества</a:t>
            </a:r>
            <a:r>
              <a:rPr sz="1800" b="1" i="1" spc="-130" dirty="0">
                <a:solidFill>
                  <a:srgbClr val="002060"/>
                </a:solidFill>
              </a:rPr>
              <a:t> </a:t>
            </a:r>
            <a:r>
              <a:rPr sz="1800" b="1" i="1" dirty="0" smtClean="0">
                <a:solidFill>
                  <a:srgbClr val="002060"/>
                </a:solidFill>
              </a:rPr>
              <a:t>в</a:t>
            </a:r>
            <a:r>
              <a:rPr lang="ru-RU" sz="1800" b="1" i="1" dirty="0" smtClean="0">
                <a:solidFill>
                  <a:srgbClr val="002060"/>
                </a:solidFill>
              </a:rPr>
              <a:t> </a:t>
            </a:r>
            <a:r>
              <a:rPr sz="1800" b="1" i="1" spc="-5" dirty="0" err="1" smtClean="0">
                <a:solidFill>
                  <a:srgbClr val="002060"/>
                </a:solidFill>
              </a:rPr>
              <a:t>муниципальную</a:t>
            </a:r>
            <a:r>
              <a:rPr sz="1800" b="1" i="1" spc="-45" dirty="0" smtClean="0">
                <a:solidFill>
                  <a:srgbClr val="002060"/>
                </a:solidFill>
              </a:rPr>
              <a:t> </a:t>
            </a:r>
            <a:r>
              <a:rPr sz="1800" b="1" i="1" dirty="0">
                <a:solidFill>
                  <a:srgbClr val="002060"/>
                </a:solidFill>
              </a:rPr>
              <a:t>собственность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r"/>
            <a:r>
              <a:rPr lang="ru-RU" i="1" dirty="0" smtClean="0"/>
              <a:t>Реализация </a:t>
            </a:r>
            <a:br>
              <a:rPr lang="ru-RU" i="1" dirty="0" smtClean="0"/>
            </a:br>
            <a:r>
              <a:rPr lang="ru-RU" i="1" dirty="0" smtClean="0"/>
              <a:t>национальных проектов</a:t>
            </a:r>
            <a:endParaRPr lang="ru-RU" i="1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67544" y="4509120"/>
            <a:ext cx="8524056" cy="1510680"/>
          </a:xfrm>
        </p:spPr>
        <p:txBody>
          <a:bodyPr/>
          <a:lstStyle/>
          <a:p>
            <a:r>
              <a:rPr lang="ru-RU" sz="1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 целях осуществления прорывного научно-технологического и социально-экономического развития Российской Федерации, увеличения численности населения страны, повышения уровня жизни граждан, создания комфортных условий для их проживания, а также условий и возможностей для самореализации и раскрытия таланта каждого человека, Президентом </a:t>
            </a:r>
            <a:r>
              <a:rPr lang="ru-RU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Российской Федерации </a:t>
            </a:r>
            <a:r>
              <a:rPr lang="ru-RU" sz="1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подписан Указ </a:t>
            </a:r>
            <a:r>
              <a:rPr lang="ru-RU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 07.05.2018 № 204 </a:t>
            </a:r>
            <a:r>
              <a:rPr lang="ru-RU" sz="1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 национальных целях и стратегических задачах развития Российской Федерации на период до 2024 года</a:t>
            </a:r>
            <a:r>
              <a:rPr lang="ru-RU" sz="1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».</a:t>
            </a:r>
          </a:p>
        </p:txBody>
      </p:sp>
      <p:pic>
        <p:nvPicPr>
          <p:cNvPr id="174082" name="Picture 2" descr="https://habinfo.ru/wp-content/uploads/2020/02/news-xuiy1i7u5s-e158086930577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2" y="-1956"/>
            <a:ext cx="4056385" cy="3044923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1159909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15797961"/>
              </p:ext>
            </p:extLst>
          </p:nvPr>
        </p:nvGraphicFramePr>
        <p:xfrm>
          <a:off x="3650591" y="5634883"/>
          <a:ext cx="5295628" cy="1112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23907"/>
                <a:gridCol w="1323907"/>
                <a:gridCol w="1323907"/>
                <a:gridCol w="1323907"/>
              </a:tblGrid>
              <a:tr h="370840">
                <a:tc gridSpan="4"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0"/>
                        </a:spcAft>
                        <a:tabLst>
                          <a:tab pos="5292725" algn="l"/>
                        </a:tabLst>
                      </a:pPr>
                      <a:r>
                        <a:rPr lang="ru-RU" sz="1400" dirty="0" smtClean="0">
                          <a:effectLst/>
                          <a:latin typeface="Times New Roman"/>
                          <a:ea typeface="Times New Roman"/>
                        </a:rPr>
                        <a:t>Исполнено </a:t>
                      </a:r>
                      <a:r>
                        <a:rPr lang="ru-RU" sz="1400" dirty="0">
                          <a:effectLst/>
                          <a:latin typeface="Times New Roman"/>
                          <a:ea typeface="Times New Roman"/>
                        </a:rPr>
                        <a:t>в </a:t>
                      </a:r>
                      <a:r>
                        <a:rPr lang="ru-RU" sz="1400" dirty="0" smtClean="0">
                          <a:effectLst/>
                          <a:latin typeface="Times New Roman"/>
                          <a:ea typeface="Times New Roman"/>
                        </a:rPr>
                        <a:t>бюджете, </a:t>
                      </a:r>
                      <a:r>
                        <a:rPr lang="ru-RU" sz="1400" baseline="0" dirty="0" smtClean="0">
                          <a:effectLst/>
                          <a:latin typeface="Times New Roman"/>
                          <a:ea typeface="Times New Roman"/>
                        </a:rPr>
                        <a:t> рублей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0"/>
                        </a:spcAft>
                        <a:tabLst>
                          <a:tab pos="5292725" algn="l"/>
                        </a:tabLst>
                      </a:pPr>
                      <a:r>
                        <a:rPr lang="ru-RU" sz="1200" dirty="0">
                          <a:effectLst/>
                          <a:latin typeface="Times New Roman"/>
                          <a:ea typeface="Times New Roman"/>
                        </a:rPr>
                        <a:t>всего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0"/>
                        </a:spcAft>
                        <a:tabLst>
                          <a:tab pos="5292725" algn="l"/>
                        </a:tabLst>
                      </a:pPr>
                      <a:r>
                        <a:rPr lang="ru-RU" sz="1200" dirty="0">
                          <a:effectLst/>
                          <a:latin typeface="Times New Roman"/>
                          <a:ea typeface="Times New Roman"/>
                        </a:rPr>
                        <a:t>федеральных средств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0"/>
                        </a:spcAft>
                        <a:tabLst>
                          <a:tab pos="5292725" algn="l"/>
                        </a:tabLst>
                      </a:pPr>
                      <a:r>
                        <a:rPr lang="ru-RU" sz="1200" dirty="0">
                          <a:effectLst/>
                          <a:latin typeface="Times New Roman"/>
                          <a:ea typeface="Times New Roman"/>
                        </a:rPr>
                        <a:t>областных средств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0"/>
                        </a:spcAft>
                        <a:tabLst>
                          <a:tab pos="5292725" algn="l"/>
                        </a:tabLst>
                      </a:pPr>
                      <a:r>
                        <a:rPr lang="ru-RU" sz="1200" dirty="0">
                          <a:effectLst/>
                          <a:latin typeface="Times New Roman"/>
                          <a:ea typeface="Times New Roman"/>
                        </a:rPr>
                        <a:t>средств местного бюджета</a:t>
                      </a:r>
                    </a:p>
                  </a:txBody>
                  <a:tcPr marL="68580" marR="68580" marT="0" marB="0" anchor="ctr"/>
                </a:tc>
              </a:tr>
              <a:tr h="370840"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0"/>
                        </a:spcAft>
                        <a:tabLst>
                          <a:tab pos="5292725" algn="l"/>
                        </a:tabLst>
                      </a:pPr>
                      <a:r>
                        <a:rPr lang="en-US" sz="1200" dirty="0" smtClean="0">
                          <a:effectLst/>
                          <a:latin typeface="Times New Roman"/>
                          <a:ea typeface="Times New Roman"/>
                        </a:rPr>
                        <a:t>6 598</a:t>
                      </a:r>
                      <a:r>
                        <a:rPr lang="en-US" sz="1200" baseline="0" dirty="0" smtClean="0">
                          <a:effectLst/>
                          <a:latin typeface="Times New Roman"/>
                          <a:ea typeface="Times New Roman"/>
                        </a:rPr>
                        <a:t> 497,49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0"/>
                        </a:spcAft>
                        <a:tabLst>
                          <a:tab pos="5292725" algn="l"/>
                        </a:tabLst>
                      </a:pPr>
                      <a:r>
                        <a:rPr lang="en-US" sz="1200" dirty="0" smtClean="0">
                          <a:effectLst/>
                          <a:latin typeface="Times New Roman"/>
                          <a:ea typeface="Times New Roman"/>
                        </a:rPr>
                        <a:t>1 686 293,01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0"/>
                        </a:spcAft>
                        <a:tabLst>
                          <a:tab pos="5292725" algn="l"/>
                        </a:tabLst>
                      </a:pPr>
                      <a:r>
                        <a:rPr lang="en-US" sz="1200" dirty="0" smtClean="0">
                          <a:effectLst/>
                          <a:latin typeface="Times New Roman"/>
                          <a:ea typeface="Times New Roman"/>
                        </a:rPr>
                        <a:t>4 899 087,95</a:t>
                      </a:r>
                      <a:endParaRPr lang="ru-RU" sz="1200" dirty="0" smtClean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0"/>
                        </a:spcAft>
                        <a:tabLst>
                          <a:tab pos="5292725" algn="l"/>
                        </a:tabLst>
                      </a:pPr>
                      <a:r>
                        <a:rPr lang="en-US" sz="1200" dirty="0" smtClean="0">
                          <a:effectLst/>
                          <a:latin typeface="Times New Roman"/>
                          <a:ea typeface="Times New Roman"/>
                        </a:rPr>
                        <a:t>13 116,53</a:t>
                      </a: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0467" y="3124200"/>
            <a:ext cx="3357563" cy="2519627"/>
          </a:xfrm>
          <a:prstGeom prst="rect">
            <a:avLst/>
          </a:prstGeom>
          <a:ln>
            <a:noFill/>
          </a:ln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https://yarcevo.admin-smolensk.ru/files/1033/o-regionalnyh-proektah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" y="618709"/>
            <a:ext cx="5295900" cy="3835156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457200" y="457200"/>
            <a:ext cx="8229600" cy="1099592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ru-RU" sz="1800" b="1" i="1" kern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ИНФОРМАЦИЯ   ОБ   ИСПОЛНЕНИИ  НАЦИОНАЛЬНЫХ   ПРОЕКТОВ</a:t>
            </a:r>
            <a:endParaRPr lang="ru-RU" sz="1800" b="1" i="1" kern="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486400" y="1219200"/>
            <a:ext cx="2514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8406" y="758678"/>
            <a:ext cx="2771775" cy="208003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4231350"/>
            <a:ext cx="3352800" cy="251605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4924" y="2362200"/>
            <a:ext cx="2366963" cy="177624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6069" y="3600550"/>
            <a:ext cx="2516981" cy="188882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9348871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3058" name="Picture 2" descr="http://sosh16maykop.ru/images/d8807455-a37d-4eaa-8afc-067e3cc3a3b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773649"/>
            <a:ext cx="2664296" cy="2455889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457200"/>
          </a:xfrm>
        </p:spPr>
        <p:txBody>
          <a:bodyPr/>
          <a:lstStyle/>
          <a:p>
            <a:pPr algn="ctr"/>
            <a:r>
              <a:rPr lang="ru-RU" sz="18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ИНФОРМАЦИЯ </a:t>
            </a:r>
            <a:r>
              <a:rPr lang="ru-RU" sz="1800" b="1" i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ОБ   ИСПОЛНЕНИИ  НАЦИОНАЛЬНЫХ   ПРОЕКТОВ</a:t>
            </a:r>
            <a:endParaRPr lang="ru-RU" sz="1800" b="1" i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04800" y="926711"/>
            <a:ext cx="4464496" cy="307777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400" b="1" dirty="0" smtClean="0">
                <a:solidFill>
                  <a:srgbClr val="FFFFFF">
                    <a:lumMod val="95000"/>
                  </a:srgbClr>
                </a:solidFill>
                <a:latin typeface="Times New Roman" pitchFamily="18" charset="0"/>
              </a:rPr>
              <a:t>НАЦИОНАЛЬНЫЙ ПРОЕКТ «ОБРАЗОВАНИЕ»</a:t>
            </a:r>
            <a:endParaRPr lang="ru-RU" sz="1400" b="1" dirty="0">
              <a:solidFill>
                <a:srgbClr val="FFFFFF">
                  <a:lumMod val="95000"/>
                </a:srgbClr>
              </a:solidFill>
              <a:latin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143000" y="1419153"/>
            <a:ext cx="4176464" cy="307777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400" b="1" dirty="0" smtClean="0">
                <a:solidFill>
                  <a:srgbClr val="FFFFFF"/>
                </a:solidFill>
                <a:latin typeface="Times New Roman" pitchFamily="18" charset="0"/>
              </a:rPr>
              <a:t>Региональный проект</a:t>
            </a:r>
            <a:r>
              <a:rPr lang="en-US" sz="1400" b="1" dirty="0">
                <a:solidFill>
                  <a:srgbClr val="FFFFFF"/>
                </a:solidFill>
                <a:latin typeface="Times New Roman" pitchFamily="18" charset="0"/>
              </a:rPr>
              <a:t> </a:t>
            </a:r>
            <a:r>
              <a:rPr lang="ru-RU" sz="1400" b="1" dirty="0" smtClean="0">
                <a:solidFill>
                  <a:srgbClr val="FFFFFF"/>
                </a:solidFill>
                <a:latin typeface="Times New Roman" pitchFamily="18" charset="0"/>
              </a:rPr>
              <a:t>«Современная школа»</a:t>
            </a:r>
            <a:endParaRPr lang="ru-RU" sz="1400" b="1" dirty="0">
              <a:solidFill>
                <a:srgbClr val="FFFFFF"/>
              </a:solidFill>
              <a:latin typeface="Times New Roman" pitchFamily="18" charset="0"/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87873698"/>
              </p:ext>
            </p:extLst>
          </p:nvPr>
        </p:nvGraphicFramePr>
        <p:xfrm>
          <a:off x="3779456" y="5257800"/>
          <a:ext cx="5135944" cy="95711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83986"/>
                <a:gridCol w="1283986"/>
                <a:gridCol w="1283986"/>
                <a:gridCol w="1283986"/>
              </a:tblGrid>
              <a:tr h="304800">
                <a:tc gridSpan="4"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0"/>
                        </a:spcAft>
                        <a:tabLst>
                          <a:tab pos="5292725" algn="l"/>
                        </a:tabLst>
                      </a:pPr>
                      <a:r>
                        <a:rPr lang="ru-RU" sz="1400" dirty="0" smtClean="0">
                          <a:effectLst/>
                          <a:latin typeface="Times New Roman"/>
                          <a:ea typeface="Times New Roman"/>
                        </a:rPr>
                        <a:t>Исполнено </a:t>
                      </a:r>
                      <a:r>
                        <a:rPr lang="ru-RU" sz="1400" dirty="0">
                          <a:effectLst/>
                          <a:latin typeface="Times New Roman"/>
                          <a:ea typeface="Times New Roman"/>
                        </a:rPr>
                        <a:t>в </a:t>
                      </a:r>
                      <a:r>
                        <a:rPr lang="ru-RU" sz="1400" dirty="0" smtClean="0">
                          <a:effectLst/>
                          <a:latin typeface="Times New Roman"/>
                          <a:ea typeface="Times New Roman"/>
                        </a:rPr>
                        <a:t>бюджете, </a:t>
                      </a:r>
                      <a:r>
                        <a:rPr lang="ru-RU" sz="1400" baseline="0" dirty="0" smtClean="0">
                          <a:effectLst/>
                          <a:latin typeface="Times New Roman"/>
                          <a:ea typeface="Times New Roman"/>
                        </a:rPr>
                        <a:t> рублей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86558"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0"/>
                        </a:spcAft>
                        <a:tabLst>
                          <a:tab pos="5292725" algn="l"/>
                        </a:tabLst>
                      </a:pPr>
                      <a:r>
                        <a:rPr lang="ru-RU" sz="1200" dirty="0">
                          <a:effectLst/>
                          <a:latin typeface="Times New Roman"/>
                          <a:ea typeface="Times New Roman"/>
                        </a:rPr>
                        <a:t>всего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0"/>
                        </a:spcAft>
                        <a:tabLst>
                          <a:tab pos="5292725" algn="l"/>
                        </a:tabLst>
                      </a:pPr>
                      <a:r>
                        <a:rPr lang="ru-RU" sz="1200" dirty="0">
                          <a:effectLst/>
                          <a:latin typeface="Times New Roman"/>
                          <a:ea typeface="Times New Roman"/>
                        </a:rPr>
                        <a:t>федеральных средств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0"/>
                        </a:spcAft>
                        <a:tabLst>
                          <a:tab pos="5292725" algn="l"/>
                        </a:tabLst>
                      </a:pPr>
                      <a:r>
                        <a:rPr lang="ru-RU" sz="1200" dirty="0">
                          <a:effectLst/>
                          <a:latin typeface="Times New Roman"/>
                          <a:ea typeface="Times New Roman"/>
                        </a:rPr>
                        <a:t>областных средств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0"/>
                        </a:spcAft>
                        <a:tabLst>
                          <a:tab pos="5292725" algn="l"/>
                        </a:tabLst>
                      </a:pPr>
                      <a:r>
                        <a:rPr lang="ru-RU" sz="1200" dirty="0">
                          <a:effectLst/>
                          <a:latin typeface="Times New Roman"/>
                          <a:ea typeface="Times New Roman"/>
                        </a:rPr>
                        <a:t>средств местного бюджета</a:t>
                      </a:r>
                    </a:p>
                  </a:txBody>
                  <a:tcPr marL="68580" marR="68580" marT="0" marB="0" anchor="ctr"/>
                </a:tc>
              </a:tr>
              <a:tr h="286558"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0"/>
                        </a:spcAft>
                        <a:tabLst>
                          <a:tab pos="5292725" algn="l"/>
                        </a:tabLst>
                      </a:pPr>
                      <a:r>
                        <a:rPr lang="ru-RU" sz="1200" dirty="0" smtClean="0">
                          <a:effectLst/>
                          <a:latin typeface="Times New Roman"/>
                          <a:ea typeface="Times New Roman"/>
                        </a:rPr>
                        <a:t>6 </a:t>
                      </a:r>
                      <a:r>
                        <a:rPr lang="en-US" sz="1200" dirty="0" smtClean="0">
                          <a:effectLst/>
                          <a:latin typeface="Times New Roman"/>
                          <a:ea typeface="Times New Roman"/>
                        </a:rPr>
                        <a:t>428 597,49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0"/>
                        </a:spcAft>
                        <a:tabLst>
                          <a:tab pos="5292725" algn="l"/>
                        </a:tabLst>
                      </a:pPr>
                      <a:r>
                        <a:rPr lang="en-US" sz="1200" dirty="0" smtClean="0">
                          <a:effectLst/>
                          <a:latin typeface="Times New Roman"/>
                          <a:ea typeface="Times New Roman"/>
                        </a:rPr>
                        <a:t>1</a:t>
                      </a:r>
                      <a:r>
                        <a:rPr lang="en-US" sz="1200" baseline="0" dirty="0" smtClean="0">
                          <a:effectLst/>
                          <a:latin typeface="Times New Roman"/>
                          <a:ea typeface="Times New Roman"/>
                        </a:rPr>
                        <a:t> 521 490,55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0"/>
                        </a:spcAft>
                        <a:tabLst>
                          <a:tab pos="5292725" algn="l"/>
                        </a:tabLst>
                      </a:pPr>
                      <a:r>
                        <a:rPr lang="en-US" sz="1200" dirty="0" smtClean="0">
                          <a:effectLst/>
                          <a:latin typeface="Times New Roman"/>
                          <a:ea typeface="Times New Roman"/>
                        </a:rPr>
                        <a:t>4 893 990,41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0"/>
                        </a:spcAft>
                        <a:tabLst>
                          <a:tab pos="5292725" algn="l"/>
                        </a:tabLst>
                      </a:pPr>
                      <a:r>
                        <a:rPr lang="en-US" sz="1200" dirty="0" smtClean="0">
                          <a:effectLst/>
                          <a:latin typeface="Times New Roman"/>
                          <a:ea typeface="Times New Roman"/>
                        </a:rPr>
                        <a:t>13 116,53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304800" y="1234488"/>
            <a:ext cx="187220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600" b="1" dirty="0" smtClean="0">
                <a:solidFill>
                  <a:srgbClr val="CACAFF">
                    <a:lumMod val="25000"/>
                  </a:srgbClr>
                </a:solidFill>
                <a:latin typeface="Times New Roman" pitchFamily="18" charset="0"/>
              </a:rPr>
              <a:t>Из них:</a:t>
            </a:r>
            <a:endParaRPr lang="ru-RU" sz="1600" b="1" dirty="0">
              <a:solidFill>
                <a:srgbClr val="CACAFF">
                  <a:lumMod val="25000"/>
                </a:srgbClr>
              </a:solidFill>
              <a:latin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52400" y="1859340"/>
            <a:ext cx="740092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1600" b="1" i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МБОУ </a:t>
            </a:r>
            <a:r>
              <a:rPr lang="ru-RU" sz="1600" b="1" i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Заборьевская</a:t>
            </a:r>
            <a:r>
              <a:rPr lang="ru-RU" sz="1600" b="1" i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СШ Демидовского района Смоленской</a:t>
            </a:r>
          </a:p>
          <a:p>
            <a:r>
              <a:rPr lang="ru-RU" sz="1600" b="1" i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области капитально отремонтированы</a:t>
            </a:r>
            <a:r>
              <a:rPr lang="en-US" sz="1600" b="1" i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i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два кабинета</a:t>
            </a:r>
            <a:r>
              <a:rPr lang="ru-RU" sz="16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600" b="1" i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базе</a:t>
            </a:r>
            <a:endParaRPr lang="en-US" sz="1600" b="1" i="1" dirty="0" smtClean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b="1" i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которых </a:t>
            </a:r>
            <a:r>
              <a:rPr lang="ru-RU" sz="1600" b="1" i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созданы </a:t>
            </a:r>
            <a:r>
              <a:rPr lang="ru-RU" sz="16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центры образования </a:t>
            </a:r>
            <a:r>
              <a:rPr lang="ru-RU" sz="1600" b="1" i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цифрового </a:t>
            </a:r>
            <a:r>
              <a:rPr lang="ru-RU" sz="16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1600" b="1" i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гуманитарного </a:t>
            </a:r>
            <a:endParaRPr lang="en-US" sz="1600" b="1" i="1" dirty="0" smtClean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b="1" i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профилей «</a:t>
            </a:r>
            <a:r>
              <a:rPr lang="ru-RU" sz="16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Точка роста</a:t>
            </a:r>
            <a:r>
              <a:rPr lang="ru-RU" sz="1600" b="1" i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».</a:t>
            </a:r>
            <a:r>
              <a:rPr lang="en-US" sz="1600" b="1" i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i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Кабинеты оформлены </a:t>
            </a:r>
            <a:r>
              <a:rPr lang="ru-RU" sz="16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едином стиле в соответствии с </a:t>
            </a:r>
            <a:r>
              <a:rPr lang="ru-RU" sz="1600" b="1" i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брендбуком</a:t>
            </a:r>
            <a:r>
              <a:rPr lang="ru-RU" sz="1600" b="1" i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центров «Точка роста». </a:t>
            </a:r>
            <a:r>
              <a:rPr lang="ru-RU" sz="1600" b="1" i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Их оснастили </a:t>
            </a:r>
            <a:r>
              <a:rPr lang="ru-RU" sz="16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современным учебным оборудованием, и уже с 1 сентября 2023 года </a:t>
            </a:r>
            <a:endParaRPr lang="ru-RU" sz="1600" b="1" i="1" dirty="0" smtClean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99" y="3581400"/>
            <a:ext cx="3627059" cy="272186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703256" y="3429000"/>
            <a:ext cx="5212143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i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школьники </a:t>
            </a:r>
            <a:r>
              <a:rPr lang="ru-RU" sz="16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занимаются в новых учебных центрах.</a:t>
            </a:r>
          </a:p>
          <a:p>
            <a:r>
              <a:rPr lang="ru-RU" sz="1600" b="1" i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Центры </a:t>
            </a:r>
            <a:r>
              <a:rPr lang="ru-RU" sz="16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«Точка роста» предоставляют школьникам и педагогам новые возможности проводить занятия с использованием современного оборудования, реализовывать новые образовательные проекты.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8768763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 descr="Picture background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4419600"/>
            <a:ext cx="5105400" cy="237617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3058" name="Picture 2" descr="http://sosh16maykop.ru/images/d8807455-a37d-4eaa-8afc-067e3cc3a3b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9453" y="685800"/>
            <a:ext cx="2664296" cy="2455889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457200"/>
          </a:xfrm>
        </p:spPr>
        <p:txBody>
          <a:bodyPr/>
          <a:lstStyle/>
          <a:p>
            <a:pPr algn="ctr"/>
            <a:r>
              <a:rPr lang="ru-RU" sz="18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ИНФОРМАЦИЯ </a:t>
            </a:r>
            <a:r>
              <a:rPr lang="ru-RU" sz="1800" b="1" i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ОБ   ИСПОЛНЕНИИ  НАЦИОНАЛЬНЫХ   ПРОЕКТОВ</a:t>
            </a:r>
            <a:endParaRPr lang="ru-RU" sz="1800" b="1" i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488324" y="152400"/>
            <a:ext cx="1524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4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Продолжение</a:t>
            </a:r>
            <a:endParaRPr lang="ru-RU" sz="1400" b="1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52400" y="926711"/>
            <a:ext cx="6248400" cy="523220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400" b="1" dirty="0" smtClean="0">
                <a:solidFill>
                  <a:srgbClr val="FFFFFF"/>
                </a:solidFill>
                <a:latin typeface="Times New Roman" pitchFamily="18" charset="0"/>
              </a:rPr>
              <a:t>Региональный проект</a:t>
            </a:r>
            <a:r>
              <a:rPr lang="en-US" sz="1400" b="1" dirty="0">
                <a:solidFill>
                  <a:srgbClr val="FFFFFF"/>
                </a:solidFill>
                <a:latin typeface="Times New Roman" pitchFamily="18" charset="0"/>
              </a:rPr>
              <a:t> </a:t>
            </a:r>
            <a:r>
              <a:rPr lang="ru-RU" sz="1400" b="1" dirty="0" smtClean="0">
                <a:solidFill>
                  <a:srgbClr val="FFFFFF"/>
                </a:solidFill>
                <a:latin typeface="Times New Roman" pitchFamily="18" charset="0"/>
              </a:rPr>
              <a:t>«Патриотическое воспитание граждан Российской Федерации»</a:t>
            </a:r>
            <a:endParaRPr lang="ru-RU" sz="1400" b="1" dirty="0">
              <a:solidFill>
                <a:srgbClr val="FFFFFF"/>
              </a:solidFill>
              <a:latin typeface="Times New Roman" pitchFamily="18" charset="0"/>
            </a:endParaRPr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13535432"/>
              </p:ext>
            </p:extLst>
          </p:nvPr>
        </p:nvGraphicFramePr>
        <p:xfrm>
          <a:off x="265931" y="5240018"/>
          <a:ext cx="4772024" cy="1290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93006"/>
                <a:gridCol w="1193006"/>
                <a:gridCol w="1193006"/>
                <a:gridCol w="1193006"/>
              </a:tblGrid>
              <a:tr h="370840">
                <a:tc gridSpan="4"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0"/>
                        </a:spcAft>
                        <a:tabLst>
                          <a:tab pos="5292725" algn="l"/>
                        </a:tabLst>
                      </a:pPr>
                      <a:r>
                        <a:rPr lang="ru-RU" sz="1400" dirty="0" smtClean="0">
                          <a:effectLst/>
                          <a:latin typeface="Times New Roman"/>
                          <a:ea typeface="Times New Roman"/>
                        </a:rPr>
                        <a:t>Исполнено </a:t>
                      </a:r>
                      <a:r>
                        <a:rPr lang="ru-RU" sz="1400" dirty="0">
                          <a:effectLst/>
                          <a:latin typeface="Times New Roman"/>
                          <a:ea typeface="Times New Roman"/>
                        </a:rPr>
                        <a:t>в </a:t>
                      </a:r>
                      <a:r>
                        <a:rPr lang="ru-RU" sz="1400" dirty="0" smtClean="0">
                          <a:effectLst/>
                          <a:latin typeface="Times New Roman"/>
                          <a:ea typeface="Times New Roman"/>
                        </a:rPr>
                        <a:t>бюджете, </a:t>
                      </a:r>
                      <a:r>
                        <a:rPr lang="ru-RU" sz="1400" baseline="0" dirty="0" smtClean="0">
                          <a:effectLst/>
                          <a:latin typeface="Times New Roman"/>
                          <a:ea typeface="Times New Roman"/>
                        </a:rPr>
                        <a:t> рублей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0"/>
                        </a:spcAft>
                        <a:tabLst>
                          <a:tab pos="5292725" algn="l"/>
                        </a:tabLst>
                      </a:pPr>
                      <a:r>
                        <a:rPr lang="ru-RU" sz="1200" dirty="0">
                          <a:effectLst/>
                          <a:latin typeface="Times New Roman"/>
                          <a:ea typeface="Times New Roman"/>
                        </a:rPr>
                        <a:t>всего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0"/>
                        </a:spcAft>
                        <a:tabLst>
                          <a:tab pos="5292725" algn="l"/>
                        </a:tabLst>
                      </a:pPr>
                      <a:r>
                        <a:rPr lang="ru-RU" sz="1200" dirty="0">
                          <a:effectLst/>
                          <a:latin typeface="Times New Roman"/>
                          <a:ea typeface="Times New Roman"/>
                        </a:rPr>
                        <a:t>федеральных средств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0"/>
                        </a:spcAft>
                        <a:tabLst>
                          <a:tab pos="5292725" algn="l"/>
                        </a:tabLst>
                      </a:pPr>
                      <a:r>
                        <a:rPr lang="ru-RU" sz="1200" dirty="0">
                          <a:effectLst/>
                          <a:latin typeface="Times New Roman"/>
                          <a:ea typeface="Times New Roman"/>
                        </a:rPr>
                        <a:t>областных средств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0"/>
                        </a:spcAft>
                        <a:tabLst>
                          <a:tab pos="5292725" algn="l"/>
                        </a:tabLst>
                      </a:pPr>
                      <a:r>
                        <a:rPr lang="ru-RU" sz="1200" dirty="0">
                          <a:effectLst/>
                          <a:latin typeface="Times New Roman"/>
                          <a:ea typeface="Times New Roman"/>
                        </a:rPr>
                        <a:t>средств местного бюджета</a:t>
                      </a:r>
                    </a:p>
                  </a:txBody>
                  <a:tcPr marL="68580" marR="68580" marT="0" marB="0" anchor="ctr"/>
                </a:tc>
              </a:tr>
              <a:tr h="370840"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0"/>
                        </a:spcAft>
                        <a:tabLst>
                          <a:tab pos="5292725" algn="l"/>
                        </a:tabLst>
                      </a:pPr>
                      <a:r>
                        <a:rPr lang="ru-RU" sz="1200" dirty="0" smtClean="0">
                          <a:effectLst/>
                          <a:latin typeface="Times New Roman"/>
                          <a:ea typeface="Times New Roman"/>
                        </a:rPr>
                        <a:t>169 900,00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0"/>
                        </a:spcAft>
                        <a:tabLst>
                          <a:tab pos="5292725" algn="l"/>
                        </a:tabLst>
                      </a:pPr>
                      <a:r>
                        <a:rPr lang="ru-RU" sz="1200" dirty="0" smtClean="0">
                          <a:effectLst/>
                          <a:latin typeface="Times New Roman"/>
                          <a:ea typeface="Times New Roman"/>
                        </a:rPr>
                        <a:t>164 802,46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0"/>
                        </a:spcAft>
                        <a:tabLst>
                          <a:tab pos="5292725" algn="l"/>
                        </a:tabLst>
                      </a:pPr>
                      <a:r>
                        <a:rPr lang="ru-RU" sz="1200" dirty="0" smtClean="0">
                          <a:effectLst/>
                          <a:latin typeface="Times New Roman"/>
                          <a:ea typeface="Times New Roman"/>
                        </a:rPr>
                        <a:t>5 097,54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0"/>
                        </a:spcAft>
                        <a:tabLst>
                          <a:tab pos="5292725" algn="l"/>
                        </a:tabLst>
                      </a:pPr>
                      <a:r>
                        <a:rPr lang="ru-RU" sz="1200" dirty="0" smtClean="0">
                          <a:effectLst/>
                          <a:latin typeface="Times New Roman"/>
                          <a:ea typeface="Times New Roman"/>
                        </a:rPr>
                        <a:t>0,00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152400" y="1241740"/>
            <a:ext cx="6248400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1600" b="1" i="1" dirty="0" smtClean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400" b="1" i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Региональный проект «Патриотическое воспитание граждан Российской Федерации» </a:t>
            </a:r>
            <a:r>
              <a:rPr lang="ru-RU" sz="14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национального проекта «Образование» </a:t>
            </a:r>
            <a:r>
              <a:rPr lang="ru-RU" sz="1400" b="1" i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направлен на укрепление воспитательной составляющей системы образования, </a:t>
            </a:r>
            <a:endParaRPr lang="ru-RU" sz="1600" b="1" i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257800" y="2226625"/>
            <a:ext cx="38862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1400" b="1" i="1" dirty="0" smtClean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400" b="1" i="1" dirty="0" smtClean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400" b="1" i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400" b="1" i="1" dirty="0" smtClean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400" b="1" i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будет способствовать всестороннему духовному, нравственному и интеллектуальному развитию детей и расширит их участие в принятии решений, которые затрагивают их права и интересы.</a:t>
            </a:r>
            <a:endParaRPr lang="ru-RU" sz="1400" i="1" dirty="0">
              <a:solidFill>
                <a:schemeClr val="accent1">
                  <a:lumMod val="50000"/>
                </a:schemeClr>
              </a:solidFill>
            </a:endParaRPr>
          </a:p>
          <a:p>
            <a:endParaRPr lang="en-US" sz="1400" b="1" i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226624"/>
            <a:ext cx="4953000" cy="2954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6159393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 descr="Picture background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533400"/>
            <a:ext cx="4343400" cy="2438400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 w="0"/>
          </a:sp3d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457200"/>
          </a:xfrm>
        </p:spPr>
        <p:txBody>
          <a:bodyPr/>
          <a:lstStyle/>
          <a:p>
            <a:pPr algn="ctr"/>
            <a:r>
              <a:rPr lang="ru-RU" sz="18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ИНФОРМАЦИЯ </a:t>
            </a:r>
            <a:r>
              <a:rPr lang="ru-RU" sz="1800" b="1" i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ОБ   ИСПОЛНЕНИИ  НАЦИОНАЛЬНЫХ   ПРОЕКТОВ</a:t>
            </a:r>
            <a:endParaRPr lang="ru-RU" sz="1800" b="1" i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488324" y="152400"/>
            <a:ext cx="1524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4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Продолжение</a:t>
            </a:r>
            <a:endParaRPr lang="ru-RU" sz="1400" b="1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52400" y="926711"/>
            <a:ext cx="3657600" cy="307777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400" b="1" dirty="0" smtClean="0">
                <a:solidFill>
                  <a:srgbClr val="FFFFFF"/>
                </a:solidFill>
                <a:latin typeface="Times New Roman" pitchFamily="18" charset="0"/>
              </a:rPr>
              <a:t>Региональный проект</a:t>
            </a:r>
            <a:r>
              <a:rPr lang="en-US" sz="1400" b="1" dirty="0">
                <a:solidFill>
                  <a:srgbClr val="FFFFFF"/>
                </a:solidFill>
                <a:latin typeface="Times New Roman" pitchFamily="18" charset="0"/>
              </a:rPr>
              <a:t> </a:t>
            </a:r>
            <a:r>
              <a:rPr lang="ru-RU" sz="1400" b="1" dirty="0" smtClean="0">
                <a:solidFill>
                  <a:srgbClr val="FFFFFF"/>
                </a:solidFill>
                <a:latin typeface="Times New Roman" pitchFamily="18" charset="0"/>
              </a:rPr>
              <a:t>«Творческие люди»</a:t>
            </a:r>
            <a:endParaRPr lang="ru-RU" sz="1400" b="1" dirty="0">
              <a:solidFill>
                <a:srgbClr val="FFFFFF"/>
              </a:solidFill>
              <a:latin typeface="Times New Roman" pitchFamily="18" charset="0"/>
            </a:endParaRPr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20409638"/>
              </p:ext>
            </p:extLst>
          </p:nvPr>
        </p:nvGraphicFramePr>
        <p:xfrm>
          <a:off x="265931" y="5240018"/>
          <a:ext cx="4772024" cy="1290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93006"/>
                <a:gridCol w="1193006"/>
                <a:gridCol w="1193006"/>
                <a:gridCol w="1193006"/>
              </a:tblGrid>
              <a:tr h="370840">
                <a:tc gridSpan="4"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0"/>
                        </a:spcAft>
                        <a:tabLst>
                          <a:tab pos="5292725" algn="l"/>
                        </a:tabLst>
                      </a:pPr>
                      <a:r>
                        <a:rPr lang="ru-RU" sz="1400" dirty="0" smtClean="0">
                          <a:effectLst/>
                          <a:latin typeface="Times New Roman"/>
                          <a:ea typeface="Times New Roman"/>
                        </a:rPr>
                        <a:t>Исполнено </a:t>
                      </a:r>
                      <a:r>
                        <a:rPr lang="ru-RU" sz="1400" dirty="0">
                          <a:effectLst/>
                          <a:latin typeface="Times New Roman"/>
                          <a:ea typeface="Times New Roman"/>
                        </a:rPr>
                        <a:t>в </a:t>
                      </a:r>
                      <a:r>
                        <a:rPr lang="ru-RU" sz="1400" dirty="0" smtClean="0">
                          <a:effectLst/>
                          <a:latin typeface="Times New Roman"/>
                          <a:ea typeface="Times New Roman"/>
                        </a:rPr>
                        <a:t>бюджете, </a:t>
                      </a:r>
                      <a:r>
                        <a:rPr lang="ru-RU" sz="1400" baseline="0" dirty="0" smtClean="0">
                          <a:effectLst/>
                          <a:latin typeface="Times New Roman"/>
                          <a:ea typeface="Times New Roman"/>
                        </a:rPr>
                        <a:t> рублей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0"/>
                        </a:spcAft>
                        <a:tabLst>
                          <a:tab pos="5292725" algn="l"/>
                        </a:tabLst>
                      </a:pPr>
                      <a:r>
                        <a:rPr lang="ru-RU" sz="1200" dirty="0">
                          <a:effectLst/>
                          <a:latin typeface="Times New Roman"/>
                          <a:ea typeface="Times New Roman"/>
                        </a:rPr>
                        <a:t>всего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0"/>
                        </a:spcAft>
                        <a:tabLst>
                          <a:tab pos="5292725" algn="l"/>
                        </a:tabLst>
                      </a:pPr>
                      <a:r>
                        <a:rPr lang="ru-RU" sz="1200" dirty="0">
                          <a:effectLst/>
                          <a:latin typeface="Times New Roman"/>
                          <a:ea typeface="Times New Roman"/>
                        </a:rPr>
                        <a:t>федеральных средств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0"/>
                        </a:spcAft>
                        <a:tabLst>
                          <a:tab pos="5292725" algn="l"/>
                        </a:tabLst>
                      </a:pPr>
                      <a:r>
                        <a:rPr lang="ru-RU" sz="1200" dirty="0">
                          <a:effectLst/>
                          <a:latin typeface="Times New Roman"/>
                          <a:ea typeface="Times New Roman"/>
                        </a:rPr>
                        <a:t>областных средств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0"/>
                        </a:spcAft>
                        <a:tabLst>
                          <a:tab pos="5292725" algn="l"/>
                        </a:tabLst>
                      </a:pPr>
                      <a:r>
                        <a:rPr lang="ru-RU" sz="1200" dirty="0">
                          <a:effectLst/>
                          <a:latin typeface="Times New Roman"/>
                          <a:ea typeface="Times New Roman"/>
                        </a:rPr>
                        <a:t>средств местного бюджета</a:t>
                      </a:r>
                    </a:p>
                  </a:txBody>
                  <a:tcPr marL="68580" marR="68580" marT="0" marB="0" anchor="ctr"/>
                </a:tc>
              </a:tr>
              <a:tr h="370840"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0"/>
                        </a:spcAft>
                        <a:tabLst>
                          <a:tab pos="5292725" algn="l"/>
                        </a:tabLst>
                      </a:pPr>
                      <a:r>
                        <a:rPr lang="ru-RU" sz="1200" dirty="0" smtClean="0">
                          <a:effectLst/>
                          <a:latin typeface="Times New Roman"/>
                          <a:ea typeface="Times New Roman"/>
                        </a:rPr>
                        <a:t>121 700,00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0"/>
                        </a:spcAft>
                        <a:tabLst>
                          <a:tab pos="5292725" algn="l"/>
                        </a:tabLst>
                      </a:pPr>
                      <a:r>
                        <a:rPr lang="ru-RU" sz="1200" dirty="0" smtClean="0">
                          <a:effectLst/>
                          <a:latin typeface="Times New Roman"/>
                          <a:ea typeface="Times New Roman"/>
                        </a:rPr>
                        <a:t>100 000,00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0"/>
                        </a:spcAft>
                        <a:tabLst>
                          <a:tab pos="5292725" algn="l"/>
                        </a:tabLst>
                      </a:pPr>
                      <a:r>
                        <a:rPr lang="ru-RU" sz="1200" dirty="0" smtClean="0">
                          <a:effectLst/>
                          <a:latin typeface="Times New Roman"/>
                          <a:ea typeface="Times New Roman"/>
                        </a:rPr>
                        <a:t>20 483,00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0"/>
                        </a:spcAft>
                        <a:tabLst>
                          <a:tab pos="5292725" algn="l"/>
                        </a:tabLst>
                      </a:pPr>
                      <a:r>
                        <a:rPr lang="ru-RU" sz="1200" dirty="0" smtClean="0">
                          <a:effectLst/>
                          <a:latin typeface="Times New Roman"/>
                          <a:ea typeface="Times New Roman"/>
                        </a:rPr>
                        <a:t>1 217,00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152400" y="1241740"/>
            <a:ext cx="62484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i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Региональный проект «Творческие люди» </a:t>
            </a:r>
            <a:r>
              <a:rPr lang="ru-RU" sz="14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национального проекта </a:t>
            </a:r>
            <a:r>
              <a:rPr lang="ru-RU" sz="1400" b="1" i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«Культура» направлен на создание условий для реализации творческого</a:t>
            </a:r>
          </a:p>
          <a:p>
            <a:r>
              <a:rPr lang="ru-RU" sz="14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sz="1400" b="1" i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отенциала граждан и организаций культуры.</a:t>
            </a:r>
            <a:endParaRPr lang="ru-RU" sz="1600" b="1" i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257800" y="2743200"/>
            <a:ext cx="365760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1400" b="1" i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400" b="1" i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1400" b="1" i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2023 году в </a:t>
            </a:r>
            <a:r>
              <a:rPr lang="ru-RU" sz="1400" b="1" i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Заборьевском</a:t>
            </a:r>
            <a:r>
              <a:rPr lang="ru-RU" sz="1400" b="1" i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сельском доме </a:t>
            </a:r>
            <a:r>
              <a:rPr lang="ru-RU" sz="1400" b="1" i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культуры </a:t>
            </a:r>
            <a:r>
              <a:rPr lang="ru-RU" sz="1400" b="1" i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был отремонтирован кабинет и куплена офисная мебель.</a:t>
            </a:r>
            <a:endParaRPr lang="ru-RU" sz="1400" i="1" dirty="0">
              <a:solidFill>
                <a:schemeClr val="accent1">
                  <a:lumMod val="50000"/>
                </a:schemeClr>
              </a:solidFill>
            </a:endParaRPr>
          </a:p>
          <a:p>
            <a:endParaRPr lang="en-US" sz="1400" b="1" i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Picture background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980404"/>
            <a:ext cx="4953000" cy="3077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1443" y="3912752"/>
            <a:ext cx="3810991" cy="28595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1273607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35052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716023" y="1690116"/>
            <a:ext cx="7428230" cy="2534920"/>
          </a:xfrm>
          <a:custGeom>
            <a:avLst/>
            <a:gdLst/>
            <a:ahLst/>
            <a:cxnLst/>
            <a:rect l="l" t="t" r="r" b="b"/>
            <a:pathLst>
              <a:path w="7428230" h="2534920">
                <a:moveTo>
                  <a:pt x="0" y="2534412"/>
                </a:moveTo>
                <a:lnTo>
                  <a:pt x="7427976" y="2534412"/>
                </a:lnTo>
                <a:lnTo>
                  <a:pt x="7427976" y="0"/>
                </a:lnTo>
                <a:lnTo>
                  <a:pt x="0" y="0"/>
                </a:lnTo>
                <a:lnTo>
                  <a:pt x="0" y="2534412"/>
                </a:lnTo>
                <a:close/>
              </a:path>
            </a:pathLst>
          </a:custGeom>
          <a:solidFill>
            <a:srgbClr val="0000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573023" y="3592067"/>
            <a:ext cx="568960" cy="632460"/>
          </a:xfrm>
          <a:custGeom>
            <a:avLst/>
            <a:gdLst/>
            <a:ahLst/>
            <a:cxnLst/>
            <a:rect l="l" t="t" r="r" b="b"/>
            <a:pathLst>
              <a:path w="568960" h="632460">
                <a:moveTo>
                  <a:pt x="0" y="632460"/>
                </a:moveTo>
                <a:lnTo>
                  <a:pt x="568452" y="632460"/>
                </a:lnTo>
                <a:lnTo>
                  <a:pt x="568452" y="0"/>
                </a:lnTo>
                <a:lnTo>
                  <a:pt x="0" y="0"/>
                </a:lnTo>
                <a:lnTo>
                  <a:pt x="0" y="632460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716023" y="1690116"/>
            <a:ext cx="565785" cy="634365"/>
          </a:xfrm>
          <a:custGeom>
            <a:avLst/>
            <a:gdLst/>
            <a:ahLst/>
            <a:cxnLst/>
            <a:rect l="l" t="t" r="r" b="b"/>
            <a:pathLst>
              <a:path w="565785" h="634364">
                <a:moveTo>
                  <a:pt x="0" y="633983"/>
                </a:moveTo>
                <a:lnTo>
                  <a:pt x="565403" y="633983"/>
                </a:lnTo>
                <a:lnTo>
                  <a:pt x="565403" y="0"/>
                </a:lnTo>
                <a:lnTo>
                  <a:pt x="0" y="0"/>
                </a:lnTo>
                <a:lnTo>
                  <a:pt x="0" y="633983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2281427" y="1066800"/>
            <a:ext cx="585470" cy="623570"/>
          </a:xfrm>
          <a:custGeom>
            <a:avLst/>
            <a:gdLst/>
            <a:ahLst/>
            <a:cxnLst/>
            <a:rect l="l" t="t" r="r" b="b"/>
            <a:pathLst>
              <a:path w="585469" h="623569">
                <a:moveTo>
                  <a:pt x="0" y="623316"/>
                </a:moveTo>
                <a:lnTo>
                  <a:pt x="585215" y="623316"/>
                </a:lnTo>
                <a:lnTo>
                  <a:pt x="585215" y="0"/>
                </a:lnTo>
                <a:lnTo>
                  <a:pt x="0" y="0"/>
                </a:lnTo>
                <a:lnTo>
                  <a:pt x="0" y="623316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141475" y="3592067"/>
            <a:ext cx="584200" cy="632460"/>
          </a:xfrm>
          <a:custGeom>
            <a:avLst/>
            <a:gdLst/>
            <a:ahLst/>
            <a:cxnLst/>
            <a:rect l="l" t="t" r="r" b="b"/>
            <a:pathLst>
              <a:path w="584200" h="632460">
                <a:moveTo>
                  <a:pt x="0" y="632460"/>
                </a:moveTo>
                <a:lnTo>
                  <a:pt x="583692" y="632460"/>
                </a:lnTo>
                <a:lnTo>
                  <a:pt x="583692" y="0"/>
                </a:lnTo>
                <a:lnTo>
                  <a:pt x="0" y="0"/>
                </a:lnTo>
                <a:lnTo>
                  <a:pt x="0" y="632460"/>
                </a:lnTo>
                <a:close/>
              </a:path>
            </a:pathLst>
          </a:custGeom>
          <a:solidFill>
            <a:srgbClr val="0000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2281427" y="1690116"/>
            <a:ext cx="585470" cy="643255"/>
          </a:xfrm>
          <a:custGeom>
            <a:avLst/>
            <a:gdLst/>
            <a:ahLst/>
            <a:cxnLst/>
            <a:rect l="l" t="t" r="r" b="b"/>
            <a:pathLst>
              <a:path w="585469" h="643255">
                <a:moveTo>
                  <a:pt x="0" y="643127"/>
                </a:moveTo>
                <a:lnTo>
                  <a:pt x="585215" y="643127"/>
                </a:lnTo>
                <a:lnTo>
                  <a:pt x="585215" y="0"/>
                </a:lnTo>
                <a:lnTo>
                  <a:pt x="0" y="0"/>
                </a:lnTo>
                <a:lnTo>
                  <a:pt x="0" y="643127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141475" y="2324100"/>
            <a:ext cx="574675" cy="623570"/>
          </a:xfrm>
          <a:custGeom>
            <a:avLst/>
            <a:gdLst/>
            <a:ahLst/>
            <a:cxnLst/>
            <a:rect l="l" t="t" r="r" b="b"/>
            <a:pathLst>
              <a:path w="574675" h="623569">
                <a:moveTo>
                  <a:pt x="0" y="623315"/>
                </a:moveTo>
                <a:lnTo>
                  <a:pt x="574548" y="623315"/>
                </a:lnTo>
                <a:lnTo>
                  <a:pt x="574548" y="0"/>
                </a:lnTo>
                <a:lnTo>
                  <a:pt x="0" y="0"/>
                </a:lnTo>
                <a:lnTo>
                  <a:pt x="0" y="62331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0" y="2324100"/>
            <a:ext cx="582295" cy="634365"/>
          </a:xfrm>
          <a:custGeom>
            <a:avLst/>
            <a:gdLst/>
            <a:ahLst/>
            <a:cxnLst/>
            <a:rect l="l" t="t" r="r" b="b"/>
            <a:pathLst>
              <a:path w="582295" h="634364">
                <a:moveTo>
                  <a:pt x="0" y="633984"/>
                </a:moveTo>
                <a:lnTo>
                  <a:pt x="582168" y="633984"/>
                </a:lnTo>
                <a:lnTo>
                  <a:pt x="582168" y="0"/>
                </a:lnTo>
                <a:lnTo>
                  <a:pt x="0" y="0"/>
                </a:lnTo>
                <a:lnTo>
                  <a:pt x="0" y="633984"/>
                </a:lnTo>
                <a:close/>
              </a:path>
            </a:pathLst>
          </a:custGeom>
          <a:solidFill>
            <a:srgbClr val="0000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716023" y="2324100"/>
            <a:ext cx="574675" cy="634365"/>
          </a:xfrm>
          <a:custGeom>
            <a:avLst/>
            <a:gdLst/>
            <a:ahLst/>
            <a:cxnLst/>
            <a:rect l="l" t="t" r="r" b="b"/>
            <a:pathLst>
              <a:path w="574675" h="634364">
                <a:moveTo>
                  <a:pt x="0" y="633984"/>
                </a:moveTo>
                <a:lnTo>
                  <a:pt x="574548" y="633984"/>
                </a:lnTo>
                <a:lnTo>
                  <a:pt x="574548" y="0"/>
                </a:lnTo>
                <a:lnTo>
                  <a:pt x="0" y="0"/>
                </a:lnTo>
                <a:lnTo>
                  <a:pt x="0" y="633984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573023" y="2947416"/>
            <a:ext cx="568960" cy="645160"/>
          </a:xfrm>
          <a:custGeom>
            <a:avLst/>
            <a:gdLst/>
            <a:ahLst/>
            <a:cxnLst/>
            <a:rect l="l" t="t" r="r" b="b"/>
            <a:pathLst>
              <a:path w="568960" h="645160">
                <a:moveTo>
                  <a:pt x="0" y="644651"/>
                </a:moveTo>
                <a:lnTo>
                  <a:pt x="568452" y="644651"/>
                </a:lnTo>
                <a:lnTo>
                  <a:pt x="568452" y="0"/>
                </a:lnTo>
                <a:lnTo>
                  <a:pt x="0" y="0"/>
                </a:lnTo>
                <a:lnTo>
                  <a:pt x="0" y="644651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141475" y="2947416"/>
            <a:ext cx="584200" cy="645160"/>
          </a:xfrm>
          <a:custGeom>
            <a:avLst/>
            <a:gdLst/>
            <a:ahLst/>
            <a:cxnLst/>
            <a:rect l="l" t="t" r="r" b="b"/>
            <a:pathLst>
              <a:path w="584200" h="645160">
                <a:moveTo>
                  <a:pt x="0" y="644651"/>
                </a:moveTo>
                <a:lnTo>
                  <a:pt x="583692" y="644651"/>
                </a:lnTo>
                <a:lnTo>
                  <a:pt x="583692" y="0"/>
                </a:lnTo>
                <a:lnTo>
                  <a:pt x="0" y="0"/>
                </a:lnTo>
                <a:lnTo>
                  <a:pt x="0" y="644651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>
            <a:spLocks noGrp="1"/>
          </p:cNvSpPr>
          <p:nvPr>
            <p:ph type="title"/>
          </p:nvPr>
        </p:nvSpPr>
        <p:spPr>
          <a:xfrm>
            <a:off x="4294759" y="1907489"/>
            <a:ext cx="3374390" cy="3314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u="heavy" spc="-500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  <a:cs typeface="Times New Roman"/>
              </a:rPr>
              <a:t> </a:t>
            </a:r>
            <a:r>
              <a:rPr sz="2000" b="1" i="1" u="heavy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cs typeface="Arial"/>
              </a:rPr>
              <a:t>Контактная</a:t>
            </a:r>
            <a:r>
              <a:rPr sz="2000" b="1" i="1" u="heavy" spc="-85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cs typeface="Arial"/>
              </a:rPr>
              <a:t> </a:t>
            </a:r>
            <a:r>
              <a:rPr sz="2000" b="1" i="1" u="heavy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cs typeface="Arial"/>
              </a:rPr>
              <a:t>информация</a:t>
            </a:r>
            <a:endParaRPr sz="2000"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3230117" y="2517775"/>
            <a:ext cx="5504180" cy="9404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5"/>
              </a:spcBef>
            </a:pPr>
            <a:r>
              <a:rPr sz="2000" spc="-5" dirty="0">
                <a:solidFill>
                  <a:srgbClr val="FFFFFF"/>
                </a:solidFill>
                <a:latin typeface="Arial"/>
                <a:cs typeface="Arial"/>
              </a:rPr>
              <a:t>Финансовое</a:t>
            </a:r>
            <a:r>
              <a:rPr sz="2000" spc="-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rgbClr val="FFFFFF"/>
                </a:solidFill>
                <a:latin typeface="Arial"/>
                <a:cs typeface="Arial"/>
              </a:rPr>
              <a:t>управление</a:t>
            </a:r>
            <a:endParaRPr sz="2000">
              <a:latin typeface="Arial"/>
              <a:cs typeface="Arial"/>
            </a:endParaRPr>
          </a:p>
          <a:p>
            <a:pPr algn="ctr">
              <a:lnSpc>
                <a:spcPct val="100000"/>
              </a:lnSpc>
            </a:pP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Администрации </a:t>
            </a:r>
            <a:r>
              <a:rPr sz="2000" spc="-5" dirty="0">
                <a:solidFill>
                  <a:srgbClr val="FFFFFF"/>
                </a:solidFill>
                <a:latin typeface="Arial"/>
                <a:cs typeface="Arial"/>
              </a:rPr>
              <a:t>муниципального</a:t>
            </a:r>
            <a:r>
              <a:rPr sz="2000" spc="-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rgbClr val="FFFFFF"/>
                </a:solidFill>
                <a:latin typeface="Arial"/>
                <a:cs typeface="Arial"/>
              </a:rPr>
              <a:t>образования</a:t>
            </a:r>
            <a:endParaRPr sz="2000">
              <a:latin typeface="Arial"/>
              <a:cs typeface="Arial"/>
            </a:endParaRPr>
          </a:p>
          <a:p>
            <a:pPr algn="ctr">
              <a:lnSpc>
                <a:spcPct val="100000"/>
              </a:lnSpc>
            </a:pPr>
            <a:r>
              <a:rPr sz="2000" spc="-5" dirty="0">
                <a:solidFill>
                  <a:srgbClr val="FFFFFF"/>
                </a:solidFill>
                <a:latin typeface="Arial"/>
                <a:cs typeface="Arial"/>
              </a:rPr>
              <a:t>«Демидовский район» Смоленской</a:t>
            </a:r>
            <a:r>
              <a:rPr sz="2000" spc="-1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области</a:t>
            </a:r>
            <a:endParaRPr sz="2000">
              <a:latin typeface="Arial"/>
              <a:cs typeface="Arial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3063239" y="4543044"/>
            <a:ext cx="687705" cy="0"/>
          </a:xfrm>
          <a:custGeom>
            <a:avLst/>
            <a:gdLst/>
            <a:ahLst/>
            <a:cxnLst/>
            <a:rect l="l" t="t" r="r" b="b"/>
            <a:pathLst>
              <a:path w="687704">
                <a:moveTo>
                  <a:pt x="0" y="0"/>
                </a:moveTo>
                <a:lnTo>
                  <a:pt x="687324" y="0"/>
                </a:lnTo>
              </a:path>
            </a:pathLst>
          </a:custGeom>
          <a:ln w="2133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3063239" y="5372100"/>
            <a:ext cx="3101340" cy="0"/>
          </a:xfrm>
          <a:custGeom>
            <a:avLst/>
            <a:gdLst/>
            <a:ahLst/>
            <a:cxnLst/>
            <a:rect l="l" t="t" r="r" b="b"/>
            <a:pathLst>
              <a:path w="3101340">
                <a:moveTo>
                  <a:pt x="0" y="0"/>
                </a:moveTo>
                <a:lnTo>
                  <a:pt x="3101340" y="0"/>
                </a:lnTo>
              </a:path>
            </a:pathLst>
          </a:custGeom>
          <a:ln w="2133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3063239" y="5664708"/>
            <a:ext cx="967740" cy="0"/>
          </a:xfrm>
          <a:custGeom>
            <a:avLst/>
            <a:gdLst/>
            <a:ahLst/>
            <a:cxnLst/>
            <a:rect l="l" t="t" r="r" b="b"/>
            <a:pathLst>
              <a:path w="967739">
                <a:moveTo>
                  <a:pt x="0" y="0"/>
                </a:moveTo>
                <a:lnTo>
                  <a:pt x="967739" y="0"/>
                </a:lnTo>
              </a:path>
            </a:pathLst>
          </a:custGeom>
          <a:ln w="2133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3063239" y="6249923"/>
            <a:ext cx="486409" cy="0"/>
          </a:xfrm>
          <a:custGeom>
            <a:avLst/>
            <a:gdLst/>
            <a:ahLst/>
            <a:cxnLst/>
            <a:rect l="l" t="t" r="r" b="b"/>
            <a:pathLst>
              <a:path w="486410">
                <a:moveTo>
                  <a:pt x="0" y="0"/>
                </a:moveTo>
                <a:lnTo>
                  <a:pt x="486156" y="0"/>
                </a:lnTo>
              </a:path>
            </a:pathLst>
          </a:custGeom>
          <a:ln w="2133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3063239" y="6542531"/>
            <a:ext cx="608330" cy="0"/>
          </a:xfrm>
          <a:custGeom>
            <a:avLst/>
            <a:gdLst/>
            <a:ahLst/>
            <a:cxnLst/>
            <a:rect l="l" t="t" r="r" b="b"/>
            <a:pathLst>
              <a:path w="608329">
                <a:moveTo>
                  <a:pt x="0" y="0"/>
                </a:moveTo>
                <a:lnTo>
                  <a:pt x="608076" y="0"/>
                </a:lnTo>
              </a:path>
            </a:pathLst>
          </a:custGeom>
          <a:ln w="2133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 txBox="1"/>
          <p:nvPr/>
        </p:nvSpPr>
        <p:spPr>
          <a:xfrm>
            <a:off x="3051175" y="4296536"/>
            <a:ext cx="5281295" cy="226885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sz="1600" b="1" i="1" spc="-10" dirty="0">
                <a:latin typeface="Arial"/>
                <a:cs typeface="Arial"/>
              </a:rPr>
              <a:t>Адрес: </a:t>
            </a:r>
            <a:r>
              <a:rPr sz="1600" spc="-5" dirty="0">
                <a:latin typeface="Arial"/>
                <a:cs typeface="Arial"/>
              </a:rPr>
              <a:t>216240, ул.Коммунистическая, д.10, г.Демидов,  </a:t>
            </a:r>
            <a:r>
              <a:rPr sz="1600" spc="-10" dirty="0">
                <a:latin typeface="Arial"/>
                <a:cs typeface="Arial"/>
              </a:rPr>
              <a:t>Смоленской</a:t>
            </a:r>
            <a:r>
              <a:rPr sz="1600" spc="2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области</a:t>
            </a:r>
            <a:endParaRPr sz="16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23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1600" b="1" i="1" spc="-5" dirty="0">
                <a:latin typeface="Arial"/>
                <a:cs typeface="Arial"/>
              </a:rPr>
              <a:t>Для обратной </a:t>
            </a:r>
            <a:r>
              <a:rPr sz="1600" b="1" i="1" spc="-10" dirty="0">
                <a:latin typeface="Arial"/>
                <a:cs typeface="Arial"/>
              </a:rPr>
              <a:t>связи</a:t>
            </a:r>
            <a:r>
              <a:rPr sz="1600" b="1" i="1" spc="20" dirty="0">
                <a:latin typeface="Arial"/>
                <a:cs typeface="Arial"/>
              </a:rPr>
              <a:t> </a:t>
            </a:r>
            <a:r>
              <a:rPr sz="1600" b="1" i="1" spc="-10" dirty="0">
                <a:latin typeface="Arial"/>
                <a:cs typeface="Arial"/>
              </a:rPr>
              <a:t>граждан:</a:t>
            </a:r>
            <a:endParaRPr sz="1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385"/>
              </a:spcBef>
            </a:pPr>
            <a:r>
              <a:rPr sz="1600" b="1" i="1" spc="-5" dirty="0">
                <a:latin typeface="Arial"/>
                <a:cs typeface="Arial"/>
              </a:rPr>
              <a:t>Телефон: </a:t>
            </a:r>
            <a:r>
              <a:rPr sz="1600" spc="-5" dirty="0">
                <a:latin typeface="Arial"/>
                <a:cs typeface="Arial"/>
              </a:rPr>
              <a:t>+7 (48147)</a:t>
            </a:r>
            <a:r>
              <a:rPr sz="1600" spc="4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4-11-41</a:t>
            </a:r>
            <a:endParaRPr sz="16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23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1600" b="1" i="1" spc="-5" dirty="0">
                <a:latin typeface="Arial"/>
                <a:cs typeface="Arial"/>
              </a:rPr>
              <a:t>Факс</a:t>
            </a:r>
            <a:r>
              <a:rPr sz="1600" spc="-5" dirty="0">
                <a:latin typeface="Arial"/>
                <a:cs typeface="Arial"/>
              </a:rPr>
              <a:t>: +7 (48147)</a:t>
            </a:r>
            <a:r>
              <a:rPr sz="1600" spc="4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4-17-61</a:t>
            </a:r>
            <a:endParaRPr sz="1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380"/>
              </a:spcBef>
              <a:tabLst>
                <a:tab pos="852169" algn="l"/>
              </a:tabLst>
            </a:pPr>
            <a:r>
              <a:rPr sz="1600" b="1" i="1" spc="-5" dirty="0">
                <a:latin typeface="Arial"/>
                <a:cs typeface="Arial"/>
              </a:rPr>
              <a:t>E-mail</a:t>
            </a:r>
            <a:r>
              <a:rPr sz="1600" spc="-5" dirty="0">
                <a:latin typeface="Arial"/>
                <a:cs typeface="Arial"/>
              </a:rPr>
              <a:t>:	</a:t>
            </a:r>
            <a:r>
              <a:rPr sz="1600" u="heavy" spc="-5" dirty="0">
                <a:solidFill>
                  <a:srgbClr val="666699"/>
                </a:solidFill>
                <a:uFill>
                  <a:solidFill>
                    <a:srgbClr val="666699"/>
                  </a:solidFill>
                </a:uFill>
                <a:latin typeface="Arial"/>
                <a:cs typeface="Arial"/>
                <a:hlinkClick r:id="rId3"/>
              </a:rPr>
              <a:t>fdm03@fin.sml</a:t>
            </a:r>
            <a:r>
              <a:rPr sz="1600" spc="-5" dirty="0">
                <a:latin typeface="Arial"/>
                <a:cs typeface="Arial"/>
              </a:rPr>
              <a:t>,</a:t>
            </a:r>
            <a:r>
              <a:rPr sz="1600" spc="1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  <a:hlinkClick r:id="rId4"/>
              </a:rPr>
              <a:t>fdm03fin@yandex.ru</a:t>
            </a:r>
            <a:endParaRPr sz="16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86512" cy="533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13004" y="135636"/>
            <a:ext cx="8730996" cy="27432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09955" y="135636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59" y="135635"/>
                </a:lnTo>
                <a:lnTo>
                  <a:pt x="137159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47116" y="0"/>
            <a:ext cx="140335" cy="135890"/>
          </a:xfrm>
          <a:custGeom>
            <a:avLst/>
            <a:gdLst/>
            <a:ahLst/>
            <a:cxnLst/>
            <a:rect l="l" t="t" r="r" b="b"/>
            <a:pathLst>
              <a:path w="140334" h="135890">
                <a:moveTo>
                  <a:pt x="0" y="135636"/>
                </a:moveTo>
                <a:lnTo>
                  <a:pt x="140208" y="135636"/>
                </a:lnTo>
                <a:lnTo>
                  <a:pt x="140208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47116" y="135636"/>
            <a:ext cx="140335" cy="140335"/>
          </a:xfrm>
          <a:custGeom>
            <a:avLst/>
            <a:gdLst/>
            <a:ahLst/>
            <a:cxnLst/>
            <a:rect l="l" t="t" r="r" b="b"/>
            <a:pathLst>
              <a:path w="140334" h="140335">
                <a:moveTo>
                  <a:pt x="0" y="140207"/>
                </a:moveTo>
                <a:lnTo>
                  <a:pt x="140208" y="140207"/>
                </a:lnTo>
                <a:lnTo>
                  <a:pt x="140208" y="0"/>
                </a:lnTo>
                <a:lnTo>
                  <a:pt x="0" y="0"/>
                </a:lnTo>
                <a:lnTo>
                  <a:pt x="0" y="140207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74320" y="274320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60" y="135635"/>
                </a:lnTo>
                <a:lnTo>
                  <a:pt x="137160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31063" y="137160"/>
            <a:ext cx="142240" cy="137160"/>
          </a:xfrm>
          <a:custGeom>
            <a:avLst/>
            <a:gdLst/>
            <a:ahLst/>
            <a:cxnLst/>
            <a:rect l="l" t="t" r="r" b="b"/>
            <a:pathLst>
              <a:path w="142240" h="137160">
                <a:moveTo>
                  <a:pt x="0" y="137159"/>
                </a:moveTo>
                <a:lnTo>
                  <a:pt x="141732" y="137159"/>
                </a:lnTo>
                <a:lnTo>
                  <a:pt x="141732" y="0"/>
                </a:lnTo>
                <a:lnTo>
                  <a:pt x="0" y="0"/>
                </a:lnTo>
                <a:lnTo>
                  <a:pt x="0" y="137159"/>
                </a:lnTo>
                <a:close/>
              </a:path>
            </a:pathLst>
          </a:custGeom>
          <a:solidFill>
            <a:srgbClr val="0000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09955" y="271272"/>
            <a:ext cx="137160" cy="139065"/>
          </a:xfrm>
          <a:custGeom>
            <a:avLst/>
            <a:gdLst/>
            <a:ahLst/>
            <a:cxnLst/>
            <a:rect l="l" t="t" r="r" b="b"/>
            <a:pathLst>
              <a:path w="137159" h="139065">
                <a:moveTo>
                  <a:pt x="0" y="138683"/>
                </a:moveTo>
                <a:lnTo>
                  <a:pt x="137159" y="138683"/>
                </a:lnTo>
                <a:lnTo>
                  <a:pt x="137159" y="0"/>
                </a:lnTo>
                <a:lnTo>
                  <a:pt x="0" y="0"/>
                </a:lnTo>
                <a:lnTo>
                  <a:pt x="0" y="138683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74320" y="409955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6"/>
                </a:moveTo>
                <a:lnTo>
                  <a:pt x="137160" y="135636"/>
                </a:lnTo>
                <a:lnTo>
                  <a:pt x="137160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0" y="548638"/>
            <a:ext cx="9144000" cy="630935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36728" rIns="0" bIns="0" rtlCol="0">
            <a:spAutoFit/>
          </a:bodyPr>
          <a:lstStyle/>
          <a:p>
            <a:pPr marL="163830" algn="ctr">
              <a:lnSpc>
                <a:spcPct val="100000"/>
              </a:lnSpc>
              <a:spcBef>
                <a:spcPts val="100"/>
              </a:spcBef>
            </a:pPr>
            <a:r>
              <a:rPr sz="18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Достигнутые </a:t>
            </a:r>
            <a:r>
              <a:rPr sz="1800" b="1" i="1" spc="-10" dirty="0">
                <a:solidFill>
                  <a:srgbClr val="001F5F"/>
                </a:solidFill>
                <a:latin typeface="Times New Roman"/>
                <a:cs typeface="Times New Roman"/>
              </a:rPr>
              <a:t>результаты исполнения бюджетной</a:t>
            </a:r>
            <a:r>
              <a:rPr sz="1800" b="1" i="1" spc="-15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sz="1800" b="1" i="1" spc="-10" dirty="0">
                <a:solidFill>
                  <a:srgbClr val="001F5F"/>
                </a:solidFill>
                <a:latin typeface="Times New Roman"/>
                <a:cs typeface="Times New Roman"/>
              </a:rPr>
              <a:t>политики</a:t>
            </a:r>
            <a:endParaRPr sz="1800" dirty="0">
              <a:latin typeface="Times New Roman"/>
              <a:cs typeface="Times New Roman"/>
            </a:endParaRPr>
          </a:p>
          <a:p>
            <a:pPr marL="163830" algn="ctr">
              <a:lnSpc>
                <a:spcPct val="100000"/>
              </a:lnSpc>
              <a:spcBef>
                <a:spcPts val="5"/>
              </a:spcBef>
            </a:pPr>
            <a:r>
              <a:rPr sz="18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муниципального образования </a:t>
            </a:r>
            <a:r>
              <a:rPr sz="1800" b="1" i="1" spc="-10" dirty="0">
                <a:solidFill>
                  <a:srgbClr val="001F5F"/>
                </a:solidFill>
                <a:latin typeface="Times New Roman"/>
                <a:cs typeface="Times New Roman"/>
              </a:rPr>
              <a:t>«Демидовский </a:t>
            </a:r>
            <a:r>
              <a:rPr sz="18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район» </a:t>
            </a:r>
            <a:r>
              <a:rPr sz="1800" b="1" i="1" spc="-15" dirty="0">
                <a:solidFill>
                  <a:srgbClr val="001F5F"/>
                </a:solidFill>
                <a:latin typeface="Times New Roman"/>
                <a:cs typeface="Times New Roman"/>
              </a:rPr>
              <a:t>Смоленской</a:t>
            </a:r>
            <a:r>
              <a:rPr sz="1800" b="1" i="1" spc="20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sz="1800" b="1" i="1" spc="-10" dirty="0">
                <a:solidFill>
                  <a:srgbClr val="001F5F"/>
                </a:solidFill>
                <a:latin typeface="Times New Roman"/>
                <a:cs typeface="Times New Roman"/>
              </a:rPr>
              <a:t>области</a:t>
            </a:r>
            <a:endParaRPr sz="1800" dirty="0">
              <a:latin typeface="Times New Roman"/>
              <a:cs typeface="Times New Roman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334518" y="1668017"/>
            <a:ext cx="8641080" cy="227329"/>
          </a:xfrm>
          <a:custGeom>
            <a:avLst/>
            <a:gdLst/>
            <a:ahLst/>
            <a:cxnLst/>
            <a:rect l="l" t="t" r="r" b="b"/>
            <a:pathLst>
              <a:path w="8641080" h="227330">
                <a:moveTo>
                  <a:pt x="0" y="227075"/>
                </a:moveTo>
                <a:lnTo>
                  <a:pt x="8641080" y="227075"/>
                </a:lnTo>
                <a:lnTo>
                  <a:pt x="8641080" y="0"/>
                </a:lnTo>
                <a:lnTo>
                  <a:pt x="0" y="0"/>
                </a:lnTo>
                <a:lnTo>
                  <a:pt x="0" y="227075"/>
                </a:lnTo>
                <a:close/>
              </a:path>
            </a:pathLst>
          </a:custGeom>
          <a:ln w="25908">
            <a:solidFill>
              <a:srgbClr val="9999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406145" y="1341882"/>
            <a:ext cx="8228330" cy="567055"/>
          </a:xfrm>
          <a:custGeom>
            <a:avLst/>
            <a:gdLst/>
            <a:ahLst/>
            <a:cxnLst/>
            <a:rect l="l" t="t" r="r" b="b"/>
            <a:pathLst>
              <a:path w="8228330" h="567055">
                <a:moveTo>
                  <a:pt x="8133587" y="0"/>
                </a:moveTo>
                <a:lnTo>
                  <a:pt x="94488" y="0"/>
                </a:lnTo>
                <a:lnTo>
                  <a:pt x="57708" y="7423"/>
                </a:lnTo>
                <a:lnTo>
                  <a:pt x="27674" y="27670"/>
                </a:lnTo>
                <a:lnTo>
                  <a:pt x="7425" y="57703"/>
                </a:lnTo>
                <a:lnTo>
                  <a:pt x="0" y="94487"/>
                </a:lnTo>
                <a:lnTo>
                  <a:pt x="0" y="472439"/>
                </a:lnTo>
                <a:lnTo>
                  <a:pt x="7425" y="509224"/>
                </a:lnTo>
                <a:lnTo>
                  <a:pt x="27674" y="539257"/>
                </a:lnTo>
                <a:lnTo>
                  <a:pt x="57708" y="559504"/>
                </a:lnTo>
                <a:lnTo>
                  <a:pt x="94488" y="566927"/>
                </a:lnTo>
                <a:lnTo>
                  <a:pt x="8133587" y="566927"/>
                </a:lnTo>
                <a:lnTo>
                  <a:pt x="8170372" y="559504"/>
                </a:lnTo>
                <a:lnTo>
                  <a:pt x="8200405" y="539257"/>
                </a:lnTo>
                <a:lnTo>
                  <a:pt x="8220652" y="509224"/>
                </a:lnTo>
                <a:lnTo>
                  <a:pt x="8228076" y="472439"/>
                </a:lnTo>
                <a:lnTo>
                  <a:pt x="8228076" y="94487"/>
                </a:lnTo>
                <a:lnTo>
                  <a:pt x="8220652" y="57703"/>
                </a:lnTo>
                <a:lnTo>
                  <a:pt x="8200405" y="27670"/>
                </a:lnTo>
                <a:lnTo>
                  <a:pt x="8170372" y="7423"/>
                </a:lnTo>
                <a:lnTo>
                  <a:pt x="8133587" y="0"/>
                </a:lnTo>
                <a:close/>
              </a:path>
            </a:pathLst>
          </a:custGeom>
          <a:solidFill>
            <a:srgbClr val="5B5B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406145" y="1341882"/>
            <a:ext cx="8228330" cy="567055"/>
          </a:xfrm>
          <a:custGeom>
            <a:avLst/>
            <a:gdLst/>
            <a:ahLst/>
            <a:cxnLst/>
            <a:rect l="l" t="t" r="r" b="b"/>
            <a:pathLst>
              <a:path w="8228330" h="567055">
                <a:moveTo>
                  <a:pt x="0" y="94487"/>
                </a:moveTo>
                <a:lnTo>
                  <a:pt x="7425" y="57703"/>
                </a:lnTo>
                <a:lnTo>
                  <a:pt x="27674" y="27670"/>
                </a:lnTo>
                <a:lnTo>
                  <a:pt x="57708" y="7423"/>
                </a:lnTo>
                <a:lnTo>
                  <a:pt x="94488" y="0"/>
                </a:lnTo>
                <a:lnTo>
                  <a:pt x="8133587" y="0"/>
                </a:lnTo>
                <a:lnTo>
                  <a:pt x="8170372" y="7423"/>
                </a:lnTo>
                <a:lnTo>
                  <a:pt x="8200405" y="27670"/>
                </a:lnTo>
                <a:lnTo>
                  <a:pt x="8220652" y="57703"/>
                </a:lnTo>
                <a:lnTo>
                  <a:pt x="8228076" y="94487"/>
                </a:lnTo>
                <a:lnTo>
                  <a:pt x="8228076" y="472439"/>
                </a:lnTo>
                <a:lnTo>
                  <a:pt x="8220652" y="509224"/>
                </a:lnTo>
                <a:lnTo>
                  <a:pt x="8200405" y="539257"/>
                </a:lnTo>
                <a:lnTo>
                  <a:pt x="8170372" y="559504"/>
                </a:lnTo>
                <a:lnTo>
                  <a:pt x="8133587" y="566927"/>
                </a:lnTo>
                <a:lnTo>
                  <a:pt x="94488" y="566927"/>
                </a:lnTo>
                <a:lnTo>
                  <a:pt x="57708" y="559504"/>
                </a:lnTo>
                <a:lnTo>
                  <a:pt x="27674" y="539257"/>
                </a:lnTo>
                <a:lnTo>
                  <a:pt x="7425" y="509224"/>
                </a:lnTo>
                <a:lnTo>
                  <a:pt x="0" y="472439"/>
                </a:lnTo>
                <a:lnTo>
                  <a:pt x="0" y="94487"/>
                </a:lnTo>
                <a:close/>
              </a:path>
            </a:pathLst>
          </a:custGeom>
          <a:ln w="25907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334518" y="2166366"/>
            <a:ext cx="8641080" cy="227329"/>
          </a:xfrm>
          <a:custGeom>
            <a:avLst/>
            <a:gdLst/>
            <a:ahLst/>
            <a:cxnLst/>
            <a:rect l="l" t="t" r="r" b="b"/>
            <a:pathLst>
              <a:path w="8641080" h="227330">
                <a:moveTo>
                  <a:pt x="0" y="227075"/>
                </a:moveTo>
                <a:lnTo>
                  <a:pt x="8641080" y="227075"/>
                </a:lnTo>
                <a:lnTo>
                  <a:pt x="8641080" y="0"/>
                </a:lnTo>
                <a:lnTo>
                  <a:pt x="0" y="0"/>
                </a:lnTo>
                <a:lnTo>
                  <a:pt x="0" y="227075"/>
                </a:lnTo>
                <a:close/>
              </a:path>
            </a:pathLst>
          </a:custGeom>
          <a:solidFill>
            <a:srgbClr val="FFFFFF">
              <a:alpha val="90194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334518" y="2166366"/>
            <a:ext cx="8641080" cy="227329"/>
          </a:xfrm>
          <a:custGeom>
            <a:avLst/>
            <a:gdLst/>
            <a:ahLst/>
            <a:cxnLst/>
            <a:rect l="l" t="t" r="r" b="b"/>
            <a:pathLst>
              <a:path w="8641080" h="227330">
                <a:moveTo>
                  <a:pt x="0" y="227075"/>
                </a:moveTo>
                <a:lnTo>
                  <a:pt x="8641080" y="227075"/>
                </a:lnTo>
                <a:lnTo>
                  <a:pt x="8641080" y="0"/>
                </a:lnTo>
                <a:lnTo>
                  <a:pt x="0" y="0"/>
                </a:lnTo>
                <a:lnTo>
                  <a:pt x="0" y="227075"/>
                </a:lnTo>
                <a:close/>
              </a:path>
            </a:pathLst>
          </a:custGeom>
          <a:ln w="25908">
            <a:solidFill>
              <a:srgbClr val="9999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406145" y="1945385"/>
            <a:ext cx="8228330" cy="388620"/>
          </a:xfrm>
          <a:custGeom>
            <a:avLst/>
            <a:gdLst/>
            <a:ahLst/>
            <a:cxnLst/>
            <a:rect l="l" t="t" r="r" b="b"/>
            <a:pathLst>
              <a:path w="8228330" h="388619">
                <a:moveTo>
                  <a:pt x="8163306" y="0"/>
                </a:moveTo>
                <a:lnTo>
                  <a:pt x="64769" y="0"/>
                </a:lnTo>
                <a:lnTo>
                  <a:pt x="39556" y="5083"/>
                </a:lnTo>
                <a:lnTo>
                  <a:pt x="18969" y="18954"/>
                </a:lnTo>
                <a:lnTo>
                  <a:pt x="5089" y="39540"/>
                </a:lnTo>
                <a:lnTo>
                  <a:pt x="0" y="64769"/>
                </a:lnTo>
                <a:lnTo>
                  <a:pt x="0" y="323850"/>
                </a:lnTo>
                <a:lnTo>
                  <a:pt x="5089" y="349079"/>
                </a:lnTo>
                <a:lnTo>
                  <a:pt x="18969" y="369665"/>
                </a:lnTo>
                <a:lnTo>
                  <a:pt x="39556" y="383536"/>
                </a:lnTo>
                <a:lnTo>
                  <a:pt x="64769" y="388619"/>
                </a:lnTo>
                <a:lnTo>
                  <a:pt x="8163306" y="388619"/>
                </a:lnTo>
                <a:lnTo>
                  <a:pt x="8188535" y="383536"/>
                </a:lnTo>
                <a:lnTo>
                  <a:pt x="8209121" y="369665"/>
                </a:lnTo>
                <a:lnTo>
                  <a:pt x="8222992" y="349079"/>
                </a:lnTo>
                <a:lnTo>
                  <a:pt x="8228076" y="323850"/>
                </a:lnTo>
                <a:lnTo>
                  <a:pt x="8228076" y="64769"/>
                </a:lnTo>
                <a:lnTo>
                  <a:pt x="8222992" y="39540"/>
                </a:lnTo>
                <a:lnTo>
                  <a:pt x="8209121" y="18954"/>
                </a:lnTo>
                <a:lnTo>
                  <a:pt x="8188535" y="5083"/>
                </a:lnTo>
                <a:lnTo>
                  <a:pt x="8163306" y="0"/>
                </a:lnTo>
                <a:close/>
              </a:path>
            </a:pathLst>
          </a:custGeom>
          <a:solidFill>
            <a:srgbClr val="5B5B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406145" y="1945385"/>
            <a:ext cx="8228330" cy="388620"/>
          </a:xfrm>
          <a:custGeom>
            <a:avLst/>
            <a:gdLst/>
            <a:ahLst/>
            <a:cxnLst/>
            <a:rect l="l" t="t" r="r" b="b"/>
            <a:pathLst>
              <a:path w="8228330" h="388619">
                <a:moveTo>
                  <a:pt x="0" y="64769"/>
                </a:moveTo>
                <a:lnTo>
                  <a:pt x="5089" y="39540"/>
                </a:lnTo>
                <a:lnTo>
                  <a:pt x="18969" y="18954"/>
                </a:lnTo>
                <a:lnTo>
                  <a:pt x="39556" y="5083"/>
                </a:lnTo>
                <a:lnTo>
                  <a:pt x="64769" y="0"/>
                </a:lnTo>
                <a:lnTo>
                  <a:pt x="8163306" y="0"/>
                </a:lnTo>
                <a:lnTo>
                  <a:pt x="8188535" y="5083"/>
                </a:lnTo>
                <a:lnTo>
                  <a:pt x="8209121" y="18954"/>
                </a:lnTo>
                <a:lnTo>
                  <a:pt x="8222992" y="39540"/>
                </a:lnTo>
                <a:lnTo>
                  <a:pt x="8228076" y="64769"/>
                </a:lnTo>
                <a:lnTo>
                  <a:pt x="8228076" y="323850"/>
                </a:lnTo>
                <a:lnTo>
                  <a:pt x="8222992" y="349079"/>
                </a:lnTo>
                <a:lnTo>
                  <a:pt x="8209121" y="369665"/>
                </a:lnTo>
                <a:lnTo>
                  <a:pt x="8188535" y="383536"/>
                </a:lnTo>
                <a:lnTo>
                  <a:pt x="8163306" y="388619"/>
                </a:lnTo>
                <a:lnTo>
                  <a:pt x="64769" y="388619"/>
                </a:lnTo>
                <a:lnTo>
                  <a:pt x="39556" y="383536"/>
                </a:lnTo>
                <a:lnTo>
                  <a:pt x="18969" y="369665"/>
                </a:lnTo>
                <a:lnTo>
                  <a:pt x="5089" y="349079"/>
                </a:lnTo>
                <a:lnTo>
                  <a:pt x="0" y="323850"/>
                </a:lnTo>
                <a:lnTo>
                  <a:pt x="0" y="64769"/>
                </a:lnTo>
                <a:close/>
              </a:path>
            </a:pathLst>
          </a:custGeom>
          <a:ln w="25908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334518" y="2907029"/>
            <a:ext cx="8641080" cy="227329"/>
          </a:xfrm>
          <a:custGeom>
            <a:avLst/>
            <a:gdLst/>
            <a:ahLst/>
            <a:cxnLst/>
            <a:rect l="l" t="t" r="r" b="b"/>
            <a:pathLst>
              <a:path w="8641080" h="227330">
                <a:moveTo>
                  <a:pt x="0" y="227075"/>
                </a:moveTo>
                <a:lnTo>
                  <a:pt x="8641080" y="227075"/>
                </a:lnTo>
                <a:lnTo>
                  <a:pt x="8641080" y="0"/>
                </a:lnTo>
                <a:lnTo>
                  <a:pt x="0" y="0"/>
                </a:lnTo>
                <a:lnTo>
                  <a:pt x="0" y="227075"/>
                </a:lnTo>
                <a:close/>
              </a:path>
            </a:pathLst>
          </a:custGeom>
          <a:solidFill>
            <a:srgbClr val="FFFFFF">
              <a:alpha val="90194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334518" y="2907029"/>
            <a:ext cx="8641080" cy="227329"/>
          </a:xfrm>
          <a:custGeom>
            <a:avLst/>
            <a:gdLst/>
            <a:ahLst/>
            <a:cxnLst/>
            <a:rect l="l" t="t" r="r" b="b"/>
            <a:pathLst>
              <a:path w="8641080" h="227330">
                <a:moveTo>
                  <a:pt x="0" y="227075"/>
                </a:moveTo>
                <a:lnTo>
                  <a:pt x="8641080" y="227075"/>
                </a:lnTo>
                <a:lnTo>
                  <a:pt x="8641080" y="0"/>
                </a:lnTo>
                <a:lnTo>
                  <a:pt x="0" y="0"/>
                </a:lnTo>
                <a:lnTo>
                  <a:pt x="0" y="227075"/>
                </a:lnTo>
                <a:close/>
              </a:path>
            </a:pathLst>
          </a:custGeom>
          <a:ln w="25908">
            <a:solidFill>
              <a:srgbClr val="9999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406145" y="2439161"/>
            <a:ext cx="8228330" cy="632460"/>
          </a:xfrm>
          <a:custGeom>
            <a:avLst/>
            <a:gdLst/>
            <a:ahLst/>
            <a:cxnLst/>
            <a:rect l="l" t="t" r="r" b="b"/>
            <a:pathLst>
              <a:path w="8228330" h="632460">
                <a:moveTo>
                  <a:pt x="8122665" y="0"/>
                </a:moveTo>
                <a:lnTo>
                  <a:pt x="105410" y="0"/>
                </a:lnTo>
                <a:lnTo>
                  <a:pt x="64379" y="8290"/>
                </a:lnTo>
                <a:lnTo>
                  <a:pt x="30873" y="30892"/>
                </a:lnTo>
                <a:lnTo>
                  <a:pt x="8283" y="64400"/>
                </a:lnTo>
                <a:lnTo>
                  <a:pt x="0" y="105410"/>
                </a:lnTo>
                <a:lnTo>
                  <a:pt x="0" y="527050"/>
                </a:lnTo>
                <a:lnTo>
                  <a:pt x="8283" y="568059"/>
                </a:lnTo>
                <a:lnTo>
                  <a:pt x="30873" y="601567"/>
                </a:lnTo>
                <a:lnTo>
                  <a:pt x="64379" y="624169"/>
                </a:lnTo>
                <a:lnTo>
                  <a:pt x="105410" y="632460"/>
                </a:lnTo>
                <a:lnTo>
                  <a:pt x="8122665" y="632460"/>
                </a:lnTo>
                <a:lnTo>
                  <a:pt x="8163675" y="624169"/>
                </a:lnTo>
                <a:lnTo>
                  <a:pt x="8197183" y="601567"/>
                </a:lnTo>
                <a:lnTo>
                  <a:pt x="8219785" y="568059"/>
                </a:lnTo>
                <a:lnTo>
                  <a:pt x="8228076" y="527050"/>
                </a:lnTo>
                <a:lnTo>
                  <a:pt x="8228076" y="105410"/>
                </a:lnTo>
                <a:lnTo>
                  <a:pt x="8219785" y="64400"/>
                </a:lnTo>
                <a:lnTo>
                  <a:pt x="8197183" y="30892"/>
                </a:lnTo>
                <a:lnTo>
                  <a:pt x="8163675" y="8290"/>
                </a:lnTo>
                <a:lnTo>
                  <a:pt x="8122665" y="0"/>
                </a:lnTo>
                <a:close/>
              </a:path>
            </a:pathLst>
          </a:custGeom>
          <a:solidFill>
            <a:srgbClr val="5B5B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406145" y="2439161"/>
            <a:ext cx="8228330" cy="632460"/>
          </a:xfrm>
          <a:custGeom>
            <a:avLst/>
            <a:gdLst/>
            <a:ahLst/>
            <a:cxnLst/>
            <a:rect l="l" t="t" r="r" b="b"/>
            <a:pathLst>
              <a:path w="8228330" h="632460">
                <a:moveTo>
                  <a:pt x="0" y="105410"/>
                </a:moveTo>
                <a:lnTo>
                  <a:pt x="8283" y="64400"/>
                </a:lnTo>
                <a:lnTo>
                  <a:pt x="30873" y="30892"/>
                </a:lnTo>
                <a:lnTo>
                  <a:pt x="64379" y="8290"/>
                </a:lnTo>
                <a:lnTo>
                  <a:pt x="105410" y="0"/>
                </a:lnTo>
                <a:lnTo>
                  <a:pt x="8122665" y="0"/>
                </a:lnTo>
                <a:lnTo>
                  <a:pt x="8163675" y="8290"/>
                </a:lnTo>
                <a:lnTo>
                  <a:pt x="8197183" y="30892"/>
                </a:lnTo>
                <a:lnTo>
                  <a:pt x="8219785" y="64400"/>
                </a:lnTo>
                <a:lnTo>
                  <a:pt x="8228076" y="105410"/>
                </a:lnTo>
                <a:lnTo>
                  <a:pt x="8228076" y="527050"/>
                </a:lnTo>
                <a:lnTo>
                  <a:pt x="8219785" y="568059"/>
                </a:lnTo>
                <a:lnTo>
                  <a:pt x="8197183" y="601567"/>
                </a:lnTo>
                <a:lnTo>
                  <a:pt x="8163675" y="624169"/>
                </a:lnTo>
                <a:lnTo>
                  <a:pt x="8122665" y="632460"/>
                </a:lnTo>
                <a:lnTo>
                  <a:pt x="105410" y="632460"/>
                </a:lnTo>
                <a:lnTo>
                  <a:pt x="64379" y="624169"/>
                </a:lnTo>
                <a:lnTo>
                  <a:pt x="30873" y="601567"/>
                </a:lnTo>
                <a:lnTo>
                  <a:pt x="8283" y="568059"/>
                </a:lnTo>
                <a:lnTo>
                  <a:pt x="0" y="527050"/>
                </a:lnTo>
                <a:lnTo>
                  <a:pt x="0" y="105410"/>
                </a:lnTo>
                <a:close/>
              </a:path>
            </a:pathLst>
          </a:custGeom>
          <a:ln w="25908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334518" y="3978402"/>
            <a:ext cx="8641080" cy="227329"/>
          </a:xfrm>
          <a:custGeom>
            <a:avLst/>
            <a:gdLst/>
            <a:ahLst/>
            <a:cxnLst/>
            <a:rect l="l" t="t" r="r" b="b"/>
            <a:pathLst>
              <a:path w="8641080" h="227329">
                <a:moveTo>
                  <a:pt x="0" y="227075"/>
                </a:moveTo>
                <a:lnTo>
                  <a:pt x="8641080" y="227075"/>
                </a:lnTo>
                <a:lnTo>
                  <a:pt x="8641080" y="0"/>
                </a:lnTo>
                <a:lnTo>
                  <a:pt x="0" y="0"/>
                </a:lnTo>
                <a:lnTo>
                  <a:pt x="0" y="227075"/>
                </a:lnTo>
                <a:close/>
              </a:path>
            </a:pathLst>
          </a:custGeom>
          <a:solidFill>
            <a:srgbClr val="FFFFFF">
              <a:alpha val="90194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334518" y="3978402"/>
            <a:ext cx="8641080" cy="227329"/>
          </a:xfrm>
          <a:custGeom>
            <a:avLst/>
            <a:gdLst/>
            <a:ahLst/>
            <a:cxnLst/>
            <a:rect l="l" t="t" r="r" b="b"/>
            <a:pathLst>
              <a:path w="8641080" h="227329">
                <a:moveTo>
                  <a:pt x="0" y="227075"/>
                </a:moveTo>
                <a:lnTo>
                  <a:pt x="8641080" y="227075"/>
                </a:lnTo>
                <a:lnTo>
                  <a:pt x="8641080" y="0"/>
                </a:lnTo>
                <a:lnTo>
                  <a:pt x="0" y="0"/>
                </a:lnTo>
                <a:lnTo>
                  <a:pt x="0" y="227075"/>
                </a:lnTo>
                <a:close/>
              </a:path>
            </a:pathLst>
          </a:custGeom>
          <a:ln w="25908">
            <a:solidFill>
              <a:srgbClr val="9999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406145" y="3271265"/>
            <a:ext cx="8255634" cy="875030"/>
          </a:xfrm>
          <a:custGeom>
            <a:avLst/>
            <a:gdLst/>
            <a:ahLst/>
            <a:cxnLst/>
            <a:rect l="l" t="t" r="r" b="b"/>
            <a:pathLst>
              <a:path w="8255634" h="875029">
                <a:moveTo>
                  <a:pt x="8109711" y="0"/>
                </a:moveTo>
                <a:lnTo>
                  <a:pt x="145796" y="0"/>
                </a:lnTo>
                <a:lnTo>
                  <a:pt x="99714" y="7433"/>
                </a:lnTo>
                <a:lnTo>
                  <a:pt x="59692" y="28131"/>
                </a:lnTo>
                <a:lnTo>
                  <a:pt x="28131" y="59692"/>
                </a:lnTo>
                <a:lnTo>
                  <a:pt x="7433" y="99714"/>
                </a:lnTo>
                <a:lnTo>
                  <a:pt x="0" y="145796"/>
                </a:lnTo>
                <a:lnTo>
                  <a:pt x="0" y="728980"/>
                </a:lnTo>
                <a:lnTo>
                  <a:pt x="7433" y="775061"/>
                </a:lnTo>
                <a:lnTo>
                  <a:pt x="28131" y="815083"/>
                </a:lnTo>
                <a:lnTo>
                  <a:pt x="59692" y="846644"/>
                </a:lnTo>
                <a:lnTo>
                  <a:pt x="99714" y="867342"/>
                </a:lnTo>
                <a:lnTo>
                  <a:pt x="145796" y="874776"/>
                </a:lnTo>
                <a:lnTo>
                  <a:pt x="8109711" y="874776"/>
                </a:lnTo>
                <a:lnTo>
                  <a:pt x="8155793" y="867342"/>
                </a:lnTo>
                <a:lnTo>
                  <a:pt x="8195815" y="846644"/>
                </a:lnTo>
                <a:lnTo>
                  <a:pt x="8227376" y="815083"/>
                </a:lnTo>
                <a:lnTo>
                  <a:pt x="8248074" y="775061"/>
                </a:lnTo>
                <a:lnTo>
                  <a:pt x="8255508" y="728980"/>
                </a:lnTo>
                <a:lnTo>
                  <a:pt x="8255508" y="145796"/>
                </a:lnTo>
                <a:lnTo>
                  <a:pt x="8248074" y="99714"/>
                </a:lnTo>
                <a:lnTo>
                  <a:pt x="8227376" y="59692"/>
                </a:lnTo>
                <a:lnTo>
                  <a:pt x="8195815" y="28131"/>
                </a:lnTo>
                <a:lnTo>
                  <a:pt x="8155793" y="7433"/>
                </a:lnTo>
                <a:lnTo>
                  <a:pt x="8109711" y="0"/>
                </a:lnTo>
                <a:close/>
              </a:path>
            </a:pathLst>
          </a:custGeom>
          <a:solidFill>
            <a:srgbClr val="5B5B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406145" y="3271265"/>
            <a:ext cx="8255634" cy="875030"/>
          </a:xfrm>
          <a:custGeom>
            <a:avLst/>
            <a:gdLst/>
            <a:ahLst/>
            <a:cxnLst/>
            <a:rect l="l" t="t" r="r" b="b"/>
            <a:pathLst>
              <a:path w="8255634" h="875029">
                <a:moveTo>
                  <a:pt x="0" y="145796"/>
                </a:moveTo>
                <a:lnTo>
                  <a:pt x="7433" y="99714"/>
                </a:lnTo>
                <a:lnTo>
                  <a:pt x="28131" y="59692"/>
                </a:lnTo>
                <a:lnTo>
                  <a:pt x="59692" y="28131"/>
                </a:lnTo>
                <a:lnTo>
                  <a:pt x="99714" y="7433"/>
                </a:lnTo>
                <a:lnTo>
                  <a:pt x="145796" y="0"/>
                </a:lnTo>
                <a:lnTo>
                  <a:pt x="8109711" y="0"/>
                </a:lnTo>
                <a:lnTo>
                  <a:pt x="8155793" y="7433"/>
                </a:lnTo>
                <a:lnTo>
                  <a:pt x="8195815" y="28131"/>
                </a:lnTo>
                <a:lnTo>
                  <a:pt x="8227376" y="59692"/>
                </a:lnTo>
                <a:lnTo>
                  <a:pt x="8248074" y="99714"/>
                </a:lnTo>
                <a:lnTo>
                  <a:pt x="8255508" y="145796"/>
                </a:lnTo>
                <a:lnTo>
                  <a:pt x="8255508" y="728980"/>
                </a:lnTo>
                <a:lnTo>
                  <a:pt x="8248074" y="775061"/>
                </a:lnTo>
                <a:lnTo>
                  <a:pt x="8227376" y="815083"/>
                </a:lnTo>
                <a:lnTo>
                  <a:pt x="8195815" y="846644"/>
                </a:lnTo>
                <a:lnTo>
                  <a:pt x="8155793" y="867342"/>
                </a:lnTo>
                <a:lnTo>
                  <a:pt x="8109711" y="874776"/>
                </a:lnTo>
                <a:lnTo>
                  <a:pt x="145796" y="874776"/>
                </a:lnTo>
                <a:lnTo>
                  <a:pt x="99714" y="867342"/>
                </a:lnTo>
                <a:lnTo>
                  <a:pt x="59692" y="846644"/>
                </a:lnTo>
                <a:lnTo>
                  <a:pt x="28131" y="815083"/>
                </a:lnTo>
                <a:lnTo>
                  <a:pt x="7433" y="775061"/>
                </a:lnTo>
                <a:lnTo>
                  <a:pt x="0" y="728980"/>
                </a:lnTo>
                <a:lnTo>
                  <a:pt x="0" y="145796"/>
                </a:lnTo>
                <a:close/>
              </a:path>
            </a:pathLst>
          </a:custGeom>
          <a:ln w="25908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334518" y="5086350"/>
            <a:ext cx="8641080" cy="227329"/>
          </a:xfrm>
          <a:custGeom>
            <a:avLst/>
            <a:gdLst/>
            <a:ahLst/>
            <a:cxnLst/>
            <a:rect l="l" t="t" r="r" b="b"/>
            <a:pathLst>
              <a:path w="8641080" h="227329">
                <a:moveTo>
                  <a:pt x="0" y="227075"/>
                </a:moveTo>
                <a:lnTo>
                  <a:pt x="8641080" y="227075"/>
                </a:lnTo>
                <a:lnTo>
                  <a:pt x="8641080" y="0"/>
                </a:lnTo>
                <a:lnTo>
                  <a:pt x="0" y="0"/>
                </a:lnTo>
                <a:lnTo>
                  <a:pt x="0" y="227075"/>
                </a:lnTo>
                <a:close/>
              </a:path>
            </a:pathLst>
          </a:custGeom>
          <a:solidFill>
            <a:srgbClr val="FFFFFF">
              <a:alpha val="90194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334518" y="5086350"/>
            <a:ext cx="8641080" cy="227329"/>
          </a:xfrm>
          <a:custGeom>
            <a:avLst/>
            <a:gdLst/>
            <a:ahLst/>
            <a:cxnLst/>
            <a:rect l="l" t="t" r="r" b="b"/>
            <a:pathLst>
              <a:path w="8641080" h="227329">
                <a:moveTo>
                  <a:pt x="0" y="227075"/>
                </a:moveTo>
                <a:lnTo>
                  <a:pt x="8641080" y="227075"/>
                </a:lnTo>
                <a:lnTo>
                  <a:pt x="8641080" y="0"/>
                </a:lnTo>
                <a:lnTo>
                  <a:pt x="0" y="0"/>
                </a:lnTo>
                <a:lnTo>
                  <a:pt x="0" y="227075"/>
                </a:lnTo>
                <a:close/>
              </a:path>
            </a:pathLst>
          </a:custGeom>
          <a:ln w="25908">
            <a:solidFill>
              <a:srgbClr val="9999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406145" y="4303014"/>
            <a:ext cx="8228330" cy="913130"/>
          </a:xfrm>
          <a:custGeom>
            <a:avLst/>
            <a:gdLst/>
            <a:ahLst/>
            <a:cxnLst/>
            <a:rect l="l" t="t" r="r" b="b"/>
            <a:pathLst>
              <a:path w="8228330" h="913129">
                <a:moveTo>
                  <a:pt x="8075930" y="0"/>
                </a:moveTo>
                <a:lnTo>
                  <a:pt x="152158" y="0"/>
                </a:lnTo>
                <a:lnTo>
                  <a:pt x="104064" y="7752"/>
                </a:lnTo>
                <a:lnTo>
                  <a:pt x="62295" y="29342"/>
                </a:lnTo>
                <a:lnTo>
                  <a:pt x="29357" y="62270"/>
                </a:lnTo>
                <a:lnTo>
                  <a:pt x="7757" y="104038"/>
                </a:lnTo>
                <a:lnTo>
                  <a:pt x="0" y="152146"/>
                </a:lnTo>
                <a:lnTo>
                  <a:pt x="0" y="760730"/>
                </a:lnTo>
                <a:lnTo>
                  <a:pt x="7757" y="808837"/>
                </a:lnTo>
                <a:lnTo>
                  <a:pt x="29357" y="850605"/>
                </a:lnTo>
                <a:lnTo>
                  <a:pt x="62295" y="883533"/>
                </a:lnTo>
                <a:lnTo>
                  <a:pt x="104064" y="905123"/>
                </a:lnTo>
                <a:lnTo>
                  <a:pt x="152158" y="912876"/>
                </a:lnTo>
                <a:lnTo>
                  <a:pt x="8075930" y="912876"/>
                </a:lnTo>
                <a:lnTo>
                  <a:pt x="8124037" y="905123"/>
                </a:lnTo>
                <a:lnTo>
                  <a:pt x="8165805" y="883533"/>
                </a:lnTo>
                <a:lnTo>
                  <a:pt x="8198733" y="850605"/>
                </a:lnTo>
                <a:lnTo>
                  <a:pt x="8220323" y="808837"/>
                </a:lnTo>
                <a:lnTo>
                  <a:pt x="8228076" y="760730"/>
                </a:lnTo>
                <a:lnTo>
                  <a:pt x="8228076" y="152146"/>
                </a:lnTo>
                <a:lnTo>
                  <a:pt x="8220323" y="104038"/>
                </a:lnTo>
                <a:lnTo>
                  <a:pt x="8198733" y="62270"/>
                </a:lnTo>
                <a:lnTo>
                  <a:pt x="8165805" y="29342"/>
                </a:lnTo>
                <a:lnTo>
                  <a:pt x="8124037" y="7752"/>
                </a:lnTo>
                <a:lnTo>
                  <a:pt x="8075930" y="0"/>
                </a:lnTo>
                <a:close/>
              </a:path>
            </a:pathLst>
          </a:custGeom>
          <a:solidFill>
            <a:srgbClr val="5B5B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406145" y="4303014"/>
            <a:ext cx="8228330" cy="913130"/>
          </a:xfrm>
          <a:custGeom>
            <a:avLst/>
            <a:gdLst/>
            <a:ahLst/>
            <a:cxnLst/>
            <a:rect l="l" t="t" r="r" b="b"/>
            <a:pathLst>
              <a:path w="8228330" h="913129">
                <a:moveTo>
                  <a:pt x="0" y="152146"/>
                </a:moveTo>
                <a:lnTo>
                  <a:pt x="7757" y="104038"/>
                </a:lnTo>
                <a:lnTo>
                  <a:pt x="29357" y="62270"/>
                </a:lnTo>
                <a:lnTo>
                  <a:pt x="62295" y="29342"/>
                </a:lnTo>
                <a:lnTo>
                  <a:pt x="104064" y="7752"/>
                </a:lnTo>
                <a:lnTo>
                  <a:pt x="152158" y="0"/>
                </a:lnTo>
                <a:lnTo>
                  <a:pt x="8075930" y="0"/>
                </a:lnTo>
                <a:lnTo>
                  <a:pt x="8124037" y="7752"/>
                </a:lnTo>
                <a:lnTo>
                  <a:pt x="8165805" y="29342"/>
                </a:lnTo>
                <a:lnTo>
                  <a:pt x="8198733" y="62270"/>
                </a:lnTo>
                <a:lnTo>
                  <a:pt x="8220323" y="104038"/>
                </a:lnTo>
                <a:lnTo>
                  <a:pt x="8228076" y="152146"/>
                </a:lnTo>
                <a:lnTo>
                  <a:pt x="8228076" y="760730"/>
                </a:lnTo>
                <a:lnTo>
                  <a:pt x="8220323" y="808837"/>
                </a:lnTo>
                <a:lnTo>
                  <a:pt x="8198733" y="850605"/>
                </a:lnTo>
                <a:lnTo>
                  <a:pt x="8165805" y="883533"/>
                </a:lnTo>
                <a:lnTo>
                  <a:pt x="8124037" y="905123"/>
                </a:lnTo>
                <a:lnTo>
                  <a:pt x="8075930" y="912876"/>
                </a:lnTo>
                <a:lnTo>
                  <a:pt x="152158" y="912876"/>
                </a:lnTo>
                <a:lnTo>
                  <a:pt x="104064" y="905123"/>
                </a:lnTo>
                <a:lnTo>
                  <a:pt x="62295" y="883533"/>
                </a:lnTo>
                <a:lnTo>
                  <a:pt x="29357" y="850605"/>
                </a:lnTo>
                <a:lnTo>
                  <a:pt x="7757" y="808837"/>
                </a:lnTo>
                <a:lnTo>
                  <a:pt x="0" y="760730"/>
                </a:lnTo>
                <a:lnTo>
                  <a:pt x="0" y="152146"/>
                </a:lnTo>
                <a:close/>
              </a:path>
            </a:pathLst>
          </a:custGeom>
          <a:ln w="25908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334518" y="6093714"/>
            <a:ext cx="8641080" cy="227329"/>
          </a:xfrm>
          <a:custGeom>
            <a:avLst/>
            <a:gdLst/>
            <a:ahLst/>
            <a:cxnLst/>
            <a:rect l="l" t="t" r="r" b="b"/>
            <a:pathLst>
              <a:path w="8641080" h="227329">
                <a:moveTo>
                  <a:pt x="0" y="227076"/>
                </a:moveTo>
                <a:lnTo>
                  <a:pt x="8641080" y="227076"/>
                </a:lnTo>
                <a:lnTo>
                  <a:pt x="8641080" y="0"/>
                </a:lnTo>
                <a:lnTo>
                  <a:pt x="0" y="0"/>
                </a:lnTo>
                <a:lnTo>
                  <a:pt x="0" y="227076"/>
                </a:lnTo>
                <a:close/>
              </a:path>
            </a:pathLst>
          </a:custGeom>
          <a:solidFill>
            <a:srgbClr val="FFFFFF">
              <a:alpha val="90194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334518" y="6093714"/>
            <a:ext cx="8641080" cy="227329"/>
          </a:xfrm>
          <a:custGeom>
            <a:avLst/>
            <a:gdLst/>
            <a:ahLst/>
            <a:cxnLst/>
            <a:rect l="l" t="t" r="r" b="b"/>
            <a:pathLst>
              <a:path w="8641080" h="227329">
                <a:moveTo>
                  <a:pt x="0" y="227076"/>
                </a:moveTo>
                <a:lnTo>
                  <a:pt x="8641080" y="227076"/>
                </a:lnTo>
                <a:lnTo>
                  <a:pt x="8641080" y="0"/>
                </a:lnTo>
                <a:lnTo>
                  <a:pt x="0" y="0"/>
                </a:lnTo>
                <a:lnTo>
                  <a:pt x="0" y="227076"/>
                </a:lnTo>
                <a:close/>
              </a:path>
            </a:pathLst>
          </a:custGeom>
          <a:ln w="25908">
            <a:solidFill>
              <a:srgbClr val="9999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406145" y="5446014"/>
            <a:ext cx="8228330" cy="820419"/>
          </a:xfrm>
          <a:custGeom>
            <a:avLst/>
            <a:gdLst/>
            <a:ahLst/>
            <a:cxnLst/>
            <a:rect l="l" t="t" r="r" b="b"/>
            <a:pathLst>
              <a:path w="8228330" h="820420">
                <a:moveTo>
                  <a:pt x="8091424" y="0"/>
                </a:moveTo>
                <a:lnTo>
                  <a:pt x="136652" y="0"/>
                </a:lnTo>
                <a:lnTo>
                  <a:pt x="93462" y="6969"/>
                </a:lnTo>
                <a:lnTo>
                  <a:pt x="55950" y="26375"/>
                </a:lnTo>
                <a:lnTo>
                  <a:pt x="26368" y="55961"/>
                </a:lnTo>
                <a:lnTo>
                  <a:pt x="6967" y="93472"/>
                </a:lnTo>
                <a:lnTo>
                  <a:pt x="0" y="136652"/>
                </a:lnTo>
                <a:lnTo>
                  <a:pt x="0" y="683260"/>
                </a:lnTo>
                <a:lnTo>
                  <a:pt x="6967" y="726449"/>
                </a:lnTo>
                <a:lnTo>
                  <a:pt x="26368" y="763961"/>
                </a:lnTo>
                <a:lnTo>
                  <a:pt x="55950" y="793543"/>
                </a:lnTo>
                <a:lnTo>
                  <a:pt x="93462" y="812944"/>
                </a:lnTo>
                <a:lnTo>
                  <a:pt x="136652" y="819912"/>
                </a:lnTo>
                <a:lnTo>
                  <a:pt x="8091424" y="819912"/>
                </a:lnTo>
                <a:lnTo>
                  <a:pt x="8134603" y="812944"/>
                </a:lnTo>
                <a:lnTo>
                  <a:pt x="8172114" y="793543"/>
                </a:lnTo>
                <a:lnTo>
                  <a:pt x="8201700" y="763961"/>
                </a:lnTo>
                <a:lnTo>
                  <a:pt x="8221106" y="726449"/>
                </a:lnTo>
                <a:lnTo>
                  <a:pt x="8228076" y="683260"/>
                </a:lnTo>
                <a:lnTo>
                  <a:pt x="8228076" y="136652"/>
                </a:lnTo>
                <a:lnTo>
                  <a:pt x="8221106" y="93472"/>
                </a:lnTo>
                <a:lnTo>
                  <a:pt x="8201700" y="55961"/>
                </a:lnTo>
                <a:lnTo>
                  <a:pt x="8172114" y="26375"/>
                </a:lnTo>
                <a:lnTo>
                  <a:pt x="8134604" y="6969"/>
                </a:lnTo>
                <a:lnTo>
                  <a:pt x="8091424" y="0"/>
                </a:lnTo>
                <a:close/>
              </a:path>
            </a:pathLst>
          </a:custGeom>
          <a:solidFill>
            <a:srgbClr val="5B5B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406145" y="5446014"/>
            <a:ext cx="8228330" cy="820419"/>
          </a:xfrm>
          <a:custGeom>
            <a:avLst/>
            <a:gdLst/>
            <a:ahLst/>
            <a:cxnLst/>
            <a:rect l="l" t="t" r="r" b="b"/>
            <a:pathLst>
              <a:path w="8228330" h="820420">
                <a:moveTo>
                  <a:pt x="0" y="136652"/>
                </a:moveTo>
                <a:lnTo>
                  <a:pt x="6967" y="93472"/>
                </a:lnTo>
                <a:lnTo>
                  <a:pt x="26368" y="55961"/>
                </a:lnTo>
                <a:lnTo>
                  <a:pt x="55950" y="26375"/>
                </a:lnTo>
                <a:lnTo>
                  <a:pt x="93462" y="6969"/>
                </a:lnTo>
                <a:lnTo>
                  <a:pt x="136652" y="0"/>
                </a:lnTo>
                <a:lnTo>
                  <a:pt x="8091424" y="0"/>
                </a:lnTo>
                <a:lnTo>
                  <a:pt x="8134604" y="6969"/>
                </a:lnTo>
                <a:lnTo>
                  <a:pt x="8172114" y="26375"/>
                </a:lnTo>
                <a:lnTo>
                  <a:pt x="8201700" y="55961"/>
                </a:lnTo>
                <a:lnTo>
                  <a:pt x="8221106" y="93472"/>
                </a:lnTo>
                <a:lnTo>
                  <a:pt x="8228076" y="136652"/>
                </a:lnTo>
                <a:lnTo>
                  <a:pt x="8228076" y="683260"/>
                </a:lnTo>
                <a:lnTo>
                  <a:pt x="8221106" y="726449"/>
                </a:lnTo>
                <a:lnTo>
                  <a:pt x="8201700" y="763961"/>
                </a:lnTo>
                <a:lnTo>
                  <a:pt x="8172114" y="793543"/>
                </a:lnTo>
                <a:lnTo>
                  <a:pt x="8134603" y="812944"/>
                </a:lnTo>
                <a:lnTo>
                  <a:pt x="8091424" y="819912"/>
                </a:lnTo>
                <a:lnTo>
                  <a:pt x="136652" y="819912"/>
                </a:lnTo>
                <a:lnTo>
                  <a:pt x="93462" y="812944"/>
                </a:lnTo>
                <a:lnTo>
                  <a:pt x="55950" y="793543"/>
                </a:lnTo>
                <a:lnTo>
                  <a:pt x="26368" y="763961"/>
                </a:lnTo>
                <a:lnTo>
                  <a:pt x="6967" y="726449"/>
                </a:lnTo>
                <a:lnTo>
                  <a:pt x="0" y="683260"/>
                </a:lnTo>
                <a:lnTo>
                  <a:pt x="0" y="136652"/>
                </a:lnTo>
                <a:close/>
              </a:path>
            </a:pathLst>
          </a:custGeom>
          <a:ln w="25908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 txBox="1"/>
          <p:nvPr/>
        </p:nvSpPr>
        <p:spPr>
          <a:xfrm>
            <a:off x="640791" y="1379677"/>
            <a:ext cx="7703184" cy="48803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0955">
              <a:lnSpc>
                <a:spcPts val="1680"/>
              </a:lnSpc>
              <a:spcBef>
                <a:spcPts val="100"/>
              </a:spcBef>
            </a:pPr>
            <a:r>
              <a:rPr sz="1500" spc="-10" dirty="0">
                <a:solidFill>
                  <a:srgbClr val="FFFFFF"/>
                </a:solidFill>
                <a:latin typeface="Times New Roman"/>
                <a:cs typeface="Times New Roman"/>
              </a:rPr>
              <a:t>Сохранена </a:t>
            </a:r>
            <a:r>
              <a:rPr sz="1500" spc="-5" dirty="0">
                <a:solidFill>
                  <a:srgbClr val="FFFFFF"/>
                </a:solidFill>
                <a:latin typeface="Times New Roman"/>
                <a:cs typeface="Times New Roman"/>
              </a:rPr>
              <a:t>социальная </a:t>
            </a:r>
            <a:r>
              <a:rPr sz="1500" spc="-10" dirty="0">
                <a:solidFill>
                  <a:srgbClr val="FFFFFF"/>
                </a:solidFill>
                <a:latin typeface="Times New Roman"/>
                <a:cs typeface="Times New Roman"/>
              </a:rPr>
              <a:t>направленность </a:t>
            </a:r>
            <a:r>
              <a:rPr sz="1500" spc="-15" dirty="0" err="1">
                <a:solidFill>
                  <a:srgbClr val="FFFFFF"/>
                </a:solidFill>
                <a:latin typeface="Times New Roman"/>
                <a:cs typeface="Times New Roman"/>
              </a:rPr>
              <a:t>бюджета</a:t>
            </a:r>
            <a:r>
              <a:rPr sz="1500" spc="-1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00" dirty="0" smtClean="0">
                <a:solidFill>
                  <a:srgbClr val="FFFFFF"/>
                </a:solidFill>
                <a:latin typeface="Times New Roman"/>
                <a:cs typeface="Times New Roman"/>
              </a:rPr>
              <a:t>(</a:t>
            </a:r>
            <a:r>
              <a:rPr lang="en-US" sz="1500" dirty="0" smtClean="0">
                <a:solidFill>
                  <a:srgbClr val="FFFFFF"/>
                </a:solidFill>
                <a:latin typeface="Times New Roman"/>
                <a:cs typeface="Times New Roman"/>
              </a:rPr>
              <a:t>74,4</a:t>
            </a:r>
            <a:r>
              <a:rPr sz="1500" dirty="0" smtClean="0">
                <a:solidFill>
                  <a:srgbClr val="FFFFFF"/>
                </a:solidFill>
                <a:latin typeface="Times New Roman"/>
                <a:cs typeface="Times New Roman"/>
              </a:rPr>
              <a:t>% </a:t>
            </a:r>
            <a:r>
              <a:rPr sz="1500" spc="-20" dirty="0">
                <a:solidFill>
                  <a:srgbClr val="FFFFFF"/>
                </a:solidFill>
                <a:latin typeface="Times New Roman"/>
                <a:cs typeface="Times New Roman"/>
              </a:rPr>
              <a:t>расходов </a:t>
            </a:r>
            <a:r>
              <a:rPr sz="1500" spc="-10" dirty="0">
                <a:solidFill>
                  <a:srgbClr val="FFFFFF"/>
                </a:solidFill>
                <a:latin typeface="Times New Roman"/>
                <a:cs typeface="Times New Roman"/>
              </a:rPr>
              <a:t>приходится </a:t>
            </a:r>
            <a:r>
              <a:rPr sz="1500" spc="-5" dirty="0">
                <a:solidFill>
                  <a:srgbClr val="FFFFFF"/>
                </a:solidFill>
                <a:latin typeface="Times New Roman"/>
                <a:cs typeface="Times New Roman"/>
              </a:rPr>
              <a:t>на</a:t>
            </a:r>
            <a:r>
              <a:rPr sz="1500" spc="6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00" spc="-5" dirty="0">
                <a:solidFill>
                  <a:srgbClr val="FFFFFF"/>
                </a:solidFill>
                <a:latin typeface="Times New Roman"/>
                <a:cs typeface="Times New Roman"/>
              </a:rPr>
              <a:t>социально</a:t>
            </a:r>
            <a:endParaRPr sz="1500" dirty="0">
              <a:latin typeface="Times New Roman"/>
              <a:cs typeface="Times New Roman"/>
            </a:endParaRPr>
          </a:p>
          <a:p>
            <a:pPr marL="20955">
              <a:lnSpc>
                <a:spcPts val="1680"/>
              </a:lnSpc>
            </a:pPr>
            <a:r>
              <a:rPr sz="1500" spc="-10" dirty="0">
                <a:solidFill>
                  <a:srgbClr val="FFFFFF"/>
                </a:solidFill>
                <a:latin typeface="Times New Roman"/>
                <a:cs typeface="Times New Roman"/>
              </a:rPr>
              <a:t>значимые</a:t>
            </a:r>
            <a:r>
              <a:rPr sz="1500" spc="-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00" spc="-20" dirty="0">
                <a:solidFill>
                  <a:srgbClr val="FFFFFF"/>
                </a:solidFill>
                <a:latin typeface="Times New Roman"/>
                <a:cs typeface="Times New Roman"/>
              </a:rPr>
              <a:t>расходы);</a:t>
            </a:r>
            <a:endParaRPr sz="15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1250" dirty="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1500" spc="-10" dirty="0">
                <a:solidFill>
                  <a:srgbClr val="FFFFFF"/>
                </a:solidFill>
                <a:latin typeface="Times New Roman"/>
                <a:cs typeface="Times New Roman"/>
              </a:rPr>
              <a:t>Обеспечена </a:t>
            </a:r>
            <a:r>
              <a:rPr sz="1500" spc="-5" dirty="0">
                <a:solidFill>
                  <a:srgbClr val="FFFFFF"/>
                </a:solidFill>
                <a:latin typeface="Times New Roman"/>
                <a:cs typeface="Times New Roman"/>
              </a:rPr>
              <a:t>сбалансированность </a:t>
            </a:r>
            <a:r>
              <a:rPr sz="1500" dirty="0">
                <a:solidFill>
                  <a:srgbClr val="FFFFFF"/>
                </a:solidFill>
                <a:latin typeface="Times New Roman"/>
                <a:cs typeface="Times New Roman"/>
              </a:rPr>
              <a:t>и </a:t>
            </a:r>
            <a:r>
              <a:rPr sz="1500" spc="-5" dirty="0">
                <a:solidFill>
                  <a:srgbClr val="FFFFFF"/>
                </a:solidFill>
                <a:latin typeface="Times New Roman"/>
                <a:cs typeface="Times New Roman"/>
              </a:rPr>
              <a:t>устойчивость </a:t>
            </a:r>
            <a:r>
              <a:rPr sz="1500" spc="-10" dirty="0">
                <a:solidFill>
                  <a:srgbClr val="FFFFFF"/>
                </a:solidFill>
                <a:latin typeface="Times New Roman"/>
                <a:cs typeface="Times New Roman"/>
              </a:rPr>
              <a:t>районного</a:t>
            </a:r>
            <a:r>
              <a:rPr sz="1500" spc="4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00" spc="-15" dirty="0">
                <a:solidFill>
                  <a:srgbClr val="FFFFFF"/>
                </a:solidFill>
                <a:latin typeface="Times New Roman"/>
                <a:cs typeface="Times New Roman"/>
              </a:rPr>
              <a:t>бюджета;</a:t>
            </a:r>
            <a:endParaRPr sz="15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1500" dirty="0">
              <a:latin typeface="Times New Roman"/>
              <a:cs typeface="Times New Roman"/>
            </a:endParaRPr>
          </a:p>
          <a:p>
            <a:pPr marL="24130" marR="109220">
              <a:lnSpc>
                <a:spcPct val="86400"/>
              </a:lnSpc>
            </a:pPr>
            <a:r>
              <a:rPr sz="1500" spc="-10" dirty="0">
                <a:solidFill>
                  <a:srgbClr val="FFFFFF"/>
                </a:solidFill>
                <a:latin typeface="Times New Roman"/>
                <a:cs typeface="Times New Roman"/>
              </a:rPr>
              <a:t>Обеспечена </a:t>
            </a:r>
            <a:r>
              <a:rPr sz="1500" spc="-5" dirty="0">
                <a:solidFill>
                  <a:srgbClr val="FFFFFF"/>
                </a:solidFill>
                <a:latin typeface="Times New Roman"/>
                <a:cs typeface="Times New Roman"/>
              </a:rPr>
              <a:t>прозрачность </a:t>
            </a:r>
            <a:r>
              <a:rPr sz="1500" dirty="0">
                <a:solidFill>
                  <a:srgbClr val="FFFFFF"/>
                </a:solidFill>
                <a:latin typeface="Times New Roman"/>
                <a:cs typeface="Times New Roman"/>
              </a:rPr>
              <a:t>и </a:t>
            </a:r>
            <a:r>
              <a:rPr sz="1500" spc="-5" dirty="0">
                <a:solidFill>
                  <a:srgbClr val="FFFFFF"/>
                </a:solidFill>
                <a:latin typeface="Times New Roman"/>
                <a:cs typeface="Times New Roman"/>
              </a:rPr>
              <a:t>открытость </a:t>
            </a:r>
            <a:r>
              <a:rPr sz="1500" spc="-15" dirty="0">
                <a:solidFill>
                  <a:srgbClr val="FFFFFF"/>
                </a:solidFill>
                <a:latin typeface="Times New Roman"/>
                <a:cs typeface="Times New Roman"/>
              </a:rPr>
              <a:t>бюджета </a:t>
            </a:r>
            <a:r>
              <a:rPr sz="1500" dirty="0">
                <a:solidFill>
                  <a:srgbClr val="FFFFFF"/>
                </a:solidFill>
                <a:latin typeface="Times New Roman"/>
                <a:cs typeface="Times New Roman"/>
              </a:rPr>
              <a:t>и </a:t>
            </a:r>
            <a:r>
              <a:rPr sz="1500" spc="-15" dirty="0">
                <a:solidFill>
                  <a:srgbClr val="FFFFFF"/>
                </a:solidFill>
                <a:latin typeface="Times New Roman"/>
                <a:cs typeface="Times New Roman"/>
              </a:rPr>
              <a:t>бюджетного </a:t>
            </a:r>
            <a:r>
              <a:rPr sz="1500" dirty="0">
                <a:solidFill>
                  <a:srgbClr val="FFFFFF"/>
                </a:solidFill>
                <a:latin typeface="Times New Roman"/>
                <a:cs typeface="Times New Roman"/>
              </a:rPr>
              <a:t>процесса для общества  </a:t>
            </a:r>
            <a:r>
              <a:rPr sz="1500" spc="-5" dirty="0">
                <a:solidFill>
                  <a:srgbClr val="FFFFFF"/>
                </a:solidFill>
                <a:latin typeface="Times New Roman"/>
                <a:cs typeface="Times New Roman"/>
              </a:rPr>
              <a:t>(Представление на </a:t>
            </a:r>
            <a:r>
              <a:rPr sz="1500" dirty="0">
                <a:solidFill>
                  <a:srgbClr val="FFFFFF"/>
                </a:solidFill>
                <a:latin typeface="Times New Roman"/>
                <a:cs typeface="Times New Roman"/>
              </a:rPr>
              <a:t>сайте </a:t>
            </a:r>
            <a:r>
              <a:rPr sz="1500" spc="-20" dirty="0">
                <a:solidFill>
                  <a:srgbClr val="FFFFFF"/>
                </a:solidFill>
                <a:latin typeface="Times New Roman"/>
                <a:cs typeface="Times New Roman"/>
              </a:rPr>
              <a:t>«Бюджета </a:t>
            </a:r>
            <a:r>
              <a:rPr sz="1500" spc="-5" dirty="0">
                <a:solidFill>
                  <a:srgbClr val="FFFFFF"/>
                </a:solidFill>
                <a:latin typeface="Times New Roman"/>
                <a:cs typeface="Times New Roman"/>
              </a:rPr>
              <a:t>для граждан» </a:t>
            </a:r>
            <a:r>
              <a:rPr sz="1500" dirty="0">
                <a:solidFill>
                  <a:srgbClr val="FFFFFF"/>
                </a:solidFill>
                <a:latin typeface="Times New Roman"/>
                <a:cs typeface="Times New Roman"/>
              </a:rPr>
              <a:t>и </a:t>
            </a:r>
            <a:r>
              <a:rPr sz="1500" spc="-10" dirty="0">
                <a:solidFill>
                  <a:srgbClr val="FFFFFF"/>
                </a:solidFill>
                <a:latin typeface="Times New Roman"/>
                <a:cs typeface="Times New Roman"/>
              </a:rPr>
              <a:t>нормативно- </a:t>
            </a:r>
            <a:r>
              <a:rPr sz="1500" spc="-5" dirty="0">
                <a:solidFill>
                  <a:srgbClr val="FFFFFF"/>
                </a:solidFill>
                <a:latin typeface="Times New Roman"/>
                <a:cs typeface="Times New Roman"/>
              </a:rPr>
              <a:t>правовых </a:t>
            </a:r>
            <a:r>
              <a:rPr sz="1500" spc="-15" dirty="0">
                <a:solidFill>
                  <a:srgbClr val="FFFFFF"/>
                </a:solidFill>
                <a:latin typeface="Times New Roman"/>
                <a:cs typeface="Times New Roman"/>
              </a:rPr>
              <a:t>актов </a:t>
            </a:r>
            <a:r>
              <a:rPr sz="1500" spc="-5" dirty="0">
                <a:solidFill>
                  <a:srgbClr val="FFFFFF"/>
                </a:solidFill>
                <a:latin typeface="Times New Roman"/>
                <a:cs typeface="Times New Roman"/>
              </a:rPr>
              <a:t>по </a:t>
            </a:r>
            <a:r>
              <a:rPr sz="1500" spc="-20" dirty="0">
                <a:solidFill>
                  <a:srgbClr val="FFFFFF"/>
                </a:solidFill>
                <a:latin typeface="Times New Roman"/>
                <a:cs typeface="Times New Roman"/>
              </a:rPr>
              <a:t>бюджету  </a:t>
            </a:r>
            <a:r>
              <a:rPr sz="1500" dirty="0">
                <a:solidFill>
                  <a:srgbClr val="FFFFFF"/>
                </a:solidFill>
                <a:latin typeface="Times New Roman"/>
                <a:cs typeface="Times New Roman"/>
              </a:rPr>
              <a:t>и </a:t>
            </a:r>
            <a:r>
              <a:rPr sz="1500" spc="-15" dirty="0">
                <a:solidFill>
                  <a:srgbClr val="FFFFFF"/>
                </a:solidFill>
                <a:latin typeface="Times New Roman"/>
                <a:cs typeface="Times New Roman"/>
              </a:rPr>
              <a:t>бюджетному </a:t>
            </a:r>
            <a:r>
              <a:rPr sz="1500" spc="-20" dirty="0">
                <a:solidFill>
                  <a:srgbClr val="FFFFFF"/>
                </a:solidFill>
                <a:latin typeface="Times New Roman"/>
                <a:cs typeface="Times New Roman"/>
              </a:rPr>
              <a:t>процессу, </a:t>
            </a:r>
            <a:r>
              <a:rPr sz="1500" spc="-15" dirty="0">
                <a:solidFill>
                  <a:srgbClr val="FFFFFF"/>
                </a:solidFill>
                <a:latin typeface="Times New Roman"/>
                <a:cs typeface="Times New Roman"/>
              </a:rPr>
              <a:t>публикация </a:t>
            </a:r>
            <a:r>
              <a:rPr sz="1500" spc="-5" dirty="0">
                <a:solidFill>
                  <a:srgbClr val="FFFFFF"/>
                </a:solidFill>
                <a:latin typeface="Times New Roman"/>
                <a:cs typeface="Times New Roman"/>
              </a:rPr>
              <a:t>их </a:t>
            </a:r>
            <a:r>
              <a:rPr sz="1500" dirty="0">
                <a:solidFill>
                  <a:srgbClr val="FFFFFF"/>
                </a:solidFill>
                <a:latin typeface="Times New Roman"/>
                <a:cs typeface="Times New Roman"/>
              </a:rPr>
              <a:t>в </a:t>
            </a:r>
            <a:r>
              <a:rPr sz="1500" spc="-10" dirty="0">
                <a:solidFill>
                  <a:srgbClr val="FFFFFF"/>
                </a:solidFill>
                <a:latin typeface="Times New Roman"/>
                <a:cs typeface="Times New Roman"/>
              </a:rPr>
              <a:t>газете</a:t>
            </a:r>
            <a:r>
              <a:rPr sz="1500" spc="4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00" spc="-10" dirty="0">
                <a:solidFill>
                  <a:srgbClr val="FFFFFF"/>
                </a:solidFill>
                <a:latin typeface="Times New Roman"/>
                <a:cs typeface="Times New Roman"/>
              </a:rPr>
              <a:t>«Поречанка»);</a:t>
            </a:r>
            <a:endParaRPr sz="15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 dirty="0">
              <a:latin typeface="Times New Roman"/>
              <a:cs typeface="Times New Roman"/>
            </a:endParaRPr>
          </a:p>
          <a:p>
            <a:pPr marL="36195" marR="574040" algn="just">
              <a:lnSpc>
                <a:spcPct val="86300"/>
              </a:lnSpc>
              <a:spcBef>
                <a:spcPts val="994"/>
              </a:spcBef>
            </a:pPr>
            <a:r>
              <a:rPr sz="1500" spc="-5" dirty="0">
                <a:solidFill>
                  <a:srgbClr val="FFFFFF"/>
                </a:solidFill>
                <a:latin typeface="Times New Roman"/>
                <a:cs typeface="Times New Roman"/>
              </a:rPr>
              <a:t>Для достижения </a:t>
            </a:r>
            <a:r>
              <a:rPr sz="1500" spc="-10" dirty="0">
                <a:solidFill>
                  <a:srgbClr val="FFFFFF"/>
                </a:solidFill>
                <a:latin typeface="Times New Roman"/>
                <a:cs typeface="Times New Roman"/>
              </a:rPr>
              <a:t>конкретных </a:t>
            </a:r>
            <a:r>
              <a:rPr sz="1500" spc="-20" dirty="0">
                <a:solidFill>
                  <a:srgbClr val="FFFFFF"/>
                </a:solidFill>
                <a:latin typeface="Times New Roman"/>
                <a:cs typeface="Times New Roman"/>
              </a:rPr>
              <a:t>результатов, </a:t>
            </a:r>
            <a:r>
              <a:rPr sz="1500" spc="-5" dirty="0">
                <a:solidFill>
                  <a:srgbClr val="FFFFFF"/>
                </a:solidFill>
                <a:latin typeface="Times New Roman"/>
                <a:cs typeface="Times New Roman"/>
              </a:rPr>
              <a:t>применяется программно-целевой принцип  </a:t>
            </a:r>
            <a:r>
              <a:rPr sz="1500" spc="-10" dirty="0">
                <a:solidFill>
                  <a:srgbClr val="FFFFFF"/>
                </a:solidFill>
                <a:latin typeface="Times New Roman"/>
                <a:cs typeface="Times New Roman"/>
              </a:rPr>
              <a:t>планирования </a:t>
            </a:r>
            <a:r>
              <a:rPr sz="1500" spc="-5" dirty="0">
                <a:solidFill>
                  <a:srgbClr val="FFFFFF"/>
                </a:solidFill>
                <a:latin typeface="Times New Roman"/>
                <a:cs typeface="Times New Roman"/>
              </a:rPr>
              <a:t>местного </a:t>
            </a:r>
            <a:r>
              <a:rPr sz="1500" spc="-15" dirty="0">
                <a:solidFill>
                  <a:srgbClr val="FFFFFF"/>
                </a:solidFill>
                <a:latin typeface="Times New Roman"/>
                <a:cs typeface="Times New Roman"/>
              </a:rPr>
              <a:t>бюджета </a:t>
            </a:r>
            <a:r>
              <a:rPr sz="1500" dirty="0">
                <a:solidFill>
                  <a:srgbClr val="FFFFFF"/>
                </a:solidFill>
                <a:latin typeface="Times New Roman"/>
                <a:cs typeface="Times New Roman"/>
              </a:rPr>
              <a:t>(</a:t>
            </a:r>
            <a:r>
              <a:rPr sz="1500" dirty="0" smtClean="0">
                <a:solidFill>
                  <a:srgbClr val="FFFFFF"/>
                </a:solidFill>
                <a:latin typeface="Times New Roman"/>
                <a:cs typeface="Times New Roman"/>
              </a:rPr>
              <a:t>9</a:t>
            </a:r>
            <a:r>
              <a:rPr lang="ru-RU" sz="1500" dirty="0" smtClean="0">
                <a:solidFill>
                  <a:srgbClr val="FFFFFF"/>
                </a:solidFill>
                <a:latin typeface="Times New Roman"/>
                <a:cs typeface="Times New Roman"/>
              </a:rPr>
              <a:t>9,0</a:t>
            </a:r>
            <a:r>
              <a:rPr sz="1500" dirty="0" smtClean="0">
                <a:solidFill>
                  <a:srgbClr val="FFFFFF"/>
                </a:solidFill>
                <a:latin typeface="Times New Roman"/>
                <a:cs typeface="Times New Roman"/>
              </a:rPr>
              <a:t>% </a:t>
            </a:r>
            <a:r>
              <a:rPr sz="1500" spc="-20" dirty="0">
                <a:solidFill>
                  <a:srgbClr val="FFFFFF"/>
                </a:solidFill>
                <a:latin typeface="Times New Roman"/>
                <a:cs typeface="Times New Roman"/>
              </a:rPr>
              <a:t>расходов </a:t>
            </a:r>
            <a:r>
              <a:rPr sz="1500" spc="-10" dirty="0">
                <a:solidFill>
                  <a:srgbClr val="FFFFFF"/>
                </a:solidFill>
                <a:latin typeface="Times New Roman"/>
                <a:cs typeface="Times New Roman"/>
              </a:rPr>
              <a:t>исполнено </a:t>
            </a:r>
            <a:r>
              <a:rPr sz="1500" dirty="0">
                <a:solidFill>
                  <a:srgbClr val="FFFFFF"/>
                </a:solidFill>
                <a:latin typeface="Times New Roman"/>
                <a:cs typeface="Times New Roman"/>
              </a:rPr>
              <a:t>в </a:t>
            </a:r>
            <a:r>
              <a:rPr sz="1500" spc="-10" dirty="0">
                <a:solidFill>
                  <a:srgbClr val="FFFFFF"/>
                </a:solidFill>
                <a:latin typeface="Times New Roman"/>
                <a:cs typeface="Times New Roman"/>
              </a:rPr>
              <a:t>рамках </a:t>
            </a:r>
            <a:r>
              <a:rPr sz="1500" spc="-5" dirty="0">
                <a:solidFill>
                  <a:srgbClr val="FFFFFF"/>
                </a:solidFill>
                <a:latin typeface="Times New Roman"/>
                <a:cs typeface="Times New Roman"/>
              </a:rPr>
              <a:t>муниципальных  программ);</a:t>
            </a:r>
            <a:endParaRPr sz="15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550" dirty="0">
              <a:latin typeface="Times New Roman"/>
              <a:cs typeface="Times New Roman"/>
            </a:endParaRPr>
          </a:p>
          <a:p>
            <a:pPr marL="38100" marR="5080">
              <a:lnSpc>
                <a:spcPct val="86300"/>
              </a:lnSpc>
            </a:pPr>
            <a:r>
              <a:rPr sz="1500" spc="-10" dirty="0">
                <a:solidFill>
                  <a:srgbClr val="FFFFFF"/>
                </a:solidFill>
                <a:latin typeface="Times New Roman"/>
                <a:cs typeface="Times New Roman"/>
              </a:rPr>
              <a:t>Обеспечено </a:t>
            </a:r>
            <a:r>
              <a:rPr sz="1500" spc="-10" dirty="0" err="1">
                <a:solidFill>
                  <a:srgbClr val="FFFFFF"/>
                </a:solidFill>
                <a:latin typeface="Times New Roman"/>
                <a:cs typeface="Times New Roman"/>
              </a:rPr>
              <a:t>исполнение</a:t>
            </a:r>
            <a:r>
              <a:rPr sz="1500" spc="-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00" spc="-10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00" spc="-35" dirty="0">
                <a:solidFill>
                  <a:srgbClr val="FFFFFF"/>
                </a:solidFill>
                <a:latin typeface="Times New Roman"/>
                <a:cs typeface="Times New Roman"/>
              </a:rPr>
              <a:t>Указов </a:t>
            </a:r>
            <a:r>
              <a:rPr sz="1500" dirty="0">
                <a:solidFill>
                  <a:srgbClr val="FFFFFF"/>
                </a:solidFill>
                <a:latin typeface="Times New Roman"/>
                <a:cs typeface="Times New Roman"/>
              </a:rPr>
              <a:t>Президента </a:t>
            </a:r>
            <a:r>
              <a:rPr sz="1500" spc="-15" dirty="0">
                <a:solidFill>
                  <a:srgbClr val="FFFFFF"/>
                </a:solidFill>
                <a:latin typeface="Times New Roman"/>
                <a:cs typeface="Times New Roman"/>
              </a:rPr>
              <a:t>Российской </a:t>
            </a:r>
            <a:r>
              <a:rPr sz="1500" spc="-10" dirty="0">
                <a:solidFill>
                  <a:srgbClr val="FFFFFF"/>
                </a:solidFill>
                <a:latin typeface="Times New Roman"/>
                <a:cs typeface="Times New Roman"/>
              </a:rPr>
              <a:t>Федерации </a:t>
            </a:r>
            <a:r>
              <a:rPr sz="1500" spc="-5" dirty="0">
                <a:solidFill>
                  <a:srgbClr val="FFFFFF"/>
                </a:solidFill>
                <a:latin typeface="Times New Roman"/>
                <a:cs typeface="Times New Roman"/>
              </a:rPr>
              <a:t>(Оплата </a:t>
            </a:r>
            <a:r>
              <a:rPr sz="1500" spc="-25" dirty="0">
                <a:solidFill>
                  <a:srgbClr val="FFFFFF"/>
                </a:solidFill>
                <a:latin typeface="Times New Roman"/>
                <a:cs typeface="Times New Roman"/>
              </a:rPr>
              <a:t>труда  </a:t>
            </a:r>
            <a:r>
              <a:rPr sz="1500" spc="-10" dirty="0">
                <a:solidFill>
                  <a:srgbClr val="FFFFFF"/>
                </a:solidFill>
                <a:latin typeface="Times New Roman"/>
                <a:cs typeface="Times New Roman"/>
              </a:rPr>
              <a:t>отдельных </a:t>
            </a:r>
            <a:r>
              <a:rPr sz="1500" spc="-15" dirty="0">
                <a:solidFill>
                  <a:srgbClr val="FFFFFF"/>
                </a:solidFill>
                <a:latin typeface="Times New Roman"/>
                <a:cs typeface="Times New Roman"/>
              </a:rPr>
              <a:t>категорий работников </a:t>
            </a:r>
            <a:r>
              <a:rPr sz="1500" spc="-5" dirty="0">
                <a:solidFill>
                  <a:srgbClr val="FFFFFF"/>
                </a:solidFill>
                <a:latin typeface="Times New Roman"/>
                <a:cs typeface="Times New Roman"/>
              </a:rPr>
              <a:t>муниципальных учреждений </a:t>
            </a:r>
            <a:r>
              <a:rPr sz="1500" dirty="0">
                <a:solidFill>
                  <a:srgbClr val="FFFFFF"/>
                </a:solidFill>
                <a:latin typeface="Times New Roman"/>
                <a:cs typeface="Times New Roman"/>
              </a:rPr>
              <a:t>сферы </a:t>
            </a:r>
            <a:r>
              <a:rPr sz="1500" spc="-10" dirty="0">
                <a:solidFill>
                  <a:srgbClr val="FFFFFF"/>
                </a:solidFill>
                <a:latin typeface="Times New Roman"/>
                <a:cs typeface="Times New Roman"/>
              </a:rPr>
              <a:t>образования </a:t>
            </a:r>
            <a:r>
              <a:rPr sz="1500" dirty="0">
                <a:solidFill>
                  <a:srgbClr val="FFFFFF"/>
                </a:solidFill>
                <a:latin typeface="Times New Roman"/>
                <a:cs typeface="Times New Roman"/>
              </a:rPr>
              <a:t>и </a:t>
            </a:r>
            <a:r>
              <a:rPr sz="1500" spc="-25" dirty="0">
                <a:solidFill>
                  <a:srgbClr val="FFFFFF"/>
                </a:solidFill>
                <a:latin typeface="Times New Roman"/>
                <a:cs typeface="Times New Roman"/>
              </a:rPr>
              <a:t>культуры  </a:t>
            </a:r>
            <a:r>
              <a:rPr sz="1500" spc="-10" dirty="0">
                <a:solidFill>
                  <a:srgbClr val="FFFFFF"/>
                </a:solidFill>
                <a:latin typeface="Times New Roman"/>
                <a:cs typeface="Times New Roman"/>
              </a:rPr>
              <a:t>соответствует </a:t>
            </a:r>
            <a:r>
              <a:rPr sz="1500" spc="-15" dirty="0">
                <a:solidFill>
                  <a:srgbClr val="FFFFFF"/>
                </a:solidFill>
                <a:latin typeface="Times New Roman"/>
                <a:cs typeface="Times New Roman"/>
              </a:rPr>
              <a:t>показателям </a:t>
            </a:r>
            <a:r>
              <a:rPr sz="1500" spc="-5" dirty="0">
                <a:solidFill>
                  <a:srgbClr val="FFFFFF"/>
                </a:solidFill>
                <a:latin typeface="Times New Roman"/>
                <a:cs typeface="Times New Roman"/>
              </a:rPr>
              <a:t>предусмотренным </a:t>
            </a:r>
            <a:r>
              <a:rPr sz="1500" dirty="0">
                <a:solidFill>
                  <a:srgbClr val="FFFFFF"/>
                </a:solidFill>
                <a:latin typeface="Times New Roman"/>
                <a:cs typeface="Times New Roman"/>
              </a:rPr>
              <a:t>в </a:t>
            </a:r>
            <a:r>
              <a:rPr sz="1500" spc="-10" dirty="0">
                <a:solidFill>
                  <a:srgbClr val="FFFFFF"/>
                </a:solidFill>
                <a:latin typeface="Times New Roman"/>
                <a:cs typeface="Times New Roman"/>
              </a:rPr>
              <a:t>«дорожных картах» </a:t>
            </a:r>
            <a:r>
              <a:rPr sz="1500" spc="-5" dirty="0">
                <a:solidFill>
                  <a:srgbClr val="FFFFFF"/>
                </a:solidFill>
                <a:latin typeface="Times New Roman"/>
                <a:cs typeface="Times New Roman"/>
              </a:rPr>
              <a:t>данных</a:t>
            </a:r>
            <a:r>
              <a:rPr sz="1500" spc="7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00" spc="-5" dirty="0">
                <a:solidFill>
                  <a:srgbClr val="FFFFFF"/>
                </a:solidFill>
                <a:latin typeface="Times New Roman"/>
                <a:cs typeface="Times New Roman"/>
              </a:rPr>
              <a:t>отраслей);</a:t>
            </a:r>
            <a:endParaRPr sz="15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1800" dirty="0">
              <a:latin typeface="Times New Roman"/>
              <a:cs typeface="Times New Roman"/>
            </a:endParaRPr>
          </a:p>
          <a:p>
            <a:pPr marL="33655" marR="147955">
              <a:lnSpc>
                <a:spcPct val="86400"/>
              </a:lnSpc>
            </a:pPr>
            <a:r>
              <a:rPr sz="1500" dirty="0">
                <a:solidFill>
                  <a:srgbClr val="FFFFFF"/>
                </a:solidFill>
                <a:latin typeface="Times New Roman"/>
                <a:cs typeface="Times New Roman"/>
              </a:rPr>
              <a:t>В </a:t>
            </a:r>
            <a:r>
              <a:rPr lang="ru-RU" sz="1500" dirty="0" smtClean="0">
                <a:solidFill>
                  <a:srgbClr val="FFFFFF"/>
                </a:solidFill>
                <a:latin typeface="Times New Roman"/>
                <a:cs typeface="Times New Roman"/>
              </a:rPr>
              <a:t>2022</a:t>
            </a:r>
            <a:r>
              <a:rPr sz="1500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00" spc="-25" dirty="0">
                <a:solidFill>
                  <a:srgbClr val="FFFFFF"/>
                </a:solidFill>
                <a:latin typeface="Times New Roman"/>
                <a:cs typeface="Times New Roman"/>
              </a:rPr>
              <a:t>году </a:t>
            </a:r>
            <a:r>
              <a:rPr sz="1500" spc="-10" dirty="0">
                <a:solidFill>
                  <a:srgbClr val="FFFFFF"/>
                </a:solidFill>
                <a:latin typeface="Times New Roman"/>
                <a:cs typeface="Times New Roman"/>
              </a:rPr>
              <a:t>соблюдалось </a:t>
            </a:r>
            <a:r>
              <a:rPr sz="1500" spc="-5" dirty="0">
                <a:solidFill>
                  <a:srgbClr val="FFFFFF"/>
                </a:solidFill>
                <a:latin typeface="Times New Roman"/>
                <a:cs typeface="Times New Roman"/>
              </a:rPr>
              <a:t>своевременное </a:t>
            </a:r>
            <a:r>
              <a:rPr sz="1500" spc="-10" dirty="0">
                <a:solidFill>
                  <a:srgbClr val="FFFFFF"/>
                </a:solidFill>
                <a:latin typeface="Times New Roman"/>
                <a:cs typeface="Times New Roman"/>
              </a:rPr>
              <a:t>финансирование </a:t>
            </a:r>
            <a:r>
              <a:rPr sz="1500" spc="-5" dirty="0">
                <a:solidFill>
                  <a:srgbClr val="FFFFFF"/>
                </a:solidFill>
                <a:latin typeface="Times New Roman"/>
                <a:cs typeface="Times New Roman"/>
              </a:rPr>
              <a:t>муниципальных учреждений, при  </a:t>
            </a:r>
            <a:r>
              <a:rPr sz="1500" spc="-10" dirty="0">
                <a:solidFill>
                  <a:srgbClr val="FFFFFF"/>
                </a:solidFill>
                <a:latin typeface="Times New Roman"/>
                <a:cs typeface="Times New Roman"/>
              </a:rPr>
              <a:t>одновременном </a:t>
            </a:r>
            <a:r>
              <a:rPr sz="1500" spc="-15" dirty="0">
                <a:solidFill>
                  <a:srgbClr val="FFFFFF"/>
                </a:solidFill>
                <a:latin typeface="Times New Roman"/>
                <a:cs typeface="Times New Roman"/>
              </a:rPr>
              <a:t>соблюдении </a:t>
            </a:r>
            <a:r>
              <a:rPr sz="1500" spc="-5" dirty="0">
                <a:solidFill>
                  <a:srgbClr val="FFFFFF"/>
                </a:solidFill>
                <a:latin typeface="Times New Roman"/>
                <a:cs typeface="Times New Roman"/>
              </a:rPr>
              <a:t>режима </a:t>
            </a:r>
            <a:r>
              <a:rPr sz="1500" spc="-15" dirty="0">
                <a:solidFill>
                  <a:srgbClr val="FFFFFF"/>
                </a:solidFill>
                <a:latin typeface="Times New Roman"/>
                <a:cs typeface="Times New Roman"/>
              </a:rPr>
              <a:t>экономии </a:t>
            </a:r>
            <a:r>
              <a:rPr sz="1500" dirty="0">
                <a:solidFill>
                  <a:srgbClr val="FFFFFF"/>
                </a:solidFill>
                <a:latin typeface="Times New Roman"/>
                <a:cs typeface="Times New Roman"/>
              </a:rPr>
              <a:t>и </a:t>
            </a:r>
            <a:r>
              <a:rPr sz="1500" spc="-5" dirty="0">
                <a:solidFill>
                  <a:srgbClr val="FFFFFF"/>
                </a:solidFill>
                <a:latin typeface="Times New Roman"/>
                <a:cs typeface="Times New Roman"/>
              </a:rPr>
              <a:t>отсутствие просроченной </a:t>
            </a:r>
            <a:r>
              <a:rPr sz="1500" spc="-15" dirty="0">
                <a:solidFill>
                  <a:srgbClr val="FFFFFF"/>
                </a:solidFill>
                <a:latin typeface="Times New Roman"/>
                <a:cs typeface="Times New Roman"/>
              </a:rPr>
              <a:t>кредиторской  </a:t>
            </a:r>
            <a:r>
              <a:rPr sz="1500" spc="-5" dirty="0">
                <a:solidFill>
                  <a:srgbClr val="FFFFFF"/>
                </a:solidFill>
                <a:latin typeface="Times New Roman"/>
                <a:cs typeface="Times New Roman"/>
              </a:rPr>
              <a:t>задолженности.</a:t>
            </a:r>
            <a:endParaRPr sz="1500" dirty="0">
              <a:latin typeface="Times New Roman"/>
              <a:cs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21512" y="358266"/>
            <a:ext cx="8300974" cy="874214"/>
          </a:xfrm>
          <a:prstGeom prst="rect">
            <a:avLst/>
          </a:prstGeom>
        </p:spPr>
        <p:txBody>
          <a:bodyPr vert="horz" wrap="square" lIns="0" tIns="134239" rIns="0" bIns="0" rtlCol="0">
            <a:spAutoFit/>
          </a:bodyPr>
          <a:lstStyle/>
          <a:p>
            <a:pPr marL="163195" algn="ctr">
              <a:lnSpc>
                <a:spcPct val="100000"/>
              </a:lnSpc>
              <a:spcBef>
                <a:spcPts val="100"/>
              </a:spcBef>
            </a:pPr>
            <a:r>
              <a:rPr sz="2400" b="1" i="1" spc="-15" dirty="0">
                <a:solidFill>
                  <a:srgbClr val="3B3B77"/>
                </a:solidFill>
                <a:latin typeface="Times New Roman"/>
                <a:cs typeface="Times New Roman"/>
              </a:rPr>
              <a:t>Доходы бюджета </a:t>
            </a:r>
            <a:r>
              <a:rPr sz="2400" b="1" i="1" spc="-5" dirty="0">
                <a:solidFill>
                  <a:srgbClr val="3B3B77"/>
                </a:solidFill>
                <a:latin typeface="Times New Roman"/>
                <a:cs typeface="Times New Roman"/>
              </a:rPr>
              <a:t>муниципального</a:t>
            </a:r>
            <a:r>
              <a:rPr sz="2400" b="1" i="1" dirty="0">
                <a:solidFill>
                  <a:srgbClr val="3B3B77"/>
                </a:solidFill>
                <a:latin typeface="Times New Roman"/>
                <a:cs typeface="Times New Roman"/>
              </a:rPr>
              <a:t> </a:t>
            </a:r>
            <a:r>
              <a:rPr sz="2400" b="1" i="1" spc="-5" dirty="0">
                <a:solidFill>
                  <a:srgbClr val="3B3B77"/>
                </a:solidFill>
                <a:latin typeface="Times New Roman"/>
                <a:cs typeface="Times New Roman"/>
              </a:rPr>
              <a:t>образования</a:t>
            </a:r>
            <a:endParaRPr sz="2400" dirty="0">
              <a:latin typeface="Times New Roman"/>
              <a:cs typeface="Times New Roman"/>
            </a:endParaRPr>
          </a:p>
          <a:p>
            <a:pPr marL="163195" algn="ctr">
              <a:lnSpc>
                <a:spcPct val="100000"/>
              </a:lnSpc>
            </a:pPr>
            <a:r>
              <a:rPr sz="2400" b="1" i="1" spc="-15" dirty="0">
                <a:solidFill>
                  <a:srgbClr val="3B3B77"/>
                </a:solidFill>
                <a:latin typeface="Times New Roman"/>
                <a:cs typeface="Times New Roman"/>
              </a:rPr>
              <a:t>«Демидовский </a:t>
            </a:r>
            <a:r>
              <a:rPr sz="2400" b="1" i="1" dirty="0">
                <a:solidFill>
                  <a:srgbClr val="3B3B77"/>
                </a:solidFill>
                <a:latin typeface="Times New Roman"/>
                <a:cs typeface="Times New Roman"/>
              </a:rPr>
              <a:t>район» </a:t>
            </a:r>
            <a:r>
              <a:rPr sz="2400" b="1" i="1" spc="-20" dirty="0">
                <a:solidFill>
                  <a:srgbClr val="3B3B77"/>
                </a:solidFill>
                <a:latin typeface="Times New Roman"/>
                <a:cs typeface="Times New Roman"/>
              </a:rPr>
              <a:t>Смоленской </a:t>
            </a:r>
            <a:r>
              <a:rPr sz="2400" b="1" i="1" spc="-10" dirty="0">
                <a:solidFill>
                  <a:srgbClr val="3B3B77"/>
                </a:solidFill>
                <a:latin typeface="Times New Roman"/>
                <a:cs typeface="Times New Roman"/>
              </a:rPr>
              <a:t>области </a:t>
            </a:r>
            <a:r>
              <a:rPr sz="2400" b="1" i="1" spc="-5" dirty="0" err="1">
                <a:solidFill>
                  <a:srgbClr val="3B3B77"/>
                </a:solidFill>
                <a:latin typeface="Times New Roman"/>
                <a:cs typeface="Times New Roman"/>
              </a:rPr>
              <a:t>за</a:t>
            </a:r>
            <a:r>
              <a:rPr sz="2400" b="1" i="1" spc="-5" dirty="0">
                <a:solidFill>
                  <a:srgbClr val="3B3B77"/>
                </a:solidFill>
                <a:latin typeface="Times New Roman"/>
                <a:cs typeface="Times New Roman"/>
              </a:rPr>
              <a:t> </a:t>
            </a:r>
            <a:r>
              <a:rPr sz="2400" b="1" i="1" dirty="0" smtClean="0">
                <a:solidFill>
                  <a:srgbClr val="3B3B77"/>
                </a:solidFill>
                <a:latin typeface="Times New Roman"/>
                <a:cs typeface="Times New Roman"/>
              </a:rPr>
              <a:t>20</a:t>
            </a:r>
            <a:r>
              <a:rPr lang="ru-RU" sz="2400" b="1" i="1" dirty="0" smtClean="0">
                <a:solidFill>
                  <a:srgbClr val="3B3B77"/>
                </a:solidFill>
                <a:latin typeface="Times New Roman"/>
                <a:cs typeface="Times New Roman"/>
              </a:rPr>
              <a:t>23</a:t>
            </a:r>
            <a:r>
              <a:rPr sz="2400" b="1" i="1" spc="45" dirty="0" smtClean="0">
                <a:solidFill>
                  <a:srgbClr val="3B3B77"/>
                </a:solidFill>
                <a:latin typeface="Times New Roman"/>
                <a:cs typeface="Times New Roman"/>
              </a:rPr>
              <a:t> </a:t>
            </a:r>
            <a:r>
              <a:rPr sz="2400" b="1" i="1" spc="-15" dirty="0">
                <a:solidFill>
                  <a:srgbClr val="3B3B77"/>
                </a:solidFill>
                <a:latin typeface="Times New Roman"/>
                <a:cs typeface="Times New Roman"/>
              </a:rPr>
              <a:t>год</a:t>
            </a:r>
            <a:endParaRPr sz="2400" dirty="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539495" y="3448811"/>
            <a:ext cx="3014472" cy="277977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323189" y="2198623"/>
            <a:ext cx="3780790" cy="12446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37210">
              <a:lnSpc>
                <a:spcPct val="100000"/>
              </a:lnSpc>
              <a:spcBef>
                <a:spcPts val="95"/>
              </a:spcBef>
            </a:pPr>
            <a:r>
              <a:rPr sz="1600" i="1" spc="-5" dirty="0">
                <a:solidFill>
                  <a:srgbClr val="3B3B77"/>
                </a:solidFill>
                <a:latin typeface="Times New Roman"/>
                <a:cs typeface="Times New Roman"/>
              </a:rPr>
              <a:t>В </a:t>
            </a:r>
            <a:r>
              <a:rPr lang="ru-RU" sz="1600" i="1" spc="-10" dirty="0" smtClean="0">
                <a:solidFill>
                  <a:srgbClr val="3B3B77"/>
                </a:solidFill>
                <a:latin typeface="Times New Roman"/>
                <a:cs typeface="Times New Roman"/>
              </a:rPr>
              <a:t>2023</a:t>
            </a:r>
            <a:r>
              <a:rPr sz="1600" i="1" spc="-10" dirty="0" smtClean="0">
                <a:solidFill>
                  <a:srgbClr val="3B3B77"/>
                </a:solidFill>
                <a:latin typeface="Times New Roman"/>
                <a:cs typeface="Times New Roman"/>
              </a:rPr>
              <a:t> </a:t>
            </a:r>
            <a:r>
              <a:rPr sz="1600" i="1" spc="-35" dirty="0">
                <a:solidFill>
                  <a:srgbClr val="3B3B77"/>
                </a:solidFill>
                <a:latin typeface="Times New Roman"/>
                <a:cs typeface="Times New Roman"/>
              </a:rPr>
              <a:t>году бюджет </a:t>
            </a:r>
            <a:r>
              <a:rPr sz="1600" i="1" spc="-5" dirty="0">
                <a:solidFill>
                  <a:srgbClr val="3B3B77"/>
                </a:solidFill>
                <a:latin typeface="Times New Roman"/>
                <a:cs typeface="Times New Roman"/>
              </a:rPr>
              <a:t>муниципального  </a:t>
            </a:r>
            <a:r>
              <a:rPr sz="1600" i="1" spc="-10" dirty="0">
                <a:solidFill>
                  <a:srgbClr val="3B3B77"/>
                </a:solidFill>
                <a:latin typeface="Times New Roman"/>
                <a:cs typeface="Times New Roman"/>
              </a:rPr>
              <a:t>образования «Демидовский</a:t>
            </a:r>
            <a:r>
              <a:rPr sz="1600" i="1" spc="5" dirty="0">
                <a:solidFill>
                  <a:srgbClr val="3B3B77"/>
                </a:solidFill>
                <a:latin typeface="Times New Roman"/>
                <a:cs typeface="Times New Roman"/>
              </a:rPr>
              <a:t> </a:t>
            </a:r>
            <a:r>
              <a:rPr sz="1600" i="1" spc="-5" dirty="0">
                <a:solidFill>
                  <a:srgbClr val="3B3B77"/>
                </a:solidFill>
                <a:latin typeface="Times New Roman"/>
                <a:cs typeface="Times New Roman"/>
              </a:rPr>
              <a:t>район»</a:t>
            </a:r>
            <a:endParaRPr sz="1600" dirty="0">
              <a:latin typeface="Times New Roman"/>
              <a:cs typeface="Times New Roman"/>
            </a:endParaRPr>
          </a:p>
          <a:p>
            <a:pPr marL="12700" marR="5080">
              <a:lnSpc>
                <a:spcPct val="100000"/>
              </a:lnSpc>
            </a:pPr>
            <a:r>
              <a:rPr sz="1600" i="1" spc="-10" dirty="0">
                <a:solidFill>
                  <a:srgbClr val="3B3B77"/>
                </a:solidFill>
                <a:latin typeface="Times New Roman"/>
                <a:cs typeface="Times New Roman"/>
              </a:rPr>
              <a:t>Смоленской области </a:t>
            </a:r>
            <a:r>
              <a:rPr sz="1600" i="1" dirty="0">
                <a:solidFill>
                  <a:srgbClr val="3B3B77"/>
                </a:solidFill>
                <a:latin typeface="Times New Roman"/>
                <a:cs typeface="Times New Roman"/>
              </a:rPr>
              <a:t>по </a:t>
            </a:r>
            <a:r>
              <a:rPr sz="1600" i="1" spc="-40" dirty="0">
                <a:solidFill>
                  <a:srgbClr val="3B3B77"/>
                </a:solidFill>
                <a:latin typeface="Times New Roman"/>
                <a:cs typeface="Times New Roman"/>
              </a:rPr>
              <a:t>доходам </a:t>
            </a:r>
            <a:r>
              <a:rPr sz="1600" i="1" spc="-20" dirty="0">
                <a:solidFill>
                  <a:srgbClr val="3B3B77"/>
                </a:solidFill>
                <a:latin typeface="Times New Roman"/>
                <a:cs typeface="Times New Roman"/>
              </a:rPr>
              <a:t>исполнен </a:t>
            </a:r>
            <a:r>
              <a:rPr sz="1600" i="1" spc="-5" dirty="0">
                <a:solidFill>
                  <a:srgbClr val="3B3B77"/>
                </a:solidFill>
                <a:latin typeface="Times New Roman"/>
                <a:cs typeface="Times New Roman"/>
              </a:rPr>
              <a:t>в  </a:t>
            </a:r>
            <a:r>
              <a:rPr sz="1600" i="1" spc="-25" dirty="0" err="1">
                <a:solidFill>
                  <a:srgbClr val="3B3B77"/>
                </a:solidFill>
                <a:latin typeface="Times New Roman"/>
                <a:cs typeface="Times New Roman"/>
              </a:rPr>
              <a:t>сумме</a:t>
            </a:r>
            <a:r>
              <a:rPr sz="1600" i="1" spc="-25" dirty="0">
                <a:solidFill>
                  <a:srgbClr val="3B3B77"/>
                </a:solidFill>
                <a:latin typeface="Times New Roman"/>
                <a:cs typeface="Times New Roman"/>
              </a:rPr>
              <a:t> </a:t>
            </a:r>
            <a:r>
              <a:rPr lang="ru-RU" sz="1600" b="1" i="1" spc="-5" dirty="0" smtClean="0">
                <a:solidFill>
                  <a:srgbClr val="3B3B77"/>
                </a:solidFill>
                <a:latin typeface="Times New Roman"/>
                <a:cs typeface="Times New Roman"/>
              </a:rPr>
              <a:t>442 094,7 </a:t>
            </a:r>
            <a:r>
              <a:rPr sz="1600" b="1" i="1" spc="-5" dirty="0" err="1" smtClean="0">
                <a:solidFill>
                  <a:srgbClr val="3B3B77"/>
                </a:solidFill>
                <a:latin typeface="Times New Roman"/>
                <a:cs typeface="Times New Roman"/>
              </a:rPr>
              <a:t>тыс</a:t>
            </a:r>
            <a:r>
              <a:rPr sz="1600" b="1" i="1" spc="-5" dirty="0">
                <a:solidFill>
                  <a:srgbClr val="3B3B77"/>
                </a:solidFill>
                <a:latin typeface="Times New Roman"/>
                <a:cs typeface="Times New Roman"/>
              </a:rPr>
              <a:t>. </a:t>
            </a:r>
            <a:r>
              <a:rPr sz="1600" b="1" i="1" spc="-20" dirty="0">
                <a:solidFill>
                  <a:srgbClr val="3B3B77"/>
                </a:solidFill>
                <a:latin typeface="Times New Roman"/>
                <a:cs typeface="Times New Roman"/>
              </a:rPr>
              <a:t>руб. </a:t>
            </a:r>
            <a:r>
              <a:rPr sz="1600" i="1" spc="-5" dirty="0">
                <a:solidFill>
                  <a:srgbClr val="3B3B77"/>
                </a:solidFill>
                <a:latin typeface="Times New Roman"/>
                <a:cs typeface="Times New Roman"/>
              </a:rPr>
              <a:t>или </a:t>
            </a:r>
            <a:r>
              <a:rPr sz="1600" i="1" spc="-5" dirty="0" err="1">
                <a:solidFill>
                  <a:srgbClr val="3B3B77"/>
                </a:solidFill>
                <a:latin typeface="Times New Roman"/>
                <a:cs typeface="Times New Roman"/>
              </a:rPr>
              <a:t>на</a:t>
            </a:r>
            <a:r>
              <a:rPr sz="1600" i="1" spc="-5" dirty="0">
                <a:solidFill>
                  <a:srgbClr val="3B3B77"/>
                </a:solidFill>
                <a:latin typeface="Times New Roman"/>
                <a:cs typeface="Times New Roman"/>
              </a:rPr>
              <a:t> </a:t>
            </a:r>
            <a:r>
              <a:rPr lang="ru-RU" sz="1600" b="1" i="1" spc="-15" dirty="0" smtClean="0">
                <a:solidFill>
                  <a:srgbClr val="3B3B77"/>
                </a:solidFill>
                <a:latin typeface="Times New Roman"/>
                <a:cs typeface="Times New Roman"/>
              </a:rPr>
              <a:t>101,8 </a:t>
            </a:r>
            <a:r>
              <a:rPr sz="1600" b="1" i="1" spc="-15" dirty="0" smtClean="0">
                <a:solidFill>
                  <a:srgbClr val="3B3B77"/>
                </a:solidFill>
                <a:latin typeface="Times New Roman"/>
                <a:cs typeface="Times New Roman"/>
              </a:rPr>
              <a:t>% </a:t>
            </a:r>
            <a:r>
              <a:rPr sz="1600" i="1" spc="-5" dirty="0">
                <a:solidFill>
                  <a:srgbClr val="3B3B77"/>
                </a:solidFill>
                <a:latin typeface="Times New Roman"/>
                <a:cs typeface="Times New Roman"/>
              </a:rPr>
              <a:t>к  плановым</a:t>
            </a:r>
            <a:r>
              <a:rPr sz="1600" i="1" dirty="0">
                <a:solidFill>
                  <a:srgbClr val="3B3B77"/>
                </a:solidFill>
                <a:latin typeface="Times New Roman"/>
                <a:cs typeface="Times New Roman"/>
              </a:rPr>
              <a:t> </a:t>
            </a:r>
            <a:r>
              <a:rPr sz="1600" i="1" spc="-5" dirty="0">
                <a:solidFill>
                  <a:srgbClr val="3B3B77"/>
                </a:solidFill>
                <a:latin typeface="Times New Roman"/>
                <a:cs typeface="Times New Roman"/>
              </a:rPr>
              <a:t>назначениям.</a:t>
            </a:r>
            <a:endParaRPr sz="1600" dirty="0">
              <a:latin typeface="Times New Roman"/>
              <a:cs typeface="Times New Roman"/>
            </a:endParaRPr>
          </a:p>
        </p:txBody>
      </p:sp>
      <p:graphicFrame>
        <p:nvGraphicFramePr>
          <p:cNvPr id="16" name="Диаграмма 15"/>
          <p:cNvGraphicFramePr/>
          <p:nvPr>
            <p:extLst>
              <p:ext uri="{D42A27DB-BD31-4B8C-83A1-F6EECF244321}">
                <p14:modId xmlns:p14="http://schemas.microsoft.com/office/powerpoint/2010/main" val="3203647257"/>
              </p:ext>
            </p:extLst>
          </p:nvPr>
        </p:nvGraphicFramePr>
        <p:xfrm>
          <a:off x="3672000" y="972000"/>
          <a:ext cx="7696200" cy="5505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86512" cy="533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13004" y="135636"/>
            <a:ext cx="8730996" cy="27432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09955" y="135636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59" y="135635"/>
                </a:lnTo>
                <a:lnTo>
                  <a:pt x="137159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47116" y="0"/>
            <a:ext cx="140335" cy="135890"/>
          </a:xfrm>
          <a:custGeom>
            <a:avLst/>
            <a:gdLst/>
            <a:ahLst/>
            <a:cxnLst/>
            <a:rect l="l" t="t" r="r" b="b"/>
            <a:pathLst>
              <a:path w="140334" h="135890">
                <a:moveTo>
                  <a:pt x="0" y="135636"/>
                </a:moveTo>
                <a:lnTo>
                  <a:pt x="140208" y="135636"/>
                </a:lnTo>
                <a:lnTo>
                  <a:pt x="140208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47116" y="135636"/>
            <a:ext cx="140335" cy="140335"/>
          </a:xfrm>
          <a:custGeom>
            <a:avLst/>
            <a:gdLst/>
            <a:ahLst/>
            <a:cxnLst/>
            <a:rect l="l" t="t" r="r" b="b"/>
            <a:pathLst>
              <a:path w="140334" h="140335">
                <a:moveTo>
                  <a:pt x="0" y="140207"/>
                </a:moveTo>
                <a:lnTo>
                  <a:pt x="140208" y="140207"/>
                </a:lnTo>
                <a:lnTo>
                  <a:pt x="140208" y="0"/>
                </a:lnTo>
                <a:lnTo>
                  <a:pt x="0" y="0"/>
                </a:lnTo>
                <a:lnTo>
                  <a:pt x="0" y="140207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74320" y="274320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60" y="135635"/>
                </a:lnTo>
                <a:lnTo>
                  <a:pt x="137160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31063" y="137160"/>
            <a:ext cx="142240" cy="137160"/>
          </a:xfrm>
          <a:custGeom>
            <a:avLst/>
            <a:gdLst/>
            <a:ahLst/>
            <a:cxnLst/>
            <a:rect l="l" t="t" r="r" b="b"/>
            <a:pathLst>
              <a:path w="142240" h="137160">
                <a:moveTo>
                  <a:pt x="0" y="137159"/>
                </a:moveTo>
                <a:lnTo>
                  <a:pt x="141732" y="137159"/>
                </a:lnTo>
                <a:lnTo>
                  <a:pt x="141732" y="0"/>
                </a:lnTo>
                <a:lnTo>
                  <a:pt x="0" y="0"/>
                </a:lnTo>
                <a:lnTo>
                  <a:pt x="0" y="137159"/>
                </a:lnTo>
                <a:close/>
              </a:path>
            </a:pathLst>
          </a:custGeom>
          <a:solidFill>
            <a:srgbClr val="0000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09955" y="271272"/>
            <a:ext cx="137160" cy="139065"/>
          </a:xfrm>
          <a:custGeom>
            <a:avLst/>
            <a:gdLst/>
            <a:ahLst/>
            <a:cxnLst/>
            <a:rect l="l" t="t" r="r" b="b"/>
            <a:pathLst>
              <a:path w="137159" h="139065">
                <a:moveTo>
                  <a:pt x="0" y="138683"/>
                </a:moveTo>
                <a:lnTo>
                  <a:pt x="137159" y="138683"/>
                </a:lnTo>
                <a:lnTo>
                  <a:pt x="137159" y="0"/>
                </a:lnTo>
                <a:lnTo>
                  <a:pt x="0" y="0"/>
                </a:lnTo>
                <a:lnTo>
                  <a:pt x="0" y="138683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74320" y="409955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6"/>
                </a:moveTo>
                <a:lnTo>
                  <a:pt x="137160" y="135636"/>
                </a:lnTo>
                <a:lnTo>
                  <a:pt x="137160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xfrm>
            <a:off x="998626" y="479805"/>
            <a:ext cx="7314565" cy="75148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i="1" spc="-15" dirty="0">
                <a:solidFill>
                  <a:srgbClr val="3B3B77"/>
                </a:solidFill>
                <a:latin typeface="Times New Roman"/>
                <a:cs typeface="Times New Roman"/>
              </a:rPr>
              <a:t>Налоговые </a:t>
            </a:r>
            <a:r>
              <a:rPr sz="2400" b="1" i="1" dirty="0">
                <a:solidFill>
                  <a:srgbClr val="3B3B77"/>
                </a:solidFill>
                <a:latin typeface="Times New Roman"/>
                <a:cs typeface="Times New Roman"/>
              </a:rPr>
              <a:t>и </a:t>
            </a:r>
            <a:r>
              <a:rPr sz="2400" b="1" i="1" spc="-15" dirty="0">
                <a:solidFill>
                  <a:srgbClr val="3B3B77"/>
                </a:solidFill>
                <a:latin typeface="Times New Roman"/>
                <a:cs typeface="Times New Roman"/>
              </a:rPr>
              <a:t>неналоговые доходы </a:t>
            </a:r>
            <a:r>
              <a:rPr sz="2400" b="1" i="1" spc="-10" dirty="0" err="1">
                <a:solidFill>
                  <a:srgbClr val="3B3B77"/>
                </a:solidFill>
                <a:latin typeface="Times New Roman"/>
                <a:cs typeface="Times New Roman"/>
              </a:rPr>
              <a:t>за</a:t>
            </a:r>
            <a:r>
              <a:rPr sz="2400" b="1" i="1" spc="-10" dirty="0">
                <a:solidFill>
                  <a:srgbClr val="3B3B77"/>
                </a:solidFill>
                <a:latin typeface="Times New Roman"/>
                <a:cs typeface="Times New Roman"/>
              </a:rPr>
              <a:t> </a:t>
            </a:r>
            <a:r>
              <a:rPr lang="ru-RU" sz="2400" b="1" i="1" spc="-15" dirty="0" smtClean="0">
                <a:solidFill>
                  <a:srgbClr val="3B3B77"/>
                </a:solidFill>
                <a:latin typeface="Times New Roman"/>
                <a:cs typeface="Times New Roman"/>
              </a:rPr>
              <a:t>2023</a:t>
            </a:r>
            <a:br>
              <a:rPr lang="ru-RU" sz="2400" b="1" i="1" spc="-15" dirty="0" smtClean="0">
                <a:solidFill>
                  <a:srgbClr val="3B3B77"/>
                </a:solidFill>
                <a:latin typeface="Times New Roman"/>
                <a:cs typeface="Times New Roman"/>
              </a:rPr>
            </a:br>
            <a:r>
              <a:rPr sz="2400" b="1" i="1" spc="-15" dirty="0" smtClean="0">
                <a:solidFill>
                  <a:srgbClr val="3B3B77"/>
                </a:solidFill>
                <a:latin typeface="Times New Roman"/>
                <a:cs typeface="Times New Roman"/>
              </a:rPr>
              <a:t> </a:t>
            </a:r>
            <a:r>
              <a:rPr sz="2400" b="1" i="1" spc="-10" dirty="0">
                <a:solidFill>
                  <a:srgbClr val="3B3B77"/>
                </a:solidFill>
                <a:latin typeface="Times New Roman"/>
                <a:cs typeface="Times New Roman"/>
              </a:rPr>
              <a:t>год,</a:t>
            </a:r>
            <a:r>
              <a:rPr sz="2400" b="1" i="1" spc="-35" dirty="0">
                <a:solidFill>
                  <a:srgbClr val="3B3B77"/>
                </a:solidFill>
                <a:latin typeface="Times New Roman"/>
                <a:cs typeface="Times New Roman"/>
              </a:rPr>
              <a:t> </a:t>
            </a:r>
            <a:r>
              <a:rPr sz="2400" b="1" i="1" spc="-10" dirty="0">
                <a:solidFill>
                  <a:srgbClr val="3B3B77"/>
                </a:solidFill>
                <a:latin typeface="Times New Roman"/>
                <a:cs typeface="Times New Roman"/>
              </a:rPr>
              <a:t>тыс.руб.</a:t>
            </a:r>
            <a:endParaRPr sz="2400" dirty="0">
              <a:latin typeface="Times New Roman"/>
              <a:cs typeface="Times New Roman"/>
            </a:endParaRPr>
          </a:p>
        </p:txBody>
      </p:sp>
      <p:graphicFrame>
        <p:nvGraphicFramePr>
          <p:cNvPr id="12" name="object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03646622"/>
              </p:ext>
            </p:extLst>
          </p:nvPr>
        </p:nvGraphicFramePr>
        <p:xfrm>
          <a:off x="965250" y="1190371"/>
          <a:ext cx="7343139" cy="5000878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672204"/>
                <a:gridCol w="1223645"/>
                <a:gridCol w="1223645"/>
                <a:gridCol w="1223645"/>
              </a:tblGrid>
              <a:tr h="273685">
                <a:tc>
                  <a:txBody>
                    <a:bodyPr/>
                    <a:lstStyle/>
                    <a:p>
                      <a:pPr marL="998855">
                        <a:lnSpc>
                          <a:spcPct val="100000"/>
                        </a:lnSpc>
                        <a:spcBef>
                          <a:spcPts val="235"/>
                        </a:spcBef>
                      </a:pPr>
                      <a:r>
                        <a:rPr sz="1000" b="1" spc="-6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Наименование</a:t>
                      </a:r>
                      <a:r>
                        <a:rPr sz="1000" b="1" spc="-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000" b="1" spc="-5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дохода</a:t>
                      </a:r>
                      <a:endParaRPr sz="1000" dirty="0">
                        <a:latin typeface="Trebuchet MS"/>
                        <a:cs typeface="Trebuchet MS"/>
                      </a:endParaRPr>
                    </a:p>
                  </a:txBody>
                  <a:tcPr marL="0" marR="0" marT="298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4F81BB"/>
                    </a:solidFill>
                  </a:tcPr>
                </a:tc>
                <a:tc>
                  <a:txBody>
                    <a:bodyPr/>
                    <a:lstStyle/>
                    <a:p>
                      <a:pPr marL="26034" algn="ctr">
                        <a:lnSpc>
                          <a:spcPct val="100000"/>
                        </a:lnSpc>
                        <a:spcBef>
                          <a:spcPts val="235"/>
                        </a:spcBef>
                      </a:pPr>
                      <a:r>
                        <a:rPr sz="1000" b="1" spc="-7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Утверждено</a:t>
                      </a:r>
                      <a:endParaRPr sz="1000">
                        <a:latin typeface="Trebuchet MS"/>
                        <a:cs typeface="Trebuchet MS"/>
                      </a:endParaRPr>
                    </a:p>
                  </a:txBody>
                  <a:tcPr marL="0" marR="0" marT="298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4F81BB"/>
                    </a:solidFill>
                  </a:tcPr>
                </a:tc>
                <a:tc>
                  <a:txBody>
                    <a:bodyPr/>
                    <a:lstStyle/>
                    <a:p>
                      <a:pPr marL="31115" algn="ctr">
                        <a:lnSpc>
                          <a:spcPct val="100000"/>
                        </a:lnSpc>
                        <a:spcBef>
                          <a:spcPts val="235"/>
                        </a:spcBef>
                      </a:pPr>
                      <a:r>
                        <a:rPr sz="1000" b="1" spc="-6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Исполнено</a:t>
                      </a:r>
                      <a:endParaRPr sz="1000" dirty="0">
                        <a:latin typeface="Trebuchet MS"/>
                        <a:cs typeface="Trebuchet MS"/>
                      </a:endParaRPr>
                    </a:p>
                  </a:txBody>
                  <a:tcPr marL="0" marR="0" marT="298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4F81BB"/>
                    </a:solidFill>
                  </a:tcPr>
                </a:tc>
                <a:tc>
                  <a:txBody>
                    <a:bodyPr/>
                    <a:lstStyle/>
                    <a:p>
                      <a:pPr marL="31750" algn="ctr">
                        <a:lnSpc>
                          <a:spcPct val="100000"/>
                        </a:lnSpc>
                        <a:spcBef>
                          <a:spcPts val="235"/>
                        </a:spcBef>
                      </a:pPr>
                      <a:r>
                        <a:rPr sz="1000" b="1" spc="4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%</a:t>
                      </a:r>
                      <a:r>
                        <a:rPr sz="1000" b="1" spc="-114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000" b="1" spc="-6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исполнения</a:t>
                      </a:r>
                      <a:endParaRPr sz="1000">
                        <a:latin typeface="Trebuchet MS"/>
                        <a:cs typeface="Trebuchet MS"/>
                      </a:endParaRPr>
                    </a:p>
                  </a:txBody>
                  <a:tcPr marL="0" marR="0" marT="298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4F81BB"/>
                    </a:solidFill>
                  </a:tcPr>
                </a:tc>
              </a:tr>
              <a:tr h="291465">
                <a:tc>
                  <a:txBody>
                    <a:bodyPr/>
                    <a:lstStyle/>
                    <a:p>
                      <a:pPr marL="57150">
                        <a:lnSpc>
                          <a:spcPts val="1160"/>
                        </a:lnSpc>
                      </a:pPr>
                      <a:r>
                        <a:rPr sz="1000" b="1" spc="-5" dirty="0">
                          <a:latin typeface="Times New Roman"/>
                          <a:cs typeface="Times New Roman"/>
                        </a:rPr>
                        <a:t>НАЛОГОВЫЕ И НЕНАЛОГОВЫЕ</a:t>
                      </a:r>
                      <a:r>
                        <a:rPr sz="1000" b="1" spc="-1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b="1" spc="-5" dirty="0">
                          <a:latin typeface="Times New Roman"/>
                          <a:cs typeface="Times New Roman"/>
                        </a:rPr>
                        <a:t>ДОХОДЫ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ts val="1160"/>
                        </a:lnSpc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46 000,6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marL="12700" algn="ctr">
                        <a:lnSpc>
                          <a:spcPts val="1160"/>
                        </a:lnSpc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54 333,2 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marL="14604" algn="ctr">
                        <a:lnSpc>
                          <a:spcPts val="1160"/>
                        </a:lnSpc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118,1</a:t>
                      </a:r>
                    </a:p>
                    <a:p>
                      <a:pPr marL="14604" algn="ctr">
                        <a:lnSpc>
                          <a:spcPts val="1160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CCCFF"/>
                    </a:solidFill>
                  </a:tcPr>
                </a:tc>
              </a:tr>
              <a:tr h="242570">
                <a:tc>
                  <a:txBody>
                    <a:bodyPr/>
                    <a:lstStyle/>
                    <a:p>
                      <a:pPr marL="57150">
                        <a:lnSpc>
                          <a:spcPts val="1160"/>
                        </a:lnSpc>
                      </a:pPr>
                      <a:r>
                        <a:rPr sz="1000" b="1" spc="-5" dirty="0">
                          <a:latin typeface="Times New Roman"/>
                          <a:cs typeface="Times New Roman"/>
                        </a:rPr>
                        <a:t>НАЛОГИ НА ПРИБЫЛЬ,</a:t>
                      </a:r>
                      <a:r>
                        <a:rPr sz="1000" b="1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b="1" spc="-5" dirty="0">
                          <a:latin typeface="Times New Roman"/>
                          <a:cs typeface="Times New Roman"/>
                        </a:rPr>
                        <a:t>ДОХОДЫ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4"/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ts val="1160"/>
                        </a:lnSpc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30 901,6</a:t>
                      </a: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4"/>
                    </a:solidFill>
                  </a:tcPr>
                </a:tc>
                <a:tc>
                  <a:txBody>
                    <a:bodyPr/>
                    <a:lstStyle/>
                    <a:p>
                      <a:pPr marL="12700" algn="ctr">
                        <a:lnSpc>
                          <a:spcPts val="1160"/>
                        </a:lnSpc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34 316,4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4"/>
                    </a:solidFill>
                  </a:tcPr>
                </a:tc>
                <a:tc>
                  <a:txBody>
                    <a:bodyPr/>
                    <a:lstStyle/>
                    <a:p>
                      <a:pPr marL="14604" algn="ctr">
                        <a:lnSpc>
                          <a:spcPts val="1160"/>
                        </a:lnSpc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111,1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4"/>
                    </a:solidFill>
                  </a:tcPr>
                </a:tc>
              </a:tr>
              <a:tr h="565785">
                <a:tc>
                  <a:txBody>
                    <a:bodyPr/>
                    <a:lstStyle/>
                    <a:p>
                      <a:pPr marL="80645" marR="461009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sz="1000" b="1" spc="-5" dirty="0">
                          <a:latin typeface="Times New Roman"/>
                          <a:cs typeface="Times New Roman"/>
                        </a:rPr>
                        <a:t>НАЛОГИ НА ТОВАРЫ (РАБОТЫ, УСЛУГИ),  РЕАЛИЗУЕМЫЕ НА ТЕРРИТОРИИ РОССИЙСКОЙ  </a:t>
                      </a:r>
                      <a:r>
                        <a:rPr sz="1000" b="1" spc="-10" dirty="0">
                          <a:latin typeface="Times New Roman"/>
                          <a:cs typeface="Times New Roman"/>
                        </a:rPr>
                        <a:t>ФЕДЕРАЦИИ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50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marL="25400" algn="ctr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9 361,1</a:t>
                      </a:r>
                    </a:p>
                    <a:p>
                      <a:pPr marL="25400" algn="ctr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50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marL="26670" algn="ctr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10 896,2</a:t>
                      </a:r>
                    </a:p>
                    <a:p>
                      <a:pPr marL="26670" algn="ctr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50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marL="31750" algn="ctr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116,4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50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CCCFF"/>
                    </a:solidFill>
                  </a:tcPr>
                </a:tc>
              </a:tr>
              <a:tr h="242570">
                <a:tc>
                  <a:txBody>
                    <a:bodyPr/>
                    <a:lstStyle/>
                    <a:p>
                      <a:pPr marL="57150">
                        <a:lnSpc>
                          <a:spcPts val="1165"/>
                        </a:lnSpc>
                      </a:pPr>
                      <a:r>
                        <a:rPr sz="1000" b="1" spc="-5" dirty="0">
                          <a:latin typeface="Times New Roman"/>
                          <a:cs typeface="Times New Roman"/>
                        </a:rPr>
                        <a:t>НАЛОГИ НА СОВОКУПНЫЙ</a:t>
                      </a:r>
                      <a:r>
                        <a:rPr sz="1000" b="1" spc="-1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b="1" spc="-5" dirty="0">
                          <a:latin typeface="Times New Roman"/>
                          <a:cs typeface="Times New Roman"/>
                        </a:rPr>
                        <a:t>ДОХОД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4"/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ts val="1165"/>
                        </a:lnSpc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2 386,1</a:t>
                      </a: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4"/>
                    </a:solidFill>
                  </a:tcPr>
                </a:tc>
                <a:tc>
                  <a:txBody>
                    <a:bodyPr/>
                    <a:lstStyle/>
                    <a:p>
                      <a:pPr marL="12700" algn="ctr">
                        <a:lnSpc>
                          <a:spcPts val="1165"/>
                        </a:lnSpc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2</a:t>
                      </a:r>
                      <a:r>
                        <a:rPr lang="ru-RU" sz="1000" baseline="0" dirty="0" smtClean="0">
                          <a:latin typeface="Times New Roman"/>
                          <a:cs typeface="Times New Roman"/>
                        </a:rPr>
                        <a:t> 049,2</a:t>
                      </a: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4"/>
                    </a:solidFill>
                  </a:tcPr>
                </a:tc>
                <a:tc>
                  <a:txBody>
                    <a:bodyPr/>
                    <a:lstStyle/>
                    <a:p>
                      <a:pPr marL="14604" algn="ctr">
                        <a:lnSpc>
                          <a:spcPts val="1165"/>
                        </a:lnSpc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85,9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4"/>
                    </a:solidFill>
                  </a:tcPr>
                </a:tc>
              </a:tr>
              <a:tr h="241554">
                <a:tc>
                  <a:txBody>
                    <a:bodyPr/>
                    <a:lstStyle/>
                    <a:p>
                      <a:pPr marL="57150">
                        <a:lnSpc>
                          <a:spcPts val="1165"/>
                        </a:lnSpc>
                      </a:pPr>
                      <a:r>
                        <a:rPr lang="ru-RU" sz="1000" b="1" dirty="0" smtClean="0">
                          <a:latin typeface="Times New Roman"/>
                          <a:cs typeface="Times New Roman"/>
                        </a:rPr>
                        <a:t>НАЛОГИ НА ИМУЩЕСТВО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ts val="1165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marL="12700" algn="ctr">
                        <a:lnSpc>
                          <a:spcPts val="1165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marL="14604" algn="ctr">
                        <a:lnSpc>
                          <a:spcPts val="1165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FF"/>
                    </a:solidFill>
                  </a:tcPr>
                </a:tc>
              </a:tr>
              <a:tr h="228600">
                <a:tc>
                  <a:txBody>
                    <a:bodyPr/>
                    <a:lstStyle/>
                    <a:p>
                      <a:pPr marL="57150">
                        <a:lnSpc>
                          <a:spcPts val="1165"/>
                        </a:lnSpc>
                      </a:pPr>
                      <a:r>
                        <a:rPr sz="1000" b="1" spc="-10" dirty="0">
                          <a:latin typeface="Times New Roman"/>
                          <a:cs typeface="Times New Roman"/>
                        </a:rPr>
                        <a:t>ГОСУДАРСТВЕННАЯ</a:t>
                      </a:r>
                      <a:r>
                        <a:rPr sz="1000" b="1" spc="1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b="1" spc="-5" dirty="0">
                          <a:latin typeface="Times New Roman"/>
                          <a:cs typeface="Times New Roman"/>
                        </a:rPr>
                        <a:t>ПОШЛИНА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4"/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ts val="1165"/>
                        </a:lnSpc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1 050,0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4"/>
                    </a:solidFill>
                  </a:tcPr>
                </a:tc>
                <a:tc>
                  <a:txBody>
                    <a:bodyPr/>
                    <a:lstStyle/>
                    <a:p>
                      <a:pPr marL="12700" algn="ctr">
                        <a:lnSpc>
                          <a:spcPts val="1165"/>
                        </a:lnSpc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1 200,7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4"/>
                    </a:solidFill>
                  </a:tcPr>
                </a:tc>
                <a:tc>
                  <a:txBody>
                    <a:bodyPr/>
                    <a:lstStyle/>
                    <a:p>
                      <a:pPr marL="14604" algn="ctr">
                        <a:lnSpc>
                          <a:spcPts val="1165"/>
                        </a:lnSpc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114,4 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4"/>
                    </a:solidFill>
                  </a:tcPr>
                </a:tc>
              </a:tr>
              <a:tr h="565785">
                <a:tc>
                  <a:txBody>
                    <a:bodyPr/>
                    <a:lstStyle/>
                    <a:p>
                      <a:pPr marL="25400" marR="685800" indent="31750">
                        <a:lnSpc>
                          <a:spcPts val="1200"/>
                        </a:lnSpc>
                        <a:spcBef>
                          <a:spcPts val="5"/>
                        </a:spcBef>
                      </a:pPr>
                      <a:r>
                        <a:rPr sz="1000" b="1" spc="-10" dirty="0">
                          <a:latin typeface="Times New Roman"/>
                          <a:cs typeface="Times New Roman"/>
                        </a:rPr>
                        <a:t>ЗАДОЛЖЕННОСТЬ </a:t>
                      </a:r>
                      <a:r>
                        <a:rPr sz="1000" b="1" spc="-5" dirty="0">
                          <a:latin typeface="Times New Roman"/>
                          <a:cs typeface="Times New Roman"/>
                        </a:rPr>
                        <a:t>И </a:t>
                      </a:r>
                      <a:r>
                        <a:rPr sz="1000" b="1" spc="-10" dirty="0">
                          <a:latin typeface="Times New Roman"/>
                          <a:cs typeface="Times New Roman"/>
                        </a:rPr>
                        <a:t>ПЕРЕРАСЧЕТЫ </a:t>
                      </a:r>
                      <a:r>
                        <a:rPr sz="1000" b="1" spc="-5" dirty="0">
                          <a:latin typeface="Times New Roman"/>
                          <a:cs typeface="Times New Roman"/>
                        </a:rPr>
                        <a:t>ПО  ОТМЕНЕННЫМ НАЛОГАМ, СБОРАМ И ИНЫМ  ОБЯЗАТЕЛЬНЫМ</a:t>
                      </a:r>
                      <a:r>
                        <a:rPr sz="1000" b="1" spc="1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b="1" spc="-10" dirty="0">
                          <a:latin typeface="Times New Roman"/>
                          <a:cs typeface="Times New Roman"/>
                        </a:rPr>
                        <a:t>ПЛАТЕЖАМ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63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marL="12700" algn="ctr">
                        <a:lnSpc>
                          <a:spcPts val="1165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marL="13335" algn="ctr">
                        <a:lnSpc>
                          <a:spcPts val="1165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marL="14604" algn="ctr">
                        <a:lnSpc>
                          <a:spcPts val="1165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CCCFF"/>
                    </a:solidFill>
                  </a:tcPr>
                </a:tc>
              </a:tr>
              <a:tr h="403860">
                <a:tc>
                  <a:txBody>
                    <a:bodyPr/>
                    <a:lstStyle/>
                    <a:p>
                      <a:pPr marL="25400" marR="624840" indent="31750">
                        <a:lnSpc>
                          <a:spcPts val="1200"/>
                        </a:lnSpc>
                        <a:spcBef>
                          <a:spcPts val="5"/>
                        </a:spcBef>
                      </a:pPr>
                      <a:r>
                        <a:rPr sz="1000" b="1" spc="-5" dirty="0">
                          <a:latin typeface="Times New Roman"/>
                          <a:cs typeface="Times New Roman"/>
                        </a:rPr>
                        <a:t>ДОХОДЫ ОТ ИСПОЛЬЗОВАНИЯ ИМУЩЕСТВА,  НАХОДЯЩЕГОСЯ В ГОСУДАРСТВЕННОЙ</a:t>
                      </a:r>
                      <a:r>
                        <a:rPr sz="1000" b="1" spc="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b="1" spc="-5" dirty="0">
                          <a:latin typeface="Times New Roman"/>
                          <a:cs typeface="Times New Roman"/>
                        </a:rPr>
                        <a:t>И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 marL="25400">
                        <a:lnSpc>
                          <a:spcPts val="1165"/>
                        </a:lnSpc>
                      </a:pPr>
                      <a:r>
                        <a:rPr sz="1000" b="1" spc="-5" dirty="0">
                          <a:latin typeface="Times New Roman"/>
                          <a:cs typeface="Times New Roman"/>
                        </a:rPr>
                        <a:t>МУНИЦИПАЛЬНОЙ</a:t>
                      </a:r>
                      <a:r>
                        <a:rPr sz="1000" b="1" spc="-3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b="1" spc="-10" dirty="0">
                          <a:latin typeface="Times New Roman"/>
                          <a:cs typeface="Times New Roman"/>
                        </a:rPr>
                        <a:t>СОБСТВЕННОСТИ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63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4"/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ts val="1165"/>
                        </a:lnSpc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1 043,8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4"/>
                    </a:solidFill>
                  </a:tcPr>
                </a:tc>
                <a:tc>
                  <a:txBody>
                    <a:bodyPr/>
                    <a:lstStyle/>
                    <a:p>
                      <a:pPr marL="12700" algn="ctr">
                        <a:lnSpc>
                          <a:spcPts val="1165"/>
                        </a:lnSpc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1 418,0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4"/>
                    </a:solidFill>
                  </a:tcPr>
                </a:tc>
                <a:tc>
                  <a:txBody>
                    <a:bodyPr/>
                    <a:lstStyle/>
                    <a:p>
                      <a:pPr marL="14604" algn="ctr">
                        <a:lnSpc>
                          <a:spcPts val="1165"/>
                        </a:lnSpc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135,8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4"/>
                    </a:solidFill>
                  </a:tcPr>
                </a:tc>
              </a:tr>
              <a:tr h="424180">
                <a:tc>
                  <a:txBody>
                    <a:bodyPr/>
                    <a:lstStyle/>
                    <a:p>
                      <a:pPr marL="25400" marR="565150" indent="31750">
                        <a:lnSpc>
                          <a:spcPts val="1200"/>
                        </a:lnSpc>
                        <a:spcBef>
                          <a:spcPts val="5"/>
                        </a:spcBef>
                      </a:pPr>
                      <a:r>
                        <a:rPr sz="1000" b="1" spc="-10" dirty="0">
                          <a:latin typeface="Times New Roman"/>
                          <a:cs typeface="Times New Roman"/>
                        </a:rPr>
                        <a:t>ПЛАТЕЖИ </a:t>
                      </a:r>
                      <a:r>
                        <a:rPr sz="1000" b="1" spc="-5" dirty="0">
                          <a:latin typeface="Times New Roman"/>
                          <a:cs typeface="Times New Roman"/>
                        </a:rPr>
                        <a:t>ПРИ ПОЛЬЗОВАНИИ ПРИРОДНЫМИ  РЕСУРСАМИ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63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ts val="1165"/>
                        </a:lnSpc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56,7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marL="12700" algn="ctr">
                        <a:lnSpc>
                          <a:spcPts val="1165"/>
                        </a:lnSpc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56,7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marL="14604" algn="ctr">
                        <a:lnSpc>
                          <a:spcPts val="1165"/>
                        </a:lnSpc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100,0</a:t>
                      </a:r>
                    </a:p>
                    <a:p>
                      <a:pPr marL="14604" algn="ctr">
                        <a:lnSpc>
                          <a:spcPts val="1165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CCCFF"/>
                    </a:solidFill>
                  </a:tcPr>
                </a:tc>
              </a:tr>
              <a:tr h="470534">
                <a:tc>
                  <a:txBody>
                    <a:bodyPr/>
                    <a:lstStyle/>
                    <a:p>
                      <a:pPr marL="25400" marR="154940" indent="31750">
                        <a:lnSpc>
                          <a:spcPts val="1200"/>
                        </a:lnSpc>
                        <a:spcBef>
                          <a:spcPts val="5"/>
                        </a:spcBef>
                      </a:pPr>
                      <a:r>
                        <a:rPr sz="1000" b="1" spc="-5" dirty="0">
                          <a:latin typeface="Times New Roman"/>
                          <a:cs typeface="Times New Roman"/>
                        </a:rPr>
                        <a:t>ДОХОДЫ ОТ ОКАЗАНИЯ ПЛАТНЫХ УСЛУГ (РАБОТ) И  КОМПЕНСАЦИИ ЗАТРАТ</a:t>
                      </a:r>
                      <a:r>
                        <a:rPr sz="1000" b="1" spc="-1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b="1" spc="-10" dirty="0">
                          <a:latin typeface="Times New Roman"/>
                          <a:cs typeface="Times New Roman"/>
                        </a:rPr>
                        <a:t>ГОСУДАРСТВА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63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4"/>
                    </a:solidFill>
                  </a:tcPr>
                </a:tc>
                <a:tc>
                  <a:txBody>
                    <a:bodyPr/>
                    <a:lstStyle/>
                    <a:p>
                      <a:pPr marL="12700" algn="ctr">
                        <a:lnSpc>
                          <a:spcPts val="1165"/>
                        </a:lnSpc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320,0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4"/>
                    </a:solidFill>
                  </a:tcPr>
                </a:tc>
                <a:tc>
                  <a:txBody>
                    <a:bodyPr/>
                    <a:lstStyle/>
                    <a:p>
                      <a:pPr marL="13335" algn="ctr">
                        <a:lnSpc>
                          <a:spcPts val="1165"/>
                        </a:lnSpc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431,7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4"/>
                    </a:solidFill>
                  </a:tcPr>
                </a:tc>
                <a:tc>
                  <a:txBody>
                    <a:bodyPr/>
                    <a:lstStyle/>
                    <a:p>
                      <a:pPr marL="14604" algn="ctr">
                        <a:lnSpc>
                          <a:spcPts val="1165"/>
                        </a:lnSpc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134,9</a:t>
                      </a:r>
                    </a:p>
                    <a:p>
                      <a:pPr marL="14604" algn="ctr">
                        <a:lnSpc>
                          <a:spcPts val="1165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4"/>
                    </a:solidFill>
                  </a:tcPr>
                </a:tc>
              </a:tr>
              <a:tr h="339090">
                <a:tc>
                  <a:txBody>
                    <a:bodyPr/>
                    <a:lstStyle/>
                    <a:p>
                      <a:pPr marL="25400" marR="789940" indent="31750">
                        <a:lnSpc>
                          <a:spcPts val="1200"/>
                        </a:lnSpc>
                        <a:spcBef>
                          <a:spcPts val="5"/>
                        </a:spcBef>
                      </a:pPr>
                      <a:r>
                        <a:rPr sz="1000" b="1" spc="-5" dirty="0">
                          <a:latin typeface="Times New Roman"/>
                          <a:cs typeface="Times New Roman"/>
                        </a:rPr>
                        <a:t>ДОХОДЫ ОТ </a:t>
                      </a:r>
                      <a:r>
                        <a:rPr sz="1000" b="1" spc="-10" dirty="0">
                          <a:latin typeface="Times New Roman"/>
                          <a:cs typeface="Times New Roman"/>
                        </a:rPr>
                        <a:t>ПРОДАЖИ </a:t>
                      </a:r>
                      <a:r>
                        <a:rPr sz="1000" b="1" spc="-5" dirty="0">
                          <a:latin typeface="Times New Roman"/>
                          <a:cs typeface="Times New Roman"/>
                        </a:rPr>
                        <a:t>МАТЕРИАЛЬНЫХ И  НЕМАТЕРИАЛЬНЫХ</a:t>
                      </a:r>
                      <a:r>
                        <a:rPr sz="1000" b="1" spc="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b="1" spc="-5" dirty="0">
                          <a:latin typeface="Times New Roman"/>
                          <a:cs typeface="Times New Roman"/>
                        </a:rPr>
                        <a:t>АКТИВОВ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63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ts val="1170"/>
                        </a:lnSpc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641,3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marL="12700" algn="ctr">
                        <a:lnSpc>
                          <a:spcPts val="1170"/>
                        </a:lnSpc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3 684,3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marL="14604" algn="ctr">
                        <a:lnSpc>
                          <a:spcPts val="1170"/>
                        </a:lnSpc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574,5</a:t>
                      </a:r>
                    </a:p>
                    <a:p>
                      <a:pPr marL="14604" algn="ctr">
                        <a:lnSpc>
                          <a:spcPts val="1170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CCCFF"/>
                    </a:solidFill>
                  </a:tcPr>
                </a:tc>
              </a:tr>
              <a:tr h="321945">
                <a:tc>
                  <a:txBody>
                    <a:bodyPr/>
                    <a:lstStyle/>
                    <a:p>
                      <a:pPr marL="57150">
                        <a:lnSpc>
                          <a:spcPts val="1170"/>
                        </a:lnSpc>
                      </a:pPr>
                      <a:r>
                        <a:rPr sz="1000" b="1" spc="-10" dirty="0">
                          <a:latin typeface="Times New Roman"/>
                          <a:cs typeface="Times New Roman"/>
                        </a:rPr>
                        <a:t>ШТРАФЫ, </a:t>
                      </a:r>
                      <a:r>
                        <a:rPr sz="1000" b="1" spc="-5" dirty="0">
                          <a:latin typeface="Times New Roman"/>
                          <a:cs typeface="Times New Roman"/>
                        </a:rPr>
                        <a:t>САНКЦИИ, ВОЗМЕЩЕНИЕ </a:t>
                      </a:r>
                      <a:r>
                        <a:rPr sz="1000" b="1" spc="-10" dirty="0">
                          <a:latin typeface="Times New Roman"/>
                          <a:cs typeface="Times New Roman"/>
                        </a:rPr>
                        <a:t>УЩЕРБА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4"/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ts val="1170"/>
                        </a:lnSpc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240,0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4"/>
                    </a:solidFill>
                  </a:tcPr>
                </a:tc>
                <a:tc>
                  <a:txBody>
                    <a:bodyPr/>
                    <a:lstStyle/>
                    <a:p>
                      <a:pPr marL="12700" algn="ctr">
                        <a:lnSpc>
                          <a:spcPts val="1170"/>
                        </a:lnSpc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256,5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4"/>
                    </a:solidFill>
                  </a:tcPr>
                </a:tc>
                <a:tc>
                  <a:txBody>
                    <a:bodyPr/>
                    <a:lstStyle/>
                    <a:p>
                      <a:pPr marL="14604" algn="ctr">
                        <a:lnSpc>
                          <a:spcPts val="1170"/>
                        </a:lnSpc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106,9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4"/>
                    </a:solidFill>
                  </a:tcPr>
                </a:tc>
              </a:tr>
              <a:tr h="321945">
                <a:tc>
                  <a:txBody>
                    <a:bodyPr/>
                    <a:lstStyle/>
                    <a:p>
                      <a:pPr marL="57150">
                        <a:lnSpc>
                          <a:spcPts val="1170"/>
                        </a:lnSpc>
                      </a:pPr>
                      <a:r>
                        <a:rPr sz="1000" b="1" spc="-5" dirty="0">
                          <a:latin typeface="Times New Roman"/>
                          <a:cs typeface="Times New Roman"/>
                        </a:rPr>
                        <a:t>ПРОЧИЕ НЕНАЛОГОВЫЕ</a:t>
                      </a:r>
                      <a:r>
                        <a:rPr sz="1000" b="1" spc="-2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b="1" spc="-5" dirty="0">
                          <a:latin typeface="Times New Roman"/>
                          <a:cs typeface="Times New Roman"/>
                        </a:rPr>
                        <a:t>ДОХОДЫ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marL="12700" algn="ctr">
                        <a:lnSpc>
                          <a:spcPts val="1170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marL="13335" algn="ctr">
                        <a:lnSpc>
                          <a:spcPts val="1170"/>
                        </a:lnSpc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23,5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marL="16510" algn="ctr">
                        <a:lnSpc>
                          <a:spcPts val="1170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CCCFF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86512" cy="533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13004" y="135636"/>
            <a:ext cx="8730996" cy="27432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09955" y="135636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59" y="135635"/>
                </a:lnTo>
                <a:lnTo>
                  <a:pt x="137159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47116" y="0"/>
            <a:ext cx="140335" cy="135890"/>
          </a:xfrm>
          <a:custGeom>
            <a:avLst/>
            <a:gdLst/>
            <a:ahLst/>
            <a:cxnLst/>
            <a:rect l="l" t="t" r="r" b="b"/>
            <a:pathLst>
              <a:path w="140334" h="135890">
                <a:moveTo>
                  <a:pt x="0" y="135636"/>
                </a:moveTo>
                <a:lnTo>
                  <a:pt x="140208" y="135636"/>
                </a:lnTo>
                <a:lnTo>
                  <a:pt x="140208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47116" y="135636"/>
            <a:ext cx="140335" cy="140335"/>
          </a:xfrm>
          <a:custGeom>
            <a:avLst/>
            <a:gdLst/>
            <a:ahLst/>
            <a:cxnLst/>
            <a:rect l="l" t="t" r="r" b="b"/>
            <a:pathLst>
              <a:path w="140334" h="140335">
                <a:moveTo>
                  <a:pt x="0" y="140207"/>
                </a:moveTo>
                <a:lnTo>
                  <a:pt x="140208" y="140207"/>
                </a:lnTo>
                <a:lnTo>
                  <a:pt x="140208" y="0"/>
                </a:lnTo>
                <a:lnTo>
                  <a:pt x="0" y="0"/>
                </a:lnTo>
                <a:lnTo>
                  <a:pt x="0" y="140207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74320" y="274320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60" y="135635"/>
                </a:lnTo>
                <a:lnTo>
                  <a:pt x="137160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31063" y="137160"/>
            <a:ext cx="142240" cy="137160"/>
          </a:xfrm>
          <a:custGeom>
            <a:avLst/>
            <a:gdLst/>
            <a:ahLst/>
            <a:cxnLst/>
            <a:rect l="l" t="t" r="r" b="b"/>
            <a:pathLst>
              <a:path w="142240" h="137160">
                <a:moveTo>
                  <a:pt x="0" y="137159"/>
                </a:moveTo>
                <a:lnTo>
                  <a:pt x="141732" y="137159"/>
                </a:lnTo>
                <a:lnTo>
                  <a:pt x="141732" y="0"/>
                </a:lnTo>
                <a:lnTo>
                  <a:pt x="0" y="0"/>
                </a:lnTo>
                <a:lnTo>
                  <a:pt x="0" y="137159"/>
                </a:lnTo>
                <a:close/>
              </a:path>
            </a:pathLst>
          </a:custGeom>
          <a:solidFill>
            <a:srgbClr val="0000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09955" y="271272"/>
            <a:ext cx="137160" cy="139065"/>
          </a:xfrm>
          <a:custGeom>
            <a:avLst/>
            <a:gdLst/>
            <a:ahLst/>
            <a:cxnLst/>
            <a:rect l="l" t="t" r="r" b="b"/>
            <a:pathLst>
              <a:path w="137159" h="139065">
                <a:moveTo>
                  <a:pt x="0" y="138683"/>
                </a:moveTo>
                <a:lnTo>
                  <a:pt x="137159" y="138683"/>
                </a:lnTo>
                <a:lnTo>
                  <a:pt x="137159" y="0"/>
                </a:lnTo>
                <a:lnTo>
                  <a:pt x="0" y="0"/>
                </a:lnTo>
                <a:lnTo>
                  <a:pt x="0" y="138683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74320" y="409955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6"/>
                </a:moveTo>
                <a:lnTo>
                  <a:pt x="137160" y="135636"/>
                </a:lnTo>
                <a:lnTo>
                  <a:pt x="137160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xfrm>
            <a:off x="1318641" y="479805"/>
            <a:ext cx="667258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i="1" spc="-15" dirty="0">
                <a:solidFill>
                  <a:srgbClr val="3B3B77"/>
                </a:solidFill>
                <a:latin typeface="Times New Roman"/>
                <a:cs typeface="Times New Roman"/>
              </a:rPr>
              <a:t>Безвозмездные поступления </a:t>
            </a:r>
            <a:r>
              <a:rPr sz="2400" b="1" i="1" dirty="0">
                <a:solidFill>
                  <a:srgbClr val="3B3B77"/>
                </a:solidFill>
                <a:latin typeface="Times New Roman"/>
                <a:cs typeface="Times New Roman"/>
              </a:rPr>
              <a:t>в </a:t>
            </a:r>
            <a:r>
              <a:rPr lang="ru-RU" sz="2400" b="1" i="1" spc="-15" dirty="0" smtClean="0">
                <a:solidFill>
                  <a:srgbClr val="3B3B77"/>
                </a:solidFill>
                <a:latin typeface="Times New Roman"/>
                <a:cs typeface="Times New Roman"/>
              </a:rPr>
              <a:t>2023</a:t>
            </a:r>
            <a:r>
              <a:rPr sz="2400" b="1" i="1" spc="-15" dirty="0" smtClean="0">
                <a:solidFill>
                  <a:srgbClr val="3B3B77"/>
                </a:solidFill>
                <a:latin typeface="Times New Roman"/>
                <a:cs typeface="Times New Roman"/>
              </a:rPr>
              <a:t> </a:t>
            </a:r>
            <a:r>
              <a:rPr sz="2400" b="1" i="1" spc="-10" dirty="0">
                <a:solidFill>
                  <a:srgbClr val="3B3B77"/>
                </a:solidFill>
                <a:latin typeface="Times New Roman"/>
                <a:cs typeface="Times New Roman"/>
              </a:rPr>
              <a:t>году,</a:t>
            </a:r>
            <a:r>
              <a:rPr sz="2400" b="1" i="1" spc="-20" dirty="0">
                <a:solidFill>
                  <a:srgbClr val="3B3B77"/>
                </a:solidFill>
                <a:latin typeface="Times New Roman"/>
                <a:cs typeface="Times New Roman"/>
              </a:rPr>
              <a:t> </a:t>
            </a:r>
            <a:r>
              <a:rPr sz="2400" b="1" i="1" spc="-10" dirty="0">
                <a:solidFill>
                  <a:srgbClr val="3B3B77"/>
                </a:solidFill>
                <a:latin typeface="Times New Roman"/>
                <a:cs typeface="Times New Roman"/>
              </a:rPr>
              <a:t>тыс.руб.</a:t>
            </a:r>
            <a:endParaRPr sz="2400" dirty="0">
              <a:latin typeface="Times New Roman"/>
              <a:cs typeface="Times New Roman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35051" y="1420367"/>
            <a:ext cx="3672840" cy="333298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13" name="object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68805771"/>
              </p:ext>
            </p:extLst>
          </p:nvPr>
        </p:nvGraphicFramePr>
        <p:xfrm>
          <a:off x="3733546" y="1438021"/>
          <a:ext cx="5327649" cy="313753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590165"/>
                <a:gridCol w="912494"/>
                <a:gridCol w="912495"/>
                <a:gridCol w="912495"/>
              </a:tblGrid>
              <a:tr h="252095">
                <a:tc>
                  <a:txBody>
                    <a:bodyPr/>
                    <a:lstStyle/>
                    <a:p>
                      <a:pPr marL="998855">
                        <a:lnSpc>
                          <a:spcPct val="100000"/>
                        </a:lnSpc>
                        <a:spcBef>
                          <a:spcPts val="235"/>
                        </a:spcBef>
                      </a:pPr>
                      <a:r>
                        <a:rPr sz="1000" b="1" spc="-6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Наименование</a:t>
                      </a:r>
                      <a:r>
                        <a:rPr sz="1000" b="1" spc="-1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000" b="1" spc="-5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дохода</a:t>
                      </a:r>
                      <a:endParaRPr sz="1000" dirty="0">
                        <a:latin typeface="Trebuchet MS"/>
                        <a:cs typeface="Trebuchet MS"/>
                      </a:endParaRPr>
                    </a:p>
                  </a:txBody>
                  <a:tcPr marL="0" marR="0" marT="298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4F81BB"/>
                    </a:solidFill>
                  </a:tcPr>
                </a:tc>
                <a:tc>
                  <a:txBody>
                    <a:bodyPr/>
                    <a:lstStyle/>
                    <a:p>
                      <a:pPr marL="27940" algn="ctr">
                        <a:lnSpc>
                          <a:spcPct val="100000"/>
                        </a:lnSpc>
                        <a:spcBef>
                          <a:spcPts val="235"/>
                        </a:spcBef>
                      </a:pPr>
                      <a:r>
                        <a:rPr sz="1000" b="1" spc="-7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Утверждено</a:t>
                      </a:r>
                      <a:endParaRPr sz="1000">
                        <a:latin typeface="Trebuchet MS"/>
                        <a:cs typeface="Trebuchet MS"/>
                      </a:endParaRPr>
                    </a:p>
                  </a:txBody>
                  <a:tcPr marL="0" marR="0" marT="298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4F81BB"/>
                    </a:solidFill>
                  </a:tcPr>
                </a:tc>
                <a:tc>
                  <a:txBody>
                    <a:bodyPr/>
                    <a:lstStyle/>
                    <a:p>
                      <a:pPr marL="29209" algn="ctr">
                        <a:lnSpc>
                          <a:spcPct val="100000"/>
                        </a:lnSpc>
                        <a:spcBef>
                          <a:spcPts val="235"/>
                        </a:spcBef>
                      </a:pPr>
                      <a:r>
                        <a:rPr sz="1000" b="1" spc="-6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Исполнено</a:t>
                      </a:r>
                      <a:endParaRPr sz="1000">
                        <a:latin typeface="Trebuchet MS"/>
                        <a:cs typeface="Trebuchet MS"/>
                      </a:endParaRPr>
                    </a:p>
                  </a:txBody>
                  <a:tcPr marL="0" marR="0" marT="298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4F81BB"/>
                    </a:solidFill>
                  </a:tcPr>
                </a:tc>
                <a:tc>
                  <a:txBody>
                    <a:bodyPr/>
                    <a:lstStyle/>
                    <a:p>
                      <a:pPr marL="29209" algn="ctr">
                        <a:lnSpc>
                          <a:spcPct val="100000"/>
                        </a:lnSpc>
                        <a:spcBef>
                          <a:spcPts val="235"/>
                        </a:spcBef>
                      </a:pPr>
                      <a:r>
                        <a:rPr sz="1000" b="1" spc="4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%</a:t>
                      </a:r>
                      <a:r>
                        <a:rPr sz="1000" b="1" spc="-13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000" b="1" spc="-6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исполнения</a:t>
                      </a:r>
                      <a:endParaRPr sz="1000">
                        <a:latin typeface="Trebuchet MS"/>
                        <a:cs typeface="Trebuchet MS"/>
                      </a:endParaRPr>
                    </a:p>
                  </a:txBody>
                  <a:tcPr marL="0" marR="0" marT="298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4F81BB"/>
                    </a:solidFill>
                  </a:tcPr>
                </a:tc>
              </a:tr>
              <a:tr h="320040">
                <a:tc>
                  <a:txBody>
                    <a:bodyPr/>
                    <a:lstStyle/>
                    <a:p>
                      <a:pPr marL="25400">
                        <a:lnSpc>
                          <a:spcPts val="1165"/>
                        </a:lnSpc>
                      </a:pPr>
                      <a:r>
                        <a:rPr sz="1000" b="1" spc="-5" dirty="0">
                          <a:latin typeface="Times New Roman"/>
                          <a:cs typeface="Times New Roman"/>
                        </a:rPr>
                        <a:t>БЕЗВОЗМЕЗДНЫЕ</a:t>
                      </a:r>
                      <a:r>
                        <a:rPr sz="1000" b="1" spc="-3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b="1" spc="-5" dirty="0">
                          <a:latin typeface="Times New Roman"/>
                          <a:cs typeface="Times New Roman"/>
                        </a:rPr>
                        <a:t>ПОСТУПЛЕНИЯ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6E8"/>
                    </a:solidFill>
                  </a:tcPr>
                </a:tc>
                <a:tc>
                  <a:txBody>
                    <a:bodyPr/>
                    <a:lstStyle/>
                    <a:p>
                      <a:pPr marL="13335" algn="ctr">
                        <a:lnSpc>
                          <a:spcPts val="1165"/>
                        </a:lnSpc>
                      </a:pPr>
                      <a:r>
                        <a:rPr lang="ru-RU" sz="1000" b="1" dirty="0" smtClean="0">
                          <a:latin typeface="Times New Roman"/>
                          <a:cs typeface="Times New Roman"/>
                        </a:rPr>
                        <a:t>388 182,5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6E8"/>
                    </a:solidFill>
                  </a:tcPr>
                </a:tc>
                <a:tc>
                  <a:txBody>
                    <a:bodyPr/>
                    <a:lstStyle/>
                    <a:p>
                      <a:pPr marL="14604" algn="ctr">
                        <a:lnSpc>
                          <a:spcPts val="1165"/>
                        </a:lnSpc>
                      </a:pPr>
                      <a:r>
                        <a:rPr lang="ru-RU" sz="1000" b="1" dirty="0" smtClean="0">
                          <a:latin typeface="Times New Roman"/>
                          <a:cs typeface="Times New Roman"/>
                        </a:rPr>
                        <a:t>387 761,5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6E8"/>
                    </a:solidFill>
                  </a:tcPr>
                </a:tc>
                <a:tc>
                  <a:txBody>
                    <a:bodyPr/>
                    <a:lstStyle/>
                    <a:p>
                      <a:pPr marL="15875" algn="ctr">
                        <a:lnSpc>
                          <a:spcPts val="1165"/>
                        </a:lnSpc>
                      </a:pPr>
                      <a:r>
                        <a:rPr lang="ru-RU" sz="1000" b="1" dirty="0" smtClean="0">
                          <a:latin typeface="Times New Roman"/>
                          <a:cs typeface="Times New Roman"/>
                        </a:rPr>
                        <a:t>99,9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6E8"/>
                    </a:solidFill>
                  </a:tcPr>
                </a:tc>
              </a:tr>
              <a:tr h="475615">
                <a:tc>
                  <a:txBody>
                    <a:bodyPr/>
                    <a:lstStyle/>
                    <a:p>
                      <a:pPr marL="25400" marR="217804">
                        <a:lnSpc>
                          <a:spcPts val="1200"/>
                        </a:lnSpc>
                        <a:spcBef>
                          <a:spcPts val="5"/>
                        </a:spcBef>
                      </a:pPr>
                      <a:r>
                        <a:rPr sz="1000" spc="-5" dirty="0">
                          <a:latin typeface="Times New Roman"/>
                          <a:cs typeface="Times New Roman"/>
                        </a:rPr>
                        <a:t>Дотации бюджетам субъектов Российской  Федерации и </a:t>
                      </a:r>
                      <a:r>
                        <a:rPr sz="1000" spc="-10" dirty="0">
                          <a:latin typeface="Times New Roman"/>
                          <a:cs typeface="Times New Roman"/>
                        </a:rPr>
                        <a:t>муниципальных</a:t>
                      </a:r>
                      <a:r>
                        <a:rPr sz="1000" spc="9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spc="-5" dirty="0">
                          <a:latin typeface="Times New Roman"/>
                          <a:cs typeface="Times New Roman"/>
                        </a:rPr>
                        <a:t>образований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63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4"/>
                    </a:solidFill>
                  </a:tcPr>
                </a:tc>
                <a:tc>
                  <a:txBody>
                    <a:bodyPr/>
                    <a:lstStyle/>
                    <a:p>
                      <a:pPr marL="13335" algn="ctr">
                        <a:lnSpc>
                          <a:spcPts val="1165"/>
                        </a:lnSpc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186 963,1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4"/>
                    </a:solidFill>
                  </a:tcPr>
                </a:tc>
                <a:tc>
                  <a:txBody>
                    <a:bodyPr/>
                    <a:lstStyle/>
                    <a:p>
                      <a:pPr marL="14604" algn="ctr">
                        <a:lnSpc>
                          <a:spcPts val="1165"/>
                        </a:lnSpc>
                      </a:pPr>
                      <a:r>
                        <a:rPr lang="en-US" sz="1000" dirty="0" smtClean="0">
                          <a:latin typeface="Times New Roman"/>
                          <a:cs typeface="Times New Roman"/>
                        </a:rPr>
                        <a:t>186 963,1</a:t>
                      </a: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4"/>
                    </a:solidFill>
                  </a:tcPr>
                </a:tc>
                <a:tc>
                  <a:txBody>
                    <a:bodyPr/>
                    <a:lstStyle/>
                    <a:p>
                      <a:pPr marL="15240" algn="ctr">
                        <a:lnSpc>
                          <a:spcPts val="1165"/>
                        </a:lnSpc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100,0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4"/>
                    </a:solidFill>
                  </a:tcPr>
                </a:tc>
              </a:tr>
              <a:tr h="650240">
                <a:tc>
                  <a:txBody>
                    <a:bodyPr/>
                    <a:lstStyle/>
                    <a:p>
                      <a:pPr marL="25400" marR="146050">
                        <a:lnSpc>
                          <a:spcPts val="1200"/>
                        </a:lnSpc>
                        <a:spcBef>
                          <a:spcPts val="5"/>
                        </a:spcBef>
                      </a:pPr>
                      <a:r>
                        <a:rPr sz="1000" spc="-10" dirty="0">
                          <a:latin typeface="Times New Roman"/>
                          <a:cs typeface="Times New Roman"/>
                        </a:rPr>
                        <a:t>Субсидии </a:t>
                      </a:r>
                      <a:r>
                        <a:rPr sz="1000" spc="-5" dirty="0">
                          <a:latin typeface="Times New Roman"/>
                          <a:cs typeface="Times New Roman"/>
                        </a:rPr>
                        <a:t>бюджетам субъектов Российской  Федерации и </a:t>
                      </a:r>
                      <a:r>
                        <a:rPr sz="1000" spc="-10" dirty="0">
                          <a:latin typeface="Times New Roman"/>
                          <a:cs typeface="Times New Roman"/>
                        </a:rPr>
                        <a:t>муниципальных </a:t>
                      </a:r>
                      <a:r>
                        <a:rPr sz="1000" spc="-5" dirty="0">
                          <a:latin typeface="Times New Roman"/>
                          <a:cs typeface="Times New Roman"/>
                        </a:rPr>
                        <a:t>образований  (межбюджетные</a:t>
                      </a:r>
                      <a:r>
                        <a:rPr sz="1000" spc="5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spc="-10" dirty="0">
                          <a:latin typeface="Times New Roman"/>
                          <a:cs typeface="Times New Roman"/>
                        </a:rPr>
                        <a:t>субсидии)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63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6E8"/>
                    </a:solidFill>
                  </a:tcPr>
                </a:tc>
                <a:tc>
                  <a:txBody>
                    <a:bodyPr/>
                    <a:lstStyle/>
                    <a:p>
                      <a:pPr marL="13335" algn="ctr">
                        <a:lnSpc>
                          <a:spcPts val="1165"/>
                        </a:lnSpc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14 572,5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6E8"/>
                    </a:solidFill>
                  </a:tcPr>
                </a:tc>
                <a:tc>
                  <a:txBody>
                    <a:bodyPr/>
                    <a:lstStyle/>
                    <a:p>
                      <a:pPr marL="14604" algn="ctr">
                        <a:lnSpc>
                          <a:spcPts val="1165"/>
                        </a:lnSpc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14 213,5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6E8"/>
                    </a:solidFill>
                  </a:tcPr>
                </a:tc>
                <a:tc>
                  <a:txBody>
                    <a:bodyPr/>
                    <a:lstStyle/>
                    <a:p>
                      <a:pPr marL="15875" algn="ctr">
                        <a:lnSpc>
                          <a:spcPts val="1165"/>
                        </a:lnSpc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97,5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6E8"/>
                    </a:solidFill>
                  </a:tcPr>
                </a:tc>
              </a:tr>
              <a:tr h="501650">
                <a:tc>
                  <a:txBody>
                    <a:bodyPr/>
                    <a:lstStyle/>
                    <a:p>
                      <a:pPr marL="25400" marR="113664">
                        <a:lnSpc>
                          <a:spcPts val="1200"/>
                        </a:lnSpc>
                        <a:spcBef>
                          <a:spcPts val="5"/>
                        </a:spcBef>
                      </a:pPr>
                      <a:r>
                        <a:rPr sz="1000" spc="-5" dirty="0">
                          <a:latin typeface="Times New Roman"/>
                          <a:cs typeface="Times New Roman"/>
                        </a:rPr>
                        <a:t>Субвенции бюджетам субъектов Российской  Федерации и </a:t>
                      </a:r>
                      <a:r>
                        <a:rPr sz="1000" spc="-10" dirty="0">
                          <a:latin typeface="Times New Roman"/>
                          <a:cs typeface="Times New Roman"/>
                        </a:rPr>
                        <a:t>муниципальных</a:t>
                      </a:r>
                      <a:r>
                        <a:rPr sz="1000" spc="9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spc="-5" dirty="0">
                          <a:latin typeface="Times New Roman"/>
                          <a:cs typeface="Times New Roman"/>
                        </a:rPr>
                        <a:t>образований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63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4"/>
                    </a:solidFill>
                  </a:tcPr>
                </a:tc>
                <a:tc>
                  <a:txBody>
                    <a:bodyPr/>
                    <a:lstStyle/>
                    <a:p>
                      <a:pPr marL="13335" algn="ctr">
                        <a:lnSpc>
                          <a:spcPts val="1165"/>
                        </a:lnSpc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185 764,8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4"/>
                    </a:solidFill>
                  </a:tcPr>
                </a:tc>
                <a:tc>
                  <a:txBody>
                    <a:bodyPr/>
                    <a:lstStyle/>
                    <a:p>
                      <a:pPr marL="14604" algn="ctr">
                        <a:lnSpc>
                          <a:spcPts val="1165"/>
                        </a:lnSpc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185 702,8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4"/>
                    </a:solidFill>
                  </a:tcPr>
                </a:tc>
                <a:tc>
                  <a:txBody>
                    <a:bodyPr/>
                    <a:lstStyle/>
                    <a:p>
                      <a:pPr marL="15875" algn="ctr">
                        <a:lnSpc>
                          <a:spcPts val="1165"/>
                        </a:lnSpc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99,9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4"/>
                    </a:solidFill>
                  </a:tcPr>
                </a:tc>
              </a:tr>
              <a:tr h="297815">
                <a:tc>
                  <a:txBody>
                    <a:bodyPr/>
                    <a:lstStyle/>
                    <a:p>
                      <a:pPr marL="25400">
                        <a:lnSpc>
                          <a:spcPts val="1165"/>
                        </a:lnSpc>
                      </a:pPr>
                      <a:r>
                        <a:rPr sz="1000" spc="-5" dirty="0">
                          <a:latin typeface="Times New Roman"/>
                          <a:cs typeface="Times New Roman"/>
                        </a:rPr>
                        <a:t>Иные межбюджетные</a:t>
                      </a:r>
                      <a:r>
                        <a:rPr sz="1000" spc="8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spc="-5" dirty="0">
                          <a:latin typeface="Times New Roman"/>
                          <a:cs typeface="Times New Roman"/>
                        </a:rPr>
                        <a:t>трансферты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6E8"/>
                    </a:solidFill>
                  </a:tcPr>
                </a:tc>
                <a:tc>
                  <a:txBody>
                    <a:bodyPr/>
                    <a:lstStyle/>
                    <a:p>
                      <a:pPr marL="13970" algn="ctr">
                        <a:lnSpc>
                          <a:spcPts val="1165"/>
                        </a:lnSpc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886,1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6E8"/>
                    </a:solidFill>
                  </a:tcPr>
                </a:tc>
                <a:tc>
                  <a:txBody>
                    <a:bodyPr/>
                    <a:lstStyle/>
                    <a:p>
                      <a:pPr marL="14604" algn="ctr">
                        <a:lnSpc>
                          <a:spcPts val="1165"/>
                        </a:lnSpc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886,1</a:t>
                      </a: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6E8"/>
                    </a:solidFill>
                  </a:tcPr>
                </a:tc>
                <a:tc>
                  <a:txBody>
                    <a:bodyPr/>
                    <a:lstStyle/>
                    <a:p>
                      <a:pPr marL="15240" algn="ctr">
                        <a:lnSpc>
                          <a:spcPts val="1165"/>
                        </a:lnSpc>
                      </a:pPr>
                      <a:r>
                        <a:rPr lang="en-US" sz="1000" dirty="0" smtClean="0">
                          <a:latin typeface="Times New Roman"/>
                          <a:cs typeface="Times New Roman"/>
                        </a:rPr>
                        <a:t>100</a:t>
                      </a: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,0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6E8"/>
                    </a:solidFill>
                  </a:tcPr>
                </a:tc>
              </a:tr>
              <a:tr h="640080">
                <a:tc>
                  <a:txBody>
                    <a:bodyPr/>
                    <a:lstStyle/>
                    <a:p>
                      <a:pPr marL="25400" marR="64135">
                        <a:lnSpc>
                          <a:spcPts val="1200"/>
                        </a:lnSpc>
                        <a:spcBef>
                          <a:spcPts val="5"/>
                        </a:spcBef>
                      </a:pPr>
                      <a:r>
                        <a:rPr sz="1000" dirty="0">
                          <a:latin typeface="Times New Roman"/>
                          <a:cs typeface="Times New Roman"/>
                        </a:rPr>
                        <a:t>Возврат </a:t>
                      </a:r>
                      <a:r>
                        <a:rPr sz="1000" spc="-5" dirty="0">
                          <a:latin typeface="Times New Roman"/>
                          <a:cs typeface="Times New Roman"/>
                        </a:rPr>
                        <a:t>остатков </a:t>
                      </a:r>
                      <a:r>
                        <a:rPr sz="1000" spc="-10" dirty="0">
                          <a:latin typeface="Times New Roman"/>
                          <a:cs typeface="Times New Roman"/>
                        </a:rPr>
                        <a:t>субсидий, </a:t>
                      </a:r>
                      <a:r>
                        <a:rPr sz="1000" spc="-5" dirty="0">
                          <a:latin typeface="Times New Roman"/>
                          <a:cs typeface="Times New Roman"/>
                        </a:rPr>
                        <a:t>субвенций и  </a:t>
                      </a:r>
                      <a:r>
                        <a:rPr sz="1000" spc="-10" dirty="0">
                          <a:latin typeface="Times New Roman"/>
                          <a:cs typeface="Times New Roman"/>
                        </a:rPr>
                        <a:t>иных </a:t>
                      </a:r>
                      <a:r>
                        <a:rPr sz="1000" spc="-5" dirty="0">
                          <a:latin typeface="Times New Roman"/>
                          <a:cs typeface="Times New Roman"/>
                        </a:rPr>
                        <a:t>межбюджетных трансфертов, имеющих  целевое назначение, прошлых лет</a:t>
                      </a:r>
                      <a:r>
                        <a:rPr sz="1000" spc="13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spc="-10" dirty="0">
                          <a:latin typeface="Times New Roman"/>
                          <a:cs typeface="Times New Roman"/>
                        </a:rPr>
                        <a:t>из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marL="25400">
                        <a:lnSpc>
                          <a:spcPts val="1160"/>
                        </a:lnSpc>
                      </a:pPr>
                      <a:r>
                        <a:rPr sz="1000" spc="-5" dirty="0">
                          <a:latin typeface="Times New Roman"/>
                          <a:cs typeface="Times New Roman"/>
                        </a:rPr>
                        <a:t>бюджетов </a:t>
                      </a:r>
                      <a:r>
                        <a:rPr sz="1000" spc="-10" dirty="0">
                          <a:latin typeface="Times New Roman"/>
                          <a:cs typeface="Times New Roman"/>
                        </a:rPr>
                        <a:t>муниципальных</a:t>
                      </a:r>
                      <a:r>
                        <a:rPr sz="1000" spc="8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spc="-5" dirty="0">
                          <a:latin typeface="Times New Roman"/>
                          <a:cs typeface="Times New Roman"/>
                        </a:rPr>
                        <a:t>районов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63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4"/>
                    </a:solidFill>
                  </a:tcPr>
                </a:tc>
                <a:tc>
                  <a:txBody>
                    <a:bodyPr/>
                    <a:lstStyle/>
                    <a:p>
                      <a:pPr marL="12700" algn="ctr">
                        <a:lnSpc>
                          <a:spcPts val="1165"/>
                        </a:lnSpc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-4,0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4"/>
                    </a:solidFill>
                  </a:tcPr>
                </a:tc>
                <a:tc>
                  <a:txBody>
                    <a:bodyPr/>
                    <a:lstStyle/>
                    <a:p>
                      <a:pPr marL="13335" algn="ctr">
                        <a:lnSpc>
                          <a:spcPts val="1165"/>
                        </a:lnSpc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-4,0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4"/>
                    </a:solidFill>
                  </a:tcPr>
                </a:tc>
                <a:tc>
                  <a:txBody>
                    <a:bodyPr/>
                    <a:lstStyle/>
                    <a:p>
                      <a:pPr marL="15240" algn="ctr">
                        <a:lnSpc>
                          <a:spcPts val="1165"/>
                        </a:lnSpc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100,0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4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86512" cy="533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13004" y="135636"/>
            <a:ext cx="8730996" cy="27432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09955" y="135636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59" y="135635"/>
                </a:lnTo>
                <a:lnTo>
                  <a:pt x="137159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47116" y="0"/>
            <a:ext cx="140335" cy="135890"/>
          </a:xfrm>
          <a:custGeom>
            <a:avLst/>
            <a:gdLst/>
            <a:ahLst/>
            <a:cxnLst/>
            <a:rect l="l" t="t" r="r" b="b"/>
            <a:pathLst>
              <a:path w="140334" h="135890">
                <a:moveTo>
                  <a:pt x="0" y="135636"/>
                </a:moveTo>
                <a:lnTo>
                  <a:pt x="140208" y="135636"/>
                </a:lnTo>
                <a:lnTo>
                  <a:pt x="140208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47116" y="135636"/>
            <a:ext cx="140335" cy="140335"/>
          </a:xfrm>
          <a:custGeom>
            <a:avLst/>
            <a:gdLst/>
            <a:ahLst/>
            <a:cxnLst/>
            <a:rect l="l" t="t" r="r" b="b"/>
            <a:pathLst>
              <a:path w="140334" h="140335">
                <a:moveTo>
                  <a:pt x="0" y="140207"/>
                </a:moveTo>
                <a:lnTo>
                  <a:pt x="140208" y="140207"/>
                </a:lnTo>
                <a:lnTo>
                  <a:pt x="140208" y="0"/>
                </a:lnTo>
                <a:lnTo>
                  <a:pt x="0" y="0"/>
                </a:lnTo>
                <a:lnTo>
                  <a:pt x="0" y="140207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74320" y="274320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60" y="135635"/>
                </a:lnTo>
                <a:lnTo>
                  <a:pt x="137160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31063" y="137160"/>
            <a:ext cx="142240" cy="137160"/>
          </a:xfrm>
          <a:custGeom>
            <a:avLst/>
            <a:gdLst/>
            <a:ahLst/>
            <a:cxnLst/>
            <a:rect l="l" t="t" r="r" b="b"/>
            <a:pathLst>
              <a:path w="142240" h="137160">
                <a:moveTo>
                  <a:pt x="0" y="137159"/>
                </a:moveTo>
                <a:lnTo>
                  <a:pt x="141732" y="137159"/>
                </a:lnTo>
                <a:lnTo>
                  <a:pt x="141732" y="0"/>
                </a:lnTo>
                <a:lnTo>
                  <a:pt x="0" y="0"/>
                </a:lnTo>
                <a:lnTo>
                  <a:pt x="0" y="137159"/>
                </a:lnTo>
                <a:close/>
              </a:path>
            </a:pathLst>
          </a:custGeom>
          <a:solidFill>
            <a:srgbClr val="0000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09955" y="271272"/>
            <a:ext cx="137160" cy="139065"/>
          </a:xfrm>
          <a:custGeom>
            <a:avLst/>
            <a:gdLst/>
            <a:ahLst/>
            <a:cxnLst/>
            <a:rect l="l" t="t" r="r" b="b"/>
            <a:pathLst>
              <a:path w="137159" h="139065">
                <a:moveTo>
                  <a:pt x="0" y="138683"/>
                </a:moveTo>
                <a:lnTo>
                  <a:pt x="137159" y="138683"/>
                </a:lnTo>
                <a:lnTo>
                  <a:pt x="137159" y="0"/>
                </a:lnTo>
                <a:lnTo>
                  <a:pt x="0" y="0"/>
                </a:lnTo>
                <a:lnTo>
                  <a:pt x="0" y="138683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74320" y="409955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6"/>
                </a:moveTo>
                <a:lnTo>
                  <a:pt x="137160" y="135636"/>
                </a:lnTo>
                <a:lnTo>
                  <a:pt x="137160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0" y="1530095"/>
            <a:ext cx="9144000" cy="532790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421512" y="358266"/>
            <a:ext cx="8300974" cy="874214"/>
          </a:xfrm>
          <a:prstGeom prst="rect">
            <a:avLst/>
          </a:prstGeom>
        </p:spPr>
        <p:txBody>
          <a:bodyPr vert="horz" wrap="square" lIns="0" tIns="134239" rIns="0" bIns="0" rtlCol="0">
            <a:spAutoFit/>
          </a:bodyPr>
          <a:lstStyle/>
          <a:p>
            <a:pPr marL="164465" algn="ctr">
              <a:lnSpc>
                <a:spcPct val="100000"/>
              </a:lnSpc>
              <a:spcBef>
                <a:spcPts val="100"/>
              </a:spcBef>
            </a:pPr>
            <a:r>
              <a:rPr sz="2400" b="1" i="1" spc="-15" dirty="0">
                <a:solidFill>
                  <a:srgbClr val="3B3B77"/>
                </a:solidFill>
                <a:latin typeface="Times New Roman"/>
                <a:cs typeface="Times New Roman"/>
              </a:rPr>
              <a:t>Расходы бюджета </a:t>
            </a:r>
            <a:r>
              <a:rPr sz="2400" b="1" i="1" spc="-5" dirty="0">
                <a:solidFill>
                  <a:srgbClr val="3B3B77"/>
                </a:solidFill>
                <a:latin typeface="Times New Roman"/>
                <a:cs typeface="Times New Roman"/>
              </a:rPr>
              <a:t>муниципального</a:t>
            </a:r>
            <a:r>
              <a:rPr sz="2400" b="1" i="1" dirty="0">
                <a:solidFill>
                  <a:srgbClr val="3B3B77"/>
                </a:solidFill>
                <a:latin typeface="Times New Roman"/>
                <a:cs typeface="Times New Roman"/>
              </a:rPr>
              <a:t> </a:t>
            </a:r>
            <a:r>
              <a:rPr sz="2400" b="1" i="1" spc="-5" dirty="0">
                <a:solidFill>
                  <a:srgbClr val="3B3B77"/>
                </a:solidFill>
                <a:latin typeface="Times New Roman"/>
                <a:cs typeface="Times New Roman"/>
              </a:rPr>
              <a:t>образования</a:t>
            </a:r>
            <a:endParaRPr sz="2400" dirty="0">
              <a:latin typeface="Times New Roman"/>
              <a:cs typeface="Times New Roman"/>
            </a:endParaRPr>
          </a:p>
          <a:p>
            <a:pPr marL="163195" algn="ctr">
              <a:lnSpc>
                <a:spcPct val="100000"/>
              </a:lnSpc>
            </a:pPr>
            <a:r>
              <a:rPr sz="2400" b="1" i="1" spc="-15" dirty="0">
                <a:solidFill>
                  <a:srgbClr val="3B3B77"/>
                </a:solidFill>
                <a:latin typeface="Times New Roman"/>
                <a:cs typeface="Times New Roman"/>
              </a:rPr>
              <a:t>«Демидовский </a:t>
            </a:r>
            <a:r>
              <a:rPr sz="2400" b="1" i="1" dirty="0">
                <a:solidFill>
                  <a:srgbClr val="3B3B77"/>
                </a:solidFill>
                <a:latin typeface="Times New Roman"/>
                <a:cs typeface="Times New Roman"/>
              </a:rPr>
              <a:t>район» </a:t>
            </a:r>
            <a:r>
              <a:rPr sz="2400" b="1" i="1" spc="-20" dirty="0">
                <a:solidFill>
                  <a:srgbClr val="3B3B77"/>
                </a:solidFill>
                <a:latin typeface="Times New Roman"/>
                <a:cs typeface="Times New Roman"/>
              </a:rPr>
              <a:t>Смоленской </a:t>
            </a:r>
            <a:r>
              <a:rPr sz="2400" b="1" i="1" spc="-10" dirty="0">
                <a:solidFill>
                  <a:srgbClr val="3B3B77"/>
                </a:solidFill>
                <a:latin typeface="Times New Roman"/>
                <a:cs typeface="Times New Roman"/>
              </a:rPr>
              <a:t>области </a:t>
            </a:r>
            <a:r>
              <a:rPr sz="2400" b="1" i="1" spc="-5" dirty="0" err="1">
                <a:solidFill>
                  <a:srgbClr val="3B3B77"/>
                </a:solidFill>
                <a:latin typeface="Times New Roman"/>
                <a:cs typeface="Times New Roman"/>
              </a:rPr>
              <a:t>за</a:t>
            </a:r>
            <a:r>
              <a:rPr sz="2400" b="1" i="1" spc="-5" dirty="0">
                <a:solidFill>
                  <a:srgbClr val="3B3B77"/>
                </a:solidFill>
                <a:latin typeface="Times New Roman"/>
                <a:cs typeface="Times New Roman"/>
              </a:rPr>
              <a:t> </a:t>
            </a:r>
            <a:r>
              <a:rPr lang="ru-RU" sz="2400" b="1" i="1" dirty="0" smtClean="0">
                <a:solidFill>
                  <a:srgbClr val="3B3B77"/>
                </a:solidFill>
                <a:latin typeface="Times New Roman"/>
                <a:cs typeface="Times New Roman"/>
              </a:rPr>
              <a:t>2023</a:t>
            </a:r>
            <a:r>
              <a:rPr sz="2400" b="1" i="1" spc="45" dirty="0" smtClean="0">
                <a:solidFill>
                  <a:srgbClr val="3B3B77"/>
                </a:solidFill>
                <a:latin typeface="Times New Roman"/>
                <a:cs typeface="Times New Roman"/>
              </a:rPr>
              <a:t> </a:t>
            </a:r>
            <a:r>
              <a:rPr sz="2400" b="1" i="1" spc="-15" dirty="0">
                <a:solidFill>
                  <a:srgbClr val="3B3B77"/>
                </a:solidFill>
                <a:latin typeface="Times New Roman"/>
                <a:cs typeface="Times New Roman"/>
              </a:rPr>
              <a:t>год</a:t>
            </a:r>
            <a:endParaRPr sz="2400" dirty="0">
              <a:latin typeface="Times New Roman"/>
              <a:cs typeface="Times New Roman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386283" y="3017266"/>
            <a:ext cx="3881120" cy="12446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sz="1600" i="1" spc="-5" dirty="0">
                <a:solidFill>
                  <a:srgbClr val="3B3B77"/>
                </a:solidFill>
                <a:latin typeface="Times New Roman"/>
                <a:cs typeface="Times New Roman"/>
              </a:rPr>
              <a:t>В </a:t>
            </a:r>
            <a:r>
              <a:rPr lang="ru-RU" sz="1600" i="1" spc="-10" dirty="0" smtClean="0">
                <a:solidFill>
                  <a:srgbClr val="3B3B77"/>
                </a:solidFill>
                <a:latin typeface="Times New Roman"/>
                <a:cs typeface="Times New Roman"/>
              </a:rPr>
              <a:t>2023 </a:t>
            </a:r>
            <a:r>
              <a:rPr sz="1600" i="1" spc="-35" dirty="0" err="1" smtClean="0">
                <a:solidFill>
                  <a:srgbClr val="3B3B77"/>
                </a:solidFill>
                <a:latin typeface="Times New Roman"/>
                <a:cs typeface="Times New Roman"/>
              </a:rPr>
              <a:t>году</a:t>
            </a:r>
            <a:r>
              <a:rPr sz="1600" i="1" spc="-35" dirty="0" smtClean="0">
                <a:solidFill>
                  <a:srgbClr val="3B3B77"/>
                </a:solidFill>
                <a:latin typeface="Times New Roman"/>
                <a:cs typeface="Times New Roman"/>
              </a:rPr>
              <a:t> </a:t>
            </a:r>
            <a:r>
              <a:rPr sz="1600" i="1" spc="-35" dirty="0">
                <a:solidFill>
                  <a:srgbClr val="3B3B77"/>
                </a:solidFill>
                <a:latin typeface="Times New Roman"/>
                <a:cs typeface="Times New Roman"/>
              </a:rPr>
              <a:t>бюджет </a:t>
            </a:r>
            <a:r>
              <a:rPr sz="1600" i="1" spc="-25" dirty="0">
                <a:solidFill>
                  <a:srgbClr val="3B3B77"/>
                </a:solidFill>
                <a:latin typeface="Times New Roman"/>
                <a:cs typeface="Times New Roman"/>
              </a:rPr>
              <a:t>муниципального  </a:t>
            </a:r>
            <a:r>
              <a:rPr sz="1600" i="1" spc="-30" dirty="0">
                <a:solidFill>
                  <a:srgbClr val="3B3B77"/>
                </a:solidFill>
                <a:latin typeface="Times New Roman"/>
                <a:cs typeface="Times New Roman"/>
              </a:rPr>
              <a:t>образования «Демидовский </a:t>
            </a:r>
            <a:r>
              <a:rPr sz="1600" i="1" spc="-20" dirty="0">
                <a:solidFill>
                  <a:srgbClr val="3B3B77"/>
                </a:solidFill>
                <a:latin typeface="Times New Roman"/>
                <a:cs typeface="Times New Roman"/>
              </a:rPr>
              <a:t>район»  </a:t>
            </a:r>
            <a:r>
              <a:rPr sz="1600" i="1" spc="-30" dirty="0">
                <a:solidFill>
                  <a:srgbClr val="3B3B77"/>
                </a:solidFill>
                <a:latin typeface="Times New Roman"/>
                <a:cs typeface="Times New Roman"/>
              </a:rPr>
              <a:t>Смоленской области </a:t>
            </a:r>
            <a:r>
              <a:rPr sz="1600" i="1" dirty="0">
                <a:solidFill>
                  <a:srgbClr val="3B3B77"/>
                </a:solidFill>
                <a:latin typeface="Times New Roman"/>
                <a:cs typeface="Times New Roman"/>
              </a:rPr>
              <a:t>по </a:t>
            </a:r>
            <a:r>
              <a:rPr sz="1600" i="1" spc="-25" dirty="0">
                <a:solidFill>
                  <a:srgbClr val="3B3B77"/>
                </a:solidFill>
                <a:latin typeface="Times New Roman"/>
                <a:cs typeface="Times New Roman"/>
              </a:rPr>
              <a:t>расходам </a:t>
            </a:r>
            <a:r>
              <a:rPr sz="1600" i="1" spc="-20" dirty="0">
                <a:solidFill>
                  <a:srgbClr val="3B3B77"/>
                </a:solidFill>
                <a:latin typeface="Times New Roman"/>
                <a:cs typeface="Times New Roman"/>
              </a:rPr>
              <a:t>исполнен </a:t>
            </a:r>
            <a:r>
              <a:rPr sz="1600" i="1" spc="-5" dirty="0">
                <a:solidFill>
                  <a:srgbClr val="3B3B77"/>
                </a:solidFill>
                <a:latin typeface="Times New Roman"/>
                <a:cs typeface="Times New Roman"/>
              </a:rPr>
              <a:t>в  </a:t>
            </a:r>
            <a:r>
              <a:rPr sz="1600" i="1" spc="-25" dirty="0" err="1">
                <a:solidFill>
                  <a:srgbClr val="3B3B77"/>
                </a:solidFill>
                <a:latin typeface="Times New Roman"/>
                <a:cs typeface="Times New Roman"/>
              </a:rPr>
              <a:t>сумме</a:t>
            </a:r>
            <a:r>
              <a:rPr sz="1600" i="1" spc="-25" dirty="0">
                <a:solidFill>
                  <a:srgbClr val="3B3B77"/>
                </a:solidFill>
                <a:latin typeface="Times New Roman"/>
                <a:cs typeface="Times New Roman"/>
              </a:rPr>
              <a:t> </a:t>
            </a:r>
            <a:r>
              <a:rPr lang="ru-RU" sz="1600" b="1" i="1" spc="-5" dirty="0" smtClean="0">
                <a:solidFill>
                  <a:srgbClr val="3B3B77"/>
                </a:solidFill>
                <a:latin typeface="Times New Roman"/>
                <a:cs typeface="Times New Roman"/>
              </a:rPr>
              <a:t>441 604,9 </a:t>
            </a:r>
            <a:r>
              <a:rPr sz="1600" b="1" i="1" spc="-5" dirty="0" err="1" smtClean="0">
                <a:solidFill>
                  <a:srgbClr val="3B3B77"/>
                </a:solidFill>
                <a:latin typeface="Times New Roman"/>
                <a:cs typeface="Times New Roman"/>
              </a:rPr>
              <a:t>тыс</a:t>
            </a:r>
            <a:r>
              <a:rPr sz="1600" b="1" i="1" spc="-5" dirty="0">
                <a:solidFill>
                  <a:srgbClr val="3B3B77"/>
                </a:solidFill>
                <a:latin typeface="Times New Roman"/>
                <a:cs typeface="Times New Roman"/>
              </a:rPr>
              <a:t>. </a:t>
            </a:r>
            <a:r>
              <a:rPr sz="1600" b="1" i="1" spc="-20" dirty="0">
                <a:solidFill>
                  <a:srgbClr val="3B3B77"/>
                </a:solidFill>
                <a:latin typeface="Times New Roman"/>
                <a:cs typeface="Times New Roman"/>
              </a:rPr>
              <a:t>руб. </a:t>
            </a:r>
            <a:r>
              <a:rPr sz="1600" i="1" spc="-5" dirty="0">
                <a:solidFill>
                  <a:srgbClr val="3B3B77"/>
                </a:solidFill>
                <a:latin typeface="Times New Roman"/>
                <a:cs typeface="Times New Roman"/>
              </a:rPr>
              <a:t>или </a:t>
            </a:r>
            <a:r>
              <a:rPr sz="1600" i="1" spc="-5" dirty="0" err="1">
                <a:solidFill>
                  <a:srgbClr val="3B3B77"/>
                </a:solidFill>
                <a:latin typeface="Times New Roman"/>
                <a:cs typeface="Times New Roman"/>
              </a:rPr>
              <a:t>на</a:t>
            </a:r>
            <a:r>
              <a:rPr sz="1600" i="1" spc="-5" dirty="0">
                <a:solidFill>
                  <a:srgbClr val="3B3B77"/>
                </a:solidFill>
                <a:latin typeface="Times New Roman"/>
                <a:cs typeface="Times New Roman"/>
              </a:rPr>
              <a:t> </a:t>
            </a:r>
            <a:r>
              <a:rPr sz="1600" b="1" i="1" spc="-15" dirty="0" smtClean="0">
                <a:solidFill>
                  <a:srgbClr val="3B3B77"/>
                </a:solidFill>
                <a:latin typeface="Times New Roman"/>
                <a:cs typeface="Times New Roman"/>
              </a:rPr>
              <a:t>9</a:t>
            </a:r>
            <a:r>
              <a:rPr lang="ru-RU" sz="1600" b="1" i="1" spc="-15" dirty="0" smtClean="0">
                <a:solidFill>
                  <a:srgbClr val="3B3B77"/>
                </a:solidFill>
                <a:latin typeface="Times New Roman"/>
                <a:cs typeface="Times New Roman"/>
              </a:rPr>
              <a:t>9</a:t>
            </a:r>
            <a:r>
              <a:rPr sz="1600" b="1" i="1" spc="-15" dirty="0" smtClean="0">
                <a:solidFill>
                  <a:srgbClr val="3B3B77"/>
                </a:solidFill>
                <a:latin typeface="Times New Roman"/>
                <a:cs typeface="Times New Roman"/>
              </a:rPr>
              <a:t>,</a:t>
            </a:r>
            <a:r>
              <a:rPr lang="ru-RU" sz="1600" b="1" i="1" spc="-15" dirty="0" smtClean="0">
                <a:solidFill>
                  <a:srgbClr val="3B3B77"/>
                </a:solidFill>
                <a:latin typeface="Times New Roman"/>
                <a:cs typeface="Times New Roman"/>
              </a:rPr>
              <a:t>6</a:t>
            </a:r>
            <a:r>
              <a:rPr sz="1600" b="1" i="1" spc="-15" dirty="0" smtClean="0">
                <a:solidFill>
                  <a:srgbClr val="3B3B77"/>
                </a:solidFill>
                <a:latin typeface="Times New Roman"/>
                <a:cs typeface="Times New Roman"/>
              </a:rPr>
              <a:t>% </a:t>
            </a:r>
            <a:r>
              <a:rPr sz="1600" i="1" spc="-5" dirty="0">
                <a:solidFill>
                  <a:srgbClr val="3B3B77"/>
                </a:solidFill>
                <a:latin typeface="Times New Roman"/>
                <a:cs typeface="Times New Roman"/>
              </a:rPr>
              <a:t>к  плановым</a:t>
            </a:r>
            <a:r>
              <a:rPr sz="1600" i="1" spc="370" dirty="0">
                <a:solidFill>
                  <a:srgbClr val="3B3B77"/>
                </a:solidFill>
                <a:latin typeface="Times New Roman"/>
                <a:cs typeface="Times New Roman"/>
              </a:rPr>
              <a:t> </a:t>
            </a:r>
            <a:r>
              <a:rPr sz="1600" i="1" spc="-5" dirty="0">
                <a:solidFill>
                  <a:srgbClr val="3B3B77"/>
                </a:solidFill>
                <a:latin typeface="Times New Roman"/>
                <a:cs typeface="Times New Roman"/>
              </a:rPr>
              <a:t>назначениям.</a:t>
            </a:r>
            <a:endParaRPr sz="1600" dirty="0">
              <a:latin typeface="Times New Roman"/>
              <a:cs typeface="Times New Roman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8069580" y="3322320"/>
            <a:ext cx="122681" cy="12268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8069580" y="3651503"/>
            <a:ext cx="122681" cy="122681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 txBox="1"/>
          <p:nvPr/>
        </p:nvSpPr>
        <p:spPr>
          <a:xfrm>
            <a:off x="8229981" y="3168840"/>
            <a:ext cx="547370" cy="684530"/>
          </a:xfrm>
          <a:prstGeom prst="rect">
            <a:avLst/>
          </a:prstGeom>
        </p:spPr>
        <p:txBody>
          <a:bodyPr vert="horz" wrap="square" lIns="0" tIns="679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35"/>
              </a:spcBef>
            </a:pPr>
            <a:r>
              <a:rPr sz="1800" dirty="0">
                <a:latin typeface="Arial"/>
                <a:cs typeface="Arial"/>
              </a:rPr>
              <a:t>план</a:t>
            </a:r>
          </a:p>
          <a:p>
            <a:pPr marL="12700">
              <a:lnSpc>
                <a:spcPct val="100000"/>
              </a:lnSpc>
              <a:spcBef>
                <a:spcPts val="430"/>
              </a:spcBef>
            </a:pPr>
            <a:r>
              <a:rPr sz="1800" spc="-5" dirty="0">
                <a:latin typeface="Arial"/>
                <a:cs typeface="Arial"/>
              </a:rPr>
              <a:t>фа</a:t>
            </a:r>
            <a:r>
              <a:rPr sz="1800" spc="20" dirty="0">
                <a:latin typeface="Arial"/>
                <a:cs typeface="Arial"/>
              </a:rPr>
              <a:t>к</a:t>
            </a:r>
            <a:r>
              <a:rPr sz="1800" dirty="0">
                <a:latin typeface="Arial"/>
                <a:cs typeface="Arial"/>
              </a:rPr>
              <a:t>т</a:t>
            </a:r>
          </a:p>
        </p:txBody>
      </p:sp>
      <p:sp>
        <p:nvSpPr>
          <p:cNvPr id="26" name="object 26"/>
          <p:cNvSpPr txBox="1"/>
          <p:nvPr/>
        </p:nvSpPr>
        <p:spPr>
          <a:xfrm>
            <a:off x="6512622" y="1489075"/>
            <a:ext cx="2258060" cy="205826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334770">
              <a:lnSpc>
                <a:spcPts val="1500"/>
              </a:lnSpc>
              <a:spcBef>
                <a:spcPts val="105"/>
              </a:spcBef>
            </a:pPr>
            <a:r>
              <a:rPr sz="1400" b="1" i="1" spc="-5" dirty="0" err="1" smtClean="0">
                <a:solidFill>
                  <a:srgbClr val="3B3B77"/>
                </a:solidFill>
                <a:latin typeface="Times New Roman"/>
                <a:cs typeface="Times New Roman"/>
              </a:rPr>
              <a:t>тыс.рублей</a:t>
            </a:r>
            <a:endParaRPr sz="1400" dirty="0">
              <a:latin typeface="Times New Roman"/>
              <a:cs typeface="Times New Roman"/>
            </a:endParaRPr>
          </a:p>
        </p:txBody>
      </p:sp>
      <p:graphicFrame>
        <p:nvGraphicFramePr>
          <p:cNvPr id="27" name="Диаграмма 26"/>
          <p:cNvGraphicFramePr/>
          <p:nvPr>
            <p:extLst>
              <p:ext uri="{D42A27DB-BD31-4B8C-83A1-F6EECF244321}">
                <p14:modId xmlns:p14="http://schemas.microsoft.com/office/powerpoint/2010/main" val="2726906266"/>
              </p:ext>
            </p:extLst>
          </p:nvPr>
        </p:nvGraphicFramePr>
        <p:xfrm>
          <a:off x="4286799" y="1981200"/>
          <a:ext cx="4024722" cy="40377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29" name="Скругленная прямоугольная выноска 28"/>
          <p:cNvSpPr/>
          <p:nvPr/>
        </p:nvSpPr>
        <p:spPr>
          <a:xfrm>
            <a:off x="6324600" y="2205298"/>
            <a:ext cx="838200" cy="228600"/>
          </a:xfrm>
          <a:prstGeom prst="wedgeRoundRectCallout">
            <a:avLst>
              <a:gd name="adj1" fmla="val -29759"/>
              <a:gd name="adj2" fmla="val 147955"/>
              <a:gd name="adj3" fmla="val 16667"/>
            </a:avLst>
          </a:prstGeom>
          <a:solidFill>
            <a:srgbClr val="CCCCFF"/>
          </a:solidFill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443 392,1</a:t>
            </a:r>
            <a:endParaRPr lang="ru-RU" sz="1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Скругленная прямоугольная выноска 29"/>
          <p:cNvSpPr/>
          <p:nvPr/>
        </p:nvSpPr>
        <p:spPr>
          <a:xfrm>
            <a:off x="6918267" y="3774184"/>
            <a:ext cx="838200" cy="228600"/>
          </a:xfrm>
          <a:prstGeom prst="wedgeRoundRectCallout">
            <a:avLst>
              <a:gd name="adj1" fmla="val -29759"/>
              <a:gd name="adj2" fmla="val 147955"/>
              <a:gd name="adj3" fmla="val 16667"/>
            </a:avLst>
          </a:prstGeom>
          <a:solidFill>
            <a:srgbClr val="CCCCFF"/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441 604,9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Пиксел">
  <a:themeElements>
    <a:clrScheme name="1_Пиксел 12">
      <a:dk1>
        <a:srgbClr val="000000"/>
      </a:dk1>
      <a:lt1>
        <a:srgbClr val="FFFFFF"/>
      </a:lt1>
      <a:dk2>
        <a:srgbClr val="000000"/>
      </a:dk2>
      <a:lt2>
        <a:srgbClr val="00007D"/>
      </a:lt2>
      <a:accent1>
        <a:srgbClr val="9999FF"/>
      </a:accent1>
      <a:accent2>
        <a:srgbClr val="9999CC"/>
      </a:accent2>
      <a:accent3>
        <a:srgbClr val="FFFFFF"/>
      </a:accent3>
      <a:accent4>
        <a:srgbClr val="000000"/>
      </a:accent4>
      <a:accent5>
        <a:srgbClr val="CACAFF"/>
      </a:accent5>
      <a:accent6>
        <a:srgbClr val="8A8AB9"/>
      </a:accent6>
      <a:hlink>
        <a:srgbClr val="666699"/>
      </a:hlink>
      <a:folHlink>
        <a:srgbClr val="CCCCE6"/>
      </a:folHlink>
    </a:clrScheme>
    <a:fontScheme name="1_Пиксел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Пиксел 1">
        <a:dk1>
          <a:srgbClr val="0066FF"/>
        </a:dk1>
        <a:lt1>
          <a:srgbClr val="FFFFFF"/>
        </a:lt1>
        <a:dk2>
          <a:srgbClr val="000066"/>
        </a:dk2>
        <a:lt2>
          <a:srgbClr val="FFFFFF"/>
        </a:lt2>
        <a:accent1>
          <a:srgbClr val="6699FF"/>
        </a:accent1>
        <a:accent2>
          <a:srgbClr val="3333FF"/>
        </a:accent2>
        <a:accent3>
          <a:srgbClr val="AAAAB8"/>
        </a:accent3>
        <a:accent4>
          <a:srgbClr val="DADADA"/>
        </a:accent4>
        <a:accent5>
          <a:srgbClr val="B8CAFF"/>
        </a:accent5>
        <a:accent6>
          <a:srgbClr val="2D2DE7"/>
        </a:accent6>
        <a:hlink>
          <a:srgbClr val="FFCC00"/>
        </a:hlink>
        <a:folHlink>
          <a:srgbClr val="0000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Пиксел 2">
        <a:dk1>
          <a:srgbClr val="009999"/>
        </a:dk1>
        <a:lt1>
          <a:srgbClr val="FFFFFF"/>
        </a:lt1>
        <a:dk2>
          <a:srgbClr val="334B49"/>
        </a:dk2>
        <a:lt2>
          <a:srgbClr val="FFFFFF"/>
        </a:lt2>
        <a:accent1>
          <a:srgbClr val="33CCCC"/>
        </a:accent1>
        <a:accent2>
          <a:srgbClr val="008080"/>
        </a:accent2>
        <a:accent3>
          <a:srgbClr val="ADB1B1"/>
        </a:accent3>
        <a:accent4>
          <a:srgbClr val="DADADA"/>
        </a:accent4>
        <a:accent5>
          <a:srgbClr val="ADE2E2"/>
        </a:accent5>
        <a:accent6>
          <a:srgbClr val="007373"/>
        </a:accent6>
        <a:hlink>
          <a:srgbClr val="FFCC00"/>
        </a:hlink>
        <a:folHlink>
          <a:srgbClr val="0066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Пиксел 3">
        <a:dk1>
          <a:srgbClr val="006699"/>
        </a:dk1>
        <a:lt1>
          <a:srgbClr val="FFFFFF"/>
        </a:lt1>
        <a:dk2>
          <a:srgbClr val="333399"/>
        </a:dk2>
        <a:lt2>
          <a:srgbClr val="FFFFFF"/>
        </a:lt2>
        <a:accent1>
          <a:srgbClr val="0099CC"/>
        </a:accent1>
        <a:accent2>
          <a:srgbClr val="0386AF"/>
        </a:accent2>
        <a:accent3>
          <a:srgbClr val="ADADCA"/>
        </a:accent3>
        <a:accent4>
          <a:srgbClr val="DADADA"/>
        </a:accent4>
        <a:accent5>
          <a:srgbClr val="AACAE2"/>
        </a:accent5>
        <a:accent6>
          <a:srgbClr val="02799E"/>
        </a:accent6>
        <a:hlink>
          <a:srgbClr val="FFCC00"/>
        </a:hlink>
        <a:folHlink>
          <a:srgbClr val="66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Пиксел 4">
        <a:dk1>
          <a:srgbClr val="008080"/>
        </a:dk1>
        <a:lt1>
          <a:srgbClr val="FFFFFF"/>
        </a:lt1>
        <a:dk2>
          <a:srgbClr val="2F978D"/>
        </a:dk2>
        <a:lt2>
          <a:srgbClr val="FFFFFF"/>
        </a:lt2>
        <a:accent1>
          <a:srgbClr val="0099FF"/>
        </a:accent1>
        <a:accent2>
          <a:srgbClr val="009999"/>
        </a:accent2>
        <a:accent3>
          <a:srgbClr val="ADC9C5"/>
        </a:accent3>
        <a:accent4>
          <a:srgbClr val="DADADA"/>
        </a:accent4>
        <a:accent5>
          <a:srgbClr val="AACAFF"/>
        </a:accent5>
        <a:accent6>
          <a:srgbClr val="008A8A"/>
        </a:accent6>
        <a:hlink>
          <a:srgbClr val="FFFFCC"/>
        </a:hlink>
        <a:folHlink>
          <a:srgbClr val="70CAC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Пиксел 5">
        <a:dk1>
          <a:srgbClr val="822504"/>
        </a:dk1>
        <a:lt1>
          <a:srgbClr val="FFFFFF"/>
        </a:lt1>
        <a:dk2>
          <a:srgbClr val="330000"/>
        </a:dk2>
        <a:lt2>
          <a:srgbClr val="FFFFFF"/>
        </a:lt2>
        <a:accent1>
          <a:srgbClr val="FF9900"/>
        </a:accent1>
        <a:accent2>
          <a:srgbClr val="9E2A06"/>
        </a:accent2>
        <a:accent3>
          <a:srgbClr val="ADAAAA"/>
        </a:accent3>
        <a:accent4>
          <a:srgbClr val="DADADA"/>
        </a:accent4>
        <a:accent5>
          <a:srgbClr val="FFCAAA"/>
        </a:accent5>
        <a:accent6>
          <a:srgbClr val="8F2505"/>
        </a:accent6>
        <a:hlink>
          <a:srgbClr val="FF3300"/>
        </a:hlink>
        <a:folHlink>
          <a:srgbClr val="7C070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Пиксел 6">
        <a:dk1>
          <a:srgbClr val="336600"/>
        </a:dk1>
        <a:lt1>
          <a:srgbClr val="FFFFFF"/>
        </a:lt1>
        <a:dk2>
          <a:srgbClr val="4A7911"/>
        </a:dk2>
        <a:lt2>
          <a:srgbClr val="FFFFFF"/>
        </a:lt2>
        <a:accent1>
          <a:srgbClr val="666633"/>
        </a:accent1>
        <a:accent2>
          <a:srgbClr val="669900"/>
        </a:accent2>
        <a:accent3>
          <a:srgbClr val="B1BEAA"/>
        </a:accent3>
        <a:accent4>
          <a:srgbClr val="DADADA"/>
        </a:accent4>
        <a:accent5>
          <a:srgbClr val="B8B8AD"/>
        </a:accent5>
        <a:accent6>
          <a:srgbClr val="5C8A00"/>
        </a:accent6>
        <a:hlink>
          <a:srgbClr val="FFCC00"/>
        </a:hlink>
        <a:folHlink>
          <a:srgbClr val="99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Пиксел 7">
        <a:dk1>
          <a:srgbClr val="000000"/>
        </a:dk1>
        <a:lt1>
          <a:srgbClr val="FFFFFF"/>
        </a:lt1>
        <a:dk2>
          <a:srgbClr val="000000"/>
        </a:dk2>
        <a:lt2>
          <a:srgbClr val="CC3300"/>
        </a:lt2>
        <a:accent1>
          <a:srgbClr val="FFCC00"/>
        </a:accent1>
        <a:accent2>
          <a:srgbClr val="CC6600"/>
        </a:accent2>
        <a:accent3>
          <a:srgbClr val="FFFFFF"/>
        </a:accent3>
        <a:accent4>
          <a:srgbClr val="000000"/>
        </a:accent4>
        <a:accent5>
          <a:srgbClr val="FFE2AA"/>
        </a:accent5>
        <a:accent6>
          <a:srgbClr val="B95C00"/>
        </a:accent6>
        <a:hlink>
          <a:srgbClr val="663300"/>
        </a:hlink>
        <a:folHlink>
          <a:srgbClr val="CC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Пиксел 8">
        <a:dk1>
          <a:srgbClr val="003300"/>
        </a:dk1>
        <a:lt1>
          <a:srgbClr val="FFFFFF"/>
        </a:lt1>
        <a:dk2>
          <a:srgbClr val="000000"/>
        </a:dk2>
        <a:lt2>
          <a:srgbClr val="336600"/>
        </a:lt2>
        <a:accent1>
          <a:srgbClr val="CCCC00"/>
        </a:accent1>
        <a:accent2>
          <a:srgbClr val="669900"/>
        </a:accent2>
        <a:accent3>
          <a:srgbClr val="FFFFFF"/>
        </a:accent3>
        <a:accent4>
          <a:srgbClr val="002A00"/>
        </a:accent4>
        <a:accent5>
          <a:srgbClr val="E2E2AA"/>
        </a:accent5>
        <a:accent6>
          <a:srgbClr val="5C8A00"/>
        </a:accent6>
        <a:hlink>
          <a:srgbClr val="333300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Пиксел 9">
        <a:dk1>
          <a:srgbClr val="000000"/>
        </a:dk1>
        <a:lt1>
          <a:srgbClr val="FFFFFF"/>
        </a:lt1>
        <a:dk2>
          <a:srgbClr val="000000"/>
        </a:dk2>
        <a:lt2>
          <a:srgbClr val="440044"/>
        </a:lt2>
        <a:accent1>
          <a:srgbClr val="FFCCCC"/>
        </a:accent1>
        <a:accent2>
          <a:srgbClr val="790571"/>
        </a:accent2>
        <a:accent3>
          <a:srgbClr val="FFFFFF"/>
        </a:accent3>
        <a:accent4>
          <a:srgbClr val="000000"/>
        </a:accent4>
        <a:accent5>
          <a:srgbClr val="FFE2E2"/>
        </a:accent5>
        <a:accent6>
          <a:srgbClr val="6D0466"/>
        </a:accent6>
        <a:hlink>
          <a:srgbClr val="993366"/>
        </a:hlink>
        <a:folHlink>
          <a:srgbClr val="9F839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Пиксел 10">
        <a:dk1>
          <a:srgbClr val="000000"/>
        </a:dk1>
        <a:lt1>
          <a:srgbClr val="FFFFFF"/>
        </a:lt1>
        <a:dk2>
          <a:srgbClr val="000000"/>
        </a:dk2>
        <a:lt2>
          <a:srgbClr val="FF9900"/>
        </a:lt2>
        <a:accent1>
          <a:srgbClr val="FFCC99"/>
        </a:accent1>
        <a:accent2>
          <a:srgbClr val="FBA313"/>
        </a:accent2>
        <a:accent3>
          <a:srgbClr val="FFFFFF"/>
        </a:accent3>
        <a:accent4>
          <a:srgbClr val="000000"/>
        </a:accent4>
        <a:accent5>
          <a:srgbClr val="FFE2CA"/>
        </a:accent5>
        <a:accent6>
          <a:srgbClr val="E39310"/>
        </a:accent6>
        <a:hlink>
          <a:srgbClr val="CC3300"/>
        </a:hlink>
        <a:folHlink>
          <a:srgbClr val="FCC66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Пиксел 11">
        <a:dk1>
          <a:srgbClr val="000000"/>
        </a:dk1>
        <a:lt1>
          <a:srgbClr val="FFFFFF"/>
        </a:lt1>
        <a:dk2>
          <a:srgbClr val="000000"/>
        </a:dk2>
        <a:lt2>
          <a:srgbClr val="779F92"/>
        </a:lt2>
        <a:accent1>
          <a:srgbClr val="33CCCC"/>
        </a:accent1>
        <a:accent2>
          <a:srgbClr val="9DC2D7"/>
        </a:accent2>
        <a:accent3>
          <a:srgbClr val="FFFFFF"/>
        </a:accent3>
        <a:accent4>
          <a:srgbClr val="000000"/>
        </a:accent4>
        <a:accent5>
          <a:srgbClr val="ADE2E2"/>
        </a:accent5>
        <a:accent6>
          <a:srgbClr val="8EB0C3"/>
        </a:accent6>
        <a:hlink>
          <a:srgbClr val="006666"/>
        </a:hlink>
        <a:folHlink>
          <a:srgbClr val="CC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Пиксел 12">
        <a:dk1>
          <a:srgbClr val="000000"/>
        </a:dk1>
        <a:lt1>
          <a:srgbClr val="FFFFFF"/>
        </a:lt1>
        <a:dk2>
          <a:srgbClr val="000000"/>
        </a:dk2>
        <a:lt2>
          <a:srgbClr val="00007D"/>
        </a:lt2>
        <a:accent1>
          <a:srgbClr val="9999FF"/>
        </a:accent1>
        <a:accent2>
          <a:srgbClr val="9999CC"/>
        </a:accent2>
        <a:accent3>
          <a:srgbClr val="FFFFFF"/>
        </a:accent3>
        <a:accent4>
          <a:srgbClr val="000000"/>
        </a:accent4>
        <a:accent5>
          <a:srgbClr val="CACAFF"/>
        </a:accent5>
        <a:accent6>
          <a:srgbClr val="8A8AB9"/>
        </a:accent6>
        <a:hlink>
          <a:srgbClr val="666699"/>
        </a:hlink>
        <a:folHlink>
          <a:srgbClr val="CCCCE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2_Пиксел">
  <a:themeElements>
    <a:clrScheme name="1_Пиксел 12">
      <a:dk1>
        <a:srgbClr val="000000"/>
      </a:dk1>
      <a:lt1>
        <a:srgbClr val="FFFFFF"/>
      </a:lt1>
      <a:dk2>
        <a:srgbClr val="000000"/>
      </a:dk2>
      <a:lt2>
        <a:srgbClr val="00007D"/>
      </a:lt2>
      <a:accent1>
        <a:srgbClr val="9999FF"/>
      </a:accent1>
      <a:accent2>
        <a:srgbClr val="9999CC"/>
      </a:accent2>
      <a:accent3>
        <a:srgbClr val="FFFFFF"/>
      </a:accent3>
      <a:accent4>
        <a:srgbClr val="000000"/>
      </a:accent4>
      <a:accent5>
        <a:srgbClr val="CACAFF"/>
      </a:accent5>
      <a:accent6>
        <a:srgbClr val="8A8AB9"/>
      </a:accent6>
      <a:hlink>
        <a:srgbClr val="666699"/>
      </a:hlink>
      <a:folHlink>
        <a:srgbClr val="CCCCE6"/>
      </a:folHlink>
    </a:clrScheme>
    <a:fontScheme name="1_Пиксел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Пиксел 1">
        <a:dk1>
          <a:srgbClr val="0066FF"/>
        </a:dk1>
        <a:lt1>
          <a:srgbClr val="FFFFFF"/>
        </a:lt1>
        <a:dk2>
          <a:srgbClr val="000066"/>
        </a:dk2>
        <a:lt2>
          <a:srgbClr val="FFFFFF"/>
        </a:lt2>
        <a:accent1>
          <a:srgbClr val="6699FF"/>
        </a:accent1>
        <a:accent2>
          <a:srgbClr val="3333FF"/>
        </a:accent2>
        <a:accent3>
          <a:srgbClr val="AAAAB8"/>
        </a:accent3>
        <a:accent4>
          <a:srgbClr val="DADADA"/>
        </a:accent4>
        <a:accent5>
          <a:srgbClr val="B8CAFF"/>
        </a:accent5>
        <a:accent6>
          <a:srgbClr val="2D2DE7"/>
        </a:accent6>
        <a:hlink>
          <a:srgbClr val="FFCC00"/>
        </a:hlink>
        <a:folHlink>
          <a:srgbClr val="0000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Пиксел 2">
        <a:dk1>
          <a:srgbClr val="009999"/>
        </a:dk1>
        <a:lt1>
          <a:srgbClr val="FFFFFF"/>
        </a:lt1>
        <a:dk2>
          <a:srgbClr val="334B49"/>
        </a:dk2>
        <a:lt2>
          <a:srgbClr val="FFFFFF"/>
        </a:lt2>
        <a:accent1>
          <a:srgbClr val="33CCCC"/>
        </a:accent1>
        <a:accent2>
          <a:srgbClr val="008080"/>
        </a:accent2>
        <a:accent3>
          <a:srgbClr val="ADB1B1"/>
        </a:accent3>
        <a:accent4>
          <a:srgbClr val="DADADA"/>
        </a:accent4>
        <a:accent5>
          <a:srgbClr val="ADE2E2"/>
        </a:accent5>
        <a:accent6>
          <a:srgbClr val="007373"/>
        </a:accent6>
        <a:hlink>
          <a:srgbClr val="FFCC00"/>
        </a:hlink>
        <a:folHlink>
          <a:srgbClr val="0066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Пиксел 3">
        <a:dk1>
          <a:srgbClr val="006699"/>
        </a:dk1>
        <a:lt1>
          <a:srgbClr val="FFFFFF"/>
        </a:lt1>
        <a:dk2>
          <a:srgbClr val="333399"/>
        </a:dk2>
        <a:lt2>
          <a:srgbClr val="FFFFFF"/>
        </a:lt2>
        <a:accent1>
          <a:srgbClr val="0099CC"/>
        </a:accent1>
        <a:accent2>
          <a:srgbClr val="0386AF"/>
        </a:accent2>
        <a:accent3>
          <a:srgbClr val="ADADCA"/>
        </a:accent3>
        <a:accent4>
          <a:srgbClr val="DADADA"/>
        </a:accent4>
        <a:accent5>
          <a:srgbClr val="AACAE2"/>
        </a:accent5>
        <a:accent6>
          <a:srgbClr val="02799E"/>
        </a:accent6>
        <a:hlink>
          <a:srgbClr val="FFCC00"/>
        </a:hlink>
        <a:folHlink>
          <a:srgbClr val="66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Пиксел 4">
        <a:dk1>
          <a:srgbClr val="008080"/>
        </a:dk1>
        <a:lt1>
          <a:srgbClr val="FFFFFF"/>
        </a:lt1>
        <a:dk2>
          <a:srgbClr val="2F978D"/>
        </a:dk2>
        <a:lt2>
          <a:srgbClr val="FFFFFF"/>
        </a:lt2>
        <a:accent1>
          <a:srgbClr val="0099FF"/>
        </a:accent1>
        <a:accent2>
          <a:srgbClr val="009999"/>
        </a:accent2>
        <a:accent3>
          <a:srgbClr val="ADC9C5"/>
        </a:accent3>
        <a:accent4>
          <a:srgbClr val="DADADA"/>
        </a:accent4>
        <a:accent5>
          <a:srgbClr val="AACAFF"/>
        </a:accent5>
        <a:accent6>
          <a:srgbClr val="008A8A"/>
        </a:accent6>
        <a:hlink>
          <a:srgbClr val="FFFFCC"/>
        </a:hlink>
        <a:folHlink>
          <a:srgbClr val="70CAC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Пиксел 5">
        <a:dk1>
          <a:srgbClr val="822504"/>
        </a:dk1>
        <a:lt1>
          <a:srgbClr val="FFFFFF"/>
        </a:lt1>
        <a:dk2>
          <a:srgbClr val="330000"/>
        </a:dk2>
        <a:lt2>
          <a:srgbClr val="FFFFFF"/>
        </a:lt2>
        <a:accent1>
          <a:srgbClr val="FF9900"/>
        </a:accent1>
        <a:accent2>
          <a:srgbClr val="9E2A06"/>
        </a:accent2>
        <a:accent3>
          <a:srgbClr val="ADAAAA"/>
        </a:accent3>
        <a:accent4>
          <a:srgbClr val="DADADA"/>
        </a:accent4>
        <a:accent5>
          <a:srgbClr val="FFCAAA"/>
        </a:accent5>
        <a:accent6>
          <a:srgbClr val="8F2505"/>
        </a:accent6>
        <a:hlink>
          <a:srgbClr val="FF3300"/>
        </a:hlink>
        <a:folHlink>
          <a:srgbClr val="7C070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Пиксел 6">
        <a:dk1>
          <a:srgbClr val="336600"/>
        </a:dk1>
        <a:lt1>
          <a:srgbClr val="FFFFFF"/>
        </a:lt1>
        <a:dk2>
          <a:srgbClr val="4A7911"/>
        </a:dk2>
        <a:lt2>
          <a:srgbClr val="FFFFFF"/>
        </a:lt2>
        <a:accent1>
          <a:srgbClr val="666633"/>
        </a:accent1>
        <a:accent2>
          <a:srgbClr val="669900"/>
        </a:accent2>
        <a:accent3>
          <a:srgbClr val="B1BEAA"/>
        </a:accent3>
        <a:accent4>
          <a:srgbClr val="DADADA"/>
        </a:accent4>
        <a:accent5>
          <a:srgbClr val="B8B8AD"/>
        </a:accent5>
        <a:accent6>
          <a:srgbClr val="5C8A00"/>
        </a:accent6>
        <a:hlink>
          <a:srgbClr val="FFCC00"/>
        </a:hlink>
        <a:folHlink>
          <a:srgbClr val="99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Пиксел 7">
        <a:dk1>
          <a:srgbClr val="000000"/>
        </a:dk1>
        <a:lt1>
          <a:srgbClr val="FFFFFF"/>
        </a:lt1>
        <a:dk2>
          <a:srgbClr val="000000"/>
        </a:dk2>
        <a:lt2>
          <a:srgbClr val="CC3300"/>
        </a:lt2>
        <a:accent1>
          <a:srgbClr val="FFCC00"/>
        </a:accent1>
        <a:accent2>
          <a:srgbClr val="CC6600"/>
        </a:accent2>
        <a:accent3>
          <a:srgbClr val="FFFFFF"/>
        </a:accent3>
        <a:accent4>
          <a:srgbClr val="000000"/>
        </a:accent4>
        <a:accent5>
          <a:srgbClr val="FFE2AA"/>
        </a:accent5>
        <a:accent6>
          <a:srgbClr val="B95C00"/>
        </a:accent6>
        <a:hlink>
          <a:srgbClr val="663300"/>
        </a:hlink>
        <a:folHlink>
          <a:srgbClr val="CC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Пиксел 8">
        <a:dk1>
          <a:srgbClr val="003300"/>
        </a:dk1>
        <a:lt1>
          <a:srgbClr val="FFFFFF"/>
        </a:lt1>
        <a:dk2>
          <a:srgbClr val="000000"/>
        </a:dk2>
        <a:lt2>
          <a:srgbClr val="336600"/>
        </a:lt2>
        <a:accent1>
          <a:srgbClr val="CCCC00"/>
        </a:accent1>
        <a:accent2>
          <a:srgbClr val="669900"/>
        </a:accent2>
        <a:accent3>
          <a:srgbClr val="FFFFFF"/>
        </a:accent3>
        <a:accent4>
          <a:srgbClr val="002A00"/>
        </a:accent4>
        <a:accent5>
          <a:srgbClr val="E2E2AA"/>
        </a:accent5>
        <a:accent6>
          <a:srgbClr val="5C8A00"/>
        </a:accent6>
        <a:hlink>
          <a:srgbClr val="333300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Пиксел 9">
        <a:dk1>
          <a:srgbClr val="000000"/>
        </a:dk1>
        <a:lt1>
          <a:srgbClr val="FFFFFF"/>
        </a:lt1>
        <a:dk2>
          <a:srgbClr val="000000"/>
        </a:dk2>
        <a:lt2>
          <a:srgbClr val="440044"/>
        </a:lt2>
        <a:accent1>
          <a:srgbClr val="FFCCCC"/>
        </a:accent1>
        <a:accent2>
          <a:srgbClr val="790571"/>
        </a:accent2>
        <a:accent3>
          <a:srgbClr val="FFFFFF"/>
        </a:accent3>
        <a:accent4>
          <a:srgbClr val="000000"/>
        </a:accent4>
        <a:accent5>
          <a:srgbClr val="FFE2E2"/>
        </a:accent5>
        <a:accent6>
          <a:srgbClr val="6D0466"/>
        </a:accent6>
        <a:hlink>
          <a:srgbClr val="993366"/>
        </a:hlink>
        <a:folHlink>
          <a:srgbClr val="9F839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Пиксел 10">
        <a:dk1>
          <a:srgbClr val="000000"/>
        </a:dk1>
        <a:lt1>
          <a:srgbClr val="FFFFFF"/>
        </a:lt1>
        <a:dk2>
          <a:srgbClr val="000000"/>
        </a:dk2>
        <a:lt2>
          <a:srgbClr val="FF9900"/>
        </a:lt2>
        <a:accent1>
          <a:srgbClr val="FFCC99"/>
        </a:accent1>
        <a:accent2>
          <a:srgbClr val="FBA313"/>
        </a:accent2>
        <a:accent3>
          <a:srgbClr val="FFFFFF"/>
        </a:accent3>
        <a:accent4>
          <a:srgbClr val="000000"/>
        </a:accent4>
        <a:accent5>
          <a:srgbClr val="FFE2CA"/>
        </a:accent5>
        <a:accent6>
          <a:srgbClr val="E39310"/>
        </a:accent6>
        <a:hlink>
          <a:srgbClr val="CC3300"/>
        </a:hlink>
        <a:folHlink>
          <a:srgbClr val="FCC66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Пиксел 11">
        <a:dk1>
          <a:srgbClr val="000000"/>
        </a:dk1>
        <a:lt1>
          <a:srgbClr val="FFFFFF"/>
        </a:lt1>
        <a:dk2>
          <a:srgbClr val="000000"/>
        </a:dk2>
        <a:lt2>
          <a:srgbClr val="779F92"/>
        </a:lt2>
        <a:accent1>
          <a:srgbClr val="33CCCC"/>
        </a:accent1>
        <a:accent2>
          <a:srgbClr val="9DC2D7"/>
        </a:accent2>
        <a:accent3>
          <a:srgbClr val="FFFFFF"/>
        </a:accent3>
        <a:accent4>
          <a:srgbClr val="000000"/>
        </a:accent4>
        <a:accent5>
          <a:srgbClr val="ADE2E2"/>
        </a:accent5>
        <a:accent6>
          <a:srgbClr val="8EB0C3"/>
        </a:accent6>
        <a:hlink>
          <a:srgbClr val="006666"/>
        </a:hlink>
        <a:folHlink>
          <a:srgbClr val="CC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Пиксел 12">
        <a:dk1>
          <a:srgbClr val="000000"/>
        </a:dk1>
        <a:lt1>
          <a:srgbClr val="FFFFFF"/>
        </a:lt1>
        <a:dk2>
          <a:srgbClr val="000000"/>
        </a:dk2>
        <a:lt2>
          <a:srgbClr val="00007D"/>
        </a:lt2>
        <a:accent1>
          <a:srgbClr val="9999FF"/>
        </a:accent1>
        <a:accent2>
          <a:srgbClr val="9999CC"/>
        </a:accent2>
        <a:accent3>
          <a:srgbClr val="FFFFFF"/>
        </a:accent3>
        <a:accent4>
          <a:srgbClr val="000000"/>
        </a:accent4>
        <a:accent5>
          <a:srgbClr val="CACAFF"/>
        </a:accent5>
        <a:accent6>
          <a:srgbClr val="8A8AB9"/>
        </a:accent6>
        <a:hlink>
          <a:srgbClr val="666699"/>
        </a:hlink>
        <a:folHlink>
          <a:srgbClr val="CCCCE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4632</TotalTime>
  <Words>6364</Words>
  <Application>Microsoft Office PowerPoint</Application>
  <PresentationFormat>Экран (4:3)</PresentationFormat>
  <Paragraphs>1442</Paragraphs>
  <Slides>47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3</vt:i4>
      </vt:variant>
      <vt:variant>
        <vt:lpstr>Заголовки слайдов</vt:lpstr>
      </vt:variant>
      <vt:variant>
        <vt:i4>47</vt:i4>
      </vt:variant>
    </vt:vector>
  </HeadingPairs>
  <TitlesOfParts>
    <vt:vector size="50" baseType="lpstr">
      <vt:lpstr>Office Theme</vt:lpstr>
      <vt:lpstr>1_Пиксел</vt:lpstr>
      <vt:lpstr>2_Пиксел</vt:lpstr>
      <vt:lpstr>БЮДЖЕТ ДЛЯ ГРАЖДАН</vt:lpstr>
      <vt:lpstr>Вводная часть</vt:lpstr>
      <vt:lpstr>Основные параметры исполнения бюджета  муниципального образования «Демидовский район»  Смоленской области за 2023 год</vt:lpstr>
      <vt:lpstr>Динамика исполнения основных параметров бюджета  муниципального образования «Демидовский район» Смоленской области за 2023 год</vt:lpstr>
      <vt:lpstr>Достигнутые результаты исполнения бюджетной политики муниципального образования «Демидовский район» Смоленской области</vt:lpstr>
      <vt:lpstr>Доходы бюджета муниципального образования «Демидовский район» Смоленской области за 2023 год</vt:lpstr>
      <vt:lpstr>Налоговые и неналоговые доходы за 2023  год, тыс.руб.</vt:lpstr>
      <vt:lpstr>Безвозмездные поступления в 2023 году, тыс.руб.</vt:lpstr>
      <vt:lpstr>Расходы бюджета муниципального образования «Демидовский район» Смоленской области за 2023 год</vt:lpstr>
      <vt:lpstr>Показатели расходов бюджета муниципального образования «Демидовский район» Смоленской области за 2023 год</vt:lpstr>
      <vt:lpstr>Презентация PowerPoint</vt:lpstr>
      <vt:lpstr>Структура расходов бюджета муниципального образования «Демидовский район» Смоленской области за 2023 год</vt:lpstr>
      <vt:lpstr>Динамика расходов бюджета муниципального образования «Демидовский район» Смоленской области  (тыс.рублей)</vt:lpstr>
      <vt:lpstr>Расходы по разделу «Социальная политика»  за 2023 год  </vt:lpstr>
      <vt:lpstr>Исполнение расходов в расчете на душу населения  в 2023 г.</vt:lpstr>
      <vt:lpstr>Исполнение  МУНИЦИПАЛЬНЫХ ПРОГРАММ</vt:lpstr>
      <vt:lpstr>Презентация PowerPoint</vt:lpstr>
      <vt:lpstr>Презентация PowerPoint</vt:lpstr>
      <vt:lpstr>Муниципальная программа «Обеспечение жильем молодых семей»</vt:lpstr>
      <vt:lpstr>Муниципальная программа «Развитие дорожно-транспортного комплекса  муниципального образования «Демидовский район» Смоленской области»</vt:lpstr>
      <vt:lpstr>Муниципальная программа «Развитие физической культуры и спорта в  муниципальном образовании «Демидовский район» Смоленской области»</vt:lpstr>
      <vt:lpstr>Муниципальная программа «Развитие образования в муниципальном образовании</vt:lpstr>
      <vt:lpstr>Муниципальная программа «Развитие культуры в муниципальном образовании</vt:lpstr>
      <vt:lpstr>Муниципальная программа «Гражданско – патриотическое воспитание граждан в муниципальном образовании «Демидовский район» Смоленской области»</vt:lpstr>
      <vt:lpstr>Муниципальная программа «Развитие малого и среднего  предпринимательства в муниципальном образовании «Демидовский район»  Смоленской области»</vt:lpstr>
      <vt:lpstr>Муниципальная программа «Создание условий для обеспечения  безопасности жизнедеятельности населения муниципального образования  «Демидовский район» Смоленской области»</vt:lpstr>
      <vt:lpstr>Муниципальная программа «Модернизация объектов  коммунального назначения муниципальных учреждений на территории  муниципального образования «Демидовский район» Смоленской области» </vt:lpstr>
      <vt:lpstr>Муниципальная программа «Развитие добровольчества (волонтерства) в муниципальном образовании «Демидовский район» Смоленской области»</vt:lpstr>
      <vt:lpstr>Муниципальная программа «Демографическое развитие муниципального  образования «Демидовский район» Смоленской области»</vt:lpstr>
      <vt:lpstr>Муниципальная программа «Доступная среда муниципального образования «Демидовский район» Смоленской области»</vt:lpstr>
      <vt:lpstr>Муниципальная программа «Создание условий для эффективного управления муниципальными финансами в муниципальном образовании</vt:lpstr>
      <vt:lpstr>Муниципальная программа «Поддержка общественных некоммерческих  организаций муниципального образования «Демидовский район» Смоленской  области»</vt:lpstr>
      <vt:lpstr>Муниципальная программа «Создание условий для предоставления  гарантий по выплате пенсий за выслугу лет муниципальным служащим муниципального образования «Демидовский район» Смоленской области»</vt:lpstr>
      <vt:lpstr>Муниципальная программа «Обеспечение деятельности Администрации и  содержание аппарата Администрации муниципального образования «Демидовский район» Смоленской области»</vt:lpstr>
      <vt:lpstr>Муниципальная программа «Противодействие экстремизму и  профилактика терроризма на территории муниципального образования «Демидовский район» Смоленской области»</vt:lpstr>
      <vt:lpstr>Муниципальная программа «Повышение эффективности управления  муниципальным имуществом муниципального образования «Демидовский  район» Смоленской области»</vt:lpstr>
      <vt:lpstr>Муниципальная программа «Организация автотранспортного обслуживания органов местного самоуправления муниципального образования «Демидовский район» Смоленской области» </vt:lpstr>
      <vt:lpstr>Муниципальная программа «Обеспечение финансовых расходов Отдела  городского хозяйства Администрации муниципального образования «Демидовский район» Смоленской области»</vt:lpstr>
      <vt:lpstr>Муниципальная программа «Энергосбережение и повышение  энергетической эффективности на территории муниципального образования «Демидовский район» Смоленской области»</vt:lpstr>
      <vt:lpstr>Муниципальная программа «Разработка проектов генеральных планов и  правил землепользования и застройки сельских поселений Демидовского района Смоленской области»</vt:lpstr>
      <vt:lpstr>Бюджетные инвестиции на приобретение  объектов недвижимого имущества в муниципальную собственность</vt:lpstr>
      <vt:lpstr>Реализация  национальных проектов</vt:lpstr>
      <vt:lpstr>Презентация PowerPoint</vt:lpstr>
      <vt:lpstr>ИНФОРМАЦИЯ   ОБ   ИСПОЛНЕНИИ  НАЦИОНАЛЬНЫХ   ПРОЕКТОВ</vt:lpstr>
      <vt:lpstr>ИНФОРМАЦИЯ   ОБ   ИСПОЛНЕНИИ  НАЦИОНАЛЬНЫХ   ПРОЕКТОВ</vt:lpstr>
      <vt:lpstr>ИНФОРМАЦИЯ   ОБ   ИСПОЛНЕНИИ  НАЦИОНАЛЬНЫХ   ПРОЕКТОВ</vt:lpstr>
      <vt:lpstr> Контактная информация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Olga</dc:creator>
  <cp:lastModifiedBy>Пользователь Windows</cp:lastModifiedBy>
  <cp:revision>422</cp:revision>
  <cp:lastPrinted>2024-06-17T08:15:32Z</cp:lastPrinted>
  <dcterms:created xsi:type="dcterms:W3CDTF">2018-10-24T05:05:19Z</dcterms:created>
  <dcterms:modified xsi:type="dcterms:W3CDTF">2024-06-18T07:02:35Z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2017-12-04T00:00:00Z</vt:filetime>
  </property>
  <property fmtid="{D5CDD505-2E9C-101B-9397-08002B2CF9AE}" pid="3" name="Creator">
    <vt:lpwstr>Microsoft® PowerPoint® 2016</vt:lpwstr>
  </property>
  <property fmtid="{D5CDD505-2E9C-101B-9397-08002B2CF9AE}" pid="4" name="LastSaved">
    <vt:filetime>2018-10-24T00:00:00Z</vt:filetime>
  </property>
</Properties>
</file>