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800"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5" r:id="rId94"/>
    <p:sldId id="786" r:id="rId95"/>
    <p:sldId id="787" r:id="rId96"/>
    <p:sldId id="788" r:id="rId97"/>
    <p:sldId id="789" r:id="rId98"/>
    <p:sldId id="790" r:id="rId99"/>
    <p:sldId id="801" r:id="rId100"/>
    <p:sldId id="791" r:id="rId101"/>
    <p:sldId id="802" r:id="rId102"/>
    <p:sldId id="792" r:id="rId103"/>
    <p:sldId id="793" r:id="rId104"/>
    <p:sldId id="794" r:id="rId105"/>
    <p:sldId id="795" r:id="rId106"/>
    <p:sldId id="796" r:id="rId107"/>
    <p:sldId id="797" r:id="rId108"/>
    <p:sldId id="798" r:id="rId109"/>
    <p:sldId id="799"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80119808"/>
        <c:axId val="180125696"/>
      </c:barChart>
      <c:catAx>
        <c:axId val="18011980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0125696"/>
        <c:crosses val="autoZero"/>
        <c:auto val="1"/>
        <c:lblAlgn val="ctr"/>
        <c:lblOffset val="100"/>
        <c:noMultiLvlLbl val="0"/>
      </c:catAx>
      <c:valAx>
        <c:axId val="18012569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0119808"/>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2343385.2599999998</c:v>
                </c:pt>
                <c:pt idx="1">
                  <c:v>3024992.19</c:v>
                </c:pt>
                <c:pt idx="2">
                  <c:v>27441479.93</c:v>
                </c:pt>
                <c:pt idx="3" formatCode="General">
                  <c:v>700</c:v>
                </c:pt>
                <c:pt idx="4">
                  <c:v>9622518.5999999996</c:v>
                </c:pt>
                <c:pt idx="5">
                  <c:v>1332652</c:v>
                </c:pt>
                <c:pt idx="6">
                  <c:v>529674.43999999994</c:v>
                </c:pt>
                <c:pt idx="7">
                  <c:v>8961876.7899999991</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c:v>2642845.2599999998</c:v>
                </c:pt>
                <c:pt idx="1">
                  <c:v>3381922.54</c:v>
                </c:pt>
                <c:pt idx="2">
                  <c:v>28672623.289999999</c:v>
                </c:pt>
                <c:pt idx="3" formatCode="General">
                  <c:v>700</c:v>
                </c:pt>
                <c:pt idx="4">
                  <c:v>9622518.5999999996</c:v>
                </c:pt>
                <c:pt idx="6">
                  <c:v>526417.62</c:v>
                </c:pt>
                <c:pt idx="7">
                  <c:v>9131646.7899999991</c:v>
                </c:pt>
              </c:numCache>
            </c:numRef>
          </c:val>
        </c:ser>
        <c:dLbls>
          <c:showLegendKey val="0"/>
          <c:showVal val="0"/>
          <c:showCatName val="0"/>
          <c:showSerName val="0"/>
          <c:showPercent val="0"/>
          <c:showBubbleSize val="0"/>
        </c:dLbls>
        <c:gapWidth val="150"/>
        <c:shape val="box"/>
        <c:axId val="377292288"/>
        <c:axId val="377293824"/>
        <c:axId val="0"/>
      </c:bar3DChart>
      <c:catAx>
        <c:axId val="37729228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293824"/>
        <c:crosses val="autoZero"/>
        <c:auto val="0"/>
        <c:lblAlgn val="ctr"/>
        <c:lblOffset val="100"/>
        <c:noMultiLvlLbl val="0"/>
      </c:catAx>
      <c:valAx>
        <c:axId val="377293824"/>
        <c:scaling>
          <c:orientation val="minMax"/>
        </c:scaling>
        <c:delete val="0"/>
        <c:axPos val="l"/>
        <c:majorGridlines/>
        <c:numFmt formatCode="#,##0" sourceLinked="0"/>
        <c:majorTickMark val="out"/>
        <c:minorTickMark val="none"/>
        <c:tickLblPos val="nextTo"/>
        <c:txPr>
          <a:bodyPr/>
          <a:lstStyle/>
          <a:p>
            <a:pPr>
              <a:defRPr sz="1000" b="1" i="1" u="sng">
                <a:solidFill>
                  <a:schemeClr val="accent5">
                    <a:lumMod val="25000"/>
                  </a:schemeClr>
                </a:solidFill>
              </a:defRPr>
            </a:pPr>
            <a:endParaRPr lang="ru-RU"/>
          </a:p>
        </c:txPr>
        <c:crossAx val="3772922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c:f>
              <c:strCache>
                <c:ptCount val="1"/>
                <c:pt idx="0">
                  <c:v>0310</c:v>
                </c:pt>
              </c:strCache>
            </c:strRef>
          </c:cat>
          <c:val>
            <c:numRef>
              <c:f>Лист1!$D$2</c:f>
              <c:numCache>
                <c:formatCode>#,##0.00</c:formatCode>
                <c:ptCount val="1"/>
                <c:pt idx="0">
                  <c:v>160000</c:v>
                </c:pt>
              </c:numCache>
            </c:numRef>
          </c:val>
        </c:ser>
        <c:dLbls>
          <c:showLegendKey val="0"/>
          <c:showVal val="0"/>
          <c:showCatName val="0"/>
          <c:showSerName val="0"/>
          <c:showPercent val="0"/>
          <c:showBubbleSize val="0"/>
        </c:dLbls>
        <c:gapWidth val="150"/>
        <c:shape val="box"/>
        <c:axId val="377696640"/>
        <c:axId val="377698176"/>
        <c:axId val="0"/>
      </c:bar3DChart>
      <c:catAx>
        <c:axId val="37769664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698176"/>
        <c:crosses val="autoZero"/>
        <c:auto val="0"/>
        <c:lblAlgn val="ctr"/>
        <c:lblOffset val="100"/>
        <c:noMultiLvlLbl val="0"/>
      </c:catAx>
      <c:valAx>
        <c:axId val="377698176"/>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6966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0408</c:v>
                </c:pt>
                <c:pt idx="1">
                  <c:v>0409</c:v>
                </c:pt>
                <c:pt idx="2">
                  <c:v>0412</c:v>
                </c:pt>
              </c:strCache>
            </c:strRef>
          </c:cat>
          <c:val>
            <c:numRef>
              <c:f>Лист1!$B$2:$B$4</c:f>
              <c:numCache>
                <c:formatCode>#,##0.00</c:formatCode>
                <c:ptCount val="3"/>
                <c:pt idx="0">
                  <c:v>1250000</c:v>
                </c:pt>
                <c:pt idx="1">
                  <c:v>10947300</c:v>
                </c:pt>
                <c:pt idx="2">
                  <c:v>549000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Лист1!$A$2:$A$4</c:f>
              <c:strCache>
                <c:ptCount val="3"/>
                <c:pt idx="0">
                  <c:v>0408</c:v>
                </c:pt>
                <c:pt idx="1">
                  <c:v>0409</c:v>
                </c:pt>
                <c:pt idx="2">
                  <c:v>0412</c:v>
                </c:pt>
              </c:strCache>
            </c:strRef>
          </c:cat>
          <c:val>
            <c:numRef>
              <c:f>Лист1!$C$2:$C$4</c:f>
              <c:numCache>
                <c:formatCode>#,##0.00</c:formatCode>
                <c:ptCount val="3"/>
                <c:pt idx="0">
                  <c:v>1250000</c:v>
                </c:pt>
                <c:pt idx="1">
                  <c:v>10947300</c:v>
                </c:pt>
                <c:pt idx="2">
                  <c:v>549000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Лист1!$A$2:$A$4</c:f>
              <c:strCache>
                <c:ptCount val="3"/>
                <c:pt idx="0">
                  <c:v>0408</c:v>
                </c:pt>
                <c:pt idx="1">
                  <c:v>0409</c:v>
                </c:pt>
                <c:pt idx="2">
                  <c:v>0412</c:v>
                </c:pt>
              </c:strCache>
            </c:strRef>
          </c:cat>
          <c:val>
            <c:numRef>
              <c:f>Лист1!$D$2:$D$4</c:f>
              <c:numCache>
                <c:formatCode>#,##0.00</c:formatCode>
                <c:ptCount val="3"/>
                <c:pt idx="0">
                  <c:v>1250000</c:v>
                </c:pt>
                <c:pt idx="1">
                  <c:v>10947300</c:v>
                </c:pt>
                <c:pt idx="2">
                  <c:v>3151980</c:v>
                </c:pt>
              </c:numCache>
            </c:numRef>
          </c:val>
        </c:ser>
        <c:dLbls>
          <c:showLegendKey val="0"/>
          <c:showVal val="0"/>
          <c:showCatName val="0"/>
          <c:showSerName val="0"/>
          <c:showPercent val="0"/>
          <c:showBubbleSize val="0"/>
        </c:dLbls>
        <c:gapWidth val="150"/>
        <c:shape val="box"/>
        <c:axId val="377715712"/>
        <c:axId val="377717504"/>
        <c:axId val="0"/>
      </c:bar3DChart>
      <c:catAx>
        <c:axId val="37771571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717504"/>
        <c:crosses val="autoZero"/>
        <c:auto val="0"/>
        <c:lblAlgn val="ctr"/>
        <c:lblOffset val="100"/>
        <c:noMultiLvlLbl val="0"/>
      </c:catAx>
      <c:valAx>
        <c:axId val="377717504"/>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7157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377665408"/>
        <c:axId val="377666944"/>
        <c:axId val="0"/>
      </c:bar3DChart>
      <c:catAx>
        <c:axId val="37766540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666944"/>
        <c:crosses val="autoZero"/>
        <c:auto val="0"/>
        <c:lblAlgn val="ctr"/>
        <c:lblOffset val="100"/>
        <c:noMultiLvlLbl val="0"/>
      </c:catAx>
      <c:valAx>
        <c:axId val="377666944"/>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6654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47692779.100000001</c:v>
                </c:pt>
                <c:pt idx="1">
                  <c:v>234860761.41</c:v>
                </c:pt>
                <c:pt idx="2">
                  <c:v>17169565.780000001</c:v>
                </c:pt>
                <c:pt idx="3">
                  <c:v>472707</c:v>
                </c:pt>
                <c:pt idx="4">
                  <c:v>338000</c:v>
                </c:pt>
                <c:pt idx="5">
                  <c:v>16165937.24</c:v>
                </c:pt>
              </c:numCache>
            </c:numRef>
          </c:val>
        </c:ser>
        <c:dLbls>
          <c:showLegendKey val="0"/>
          <c:showVal val="0"/>
          <c:showCatName val="0"/>
          <c:showSerName val="0"/>
          <c:showPercent val="0"/>
          <c:showBubbleSize val="0"/>
        </c:dLbls>
        <c:gapWidth val="150"/>
        <c:shape val="box"/>
        <c:axId val="377766656"/>
        <c:axId val="377768192"/>
        <c:axId val="0"/>
      </c:bar3DChart>
      <c:catAx>
        <c:axId val="37776665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768192"/>
        <c:crosses val="autoZero"/>
        <c:auto val="0"/>
        <c:lblAlgn val="ctr"/>
        <c:lblOffset val="100"/>
        <c:noMultiLvlLbl val="0"/>
      </c:catAx>
      <c:valAx>
        <c:axId val="377768192"/>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7666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Лист1!$A$2:$A$3</c:f>
              <c:strCache>
                <c:ptCount val="2"/>
                <c:pt idx="0">
                  <c:v>0801</c:v>
                </c:pt>
                <c:pt idx="1">
                  <c:v>0804</c:v>
                </c:pt>
              </c:strCache>
            </c:strRef>
          </c:cat>
          <c:val>
            <c:numRef>
              <c:f>Лист1!$D$2:$D$3</c:f>
              <c:numCache>
                <c:formatCode>#,##0.00</c:formatCode>
                <c:ptCount val="2"/>
                <c:pt idx="0">
                  <c:v>55319159.259999998</c:v>
                </c:pt>
                <c:pt idx="1">
                  <c:v>10757471.359999999</c:v>
                </c:pt>
              </c:numCache>
            </c:numRef>
          </c:val>
        </c:ser>
        <c:dLbls>
          <c:showLegendKey val="0"/>
          <c:showVal val="0"/>
          <c:showCatName val="0"/>
          <c:showSerName val="0"/>
          <c:showPercent val="0"/>
          <c:showBubbleSize val="0"/>
        </c:dLbls>
        <c:gapWidth val="150"/>
        <c:shape val="box"/>
        <c:axId val="377785728"/>
        <c:axId val="377889920"/>
        <c:axId val="0"/>
      </c:bar3DChart>
      <c:catAx>
        <c:axId val="37778572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889920"/>
        <c:crosses val="autoZero"/>
        <c:auto val="0"/>
        <c:lblAlgn val="ctr"/>
        <c:lblOffset val="100"/>
        <c:noMultiLvlLbl val="0"/>
      </c:catAx>
      <c:valAx>
        <c:axId val="377889920"/>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7857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4826126.68</c:v>
                </c:pt>
                <c:pt idx="1">
                  <c:v>2957358.65</c:v>
                </c:pt>
                <c:pt idx="2">
                  <c:v>26669752.940000001</c:v>
                </c:pt>
                <c:pt idx="3">
                  <c:v>2051561</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5178162.82</c:v>
                </c:pt>
                <c:pt idx="1">
                  <c:v>2957358.65</c:v>
                </c:pt>
                <c:pt idx="2">
                  <c:v>26628900.780000001</c:v>
                </c:pt>
                <c:pt idx="3">
                  <c:v>2297762</c:v>
                </c:pt>
              </c:numCache>
            </c:numRef>
          </c:val>
        </c:ser>
        <c:dLbls>
          <c:showLegendKey val="0"/>
          <c:showVal val="0"/>
          <c:showCatName val="0"/>
          <c:showSerName val="0"/>
          <c:showPercent val="0"/>
          <c:showBubbleSize val="0"/>
        </c:dLbls>
        <c:gapWidth val="150"/>
        <c:shape val="box"/>
        <c:axId val="377907456"/>
        <c:axId val="377913344"/>
        <c:axId val="0"/>
      </c:bar3DChart>
      <c:catAx>
        <c:axId val="37790745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913344"/>
        <c:crosses val="autoZero"/>
        <c:auto val="0"/>
        <c:lblAlgn val="ctr"/>
        <c:lblOffset val="100"/>
        <c:noMultiLvlLbl val="0"/>
      </c:catAx>
      <c:valAx>
        <c:axId val="377913344"/>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9074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1101</c:v>
                </c:pt>
                <c:pt idx="1">
                  <c:v>1103</c:v>
                </c:pt>
              </c:numCache>
            </c:numRef>
          </c:cat>
          <c:val>
            <c:numRef>
              <c:f>Лист1!$B$2:$B$3</c:f>
              <c:numCache>
                <c:formatCode>#,##0.00</c:formatCode>
                <c:ptCount val="2"/>
                <c:pt idx="0">
                  <c:v>337376.3</c:v>
                </c:pt>
                <c:pt idx="1">
                  <c:v>885383</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Лист1!$A$2:$A$3</c:f>
              <c:numCache>
                <c:formatCode>@</c:formatCode>
                <c:ptCount val="2"/>
                <c:pt idx="0">
                  <c:v>1101</c:v>
                </c:pt>
                <c:pt idx="1">
                  <c:v>1103</c:v>
                </c:pt>
              </c:numCache>
            </c:numRef>
          </c:cat>
          <c:val>
            <c:numRef>
              <c:f>Лист1!$C$2:$C$3</c:f>
              <c:numCache>
                <c:formatCode>#,##0.00</c:formatCode>
                <c:ptCount val="2"/>
                <c:pt idx="0">
                  <c:v>6554165.2300000004</c:v>
                </c:pt>
                <c:pt idx="1">
                  <c:v>885383</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numRef>
              <c:f>Лист1!$A$2:$A$3</c:f>
              <c:numCache>
                <c:formatCode>@</c:formatCode>
                <c:ptCount val="2"/>
                <c:pt idx="0">
                  <c:v>1101</c:v>
                </c:pt>
                <c:pt idx="1">
                  <c:v>1103</c:v>
                </c:pt>
              </c:numCache>
            </c:numRef>
          </c:cat>
          <c:val>
            <c:numRef>
              <c:f>Лист1!$D$2:$D$3</c:f>
              <c:numCache>
                <c:formatCode>#,##0.00</c:formatCode>
                <c:ptCount val="2"/>
                <c:pt idx="0">
                  <c:v>6554165.2300000004</c:v>
                </c:pt>
                <c:pt idx="1">
                  <c:v>885383</c:v>
                </c:pt>
              </c:numCache>
            </c:numRef>
          </c:val>
        </c:ser>
        <c:dLbls>
          <c:showLegendKey val="0"/>
          <c:showVal val="0"/>
          <c:showCatName val="0"/>
          <c:showSerName val="0"/>
          <c:showPercent val="0"/>
          <c:showBubbleSize val="0"/>
        </c:dLbls>
        <c:gapWidth val="150"/>
        <c:shape val="box"/>
        <c:axId val="377988224"/>
        <c:axId val="377989760"/>
        <c:axId val="0"/>
      </c:bar3DChart>
      <c:catAx>
        <c:axId val="37798822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989760"/>
        <c:crosses val="autoZero"/>
        <c:auto val="0"/>
        <c:lblAlgn val="ctr"/>
        <c:lblOffset val="100"/>
        <c:noMultiLvlLbl val="0"/>
      </c:catAx>
      <c:valAx>
        <c:axId val="377989760"/>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9882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6797072968138486"/>
          <c:y val="0.10912825162283556"/>
          <c:w val="0.73202927031861509"/>
          <c:h val="0.48465200295205296"/>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ser>
          <c:idx val="2"/>
          <c:order val="2"/>
          <c:tx>
            <c:strRef>
              <c:f>Лист1!$D$1</c:f>
              <c:strCache>
                <c:ptCount val="1"/>
                <c:pt idx="0">
                  <c:v>Показатели с учетом проекта решения «О внесении изменений в бюджет»</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8640600</c:v>
                </c:pt>
              </c:numCache>
            </c:numRef>
          </c:val>
        </c:ser>
        <c:dLbls>
          <c:showLegendKey val="0"/>
          <c:showVal val="0"/>
          <c:showCatName val="0"/>
          <c:showSerName val="0"/>
          <c:showPercent val="0"/>
          <c:showBubbleSize val="0"/>
        </c:dLbls>
        <c:gapWidth val="150"/>
        <c:shape val="box"/>
        <c:axId val="378028032"/>
        <c:axId val="378029568"/>
        <c:axId val="0"/>
      </c:bar3DChart>
      <c:catAx>
        <c:axId val="37802803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8029568"/>
        <c:crosses val="autoZero"/>
        <c:auto val="0"/>
        <c:lblAlgn val="ctr"/>
        <c:lblOffset val="100"/>
        <c:noMultiLvlLbl val="0"/>
      </c:catAx>
      <c:valAx>
        <c:axId val="378029568"/>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8028032"/>
        <c:crosses val="autoZero"/>
        <c:crossBetween val="between"/>
      </c:valAx>
    </c:plotArea>
    <c:legend>
      <c:legendPos val="b"/>
      <c:legendEntry>
        <c:idx val="0"/>
        <c:txPr>
          <a:bodyPr/>
          <a:lstStyle/>
          <a:p>
            <a:pPr>
              <a:defRPr sz="1000" b="1" spc="-100" baseline="0">
                <a:solidFill>
                  <a:schemeClr val="accent5">
                    <a:lumMod val="25000"/>
                  </a:schemeClr>
                </a:solidFill>
              </a:defRPr>
            </a:pPr>
            <a:endParaRPr lang="ru-RU"/>
          </a:p>
        </c:txPr>
      </c:legendEntry>
      <c:legendEntry>
        <c:idx val="1"/>
        <c:txPr>
          <a:bodyPr/>
          <a:lstStyle/>
          <a:p>
            <a:pPr>
              <a:defRPr sz="1000" b="1" spc="-100" baseline="0">
                <a:solidFill>
                  <a:schemeClr val="accent5">
                    <a:lumMod val="25000"/>
                  </a:schemeClr>
                </a:solidFill>
              </a:defRPr>
            </a:pPr>
            <a:endParaRPr lang="ru-RU"/>
          </a:p>
        </c:txPr>
      </c:legendEntry>
      <c:legendEntry>
        <c:idx val="2"/>
        <c:txPr>
          <a:bodyPr/>
          <a:lstStyle/>
          <a:p>
            <a:pPr>
              <a:defRPr sz="1000" b="1" spc="-100" baseline="0">
                <a:solidFill>
                  <a:schemeClr val="accent5">
                    <a:lumMod val="25000"/>
                  </a:schemeClr>
                </a:solidFill>
              </a:defRPr>
            </a:pPr>
            <a:endParaRPr lang="ru-RU"/>
          </a:p>
        </c:txPr>
      </c:legendEntry>
      <c:layout>
        <c:manualLayout>
          <c:xMode val="edge"/>
          <c:yMode val="edge"/>
          <c:x val="0"/>
          <c:y val="0.71177607249988095"/>
          <c:w val="1"/>
          <c:h val="0.28373087514085737"/>
        </c:manualLayout>
      </c:layout>
      <c:overlay val="0"/>
      <c:txPr>
        <a:bodyPr/>
        <a:lstStyle/>
        <a:p>
          <a:pPr>
            <a:defRPr sz="1000" b="1" spc="-10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378106240"/>
        <c:axId val="378107776"/>
        <c:axId val="0"/>
      </c:bar3DChart>
      <c:catAx>
        <c:axId val="37810624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8107776"/>
        <c:crosses val="autoZero"/>
        <c:auto val="0"/>
        <c:lblAlgn val="ctr"/>
        <c:lblOffset val="100"/>
        <c:noMultiLvlLbl val="0"/>
      </c:catAx>
      <c:valAx>
        <c:axId val="378107776"/>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81062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525701.4</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535400</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217317760"/>
        <c:axId val="217319296"/>
        <c:axId val="0"/>
      </c:bar3DChart>
      <c:catAx>
        <c:axId val="217317760"/>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17319296"/>
        <c:crosses val="autoZero"/>
        <c:auto val="1"/>
        <c:lblAlgn val="ctr"/>
        <c:lblOffset val="100"/>
        <c:noMultiLvlLbl val="0"/>
      </c:catAx>
      <c:valAx>
        <c:axId val="217319296"/>
        <c:scaling>
          <c:orientation val="minMax"/>
        </c:scaling>
        <c:delete val="0"/>
        <c:axPos val="l"/>
        <c:majorGridlines/>
        <c:numFmt formatCode="General" sourceLinked="1"/>
        <c:majorTickMark val="out"/>
        <c:minorTickMark val="none"/>
        <c:tickLblPos val="nextTo"/>
        <c:crossAx val="217317760"/>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21132019800700005"/>
          <c:y val="2.5618503110977252E-2"/>
          <c:w val="0.7882154789518776"/>
          <c:h val="0.34666853214290366"/>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 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 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3024.9921899999999</c:v>
                </c:pt>
                <c:pt idx="1">
                  <c:v>83384.108200000002</c:v>
                </c:pt>
                <c:pt idx="2">
                  <c:v>301341.46538000001</c:v>
                </c:pt>
                <c:pt idx="3">
                  <c:v>68784.274730000005</c:v>
                </c:pt>
                <c:pt idx="4">
                  <c:v>4094.4070499999998</c:v>
                </c:pt>
                <c:pt idx="5">
                  <c:v>43720.956740000001</c:v>
                </c:pt>
                <c:pt idx="6">
                  <c:v>1734.5363</c:v>
                </c:pt>
              </c:numCache>
            </c:numRef>
          </c:val>
        </c:ser>
        <c:ser>
          <c:idx val="2"/>
          <c:order val="2"/>
          <c:tx>
            <c:strRef>
              <c:f>Лист1!$D$1</c:f>
              <c:strCache>
                <c:ptCount val="1"/>
                <c:pt idx="0">
                  <c:v>Показатели с учетом проекта решения «О внесении изменений в бюджет»</c:v>
                </c:pt>
              </c:strCache>
            </c:strRef>
          </c:tx>
          <c:spPr>
            <a:solidFill>
              <a:srgbClr val="7030A0"/>
            </a:solidFill>
          </c:spPr>
          <c:invertIfNegative val="0"/>
          <c:cat>
            <c:strRef>
              <c:f>Лист1!$A$2:$A$8</c:f>
              <c:strCache>
                <c:ptCount val="7"/>
                <c:pt idx="0">
                  <c:v>1.Демидовский районный Совет депутатов</c:v>
                </c:pt>
                <c:pt idx="1">
                  <c:v>2. 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3381.92254</c:v>
                </c:pt>
                <c:pt idx="1">
                  <c:v>86912.194539999997</c:v>
                </c:pt>
                <c:pt idx="2">
                  <c:v>318017.91142999998</c:v>
                </c:pt>
                <c:pt idx="3">
                  <c:v>74448.095950000003</c:v>
                </c:pt>
                <c:pt idx="4">
                  <c:v>4094.4070499999998</c:v>
                </c:pt>
                <c:pt idx="5">
                  <c:v>46810.999920000002</c:v>
                </c:pt>
                <c:pt idx="6">
                  <c:v>1734.5363</c:v>
                </c:pt>
              </c:numCache>
            </c:numRef>
          </c:val>
        </c:ser>
        <c:dLbls>
          <c:showLegendKey val="0"/>
          <c:showVal val="0"/>
          <c:showCatName val="0"/>
          <c:showSerName val="0"/>
          <c:showPercent val="0"/>
          <c:showBubbleSize val="0"/>
        </c:dLbls>
        <c:gapWidth val="75"/>
        <c:shape val="cylinder"/>
        <c:axId val="377603968"/>
        <c:axId val="377605504"/>
        <c:axId val="0"/>
      </c:bar3DChart>
      <c:catAx>
        <c:axId val="377603968"/>
        <c:scaling>
          <c:orientation val="minMax"/>
        </c:scaling>
        <c:delete val="0"/>
        <c:axPos val="b"/>
        <c:numFmt formatCode="_(&quot;₽&quot;* #,##0.00_);_(&quot;₽&quot;* \(#,##0.00\);_(&quot;₽&quot;* &quot;-&quot;??_);_(@_)" sourceLinked="0"/>
        <c:majorTickMark val="in"/>
        <c:minorTickMark val="in"/>
        <c:tickLblPos val="low"/>
        <c:txPr>
          <a:bodyPr/>
          <a:lstStyle/>
          <a:p>
            <a:pPr>
              <a:defRPr sz="1100" b="1" i="1" u="sng" baseline="0">
                <a:solidFill>
                  <a:schemeClr val="accent5">
                    <a:lumMod val="25000"/>
                  </a:schemeClr>
                </a:solidFill>
              </a:defRPr>
            </a:pPr>
            <a:endParaRPr lang="ru-RU"/>
          </a:p>
        </c:txPr>
        <c:crossAx val="377605504"/>
        <c:crosses val="autoZero"/>
        <c:auto val="0"/>
        <c:lblAlgn val="ctr"/>
        <c:lblOffset val="100"/>
        <c:tickLblSkip val="1"/>
        <c:noMultiLvlLbl val="0"/>
      </c:catAx>
      <c:valAx>
        <c:axId val="377605504"/>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77603968"/>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530179.80000000005</c:v>
                </c:pt>
                <c:pt idx="1">
                  <c:v>5220.2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376468608"/>
        <c:axId val="376470144"/>
        <c:axId val="0"/>
      </c:bar3DChart>
      <c:catAx>
        <c:axId val="376468608"/>
        <c:scaling>
          <c:orientation val="minMax"/>
        </c:scaling>
        <c:delete val="0"/>
        <c:axPos val="b"/>
        <c:majorTickMark val="out"/>
        <c:minorTickMark val="none"/>
        <c:tickLblPos val="low"/>
        <c:txPr>
          <a:bodyPr anchor="b" anchorCtr="1"/>
          <a:lstStyle/>
          <a:p>
            <a:pPr>
              <a:defRPr sz="1200" b="0" i="1" spc="-100" baseline="0"/>
            </a:pPr>
            <a:endParaRPr lang="ru-RU"/>
          </a:p>
        </c:txPr>
        <c:crossAx val="376470144"/>
        <c:crosses val="autoZero"/>
        <c:auto val="0"/>
        <c:lblAlgn val="ctr"/>
        <c:lblOffset val="100"/>
        <c:noMultiLvlLbl val="0"/>
      </c:catAx>
      <c:valAx>
        <c:axId val="376470144"/>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76468608"/>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76324480"/>
        <c:axId val="376326016"/>
      </c:lineChart>
      <c:catAx>
        <c:axId val="376324480"/>
        <c:scaling>
          <c:orientation val="minMax"/>
        </c:scaling>
        <c:delete val="0"/>
        <c:axPos val="b"/>
        <c:majorTickMark val="out"/>
        <c:minorTickMark val="none"/>
        <c:tickLblPos val="nextTo"/>
        <c:txPr>
          <a:bodyPr/>
          <a:lstStyle/>
          <a:p>
            <a:pPr>
              <a:defRPr sz="1200" baseline="0"/>
            </a:pPr>
            <a:endParaRPr lang="ru-RU"/>
          </a:p>
        </c:txPr>
        <c:crossAx val="376326016"/>
        <c:crosses val="autoZero"/>
        <c:auto val="1"/>
        <c:lblAlgn val="ctr"/>
        <c:lblOffset val="100"/>
        <c:noMultiLvlLbl val="0"/>
      </c:catAx>
      <c:valAx>
        <c:axId val="376326016"/>
        <c:scaling>
          <c:orientation val="minMax"/>
        </c:scaling>
        <c:delete val="0"/>
        <c:axPos val="l"/>
        <c:majorGridlines/>
        <c:numFmt formatCode="General" sourceLinked="1"/>
        <c:majorTickMark val="out"/>
        <c:minorTickMark val="none"/>
        <c:tickLblPos val="nextTo"/>
        <c:crossAx val="3763244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311127.2</c:v>
                </c:pt>
                <c:pt idx="3">
                  <c:v>192871.8</c:v>
                </c:pt>
                <c:pt idx="4">
                  <c:v>219517.1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224272.8</c:v>
                </c:pt>
                <c:pt idx="3">
                  <c:v>223428.5</c:v>
                </c:pt>
                <c:pt idx="4">
                  <c:v>230229.4</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76279808"/>
        <c:axId val="376281344"/>
        <c:axId val="0"/>
      </c:bar3DChart>
      <c:catAx>
        <c:axId val="376279808"/>
        <c:scaling>
          <c:orientation val="minMax"/>
        </c:scaling>
        <c:delete val="0"/>
        <c:axPos val="b"/>
        <c:majorTickMark val="out"/>
        <c:minorTickMark val="none"/>
        <c:tickLblPos val="nextTo"/>
        <c:txPr>
          <a:bodyPr/>
          <a:lstStyle/>
          <a:p>
            <a:pPr>
              <a:defRPr sz="800" b="1" i="0" baseline="0"/>
            </a:pPr>
            <a:endParaRPr lang="ru-RU"/>
          </a:p>
        </c:txPr>
        <c:crossAx val="376281344"/>
        <c:crosses val="autoZero"/>
        <c:auto val="1"/>
        <c:lblAlgn val="ctr"/>
        <c:lblOffset val="100"/>
        <c:noMultiLvlLbl val="0"/>
      </c:catAx>
      <c:valAx>
        <c:axId val="376281344"/>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76279808"/>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76437376"/>
        <c:axId val="376512896"/>
        <c:axId val="0"/>
      </c:bar3DChart>
      <c:catAx>
        <c:axId val="376437376"/>
        <c:scaling>
          <c:orientation val="minMax"/>
        </c:scaling>
        <c:delete val="0"/>
        <c:axPos val="b"/>
        <c:majorTickMark val="out"/>
        <c:minorTickMark val="none"/>
        <c:tickLblPos val="nextTo"/>
        <c:crossAx val="376512896"/>
        <c:crosses val="autoZero"/>
        <c:auto val="1"/>
        <c:lblAlgn val="ctr"/>
        <c:lblOffset val="100"/>
        <c:noMultiLvlLbl val="0"/>
      </c:catAx>
      <c:valAx>
        <c:axId val="376512896"/>
        <c:scaling>
          <c:orientation val="minMax"/>
        </c:scaling>
        <c:delete val="0"/>
        <c:axPos val="l"/>
        <c:majorGridlines/>
        <c:numFmt formatCode="0%" sourceLinked="1"/>
        <c:majorTickMark val="out"/>
        <c:minorTickMark val="none"/>
        <c:tickLblPos val="nextTo"/>
        <c:crossAx val="376437376"/>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ИЗЕНЕНИЙ В РЕШЕНИЕ  №97/9 ОТ 26.12.2023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РЕШЕНИЯ от 21.03.2024 №19/3)</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2156692937"/>
              </p:ext>
            </p:extLst>
          </p:nvPr>
        </p:nvGraphicFramePr>
        <p:xfrm>
          <a:off x="307975" y="1503948"/>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3">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780 687,05</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+ 8 918 158,57</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8 918 158,57</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Планируемое </a:t>
            </a:r>
            <a:r>
              <a:rPr kumimoji="0" lang="ru-RU" altLang="ru-RU" sz="1400" b="1" i="0" u="sng" strike="noStrike" cap="none" normalizeH="0" dirty="0" smtClean="0">
                <a:ln>
                  <a:noFill/>
                </a:ln>
                <a:solidFill>
                  <a:schemeClr val="bg2"/>
                </a:solidFill>
                <a:effectLst/>
                <a:latin typeface="Arial" pitchFamily="34" charset="0"/>
                <a:ea typeface="Times New Roman" pitchFamily="18" charset="0"/>
                <a:cs typeface="Arial" pitchFamily="34" charset="0"/>
              </a:rPr>
              <a:t> 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зменение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41786604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123970972"/>
              </p:ext>
            </p:extLst>
          </p:nvPr>
        </p:nvGraphicFramePr>
        <p:xfrm>
          <a:off x="107503" y="985223"/>
          <a:ext cx="9001001" cy="5660463"/>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a:t>
                      </a: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Показатели с учетом проекта решения «О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планируемых 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245446">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- 359 467,16</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325 996 307,08</a:t>
                      </a:r>
                    </a:p>
                  </a:txBody>
                  <a:tcPr marL="9525" marR="9525" marT="9525" marB="0" anchor="ctr"/>
                </a:tc>
                <a:tc>
                  <a:txBody>
                    <a:bodyPr/>
                    <a:lstStyle/>
                    <a:p>
                      <a:pPr algn="r" fontAlgn="t"/>
                      <a:r>
                        <a:rPr lang="ru-RU" sz="1000" b="0" i="0" u="none" strike="noStrike" dirty="0" smtClean="0">
                          <a:solidFill>
                            <a:srgbClr val="000000"/>
                          </a:solidFill>
                          <a:effectLst/>
                          <a:latin typeface="Arial Cyr"/>
                        </a:rPr>
                        <a:t>342 891 368,13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+ 16 895 061,05</a:t>
                      </a:r>
                      <a:endParaRPr lang="ru-RU" sz="1000" b="0" i="0" u="none" strike="noStrike" dirty="0">
                        <a:solidFill>
                          <a:srgbClr val="000000"/>
                        </a:solidFill>
                        <a:effectLst/>
                        <a:latin typeface="Arial Cyr"/>
                      </a:endParaRPr>
                    </a:p>
                  </a:txBody>
                  <a:tcPr marL="9525" marR="9525" marT="9525" marB="0" anchor="ctr"/>
                </a:tc>
              </a:tr>
              <a:tr h="368169">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73 749 095,95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+ 5 663 821,22</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1 283 113,40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+ 1 224 991,40</a:t>
                      </a:r>
                      <a:endParaRPr lang="ru-RU" sz="900" dirty="0">
                        <a:effectLst/>
                        <a:latin typeface="+mn-lt"/>
                        <a:ea typeface="Times New Roman"/>
                      </a:endParaRPr>
                    </a:p>
                  </a:txBody>
                  <a:tcPr marL="11284" marR="11284" marT="0" marB="0" anchor="ctr"/>
                </a:tc>
              </a:tr>
              <a:tr h="490891">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3199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847040356"/>
              </p:ext>
            </p:extLst>
          </p:nvPr>
        </p:nvGraphicFramePr>
        <p:xfrm>
          <a:off x="155575" y="1013004"/>
          <a:ext cx="8880922" cy="5244119"/>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a:t>
                      </a: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Показатели с учетом проекта решения «О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46 910 999,92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+ 3 190 043,18</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5 178 162,82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+ 352 036,14</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30 360 007,79</a:t>
                      </a:r>
                    </a:p>
                  </a:txBody>
                  <a:tcPr marL="9525" marR="9525" marT="9525" marB="0" anchor="ctr"/>
                </a:tc>
                <a:tc>
                  <a:txBody>
                    <a:bodyPr/>
                    <a:lstStyle/>
                    <a:p>
                      <a:pPr algn="r" fontAlgn="t"/>
                      <a:r>
                        <a:rPr lang="ru-RU" sz="1000" b="0" i="0" u="none" strike="noStrike" dirty="0" smtClean="0">
                          <a:solidFill>
                            <a:srgbClr val="000000"/>
                          </a:solidFill>
                          <a:effectLst/>
                          <a:latin typeface="Arial Cyr"/>
                        </a:rPr>
                        <a:t>30 973 930,15</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+ 739 </a:t>
                      </a:r>
                      <a:r>
                        <a:rPr lang="ru-RU" sz="1000" b="0" i="0" u="none" strike="noStrike" dirty="0">
                          <a:solidFill>
                            <a:srgbClr val="000000"/>
                          </a:solidFill>
                          <a:effectLst/>
                          <a:latin typeface="Arial Cyr"/>
                        </a:rPr>
                        <a:t>458,65</a:t>
                      </a: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352 886,00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- 24 992,00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1 822 980,00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a:t>
                      </a:r>
                      <a:r>
                        <a:rPr lang="ru-RU" sz="900" baseline="0" dirty="0" smtClean="0">
                          <a:effectLst/>
                          <a:latin typeface="+mn-lt"/>
                          <a:ea typeface="Times New Roman"/>
                        </a:rPr>
                        <a:t> 1 402 980,00</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8258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866153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157961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8091939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5311819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a:hlinkClick r:id="rId2"/>
              </a:rPr>
              <a:t>fdm03fin</a:t>
            </a:r>
            <a:r>
              <a:rPr lang="ru-RU" dirty="0">
                <a:hlinkClick r:id="rId2"/>
              </a:rPr>
              <a:t>@</a:t>
            </a:r>
            <a:r>
              <a:rPr lang="en-US" dirty="0" err="1">
                <a:hlinkClick r:id="rId2"/>
              </a:rPr>
              <a:t>yandex</a:t>
            </a:r>
            <a:r>
              <a:rPr lang="ru-RU" dirty="0">
                <a:hlinkClick r:id="rId2"/>
              </a:rPr>
              <a:t>.</a:t>
            </a:r>
            <a:r>
              <a:rPr lang="ru-RU" dirty="0" err="1">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5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8171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404664"/>
            <a:ext cx="9144000" cy="6453336"/>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50"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9033"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49"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433"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60"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a:t>
              </a:r>
              <a:r>
                <a:rPr lang="ru-RU" b="1" smtClean="0">
                  <a:solidFill>
                    <a:schemeClr val="bg1"/>
                  </a:solidFill>
                </a:rPr>
                <a:t>2024 </a:t>
              </a:r>
              <a:r>
                <a:rPr lang="ru-RU" b="1" smtClean="0">
                  <a:solidFill>
                    <a:schemeClr val="bg1"/>
                  </a:solidFill>
                </a:rPr>
                <a:t>–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404664"/>
            <a:ext cx="9144000" cy="6453336"/>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525 701,2</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535 400,0</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594015904"/>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2333447874"/>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525 701,2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121,1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471 462,</a:t>
                      </a:r>
                      <a:r>
                        <a:rPr lang="ru-RU" sz="1000" dirty="0">
                          <a:latin typeface="Times New Roman" panose="02020603050405020304" pitchFamily="18" charset="0"/>
                          <a:cs typeface="Times New Roman" panose="02020603050405020304" pitchFamily="18" charset="0"/>
                        </a:rPr>
                        <a:t>0</a:t>
                      </a:r>
                      <a:endParaRPr lang="ru-RU" sz="10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121,4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535 400,0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120,7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105,3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549450748"/>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735 954,9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525 701,2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657 253,5</a:t>
                      </a:r>
                      <a:endParaRPr lang="en-US"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535 400,0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20 975,3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471 462,0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38 384,9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245 123,9</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223 841,9</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2 537,4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38 384,9</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092985100"/>
              </p:ext>
            </p:extLst>
          </p:nvPr>
        </p:nvGraphicFramePr>
        <p:xfrm>
          <a:off x="765175" y="3508375"/>
          <a:ext cx="7656513" cy="1789113"/>
        </p:xfrm>
        <a:graphic>
          <a:graphicData uri="http://schemas.openxmlformats.org/presentationml/2006/ole">
            <mc:AlternateContent xmlns:mc="http://schemas.openxmlformats.org/markup-compatibility/2006">
              <mc:Choice xmlns:v="urn:schemas-microsoft-com:vml" Requires="v">
                <p:oleObj spid="_x0000_s47949" name="Лист" r:id="rId5" imgW="10963387" imgH="2562337" progId="Excel.Sheet.8">
                  <p:embed/>
                </p:oleObj>
              </mc:Choice>
              <mc:Fallback>
                <p:oleObj name="Лист" r:id="rId5" imgW="10963387" imgH="2562337" progId="Excel.Sheet.8">
                  <p:embed/>
                  <p:pic>
                    <p:nvPicPr>
                      <p:cNvPr id="0" name="Picture 190"/>
                      <p:cNvPicPr>
                        <a:picLocks noGrp="1" noChangeAspect="1" noChangeArrowheads="1"/>
                      </p:cNvPicPr>
                      <p:nvPr/>
                    </p:nvPicPr>
                    <p:blipFill>
                      <a:blip r:embed="rId6"/>
                      <a:srcRect/>
                      <a:stretch>
                        <a:fillRect/>
                      </a:stretch>
                    </p:blipFill>
                    <p:spPr bwMode="auto">
                      <a:xfrm>
                        <a:off x="765175" y="3508375"/>
                        <a:ext cx="7656513" cy="17891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280149202"/>
              </p:ext>
            </p:extLst>
          </p:nvPr>
        </p:nvGraphicFramePr>
        <p:xfrm>
          <a:off x="1065213" y="2447925"/>
          <a:ext cx="7577137" cy="3402013"/>
        </p:xfrm>
        <a:graphic>
          <a:graphicData uri="http://schemas.openxmlformats.org/presentationml/2006/ole">
            <mc:AlternateContent xmlns:mc="http://schemas.openxmlformats.org/markup-compatibility/2006">
              <mc:Choice xmlns:v="urn:schemas-microsoft-com:vml" Requires="v">
                <p:oleObj spid="_x0000_s48957" name="Лист" r:id="rId4" imgW="8296275" imgH="3724275" progId="Excel.Sheet.8">
                  <p:embed/>
                </p:oleObj>
              </mc:Choice>
              <mc:Fallback>
                <p:oleObj name="Лист" r:id="rId4" imgW="8296275" imgH="3724275" progId="Excel.Sheet.8">
                  <p:embed/>
                  <p:pic>
                    <p:nvPicPr>
                      <p:cNvPr id="0" name="Picture 186"/>
                      <p:cNvPicPr>
                        <a:picLocks noGrp="1" noChangeAspect="1" noChangeArrowheads="1"/>
                      </p:cNvPicPr>
                      <p:nvPr/>
                    </p:nvPicPr>
                    <p:blipFill>
                      <a:blip r:embed="rId5"/>
                      <a:srcRect/>
                      <a:stretch>
                        <a:fillRect/>
                      </a:stretch>
                    </p:blipFill>
                    <p:spPr bwMode="auto">
                      <a:xfrm>
                        <a:off x="1065213" y="2447925"/>
                        <a:ext cx="7577137" cy="3402013"/>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78"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48"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73"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93920052"/>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3313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48"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79"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55485538"/>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130" name="Лист" r:id="rId5" imgW="10429875" imgH="2562225" progId="Excel.Sheet.8">
                  <p:embed/>
                </p:oleObj>
              </mc:Choice>
              <mc:Fallback>
                <p:oleObj name="Лист" r:id="rId5" imgW="10429875" imgH="25622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44,0</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730031478"/>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45"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711072854"/>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340"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316991225"/>
              </p:ext>
            </p:extLst>
          </p:nvPr>
        </p:nvGraphicFramePr>
        <p:xfrm>
          <a:off x="506413" y="2649538"/>
          <a:ext cx="8331200" cy="3452812"/>
        </p:xfrm>
        <a:graphic>
          <a:graphicData uri="http://schemas.openxmlformats.org/presentationml/2006/ole">
            <mc:AlternateContent xmlns:mc="http://schemas.openxmlformats.org/markup-compatibility/2006">
              <mc:Choice xmlns:v="urn:schemas-microsoft-com:vml" Requires="v">
                <p:oleObj spid="_x0000_s77701" name="Лист" r:id="rId4" imgW="7743749" imgH="3209991" progId="Excel.Sheet.8">
                  <p:embed/>
                </p:oleObj>
              </mc:Choice>
              <mc:Fallback>
                <p:oleObj name="Лист" r:id="rId4" imgW="7743749" imgH="3209991" progId="Excel.Sheet.8">
                  <p:embed/>
                  <p:pic>
                    <p:nvPicPr>
                      <p:cNvPr id="0" name="Picture 227"/>
                      <p:cNvPicPr>
                        <a:picLocks noGrp="1" noChangeAspect="1" noChangeArrowheads="1"/>
                      </p:cNvPicPr>
                      <p:nvPr/>
                    </p:nvPicPr>
                    <p:blipFill>
                      <a:blip r:embed="rId5"/>
                      <a:srcRect/>
                      <a:stretch>
                        <a:fillRect/>
                      </a:stretch>
                    </p:blipFill>
                    <p:spPr bwMode="auto">
                      <a:xfrm>
                        <a:off x="506413" y="2649538"/>
                        <a:ext cx="8331200" cy="3452812"/>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561851052"/>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1023" name="Лист" r:id="rId4" imgW="7743749" imgH="3533808" progId="Excel.Sheet.8">
                  <p:embed/>
                </p:oleObj>
              </mc:Choice>
              <mc:Fallback>
                <p:oleObj name="Лист" r:id="rId4" imgW="7743749" imgH="3533808"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039" name="Лист" r:id="rId4" imgW="7772400" imgH="3724341" progId="Excel.Sheet.8">
                  <p:embed/>
                </p:oleObj>
              </mc:Choice>
              <mc:Fallback>
                <p:oleObj name="Лист" r:id="rId4" imgW="7772400" imgH="3724341"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403955752"/>
              </p:ext>
            </p:extLst>
          </p:nvPr>
        </p:nvGraphicFramePr>
        <p:xfrm>
          <a:off x="347663" y="2106613"/>
          <a:ext cx="8577262" cy="3721100"/>
        </p:xfrm>
        <a:graphic>
          <a:graphicData uri="http://schemas.openxmlformats.org/presentationml/2006/ole">
            <mc:AlternateContent xmlns:mc="http://schemas.openxmlformats.org/markup-compatibility/2006">
              <mc:Choice xmlns:v="urn:schemas-microsoft-com:vml" Requires="v">
                <p:oleObj spid="_x0000_s123737" name="Лист" r:id="rId4" imgW="9067800" imgH="3933825" progId="Excel.Sheet.8">
                  <p:embed/>
                </p:oleObj>
              </mc:Choice>
              <mc:Fallback>
                <p:oleObj name="Лист" r:id="rId4" imgW="9067800" imgH="3933825" progId="Excel.Sheet.8">
                  <p:embed/>
                  <p:pic>
                    <p:nvPicPr>
                      <p:cNvPr id="0" name="Picture 189"/>
                      <p:cNvPicPr>
                        <a:picLocks noGrp="1" noChangeAspect="1" noChangeArrowheads="1"/>
                      </p:cNvPicPr>
                      <p:nvPr/>
                    </p:nvPicPr>
                    <p:blipFill>
                      <a:blip r:embed="rId5"/>
                      <a:srcRect/>
                      <a:stretch>
                        <a:fillRect/>
                      </a:stretch>
                    </p:blipFill>
                    <p:spPr bwMode="auto">
                      <a:xfrm>
                        <a:off x="347663" y="2106613"/>
                        <a:ext cx="8577262" cy="372110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886,1</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a:t>
            </a:r>
            <a:r>
              <a:rPr lang="en-US" sz="2000" b="1" dirty="0" smtClean="0">
                <a:solidFill>
                  <a:srgbClr val="C00000"/>
                </a:solidFill>
                <a:latin typeface="Times New Roman" pitchFamily="18" charset="0"/>
                <a:cs typeface="Times New Roman" pitchFamily="18" charset="0"/>
              </a:rPr>
              <a:t>658,</a:t>
            </a:r>
            <a:r>
              <a:rPr lang="ru-RU" sz="2000" b="1" dirty="0" smtClean="0">
                <a:solidFill>
                  <a:srgbClr val="C00000"/>
                </a:solidFill>
                <a:latin typeface="Times New Roman" pitchFamily="18" charset="0"/>
                <a:cs typeface="Times New Roman" pitchFamily="18" charset="0"/>
              </a:rPr>
              <a:t>0</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6 228,1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454357200"/>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5 178,2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19 886,1</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75051793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49 958</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29 551</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5 037</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6 166</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a:t>
                      </a:r>
                      <a:r>
                        <a:rPr lang="en-US" dirty="0" smtClean="0"/>
                        <a:t>58</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535 400,0</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530 179,8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5 220,2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491350"/>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12304415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342 891,3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73 749,1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1 283,1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46 911,0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5 178,2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 </a:t>
                      </a:r>
                      <a:r>
                        <a:rPr lang="en-US" sz="1000" b="1" i="0" u="none" strike="noStrike" dirty="0" smtClean="0">
                          <a:solidFill>
                            <a:srgbClr val="000066"/>
                          </a:solidFill>
                          <a:latin typeface="Times New Roman" pitchFamily="18" charset="0"/>
                          <a:cs typeface="Times New Roman" pitchFamily="18" charset="0"/>
                        </a:rPr>
                        <a:t>973,9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1 823,0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530 179,8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387124610"/>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342 891,3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40 299,8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235 125,6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15 937,6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11 716,5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a:t>
                      </a:r>
                      <a:r>
                        <a:rPr lang="ru-RU" sz="900" b="1" i="1" dirty="0" smtClean="0">
                          <a:solidFill>
                            <a:schemeClr val="accent1">
                              <a:lumMod val="25000"/>
                            </a:schemeClr>
                          </a:solidFill>
                        </a:rPr>
                        <a:t>1</a:t>
                      </a:r>
                      <a:r>
                        <a:rPr lang="en-US" sz="900" b="1" i="1" dirty="0" smtClean="0">
                          <a:solidFill>
                            <a:schemeClr val="accent1">
                              <a:lumMod val="25000"/>
                            </a:schemeClr>
                          </a:solidFill>
                        </a:rPr>
                        <a:t>5,5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25 990,8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8089970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73 749,1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2 998,4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8 300,6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20 528,4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30 321,5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0160770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1 283,1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1 266,1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4240689309"/>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46 911,0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8 522,4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38 384,9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97645550"/>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5 178,2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03095202"/>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30 973,9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27 591,6</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642,8</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29445242"/>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352,9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74411437"/>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1 823,0</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78767963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14 695,9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9092207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2121685691"/>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2581370741"/>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ru-RU" sz="1000" dirty="0" smtClean="0"/>
                        <a:t>441 604,9</a:t>
                      </a:r>
                      <a:endParaRPr lang="ru-RU" sz="1000" dirty="0"/>
                    </a:p>
                  </a:txBody>
                  <a:tcPr anchor="ctr">
                    <a:solidFill>
                      <a:schemeClr val="accent6">
                        <a:lumMod val="20000"/>
                        <a:lumOff val="80000"/>
                      </a:schemeClr>
                    </a:solidFill>
                  </a:tcPr>
                </a:tc>
                <a:tc>
                  <a:txBody>
                    <a:bodyPr/>
                    <a:lstStyle/>
                    <a:p>
                      <a:pPr algn="ctr"/>
                      <a:r>
                        <a:rPr lang="en-US" sz="1000" dirty="0" smtClean="0"/>
                        <a:t>535 400,0</a:t>
                      </a:r>
                      <a:endParaRPr lang="ru-RU" sz="1000" dirty="0"/>
                    </a:p>
                  </a:txBody>
                  <a:tcPr anchor="ctr">
                    <a:solidFill>
                      <a:schemeClr val="accent6">
                        <a:lumMod val="20000"/>
                        <a:lumOff val="80000"/>
                      </a:schemeClr>
                    </a:solidFill>
                  </a:tcPr>
                </a:tc>
                <a:tc>
                  <a:txBody>
                    <a:bodyPr/>
                    <a:lstStyle/>
                    <a:p>
                      <a:pPr algn="ctr"/>
                      <a:r>
                        <a:rPr lang="en-US" sz="1000" dirty="0" smtClean="0"/>
                        <a:t>416</a:t>
                      </a:r>
                      <a:r>
                        <a:rPr lang="en-US" sz="1000" baseline="0" dirty="0" smtClean="0"/>
                        <a:t> 300,3</a:t>
                      </a:r>
                      <a:endParaRPr lang="ru-RU" sz="1000" dirty="0"/>
                    </a:p>
                  </a:txBody>
                  <a:tcPr anchor="ctr">
                    <a:solidFill>
                      <a:schemeClr val="accent6">
                        <a:lumMod val="20000"/>
                        <a:lumOff val="80000"/>
                      </a:schemeClr>
                    </a:solidFill>
                  </a:tcPr>
                </a:tc>
                <a:tc>
                  <a:txBody>
                    <a:bodyPr/>
                    <a:lstStyle/>
                    <a:p>
                      <a:pPr algn="ctr"/>
                      <a:r>
                        <a:rPr lang="en-US" sz="1000" dirty="0" smtClean="0"/>
                        <a:t>449 746,5</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a:t>
                      </a:r>
                      <a:r>
                        <a:rPr lang="ru-RU" sz="1000" dirty="0" smtClean="0"/>
                        <a:t>702,9</a:t>
                      </a:r>
                      <a:endParaRPr lang="ru-RU" sz="1000" dirty="0"/>
                    </a:p>
                  </a:txBody>
                  <a:tcPr anchor="ctr">
                    <a:solidFill>
                      <a:schemeClr val="accent6">
                        <a:lumMod val="20000"/>
                        <a:lumOff val="80000"/>
                      </a:schemeClr>
                    </a:solidFill>
                  </a:tcPr>
                </a:tc>
                <a:tc>
                  <a:txBody>
                    <a:bodyPr/>
                    <a:lstStyle/>
                    <a:p>
                      <a:pPr algn="ctr"/>
                      <a:r>
                        <a:rPr lang="en-US" sz="1000" dirty="0" smtClean="0"/>
                        <a:t>224 272,8</a:t>
                      </a:r>
                      <a:endParaRPr lang="ru-RU" sz="1000" dirty="0"/>
                    </a:p>
                  </a:txBody>
                  <a:tcPr anchor="ctr">
                    <a:solidFill>
                      <a:schemeClr val="accent6">
                        <a:lumMod val="20000"/>
                        <a:lumOff val="80000"/>
                      </a:schemeClr>
                    </a:solidFill>
                  </a:tcPr>
                </a:tc>
                <a:tc>
                  <a:txBody>
                    <a:bodyPr/>
                    <a:lstStyle/>
                    <a:p>
                      <a:pPr algn="ctr"/>
                      <a:r>
                        <a:rPr lang="en-US" sz="1000" dirty="0" smtClean="0"/>
                        <a:t>223 428,5</a:t>
                      </a:r>
                      <a:endParaRPr lang="ru-RU" sz="1000" dirty="0"/>
                    </a:p>
                  </a:txBody>
                  <a:tcPr anchor="ctr">
                    <a:solidFill>
                      <a:schemeClr val="accent6">
                        <a:lumMod val="20000"/>
                        <a:lumOff val="80000"/>
                      </a:schemeClr>
                    </a:solidFill>
                  </a:tcPr>
                </a:tc>
                <a:tc>
                  <a:txBody>
                    <a:bodyPr/>
                    <a:lstStyle/>
                    <a:p>
                      <a:pPr algn="ctr"/>
                      <a:r>
                        <a:rPr lang="en-US" sz="1000" dirty="0" smtClean="0"/>
                        <a:t>230 229,4</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ru-RU" sz="1000" dirty="0" smtClean="0"/>
                        <a:t>255 902,0</a:t>
                      </a:r>
                      <a:endParaRPr lang="ru-RU" sz="1000" dirty="0"/>
                    </a:p>
                  </a:txBody>
                  <a:tcPr anchor="ctr">
                    <a:solidFill>
                      <a:schemeClr val="accent6">
                        <a:lumMod val="20000"/>
                        <a:lumOff val="80000"/>
                      </a:schemeClr>
                    </a:solidFill>
                  </a:tcPr>
                </a:tc>
                <a:tc>
                  <a:txBody>
                    <a:bodyPr/>
                    <a:lstStyle/>
                    <a:p>
                      <a:pPr algn="ctr"/>
                      <a:r>
                        <a:rPr lang="en-US" sz="1000" dirty="0" smtClean="0"/>
                        <a:t>311 127,2</a:t>
                      </a:r>
                      <a:endParaRPr lang="ru-RU" sz="1000" dirty="0"/>
                    </a:p>
                  </a:txBody>
                  <a:tcPr anchor="ctr">
                    <a:solidFill>
                      <a:schemeClr val="accent6">
                        <a:lumMod val="20000"/>
                        <a:lumOff val="80000"/>
                      </a:schemeClr>
                    </a:solidFill>
                  </a:tcPr>
                </a:tc>
                <a:tc>
                  <a:txBody>
                    <a:bodyPr/>
                    <a:lstStyle/>
                    <a:p>
                      <a:pPr algn="ctr"/>
                      <a:r>
                        <a:rPr lang="en-US" sz="1000" dirty="0" smtClean="0"/>
                        <a:t>192 871,8</a:t>
                      </a:r>
                      <a:endParaRPr lang="ru-RU" sz="1000" dirty="0"/>
                    </a:p>
                  </a:txBody>
                  <a:tcPr anchor="ctr">
                    <a:solidFill>
                      <a:schemeClr val="accent6">
                        <a:lumMod val="20000"/>
                        <a:lumOff val="80000"/>
                      </a:schemeClr>
                    </a:solidFill>
                  </a:tcPr>
                </a:tc>
                <a:tc>
                  <a:txBody>
                    <a:bodyPr/>
                    <a:lstStyle/>
                    <a:p>
                      <a:pPr algn="ctr"/>
                      <a:r>
                        <a:rPr lang="en-US" sz="1000" dirty="0" smtClean="0"/>
                        <a:t>219 517,1</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4026623304"/>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ru-RU"/>
          </a:p>
        </p:txBody>
      </p:sp>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проекта 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14374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273695" y="404951"/>
            <a:ext cx="8728521" cy="645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решения Демидовского районного Совета депутатов «О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внесении изменений в решение Демидовского районного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от 26.12.2023 № 97/9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 бюджете муниципального образования «Демидовский район» Смоленской области на 2024 год и на плановый период 2025 и 2026 годов» (далее –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планируется к утверждению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sz="1200" b="1" dirty="0">
              <a:solidFill>
                <a:schemeClr val="accent5">
                  <a:lumMod val="25000"/>
                </a:schemeClr>
              </a:solidFill>
              <a:latin typeface="Times New Roman" panose="02020603050405020304" pitchFamily="18" charset="0"/>
              <a:cs typeface="Times New Roman" panose="02020603050405020304" pitchFamily="18" charset="0"/>
            </a:endParaRPr>
          </a:p>
          <a:p>
            <a:pPr lvl="0" algn="r" eaLnBrk="0" hangingPunct="0"/>
            <a:endParaRPr lang="ru-RU" altLang="ru-RU" sz="1200" b="1" dirty="0" smtClean="0">
              <a:solidFill>
                <a:schemeClr val="accent5">
                  <a:lumMod val="25000"/>
                </a:schemeClr>
              </a:solidFill>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Общие</a:t>
            </a:r>
            <a:r>
              <a:rPr lang="ru-RU" b="1" spc="-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 </a:t>
            </a:r>
            <a:r>
              <a:rPr lang="ru-RU" dirty="0">
                <a:solidFill>
                  <a:schemeClr val="accent5">
                    <a:lumMod val="25000"/>
                  </a:schemeClr>
                </a:solidFill>
                <a:latin typeface="Times New Roman"/>
                <a:cs typeface="Times New Roman"/>
              </a:rPr>
              <a:t>бюджета</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 планируются к утверждению </a:t>
            </a:r>
            <a:r>
              <a:rPr lang="ru-RU" dirty="0" smtClean="0">
                <a:solidFill>
                  <a:schemeClr val="accent5">
                    <a:lumMod val="25000"/>
                  </a:schemeClr>
                </a:solidFill>
                <a:latin typeface="Times New Roman"/>
                <a:cs typeface="Times New Roman"/>
              </a:rPr>
              <a:t>на</a:t>
            </a:r>
            <a:r>
              <a:rPr lang="ru-RU" spc="-5" dirty="0" smtClean="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2024</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a:t>
            </a:r>
            <a:r>
              <a:rPr lang="ru-RU" dirty="0" smtClean="0">
                <a:solidFill>
                  <a:schemeClr val="accent5">
                    <a:lumMod val="25000"/>
                  </a:schemeClr>
                </a:solidFill>
                <a:latin typeface="Times New Roman"/>
                <a:cs typeface="Times New Roman"/>
              </a:rPr>
              <a:t>с</a:t>
            </a:r>
            <a:r>
              <a:rPr lang="ru-RU" spc="-1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20 397,2</a:t>
            </a:r>
            <a:r>
              <a:rPr lang="ru-RU" spc="27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spc="-5" dirty="0" smtClean="0">
                <a:solidFill>
                  <a:schemeClr val="accent5">
                    <a:lumMod val="25000"/>
                  </a:schemeClr>
                </a:solidFill>
                <a:latin typeface="Times New Roman"/>
                <a:cs typeface="Times New Roman"/>
              </a:rPr>
              <a:t>2025 </a:t>
            </a:r>
            <a:r>
              <a:rPr lang="ru-RU" dirty="0" smtClean="0">
                <a:solidFill>
                  <a:schemeClr val="accent5">
                    <a:lumMod val="25000"/>
                  </a:schemeClr>
                </a:solidFill>
                <a:latin typeface="Times New Roman"/>
                <a:cs typeface="Times New Roman"/>
              </a:rPr>
              <a:t>и</a:t>
            </a:r>
            <a:r>
              <a:rPr lang="ru-RU" spc="-5" dirty="0" smtClean="0">
                <a:solidFill>
                  <a:schemeClr val="accent5">
                    <a:lumMod val="25000"/>
                  </a:schemeClr>
                </a:solidFill>
                <a:latin typeface="Times New Roman"/>
                <a:cs typeface="Times New Roman"/>
              </a:rPr>
              <a:t> </a:t>
            </a:r>
            <a:r>
              <a:rPr lang="ru-RU" spc="-20" dirty="0" smtClean="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года 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dirty="0" smtClean="0">
                <a:solidFill>
                  <a:schemeClr val="accent5">
                    <a:lumMod val="25000"/>
                  </a:schemeClr>
                </a:solidFill>
                <a:latin typeface="Times New Roman"/>
                <a:cs typeface="Times New Roman"/>
              </a:rPr>
              <a:t>.</a:t>
            </a:r>
            <a:r>
              <a:rPr lang="ru-RU"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и</a:t>
            </a:r>
            <a:r>
              <a:rPr lang="ru-RU" b="1" spc="37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неналоговые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a:t>
            </a:r>
            <a:r>
              <a:rPr lang="ru-RU" b="1" spc="37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бюджета</a:t>
            </a:r>
            <a:r>
              <a:rPr lang="ru-RU" spc="-4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3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spc="-10" dirty="0" smtClean="0">
                <a:solidFill>
                  <a:schemeClr val="accent5">
                    <a:lumMod val="25000"/>
                  </a:schemeClr>
                </a:solidFill>
                <a:latin typeface="Times New Roman"/>
                <a:cs typeface="Times New Roman"/>
              </a:rPr>
              <a:t>.</a:t>
            </a:r>
          </a:p>
          <a:p>
            <a:pPr marL="12700" marR="6985" indent="251460" algn="just">
              <a:spcBef>
                <a:spcPts val="105"/>
              </a:spcBef>
            </a:pPr>
            <a:r>
              <a:rPr lang="ru-RU" dirty="0">
                <a:solidFill>
                  <a:schemeClr val="accent5">
                    <a:lumMod val="25000"/>
                  </a:schemeClr>
                </a:solidFill>
                <a:latin typeface="Times New Roman"/>
                <a:cs typeface="Times New Roman"/>
              </a:rPr>
              <a:t>Доходная</a:t>
            </a:r>
            <a:r>
              <a:rPr lang="ru-RU" spc="-4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часть</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бюджета</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2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a:t>
            </a:r>
            <a:r>
              <a:rPr lang="ru-RU" b="1" spc="-1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безвозмездным</a:t>
            </a:r>
            <a:r>
              <a:rPr lang="ru-RU" b="1" spc="-5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поступлениям</a:t>
            </a:r>
            <a:r>
              <a:rPr lang="ru-RU" b="1" spc="-3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планируются к утверждению 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2024</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с</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20 397,2</a:t>
            </a:r>
            <a:r>
              <a:rPr lang="ru-RU" spc="27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2025 </a:t>
            </a:r>
            <a:r>
              <a:rPr lang="ru-RU" dirty="0">
                <a:solidFill>
                  <a:schemeClr val="accent5">
                    <a:lumMod val="25000"/>
                  </a:schemeClr>
                </a:solidFill>
                <a:latin typeface="Times New Roman"/>
                <a:cs typeface="Times New Roman"/>
              </a:rPr>
              <a:t>и</a:t>
            </a:r>
            <a:r>
              <a:rPr lang="ru-RU" spc="-5" dirty="0">
                <a:solidFill>
                  <a:schemeClr val="accent5">
                    <a:lumMod val="25000"/>
                  </a:schemeClr>
                </a:solidFill>
                <a:latin typeface="Times New Roman"/>
                <a:cs typeface="Times New Roman"/>
              </a:rPr>
              <a:t> </a:t>
            </a:r>
            <a:r>
              <a:rPr lang="ru-RU" spc="-20" dirty="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года 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dirty="0">
                <a:solidFill>
                  <a:schemeClr val="accent5">
                    <a:lumMod val="25000"/>
                  </a:schemeClr>
                </a:solidFill>
                <a:latin typeface="Times New Roman"/>
                <a:cs typeface="Times New Roman"/>
              </a:rPr>
              <a:t>.</a:t>
            </a:r>
            <a:r>
              <a:rPr lang="ru-RU" spc="-30" dirty="0">
                <a:solidFill>
                  <a:schemeClr val="accent5">
                    <a:lumMod val="25000"/>
                  </a:schemeClr>
                </a:solidFill>
                <a:latin typeface="Times New Roman"/>
                <a:cs typeface="Times New Roman"/>
              </a:rPr>
              <a:t> </a:t>
            </a:r>
          </a:p>
          <a:p>
            <a:pPr marL="12700" marR="6985" indent="251460" algn="just">
              <a:spcBef>
                <a:spcPts val="105"/>
              </a:spcBef>
            </a:pPr>
            <a:r>
              <a:rPr lang="ru-RU" spc="-30" dirty="0" smtClean="0">
                <a:solidFill>
                  <a:schemeClr val="accent5">
                    <a:lumMod val="25000"/>
                  </a:schemeClr>
                </a:solidFill>
                <a:latin typeface="Times New Roman"/>
                <a:cs typeface="Times New Roman"/>
              </a:rPr>
              <a:t> </a:t>
            </a:r>
            <a:endParaRPr lang="ru-RU" dirty="0" smtClean="0">
              <a:solidFill>
                <a:schemeClr val="accent5">
                  <a:lumMod val="25000"/>
                </a:schemeClr>
              </a:solidFill>
              <a:latin typeface="Times New Roman"/>
              <a:cs typeface="Times New Roman"/>
            </a:endParaRPr>
          </a:p>
          <a:p>
            <a:pPr marL="12700" marR="6985" indent="251460" algn="just">
              <a:lnSpc>
                <a:spcPct val="100000"/>
              </a:lnSpc>
              <a:spcBef>
                <a:spcPts val="105"/>
              </a:spcBef>
            </a:pPr>
            <a:endParaRPr lang="ru-RU" dirty="0">
              <a:solidFill>
                <a:schemeClr val="accent5">
                  <a:lumMod val="25000"/>
                </a:schemeClr>
              </a:solidFill>
              <a:latin typeface="Times New Roman"/>
              <a:cs typeface="Times New Roman"/>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707387503"/>
              </p:ext>
            </p:extLst>
          </p:nvPr>
        </p:nvGraphicFramePr>
        <p:xfrm>
          <a:off x="460374" y="2636912"/>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525 701,2</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+ 20 397,2</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535 400,0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+ 29 315,3</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+ 8 918,1</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263219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3793833302"/>
              </p:ext>
            </p:extLst>
          </p:nvPr>
        </p:nvGraphicFramePr>
        <p:xfrm>
          <a:off x="117425" y="867412"/>
          <a:ext cx="8991079" cy="5831767"/>
        </p:xfrm>
        <a:graphic>
          <a:graphicData uri="http://schemas.openxmlformats.org/drawingml/2006/table">
            <a:tbl>
              <a:tblPr firstRow="1" firstCol="1" bandRow="1">
                <a:tableStyleId>{93296810-A885-4BE3-A3E7-6D5BEEA58F35}</a:tableStyleId>
              </a:tblPr>
              <a:tblGrid>
                <a:gridCol w="6018351"/>
                <a:gridCol w="950277"/>
                <a:gridCol w="950277"/>
                <a:gridCol w="1072174"/>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54 239 200,00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a:solidFill>
                            <a:srgbClr val="000000"/>
                          </a:solidFill>
                          <a:effectLst/>
                          <a:latin typeface="Times New Roman"/>
                          <a:ea typeface="Times New Roman"/>
                          <a:cs typeface="Times New Roman"/>
                        </a:rPr>
                        <a:t>54 239 200,00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a:solidFill>
                            <a:srgbClr val="000000"/>
                          </a:solidFill>
                          <a:effectLst/>
                          <a:latin typeface="Times New Roman"/>
                          <a:ea typeface="Times New Roman"/>
                          <a:cs typeface="Times New Roman"/>
                        </a:rPr>
                        <a:t>451 064 853,54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471 462 022,11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+ 20 397 168,57</a:t>
                      </a:r>
                      <a:endParaRPr lang="ru-RU" sz="1000" dirty="0">
                        <a:effectLst/>
                        <a:latin typeface="Times New Roman"/>
                        <a:ea typeface="Times New Roman"/>
                        <a:cs typeface="Times New Roman"/>
                      </a:endParaRPr>
                    </a:p>
                  </a:txBody>
                  <a:tcPr marL="68580" marR="68580" marT="0" marB="0"/>
                </a:tc>
              </a:tr>
              <a:tr h="334232">
                <a:tc>
                  <a:txBody>
                    <a:bodyPr/>
                    <a:lstStyle/>
                    <a:p>
                      <a:pPr marL="21590">
                        <a:lnSpc>
                          <a:spcPct val="115000"/>
                        </a:lnSpc>
                        <a:spcAft>
                          <a:spcPts val="0"/>
                        </a:spcAft>
                      </a:pPr>
                      <a:r>
                        <a:rPr lang="ru-RU" sz="1000" dirty="0">
                          <a:effectLst/>
                          <a:latin typeface="Times New Roman"/>
                          <a:ea typeface="Times New Roman"/>
                          <a:cs typeface="Times New Roman"/>
                        </a:rPr>
                        <a:t>Дотация на поддержку мер по обеспечению сбалансированности бюджетов муниципальных образований Смоленской области</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69 249 000,00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77 591 000,00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+ 8 342 000,00</a:t>
                      </a:r>
                      <a:endParaRPr lang="ru-RU" sz="1000" dirty="0">
                        <a:effectLst/>
                        <a:latin typeface="Times New Roman"/>
                        <a:ea typeface="Times New Roman"/>
                        <a:cs typeface="Times New Roman"/>
                      </a:endParaRPr>
                    </a:p>
                  </a:txBody>
                  <a:tcPr marL="68580" marR="68580" marT="0" marB="0"/>
                </a:tc>
              </a:tr>
              <a:tr h="213769">
                <a:tc>
                  <a:txBody>
                    <a:bodyPr/>
                    <a:lstStyle/>
                    <a:p>
                      <a:pPr marL="21590">
                        <a:lnSpc>
                          <a:spcPct val="115000"/>
                        </a:lnSpc>
                        <a:spcAft>
                          <a:spcPts val="0"/>
                        </a:spcAft>
                      </a:pPr>
                      <a:r>
                        <a:rPr lang="ru-RU" sz="1000" dirty="0">
                          <a:effectLst/>
                          <a:latin typeface="Times New Roman"/>
                          <a:ea typeface="Times New Roman"/>
                          <a:cs typeface="Times New Roman"/>
                        </a:rPr>
                        <a:t>Субсидии на реализацию мероприятий по обеспечению жильем молодых семей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667 856,94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428 882,51</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- 238 974,43</a:t>
                      </a:r>
                      <a:endParaRPr lang="ru-RU" sz="1000">
                        <a:effectLst/>
                        <a:latin typeface="Times New Roman"/>
                        <a:ea typeface="Times New Roman"/>
                        <a:cs typeface="Times New Roman"/>
                      </a:endParaRPr>
                    </a:p>
                  </a:txBody>
                  <a:tcPr marL="68580" marR="68580" marT="0" marB="0"/>
                </a:tc>
              </a:tr>
              <a:tr h="360040">
                <a:tc>
                  <a:txBody>
                    <a:bodyPr/>
                    <a:lstStyle/>
                    <a:p>
                      <a:pPr marL="21590">
                        <a:lnSpc>
                          <a:spcPct val="115000"/>
                        </a:lnSpc>
                        <a:spcAft>
                          <a:spcPts val="0"/>
                        </a:spcAft>
                      </a:pPr>
                      <a:r>
                        <a:rPr lang="ru-RU" sz="1000" dirty="0">
                          <a:effectLst/>
                          <a:latin typeface="Times New Roman"/>
                          <a:ea typeface="Times New Roman"/>
                          <a:cs typeface="Times New Roman"/>
                        </a:rPr>
                        <a:t>Субсидии на государственную поддержку отрасли культуры (поддержка лучших работников сельских учреждений культуры)</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46 856,00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60 243,00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13 387,00</a:t>
                      </a:r>
                      <a:endParaRPr lang="ru-RU" sz="1000">
                        <a:effectLst/>
                        <a:latin typeface="Times New Roman"/>
                        <a:ea typeface="Times New Roman"/>
                        <a:cs typeface="Times New Roman"/>
                      </a:endParaRPr>
                    </a:p>
                  </a:txBody>
                  <a:tcPr marL="68580" marR="68580" marT="0" marB="0"/>
                </a:tc>
              </a:tr>
              <a:tr h="216024">
                <a:tc>
                  <a:txBody>
                    <a:bodyPr/>
                    <a:lstStyle/>
                    <a:p>
                      <a:pPr>
                        <a:lnSpc>
                          <a:spcPct val="115000"/>
                        </a:lnSpc>
                        <a:spcAft>
                          <a:spcPts val="0"/>
                        </a:spcAft>
                      </a:pPr>
                      <a:r>
                        <a:rPr lang="ru-RU" sz="1000" dirty="0">
                          <a:solidFill>
                            <a:schemeClr val="bg1"/>
                          </a:solidFill>
                          <a:effectLst/>
                          <a:latin typeface="Times New Roman"/>
                          <a:ea typeface="Times New Roman"/>
                          <a:cs typeface="Times New Roman"/>
                        </a:rPr>
                        <a:t>  Субсидии на предоставление грантов субъектам малого и среднего предпринимательства</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1 200 000,00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+ 1 200 000,00</a:t>
                      </a:r>
                      <a:endParaRPr lang="ru-RU" sz="1000">
                        <a:effectLst/>
                        <a:latin typeface="Times New Roman"/>
                        <a:ea typeface="Times New Roman"/>
                        <a:cs typeface="Times New Roman"/>
                      </a:endParaRPr>
                    </a:p>
                  </a:txBody>
                  <a:tcPr marL="68580" marR="68580" marT="0" marB="0"/>
                </a:tc>
              </a:tr>
              <a:tr h="216024">
                <a:tc>
                  <a:txBody>
                    <a:bodyPr/>
                    <a:lstStyle/>
                    <a:p>
                      <a:pPr>
                        <a:lnSpc>
                          <a:spcPct val="115000"/>
                        </a:lnSpc>
                        <a:spcAft>
                          <a:spcPts val="0"/>
                        </a:spcAft>
                      </a:pPr>
                      <a:r>
                        <a:rPr lang="ru-RU" sz="1000" dirty="0">
                          <a:solidFill>
                            <a:schemeClr val="bg1"/>
                          </a:solidFill>
                          <a:effectLst/>
                          <a:latin typeface="Times New Roman"/>
                          <a:ea typeface="Times New Roman"/>
                          <a:cs typeface="Times New Roman"/>
                        </a:rPr>
                        <a:t>  Субсидии на разработку и внесение изменений в генеральные планы, правила землепользования и застройки городских и (или) сельских поселений Смоленской области</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1 129 980,00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+ 1 129 980,00</a:t>
                      </a:r>
                      <a:endParaRPr lang="ru-RU" sz="1000">
                        <a:effectLst/>
                        <a:latin typeface="Times New Roman"/>
                        <a:ea typeface="Times New Roman"/>
                        <a:cs typeface="Times New Roman"/>
                      </a:endParaRPr>
                    </a:p>
                  </a:txBody>
                  <a:tcPr marL="68580" marR="68580" marT="0" marB="0"/>
                </a:tc>
              </a:tr>
              <a:tr h="239577">
                <a:tc>
                  <a:txBody>
                    <a:bodyPr/>
                    <a:lstStyle/>
                    <a:p>
                      <a:pPr>
                        <a:lnSpc>
                          <a:spcPct val="115000"/>
                        </a:lnSpc>
                        <a:spcAft>
                          <a:spcPts val="0"/>
                        </a:spcAft>
                      </a:pPr>
                      <a:r>
                        <a:rPr lang="ru-RU" sz="1000" dirty="0">
                          <a:solidFill>
                            <a:schemeClr val="bg1"/>
                          </a:solidFill>
                          <a:effectLst/>
                          <a:latin typeface="Times New Roman"/>
                          <a:ea typeface="Times New Roman"/>
                          <a:cs typeface="Times New Roman"/>
                        </a:rPr>
                        <a:t>  Субвенции на реализацию государственных полномочий по созданию административных комиссий в муниципальных районах и городских округах Смоленской области в целях привлечения к административной ответственности</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408 660,00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486 005,00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+ 77 345,00</a:t>
                      </a:r>
                      <a:endParaRPr lang="ru-RU" sz="1000">
                        <a:effectLst/>
                        <a:latin typeface="Times New Roman"/>
                        <a:ea typeface="Times New Roman"/>
                        <a:cs typeface="Times New Roman"/>
                      </a:endParaRPr>
                    </a:p>
                  </a:txBody>
                  <a:tcPr marL="68580" marR="68580" marT="0" marB="0"/>
                </a:tc>
              </a:tr>
              <a:tr h="159878">
                <a:tc>
                  <a:txBody>
                    <a:bodyPr/>
                    <a:lstStyle/>
                    <a:p>
                      <a:pPr>
                        <a:lnSpc>
                          <a:spcPct val="115000"/>
                        </a:lnSpc>
                        <a:spcAft>
                          <a:spcPts val="0"/>
                        </a:spcAft>
                      </a:pPr>
                      <a:r>
                        <a:rPr lang="ru-RU" sz="1000" dirty="0">
                          <a:solidFill>
                            <a:schemeClr val="bg1"/>
                          </a:solidFill>
                          <a:effectLst/>
                          <a:latin typeface="Times New Roman"/>
                          <a:ea typeface="Times New Roman"/>
                          <a:cs typeface="Times New Roman"/>
                        </a:rPr>
                        <a:t>  Субвенции на реализацию государственных полномочий по созданию и организации деятельности комиссий по делам несовершеннолетних и защите их прав</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408 560,00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485 905,00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+ 77 345,00</a:t>
                      </a:r>
                      <a:endParaRPr lang="ru-RU" sz="1000">
                        <a:effectLst/>
                        <a:latin typeface="Times New Roman"/>
                        <a:ea typeface="Times New Roman"/>
                        <a:cs typeface="Times New Roman"/>
                      </a:endParaRPr>
                    </a:p>
                  </a:txBody>
                  <a:tcPr marL="68580" marR="68580" marT="0" marB="0"/>
                </a:tc>
              </a:tr>
              <a:tr h="183431">
                <a:tc>
                  <a:txBody>
                    <a:bodyPr/>
                    <a:lstStyle/>
                    <a:p>
                      <a:pPr>
                        <a:lnSpc>
                          <a:spcPct val="115000"/>
                        </a:lnSpc>
                        <a:spcAft>
                          <a:spcPts val="0"/>
                        </a:spcAft>
                      </a:pPr>
                      <a:r>
                        <a:rPr lang="ru-RU" sz="1000" dirty="0">
                          <a:solidFill>
                            <a:schemeClr val="bg1"/>
                          </a:solidFill>
                          <a:effectLst/>
                          <a:latin typeface="Times New Roman"/>
                          <a:ea typeface="Times New Roman"/>
                          <a:cs typeface="Times New Roman"/>
                        </a:rPr>
                        <a:t>  Субвенции на осуществление переданных полномочий Российской Федерации на государственную регистрацию актов гражданского состояния за счет средств областного бюджета</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169 770,00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+ 169 770,00</a:t>
                      </a:r>
                      <a:endParaRPr lang="ru-RU" sz="1000">
                        <a:effectLst/>
                        <a:latin typeface="Times New Roman"/>
                        <a:ea typeface="Times New Roman"/>
                        <a:cs typeface="Times New Roman"/>
                      </a:endParaRPr>
                    </a:p>
                  </a:txBody>
                  <a:tcPr marL="68580" marR="68580" marT="0" marB="0"/>
                </a:tc>
              </a:tr>
              <a:tr h="348746">
                <a:tc>
                  <a:txBody>
                    <a:bodyPr/>
                    <a:lstStyle/>
                    <a:p>
                      <a:pPr marL="21590">
                        <a:lnSpc>
                          <a:spcPct val="115000"/>
                        </a:lnSpc>
                        <a:spcAft>
                          <a:spcPts val="0"/>
                        </a:spcAft>
                      </a:pPr>
                      <a:r>
                        <a:rPr lang="ru-RU" sz="1000" dirty="0">
                          <a:effectLst/>
                          <a:latin typeface="Times New Roman"/>
                          <a:ea typeface="Times New Roman"/>
                          <a:cs typeface="Times New Roman"/>
                        </a:rPr>
                        <a:t>Субвенция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150 047 800,00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156 729 300,00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+ 6 681 500,00</a:t>
                      </a:r>
                      <a:endParaRPr lang="ru-RU" sz="1000">
                        <a:effectLst/>
                        <a:latin typeface="Times New Roman"/>
                        <a:ea typeface="Times New Roman"/>
                        <a:cs typeface="Times New Roman"/>
                      </a:endParaRPr>
                    </a:p>
                  </a:txBody>
                  <a:tcPr marL="68580" marR="68580" marT="0" marB="0"/>
                </a:tc>
              </a:tr>
              <a:tr h="360040">
                <a:tc>
                  <a:txBody>
                    <a:bodyPr/>
                    <a:lstStyle/>
                    <a:p>
                      <a:pPr marL="21590">
                        <a:lnSpc>
                          <a:spcPct val="115000"/>
                        </a:lnSpc>
                        <a:spcAft>
                          <a:spcPts val="0"/>
                        </a:spcAft>
                      </a:pPr>
                      <a:r>
                        <a:rPr lang="ru-RU" sz="1000">
                          <a:effectLst/>
                          <a:latin typeface="Times New Roman"/>
                          <a:ea typeface="Times New Roman"/>
                          <a:cs typeface="Times New Roman"/>
                        </a:rPr>
                        <a:t>  Субвенция на обеспечение детей-сирот и детей, оставшихся без попечения родителей, лиц из их числа жилыми помещениями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14 443 386,00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14 762 001,00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+ 318 615,00</a:t>
                      </a:r>
                      <a:endParaRPr lang="ru-RU" sz="1000">
                        <a:effectLst/>
                        <a:latin typeface="Times New Roman"/>
                        <a:ea typeface="Times New Roman"/>
                        <a:cs typeface="Times New Roman"/>
                      </a:endParaRPr>
                    </a:p>
                  </a:txBody>
                  <a:tcPr marL="68580" marR="68580" marT="0" marB="0"/>
                </a:tc>
              </a:tr>
              <a:tr h="216024">
                <a:tc>
                  <a:txBody>
                    <a:bodyPr/>
                    <a:lstStyle/>
                    <a:p>
                      <a:pPr marL="21590">
                        <a:lnSpc>
                          <a:spcPct val="115000"/>
                        </a:lnSpc>
                        <a:spcAft>
                          <a:spcPts val="0"/>
                        </a:spcAft>
                      </a:pPr>
                      <a:r>
                        <a:rPr lang="ru-RU" sz="1000">
                          <a:effectLst/>
                          <a:latin typeface="Times New Roman"/>
                          <a:ea typeface="Times New Roman"/>
                          <a:cs typeface="Times New Roman"/>
                        </a:rPr>
                        <a:t>Субвенция на организацию и осуществление деятельности по опеке и попечительству</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1 583 209,00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1 829 410,00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+ 246 201,00</a:t>
                      </a:r>
                      <a:endParaRPr lang="ru-RU" sz="1000">
                        <a:effectLst/>
                        <a:latin typeface="Times New Roman"/>
                        <a:ea typeface="Times New Roman"/>
                        <a:cs typeface="Times New Roman"/>
                      </a:endParaRPr>
                    </a:p>
                  </a:txBody>
                  <a:tcPr marL="68580" marR="68580" marT="0" marB="0"/>
                </a:tc>
              </a:tr>
              <a:tr h="288032">
                <a:tc>
                  <a:txBody>
                    <a:bodyPr/>
                    <a:lstStyle/>
                    <a:p>
                      <a:pPr marL="21590">
                        <a:lnSpc>
                          <a:spcPct val="115000"/>
                        </a:lnSpc>
                        <a:spcAft>
                          <a:spcPts val="0"/>
                        </a:spcAft>
                      </a:pPr>
                      <a:r>
                        <a:rPr lang="ru-RU" sz="1000">
                          <a:effectLst/>
                          <a:latin typeface="Times New Roman"/>
                          <a:ea typeface="Times New Roman"/>
                          <a:cs typeface="Times New Roman"/>
                        </a:rPr>
                        <a:t>Субвенция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7 812 000,00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9 114 000,00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+ 1 302 000,00</a:t>
                      </a:r>
                      <a:endParaRPr lang="ru-RU" sz="1000">
                        <a:effectLst/>
                        <a:latin typeface="Times New Roman"/>
                        <a:ea typeface="Times New Roman"/>
                        <a:cs typeface="Times New Roman"/>
                      </a:endParaRPr>
                    </a:p>
                  </a:txBody>
                  <a:tcPr marL="68580" marR="68580" marT="0" marB="0"/>
                </a:tc>
              </a:tr>
              <a:tr h="216024">
                <a:tc>
                  <a:txBody>
                    <a:bodyPr/>
                    <a:lstStyle/>
                    <a:p>
                      <a:pPr marL="21590">
                        <a:lnSpc>
                          <a:spcPct val="115000"/>
                        </a:lnSpc>
                        <a:spcAft>
                          <a:spcPts val="0"/>
                        </a:spcAft>
                      </a:pPr>
                      <a:r>
                        <a:rPr lang="ru-RU" sz="1000">
                          <a:effectLst/>
                          <a:latin typeface="Times New Roman"/>
                          <a:ea typeface="Times New Roman"/>
                          <a:cs typeface="Times New Roman"/>
                        </a:rPr>
                        <a:t>Иные межбюджетные трансферты муниципальным образованиям Смоленской области для поощрения муниципальных управленческих команд за достижение плановых значений показателей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p>
                      <a:pPr algn="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1 078 000,00</a:t>
                      </a:r>
                      <a:endParaRPr lang="ru-RU" sz="1000">
                        <a:effectLst/>
                        <a:latin typeface="Times New Roman"/>
                        <a:ea typeface="Times New Roman"/>
                        <a:cs typeface="Times New Roman"/>
                      </a:endParaRPr>
                    </a:p>
                    <a:p>
                      <a:pPr algn="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+ 1 078 000,00</a:t>
                      </a:r>
                      <a:endParaRPr lang="ru-RU" sz="1000" dirty="0">
                        <a:effectLst/>
                        <a:latin typeface="Times New Roman"/>
                        <a:ea typeface="Times New Roman"/>
                        <a:cs typeface="Times New Roman"/>
                      </a:endParaRPr>
                    </a:p>
                    <a:p>
                      <a:pPr algn="r">
                        <a:lnSpc>
                          <a:spcPct val="115000"/>
                        </a:lnSpc>
                        <a:spcAft>
                          <a:spcPts val="0"/>
                        </a:spcAft>
                      </a:pPr>
                      <a:r>
                        <a:rPr lang="ru-RU" sz="1000" dirty="0">
                          <a:solidFill>
                            <a:srgbClr val="000000"/>
                          </a:solidFill>
                          <a:effectLst/>
                          <a:latin typeface="Times New Roman"/>
                          <a:ea typeface="Times New Roman"/>
                          <a:cs typeface="Times New Roman"/>
                        </a:rPr>
                        <a:t> </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8200819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78054208"/>
              </p:ext>
            </p:extLst>
          </p:nvPr>
        </p:nvGraphicFramePr>
        <p:xfrm>
          <a:off x="62956" y="1084989"/>
          <a:ext cx="9076752" cy="5713476"/>
        </p:xfrm>
        <a:graphic>
          <a:graphicData uri="http://schemas.openxmlformats.org/drawingml/2006/table">
            <a:tbl>
              <a:tblPr firstRow="1" firstCol="1" bandRow="1">
                <a:tableStyleId>{93296810-A885-4BE3-A3E7-6D5BEEA58F35}</a:tableStyleId>
              </a:tblPr>
              <a:tblGrid>
                <a:gridCol w="351336"/>
                <a:gridCol w="2210958"/>
                <a:gridCol w="972090"/>
                <a:gridCol w="972090"/>
                <a:gridCol w="972778"/>
                <a:gridCol w="938478"/>
                <a:gridCol w="908980"/>
                <a:gridCol w="875362"/>
                <a:gridCol w="87468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endParaRPr lang="ru-RU" sz="8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Функционирование высшего должностного лица субъекта Российской Федерации и муниципального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2 343 385,26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2 642 845,26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+299 460,00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solidFill>
                            <a:srgbClr val="00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en-US" sz="900">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+ 299 460,00</a:t>
                      </a:r>
                    </a:p>
                  </a:txBody>
                  <a:tcPr marL="68580" marR="68580"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3 024 992,19</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3 381 922,54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+356 930,35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solidFill>
                            <a:srgbClr val="00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+356 930,35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27 441 479,93</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28 672 623,29</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solidFill>
                            <a:srgbClr val="000000"/>
                          </a:solidFill>
                          <a:effectLst/>
                          <a:latin typeface="Times New Roman"/>
                          <a:ea typeface="Times New Roman"/>
                          <a:cs typeface="Times New Roman"/>
                        </a:rPr>
                        <a:t>+1 231 143,36</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solidFill>
                            <a:srgbClr val="000000"/>
                          </a:solidFill>
                          <a:effectLst/>
                          <a:latin typeface="Times New Roman"/>
                          <a:ea typeface="Times New Roman"/>
                          <a:cs typeface="Times New Roman"/>
                        </a:rPr>
                        <a:t>+297 913,36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FF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FF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+ 933 230,00</a:t>
                      </a:r>
                      <a:endParaRPr lang="ru-RU" sz="900">
                        <a:effectLst/>
                        <a:latin typeface="Times New Roman"/>
                        <a:ea typeface="Times New Roman"/>
                        <a:cs typeface="Times New Roman"/>
                      </a:endParaRPr>
                    </a:p>
                  </a:txBody>
                  <a:tcPr marL="68580" marR="68580"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Судебная система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700,00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700,00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0,00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solidFill>
                            <a:srgbClr val="000000"/>
                          </a:solidFill>
                          <a:effectLst/>
                          <a:latin typeface="Times New Roman"/>
                          <a:ea typeface="Times New Roman"/>
                          <a:cs typeface="Times New Roman"/>
                        </a:rPr>
                        <a:t> </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FF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FF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деятельности финансовых, налоговых и таможенных органов и органов финансового (финансово-бюджетного) надзора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9 622 518,60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9 622 518,60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0,00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solidFill>
                            <a:srgbClr val="000000"/>
                          </a:solidFill>
                          <a:effectLst/>
                          <a:latin typeface="Times New Roman"/>
                          <a:ea typeface="Times New Roman"/>
                          <a:cs typeface="Times New Roman"/>
                        </a:rPr>
                        <a:t> </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проведения выборов и референдумов</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1 332 652,00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-1 332 652,00</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-1 332 652,00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Резервные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529 674,44</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526 417,62</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-3 256,82</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solidFill>
                            <a:srgbClr val="000000"/>
                          </a:solidFill>
                          <a:effectLst/>
                          <a:latin typeface="Times New Roman"/>
                          <a:ea typeface="Times New Roman"/>
                          <a:cs typeface="Times New Roman"/>
                        </a:rPr>
                        <a:t>-100 000,00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+96 743,18</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общегосударственные вопросы</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8 961 876,79</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9 131 646,79</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solidFill>
                            <a:srgbClr val="000000"/>
                          </a:solidFill>
                          <a:effectLst/>
                          <a:latin typeface="Times New Roman"/>
                          <a:ea typeface="Times New Roman"/>
                          <a:cs typeface="Times New Roman"/>
                        </a:rPr>
                        <a:t>+169 770,00</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solidFill>
                            <a:srgbClr val="000000"/>
                          </a:solidFill>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+ 169 770,00</a:t>
                      </a: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15024472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138814050"/>
              </p:ext>
            </p:extLst>
          </p:nvPr>
        </p:nvGraphicFramePr>
        <p:xfrm>
          <a:off x="0" y="1097510"/>
          <a:ext cx="9108503" cy="5280010"/>
        </p:xfrm>
        <a:graphic>
          <a:graphicData uri="http://schemas.openxmlformats.org/drawingml/2006/table">
            <a:tbl>
              <a:tblPr firstRow="1" firstCol="1" bandRow="1">
                <a:tableStyleId>{93296810-A885-4BE3-A3E7-6D5BEEA58F35}</a:tableStyleId>
              </a:tblPr>
              <a:tblGrid>
                <a:gridCol w="394852"/>
                <a:gridCol w="2484806"/>
                <a:gridCol w="1092493"/>
                <a:gridCol w="1093266"/>
                <a:gridCol w="1054718"/>
                <a:gridCol w="1021566"/>
                <a:gridCol w="983784"/>
                <a:gridCol w="983018"/>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txBody>
                  <a:tcPr marL="68580" marR="68580"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Защита населения и территории от чрезвычайных ситуаций природного и техногенного характера, пожарная безопасность</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Транспорт</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Дорожное хозяйство (дорожные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10 947 300,00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10 947 300,00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национальной экономики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549 000,00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3 151 980,00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+2 602 980,00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+273 000,00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Жилищное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151 500,00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151 500,00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Коммунальное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Благоустройство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90290">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Дошкольное образование</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44 306 155,45</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47 692 779,10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3 386 623,65</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solidFill>
                            <a:srgbClr val="000000"/>
                          </a:solidFill>
                          <a:effectLst/>
                          <a:latin typeface="Times New Roman"/>
                          <a:ea typeface="Times New Roman"/>
                          <a:cs typeface="Times New Roman"/>
                        </a:rPr>
                        <a:t>+550 </a:t>
                      </a:r>
                      <a:r>
                        <a:rPr lang="ru-RU" sz="1000" dirty="0" smtClean="0">
                          <a:solidFill>
                            <a:srgbClr val="000000"/>
                          </a:solidFill>
                          <a:effectLst/>
                          <a:latin typeface="Times New Roman"/>
                          <a:ea typeface="Times New Roman"/>
                          <a:cs typeface="Times New Roman"/>
                        </a:rPr>
                        <a:t>000,00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+2 836 </a:t>
                      </a:r>
                      <a:r>
                        <a:rPr lang="ru-RU" sz="1000" dirty="0" smtClean="0">
                          <a:effectLst/>
                          <a:latin typeface="Times New Roman"/>
                          <a:ea typeface="Times New Roman"/>
                          <a:cs typeface="Times New Roman"/>
                        </a:rPr>
                        <a:t>623,65</a:t>
                      </a:r>
                      <a:r>
                        <a:rPr lang="ru-RU" sz="10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Общее образование</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222 429 484,26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234 860 761,41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+12 431 277,15</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solidFill>
                            <a:srgbClr val="000000"/>
                          </a:solidFill>
                          <a:effectLst/>
                          <a:latin typeface="Times New Roman"/>
                          <a:ea typeface="Times New Roman"/>
                          <a:cs typeface="Times New Roman"/>
                        </a:rPr>
                        <a:t>+438 518,37</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solidFill>
                            <a:srgbClr val="000000"/>
                          </a:solidFill>
                          <a:effectLst/>
                          <a:latin typeface="Times New Roman"/>
                          <a:ea typeface="Times New Roman"/>
                          <a:cs typeface="Times New Roman"/>
                        </a:rPr>
                        <a:t>+4 009 258,78</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solidFill>
                            <a:srgbClr val="000000"/>
                          </a:solidFill>
                          <a:effectLst/>
                          <a:latin typeface="Times New Roman"/>
                          <a:ea typeface="Times New Roman"/>
                          <a:cs typeface="Times New Roman"/>
                        </a:rPr>
                        <a:t> </a:t>
                      </a:r>
                      <a:endParaRPr lang="ru-RU" sz="10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Дополнительное образование детей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15 765 753,53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17 169 565,78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+1 403 812,25</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+102 316,47</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+1 301 495,78</a:t>
                      </a:r>
                    </a:p>
                  </a:txBody>
                  <a:tcPr marL="68580" marR="68580"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Профессиональная подготовка, переподготовка и повышение квалификации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480 130,00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472 707,00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-7 423,00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-7 423,00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Молодежная политика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338 000,00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338 000,00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16 164 937,24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16 165 937,24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+1 000,00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+1 000,00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26805">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Культура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50 194 182,04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55 319 159,26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+5 124 977,22</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solidFill>
                            <a:srgbClr val="000000"/>
                          </a:solidFill>
                          <a:effectLst/>
                          <a:latin typeface="Times New Roman"/>
                          <a:ea typeface="Times New Roman"/>
                          <a:cs typeface="Times New Roman"/>
                        </a:rPr>
                        <a:t>+136,00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+320 950,00</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+4 790 </a:t>
                      </a:r>
                      <a:r>
                        <a:rPr lang="ru-RU" sz="1000" dirty="0" smtClean="0">
                          <a:effectLst/>
                          <a:latin typeface="Times New Roman"/>
                          <a:ea typeface="Times New Roman"/>
                          <a:cs typeface="Times New Roman"/>
                        </a:rPr>
                        <a:t>504,22</a:t>
                      </a:r>
                      <a:r>
                        <a:rPr lang="ru-RU" sz="10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0804</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культуры, кинематографии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Пенсионное обеспечение</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4 826 126,68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5 178 162,82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+352 036,14</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+352 036,14</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399485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88648550"/>
              </p:ext>
            </p:extLst>
          </p:nvPr>
        </p:nvGraphicFramePr>
        <p:xfrm>
          <a:off x="35497" y="1110730"/>
          <a:ext cx="9108503" cy="4118470"/>
        </p:xfrm>
        <a:graphic>
          <a:graphicData uri="http://schemas.openxmlformats.org/drawingml/2006/table">
            <a:tbl>
              <a:tblPr firstRow="1" firstCol="1" bandRow="1">
                <a:tableStyleId>{93296810-A885-4BE3-A3E7-6D5BEEA58F35}</a:tableStyleId>
              </a:tblPr>
              <a:tblGrid>
                <a:gridCol w="352565"/>
                <a:gridCol w="2218692"/>
                <a:gridCol w="975491"/>
                <a:gridCol w="975491"/>
                <a:gridCol w="976181"/>
                <a:gridCol w="941760"/>
                <a:gridCol w="912159"/>
                <a:gridCol w="878424"/>
                <a:gridCol w="87774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txBody>
                  <a:tcPr marL="68580" marR="68580" marT="0" marB="0" anchor="ctr"/>
                </a:tc>
                <a:tc rowSpan="2">
                  <a:txBody>
                    <a:bodyPr/>
                    <a:lstStyle/>
                    <a:p>
                      <a:pPr algn="ctr">
                        <a:lnSpc>
                          <a:spcPct val="115000"/>
                        </a:lnSpc>
                        <a:spcAft>
                          <a:spcPts val="0"/>
                        </a:spcAft>
                      </a:pPr>
                      <a:r>
                        <a:rPr lang="ru-RU" sz="1000" dirty="0">
                          <a:effectLst/>
                        </a:rPr>
                        <a:t>Показатели с учетом проекта решения «О внесении изменений в бюджет»</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2 957 358,65</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2 957 358,65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26 669 752,94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26 628 900,78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-40 852,16</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-120 492,73</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+ 79 640,57</a:t>
                      </a:r>
                      <a:endParaRPr lang="ru-RU" sz="100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2 051 561,00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2 297 762,00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+246 201,00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+ 246 201,00</a:t>
                      </a:r>
                      <a:endParaRPr lang="ru-RU" sz="100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6 554 165,23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6 554 165,23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Спорт высших достижений</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885 383,00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885 383,00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5 547 300,00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8 640 600,00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+3 093 300,00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ru-RU" sz="1000">
                          <a:solidFill>
                            <a:srgbClr val="000000"/>
                          </a:solidFill>
                          <a:effectLst/>
                          <a:latin typeface="Times New Roman"/>
                          <a:ea typeface="Times New Roman"/>
                          <a:cs typeface="Times New Roman"/>
                        </a:rPr>
                        <a:t>+843 300,0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+2 250 000,0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17975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506 084 740,59</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535 400 </a:t>
                      </a:r>
                      <a:r>
                        <a:rPr lang="ru-RU" sz="900" b="1" dirty="0" smtClean="0">
                          <a:solidFill>
                            <a:schemeClr val="accent1">
                              <a:lumMod val="25000"/>
                            </a:schemeClr>
                          </a:solidFill>
                          <a:effectLst/>
                          <a:latin typeface="Times New Roman"/>
                          <a:ea typeface="Times New Roman"/>
                          <a:cs typeface="Times New Roman"/>
                        </a:rPr>
                        <a:t>067,73</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+29 315 </a:t>
                      </a:r>
                      <a:r>
                        <a:rPr lang="ru-RU" sz="900" b="1" dirty="0" smtClean="0">
                          <a:solidFill>
                            <a:schemeClr val="accent1">
                              <a:lumMod val="25000"/>
                            </a:schemeClr>
                          </a:solidFill>
                          <a:effectLst/>
                          <a:latin typeface="Times New Roman"/>
                          <a:ea typeface="Times New Roman"/>
                          <a:cs typeface="Times New Roman"/>
                        </a:rPr>
                        <a:t>327,14</a:t>
                      </a:r>
                      <a:r>
                        <a:rPr lang="ru-RU" sz="900" b="1" dirty="0">
                          <a:solidFill>
                            <a:schemeClr val="accent1">
                              <a:lumMod val="25000"/>
                            </a:schemeClr>
                          </a:solidFill>
                          <a:effectLst/>
                          <a:latin typeface="Times New Roman"/>
                          <a:ea typeface="Times New Roman"/>
                          <a:cs typeface="Times New Roman"/>
                        </a:rPr>
                        <a:t> </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b="1" dirty="0">
                          <a:solidFill>
                            <a:schemeClr val="accent1">
                              <a:lumMod val="25000"/>
                            </a:schemeClr>
                          </a:solidFill>
                          <a:effectLst/>
                          <a:latin typeface="Times New Roman"/>
                          <a:ea typeface="Times New Roman"/>
                          <a:cs typeface="Times New Roman"/>
                        </a:rPr>
                        <a:t>0,00</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+8 918 158,57</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+8 342 000,00</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chemeClr val="accent1">
                              <a:lumMod val="25000"/>
                            </a:schemeClr>
                          </a:solidFill>
                          <a:effectLst/>
                          <a:latin typeface="Times New Roman"/>
                          <a:ea typeface="Times New Roman"/>
                          <a:cs typeface="Times New Roman"/>
                        </a:rPr>
                        <a:t>+12 055 168,57</a:t>
                      </a:r>
                      <a:endParaRPr lang="ru-RU" sz="900" dirty="0">
                        <a:solidFill>
                          <a:schemeClr val="accent1">
                            <a:lumMod val="25000"/>
                          </a:schemeClr>
                        </a:solidFill>
                        <a:effectLst/>
                        <a:latin typeface="Times New Roman"/>
                        <a:ea typeface="Times New Roman"/>
                        <a:cs typeface="Times New Roman"/>
                      </a:endParaRPr>
                    </a:p>
                  </a:txBody>
                  <a:tcPr marL="68580" marR="68580"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2124946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Планируемые 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951296849"/>
              </p:ext>
            </p:extLst>
          </p:nvPr>
        </p:nvGraphicFramePr>
        <p:xfrm>
          <a:off x="290091" y="688276"/>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793647281"/>
              </p:ext>
            </p:extLst>
          </p:nvPr>
        </p:nvGraphicFramePr>
        <p:xfrm>
          <a:off x="424582" y="256490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161663372"/>
              </p:ext>
            </p:extLst>
          </p:nvPr>
        </p:nvGraphicFramePr>
        <p:xfrm>
          <a:off x="175791" y="3284984"/>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343496130"/>
              </p:ext>
            </p:extLst>
          </p:nvPr>
        </p:nvGraphicFramePr>
        <p:xfrm>
          <a:off x="155575" y="486916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1447390527"/>
              </p:ext>
            </p:extLst>
          </p:nvPr>
        </p:nvGraphicFramePr>
        <p:xfrm>
          <a:off x="167729" y="5661248"/>
          <a:ext cx="3960440" cy="1094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4201805987"/>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714941579"/>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2095345862"/>
              </p:ext>
            </p:extLst>
          </p:nvPr>
        </p:nvGraphicFramePr>
        <p:xfrm>
          <a:off x="4572000" y="2996952"/>
          <a:ext cx="3960440"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4032052072"/>
              </p:ext>
            </p:extLst>
          </p:nvPr>
        </p:nvGraphicFramePr>
        <p:xfrm>
          <a:off x="4179107" y="4653136"/>
          <a:ext cx="4964893" cy="20162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2844912068"/>
              </p:ext>
            </p:extLst>
          </p:nvPr>
        </p:nvGraphicFramePr>
        <p:xfrm>
          <a:off x="4860032" y="4077072"/>
          <a:ext cx="3831977"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1975684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29132240"/>
              </p:ext>
            </p:extLst>
          </p:nvPr>
        </p:nvGraphicFramePr>
        <p:xfrm>
          <a:off x="140767" y="1700808"/>
          <a:ext cx="8847021" cy="3842893"/>
        </p:xfrm>
        <a:graphic>
          <a:graphicData uri="http://schemas.openxmlformats.org/drawingml/2006/table">
            <a:tbl>
              <a:tblPr firstRow="1" firstCol="1" bandRow="1">
                <a:tableStyleId>{93296810-A885-4BE3-A3E7-6D5BEEA58F35}</a:tableStyleId>
              </a:tblPr>
              <a:tblGrid>
                <a:gridCol w="2559025"/>
                <a:gridCol w="1197176"/>
                <a:gridCol w="1173968"/>
                <a:gridCol w="1134230"/>
                <a:gridCol w="881714"/>
                <a:gridCol w="873363"/>
                <a:gridCol w="1027545"/>
              </a:tblGrid>
              <a:tr h="138430">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a:effectLst/>
                        </a:rPr>
                        <a:t>Показатели с учетом проекта решения «О внесении изменений в бюджет</a:t>
                      </a:r>
                      <a:r>
                        <a:rPr lang="ru-RU" sz="800" dirty="0" smtClean="0">
                          <a:effectLst/>
                        </a:rPr>
                        <a:t>»</a:t>
                      </a:r>
                    </a:p>
                  </a:txBody>
                  <a:tcPr marL="68580" marR="68580" marT="0" marB="0" anchor="ctr"/>
                </a:tc>
                <a:tc rowSpan="2">
                  <a:txBody>
                    <a:bodyPr/>
                    <a:lstStyle/>
                    <a:p>
                      <a:pPr algn="ctr">
                        <a:lnSpc>
                          <a:spcPct val="115000"/>
                        </a:lnSpc>
                        <a:spcAft>
                          <a:spcPts val="0"/>
                        </a:spcAft>
                      </a:pPr>
                      <a:r>
                        <a:rPr lang="ru-RU" sz="800">
                          <a:effectLst/>
                        </a:rPr>
                        <a:t>Изменения</a:t>
                      </a:r>
                      <a:endParaRPr lang="ru-RU" sz="1000">
                        <a:effectLst/>
                      </a:endParaRPr>
                    </a:p>
                    <a:p>
                      <a:pPr algn="ctr">
                        <a:lnSpc>
                          <a:spcPct val="115000"/>
                        </a:lnSpc>
                        <a:spcAft>
                          <a:spcPts val="0"/>
                        </a:spcAft>
                      </a:pPr>
                      <a:r>
                        <a:rPr lang="ru-RU" sz="800">
                          <a:effectLst/>
                        </a:rPr>
                        <a:t>(“+”, “-”)</a:t>
                      </a:r>
                      <a:endParaRPr lang="ru-RU" sz="100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r>
              <a:tr h="54292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800">
                          <a:effectLst/>
                        </a:rPr>
                        <a:t>перераспр</a:t>
                      </a:r>
                      <a:endParaRPr lang="ru-RU" sz="1000">
                        <a:effectLst/>
                      </a:endParaRPr>
                    </a:p>
                    <a:p>
                      <a:pPr algn="ctr">
                        <a:lnSpc>
                          <a:spcPct val="115000"/>
                        </a:lnSpc>
                        <a:spcAft>
                          <a:spcPts val="0"/>
                        </a:spcAft>
                      </a:pPr>
                      <a:r>
                        <a:rPr lang="ru-RU" sz="800">
                          <a:effectLst/>
                        </a:rPr>
                        <a:t>собствен. средств</a:t>
                      </a:r>
                      <a:endParaRPr lang="ru-RU" sz="10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a:t>
                      </a:r>
                      <a:r>
                        <a:rPr lang="ru-RU" sz="800" dirty="0" smtClean="0">
                          <a:effectLst/>
                        </a:rPr>
                        <a:t>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a:effectLst/>
                        </a:rPr>
                        <a:t>за счет субсидий, субвенций и иных МБТ</a:t>
                      </a:r>
                      <a:endParaRPr lang="ru-RU" sz="1000">
                        <a:effectLst/>
                        <a:latin typeface="Times New Roman"/>
                        <a:ea typeface="Times New Roman"/>
                        <a:cs typeface="Times New Roman"/>
                      </a:endParaRPr>
                    </a:p>
                  </a:txBody>
                  <a:tcPr marL="68580" marR="68580" marT="0" marB="0" anchor="ctr"/>
                </a:tc>
              </a:tr>
              <a:tr h="173990">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3 024 992,19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3 381 922,54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+356 930,35</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+356 930,35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20675">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83 384 108,20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86 912 194,54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+3 528 086,34</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-882 231,37</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+352 036,14</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160655">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301 341 465,38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318 017 911,43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+16 676 446,05</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+885 352,19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+7 000 858,08</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+ 806 735,78</a:t>
                      </a:r>
                    </a:p>
                  </a:txBody>
                  <a:tcPr marL="68580" marR="68580" marT="0" marB="0"/>
                </a:tc>
              </a:tr>
              <a:tr h="14160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68 784 274,73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74 448 095,95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+5 663 821,22</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+136,00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+365 034,00</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+5 285 264,22</a:t>
                      </a:r>
                      <a:endParaRPr lang="ru-RU" sz="1000">
                        <a:effectLst/>
                        <a:latin typeface="Times New Roman"/>
                        <a:ea typeface="Times New Roman"/>
                        <a:cs typeface="Times New Roman"/>
                      </a:endParaRPr>
                    </a:p>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38455">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274955">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43 720 956,74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46 810 999,92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+3 090 043,18</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- 3 256,82</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+ 843 300,00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+2 250 000,00</a:t>
                      </a:r>
                      <a:endParaRPr lang="ru-RU" sz="1000">
                        <a:effectLst/>
                        <a:latin typeface="Times New Roman"/>
                        <a:ea typeface="Times New Roman"/>
                        <a:cs typeface="Times New Roman"/>
                      </a:endParaRPr>
                    </a:p>
                  </a:txBody>
                  <a:tcPr marL="68580" marR="68580" marT="0" marB="0"/>
                </a:tc>
              </a:tr>
              <a:tr h="0">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1 734 536,30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1 734 536,30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457200" algn="l"/>
                        </a:tabLst>
                      </a:pPr>
                      <a:r>
                        <a:rPr lang="ru-RU" sz="1000">
                          <a:effectLst/>
                          <a:latin typeface="Times New Roman"/>
                          <a:ea typeface="Times New Roman"/>
                          <a:cs typeface="Times New Roman"/>
                        </a:rPr>
                        <a:t> </a:t>
                      </a:r>
                    </a:p>
                  </a:txBody>
                  <a:tcPr marL="68580" marR="68580" marT="0" marB="0"/>
                </a:tc>
                <a:tc>
                  <a:txBody>
                    <a:bodyPr/>
                    <a:lstStyle/>
                    <a:p>
                      <a:pPr>
                        <a:lnSpc>
                          <a:spcPct val="115000"/>
                        </a:lnSpc>
                        <a:spcAft>
                          <a:spcPts val="0"/>
                        </a:spcAft>
                        <a:tabLst>
                          <a:tab pos="457200" algn="l"/>
                        </a:tabLst>
                      </a:pPr>
                      <a:r>
                        <a:rPr lang="ru-RU" sz="1000">
                          <a:effectLst/>
                          <a:latin typeface="Times New Roman"/>
                          <a:ea typeface="Times New Roman"/>
                          <a:cs typeface="Times New Roman"/>
                        </a:rPr>
                        <a:t> </a:t>
                      </a:r>
                    </a:p>
                  </a:txBody>
                  <a:tcPr marL="68580" marR="68580" marT="0" marB="0"/>
                </a:tc>
              </a:tr>
              <a:tr h="19748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accent1">
                              <a:lumMod val="25000"/>
                            </a:schemeClr>
                          </a:solidFill>
                          <a:effectLst/>
                          <a:latin typeface="Times New Roman"/>
                          <a:ea typeface="Times New Roman"/>
                          <a:cs typeface="Times New Roman"/>
                        </a:rPr>
                        <a:t>506 084 740,59</a:t>
                      </a:r>
                      <a:endParaRPr lang="ru-RU" sz="10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accent1">
                              <a:lumMod val="25000"/>
                            </a:schemeClr>
                          </a:solidFill>
                          <a:effectLst/>
                          <a:latin typeface="Times New Roman"/>
                          <a:ea typeface="Times New Roman"/>
                          <a:cs typeface="Times New Roman"/>
                        </a:rPr>
                        <a:t>535 400 067,73</a:t>
                      </a:r>
                      <a:endParaRPr lang="ru-RU" sz="10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accent1">
                              <a:lumMod val="25000"/>
                            </a:schemeClr>
                          </a:solidFill>
                          <a:effectLst/>
                          <a:latin typeface="Times New Roman"/>
                          <a:ea typeface="Times New Roman"/>
                          <a:cs typeface="Times New Roman"/>
                        </a:rPr>
                        <a:t>29 315 327,14</a:t>
                      </a:r>
                      <a:endParaRPr lang="ru-RU" sz="10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a:solidFill>
                            <a:schemeClr val="accent1">
                              <a:lumMod val="25000"/>
                            </a:schemeClr>
                          </a:solidFill>
                          <a:effectLst/>
                          <a:latin typeface="Times New Roman"/>
                          <a:ea typeface="Times New Roman"/>
                          <a:cs typeface="Times New Roman"/>
                        </a:rPr>
                        <a:t>0,00</a:t>
                      </a:r>
                      <a:endParaRPr lang="ru-RU" sz="10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indent="40005" algn="ctr">
                        <a:lnSpc>
                          <a:spcPct val="115000"/>
                        </a:lnSpc>
                        <a:spcAft>
                          <a:spcPts val="0"/>
                        </a:spcAft>
                      </a:pPr>
                      <a:r>
                        <a:rPr lang="ru-RU" sz="900" b="1" dirty="0">
                          <a:solidFill>
                            <a:schemeClr val="accent1">
                              <a:lumMod val="25000"/>
                            </a:schemeClr>
                          </a:solidFill>
                          <a:effectLst/>
                          <a:latin typeface="Times New Roman"/>
                          <a:ea typeface="Times New Roman"/>
                          <a:cs typeface="Times New Roman"/>
                        </a:rPr>
                        <a:t>+8 918 158,57</a:t>
                      </a:r>
                      <a:endParaRPr lang="ru-RU" sz="900" dirty="0">
                        <a:solidFill>
                          <a:schemeClr val="accent1">
                            <a:lumMod val="25000"/>
                          </a:schemeClr>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1000" b="1" dirty="0">
                          <a:solidFill>
                            <a:schemeClr val="accent1">
                              <a:lumMod val="25000"/>
                            </a:schemeClr>
                          </a:solidFill>
                          <a:effectLst/>
                          <a:latin typeface="Times New Roman"/>
                          <a:ea typeface="Times New Roman"/>
                          <a:cs typeface="Times New Roman"/>
                        </a:rPr>
                        <a:t>+8 342 000,00</a:t>
                      </a:r>
                      <a:endParaRPr lang="ru-RU" sz="1000" dirty="0">
                        <a:solidFill>
                          <a:schemeClr val="accent1">
                            <a:lumMod val="25000"/>
                          </a:schemeClr>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4063270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720804983"/>
              </p:ext>
            </p:extLst>
          </p:nvPr>
        </p:nvGraphicFramePr>
        <p:xfrm>
          <a:off x="276291" y="904026"/>
          <a:ext cx="8832213" cy="5524952"/>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700991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37978</TotalTime>
  <Words>13752</Words>
  <Application>Microsoft Office PowerPoint</Application>
  <PresentationFormat>Экран (4:3)</PresentationFormat>
  <Paragraphs>2836</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проекта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2588</cp:revision>
  <cp:lastPrinted>2024-03-28T06:05:50Z</cp:lastPrinted>
  <dcterms:modified xsi:type="dcterms:W3CDTF">2024-11-20T07:28:49Z</dcterms:modified>
</cp:coreProperties>
</file>