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800"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5" r:id="rId94"/>
    <p:sldId id="786" r:id="rId95"/>
    <p:sldId id="787" r:id="rId96"/>
    <p:sldId id="788" r:id="rId97"/>
    <p:sldId id="789" r:id="rId98"/>
    <p:sldId id="790" r:id="rId99"/>
    <p:sldId id="801" r:id="rId100"/>
    <p:sldId id="791" r:id="rId101"/>
    <p:sldId id="802" r:id="rId102"/>
    <p:sldId id="792" r:id="rId103"/>
    <p:sldId id="793" r:id="rId104"/>
    <p:sldId id="794" r:id="rId105"/>
    <p:sldId id="795" r:id="rId106"/>
    <p:sldId id="796" r:id="rId107"/>
    <p:sldId id="797" r:id="rId108"/>
    <p:sldId id="798" r:id="rId109"/>
    <p:sldId id="799" r:id="rId110"/>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87816960"/>
        <c:axId val="190841600"/>
      </c:barChart>
      <c:catAx>
        <c:axId val="187816960"/>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90841600"/>
        <c:crosses val="autoZero"/>
        <c:auto val="1"/>
        <c:lblAlgn val="ctr"/>
        <c:lblOffset val="100"/>
        <c:noMultiLvlLbl val="0"/>
      </c:catAx>
      <c:valAx>
        <c:axId val="19084160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87816960"/>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c:v>2343385.2599999998</c:v>
                </c:pt>
                <c:pt idx="1">
                  <c:v>3024992.19</c:v>
                </c:pt>
                <c:pt idx="2">
                  <c:v>27441479.93</c:v>
                </c:pt>
                <c:pt idx="3" formatCode="General">
                  <c:v>700</c:v>
                </c:pt>
                <c:pt idx="4">
                  <c:v>9622518.5999999996</c:v>
                </c:pt>
                <c:pt idx="5">
                  <c:v>1332652</c:v>
                </c:pt>
                <c:pt idx="6">
                  <c:v>529674.43999999994</c:v>
                </c:pt>
                <c:pt idx="7">
                  <c:v>8961876.7899999991</c:v>
                </c:pt>
              </c:numCache>
            </c:numRef>
          </c:val>
        </c:ser>
        <c:dLbls>
          <c:showLegendKey val="0"/>
          <c:showVal val="0"/>
          <c:showCatName val="0"/>
          <c:showSerName val="0"/>
          <c:showPercent val="0"/>
          <c:showBubbleSize val="0"/>
        </c:dLbls>
        <c:gapWidth val="150"/>
        <c:shape val="box"/>
        <c:axId val="162002432"/>
        <c:axId val="162003968"/>
        <c:axId val="0"/>
      </c:bar3DChart>
      <c:catAx>
        <c:axId val="162002432"/>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003968"/>
        <c:crosses val="autoZero"/>
        <c:auto val="0"/>
        <c:lblAlgn val="ctr"/>
        <c:lblOffset val="100"/>
        <c:noMultiLvlLbl val="0"/>
      </c:catAx>
      <c:valAx>
        <c:axId val="162003968"/>
        <c:scaling>
          <c:orientation val="minMax"/>
        </c:scaling>
        <c:delete val="0"/>
        <c:axPos val="l"/>
        <c:majorGridlines/>
        <c:numFmt formatCode="#,##0" sourceLinked="0"/>
        <c:majorTickMark val="out"/>
        <c:minorTickMark val="none"/>
        <c:tickLblPos val="nextTo"/>
        <c:txPr>
          <a:bodyPr/>
          <a:lstStyle/>
          <a:p>
            <a:pPr>
              <a:defRPr sz="1100" b="1" i="1" u="sng">
                <a:solidFill>
                  <a:schemeClr val="accent5">
                    <a:lumMod val="25000"/>
                  </a:schemeClr>
                </a:solidFill>
              </a:defRPr>
            </a:pPr>
            <a:endParaRPr lang="ru-RU"/>
          </a:p>
        </c:txPr>
        <c:crossAx val="1620024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dLbls>
          <c:showLegendKey val="0"/>
          <c:showVal val="0"/>
          <c:showCatName val="0"/>
          <c:showSerName val="0"/>
          <c:showPercent val="0"/>
          <c:showBubbleSize val="0"/>
        </c:dLbls>
        <c:gapWidth val="150"/>
        <c:shape val="box"/>
        <c:axId val="162299264"/>
        <c:axId val="162309248"/>
        <c:axId val="0"/>
      </c:bar3DChart>
      <c:catAx>
        <c:axId val="162299264"/>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309248"/>
        <c:crosses val="autoZero"/>
        <c:auto val="0"/>
        <c:lblAlgn val="ctr"/>
        <c:lblOffset val="100"/>
        <c:noMultiLvlLbl val="0"/>
      </c:catAx>
      <c:valAx>
        <c:axId val="162309248"/>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2992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0408</c:v>
                </c:pt>
                <c:pt idx="1">
                  <c:v>0409</c:v>
                </c:pt>
                <c:pt idx="2">
                  <c:v>0412</c:v>
                </c:pt>
              </c:strCache>
            </c:strRef>
          </c:cat>
          <c:val>
            <c:numRef>
              <c:f>Лист1!$B$2:$B$4</c:f>
              <c:numCache>
                <c:formatCode>#,##0.00</c:formatCode>
                <c:ptCount val="3"/>
                <c:pt idx="0">
                  <c:v>1250000</c:v>
                </c:pt>
                <c:pt idx="1">
                  <c:v>10947300</c:v>
                </c:pt>
                <c:pt idx="2">
                  <c:v>549000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Лист1!$A$2:$A$4</c:f>
              <c:strCache>
                <c:ptCount val="3"/>
                <c:pt idx="0">
                  <c:v>0408</c:v>
                </c:pt>
                <c:pt idx="1">
                  <c:v>0409</c:v>
                </c:pt>
                <c:pt idx="2">
                  <c:v>0412</c:v>
                </c:pt>
              </c:strCache>
            </c:strRef>
          </c:cat>
          <c:val>
            <c:numRef>
              <c:f>Лист1!$C$2:$C$4</c:f>
              <c:numCache>
                <c:formatCode>#,##0.00</c:formatCode>
                <c:ptCount val="3"/>
                <c:pt idx="0">
                  <c:v>1250000</c:v>
                </c:pt>
                <c:pt idx="1">
                  <c:v>10947300</c:v>
                </c:pt>
                <c:pt idx="2">
                  <c:v>549000</c:v>
                </c:pt>
              </c:numCache>
            </c:numRef>
          </c:val>
        </c:ser>
        <c:dLbls>
          <c:showLegendKey val="0"/>
          <c:showVal val="0"/>
          <c:showCatName val="0"/>
          <c:showSerName val="0"/>
          <c:showPercent val="0"/>
          <c:showBubbleSize val="0"/>
        </c:dLbls>
        <c:gapWidth val="150"/>
        <c:shape val="box"/>
        <c:axId val="162424320"/>
        <c:axId val="162425856"/>
        <c:axId val="0"/>
      </c:bar3DChart>
      <c:catAx>
        <c:axId val="162424320"/>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425856"/>
        <c:crosses val="autoZero"/>
        <c:auto val="0"/>
        <c:lblAlgn val="ctr"/>
        <c:lblOffset val="100"/>
        <c:noMultiLvlLbl val="0"/>
      </c:catAx>
      <c:valAx>
        <c:axId val="16242585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4243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dLbls>
          <c:showLegendKey val="0"/>
          <c:showVal val="0"/>
          <c:showCatName val="0"/>
          <c:showSerName val="0"/>
          <c:showPercent val="0"/>
          <c:showBubbleSize val="0"/>
        </c:dLbls>
        <c:gapWidth val="150"/>
        <c:shape val="box"/>
        <c:axId val="162463104"/>
        <c:axId val="162342016"/>
        <c:axId val="0"/>
      </c:bar3DChart>
      <c:catAx>
        <c:axId val="162463104"/>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342016"/>
        <c:crosses val="autoZero"/>
        <c:auto val="0"/>
        <c:lblAlgn val="ctr"/>
        <c:lblOffset val="100"/>
        <c:noMultiLvlLbl val="0"/>
      </c:catAx>
      <c:valAx>
        <c:axId val="16234201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4631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44306155.450000003</c:v>
                </c:pt>
                <c:pt idx="1">
                  <c:v>222429484.25999999</c:v>
                </c:pt>
                <c:pt idx="2">
                  <c:v>15765753.529999999</c:v>
                </c:pt>
                <c:pt idx="3">
                  <c:v>480130</c:v>
                </c:pt>
                <c:pt idx="4">
                  <c:v>338000</c:v>
                </c:pt>
                <c:pt idx="5">
                  <c:v>16164937.24</c:v>
                </c:pt>
              </c:numCache>
            </c:numRef>
          </c:val>
        </c:ser>
        <c:dLbls>
          <c:showLegendKey val="0"/>
          <c:showVal val="0"/>
          <c:showCatName val="0"/>
          <c:showSerName val="0"/>
          <c:showPercent val="0"/>
          <c:showBubbleSize val="0"/>
        </c:dLbls>
        <c:gapWidth val="150"/>
        <c:shape val="box"/>
        <c:axId val="162395648"/>
        <c:axId val="162397184"/>
        <c:axId val="0"/>
      </c:bar3DChart>
      <c:catAx>
        <c:axId val="162395648"/>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397184"/>
        <c:crosses val="autoZero"/>
        <c:auto val="0"/>
        <c:lblAlgn val="ctr"/>
        <c:lblOffset val="100"/>
        <c:noMultiLvlLbl val="0"/>
      </c:catAx>
      <c:valAx>
        <c:axId val="162397184"/>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3956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50194182.039999999</c:v>
                </c:pt>
                <c:pt idx="1">
                  <c:v>10757471.359999999</c:v>
                </c:pt>
              </c:numCache>
            </c:numRef>
          </c:val>
        </c:ser>
        <c:dLbls>
          <c:showLegendKey val="0"/>
          <c:showVal val="0"/>
          <c:showCatName val="0"/>
          <c:showSerName val="0"/>
          <c:showPercent val="0"/>
          <c:showBubbleSize val="0"/>
        </c:dLbls>
        <c:gapWidth val="150"/>
        <c:shape val="box"/>
        <c:axId val="162479488"/>
        <c:axId val="162489472"/>
        <c:axId val="0"/>
      </c:bar3DChart>
      <c:catAx>
        <c:axId val="162479488"/>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489472"/>
        <c:crosses val="autoZero"/>
        <c:auto val="0"/>
        <c:lblAlgn val="ctr"/>
        <c:lblOffset val="100"/>
        <c:noMultiLvlLbl val="0"/>
      </c:catAx>
      <c:valAx>
        <c:axId val="162489472"/>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4794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4826126.68</c:v>
                </c:pt>
                <c:pt idx="1">
                  <c:v>2957358.65</c:v>
                </c:pt>
                <c:pt idx="2">
                  <c:v>26669752.940000001</c:v>
                </c:pt>
                <c:pt idx="3">
                  <c:v>2051561</c:v>
                </c:pt>
              </c:numCache>
            </c:numRef>
          </c:val>
        </c:ser>
        <c:dLbls>
          <c:showLegendKey val="0"/>
          <c:showVal val="0"/>
          <c:showCatName val="0"/>
          <c:showSerName val="0"/>
          <c:showPercent val="0"/>
          <c:showBubbleSize val="0"/>
        </c:dLbls>
        <c:gapWidth val="150"/>
        <c:shape val="box"/>
        <c:axId val="162608640"/>
        <c:axId val="162610176"/>
        <c:axId val="0"/>
      </c:bar3DChart>
      <c:catAx>
        <c:axId val="162608640"/>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610176"/>
        <c:crosses val="autoZero"/>
        <c:auto val="0"/>
        <c:lblAlgn val="ctr"/>
        <c:lblOffset val="100"/>
        <c:noMultiLvlLbl val="0"/>
      </c:catAx>
      <c:valAx>
        <c:axId val="16261017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6086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1101</c:v>
                </c:pt>
                <c:pt idx="1">
                  <c:v>1103</c:v>
                </c:pt>
              </c:numCache>
            </c:numRef>
          </c:cat>
          <c:val>
            <c:numRef>
              <c:f>Лист1!$B$2:$B$3</c:f>
              <c:numCache>
                <c:formatCode>#,##0.00</c:formatCode>
                <c:ptCount val="2"/>
                <c:pt idx="0">
                  <c:v>337376.3</c:v>
                </c:pt>
                <c:pt idx="1">
                  <c:v>885383</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numRef>
              <c:f>Лист1!$A$2:$A$3</c:f>
              <c:numCache>
                <c:formatCode>@</c:formatCode>
                <c:ptCount val="2"/>
                <c:pt idx="0">
                  <c:v>1101</c:v>
                </c:pt>
                <c:pt idx="1">
                  <c:v>1103</c:v>
                </c:pt>
              </c:numCache>
            </c:numRef>
          </c:cat>
          <c:val>
            <c:numRef>
              <c:f>Лист1!$C$2:$C$3</c:f>
              <c:numCache>
                <c:formatCode>#,##0.00</c:formatCode>
                <c:ptCount val="2"/>
                <c:pt idx="0">
                  <c:v>6554165.2300000004</c:v>
                </c:pt>
                <c:pt idx="1">
                  <c:v>885383</c:v>
                </c:pt>
              </c:numCache>
            </c:numRef>
          </c:val>
        </c:ser>
        <c:dLbls>
          <c:showLegendKey val="0"/>
          <c:showVal val="0"/>
          <c:showCatName val="0"/>
          <c:showSerName val="0"/>
          <c:showPercent val="0"/>
          <c:showBubbleSize val="0"/>
        </c:dLbls>
        <c:gapWidth val="150"/>
        <c:shape val="box"/>
        <c:axId val="162631040"/>
        <c:axId val="162641024"/>
        <c:axId val="0"/>
      </c:bar3DChart>
      <c:catAx>
        <c:axId val="162631040"/>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641024"/>
        <c:crosses val="autoZero"/>
        <c:auto val="0"/>
        <c:lblAlgn val="ctr"/>
        <c:lblOffset val="100"/>
        <c:noMultiLvlLbl val="0"/>
      </c:catAx>
      <c:valAx>
        <c:axId val="162641024"/>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6310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2192744133660081"/>
          <c:y val="3.98403153617852E-2"/>
          <c:w val="0.77807255866339919"/>
          <c:h val="0.55393993921310336"/>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с учетом изменений, утв. Решением от 21.03.2024 № 19/3 «О внесении изменений в бюджет»</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5547300</c:v>
                </c:pt>
              </c:numCache>
            </c:numRef>
          </c:val>
        </c:ser>
        <c:dLbls>
          <c:showLegendKey val="0"/>
          <c:showVal val="0"/>
          <c:showCatName val="0"/>
          <c:showSerName val="0"/>
          <c:showPercent val="0"/>
          <c:showBubbleSize val="0"/>
        </c:dLbls>
        <c:gapWidth val="150"/>
        <c:shape val="box"/>
        <c:axId val="162698752"/>
        <c:axId val="162700288"/>
        <c:axId val="0"/>
      </c:bar3DChart>
      <c:catAx>
        <c:axId val="162698752"/>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700288"/>
        <c:crosses val="autoZero"/>
        <c:auto val="0"/>
        <c:lblAlgn val="ctr"/>
        <c:lblOffset val="100"/>
        <c:noMultiLvlLbl val="0"/>
      </c:catAx>
      <c:valAx>
        <c:axId val="162700288"/>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698752"/>
        <c:crosses val="autoZero"/>
        <c:crossBetween val="between"/>
      </c:valAx>
    </c:plotArea>
    <c:legend>
      <c:legendPos val="b"/>
      <c:legendEntry>
        <c:idx val="0"/>
        <c:txPr>
          <a:bodyPr/>
          <a:lstStyle/>
          <a:p>
            <a:pPr>
              <a:defRPr sz="1100" b="1" spc="-100" baseline="0">
                <a:solidFill>
                  <a:schemeClr val="accent5">
                    <a:lumMod val="25000"/>
                  </a:schemeClr>
                </a:solidFill>
              </a:defRPr>
            </a:pPr>
            <a:endParaRPr lang="ru-RU"/>
          </a:p>
        </c:txPr>
      </c:legendEntry>
      <c:legendEntry>
        <c:idx val="1"/>
        <c:txPr>
          <a:bodyPr/>
          <a:lstStyle/>
          <a:p>
            <a:pPr>
              <a:defRPr sz="1100" b="1" spc="-100" baseline="0">
                <a:solidFill>
                  <a:schemeClr val="accent5">
                    <a:lumMod val="25000"/>
                  </a:schemeClr>
                </a:solidFill>
              </a:defRPr>
            </a:pPr>
            <a:endParaRPr lang="ru-RU"/>
          </a:p>
        </c:txPr>
      </c:legendEntry>
      <c:layout>
        <c:manualLayout>
          <c:xMode val="edge"/>
          <c:yMode val="edge"/>
          <c:x val="0"/>
          <c:y val="0.67874948418429704"/>
          <c:w val="1"/>
          <c:h val="0.32125051581570302"/>
        </c:manualLayout>
      </c:layout>
      <c:overlay val="0"/>
      <c:txPr>
        <a:bodyPr/>
        <a:lstStyle/>
        <a:p>
          <a:pPr>
            <a:defRPr b="1" spc="-10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с учетом проекта решения «О внесении изменений в бюджет»</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dLbls>
          <c:showLegendKey val="0"/>
          <c:showVal val="0"/>
          <c:showCatName val="0"/>
          <c:showSerName val="0"/>
          <c:showPercent val="0"/>
          <c:showBubbleSize val="0"/>
        </c:dLbls>
        <c:gapWidth val="150"/>
        <c:shape val="box"/>
        <c:axId val="162538240"/>
        <c:axId val="162539776"/>
        <c:axId val="0"/>
      </c:bar3DChart>
      <c:catAx>
        <c:axId val="162538240"/>
        <c:scaling>
          <c:orientation val="minMax"/>
        </c:scaling>
        <c:delete val="0"/>
        <c:axPos val="b"/>
        <c:numFmt formatCode="@" sourceLinked="1"/>
        <c:majorTickMark val="out"/>
        <c:minorTickMark val="none"/>
        <c:tickLblPos val="nextTo"/>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162539776"/>
        <c:crosses val="autoZero"/>
        <c:auto val="0"/>
        <c:lblAlgn val="ctr"/>
        <c:lblOffset val="100"/>
        <c:noMultiLvlLbl val="0"/>
      </c:catAx>
      <c:valAx>
        <c:axId val="162539776"/>
        <c:scaling>
          <c:orientation val="minMax"/>
        </c:scaling>
        <c:delete val="0"/>
        <c:axPos val="l"/>
        <c:majorGridlines/>
        <c:numFmt formatCode="#,##0.00" sourceLinked="1"/>
        <c:majorTickMark val="out"/>
        <c:minorTickMark val="none"/>
        <c:tickLblPos val="nextTo"/>
        <c:txPr>
          <a:bodyPr/>
          <a:lstStyle/>
          <a:p>
            <a:pPr>
              <a:defRPr sz="1100" b="1" i="1" u="sng">
                <a:solidFill>
                  <a:schemeClr val="accent5">
                    <a:lumMod val="25000"/>
                  </a:schemeClr>
                </a:solidFill>
              </a:defRPr>
            </a:pPr>
            <a:endParaRPr lang="ru-RU"/>
          </a:p>
        </c:txPr>
        <c:crossAx val="1625382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505304</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506084.7</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-780.7</c:v>
                </c:pt>
                <c:pt idx="7">
                  <c:v>0</c:v>
                </c:pt>
                <c:pt idx="8">
                  <c:v>327.39999999999998</c:v>
                </c:pt>
              </c:numCache>
            </c:numRef>
          </c:val>
        </c:ser>
        <c:dLbls>
          <c:showLegendKey val="0"/>
          <c:showVal val="0"/>
          <c:showCatName val="0"/>
          <c:showSerName val="0"/>
          <c:showPercent val="0"/>
          <c:showBubbleSize val="0"/>
        </c:dLbls>
        <c:gapWidth val="150"/>
        <c:shape val="box"/>
        <c:axId val="188598528"/>
        <c:axId val="188297216"/>
        <c:axId val="0"/>
      </c:bar3DChart>
      <c:catAx>
        <c:axId val="188598528"/>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188297216"/>
        <c:crosses val="autoZero"/>
        <c:auto val="1"/>
        <c:lblAlgn val="ctr"/>
        <c:lblOffset val="100"/>
        <c:noMultiLvlLbl val="0"/>
      </c:catAx>
      <c:valAx>
        <c:axId val="188297216"/>
        <c:scaling>
          <c:orientation val="minMax"/>
        </c:scaling>
        <c:delete val="0"/>
        <c:axPos val="l"/>
        <c:majorGridlines/>
        <c:numFmt formatCode="General" sourceLinked="1"/>
        <c:majorTickMark val="out"/>
        <c:minorTickMark val="none"/>
        <c:tickLblPos val="nextTo"/>
        <c:crossAx val="188598528"/>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с учетом изменений, утв. Решением от 21.03.2024 № 19/3 «О внесении изменений в бюджет»</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3024.9921899999999</c:v>
                </c:pt>
                <c:pt idx="1">
                  <c:v>83384.108200000002</c:v>
                </c:pt>
                <c:pt idx="2">
                  <c:v>301341.46538000001</c:v>
                </c:pt>
                <c:pt idx="3">
                  <c:v>68784.274730000005</c:v>
                </c:pt>
                <c:pt idx="4">
                  <c:v>4094.4070499999998</c:v>
                </c:pt>
                <c:pt idx="5">
                  <c:v>43720.956740000001</c:v>
                </c:pt>
                <c:pt idx="6">
                  <c:v>1734.5363</c:v>
                </c:pt>
              </c:numCache>
            </c:numRef>
          </c:val>
        </c:ser>
        <c:dLbls>
          <c:showLegendKey val="0"/>
          <c:showVal val="0"/>
          <c:showCatName val="0"/>
          <c:showSerName val="0"/>
          <c:showPercent val="0"/>
          <c:showBubbleSize val="0"/>
        </c:dLbls>
        <c:gapWidth val="75"/>
        <c:shape val="cylinder"/>
        <c:axId val="162199040"/>
        <c:axId val="162200576"/>
        <c:axId val="0"/>
      </c:bar3DChart>
      <c:catAx>
        <c:axId val="162199040"/>
        <c:scaling>
          <c:orientation val="minMax"/>
        </c:scaling>
        <c:delete val="0"/>
        <c:axPos val="b"/>
        <c:numFmt formatCode="_(&quot;₽&quot;* #,##0.00_);_(&quot;₽&quot;* \(#,##0.00\);_(&quot;₽&quot;* &quot;-&quot;??_);_(@_)" sourceLinked="0"/>
        <c:majorTickMark val="in"/>
        <c:minorTickMark val="in"/>
        <c:tickLblPos val="low"/>
        <c:txPr>
          <a:bodyPr/>
          <a:lstStyle/>
          <a:p>
            <a:pPr>
              <a:defRPr sz="1100" b="1" i="1" u="sng" baseline="0">
                <a:solidFill>
                  <a:schemeClr val="accent5">
                    <a:lumMod val="25000"/>
                  </a:schemeClr>
                </a:solidFill>
              </a:defRPr>
            </a:pPr>
            <a:endParaRPr lang="ru-RU"/>
          </a:p>
        </c:txPr>
        <c:crossAx val="162200576"/>
        <c:crosses val="autoZero"/>
        <c:auto val="0"/>
        <c:lblAlgn val="ctr"/>
        <c:lblOffset val="100"/>
        <c:tickLblSkip val="1"/>
        <c:noMultiLvlLbl val="0"/>
      </c:catAx>
      <c:valAx>
        <c:axId val="162200576"/>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162199040"/>
        <c:crossesAt val="1"/>
        <c:crossBetween val="between"/>
      </c:valAx>
    </c:plotArea>
    <c:legend>
      <c:legendPos val="b"/>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501221.8</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er>
        <c:dLbls>
          <c:showLegendKey val="0"/>
          <c:showVal val="0"/>
          <c:showCatName val="0"/>
          <c:showSerName val="0"/>
          <c:showPercent val="0"/>
          <c:showBubbleSize val="0"/>
        </c:dLbls>
        <c:gapWidth val="150"/>
        <c:shape val="box"/>
        <c:axId val="155158400"/>
        <c:axId val="155159936"/>
        <c:axId val="0"/>
      </c:bar3DChart>
      <c:catAx>
        <c:axId val="155158400"/>
        <c:scaling>
          <c:orientation val="minMax"/>
        </c:scaling>
        <c:delete val="0"/>
        <c:axPos val="b"/>
        <c:majorTickMark val="out"/>
        <c:minorTickMark val="none"/>
        <c:tickLblPos val="low"/>
        <c:txPr>
          <a:bodyPr anchor="b" anchorCtr="1"/>
          <a:lstStyle/>
          <a:p>
            <a:pPr>
              <a:defRPr sz="1200" b="0" i="1" spc="-100" baseline="0"/>
            </a:pPr>
            <a:endParaRPr lang="ru-RU"/>
          </a:p>
        </c:txPr>
        <c:crossAx val="155159936"/>
        <c:crosses val="autoZero"/>
        <c:auto val="0"/>
        <c:lblAlgn val="ctr"/>
        <c:lblOffset val="100"/>
        <c:noMultiLvlLbl val="0"/>
      </c:catAx>
      <c:valAx>
        <c:axId val="155159936"/>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155158400"/>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155313280"/>
        <c:axId val="155314816"/>
      </c:lineChart>
      <c:catAx>
        <c:axId val="155313280"/>
        <c:scaling>
          <c:orientation val="minMax"/>
        </c:scaling>
        <c:delete val="0"/>
        <c:axPos val="b"/>
        <c:majorTickMark val="out"/>
        <c:minorTickMark val="none"/>
        <c:tickLblPos val="nextTo"/>
        <c:txPr>
          <a:bodyPr/>
          <a:lstStyle/>
          <a:p>
            <a:pPr>
              <a:defRPr sz="1200" baseline="0"/>
            </a:pPr>
            <a:endParaRPr lang="ru-RU"/>
          </a:p>
        </c:txPr>
        <c:crossAx val="155314816"/>
        <c:crosses val="autoZero"/>
        <c:auto val="1"/>
        <c:lblAlgn val="ctr"/>
        <c:lblOffset val="100"/>
        <c:noMultiLvlLbl val="0"/>
      </c:catAx>
      <c:valAx>
        <c:axId val="155314816"/>
        <c:scaling>
          <c:orientation val="minMax"/>
        </c:scaling>
        <c:delete val="0"/>
        <c:axPos val="l"/>
        <c:majorGridlines/>
        <c:numFmt formatCode="General" sourceLinked="1"/>
        <c:majorTickMark val="out"/>
        <c:minorTickMark val="none"/>
        <c:tickLblPos val="nextTo"/>
        <c:crossAx val="1553132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298123.7</c:v>
                </c:pt>
                <c:pt idx="3">
                  <c:v>200872.1</c:v>
                </c:pt>
                <c:pt idx="4">
                  <c:v>227847.9</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206206.7</c:v>
                </c:pt>
                <c:pt idx="3">
                  <c:v>214173.3</c:v>
                </c:pt>
                <c:pt idx="4">
                  <c:v>220913.3</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218863104"/>
        <c:axId val="218864640"/>
        <c:axId val="0"/>
      </c:bar3DChart>
      <c:catAx>
        <c:axId val="218863104"/>
        <c:scaling>
          <c:orientation val="minMax"/>
        </c:scaling>
        <c:delete val="0"/>
        <c:axPos val="b"/>
        <c:majorTickMark val="out"/>
        <c:minorTickMark val="none"/>
        <c:tickLblPos val="nextTo"/>
        <c:txPr>
          <a:bodyPr/>
          <a:lstStyle/>
          <a:p>
            <a:pPr>
              <a:defRPr sz="800" b="1" i="0" baseline="0"/>
            </a:pPr>
            <a:endParaRPr lang="ru-RU"/>
          </a:p>
        </c:txPr>
        <c:crossAx val="218864640"/>
        <c:crosses val="autoZero"/>
        <c:auto val="1"/>
        <c:lblAlgn val="ctr"/>
        <c:lblOffset val="100"/>
        <c:noMultiLvlLbl val="0"/>
      </c:catAx>
      <c:valAx>
        <c:axId val="218864640"/>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218863104"/>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155417984"/>
        <c:axId val="155423872"/>
        <c:axId val="0"/>
      </c:bar3DChart>
      <c:catAx>
        <c:axId val="155417984"/>
        <c:scaling>
          <c:orientation val="minMax"/>
        </c:scaling>
        <c:delete val="0"/>
        <c:axPos val="b"/>
        <c:majorTickMark val="out"/>
        <c:minorTickMark val="none"/>
        <c:tickLblPos val="nextTo"/>
        <c:crossAx val="155423872"/>
        <c:crosses val="autoZero"/>
        <c:auto val="1"/>
        <c:lblAlgn val="ctr"/>
        <c:lblOffset val="100"/>
        <c:noMultiLvlLbl val="0"/>
      </c:catAx>
      <c:valAx>
        <c:axId val="155423872"/>
        <c:scaling>
          <c:orientation val="minMax"/>
        </c:scaling>
        <c:delete val="0"/>
        <c:axPos val="l"/>
        <c:majorGridlines/>
        <c:numFmt formatCode="0%" sourceLinked="1"/>
        <c:majorTickMark val="out"/>
        <c:minorTickMark val="none"/>
        <c:tickLblPos val="nextTo"/>
        <c:crossAx val="155417984"/>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20.11.2024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11/20/2024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11/20/2024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11/20/2024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11/20/2024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11/20/2024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11/20/2024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11/20/2024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11/20/2024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11/20/2024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11/20/2024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11/20/2024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11/20/2024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11/20/2024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11/20/2024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11/20/2024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11/20/2024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11/20/2024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11/20/2024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11/20/2024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11/20/2024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11/20/2024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11/20/2024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11/20/2024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РЕШЕНИЯ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21.03.2024№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19/3 « О ВНЕСЕНИИ ИЗМЕНЕНИЙ В РЕШЕНИЕ №97/9 ОТ 26.12.2023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3"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Утвержденные </a:t>
            </a:r>
            <a:r>
              <a:rPr lang="ru-RU" altLang="ru-RU" b="1" u="sng" dirty="0" smtClean="0">
                <a:solidFill>
                  <a:schemeClr val="accent5">
                    <a:lumMod val="25000"/>
                  </a:schemeClr>
                </a:solidFill>
                <a:ea typeface="Times New Roman" pitchFamily="18" charset="0"/>
              </a:rPr>
              <a:t>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(2025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4" name="TextBox 13"/>
          <p:cNvSpPr txBox="1"/>
          <p:nvPr/>
        </p:nvSpPr>
        <p:spPr>
          <a:xfrm>
            <a:off x="8172400" y="957581"/>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36559606"/>
              </p:ext>
            </p:extLst>
          </p:nvPr>
        </p:nvGraphicFramePr>
        <p:xfrm>
          <a:off x="162049" y="1219191"/>
          <a:ext cx="8825740" cy="1349463"/>
        </p:xfrm>
        <a:graphic>
          <a:graphicData uri="http://schemas.openxmlformats.org/drawingml/2006/table">
            <a:tbl>
              <a:tblPr firstRow="1" firstCol="1" bandRow="1">
                <a:tableStyleId>{93296810-A885-4BE3-A3E7-6D5BEEA58F35}</a:tableStyleId>
              </a:tblPr>
              <a:tblGrid>
                <a:gridCol w="449511"/>
                <a:gridCol w="2115525"/>
                <a:gridCol w="1098084"/>
                <a:gridCol w="1098858"/>
                <a:gridCol w="1060112"/>
                <a:gridCol w="1026790"/>
                <a:gridCol w="988818"/>
                <a:gridCol w="988042"/>
              </a:tblGrid>
              <a:tr h="262255">
                <a:tc rowSpan="2" gridSpan="2">
                  <a:txBody>
                    <a:bodyPr/>
                    <a:lstStyle/>
                    <a:p>
                      <a:pPr algn="ctr">
                        <a:lnSpc>
                          <a:spcPct val="115000"/>
                        </a:lnSpc>
                        <a:spcAft>
                          <a:spcPts val="0"/>
                        </a:spcAft>
                      </a:pPr>
                      <a:r>
                        <a:rPr lang="ru-RU" sz="800" dirty="0">
                          <a:effectLst/>
                        </a:rPr>
                        <a:t>Наименование подразделов</a:t>
                      </a:r>
                      <a:endParaRPr lang="ru-RU" sz="1000" dirty="0">
                        <a:effectLst/>
                        <a:latin typeface="Times New Roman"/>
                        <a:ea typeface="Times New Roman"/>
                        <a:cs typeface="Times New Roman"/>
                      </a:endParaRPr>
                    </a:p>
                  </a:txBody>
                  <a:tcPr marL="68580" marR="68580" marT="0" marB="0" anchor="ctr"/>
                </a:tc>
                <a:tc rowSpan="2" hMerge="1">
                  <a:txBody>
                    <a:bodyPr/>
                    <a:lstStyle/>
                    <a:p>
                      <a:endParaRPr lang="ru-RU"/>
                    </a:p>
                  </a:txBody>
                  <a:tcPr/>
                </a:tc>
                <a:tc rowSpan="2">
                  <a:txBody>
                    <a:bodyPr/>
                    <a:lstStyle/>
                    <a:p>
                      <a:pPr algn="ctr">
                        <a:lnSpc>
                          <a:spcPct val="115000"/>
                        </a:lnSpc>
                        <a:spcAft>
                          <a:spcPts val="0"/>
                        </a:spcAft>
                      </a:pPr>
                      <a:r>
                        <a:rPr lang="ru-RU" sz="800" dirty="0">
                          <a:effectLst/>
                        </a:rPr>
                        <a:t>Показатели, утв. Решением ДРСД от 26.12.2023 №97/9</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21.03.2024</a:t>
                      </a:r>
                      <a:r>
                        <a:rPr lang="ru-RU" sz="800" baseline="0" dirty="0" smtClean="0">
                          <a:effectLst/>
                        </a:rPr>
                        <a:t> № 19/3 </a:t>
                      </a:r>
                      <a:r>
                        <a:rPr lang="ru-RU" sz="800" dirty="0" smtClean="0">
                          <a:effectLst/>
                        </a:rPr>
                        <a:t>«О внесении изменений в бюджет»</a:t>
                      </a:r>
                    </a:p>
                  </a:txBody>
                  <a:tcPr marL="68580" marR="68580" marT="0" marB="0" anchor="ctr"/>
                </a:tc>
                <a:tc rowSpan="2">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r>
              <a:tr h="542925">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800" dirty="0" err="1" smtClean="0">
                          <a:effectLst/>
                        </a:rPr>
                        <a:t>перерасп</a:t>
                      </a:r>
                      <a:r>
                        <a:rPr lang="ru-RU" sz="800" dirty="0" smtClean="0">
                          <a:effectLst/>
                        </a:rPr>
                        <a:t>. </a:t>
                      </a:r>
                      <a:r>
                        <a:rPr lang="ru-RU" sz="800" dirty="0" err="1">
                          <a:effectLst/>
                        </a:rPr>
                        <a:t>собствен</a:t>
                      </a:r>
                      <a:r>
                        <a:rPr lang="ru-RU" sz="800" dirty="0">
                          <a:effectLst/>
                        </a:rPr>
                        <a:t>. средств</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остатки на начало года</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субсидий, субвенций и иных МБТ</a:t>
                      </a:r>
                      <a:endParaRPr lang="ru-RU" sz="1000" dirty="0">
                        <a:effectLst/>
                        <a:latin typeface="Times New Roman"/>
                        <a:ea typeface="Times New Roman"/>
                        <a:cs typeface="Times New Roman"/>
                      </a:endParaRPr>
                    </a:p>
                  </a:txBody>
                  <a:tcPr marL="68580" marR="68580" marT="0" marB="0" anchor="ctr"/>
                </a:tc>
              </a:tr>
              <a:tr h="227799">
                <a:tc>
                  <a:txBody>
                    <a:bodyPr/>
                    <a:lstStyle/>
                    <a:p>
                      <a:pPr algn="ctr">
                        <a:lnSpc>
                          <a:spcPct val="115000"/>
                        </a:lnSpc>
                        <a:spcAft>
                          <a:spcPts val="0"/>
                        </a:spcAft>
                      </a:pPr>
                      <a:r>
                        <a:rPr lang="ru-RU" sz="900" dirty="0">
                          <a:effectLst/>
                        </a:rPr>
                        <a:t>0702</a:t>
                      </a:r>
                      <a:endParaRPr lang="ru-RU" sz="1000" dirty="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ru-RU" sz="1000">
                          <a:effectLst/>
                        </a:rPr>
                        <a:t>Общее образование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182 430 029,20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183 684 957,20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+1 254 928,00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rPr>
                        <a:t>+1 254 928,00</a:t>
                      </a:r>
                      <a:endParaRPr lang="ru-RU" sz="1000" dirty="0">
                        <a:effectLst/>
                        <a:latin typeface="Times New Roman"/>
                        <a:ea typeface="Times New Roman"/>
                        <a:cs typeface="Times New Roman"/>
                      </a:endParaRPr>
                    </a:p>
                  </a:txBody>
                  <a:tcPr marL="68580" marR="68580" marT="0" marB="0"/>
                </a:tc>
              </a:tr>
            </a:tbl>
          </a:graphicData>
        </a:graphic>
      </p:graphicFrame>
      <p:sp>
        <p:nvSpPr>
          <p:cNvPr id="6" name="TextBox 5"/>
          <p:cNvSpPr txBox="1"/>
          <p:nvPr/>
        </p:nvSpPr>
        <p:spPr>
          <a:xfrm>
            <a:off x="7993657" y="2636912"/>
            <a:ext cx="1039019" cy="461665"/>
          </a:xfrm>
          <a:prstGeom prst="rect">
            <a:avLst/>
          </a:prstGeom>
          <a:noFill/>
        </p:spPr>
        <p:txBody>
          <a:bodyPr wrap="square" rtlCol="0">
            <a:spAutoFit/>
          </a:bodyPr>
          <a:lstStyle/>
          <a:p>
            <a:pPr lvl="0"/>
            <a:r>
              <a:rPr lang="ru-RU" altLang="ru-RU" sz="1200" b="1" i="1" u="sng" dirty="0">
                <a:solidFill>
                  <a:schemeClr val="accent5">
                    <a:lumMod val="25000"/>
                  </a:schemeClr>
                </a:solidFill>
                <a:latin typeface="Arial" pitchFamily="34" charset="0"/>
                <a:ea typeface="Times New Roman" pitchFamily="18" charset="0"/>
                <a:cs typeface="Arial" pitchFamily="34" charset="0"/>
              </a:rPr>
              <a:t> (</a:t>
            </a: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2026 </a:t>
            </a:r>
            <a:r>
              <a:rPr lang="ru-RU" altLang="ru-RU" sz="1200" b="1" i="1" u="sng" dirty="0">
                <a:solidFill>
                  <a:schemeClr val="accent5">
                    <a:lumMod val="25000"/>
                  </a:schemeClr>
                </a:solidFill>
                <a:latin typeface="Arial" pitchFamily="34" charset="0"/>
                <a:ea typeface="Times New Roman" pitchFamily="18" charset="0"/>
                <a:cs typeface="Arial" pitchFamily="34" charset="0"/>
              </a:rPr>
              <a:t>год):</a:t>
            </a:r>
            <a:endParaRPr lang="ru-RU" altLang="ru-RU" sz="1200" i="1" dirty="0">
              <a:solidFill>
                <a:schemeClr val="accent5">
                  <a:lumMod val="25000"/>
                </a:schemeClr>
              </a:solidFill>
              <a:latin typeface="Arial" pitchFamily="34" charset="0"/>
              <a:cs typeface="Arial" pitchFamily="34" charset="0"/>
            </a:endParaRPr>
          </a:p>
          <a:p>
            <a:endParaRPr lang="ru-RU" sz="1200" dirty="0"/>
          </a:p>
        </p:txBody>
      </p:sp>
      <p:graphicFrame>
        <p:nvGraphicFramePr>
          <p:cNvPr id="16" name="Таблица 15"/>
          <p:cNvGraphicFramePr>
            <a:graphicFrameLocks noGrp="1"/>
          </p:cNvGraphicFramePr>
          <p:nvPr>
            <p:extLst>
              <p:ext uri="{D42A27DB-BD31-4B8C-83A1-F6EECF244321}">
                <p14:modId xmlns:p14="http://schemas.microsoft.com/office/powerpoint/2010/main" val="4019549881"/>
              </p:ext>
            </p:extLst>
          </p:nvPr>
        </p:nvGraphicFramePr>
        <p:xfrm>
          <a:off x="231774" y="2986462"/>
          <a:ext cx="8832213" cy="1371902"/>
        </p:xfrm>
        <a:graphic>
          <a:graphicData uri="http://schemas.openxmlformats.org/drawingml/2006/table">
            <a:tbl>
              <a:tblPr firstRow="1" firstCol="1" bandRow="1">
                <a:tableStyleId>{93296810-A885-4BE3-A3E7-6D5BEEA58F35}</a:tableStyleId>
              </a:tblPr>
              <a:tblGrid>
                <a:gridCol w="455985"/>
                <a:gridCol w="2110932"/>
                <a:gridCol w="1098889"/>
                <a:gridCol w="1099664"/>
                <a:gridCol w="1060890"/>
                <a:gridCol w="1027543"/>
                <a:gridCol w="989543"/>
                <a:gridCol w="988767"/>
              </a:tblGrid>
              <a:tr h="262255">
                <a:tc rowSpan="2" gridSpan="2">
                  <a:txBody>
                    <a:bodyPr/>
                    <a:lstStyle/>
                    <a:p>
                      <a:pPr algn="ctr">
                        <a:lnSpc>
                          <a:spcPct val="115000"/>
                        </a:lnSpc>
                        <a:spcAft>
                          <a:spcPts val="0"/>
                        </a:spcAft>
                      </a:pPr>
                      <a:r>
                        <a:rPr lang="ru-RU" sz="800" dirty="0">
                          <a:effectLst/>
                        </a:rPr>
                        <a:t>Наименование подразделов</a:t>
                      </a:r>
                      <a:endParaRPr lang="ru-RU" sz="1000" dirty="0">
                        <a:effectLst/>
                        <a:latin typeface="Times New Roman"/>
                        <a:ea typeface="Times New Roman"/>
                        <a:cs typeface="Times New Roman"/>
                      </a:endParaRPr>
                    </a:p>
                  </a:txBody>
                  <a:tcPr marL="68580" marR="68580" marT="0" marB="0" anchor="ctr"/>
                </a:tc>
                <a:tc rowSpan="2" hMerge="1">
                  <a:txBody>
                    <a:bodyPr/>
                    <a:lstStyle/>
                    <a:p>
                      <a:endParaRPr lang="ru-RU"/>
                    </a:p>
                  </a:txBody>
                  <a:tcPr/>
                </a:tc>
                <a:tc rowSpan="2">
                  <a:txBody>
                    <a:bodyPr/>
                    <a:lstStyle/>
                    <a:p>
                      <a:pPr algn="ctr">
                        <a:lnSpc>
                          <a:spcPct val="115000"/>
                        </a:lnSpc>
                        <a:spcAft>
                          <a:spcPts val="0"/>
                        </a:spcAft>
                      </a:pPr>
                      <a:r>
                        <a:rPr lang="ru-RU" sz="800" dirty="0">
                          <a:effectLst/>
                        </a:rPr>
                        <a:t>Показатели, утв. Решением ДРСД от 26.12.2023 №97/9</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21.03.2024</a:t>
                      </a:r>
                      <a:r>
                        <a:rPr lang="ru-RU" sz="800" baseline="0" dirty="0" smtClean="0">
                          <a:effectLst/>
                        </a:rPr>
                        <a:t> № 19/3 </a:t>
                      </a:r>
                      <a:r>
                        <a:rPr lang="ru-RU" sz="800" dirty="0" smtClean="0">
                          <a:effectLst/>
                        </a:rPr>
                        <a:t>«О внесении изменений в бюджет»</a:t>
                      </a:r>
                    </a:p>
                  </a:txBody>
                  <a:tcPr marL="68580" marR="68580" marT="0" marB="0" anchor="ctr"/>
                </a:tc>
                <a:tc rowSpan="2">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ru-RU" sz="800" dirty="0">
                          <a:effectLst/>
                        </a:rPr>
                        <a:t>в том числе за счет</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r>
              <a:tr h="542925">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остатки на начало года</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субсидий, субвенций и иных МБТ</a:t>
                      </a:r>
                      <a:endParaRPr lang="ru-RU" sz="1000" dirty="0">
                        <a:effectLst/>
                        <a:latin typeface="Times New Roman"/>
                        <a:ea typeface="Times New Roman"/>
                        <a:cs typeface="Times New Roman"/>
                      </a:endParaRPr>
                    </a:p>
                  </a:txBody>
                  <a:tcPr marL="68580" marR="68580" marT="0" marB="0" anchor="ctr"/>
                </a:tc>
              </a:tr>
              <a:tr h="250238">
                <a:tc>
                  <a:txBody>
                    <a:bodyPr/>
                    <a:lstStyle/>
                    <a:p>
                      <a:pPr algn="ctr">
                        <a:lnSpc>
                          <a:spcPct val="115000"/>
                        </a:lnSpc>
                        <a:spcAft>
                          <a:spcPts val="0"/>
                        </a:spcAft>
                      </a:pPr>
                      <a:r>
                        <a:rPr lang="ru-RU" sz="900" dirty="0">
                          <a:effectLst/>
                        </a:rPr>
                        <a:t>0702</a:t>
                      </a:r>
                      <a:endParaRPr lang="ru-RU" sz="1000" dirty="0">
                        <a:effectLst/>
                        <a:latin typeface="Times New Roman"/>
                        <a:ea typeface="Times New Roman"/>
                        <a:cs typeface="Times New Roman"/>
                      </a:endParaRPr>
                    </a:p>
                  </a:txBody>
                  <a:tcPr marL="68580" marR="68580" marT="0" marB="0" anchor="ctr"/>
                </a:tc>
                <a:tc>
                  <a:txBody>
                    <a:bodyPr/>
                    <a:lstStyle/>
                    <a:p>
                      <a:pPr>
                        <a:lnSpc>
                          <a:spcPct val="115000"/>
                        </a:lnSpc>
                        <a:spcAft>
                          <a:spcPts val="0"/>
                        </a:spcAft>
                      </a:pPr>
                      <a:r>
                        <a:rPr lang="ru-RU" sz="1000">
                          <a:effectLst/>
                        </a:rPr>
                        <a:t>Общее образование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187 570 396,51</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188 883 097,51</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+1 312 701,00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rPr>
                        <a:t>+1 312 701,00</a:t>
                      </a:r>
                      <a:endParaRPr lang="ru-RU" sz="1000" dirty="0">
                        <a:effectLst/>
                        <a:latin typeface="Times New Roman"/>
                        <a:ea typeface="Times New Roman"/>
                        <a:cs typeface="Times New Roman"/>
                      </a:endParaRPr>
                    </a:p>
                  </a:txBody>
                  <a:tcPr marL="68580" marR="68580" marT="0" marB="0"/>
                </a:tc>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895517492"/>
              </p:ext>
            </p:extLst>
          </p:nvPr>
        </p:nvGraphicFramePr>
        <p:xfrm>
          <a:off x="253791" y="5013176"/>
          <a:ext cx="8672969" cy="1541145"/>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nchor="ctr"/>
                </a:tc>
                <a:tc rowSpan="3">
                  <a:txBody>
                    <a:bodyPr/>
                    <a:lstStyle/>
                    <a:p>
                      <a:pPr algn="ctr">
                        <a:spcAft>
                          <a:spcPts val="0"/>
                        </a:spcAft>
                      </a:pPr>
                      <a:r>
                        <a:rPr lang="ru-RU" sz="800" dirty="0">
                          <a:effectLst/>
                        </a:rPr>
                        <a:t>Показатели, утв. Решением ДРСД от 26.12.2023 №97/9</a:t>
                      </a:r>
                      <a:endParaRPr lang="ru-RU" sz="1000" dirty="0">
                        <a:effectLst/>
                        <a:latin typeface="Times New Roman"/>
                        <a:ea typeface="Times New Roman"/>
                        <a:cs typeface="Times New Roman"/>
                      </a:endParaRPr>
                    </a:p>
                  </a:txBody>
                  <a:tcPr marL="68580" marR="68580" marT="0" marB="0" anchor="ctr"/>
                </a:tc>
                <a:tc rowSpan="3">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21.03.2024</a:t>
                      </a:r>
                      <a:r>
                        <a:rPr lang="ru-RU" sz="800" baseline="0" dirty="0" smtClean="0">
                          <a:effectLst/>
                        </a:rPr>
                        <a:t> № 19/3 </a:t>
                      </a:r>
                      <a:r>
                        <a:rPr lang="ru-RU" sz="800" dirty="0" smtClean="0">
                          <a:effectLst/>
                        </a:rPr>
                        <a:t>«О внесении изменений в бюджет»</a:t>
                      </a: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a:effectLst/>
                        </a:rPr>
                        <a:t>0,00</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a:effectLst/>
                        </a:rPr>
                        <a:t>780 687,05</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+ 780</a:t>
                      </a:r>
                      <a:r>
                        <a:rPr lang="ru-RU" sz="900" dirty="0">
                          <a:effectLst/>
                        </a:rPr>
                        <a:t> 687,05</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a:effectLst/>
                        </a:rPr>
                        <a:t>41 228,40</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a:effectLst/>
                        </a:rPr>
                        <a:t>739 458,65</a:t>
                      </a:r>
                      <a:endParaRPr lang="ru-RU" sz="100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295771" y="4365104"/>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lvl="0" algn="ctr"/>
            <a:r>
              <a:rPr lang="ru-RU" altLang="ru-RU" b="1" u="sng" dirty="0" smtClean="0">
                <a:solidFill>
                  <a:schemeClr val="accent5">
                    <a:lumMod val="25000"/>
                  </a:schemeClr>
                </a:solidFill>
                <a:ea typeface="Times New Roman" pitchFamily="18" charset="0"/>
              </a:rPr>
              <a:t>И</a:t>
            </a: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зменение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4963772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101202254"/>
              </p:ext>
            </p:extLst>
          </p:nvPr>
        </p:nvGraphicFramePr>
        <p:xfrm>
          <a:off x="460375" y="1124744"/>
          <a:ext cx="8344941" cy="5464236"/>
        </p:xfrm>
        <a:graphic>
          <a:graphicData uri="http://schemas.openxmlformats.org/drawingml/2006/table">
            <a:tbl>
              <a:tblPr firstRow="1" firstCol="1" bandRow="1">
                <a:tableStyleId>{93296810-A885-4BE3-A3E7-6D5BEEA58F35}</a:tableStyleId>
              </a:tblPr>
              <a:tblGrid>
                <a:gridCol w="4264521"/>
                <a:gridCol w="1323610"/>
                <a:gridCol w="1259798"/>
                <a:gridCol w="1497012"/>
              </a:tblGrid>
              <a:tr h="360040">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a:t>
                      </a:r>
                      <a:r>
                        <a:rPr lang="ru-RU" sz="900" dirty="0" smtClean="0">
                          <a:effectLst/>
                        </a:rPr>
                        <a:t>2024 </a:t>
                      </a:r>
                      <a:r>
                        <a:rPr lang="ru-RU" sz="900" dirty="0">
                          <a:effectLst/>
                        </a:rPr>
                        <a:t>год</a:t>
                      </a:r>
                    </a:p>
                    <a:p>
                      <a:pPr indent="-22225" algn="ctr">
                        <a:spcAft>
                          <a:spcPts val="0"/>
                        </a:spcAft>
                      </a:pPr>
                      <a:r>
                        <a:rPr lang="ru-RU" sz="900" dirty="0">
                          <a:effectLst/>
                        </a:rPr>
                        <a:t>(первонач.)</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a:effectLst/>
                        </a:rPr>
                        <a:t>Сумма на 2024 год</a:t>
                      </a:r>
                      <a:endParaRPr lang="ru-RU" sz="900">
                        <a:effectLst/>
                        <a:latin typeface="Times New Roman"/>
                        <a:ea typeface="Times New Roman"/>
                      </a:endParaRPr>
                    </a:p>
                  </a:txBody>
                  <a:tcPr marL="11284" marR="11284" marT="0" marB="0" anchor="ctr"/>
                </a:tc>
                <a:tc>
                  <a:txBody>
                    <a:bodyPr/>
                    <a:lstStyle/>
                    <a:p>
                      <a:pPr algn="ctr">
                        <a:spcAft>
                          <a:spcPts val="0"/>
                        </a:spcAft>
                      </a:pPr>
                      <a:r>
                        <a:rPr lang="ru-RU" sz="900" dirty="0" smtClean="0">
                          <a:effectLst/>
                        </a:rPr>
                        <a:t>Сумма изменений</a:t>
                      </a:r>
                      <a:endParaRPr lang="ru-RU" sz="900" dirty="0">
                        <a:effectLst/>
                        <a:latin typeface="Times New Roman"/>
                        <a:ea typeface="Times New Roman"/>
                      </a:endParaRPr>
                    </a:p>
                  </a:txBody>
                  <a:tcPr marL="11284" marR="11284" marT="0" marB="0" anchor="ctr"/>
                </a:tc>
              </a:tr>
              <a:tr h="137951">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275902">
                <a:tc>
                  <a:txBody>
                    <a:bodyPr/>
                    <a:lstStyle/>
                    <a:p>
                      <a:pPr>
                        <a:spcAft>
                          <a:spcPts val="0"/>
                        </a:spcAft>
                      </a:pPr>
                      <a:r>
                        <a:rPr lang="ru-RU" sz="900" dirty="0">
                          <a:effectLst/>
                        </a:rPr>
                        <a:t>  Муниципальная программа «Развитие водохозяйственного комплекса на территории Демидовского района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75902">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a:solidFill>
                            <a:srgbClr val="000000"/>
                          </a:solidFill>
                          <a:effectLst/>
                          <a:latin typeface="Arial Cyr"/>
                        </a:rPr>
                        <a:t>325 996 307,08</a:t>
                      </a:r>
                    </a:p>
                  </a:txBody>
                  <a:tcPr marL="9525" marR="9525" marT="9525" marB="0" anchor="ctr"/>
                </a:tc>
                <a:tc>
                  <a:txBody>
                    <a:bodyPr/>
                    <a:lstStyle/>
                    <a:p>
                      <a:pPr algn="r" fontAlgn="t"/>
                      <a:r>
                        <a:rPr lang="ru-RU" sz="1000" b="0" i="0" u="none" strike="noStrike" dirty="0" smtClean="0">
                          <a:solidFill>
                            <a:srgbClr val="000000"/>
                          </a:solidFill>
                          <a:effectLst/>
                          <a:latin typeface="Arial Cyr"/>
                        </a:rPr>
                        <a:t>+ 1 </a:t>
                      </a:r>
                      <a:r>
                        <a:rPr lang="ru-RU" sz="1000" b="0" i="0" u="none" strike="noStrike" dirty="0">
                          <a:solidFill>
                            <a:srgbClr val="000000"/>
                          </a:solidFill>
                          <a:effectLst/>
                          <a:latin typeface="Arial Cyr"/>
                        </a:rPr>
                        <a:t>014 838,00</a:t>
                      </a:r>
                    </a:p>
                  </a:txBody>
                  <a:tcPr marL="9525" marR="9525" marT="9525" marB="0" anchor="ctr"/>
                </a:tc>
              </a:tr>
              <a:tr h="275902">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rPr>
                        <a:t>68 </a:t>
                      </a:r>
                      <a:r>
                        <a:rPr lang="ru-RU" sz="900" dirty="0" smtClean="0">
                          <a:effectLst/>
                        </a:rPr>
                        <a:t>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551805">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275902">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138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0903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070970765"/>
              </p:ext>
            </p:extLst>
          </p:nvPr>
        </p:nvGraphicFramePr>
        <p:xfrm>
          <a:off x="539552" y="1196752"/>
          <a:ext cx="8208911" cy="4680522"/>
        </p:xfrm>
        <a:graphic>
          <a:graphicData uri="http://schemas.openxmlformats.org/drawingml/2006/table">
            <a:tbl>
              <a:tblPr firstRow="1" firstCol="1" bandRow="1">
                <a:tableStyleId>{93296810-A885-4BE3-A3E7-6D5BEEA58F35}</a:tableStyleId>
              </a:tblPr>
              <a:tblGrid>
                <a:gridCol w="3915942"/>
                <a:gridCol w="1673763"/>
                <a:gridCol w="1309603"/>
                <a:gridCol w="1309603"/>
              </a:tblGrid>
              <a:tr h="292533">
                <a:tc>
                  <a:txBody>
                    <a:bodyPr/>
                    <a:lstStyle/>
                    <a:p>
                      <a:pP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a:t>
                      </a:r>
                      <a:r>
                        <a:rPr lang="ru-RU" sz="900" dirty="0" smtClean="0">
                          <a:effectLst/>
                        </a:rPr>
                        <a:t>2024 </a:t>
                      </a:r>
                      <a:r>
                        <a:rPr lang="ru-RU" sz="900" dirty="0">
                          <a:effectLst/>
                        </a:rPr>
                        <a:t>год</a:t>
                      </a:r>
                    </a:p>
                    <a:p>
                      <a:pPr indent="-22225" algn="ctr">
                        <a:spcAft>
                          <a:spcPts val="0"/>
                        </a:spcAft>
                      </a:pPr>
                      <a:r>
                        <a:rPr lang="ru-RU" sz="900" dirty="0">
                          <a:effectLst/>
                        </a:rPr>
                        <a:t>(первонач.)</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на 2024 год</a:t>
                      </a:r>
                      <a:endParaRPr lang="ru-RU" sz="900" dirty="0">
                        <a:effectLst/>
                        <a:latin typeface="Times New Roman"/>
                        <a:ea typeface="Times New Roman"/>
                      </a:endParaRPr>
                    </a:p>
                  </a:txBody>
                  <a:tcPr marL="11284" marR="11284" marT="0" marB="0" anchor="ctr"/>
                </a:tc>
                <a:tc>
                  <a:txBody>
                    <a:bodyPr/>
                    <a:lstStyle/>
                    <a:p>
                      <a:pPr algn="ctr">
                        <a:spcAft>
                          <a:spcPts val="0"/>
                        </a:spcAft>
                      </a:pPr>
                      <a:r>
                        <a:rPr lang="ru-RU" sz="900" dirty="0">
                          <a:effectLst/>
                        </a:rPr>
                        <a:t>Сумма </a:t>
                      </a:r>
                      <a:r>
                        <a:rPr lang="ru-RU" sz="900" dirty="0" smtClean="0">
                          <a:effectLst/>
                        </a:rPr>
                        <a:t>изменений</a:t>
                      </a:r>
                      <a:endParaRPr lang="ru-RU" sz="900" dirty="0">
                        <a:effectLst/>
                        <a:latin typeface="Times New Roman"/>
                        <a:ea typeface="Times New Roman"/>
                      </a:endParaRPr>
                    </a:p>
                  </a:txBody>
                  <a:tcPr marL="11284" marR="11284" marT="0" marB="0" anchor="ctr"/>
                </a:tc>
              </a:tr>
              <a:tr h="438799">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585065">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585065">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a:solidFill>
                            <a:srgbClr val="000000"/>
                          </a:solidFill>
                          <a:effectLst/>
                          <a:latin typeface="Arial Cyr"/>
                        </a:rPr>
                        <a:t>30 360 007,79</a:t>
                      </a:r>
                    </a:p>
                  </a:txBody>
                  <a:tcPr marL="9525" marR="9525" marT="9525" marB="0" anchor="ctr"/>
                </a:tc>
                <a:tc>
                  <a:txBody>
                    <a:bodyPr/>
                    <a:lstStyle/>
                    <a:p>
                      <a:pPr algn="r" fontAlgn="t"/>
                      <a:r>
                        <a:rPr lang="ru-RU" sz="1000" b="0" i="0" u="none" strike="noStrike" dirty="0" smtClean="0">
                          <a:solidFill>
                            <a:srgbClr val="000000"/>
                          </a:solidFill>
                          <a:effectLst/>
                          <a:latin typeface="Arial Cyr"/>
                        </a:rPr>
                        <a:t>+ 739 </a:t>
                      </a:r>
                      <a:r>
                        <a:rPr lang="ru-RU" sz="1000" b="0" i="0" u="none" strike="noStrike" dirty="0">
                          <a:solidFill>
                            <a:srgbClr val="000000"/>
                          </a:solidFill>
                          <a:effectLst/>
                          <a:latin typeface="Arial Cyr"/>
                        </a:rPr>
                        <a:t>458,65</a:t>
                      </a:r>
                    </a:p>
                  </a:txBody>
                  <a:tcPr marL="9525" marR="9525" marT="9525" marB="0" anchor="ctr"/>
                </a:tc>
              </a:tr>
              <a:tr h="438799">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585065">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8129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9367706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lnSpc>
                <a:spcPct val="100000"/>
              </a:lnSpc>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a:latin typeface="Times New Roman"/>
                <a:cs typeface="Times New Roman"/>
              </a:rPr>
              <a:t/>
            </a:r>
            <a:br>
              <a:rPr lang="ru-RU" sz="1200" b="1" u="sng" spc="-10" dirty="0">
                <a:latin typeface="Times New Roman"/>
                <a:cs typeface="Times New Roman"/>
              </a:rPr>
            </a:br>
            <a:endParaRPr lang="ru-RU" sz="1200" b="1" u="sng"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1954564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роекты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вопросы</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преобразовании</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района.</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21 июня 2012</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86,</a:t>
            </a:r>
            <a:r>
              <a:rPr lang="ru-RU" sz="1200" b="1" spc="4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изменением от 27 декабря 2022 № 119/12),</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4225259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6365615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a:hlinkClick r:id="rId2"/>
              </a:rPr>
              <a:t>fdm03fin</a:t>
            </a:r>
            <a:r>
              <a:rPr lang="ru-RU" dirty="0">
                <a:hlinkClick r:id="rId2"/>
              </a:rPr>
              <a:t>@</a:t>
            </a:r>
            <a:r>
              <a:rPr lang="en-US" dirty="0" err="1">
                <a:hlinkClick r:id="rId2"/>
              </a:rPr>
              <a:t>yandex</a:t>
            </a:r>
            <a:r>
              <a:rPr lang="ru-RU" dirty="0">
                <a:hlinkClick r:id="rId2"/>
              </a:rPr>
              <a:t>.</a:t>
            </a:r>
            <a:r>
              <a:rPr lang="ru-RU" dirty="0" err="1">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68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383677" y="3699942"/>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27"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9010"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26"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410"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37"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a:t>
              </a:r>
              <a:r>
                <a:rPr lang="ru-RU" b="1" smtClean="0">
                  <a:solidFill>
                    <a:schemeClr val="bg1"/>
                  </a:solidFill>
                </a:rPr>
                <a:t>на  2024 – </a:t>
              </a:r>
              <a:r>
                <a:rPr lang="ru-RU" b="1" smtClean="0">
                  <a:solidFill>
                    <a:schemeClr val="bg1"/>
                  </a:solidFill>
                </a:rPr>
                <a:t>2026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505 304,0</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506 084,7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-780,7</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9918758"/>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148658568"/>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505 304,0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451 064,9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506 084,7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114,1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-780,7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95073193"/>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a:t>
                      </a:r>
                      <a:r>
                        <a:rPr lang="en-US" sz="1600" b="1" dirty="0" smtClean="0">
                          <a:latin typeface="Times New Roman" panose="02020603050405020304" pitchFamily="18" charset="0"/>
                          <a:cs typeface="Times New Roman" panose="02020603050405020304" pitchFamily="18" charset="0"/>
                        </a:rPr>
                        <a:t>9</a:t>
                      </a:r>
                      <a:r>
                        <a:rPr lang="en-US" sz="1600" b="1" baseline="0" dirty="0" smtClean="0">
                          <a:latin typeface="Times New Roman" panose="02020603050405020304" pitchFamily="18" charset="0"/>
                          <a:cs typeface="Times New Roman" panose="02020603050405020304" pitchFamily="18" charset="0"/>
                        </a:rPr>
                        <a:t> 403</a:t>
                      </a:r>
                      <a:r>
                        <a:rPr lang="ru-RU"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902 858,2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505 304,0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720 827,6</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902 393,9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506 084,7</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- 1 424,5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-780,7</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en-US" b="1" spc="-5" dirty="0" smtClean="0">
                <a:solidFill>
                  <a:srgbClr val="000066"/>
                </a:solidFill>
                <a:latin typeface="Times New Roman"/>
                <a:cs typeface="Times New Roman"/>
              </a:rPr>
              <a:t>451 064,8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a:t>
            </a:r>
            <a:r>
              <a:rPr lang="en-US" sz="1000" spc="-10" dirty="0" smtClean="0">
                <a:solidFill>
                  <a:schemeClr val="bg1"/>
                </a:solidFill>
                <a:latin typeface="Franklin Gothic Medium"/>
                <a:cs typeface="Franklin Gothic Medium"/>
              </a:rPr>
              <a:t>677,5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en-US" sz="1000" b="1" spc="25" dirty="0" smtClean="0">
                <a:solidFill>
                  <a:schemeClr val="bg1"/>
                </a:solidFill>
                <a:latin typeface="Arial"/>
                <a:cs typeface="Arial"/>
              </a:rPr>
              <a:t>214 969,1</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en-US" sz="1000" b="1" spc="25" smtClean="0">
                <a:solidFill>
                  <a:schemeClr val="bg1"/>
                </a:solidFill>
                <a:latin typeface="Arial"/>
                <a:cs typeface="Arial"/>
              </a:rPr>
              <a:t>1 459,4</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505504783"/>
              </p:ext>
            </p:extLst>
          </p:nvPr>
        </p:nvGraphicFramePr>
        <p:xfrm>
          <a:off x="765175" y="3146648"/>
          <a:ext cx="7656513" cy="2514600"/>
        </p:xfrm>
        <a:graphic>
          <a:graphicData uri="http://schemas.openxmlformats.org/presentationml/2006/ole">
            <mc:AlternateContent xmlns:mc="http://schemas.openxmlformats.org/markup-compatibility/2006">
              <mc:Choice xmlns:v="urn:schemas-microsoft-com:vml" Requires="v">
                <p:oleObj spid="_x0000_s47925" name="Лист" r:id="rId5" imgW="10991850" imgH="3609975" progId="Excel.Sheet.8">
                  <p:embed/>
                </p:oleObj>
              </mc:Choice>
              <mc:Fallback>
                <p:oleObj name="Лист" r:id="rId5" imgW="10991850" imgH="3609975" progId="Excel.Sheet.8">
                  <p:embed/>
                  <p:pic>
                    <p:nvPicPr>
                      <p:cNvPr id="0" name="Picture 190"/>
                      <p:cNvPicPr>
                        <a:picLocks noGrp="1" noChangeAspect="1" noChangeArrowheads="1"/>
                      </p:cNvPicPr>
                      <p:nvPr/>
                    </p:nvPicPr>
                    <p:blipFill>
                      <a:blip r:embed="rId6"/>
                      <a:srcRect/>
                      <a:stretch>
                        <a:fillRect/>
                      </a:stretch>
                    </p:blipFill>
                    <p:spPr bwMode="auto">
                      <a:xfrm>
                        <a:off x="765175" y="3146648"/>
                        <a:ext cx="7656513"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933" name="Лист" r:id="rId4" imgW="8267700" imgH="3771900" progId="Excel.Sheet.8">
                  <p:embed/>
                </p:oleObj>
              </mc:Choice>
              <mc:Fallback>
                <p:oleObj name="Лист" r:id="rId4" imgW="8267700" imgH="3771900" progId="Excel.Sheet.8">
                  <p:embed/>
                  <p:pic>
                    <p:nvPicPr>
                      <p:cNvPr id="0" name="Picture 186"/>
                      <p:cNvPicPr>
                        <a:picLocks noGrp="1" noChangeAspect="1" noChangeArrowheads="1"/>
                      </p:cNvPicPr>
                      <p:nvPr/>
                    </p:nvPicPr>
                    <p:blipFill>
                      <a:blip r:embed="rId5"/>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55"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25"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50"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877207760"/>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2318846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3025"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56"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712538275"/>
              </p:ext>
            </p:extLst>
          </p:nvPr>
        </p:nvGraphicFramePr>
        <p:xfrm>
          <a:off x="539750" y="1709738"/>
          <a:ext cx="8462963" cy="3454400"/>
        </p:xfrm>
        <a:graphic>
          <a:graphicData uri="http://schemas.openxmlformats.org/presentationml/2006/ole">
            <mc:AlternateContent xmlns:mc="http://schemas.openxmlformats.org/markup-compatibility/2006">
              <mc:Choice xmlns:v="urn:schemas-microsoft-com:vml" Requires="v">
                <p:oleObj spid="_x0000_s55105" name="Лист" r:id="rId5" imgW="10420350" imgH="2524125" progId="Excel.Sheet.8">
                  <p:embed/>
                </p:oleObj>
              </mc:Choice>
              <mc:Fallback>
                <p:oleObj name="Лист" r:id="rId5" imgW="10420350" imgH="25241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62963" cy="345440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559236144"/>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122"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1965683927"/>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317"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1809675"/>
              </p:ext>
            </p:extLst>
          </p:nvPr>
        </p:nvGraphicFramePr>
        <p:xfrm>
          <a:off x="506413" y="2397125"/>
          <a:ext cx="8331200" cy="3960813"/>
        </p:xfrm>
        <a:graphic>
          <a:graphicData uri="http://schemas.openxmlformats.org/presentationml/2006/ole">
            <mc:AlternateContent xmlns:mc="http://schemas.openxmlformats.org/markup-compatibility/2006">
              <mc:Choice xmlns:v="urn:schemas-microsoft-com:vml" Requires="v">
                <p:oleObj spid="_x0000_s77677" name="Лист" r:id="rId4" imgW="7753350" imgH="3686175" progId="Excel.Sheet.8">
                  <p:embed/>
                </p:oleObj>
              </mc:Choice>
              <mc:Fallback>
                <p:oleObj name="Лист" r:id="rId4" imgW="7753350" imgH="3686175" progId="Excel.Sheet.8">
                  <p:embed/>
                  <p:pic>
                    <p:nvPicPr>
                      <p:cNvPr id="0" name="Picture 227"/>
                      <p:cNvPicPr>
                        <a:picLocks noGrp="1" noChangeAspect="1" noChangeArrowheads="1"/>
                      </p:cNvPicPr>
                      <p:nvPr/>
                    </p:nvPicPr>
                    <p:blipFill>
                      <a:blip r:embed="rId5"/>
                      <a:srcRect/>
                      <a:stretch>
                        <a:fillRect/>
                      </a:stretch>
                    </p:blipFill>
                    <p:spPr bwMode="auto">
                      <a:xfrm>
                        <a:off x="506413" y="2397125"/>
                        <a:ext cx="8331200"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559147213"/>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97"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39349672"/>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015"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964128838"/>
              </p:ext>
            </p:extLst>
          </p:nvPr>
        </p:nvGraphicFramePr>
        <p:xfrm>
          <a:off x="347663" y="1806575"/>
          <a:ext cx="8577262" cy="4324350"/>
        </p:xfrm>
        <a:graphic>
          <a:graphicData uri="http://schemas.openxmlformats.org/presentationml/2006/ole">
            <mc:AlternateContent xmlns:mc="http://schemas.openxmlformats.org/markup-compatibility/2006">
              <mc:Choice xmlns:v="urn:schemas-microsoft-com:vml" Requires="v">
                <p:oleObj spid="_x0000_s123711" name="Лист" r:id="rId4" imgW="9067800" imgH="4572000" progId="Excel.Sheet.8">
                  <p:embed/>
                </p:oleObj>
              </mc:Choice>
              <mc:Fallback>
                <p:oleObj name="Лист" r:id="rId4" imgW="9067800" imgH="4572000" progId="Excel.Sheet.8">
                  <p:embed/>
                  <p:pic>
                    <p:nvPicPr>
                      <p:cNvPr id="0" name="Picture 189"/>
                      <p:cNvPicPr>
                        <a:picLocks noGrp="1" noChangeAspect="1" noChangeArrowheads="1"/>
                      </p:cNvPicPr>
                      <p:nvPr/>
                    </p:nvPicPr>
                    <p:blipFill>
                      <a:blip r:embed="rId5"/>
                      <a:srcRect/>
                      <a:stretch>
                        <a:fillRect/>
                      </a:stretch>
                    </p:blipFill>
                    <p:spPr bwMode="auto">
                      <a:xfrm>
                        <a:off x="347663" y="1806575"/>
                        <a:ext cx="8577262" cy="432435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808,7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5 911,6</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239067083"/>
              </p:ext>
            </p:extLst>
          </p:nvPr>
        </p:nvGraphicFramePr>
        <p:xfrm>
          <a:off x="218623" y="980728"/>
          <a:ext cx="8678201" cy="544897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36,0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19 808,7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98000064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a:t>
                      </a:r>
                      <a:r>
                        <a:rPr lang="ru-RU" dirty="0" smtClean="0"/>
                        <a:t>744</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a:t>
                      </a:r>
                      <a:r>
                        <a:rPr lang="ru-RU" dirty="0" smtClean="0"/>
                        <a:t>253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024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a:t>
                      </a:r>
                      <a:r>
                        <a:rPr lang="ru-RU" dirty="0" smtClean="0"/>
                        <a:t>444</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506 084,7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501 221,5</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278927908"/>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35586479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325 996,3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30 360,0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501 221,5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43384617"/>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778104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325 996,3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a:t>
                      </a:r>
                      <a:r>
                        <a:rPr lang="ru-RU" sz="900" b="1" i="1" baseline="0" dirty="0" smtClean="0">
                          <a:solidFill>
                            <a:schemeClr val="accent1">
                              <a:lumMod val="25000"/>
                            </a:schemeClr>
                          </a:solidFill>
                        </a:rPr>
                        <a:t>539,8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a:t>
                      </a:r>
                      <a:r>
                        <a:rPr lang="ru-RU" sz="900" b="1" i="1" dirty="0" smtClean="0">
                          <a:solidFill>
                            <a:schemeClr val="accent1">
                              <a:lumMod val="25000"/>
                            </a:schemeClr>
                          </a:solidFill>
                        </a:rPr>
                        <a:t>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a:t>
                      </a:r>
                      <a:r>
                        <a:rPr lang="ru-RU" sz="900" b="1" i="1" dirty="0" smtClean="0">
                          <a:solidFill>
                            <a:schemeClr val="accent1">
                              <a:lumMod val="25000"/>
                            </a:schemeClr>
                          </a:solidFill>
                        </a:rPr>
                        <a:t>699,5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131,5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74510949"/>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30 360,0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944,5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343,4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1 332,6</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26115923"/>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3900208666"/>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9 209,0</a:t>
                      </a:r>
                      <a:endParaRPr lang="ru-RU" sz="1000" i="1" dirty="0"/>
                    </a:p>
                  </a:txBody>
                  <a:tcPr anchor="ctr"/>
                </a:tc>
                <a:tc>
                  <a:txBody>
                    <a:bodyPr/>
                    <a:lstStyle/>
                    <a:p>
                      <a:pPr algn="ctr"/>
                      <a:r>
                        <a:rPr lang="en-US" sz="1000" i="1" dirty="0" smtClean="0"/>
                        <a:t>780,7</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9 209,0</a:t>
                      </a:r>
                      <a:endParaRPr lang="ru-RU" sz="1000" i="1" dirty="0"/>
                    </a:p>
                  </a:txBody>
                  <a:tcPr anchor="ctr">
                    <a:solidFill>
                      <a:schemeClr val="accent2">
                        <a:lumMod val="20000"/>
                        <a:lumOff val="80000"/>
                      </a:schemeClr>
                    </a:solidFill>
                  </a:tcPr>
                </a:tc>
                <a:tc>
                  <a:txBody>
                    <a:bodyPr/>
                    <a:lstStyle/>
                    <a:p>
                      <a:pPr algn="ctr"/>
                      <a:r>
                        <a:rPr lang="en-US" sz="1000" i="1" dirty="0" smtClean="0"/>
                        <a:t>780,7</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2364866127"/>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1185708468"/>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en-US" sz="1000" dirty="0" smtClean="0"/>
                        <a:t>505 304,0</a:t>
                      </a:r>
                      <a:endParaRPr lang="ru-RU" sz="1000" dirty="0"/>
                    </a:p>
                  </a:txBody>
                  <a:tcPr anchor="ctr">
                    <a:solidFill>
                      <a:schemeClr val="accent6">
                        <a:lumMod val="20000"/>
                        <a:lumOff val="80000"/>
                      </a:schemeClr>
                    </a:solidFill>
                  </a:tcPr>
                </a:tc>
                <a:tc>
                  <a:txBody>
                    <a:bodyPr/>
                    <a:lstStyle/>
                    <a:p>
                      <a:pPr algn="ctr"/>
                      <a:r>
                        <a:rPr lang="en-US" sz="1000" dirty="0" smtClean="0"/>
                        <a:t>416</a:t>
                      </a:r>
                      <a:r>
                        <a:rPr lang="en-US" sz="1000" baseline="0" dirty="0" smtClean="0"/>
                        <a:t> 300,3</a:t>
                      </a:r>
                      <a:endParaRPr lang="ru-RU" sz="1000" dirty="0"/>
                    </a:p>
                  </a:txBody>
                  <a:tcPr anchor="ctr">
                    <a:solidFill>
                      <a:schemeClr val="accent6">
                        <a:lumMod val="20000"/>
                        <a:lumOff val="80000"/>
                      </a:schemeClr>
                    </a:solidFill>
                  </a:tcPr>
                </a:tc>
                <a:tc>
                  <a:txBody>
                    <a:bodyPr/>
                    <a:lstStyle/>
                    <a:p>
                      <a:pPr algn="ctr"/>
                      <a:r>
                        <a:rPr lang="en-US" sz="1000" dirty="0" smtClean="0"/>
                        <a:t>449 746,5</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290 334,8</a:t>
                      </a:r>
                      <a:endParaRPr lang="ru-RU" sz="1000" dirty="0"/>
                    </a:p>
                  </a:txBody>
                  <a:tcPr anchor="ctr">
                    <a:solidFill>
                      <a:schemeClr val="accent6">
                        <a:lumMod val="20000"/>
                        <a:lumOff val="80000"/>
                      </a:schemeClr>
                    </a:solidFill>
                  </a:tcPr>
                </a:tc>
                <a:tc>
                  <a:txBody>
                    <a:bodyPr/>
                    <a:lstStyle/>
                    <a:p>
                      <a:pPr algn="ctr"/>
                      <a:r>
                        <a:rPr lang="en-US" sz="1000" dirty="0" smtClean="0"/>
                        <a:t>193 364,5</a:t>
                      </a:r>
                      <a:endParaRPr lang="ru-RU" sz="1000" dirty="0"/>
                    </a:p>
                  </a:txBody>
                  <a:tcPr anchor="ctr">
                    <a:solidFill>
                      <a:schemeClr val="accent6">
                        <a:lumMod val="20000"/>
                        <a:lumOff val="80000"/>
                      </a:schemeClr>
                    </a:solidFill>
                  </a:tcPr>
                </a:tc>
                <a:tc>
                  <a:txBody>
                    <a:bodyPr/>
                    <a:lstStyle/>
                    <a:p>
                      <a:pPr algn="ctr"/>
                      <a:r>
                        <a:rPr lang="en-US" sz="1000" dirty="0" smtClean="0"/>
                        <a:t>220 060,8</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436745220"/>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707904" y="2060848"/>
            <a:ext cx="5328592"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dirty="0" smtClean="0">
                <a:solidFill>
                  <a:srgbClr val="001F5F"/>
                </a:solidFill>
                <a:latin typeface="Times New Roman"/>
                <a:cs typeface="Times New Roman"/>
              </a:rPr>
              <a:t>бюджета</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smtClean="0">
                <a:solidFill>
                  <a:srgbClr val="001F5F"/>
                </a:solidFill>
                <a:latin typeface="Times New Roman"/>
                <a:cs typeface="Times New Roman"/>
              </a:rPr>
              <a:t>области на 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 (в редакции от 21.03.2024 № 19/3);</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4794699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273695" y="404951"/>
            <a:ext cx="8728521" cy="645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Решение Демидовского районного Совета депутатов от 21.03.2024 № 19/3 «О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внесении изменений в решение Демидовского районного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Совета депутатов от 26.12.2023 № 97/9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 бюджете муниципального образования «Демидовский район» Смоленской области на 2024 год и на плановый период 2025 и 2026 годов» (далее – решение о бюджете)  подготовлено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утверждены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в 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sz="1200" b="1" dirty="0">
              <a:solidFill>
                <a:schemeClr val="accent5">
                  <a:lumMod val="25000"/>
                </a:schemeClr>
              </a:solidFill>
              <a:latin typeface="Times New Roman" panose="02020603050405020304" pitchFamily="18" charset="0"/>
              <a:cs typeface="Times New Roman" panose="02020603050405020304" pitchFamily="18" charset="0"/>
            </a:endParaRPr>
          </a:p>
          <a:p>
            <a:pPr lvl="0" algn="r" eaLnBrk="0" hangingPunct="0"/>
            <a:endParaRPr lang="ru-RU" altLang="ru-RU" sz="1200" b="1" dirty="0" smtClean="0">
              <a:solidFill>
                <a:schemeClr val="accent5">
                  <a:lumMod val="25000"/>
                </a:schemeClr>
              </a:solidFill>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b="1" dirty="0">
                <a:solidFill>
                  <a:schemeClr val="accent5">
                    <a:lumMod val="25000"/>
                  </a:schemeClr>
                </a:solidFill>
                <a:latin typeface="Times New Roman"/>
                <a:cs typeface="Times New Roman"/>
              </a:rPr>
              <a:t>Общие</a:t>
            </a:r>
            <a:r>
              <a:rPr lang="ru-RU" b="1" spc="-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 </a:t>
            </a:r>
            <a:r>
              <a:rPr lang="ru-RU" dirty="0">
                <a:solidFill>
                  <a:schemeClr val="accent5">
                    <a:lumMod val="25000"/>
                  </a:schemeClr>
                </a:solidFill>
                <a:latin typeface="Times New Roman"/>
                <a:cs typeface="Times New Roman"/>
              </a:rPr>
              <a:t>бюджета</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 </a:t>
            </a:r>
            <a:r>
              <a:rPr lang="ru-RU" dirty="0" smtClean="0">
                <a:solidFill>
                  <a:schemeClr val="accent5">
                    <a:lumMod val="25000"/>
                  </a:schemeClr>
                </a:solidFill>
                <a:latin typeface="Times New Roman"/>
                <a:cs typeface="Times New Roman"/>
              </a:rPr>
              <a:t>утверждены на</a:t>
            </a:r>
            <a:r>
              <a:rPr lang="ru-RU" spc="-5" dirty="0" smtClean="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2024</a:t>
            </a:r>
            <a:r>
              <a:rPr lang="ru-RU" spc="-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a:t>
            </a:r>
            <a:r>
              <a:rPr lang="ru-RU" dirty="0" smtClean="0">
                <a:solidFill>
                  <a:schemeClr val="accent5">
                    <a:lumMod val="25000"/>
                  </a:schemeClr>
                </a:solidFill>
                <a:latin typeface="Times New Roman"/>
                <a:cs typeface="Times New Roman"/>
              </a:rPr>
              <a:t>с</a:t>
            </a:r>
            <a:r>
              <a:rPr lang="ru-RU" spc="-1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973,6</a:t>
            </a:r>
            <a:r>
              <a:rPr lang="ru-RU" spc="27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2025</a:t>
            </a:r>
            <a:r>
              <a:rPr lang="ru-RU" spc="-5"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a:t>
            </a:r>
            <a:r>
              <a:rPr lang="ru-RU" spc="-15" dirty="0" smtClean="0">
                <a:solidFill>
                  <a:schemeClr val="accent5">
                    <a:lumMod val="25000"/>
                  </a:schemeClr>
                </a:solidFill>
                <a:latin typeface="Times New Roman"/>
                <a:cs typeface="Times New Roman"/>
              </a:rPr>
              <a:t> с увеличением на 1 254,9 тыс. рублей </a:t>
            </a:r>
            <a:r>
              <a:rPr lang="ru-RU" dirty="0" smtClean="0">
                <a:solidFill>
                  <a:schemeClr val="accent5">
                    <a:lumMod val="25000"/>
                  </a:schemeClr>
                </a:solidFill>
                <a:latin typeface="Times New Roman"/>
                <a:cs typeface="Times New Roman"/>
              </a:rPr>
              <a:t>и</a:t>
            </a:r>
            <a:r>
              <a:rPr lang="ru-RU" spc="-5" dirty="0" smtClean="0">
                <a:solidFill>
                  <a:schemeClr val="accent5">
                    <a:lumMod val="25000"/>
                  </a:schemeClr>
                </a:solidFill>
                <a:latin typeface="Times New Roman"/>
                <a:cs typeface="Times New Roman"/>
              </a:rPr>
              <a:t> </a:t>
            </a:r>
            <a:r>
              <a:rPr lang="ru-RU" spc="-20" dirty="0" smtClean="0">
                <a:solidFill>
                  <a:schemeClr val="accent5">
                    <a:lumMod val="25000"/>
                  </a:schemeClr>
                </a:solidFill>
                <a:latin typeface="Times New Roman"/>
                <a:cs typeface="Times New Roman"/>
              </a:rPr>
              <a:t>2026 </a:t>
            </a:r>
            <a:r>
              <a:rPr lang="ru-RU" dirty="0" smtClean="0">
                <a:solidFill>
                  <a:schemeClr val="accent5">
                    <a:lumMod val="25000"/>
                  </a:schemeClr>
                </a:solidFill>
                <a:latin typeface="Times New Roman"/>
                <a:cs typeface="Times New Roman"/>
              </a:rPr>
              <a:t>год – с увеличением на 1 312,7 тыс. рублей.</a:t>
            </a:r>
            <a:r>
              <a:rPr lang="ru-RU"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b="1" dirty="0">
                <a:solidFill>
                  <a:schemeClr val="accent5">
                    <a:lumMod val="25000"/>
                  </a:schemeClr>
                </a:solidFill>
                <a:latin typeface="Times New Roman"/>
                <a:cs typeface="Times New Roman"/>
              </a:rPr>
              <a:t>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и</a:t>
            </a:r>
            <a:r>
              <a:rPr lang="ru-RU" b="1" spc="37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неналоговые</a:t>
            </a:r>
            <a:r>
              <a:rPr lang="ru-RU" b="1" spc="36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доходы</a:t>
            </a:r>
            <a:r>
              <a:rPr lang="ru-RU" b="1" spc="370"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бюджета</a:t>
            </a:r>
            <a:r>
              <a:rPr lang="ru-RU" spc="-40" dirty="0" smtClean="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3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остаются</a:t>
            </a:r>
            <a:r>
              <a:rPr lang="ru-RU" spc="-55" dirty="0">
                <a:solidFill>
                  <a:schemeClr val="accent5">
                    <a:lumMod val="25000"/>
                  </a:schemeClr>
                </a:solidFill>
                <a:latin typeface="Times New Roman"/>
                <a:cs typeface="Times New Roman"/>
              </a:rPr>
              <a:t> </a:t>
            </a:r>
            <a:r>
              <a:rPr lang="ru-RU" spc="-10" dirty="0">
                <a:solidFill>
                  <a:schemeClr val="accent5">
                    <a:lumMod val="25000"/>
                  </a:schemeClr>
                </a:solidFill>
                <a:latin typeface="Times New Roman"/>
                <a:cs typeface="Times New Roman"/>
              </a:rPr>
              <a:t>неизменными</a:t>
            </a:r>
            <a:r>
              <a:rPr lang="ru-RU" spc="-10" dirty="0" smtClean="0">
                <a:solidFill>
                  <a:schemeClr val="accent5">
                    <a:lumMod val="25000"/>
                  </a:schemeClr>
                </a:solidFill>
                <a:latin typeface="Times New Roman"/>
                <a:cs typeface="Times New Roman"/>
              </a:rPr>
              <a:t>.</a:t>
            </a:r>
          </a:p>
          <a:p>
            <a:pPr marL="12700" marR="6985" indent="251460" algn="just">
              <a:spcBef>
                <a:spcPts val="105"/>
              </a:spcBef>
            </a:pPr>
            <a:r>
              <a:rPr lang="ru-RU" dirty="0">
                <a:solidFill>
                  <a:schemeClr val="accent5">
                    <a:lumMod val="25000"/>
                  </a:schemeClr>
                </a:solidFill>
                <a:latin typeface="Times New Roman"/>
                <a:cs typeface="Times New Roman"/>
              </a:rPr>
              <a:t>Доходная</a:t>
            </a:r>
            <a:r>
              <a:rPr lang="ru-RU" spc="-4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часть</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бюджета</a:t>
            </a:r>
            <a:r>
              <a:rPr lang="ru-RU" spc="-4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муниципального</a:t>
            </a:r>
            <a:r>
              <a:rPr lang="ru-RU" spc="-2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района</a:t>
            </a:r>
            <a:r>
              <a:rPr lang="ru-RU" spc="-20"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a:t>
            </a:r>
            <a:r>
              <a:rPr lang="ru-RU" b="1" spc="-1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безвозмездным</a:t>
            </a:r>
            <a:r>
              <a:rPr lang="ru-RU" b="1" spc="-55" dirty="0">
                <a:solidFill>
                  <a:schemeClr val="accent5">
                    <a:lumMod val="25000"/>
                  </a:schemeClr>
                </a:solidFill>
                <a:latin typeface="Times New Roman"/>
                <a:cs typeface="Times New Roman"/>
              </a:rPr>
              <a:t> </a:t>
            </a:r>
            <a:r>
              <a:rPr lang="ru-RU" b="1" dirty="0">
                <a:solidFill>
                  <a:schemeClr val="accent5">
                    <a:lumMod val="25000"/>
                  </a:schemeClr>
                </a:solidFill>
                <a:latin typeface="Times New Roman"/>
                <a:cs typeface="Times New Roman"/>
              </a:rPr>
              <a:t>поступлениям</a:t>
            </a:r>
            <a:r>
              <a:rPr lang="ru-RU" b="1" spc="-30" dirty="0">
                <a:solidFill>
                  <a:schemeClr val="accent5">
                    <a:lumMod val="25000"/>
                  </a:schemeClr>
                </a:solidFill>
                <a:latin typeface="Times New Roman"/>
                <a:cs typeface="Times New Roman"/>
              </a:rPr>
              <a:t> </a:t>
            </a:r>
            <a:r>
              <a:rPr lang="ru-RU" dirty="0" smtClean="0">
                <a:solidFill>
                  <a:schemeClr val="accent5">
                    <a:lumMod val="25000"/>
                  </a:schemeClr>
                </a:solidFill>
                <a:latin typeface="Times New Roman"/>
                <a:cs typeface="Times New Roman"/>
              </a:rPr>
              <a:t>утверждены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2024</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 с</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увеличением</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973,6</a:t>
            </a:r>
            <a:r>
              <a:rPr lang="ru-RU" spc="270"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тыс.</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рублей,</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на</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2025</a:t>
            </a:r>
            <a:r>
              <a:rPr lang="ru-RU" spc="-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год</a:t>
            </a:r>
            <a:r>
              <a:rPr lang="ru-RU" spc="-15" dirty="0">
                <a:solidFill>
                  <a:schemeClr val="accent5">
                    <a:lumMod val="25000"/>
                  </a:schemeClr>
                </a:solidFill>
                <a:latin typeface="Times New Roman"/>
                <a:cs typeface="Times New Roman"/>
              </a:rPr>
              <a:t> </a:t>
            </a:r>
            <a:r>
              <a:rPr lang="ru-RU" dirty="0">
                <a:solidFill>
                  <a:schemeClr val="accent5">
                    <a:lumMod val="25000"/>
                  </a:schemeClr>
                </a:solidFill>
                <a:latin typeface="Times New Roman"/>
                <a:cs typeface="Times New Roman"/>
              </a:rPr>
              <a:t>–</a:t>
            </a:r>
            <a:r>
              <a:rPr lang="ru-RU" spc="-15" dirty="0">
                <a:solidFill>
                  <a:schemeClr val="accent5">
                    <a:lumMod val="25000"/>
                  </a:schemeClr>
                </a:solidFill>
                <a:latin typeface="Times New Roman"/>
                <a:cs typeface="Times New Roman"/>
              </a:rPr>
              <a:t> с увеличением на 1 254,9 тыс. рублей </a:t>
            </a:r>
            <a:r>
              <a:rPr lang="ru-RU" dirty="0">
                <a:solidFill>
                  <a:schemeClr val="accent5">
                    <a:lumMod val="25000"/>
                  </a:schemeClr>
                </a:solidFill>
                <a:latin typeface="Times New Roman"/>
                <a:cs typeface="Times New Roman"/>
              </a:rPr>
              <a:t>и</a:t>
            </a:r>
            <a:r>
              <a:rPr lang="ru-RU" spc="-5" dirty="0">
                <a:solidFill>
                  <a:schemeClr val="accent5">
                    <a:lumMod val="25000"/>
                  </a:schemeClr>
                </a:solidFill>
                <a:latin typeface="Times New Roman"/>
                <a:cs typeface="Times New Roman"/>
              </a:rPr>
              <a:t> </a:t>
            </a:r>
            <a:r>
              <a:rPr lang="ru-RU" spc="-20" dirty="0">
                <a:solidFill>
                  <a:schemeClr val="accent5">
                    <a:lumMod val="25000"/>
                  </a:schemeClr>
                </a:solidFill>
                <a:latin typeface="Times New Roman"/>
                <a:cs typeface="Times New Roman"/>
              </a:rPr>
              <a:t>2026 </a:t>
            </a:r>
            <a:r>
              <a:rPr lang="ru-RU" dirty="0">
                <a:solidFill>
                  <a:schemeClr val="accent5">
                    <a:lumMod val="25000"/>
                  </a:schemeClr>
                </a:solidFill>
                <a:latin typeface="Times New Roman"/>
                <a:cs typeface="Times New Roman"/>
              </a:rPr>
              <a:t>год – с увеличением на 1 312,7 тыс. рублей.</a:t>
            </a:r>
            <a:r>
              <a:rPr lang="ru-RU" spc="-30" dirty="0">
                <a:solidFill>
                  <a:schemeClr val="accent5">
                    <a:lumMod val="25000"/>
                  </a:schemeClr>
                </a:solidFill>
                <a:latin typeface="Times New Roman"/>
                <a:cs typeface="Times New Roman"/>
              </a:rPr>
              <a:t> </a:t>
            </a:r>
            <a:endParaRPr lang="ru-RU" dirty="0" smtClean="0">
              <a:solidFill>
                <a:schemeClr val="accent5">
                  <a:lumMod val="25000"/>
                </a:schemeClr>
              </a:solidFill>
              <a:latin typeface="Times New Roman"/>
              <a:cs typeface="Times New Roman"/>
            </a:endParaRPr>
          </a:p>
          <a:p>
            <a:pPr marL="12700" marR="6985" indent="251460" algn="just">
              <a:lnSpc>
                <a:spcPct val="100000"/>
              </a:lnSpc>
              <a:spcBef>
                <a:spcPts val="105"/>
              </a:spcBef>
            </a:pPr>
            <a:endParaRPr lang="ru-RU" dirty="0">
              <a:solidFill>
                <a:schemeClr val="accent5">
                  <a:lumMod val="25000"/>
                </a:schemeClr>
              </a:solidFill>
              <a:latin typeface="Times New Roman"/>
              <a:cs typeface="Times New Roman"/>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585562112"/>
              </p:ext>
            </p:extLst>
          </p:nvPr>
        </p:nvGraphicFramePr>
        <p:xfrm>
          <a:off x="460374" y="2636912"/>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505 304,0</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+ 973,6</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+1 254,9</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+1 312,7</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506 084,7</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+ 1 754,3</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+1 254,9</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+1 312,7</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780,7</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+ 780,7</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5797954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1862923678"/>
              </p:ext>
            </p:extLst>
          </p:nvPr>
        </p:nvGraphicFramePr>
        <p:xfrm>
          <a:off x="148704" y="1104262"/>
          <a:ext cx="8856984" cy="3605076"/>
        </p:xfrm>
        <a:graphic>
          <a:graphicData uri="http://schemas.openxmlformats.org/drawingml/2006/table">
            <a:tbl>
              <a:tblPr firstRow="1" firstCol="1" bandRow="1">
                <a:tableStyleId>{93296810-A885-4BE3-A3E7-6D5BEEA58F35}</a:tableStyleId>
              </a:tblPr>
              <a:tblGrid>
                <a:gridCol w="5582966"/>
                <a:gridCol w="1207128"/>
                <a:gridCol w="1131682"/>
                <a:gridCol w="935208"/>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Показатели, утв. Решением ДРСД от 26.12.2023 №97/9 </a:t>
                      </a:r>
                      <a:endParaRPr lang="ru-RU" sz="800" dirty="0" smtClean="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Показатели с учетом </a:t>
                      </a:r>
                      <a:r>
                        <a:rPr lang="ru-RU" sz="800" dirty="0" smtClean="0">
                          <a:effectLst/>
                        </a:rPr>
                        <a:t>изменений, утв.</a:t>
                      </a:r>
                      <a:r>
                        <a:rPr lang="ru-RU" sz="800" baseline="0" dirty="0" smtClean="0">
                          <a:effectLst/>
                        </a:rPr>
                        <a:t> Р</a:t>
                      </a:r>
                      <a:r>
                        <a:rPr lang="ru-RU" sz="800" dirty="0" smtClean="0">
                          <a:effectLst/>
                        </a:rPr>
                        <a:t>ешением от 21.03.2024</a:t>
                      </a:r>
                      <a:r>
                        <a:rPr lang="ru-RU" sz="800" baseline="0" dirty="0" smtClean="0">
                          <a:effectLst/>
                        </a:rPr>
                        <a:t> № 19/3 </a:t>
                      </a:r>
                      <a:r>
                        <a:rPr lang="ru-RU" sz="800" dirty="0" smtClean="0">
                          <a:effectLst/>
                        </a:rPr>
                        <a:t>«О </a:t>
                      </a:r>
                      <a:r>
                        <a:rPr lang="ru-RU" sz="800" dirty="0">
                          <a:effectLst/>
                        </a:rPr>
                        <a:t>внесении изменений в бюджет</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54 239 200,00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54 239 200,00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450 091 243,94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451 064 853,54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+ 973 609,60</a:t>
                      </a:r>
                      <a:endParaRPr lang="ru-RU" sz="1000">
                        <a:effectLst/>
                        <a:latin typeface="Times New Roman"/>
                        <a:ea typeface="Times New Roman"/>
                        <a:cs typeface="Times New Roman"/>
                      </a:endParaRPr>
                    </a:p>
                  </a:txBody>
                  <a:tcPr marL="68580" marR="68580" marT="0" marB="0"/>
                </a:tc>
              </a:tr>
              <a:tr h="894490">
                <a:tc>
                  <a:txBody>
                    <a:bodyPr/>
                    <a:lstStyle/>
                    <a:p>
                      <a:pPr marL="21590">
                        <a:lnSpc>
                          <a:spcPct val="115000"/>
                        </a:lnSpc>
                        <a:spcAft>
                          <a:spcPts val="0"/>
                        </a:spcAft>
                      </a:pPr>
                      <a:r>
                        <a:rPr lang="ru-RU" sz="1000" dirty="0">
                          <a:effectLst/>
                        </a:rPr>
                        <a:t>Субсидии бюджетам муниципальных районов на 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1 878 450,00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1 638 360,00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- 240 090,00</a:t>
                      </a:r>
                    </a:p>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720080">
                <a:tc>
                  <a:txBody>
                    <a:bodyPr/>
                    <a:lstStyle/>
                    <a:p>
                      <a:pPr algn="just">
                        <a:lnSpc>
                          <a:spcPct val="115000"/>
                        </a:lnSpc>
                        <a:spcAft>
                          <a:spcPts val="0"/>
                        </a:spcAft>
                      </a:pPr>
                      <a:r>
                        <a:rPr lang="ru-RU" sz="1000" dirty="0">
                          <a:effectLst/>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1 254 928,00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+ 1 254 928,00</a:t>
                      </a:r>
                    </a:p>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r>
              <a:tr h="288032">
                <a:tc>
                  <a:txBody>
                    <a:bodyPr/>
                    <a:lstStyle/>
                    <a:p>
                      <a:pPr algn="just">
                        <a:lnSpc>
                          <a:spcPct val="115000"/>
                        </a:lnSpc>
                        <a:spcAft>
                          <a:spcPts val="0"/>
                        </a:spcAft>
                      </a:pPr>
                      <a:r>
                        <a:rPr lang="ru-RU" sz="800">
                          <a:effectLst/>
                        </a:rPr>
                        <a:t>ВОЗВРАТ ОСТАТКОВ СУБСИДИЙ, СУБВЕНЦИЙ И ИНЫХ МЕЖБЮДЖЕТНЫХ ТРАНСФЕРТОВ, ИМЕЮЩИХ ЦЕЛЕВОЕ НАЗНАЧЕНИЕ, ПРОШЛЫХ ЛЕТ</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- 41 228,00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- 41 228,40</a:t>
                      </a:r>
                      <a:endParaRPr lang="ru-RU" sz="1000" dirty="0">
                        <a:effectLst/>
                        <a:latin typeface="Times New Roman"/>
                        <a:ea typeface="Times New Roman"/>
                        <a:cs typeface="Times New Roman"/>
                      </a:endParaRPr>
                    </a:p>
                  </a:txBody>
                  <a:tcPr marL="68580" marR="68580" marT="0" marB="0"/>
                </a:tc>
              </a:tr>
              <a:tr h="216024">
                <a:tc>
                  <a:txBody>
                    <a:bodyPr/>
                    <a:lstStyle/>
                    <a:p>
                      <a:pPr algn="just">
                        <a:lnSpc>
                          <a:spcPct val="115000"/>
                        </a:lnSpc>
                        <a:spcAft>
                          <a:spcPts val="0"/>
                        </a:spcAft>
                        <a:tabLst>
                          <a:tab pos="2969895" algn="ctr"/>
                          <a:tab pos="5940425" algn="r"/>
                        </a:tabLst>
                      </a:pPr>
                      <a:r>
                        <a:rPr lang="ru-RU" sz="1000" dirty="0">
                          <a:effectLst/>
                        </a:rPr>
                        <a:t>ИТОГО изменения по доходам</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1" dirty="0">
                          <a:solidFill>
                            <a:schemeClr val="tx1"/>
                          </a:solidFill>
                          <a:effectLst/>
                        </a:rPr>
                        <a:t>504 330 443,94</a:t>
                      </a:r>
                      <a:endParaRPr lang="ru-RU" sz="1000" b="1"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chemeClr val="tx1"/>
                          </a:solidFill>
                          <a:effectLst/>
                        </a:rPr>
                        <a:t>505 304 053,54</a:t>
                      </a:r>
                      <a:endParaRPr lang="ru-RU" sz="1000" b="1"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chemeClr val="tx1"/>
                          </a:solidFill>
                          <a:effectLst/>
                        </a:rPr>
                        <a:t>+ 973 609,60</a:t>
                      </a:r>
                      <a:endParaRPr lang="ru-RU" sz="1000" b="1" dirty="0">
                        <a:solidFill>
                          <a:schemeClr val="tx1"/>
                        </a:solidFill>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03648" y="504702"/>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Утвержденные 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236782735"/>
              </p:ext>
            </p:extLst>
          </p:nvPr>
        </p:nvGraphicFramePr>
        <p:xfrm>
          <a:off x="190971" y="5013176"/>
          <a:ext cx="8837117" cy="701040"/>
        </p:xfrm>
        <a:graphic>
          <a:graphicData uri="http://schemas.openxmlformats.org/drawingml/2006/table">
            <a:tbl>
              <a:tblPr firstRow="1" firstCol="1" bandRow="1">
                <a:tableStyleId>{93296810-A885-4BE3-A3E7-6D5BEEA58F35}</a:tableStyleId>
              </a:tblPr>
              <a:tblGrid>
                <a:gridCol w="5496545"/>
                <a:gridCol w="1224136"/>
                <a:gridCol w="1152128"/>
                <a:gridCol w="964308"/>
              </a:tblGrid>
              <a:tr h="400685">
                <a:tc>
                  <a:txBody>
                    <a:bodyPr/>
                    <a:lstStyle/>
                    <a:p>
                      <a:pPr algn="just">
                        <a:lnSpc>
                          <a:spcPct val="115000"/>
                        </a:lnSpc>
                        <a:spcAft>
                          <a:spcPts val="0"/>
                        </a:spcAft>
                      </a:pPr>
                      <a:r>
                        <a:rPr lang="ru-RU" sz="1000" dirty="0">
                          <a:effectLst/>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0" dirty="0">
                          <a:solidFill>
                            <a:schemeClr val="tx1"/>
                          </a:solidFill>
                          <a:effectLst/>
                        </a:rPr>
                        <a:t>0,00</a:t>
                      </a:r>
                      <a:endParaRPr lang="ru-RU" sz="9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900" b="0" dirty="0">
                          <a:solidFill>
                            <a:schemeClr val="tx1"/>
                          </a:solidFill>
                          <a:effectLst/>
                        </a:rPr>
                        <a:t>1 254 928,00</a:t>
                      </a:r>
                    </a:p>
                    <a:p>
                      <a:pPr algn="r">
                        <a:lnSpc>
                          <a:spcPct val="115000"/>
                        </a:lnSpc>
                        <a:spcAft>
                          <a:spcPts val="0"/>
                        </a:spcAft>
                      </a:pPr>
                      <a:r>
                        <a:rPr lang="ru-RU" sz="900" b="0" dirty="0">
                          <a:solidFill>
                            <a:schemeClr val="tx1"/>
                          </a:solidFill>
                          <a:effectLst/>
                        </a:rPr>
                        <a:t> </a:t>
                      </a:r>
                      <a:endParaRPr lang="ru-RU" sz="9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900" b="0" dirty="0">
                          <a:solidFill>
                            <a:schemeClr val="tx1"/>
                          </a:solidFill>
                          <a:effectLst/>
                        </a:rPr>
                        <a:t>+ 1 </a:t>
                      </a:r>
                      <a:r>
                        <a:rPr lang="ru-RU" sz="900" b="0" dirty="0" smtClean="0">
                          <a:solidFill>
                            <a:schemeClr val="tx1"/>
                          </a:solidFill>
                          <a:effectLst/>
                        </a:rPr>
                        <a:t>254 928,00</a:t>
                      </a:r>
                      <a:endParaRPr lang="ru-RU" sz="900" b="0" dirty="0">
                        <a:solidFill>
                          <a:schemeClr val="tx1"/>
                        </a:solidFill>
                        <a:effectLst/>
                      </a:endParaRPr>
                    </a:p>
                    <a:p>
                      <a:pPr algn="r">
                        <a:lnSpc>
                          <a:spcPct val="115000"/>
                        </a:lnSpc>
                        <a:spcAft>
                          <a:spcPts val="0"/>
                        </a:spcAft>
                      </a:pPr>
                      <a:r>
                        <a:rPr lang="ru-RU" sz="1000" b="0" dirty="0">
                          <a:solidFill>
                            <a:schemeClr val="tx1"/>
                          </a:solidFill>
                          <a:effectLst/>
                        </a:rPr>
                        <a:t> </a:t>
                      </a:r>
                      <a:endParaRPr lang="ru-RU" sz="10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r>
            </a:tbl>
          </a:graphicData>
        </a:graphic>
      </p:graphicFrame>
      <p:sp>
        <p:nvSpPr>
          <p:cNvPr id="13" name="TextBox 12"/>
          <p:cNvSpPr txBox="1"/>
          <p:nvPr/>
        </p:nvSpPr>
        <p:spPr>
          <a:xfrm>
            <a:off x="7964099" y="4776012"/>
            <a:ext cx="1008112" cy="276999"/>
          </a:xfrm>
          <a:prstGeom prst="rect">
            <a:avLst/>
          </a:prstGeom>
          <a:noFill/>
        </p:spPr>
        <p:txBody>
          <a:bodyPr wrap="square" rtlCol="0">
            <a:spAutoFit/>
          </a:bodyPr>
          <a:lstStyle/>
          <a:p>
            <a:r>
              <a:rPr lang="ru-RU" sz="1200" b="1" i="1" dirty="0" smtClean="0">
                <a:solidFill>
                  <a:schemeClr val="bg2"/>
                </a:solidFill>
                <a:latin typeface="+mn-lt"/>
              </a:rPr>
              <a:t>(2025 год):</a:t>
            </a:r>
            <a:endParaRPr lang="ru-RU" sz="1200" b="1" i="1" dirty="0">
              <a:solidFill>
                <a:schemeClr val="bg2"/>
              </a:solidFill>
              <a:latin typeface="+mn-lt"/>
            </a:endParaRPr>
          </a:p>
        </p:txBody>
      </p:sp>
      <p:sp>
        <p:nvSpPr>
          <p:cNvPr id="14" name="TextBox 13"/>
          <p:cNvSpPr txBox="1"/>
          <p:nvPr/>
        </p:nvSpPr>
        <p:spPr>
          <a:xfrm>
            <a:off x="8100392" y="5733256"/>
            <a:ext cx="1008112" cy="276999"/>
          </a:xfrm>
          <a:prstGeom prst="rect">
            <a:avLst/>
          </a:prstGeom>
          <a:noFill/>
        </p:spPr>
        <p:txBody>
          <a:bodyPr wrap="square" rtlCol="0">
            <a:spAutoFit/>
          </a:bodyPr>
          <a:lstStyle/>
          <a:p>
            <a:r>
              <a:rPr lang="ru-RU" sz="1200" b="1" i="1" dirty="0" smtClean="0">
                <a:solidFill>
                  <a:schemeClr val="bg2"/>
                </a:solidFill>
                <a:latin typeface="+mn-lt"/>
              </a:rPr>
              <a:t>(2026 год):</a:t>
            </a:r>
            <a:endParaRPr lang="ru-RU" sz="1200" b="1" i="1" dirty="0">
              <a:solidFill>
                <a:schemeClr val="bg2"/>
              </a:solidFill>
              <a:latin typeface="+mn-lt"/>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761879236"/>
              </p:ext>
            </p:extLst>
          </p:nvPr>
        </p:nvGraphicFramePr>
        <p:xfrm>
          <a:off x="247376" y="6023947"/>
          <a:ext cx="8837117" cy="701040"/>
        </p:xfrm>
        <a:graphic>
          <a:graphicData uri="http://schemas.openxmlformats.org/drawingml/2006/table">
            <a:tbl>
              <a:tblPr firstRow="1" firstCol="1" bandRow="1">
                <a:tableStyleId>{93296810-A885-4BE3-A3E7-6D5BEEA58F35}</a:tableStyleId>
              </a:tblPr>
              <a:tblGrid>
                <a:gridCol w="5496545"/>
                <a:gridCol w="1224136"/>
                <a:gridCol w="1152128"/>
                <a:gridCol w="964308"/>
              </a:tblGrid>
              <a:tr h="400685">
                <a:tc>
                  <a:txBody>
                    <a:bodyPr/>
                    <a:lstStyle/>
                    <a:p>
                      <a:pPr algn="just">
                        <a:lnSpc>
                          <a:spcPct val="115000"/>
                        </a:lnSpc>
                        <a:spcAft>
                          <a:spcPts val="0"/>
                        </a:spcAft>
                      </a:pPr>
                      <a:r>
                        <a:rPr lang="ru-RU" sz="1000" dirty="0">
                          <a:effectLst/>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0" dirty="0">
                          <a:solidFill>
                            <a:schemeClr val="tx1"/>
                          </a:solidFill>
                          <a:effectLst/>
                        </a:rPr>
                        <a:t>0,00</a:t>
                      </a:r>
                      <a:endParaRPr lang="ru-RU" sz="9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900" b="0" dirty="0" smtClean="0">
                          <a:solidFill>
                            <a:schemeClr val="tx1"/>
                          </a:solidFill>
                          <a:effectLst/>
                          <a:latin typeface="Times New Roman"/>
                          <a:ea typeface="Times New Roman"/>
                          <a:cs typeface="Times New Roman"/>
                        </a:rPr>
                        <a:t>1 312 701,00</a:t>
                      </a:r>
                      <a:endParaRPr lang="ru-RU" sz="9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c>
                  <a:txBody>
                    <a:bodyPr/>
                    <a:lstStyle/>
                    <a:p>
                      <a:pPr algn="r">
                        <a:lnSpc>
                          <a:spcPct val="115000"/>
                        </a:lnSpc>
                        <a:spcAft>
                          <a:spcPts val="0"/>
                        </a:spcAft>
                      </a:pPr>
                      <a:r>
                        <a:rPr lang="ru-RU" sz="1000" b="0" dirty="0" smtClean="0">
                          <a:solidFill>
                            <a:schemeClr val="tx1"/>
                          </a:solidFill>
                          <a:effectLst/>
                          <a:latin typeface="Times New Roman"/>
                          <a:ea typeface="Times New Roman"/>
                          <a:cs typeface="Times New Roman"/>
                        </a:rPr>
                        <a:t>+ 1 312 701,00</a:t>
                      </a:r>
                      <a:endParaRPr lang="ru-RU" sz="1000" b="0" dirty="0">
                        <a:solidFill>
                          <a:schemeClr val="tx1"/>
                        </a:solidFill>
                        <a:effectLst/>
                        <a:latin typeface="Times New Roman"/>
                        <a:ea typeface="Times New Roman"/>
                        <a:cs typeface="Times New Roman"/>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2995827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329539" y="339414"/>
            <a:ext cx="941931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Утвержденные изменения </a:t>
            </a: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19857918"/>
              </p:ext>
            </p:extLst>
          </p:nvPr>
        </p:nvGraphicFramePr>
        <p:xfrm>
          <a:off x="67247" y="962662"/>
          <a:ext cx="9076753" cy="5783580"/>
        </p:xfrm>
        <a:graphic>
          <a:graphicData uri="http://schemas.openxmlformats.org/drawingml/2006/table">
            <a:tbl>
              <a:tblPr firstRow="1" firstCol="1" bandRow="1">
                <a:tableStyleId>{93296810-A885-4BE3-A3E7-6D5BEEA58F35}</a:tableStyleId>
              </a:tblPr>
              <a:tblGrid>
                <a:gridCol w="393476"/>
                <a:gridCol w="2476145"/>
                <a:gridCol w="1088685"/>
                <a:gridCol w="1089455"/>
                <a:gridCol w="1051041"/>
                <a:gridCol w="1018005"/>
                <a:gridCol w="980355"/>
                <a:gridCol w="979591"/>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1000" dirty="0">
                          <a:effectLst/>
                        </a:rPr>
                        <a:t>Показатели, утв. Решением ДРСД от 26.12.2023 №97/9</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smtClean="0">
                          <a:effectLst/>
                        </a:rPr>
                        <a:t>Показатели с учетом изменений, утв.</a:t>
                      </a:r>
                      <a:r>
                        <a:rPr lang="ru-RU" sz="1000" baseline="0" dirty="0" smtClean="0">
                          <a:effectLst/>
                        </a:rPr>
                        <a:t> Р</a:t>
                      </a:r>
                      <a:r>
                        <a:rPr lang="ru-RU" sz="1000" dirty="0" smtClean="0">
                          <a:effectLst/>
                        </a:rPr>
                        <a:t>ешением от 21.03.2024</a:t>
                      </a:r>
                      <a:r>
                        <a:rPr lang="ru-RU" sz="1000" baseline="0" dirty="0" smtClean="0">
                          <a:effectLst/>
                        </a:rPr>
                        <a:t> № 19/3 </a:t>
                      </a:r>
                      <a:r>
                        <a:rPr lang="ru-RU" sz="1000" dirty="0" smtClean="0">
                          <a:effectLst/>
                        </a:rPr>
                        <a:t>«О внесении изменений в бюджет»</a:t>
                      </a: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rPr>
                        <a:t>0102</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Функционирование высшего должностного лица субъекта Российской Федерации и муниципального образования</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2 333 435,26</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2 343 385,26</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+ 9 950,00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+ 9 950,00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58523">
                <a:tc>
                  <a:txBody>
                    <a:bodyPr/>
                    <a:lstStyle/>
                    <a:p>
                      <a:pPr algn="ctr">
                        <a:lnSpc>
                          <a:spcPct val="115000"/>
                        </a:lnSpc>
                        <a:spcAft>
                          <a:spcPts val="0"/>
                        </a:spcAft>
                      </a:pPr>
                      <a:r>
                        <a:rPr lang="ru-RU" sz="1000" dirty="0">
                          <a:effectLst/>
                        </a:rPr>
                        <a:t>0103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3 024 992,19</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3 024 992,19</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94374">
                <a:tc>
                  <a:txBody>
                    <a:bodyPr/>
                    <a:lstStyle/>
                    <a:p>
                      <a:pPr algn="ctr">
                        <a:lnSpc>
                          <a:spcPct val="115000"/>
                        </a:lnSpc>
                        <a:spcAft>
                          <a:spcPts val="0"/>
                        </a:spcAft>
                      </a:pPr>
                      <a:r>
                        <a:rPr lang="ru-RU" sz="1000" dirty="0">
                          <a:effectLst/>
                        </a:rPr>
                        <a:t>0104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27 451 429,93</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27 441 479,93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-9 950,00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-9 950,00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83">
                <a:tc>
                  <a:txBody>
                    <a:bodyPr/>
                    <a:lstStyle/>
                    <a:p>
                      <a:pPr algn="ctr">
                        <a:lnSpc>
                          <a:spcPct val="115000"/>
                        </a:lnSpc>
                        <a:spcAft>
                          <a:spcPts val="0"/>
                        </a:spcAft>
                      </a:pPr>
                      <a:r>
                        <a:rPr lang="ru-RU" sz="1000" dirty="0">
                          <a:effectLst/>
                        </a:rPr>
                        <a:t>0105</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Судебная система</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700,00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700,00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86817">
                <a:tc>
                  <a:txBody>
                    <a:bodyPr/>
                    <a:lstStyle/>
                    <a:p>
                      <a:pPr algn="ctr">
                        <a:lnSpc>
                          <a:spcPct val="115000"/>
                        </a:lnSpc>
                        <a:spcAft>
                          <a:spcPts val="0"/>
                        </a:spcAft>
                      </a:pPr>
                      <a:r>
                        <a:rPr lang="ru-RU" sz="1000">
                          <a:effectLst/>
                        </a:rPr>
                        <a:t>0106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Обеспечение деятельности финансовых, налоговых и таможенных органов и органов финансового (финансово-бюджетного) надзора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9 628 518,60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9 622 518,60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107557">
                <a:tc>
                  <a:txBody>
                    <a:bodyPr/>
                    <a:lstStyle/>
                    <a:p>
                      <a:pPr algn="ctr">
                        <a:lnSpc>
                          <a:spcPct val="115000"/>
                        </a:lnSpc>
                        <a:spcAft>
                          <a:spcPts val="0"/>
                        </a:spcAft>
                      </a:pPr>
                      <a:r>
                        <a:rPr lang="ru-RU" sz="1000">
                          <a:effectLst/>
                        </a:rPr>
                        <a:t>0107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Обеспечение проведения выборов и референдумов</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1 332 652,00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1 332 652,00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83">
                <a:tc>
                  <a:txBody>
                    <a:bodyPr/>
                    <a:lstStyle/>
                    <a:p>
                      <a:pPr algn="ctr">
                        <a:lnSpc>
                          <a:spcPct val="115000"/>
                        </a:lnSpc>
                        <a:spcAft>
                          <a:spcPts val="0"/>
                        </a:spcAft>
                      </a:pPr>
                      <a:r>
                        <a:rPr lang="ru-RU" sz="1000">
                          <a:effectLst/>
                        </a:rPr>
                        <a:t>0111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Резервные фонды</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529 674,44</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529 674,44</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107557">
                <a:tc>
                  <a:txBody>
                    <a:bodyPr/>
                    <a:lstStyle/>
                    <a:p>
                      <a:pPr algn="ctr">
                        <a:lnSpc>
                          <a:spcPct val="115000"/>
                        </a:lnSpc>
                        <a:spcAft>
                          <a:spcPts val="0"/>
                        </a:spcAft>
                      </a:pPr>
                      <a:r>
                        <a:rPr lang="ru-RU" sz="1000">
                          <a:effectLst/>
                        </a:rPr>
                        <a:t>0113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общегосударственные вопросы</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8 961 876,79</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8 961 876,79</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bl>
          </a:graphicData>
        </a:graphic>
      </p:graphicFrame>
      <p:sp>
        <p:nvSpPr>
          <p:cNvPr id="3" name="TextBox 2"/>
          <p:cNvSpPr txBox="1"/>
          <p:nvPr/>
        </p:nvSpPr>
        <p:spPr>
          <a:xfrm>
            <a:off x="8274388" y="701052"/>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2595146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3769485811"/>
              </p:ext>
            </p:extLst>
          </p:nvPr>
        </p:nvGraphicFramePr>
        <p:xfrm>
          <a:off x="15255" y="1110730"/>
          <a:ext cx="9108503" cy="5619308"/>
        </p:xfrm>
        <a:graphic>
          <a:graphicData uri="http://schemas.openxmlformats.org/drawingml/2006/table">
            <a:tbl>
              <a:tblPr firstRow="1" firstCol="1" bandRow="1">
                <a:tableStyleId>{93296810-A885-4BE3-A3E7-6D5BEEA58F35}</a:tableStyleId>
              </a:tblPr>
              <a:tblGrid>
                <a:gridCol w="394852"/>
                <a:gridCol w="2484806"/>
                <a:gridCol w="1092493"/>
                <a:gridCol w="1093266"/>
                <a:gridCol w="1054718"/>
                <a:gridCol w="1021566"/>
                <a:gridCol w="983784"/>
                <a:gridCol w="983018"/>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1000" dirty="0">
                          <a:effectLst/>
                        </a:rPr>
                        <a:t>Показатели, утв. Решением ДРСД от 26.12.2023 №97/9</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smtClean="0">
                          <a:effectLst/>
                        </a:rPr>
                        <a:t>Показатели с учетом изменений, утв.</a:t>
                      </a:r>
                      <a:r>
                        <a:rPr lang="ru-RU" sz="1000" baseline="0" dirty="0" smtClean="0">
                          <a:effectLst/>
                        </a:rPr>
                        <a:t> Р</a:t>
                      </a:r>
                      <a:r>
                        <a:rPr lang="ru-RU" sz="1000" dirty="0" smtClean="0">
                          <a:effectLst/>
                        </a:rPr>
                        <a:t>ешением от 21.03.2024</a:t>
                      </a:r>
                      <a:r>
                        <a:rPr lang="ru-RU" sz="1000" baseline="0" dirty="0" smtClean="0">
                          <a:effectLst/>
                        </a:rPr>
                        <a:t> № 19/3 </a:t>
                      </a:r>
                      <a:r>
                        <a:rPr lang="ru-RU" sz="1000" dirty="0" smtClean="0">
                          <a:effectLst/>
                        </a:rPr>
                        <a:t>«О внесении изменений в бюджет»</a:t>
                      </a: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rPr>
                        <a:t>в том числе за счет</a:t>
                      </a:r>
                      <a:endParaRPr lang="ru-RU" sz="1000" dirty="0" smtClean="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0310</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Защита населения и территории от чрезвычайных ситуаций природного и техногенного характера, пожарная безопасность</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160 000,00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160 000,00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dirty="0">
                          <a:effectLst/>
                        </a:rPr>
                        <a:t>0408</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Транспорт</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1 250 000,00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1 250 000,00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0409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Дорожное хозяйство (дорожные фонды)</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10 947 300,00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10 947 300,00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040">
                <a:tc>
                  <a:txBody>
                    <a:bodyPr/>
                    <a:lstStyle/>
                    <a:p>
                      <a:pPr algn="ctr">
                        <a:lnSpc>
                          <a:spcPct val="115000"/>
                        </a:lnSpc>
                        <a:spcAft>
                          <a:spcPts val="0"/>
                        </a:spcAft>
                      </a:pPr>
                      <a:r>
                        <a:rPr lang="ru-RU" sz="1000">
                          <a:effectLst/>
                        </a:rPr>
                        <a:t>0412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национальной экономики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549 000,00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549 000,00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0501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Жилищное хозяйство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151 500,00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151 500,00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0502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Коммунальное хозяйство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900,00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0503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Благоустройство</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93 000,00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93 000,00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0701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Дошкольное образование</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44 306 155,45</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44 306 155,45</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88032">
                <a:tc>
                  <a:txBody>
                    <a:bodyPr/>
                    <a:lstStyle/>
                    <a:p>
                      <a:pPr algn="ctr">
                        <a:lnSpc>
                          <a:spcPct val="115000"/>
                        </a:lnSpc>
                        <a:spcAft>
                          <a:spcPts val="0"/>
                        </a:spcAft>
                      </a:pPr>
                      <a:r>
                        <a:rPr lang="ru-RU" sz="1000">
                          <a:effectLst/>
                        </a:rPr>
                        <a:t>0702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Общее образование</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221 379 496,26</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222 429 484,26</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+1 049 988,00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+ 35 150,00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+ 1 014 838,00</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0703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Дополнительное образование детей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21 981 692,46</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15 765 753,53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-6 215 938,93</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-6 215 938,93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58523">
                <a:tc>
                  <a:txBody>
                    <a:bodyPr/>
                    <a:lstStyle/>
                    <a:p>
                      <a:pPr algn="ctr">
                        <a:lnSpc>
                          <a:spcPct val="115000"/>
                        </a:lnSpc>
                        <a:spcAft>
                          <a:spcPts val="0"/>
                        </a:spcAft>
                      </a:pPr>
                      <a:r>
                        <a:rPr lang="ru-RU" sz="1000">
                          <a:effectLst/>
                        </a:rPr>
                        <a:t>0705</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Профессиональная подготовка, переподготовка и повышение квалификации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474 130,00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480 130,00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194300">
                <a:tc>
                  <a:txBody>
                    <a:bodyPr/>
                    <a:lstStyle/>
                    <a:p>
                      <a:pPr algn="ctr">
                        <a:lnSpc>
                          <a:spcPct val="115000"/>
                        </a:lnSpc>
                        <a:spcAft>
                          <a:spcPts val="0"/>
                        </a:spcAft>
                      </a:pPr>
                      <a:r>
                        <a:rPr lang="ru-RU" sz="1000">
                          <a:effectLst/>
                        </a:rPr>
                        <a:t>0707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Молодежная политика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338 000,00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338 000,00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0709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образования</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16 200 937,24</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16 164 937,24</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-36 000,00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-36 000,00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0801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Культура</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50 146 853,04</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50 194 182,04</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+47 329,00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+47 329,00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Утвержденные </a:t>
            </a:r>
            <a:r>
              <a:rPr lang="ru-RU" altLang="ru-RU" b="1" u="sng" dirty="0" smtClean="0">
                <a:solidFill>
                  <a:schemeClr val="accent5">
                    <a:lumMod val="25000"/>
                  </a:schemeClr>
                </a:solidFill>
                <a:latin typeface="Arial" pitchFamily="34" charset="0"/>
                <a:ea typeface="Times New Roman" pitchFamily="18" charset="0"/>
                <a:cs typeface="Arial" pitchFamily="34" charset="0"/>
              </a:rPr>
              <a:t>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a:t>
            </a: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13542841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 y="465138"/>
            <a:ext cx="9181020" cy="6444044"/>
          </a:xfrm>
          <a:effectLst>
            <a:softEdge rad="317500"/>
          </a:effectLst>
        </p:spPr>
      </p:pic>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147458611"/>
              </p:ext>
            </p:extLst>
          </p:nvPr>
        </p:nvGraphicFramePr>
        <p:xfrm>
          <a:off x="35497" y="1110730"/>
          <a:ext cx="9108503" cy="5100364"/>
        </p:xfrm>
        <a:graphic>
          <a:graphicData uri="http://schemas.openxmlformats.org/drawingml/2006/table">
            <a:tbl>
              <a:tblPr firstRow="1" firstCol="1" bandRow="1">
                <a:tableStyleId>{93296810-A885-4BE3-A3E7-6D5BEEA58F35}</a:tableStyleId>
              </a:tblPr>
              <a:tblGrid>
                <a:gridCol w="394852"/>
                <a:gridCol w="2484807"/>
                <a:gridCol w="1092494"/>
                <a:gridCol w="1093266"/>
                <a:gridCol w="1054717"/>
                <a:gridCol w="1021565"/>
                <a:gridCol w="983784"/>
                <a:gridCol w="983018"/>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1000" dirty="0">
                          <a:effectLst/>
                        </a:rPr>
                        <a:t>Показатели, утв. Решением ДРСД от 26.12.2023 №97/9</a:t>
                      </a:r>
                      <a:endParaRPr lang="ru-RU" sz="1000" dirty="0">
                        <a:effectLst/>
                        <a:latin typeface="Times New Roman"/>
                        <a:ea typeface="Times New Roman"/>
                        <a:cs typeface="Times New Roman"/>
                      </a:endParaRPr>
                    </a:p>
                  </a:txBody>
                  <a:tcPr marL="13628" marR="13628" marT="0" marB="0" anchor="ctr"/>
                </a:tc>
                <a:tc rowSpan="2">
                  <a:txBody>
                    <a:bodyPr/>
                    <a:lstStyle/>
                    <a:p>
                      <a:pPr algn="ctr">
                        <a:lnSpc>
                          <a:spcPct val="115000"/>
                        </a:lnSpc>
                        <a:spcAft>
                          <a:spcPts val="0"/>
                        </a:spcAft>
                      </a:pPr>
                      <a:r>
                        <a:rPr lang="ru-RU" sz="1000" dirty="0" smtClean="0">
                          <a:effectLst/>
                        </a:rPr>
                        <a:t>Показатели с учетом изменений, утв.</a:t>
                      </a:r>
                      <a:r>
                        <a:rPr lang="ru-RU" sz="1000" baseline="0" dirty="0" smtClean="0">
                          <a:effectLst/>
                        </a:rPr>
                        <a:t> Р</a:t>
                      </a:r>
                      <a:r>
                        <a:rPr lang="ru-RU" sz="1000" dirty="0" smtClean="0">
                          <a:effectLst/>
                        </a:rPr>
                        <a:t>ешением от 21.03.2024</a:t>
                      </a:r>
                      <a:r>
                        <a:rPr lang="ru-RU" sz="1000" baseline="0" dirty="0" smtClean="0">
                          <a:effectLst/>
                        </a:rPr>
                        <a:t> № 19/3 </a:t>
                      </a:r>
                      <a:r>
                        <a:rPr lang="ru-RU" sz="1000" dirty="0" smtClean="0">
                          <a:effectLst/>
                        </a:rPr>
                        <a:t>«О внесении изменений в бюджет»</a:t>
                      </a:r>
                    </a:p>
                  </a:txBody>
                  <a:tcPr marL="13628" marR="13628" marT="0" marB="0" anchor="ctr"/>
                </a:tc>
                <a:tc rowSpan="2">
                  <a:txBody>
                    <a:bodyPr/>
                    <a:lstStyle/>
                    <a:p>
                      <a:pPr algn="ctr">
                        <a:lnSpc>
                          <a:spcPct val="115000"/>
                        </a:lnSpc>
                        <a:spcAft>
                          <a:spcPts val="0"/>
                        </a:spcAft>
                      </a:pPr>
                      <a:r>
                        <a:rPr lang="ru-RU" sz="1000" dirty="0">
                          <a:effectLst/>
                        </a:rPr>
                        <a:t>Изменения</a:t>
                      </a:r>
                    </a:p>
                    <a:p>
                      <a:pPr algn="ctr">
                        <a:lnSpc>
                          <a:spcPct val="115000"/>
                        </a:lnSpc>
                        <a:spcAft>
                          <a:spcPts val="0"/>
                        </a:spcAft>
                      </a:pPr>
                      <a:r>
                        <a:rPr lang="ru-RU" sz="1000" dirty="0">
                          <a:effectLst/>
                        </a:rPr>
                        <a:t>(</a:t>
                      </a:r>
                      <a:r>
                        <a:rPr lang="en-US" sz="1000" dirty="0">
                          <a:effectLst/>
                        </a:rPr>
                        <a:t>“+”, “-”</a:t>
                      </a:r>
                      <a:r>
                        <a:rPr lang="ru-RU" sz="1000" dirty="0">
                          <a:effectLst/>
                        </a:rPr>
                        <a:t>)</a:t>
                      </a:r>
                      <a:endParaRPr lang="ru-RU" sz="1000" dirty="0">
                        <a:effectLst/>
                        <a:latin typeface="Times New Roman"/>
                        <a:ea typeface="Times New Roman"/>
                        <a:cs typeface="Times New Roman"/>
                      </a:endParaRPr>
                    </a:p>
                  </a:txBody>
                  <a:tcPr marL="13628" marR="13628"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rPr>
                        <a:t>в том числе за счет</a:t>
                      </a:r>
                      <a:endParaRPr lang="ru-RU" sz="1000" dirty="0" smtClean="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0804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Другие вопросы в области культуры, кинематографии</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10 804 800,36</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10 757 471,36</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-47 329,00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-47 329,00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a:effectLst/>
                        </a:rPr>
                        <a:t>1001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Пенсионное обеспечение</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4 826 126,68</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4 826 126,68</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dirty="0">
                          <a:effectLst/>
                        </a:rPr>
                        <a:t>1003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Социальное обеспечение населения</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2 217 900,00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2 957 358,65</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+739 458,65</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+739 458,65</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dirty="0">
                          <a:effectLst/>
                        </a:rPr>
                        <a:t>1004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Охрана семьи и детства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26 669 752,94</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26 669 752,94</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a:effectLst/>
                        </a:rPr>
                        <a:t>1006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социальной политики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2 051 561,00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2 051 561,00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44584">
                <a:tc>
                  <a:txBody>
                    <a:bodyPr/>
                    <a:lstStyle/>
                    <a:p>
                      <a:pPr algn="ctr">
                        <a:lnSpc>
                          <a:spcPct val="115000"/>
                        </a:lnSpc>
                        <a:spcAft>
                          <a:spcPts val="0"/>
                        </a:spcAft>
                      </a:pPr>
                      <a:r>
                        <a:rPr lang="ru-RU" sz="1000" dirty="0">
                          <a:effectLst/>
                        </a:rPr>
                        <a:t>1101</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Физическая культура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337 376,30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6 554 165,23</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+6 216 788,93</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+6 216 788,93</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dirty="0">
                          <a:effectLst/>
                        </a:rPr>
                        <a:t>1103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Спорт высших достижений</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885 383,00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885 383,00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360040">
                <a:tc>
                  <a:txBody>
                    <a:bodyPr/>
                    <a:lstStyle/>
                    <a:p>
                      <a:pPr algn="ctr">
                        <a:lnSpc>
                          <a:spcPct val="115000"/>
                        </a:lnSpc>
                        <a:spcAft>
                          <a:spcPts val="0"/>
                        </a:spcAft>
                      </a:pPr>
                      <a:r>
                        <a:rPr lang="ru-RU" sz="1000">
                          <a:effectLst/>
                        </a:rPr>
                        <a:t>1301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Обслуживание государственного (муниципального) внутреннего долга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3 700,00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3 700,00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1401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Дотации на выравнивание бюджетной обеспеченности субъектов Российской Федерации и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29 744 300,00</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29 744 300,00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a:txBody>
                    <a:bodyPr/>
                    <a:lstStyle/>
                    <a:p>
                      <a:pPr algn="ctr">
                        <a:lnSpc>
                          <a:spcPct val="115000"/>
                        </a:lnSpc>
                        <a:spcAft>
                          <a:spcPts val="0"/>
                        </a:spcAft>
                      </a:pPr>
                      <a:r>
                        <a:rPr lang="ru-RU" sz="1000">
                          <a:effectLst/>
                        </a:rPr>
                        <a:t>1403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Прочие межбюджетные трансферты общего характера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a:effectLst/>
                        </a:rPr>
                        <a:t>5 547 300,00</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dirty="0">
                          <a:effectLst/>
                        </a:rPr>
                        <a:t>5 547 300,00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3628" marR="13628" marT="0" marB="0"/>
                </a:tc>
              </a:tr>
              <a:tr h="216024">
                <a:tc gridSpan="2">
                  <a:txBody>
                    <a:bodyPr/>
                    <a:lstStyle/>
                    <a:p>
                      <a:pPr algn="ctr">
                        <a:lnSpc>
                          <a:spcPct val="115000"/>
                        </a:lnSpc>
                        <a:spcAft>
                          <a:spcPts val="0"/>
                        </a:spcAft>
                      </a:pPr>
                      <a:r>
                        <a:rPr lang="ru-RU" sz="1000" dirty="0">
                          <a:effectLst/>
                        </a:rPr>
                        <a:t>ИТОГО </a:t>
                      </a:r>
                      <a:endParaRPr lang="ru-RU" sz="1000" dirty="0">
                        <a:effectLst/>
                        <a:latin typeface="Times New Roman"/>
                        <a:ea typeface="Times New Roman"/>
                        <a:cs typeface="Times New Roman"/>
                      </a:endParaRPr>
                    </a:p>
                  </a:txBody>
                  <a:tcPr marL="13628" marR="13628" marT="0" marB="0"/>
                </a:tc>
                <a:tc hMerge="1">
                  <a:txBody>
                    <a:bodyPr/>
                    <a:lstStyle/>
                    <a:p>
                      <a:endParaRPr lang="ru-RU"/>
                    </a:p>
                  </a:txBody>
                  <a:tcPr/>
                </a:tc>
                <a:tc>
                  <a:txBody>
                    <a:bodyPr/>
                    <a:lstStyle/>
                    <a:p>
                      <a:pPr algn="r">
                        <a:lnSpc>
                          <a:spcPct val="115000"/>
                        </a:lnSpc>
                        <a:spcAft>
                          <a:spcPts val="0"/>
                        </a:spcAft>
                      </a:pPr>
                      <a:r>
                        <a:rPr lang="ru-RU" sz="1000" b="1" dirty="0">
                          <a:solidFill>
                            <a:schemeClr val="bg2"/>
                          </a:solidFill>
                          <a:effectLst/>
                        </a:rPr>
                        <a:t>504 330 </a:t>
                      </a:r>
                      <a:r>
                        <a:rPr lang="ru-RU" sz="1000" b="1" dirty="0" smtClean="0">
                          <a:solidFill>
                            <a:schemeClr val="bg2"/>
                          </a:solidFill>
                          <a:effectLst/>
                        </a:rPr>
                        <a:t>443,94</a:t>
                      </a:r>
                      <a:r>
                        <a:rPr lang="ru-RU" sz="1000" b="1" dirty="0">
                          <a:solidFill>
                            <a:schemeClr val="bg2"/>
                          </a:solidFill>
                          <a:effectLst/>
                        </a:rPr>
                        <a:t> </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b="1" dirty="0">
                          <a:solidFill>
                            <a:schemeClr val="bg2"/>
                          </a:solidFill>
                          <a:effectLst/>
                        </a:rPr>
                        <a:t>506 084 740,59</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b="1" dirty="0">
                          <a:solidFill>
                            <a:schemeClr val="bg2"/>
                          </a:solidFill>
                          <a:effectLst/>
                        </a:rPr>
                        <a:t>+ 1 754 296,65</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ctr">
                        <a:lnSpc>
                          <a:spcPct val="115000"/>
                        </a:lnSpc>
                        <a:spcAft>
                          <a:spcPts val="0"/>
                        </a:spcAft>
                      </a:pPr>
                      <a:r>
                        <a:rPr lang="ru-RU" sz="1000" b="1" dirty="0">
                          <a:solidFill>
                            <a:schemeClr val="bg2"/>
                          </a:solidFill>
                          <a:effectLst/>
                        </a:rPr>
                        <a:t>0,00</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indent="40005" algn="r">
                        <a:lnSpc>
                          <a:spcPct val="115000"/>
                        </a:lnSpc>
                        <a:spcAft>
                          <a:spcPts val="0"/>
                        </a:spcAft>
                      </a:pPr>
                      <a:r>
                        <a:rPr lang="ru-RU" sz="1000" b="1" dirty="0">
                          <a:solidFill>
                            <a:schemeClr val="bg2"/>
                          </a:solidFill>
                          <a:effectLst/>
                        </a:rPr>
                        <a:t>+ 739 458,65</a:t>
                      </a:r>
                      <a:endParaRPr lang="ru-RU" sz="1000" b="1" dirty="0">
                        <a:solidFill>
                          <a:schemeClr val="bg2"/>
                        </a:solidFill>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1000" b="1" dirty="0">
                          <a:solidFill>
                            <a:schemeClr val="bg2"/>
                          </a:solidFill>
                          <a:effectLst/>
                        </a:rPr>
                        <a:t>+ 1 014 838,00</a:t>
                      </a:r>
                      <a:endParaRPr lang="ru-RU" sz="1000" b="1" dirty="0">
                        <a:solidFill>
                          <a:schemeClr val="bg2"/>
                        </a:solidFill>
                        <a:effectLst/>
                        <a:latin typeface="Times New Roman"/>
                        <a:ea typeface="Times New Roman"/>
                        <a:cs typeface="Times New Roman"/>
                      </a:endParaRPr>
                    </a:p>
                  </a:txBody>
                  <a:tcPr marL="13628" marR="13628" marT="0" marB="0"/>
                </a:tc>
              </a:tr>
            </a:tbl>
          </a:graphicData>
        </a:graphic>
      </p:graphicFrame>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a:solidFill>
                  <a:schemeClr val="accent5">
                    <a:lumMod val="25000"/>
                  </a:schemeClr>
                </a:solidFill>
                <a:latin typeface="Arial" pitchFamily="34" charset="0"/>
                <a:ea typeface="Times New Roman" pitchFamily="18" charset="0"/>
                <a:cs typeface="Arial" pitchFamily="34" charset="0"/>
              </a:rPr>
              <a:t>Утвержденные </a:t>
            </a:r>
            <a:r>
              <a:rPr lang="ru-RU" altLang="ru-RU" b="1" u="sng" dirty="0" smtClean="0">
                <a:solidFill>
                  <a:schemeClr val="accent5">
                    <a:lumMod val="25000"/>
                  </a:schemeClr>
                </a:solidFill>
                <a:latin typeface="Arial" pitchFamily="34" charset="0"/>
                <a:ea typeface="Times New Roman" pitchFamily="18" charset="0"/>
                <a:cs typeface="Arial" pitchFamily="34" charset="0"/>
              </a:rPr>
              <a:t>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16201891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Утвержденные </a:t>
            </a:r>
            <a:r>
              <a:rPr lang="ru-RU" altLang="ru-RU" b="1" u="sng" dirty="0">
                <a:solidFill>
                  <a:schemeClr val="accent5">
                    <a:lumMod val="25000"/>
                  </a:schemeClr>
                </a:solidFill>
                <a:latin typeface="Arial" pitchFamily="34" charset="0"/>
                <a:ea typeface="Times New Roman" pitchFamily="18" charset="0"/>
                <a:cs typeface="Arial" pitchFamily="34" charset="0"/>
              </a:rPr>
              <a:t>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1354054858"/>
              </p:ext>
            </p:extLst>
          </p:nvPr>
        </p:nvGraphicFramePr>
        <p:xfrm>
          <a:off x="290091" y="688276"/>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4154251476"/>
              </p:ext>
            </p:extLst>
          </p:nvPr>
        </p:nvGraphicFramePr>
        <p:xfrm>
          <a:off x="460375" y="2348880"/>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353869153"/>
              </p:ext>
            </p:extLst>
          </p:nvPr>
        </p:nvGraphicFramePr>
        <p:xfrm>
          <a:off x="152177" y="3068960"/>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1779563663"/>
              </p:ext>
            </p:extLst>
          </p:nvPr>
        </p:nvGraphicFramePr>
        <p:xfrm>
          <a:off x="155575" y="4653136"/>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2694517053"/>
              </p:ext>
            </p:extLst>
          </p:nvPr>
        </p:nvGraphicFramePr>
        <p:xfrm>
          <a:off x="155575" y="5517232"/>
          <a:ext cx="3960440" cy="10941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1751961676"/>
              </p:ext>
            </p:extLst>
          </p:nvPr>
        </p:nvGraphicFramePr>
        <p:xfrm>
          <a:off x="5004048" y="934776"/>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3133361208"/>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3440429570"/>
              </p:ext>
            </p:extLst>
          </p:nvPr>
        </p:nvGraphicFramePr>
        <p:xfrm>
          <a:off x="4572000" y="2996952"/>
          <a:ext cx="3960440"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1145940703"/>
              </p:ext>
            </p:extLst>
          </p:nvPr>
        </p:nvGraphicFramePr>
        <p:xfrm>
          <a:off x="4143611" y="4653136"/>
          <a:ext cx="4964893" cy="201622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1432469507"/>
              </p:ext>
            </p:extLst>
          </p:nvPr>
        </p:nvGraphicFramePr>
        <p:xfrm>
          <a:off x="4860032" y="4005064"/>
          <a:ext cx="3831977"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5066292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a:solidFill>
                  <a:schemeClr val="accent5">
                    <a:lumMod val="25000"/>
                  </a:schemeClr>
                </a:solidFill>
                <a:ea typeface="Times New Roman" pitchFamily="18" charset="0"/>
              </a:rPr>
              <a:t>Утвержденные </a:t>
            </a:r>
            <a:r>
              <a:rPr lang="ru-RU" altLang="ru-RU" b="1" u="sng" dirty="0" smtClean="0">
                <a:solidFill>
                  <a:schemeClr val="accent5">
                    <a:lumMod val="25000"/>
                  </a:schemeClr>
                </a:solidFill>
                <a:ea typeface="Times New Roman" pitchFamily="18" charset="0"/>
              </a:rPr>
              <a:t>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86176166"/>
              </p:ext>
            </p:extLst>
          </p:nvPr>
        </p:nvGraphicFramePr>
        <p:xfrm>
          <a:off x="140767" y="1700808"/>
          <a:ext cx="8847021" cy="3807841"/>
        </p:xfrm>
        <a:graphic>
          <a:graphicData uri="http://schemas.openxmlformats.org/drawingml/2006/table">
            <a:tbl>
              <a:tblPr firstRow="1" firstCol="1" bandRow="1">
                <a:tableStyleId>{93296810-A885-4BE3-A3E7-6D5BEEA58F35}</a:tableStyleId>
              </a:tblPr>
              <a:tblGrid>
                <a:gridCol w="2559025"/>
                <a:gridCol w="1197176"/>
                <a:gridCol w="1173968"/>
                <a:gridCol w="1134230"/>
                <a:gridCol w="881714"/>
                <a:gridCol w="873363"/>
                <a:gridCol w="1027545"/>
              </a:tblGrid>
              <a:tr h="138430">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marR="21590" algn="ctr">
                        <a:lnSpc>
                          <a:spcPct val="115000"/>
                        </a:lnSpc>
                        <a:spcAft>
                          <a:spcPts val="0"/>
                        </a:spcAft>
                      </a:pPr>
                      <a:r>
                        <a:rPr lang="ru-RU" sz="800">
                          <a:effectLst/>
                        </a:rPr>
                        <a:t>Показатели, утв. Решением ДРСД от 26.12.2023 №97/9</a:t>
                      </a:r>
                      <a:endParaRPr lang="ru-RU" sz="100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a:t>
                      </a:r>
                      <a:r>
                        <a:rPr lang="ru-RU" sz="800" baseline="0" dirty="0" smtClean="0">
                          <a:effectLst/>
                        </a:rPr>
                        <a:t> Р</a:t>
                      </a:r>
                      <a:r>
                        <a:rPr lang="ru-RU" sz="800" dirty="0" smtClean="0">
                          <a:effectLst/>
                        </a:rPr>
                        <a:t>ешением от 21.03.2024</a:t>
                      </a:r>
                      <a:r>
                        <a:rPr lang="ru-RU" sz="800" baseline="0" dirty="0" smtClean="0">
                          <a:effectLst/>
                        </a:rPr>
                        <a:t> № 19/3 </a:t>
                      </a:r>
                      <a:r>
                        <a:rPr lang="ru-RU" sz="800" dirty="0" smtClean="0">
                          <a:effectLst/>
                        </a:rPr>
                        <a:t>«О внесении изменений в бюджет»</a:t>
                      </a:r>
                    </a:p>
                  </a:txBody>
                  <a:tcPr marL="68580" marR="68580" marT="0" marB="0" anchor="ctr"/>
                </a:tc>
                <a:tc rowSpan="2">
                  <a:txBody>
                    <a:bodyPr/>
                    <a:lstStyle/>
                    <a:p>
                      <a:pPr algn="ctr">
                        <a:lnSpc>
                          <a:spcPct val="115000"/>
                        </a:lnSpc>
                        <a:spcAft>
                          <a:spcPts val="0"/>
                        </a:spcAft>
                      </a:pPr>
                      <a:r>
                        <a:rPr lang="ru-RU" sz="800">
                          <a:effectLst/>
                        </a:rPr>
                        <a:t>Изменения</a:t>
                      </a:r>
                      <a:endParaRPr lang="ru-RU" sz="1000">
                        <a:effectLst/>
                      </a:endParaRPr>
                    </a:p>
                    <a:p>
                      <a:pPr algn="ctr">
                        <a:lnSpc>
                          <a:spcPct val="115000"/>
                        </a:lnSpc>
                        <a:spcAft>
                          <a:spcPts val="0"/>
                        </a:spcAft>
                      </a:pPr>
                      <a:r>
                        <a:rPr lang="ru-RU" sz="800">
                          <a:effectLst/>
                        </a:rPr>
                        <a:t>(“+”, “-”)</a:t>
                      </a:r>
                      <a:endParaRPr lang="ru-RU" sz="1000">
                        <a:effectLst/>
                        <a:latin typeface="Times New Roman"/>
                        <a:ea typeface="Times New Roman"/>
                        <a:cs typeface="Times New Roman"/>
                      </a:endParaRPr>
                    </a:p>
                  </a:txBody>
                  <a:tcPr marL="68580" marR="68580" marT="0" marB="0" anchor="ctr"/>
                </a:tc>
                <a:tc gridSpan="3">
                  <a:txBody>
                    <a:bodyPr/>
                    <a:lstStyle/>
                    <a:p>
                      <a:pPr algn="ctr">
                        <a:lnSpc>
                          <a:spcPct val="115000"/>
                        </a:lnSpc>
                        <a:spcAft>
                          <a:spcPts val="0"/>
                        </a:spcAft>
                      </a:pPr>
                      <a:r>
                        <a:rPr lang="ru-RU" sz="800">
                          <a:effectLst/>
                        </a:rPr>
                        <a:t>в том числе за счет</a:t>
                      </a:r>
                      <a:endParaRPr lang="ru-RU" sz="1000">
                        <a:effectLst/>
                        <a:latin typeface="Times New Roman"/>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r>
              <a:tr h="5429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800">
                          <a:effectLst/>
                        </a:rPr>
                        <a:t>перераспр</a:t>
                      </a:r>
                      <a:endParaRPr lang="ru-RU" sz="1000">
                        <a:effectLst/>
                      </a:endParaRPr>
                    </a:p>
                    <a:p>
                      <a:pPr algn="ctr">
                        <a:lnSpc>
                          <a:spcPct val="115000"/>
                        </a:lnSpc>
                        <a:spcAft>
                          <a:spcPts val="0"/>
                        </a:spcAft>
                      </a:pPr>
                      <a:r>
                        <a:rPr lang="ru-RU" sz="800">
                          <a:effectLst/>
                        </a:rPr>
                        <a:t>собствен. средств</a:t>
                      </a:r>
                      <a:endParaRPr lang="ru-RU" sz="10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dirty="0">
                          <a:effectLst/>
                        </a:rPr>
                        <a:t>остатки на начало </a:t>
                      </a:r>
                      <a:r>
                        <a:rPr lang="ru-RU" sz="800" dirty="0" smtClean="0">
                          <a:effectLst/>
                        </a:rPr>
                        <a:t>года</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a:effectLst/>
                        </a:rPr>
                        <a:t>за счет субсидий, субвенций и иных МБТ</a:t>
                      </a:r>
                      <a:endParaRPr lang="ru-RU" sz="1000">
                        <a:effectLst/>
                        <a:latin typeface="Times New Roman"/>
                        <a:ea typeface="Times New Roman"/>
                        <a:cs typeface="Times New Roman"/>
                      </a:endParaRPr>
                    </a:p>
                  </a:txBody>
                  <a:tcPr marL="68580" marR="68580" marT="0" marB="0" anchor="ctr"/>
                </a:tc>
              </a:tr>
              <a:tr h="173990">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3 024 992,19</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3 024 992,19</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0,00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320675">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82 644 649,55</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83 384 108,20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+739 458,65</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+739 458,65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160655">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300 326 627,38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301 341 465,38</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+1 014 838,00</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+1 014 838,00</a:t>
                      </a:r>
                      <a:endParaRPr lang="ru-RU" sz="1000">
                        <a:effectLst/>
                        <a:latin typeface="Times New Roman"/>
                        <a:ea typeface="Times New Roman"/>
                        <a:cs typeface="Times New Roman"/>
                      </a:endParaRPr>
                    </a:p>
                  </a:txBody>
                  <a:tcPr marL="68580" marR="68580" marT="0" marB="0"/>
                </a:tc>
              </a:tr>
              <a:tr h="14160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68 784 274,73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68 784 274,73</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338455">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4 094 407,05</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274955">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43 720 956,74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43 720 956,74</a:t>
                      </a:r>
                      <a:endParaRPr lang="ru-RU" sz="10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68580" marR="68580" marT="0" marB="0"/>
                </a:tc>
              </a:tr>
              <a:tr h="0">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1 734 536,30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1 734 536,30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0,00</a:t>
                      </a:r>
                      <a:endParaRPr lang="ru-RU" sz="10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nSpc>
                          <a:spcPct val="115000"/>
                        </a:lnSpc>
                        <a:spcAft>
                          <a:spcPts val="0"/>
                        </a:spcAft>
                        <a:tabLst>
                          <a:tab pos="457200" algn="l"/>
                        </a:tabLs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r>
              <a:tr h="19748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504 330 </a:t>
                      </a:r>
                      <a:r>
                        <a:rPr lang="ru-RU" sz="900" b="1" dirty="0" smtClean="0">
                          <a:solidFill>
                            <a:schemeClr val="bg2"/>
                          </a:solidFill>
                          <a:effectLst/>
                        </a:rPr>
                        <a:t>443,94</a:t>
                      </a:r>
                      <a:r>
                        <a:rPr lang="ru-RU" sz="900" b="1" dirty="0">
                          <a:solidFill>
                            <a:schemeClr val="bg2"/>
                          </a:solidFill>
                          <a:effectLst/>
                        </a:rPr>
                        <a:t> </a:t>
                      </a:r>
                      <a:endParaRPr lang="ru-RU" sz="900" b="1" dirty="0">
                        <a:solidFill>
                          <a:schemeClr val="bg2"/>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506 084 740,59</a:t>
                      </a:r>
                      <a:endParaRPr lang="ru-RU" sz="900" b="1" dirty="0">
                        <a:solidFill>
                          <a:schemeClr val="bg2"/>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+1 754 296,65</a:t>
                      </a:r>
                      <a:endParaRPr lang="ru-RU" sz="900" b="1" dirty="0">
                        <a:solidFill>
                          <a:schemeClr val="bg2"/>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0,00</a:t>
                      </a:r>
                      <a:endParaRPr lang="ru-RU" sz="900" b="1" dirty="0">
                        <a:solidFill>
                          <a:schemeClr val="bg2"/>
                        </a:solidFill>
                        <a:effectLst/>
                        <a:latin typeface="Times New Roman"/>
                        <a:ea typeface="Times New Roman"/>
                        <a:cs typeface="Times New Roman"/>
                      </a:endParaRPr>
                    </a:p>
                  </a:txBody>
                  <a:tcPr marL="68580" marR="68580" marT="0" marB="0" anchor="ctr"/>
                </a:tc>
                <a:tc>
                  <a:txBody>
                    <a:bodyPr/>
                    <a:lstStyle/>
                    <a:p>
                      <a:pPr indent="40005" algn="r">
                        <a:lnSpc>
                          <a:spcPct val="115000"/>
                        </a:lnSpc>
                        <a:spcAft>
                          <a:spcPts val="0"/>
                        </a:spcAft>
                      </a:pPr>
                      <a:r>
                        <a:rPr lang="ru-RU" sz="900" b="1" dirty="0">
                          <a:solidFill>
                            <a:schemeClr val="bg2"/>
                          </a:solidFill>
                          <a:effectLst/>
                        </a:rPr>
                        <a:t>+739 458,65</a:t>
                      </a:r>
                      <a:endParaRPr lang="ru-RU" sz="900" b="1" dirty="0">
                        <a:solidFill>
                          <a:schemeClr val="bg2"/>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900" b="1" dirty="0">
                          <a:solidFill>
                            <a:schemeClr val="bg2"/>
                          </a:solidFill>
                          <a:effectLst/>
                        </a:rPr>
                        <a:t>+1 014 838,00</a:t>
                      </a:r>
                      <a:endParaRPr lang="ru-RU" sz="900" b="1" dirty="0">
                        <a:solidFill>
                          <a:schemeClr val="bg2"/>
                        </a:solidFill>
                        <a:effectLst/>
                        <a:latin typeface="Times New Roman"/>
                        <a:ea typeface="Times New Roman"/>
                        <a:cs typeface="Times New Roman"/>
                      </a:endParaRPr>
                    </a:p>
                  </a:txBody>
                  <a:tcPr marL="68580" marR="68580" marT="0" marB="0" anchor="ctr"/>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3748856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Утвержденные  </a:t>
            </a:r>
            <a:r>
              <a:rPr lang="ru-RU" altLang="ru-RU" b="1" u="sng" dirty="0">
                <a:solidFill>
                  <a:schemeClr val="accent5">
                    <a:lumMod val="25000"/>
                  </a:schemeClr>
                </a:solidFill>
                <a:ea typeface="Times New Roman" pitchFamily="18" charset="0"/>
              </a:rPr>
              <a:t>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3598383367"/>
              </p:ext>
            </p:extLst>
          </p:nvPr>
        </p:nvGraphicFramePr>
        <p:xfrm>
          <a:off x="155575" y="1216417"/>
          <a:ext cx="8832213" cy="552495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3841787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37272</TotalTime>
  <Words>13572</Words>
  <Application>Microsoft Office PowerPoint</Application>
  <PresentationFormat>Экран (4:3)</PresentationFormat>
  <Paragraphs>2813</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бюджета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(в редакции от 21.03.2024 № 19/3);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проекты планов и программ развития муниципального образования «Демидовский район» Смоленской области, проекты правил землепользования и застройки, проекты планировки территорий и проекты межевания территорий, а также вопросы предоставления разрешений на условно разрешенный вид использования земельных участков и объектов капитального строительства, вопросы отклонения от предельных параметров разрешенного строительства, реконструкции объектов капитального строительства, вопросы изменения одного вида разрешенного использования земельных участков и объектов капитального строительства на другой вид такого использования при отсутствии утвержденных правил землепользования и застройки; * вопросы о преобразовании муниципального района.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в  муниципальном образовании «Демидовский район» Смоленской области (утверждено решением Демидовского районного Совета депутатов  от 21 июня 2012 г. № 86, с изменением от 27 декабря 2022 № 119/12),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2547</cp:revision>
  <cp:lastPrinted>2024-03-28T06:05:50Z</cp:lastPrinted>
  <dcterms:modified xsi:type="dcterms:W3CDTF">2024-11-20T07:26:50Z</dcterms:modified>
</cp:coreProperties>
</file>