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5"/>
  </p:notesMasterIdLst>
  <p:sldIdLst>
    <p:sldId id="625" r:id="rId4"/>
    <p:sldId id="760" r:id="rId5"/>
    <p:sldId id="759" r:id="rId6"/>
    <p:sldId id="772"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0" r:id="rId94"/>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2628"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159512064"/>
        <c:axId val="159513600"/>
      </c:barChart>
      <c:catAx>
        <c:axId val="159512064"/>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59513600"/>
        <c:crosses val="autoZero"/>
        <c:auto val="1"/>
        <c:lblAlgn val="ctr"/>
        <c:lblOffset val="100"/>
        <c:noMultiLvlLbl val="0"/>
      </c:catAx>
      <c:valAx>
        <c:axId val="159513600"/>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59512064"/>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434183.1</c:v>
                </c:pt>
                <c:pt idx="6">
                  <c:v>505304</c:v>
                </c:pt>
                <c:pt idx="7">
                  <c:v>416300.3</c:v>
                </c:pt>
                <c:pt idx="8">
                  <c:v>450073.9</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443392.1</c:v>
                </c:pt>
                <c:pt idx="6">
                  <c:v>506084.7</c:v>
                </c:pt>
                <c:pt idx="7">
                  <c:v>416300.3</c:v>
                </c:pt>
                <c:pt idx="8">
                  <c:v>449746.5</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-9209</c:v>
                </c:pt>
                <c:pt idx="6">
                  <c:v>-780.7</c:v>
                </c:pt>
                <c:pt idx="7">
                  <c:v>0</c:v>
                </c:pt>
                <c:pt idx="8">
                  <c:v>327.39999999999998</c:v>
                </c:pt>
              </c:numCache>
            </c:numRef>
          </c:val>
        </c:ser>
        <c:dLbls>
          <c:showLegendKey val="0"/>
          <c:showVal val="0"/>
          <c:showCatName val="0"/>
          <c:showSerName val="0"/>
          <c:showPercent val="0"/>
          <c:showBubbleSize val="0"/>
        </c:dLbls>
        <c:gapWidth val="150"/>
        <c:shape val="box"/>
        <c:axId val="200760320"/>
        <c:axId val="200786688"/>
        <c:axId val="0"/>
      </c:bar3DChart>
      <c:catAx>
        <c:axId val="200760320"/>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200786688"/>
        <c:crosses val="autoZero"/>
        <c:auto val="1"/>
        <c:lblAlgn val="ctr"/>
        <c:lblOffset val="100"/>
        <c:noMultiLvlLbl val="0"/>
      </c:catAx>
      <c:valAx>
        <c:axId val="200786688"/>
        <c:scaling>
          <c:orientation val="minMax"/>
        </c:scaling>
        <c:delete val="0"/>
        <c:axPos val="l"/>
        <c:majorGridlines/>
        <c:numFmt formatCode="General" sourceLinked="1"/>
        <c:majorTickMark val="out"/>
        <c:minorTickMark val="none"/>
        <c:tickLblPos val="nextTo"/>
        <c:crossAx val="200760320"/>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formatCode="#,##0.00">
                  <c:v>501221.8</c:v>
                </c:pt>
                <c:pt idx="1">
                  <c:v>4863.2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406631.8</c:v>
                </c:pt>
                <c:pt idx="1">
                  <c:v>3713.6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435111.2</c:v>
                </c:pt>
                <c:pt idx="1">
                  <c:v>3722.7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9209</c:v>
                </c:pt>
                <c:pt idx="6" formatCode="General">
                  <c:v>780.7</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9209</c:v>
                </c:pt>
                <c:pt idx="6" formatCode="General">
                  <c:v>780.7</c:v>
                </c:pt>
                <c:pt idx="7" formatCode="General">
                  <c:v>0</c:v>
                </c:pt>
                <c:pt idx="8" formatCode="General">
                  <c:v>0</c:v>
                </c:pt>
              </c:numCache>
            </c:numRef>
          </c:val>
        </c:ser>
        <c:dLbls>
          <c:showLegendKey val="0"/>
          <c:showVal val="0"/>
          <c:showCatName val="0"/>
          <c:showSerName val="0"/>
          <c:showPercent val="0"/>
          <c:showBubbleSize val="0"/>
        </c:dLbls>
        <c:gapWidth val="150"/>
        <c:shape val="box"/>
        <c:axId val="198994944"/>
        <c:axId val="199000832"/>
        <c:axId val="0"/>
      </c:bar3DChart>
      <c:catAx>
        <c:axId val="198994944"/>
        <c:scaling>
          <c:orientation val="minMax"/>
        </c:scaling>
        <c:delete val="0"/>
        <c:axPos val="b"/>
        <c:majorTickMark val="out"/>
        <c:minorTickMark val="none"/>
        <c:tickLblPos val="low"/>
        <c:txPr>
          <a:bodyPr anchor="b" anchorCtr="1"/>
          <a:lstStyle/>
          <a:p>
            <a:pPr>
              <a:defRPr sz="1200" b="0" i="1" spc="-100" baseline="0"/>
            </a:pPr>
            <a:endParaRPr lang="ru-RU"/>
          </a:p>
        </c:txPr>
        <c:crossAx val="199000832"/>
        <c:crosses val="autoZero"/>
        <c:auto val="0"/>
        <c:lblAlgn val="ctr"/>
        <c:lblOffset val="100"/>
        <c:noMultiLvlLbl val="0"/>
      </c:catAx>
      <c:valAx>
        <c:axId val="199000832"/>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198994944"/>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198640768"/>
        <c:axId val="198642304"/>
      </c:lineChart>
      <c:catAx>
        <c:axId val="198640768"/>
        <c:scaling>
          <c:orientation val="minMax"/>
        </c:scaling>
        <c:delete val="0"/>
        <c:axPos val="b"/>
        <c:majorTickMark val="out"/>
        <c:minorTickMark val="none"/>
        <c:tickLblPos val="nextTo"/>
        <c:txPr>
          <a:bodyPr/>
          <a:lstStyle/>
          <a:p>
            <a:pPr>
              <a:defRPr sz="1200" baseline="0"/>
            </a:pPr>
            <a:endParaRPr lang="ru-RU"/>
          </a:p>
        </c:txPr>
        <c:crossAx val="198642304"/>
        <c:crosses val="autoZero"/>
        <c:auto val="1"/>
        <c:lblAlgn val="ctr"/>
        <c:lblOffset val="100"/>
        <c:noMultiLvlLbl val="0"/>
      </c:catAx>
      <c:valAx>
        <c:axId val="198642304"/>
        <c:scaling>
          <c:orientation val="minMax"/>
        </c:scaling>
        <c:delete val="0"/>
        <c:axPos val="l"/>
        <c:majorGridlines/>
        <c:numFmt formatCode="General" sourceLinked="1"/>
        <c:majorTickMark val="out"/>
        <c:minorTickMark val="none"/>
        <c:tickLblPos val="nextTo"/>
        <c:crossAx val="19864076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Лист1!$B$2:$B$6</c:f>
              <c:numCache>
                <c:formatCode>General</c:formatCode>
                <c:ptCount val="5"/>
                <c:pt idx="0">
                  <c:v>264596.09999999998</c:v>
                </c:pt>
                <c:pt idx="1">
                  <c:v>257627.3</c:v>
                </c:pt>
                <c:pt idx="2">
                  <c:v>298123.7</c:v>
                </c:pt>
                <c:pt idx="3">
                  <c:v>200872.1</c:v>
                </c:pt>
                <c:pt idx="4">
                  <c:v>227847.9</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Лист1!$C$2:$C$6</c:f>
              <c:numCache>
                <c:formatCode>General</c:formatCode>
                <c:ptCount val="5"/>
                <c:pt idx="0">
                  <c:v>170322.4</c:v>
                </c:pt>
                <c:pt idx="1">
                  <c:v>185764.8</c:v>
                </c:pt>
                <c:pt idx="2">
                  <c:v>206206.7</c:v>
                </c:pt>
                <c:pt idx="3">
                  <c:v>214173.3</c:v>
                </c:pt>
                <c:pt idx="4">
                  <c:v>220913.3</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232818560"/>
        <c:axId val="345670400"/>
        <c:axId val="0"/>
      </c:bar3DChart>
      <c:catAx>
        <c:axId val="232818560"/>
        <c:scaling>
          <c:orientation val="minMax"/>
        </c:scaling>
        <c:delete val="0"/>
        <c:axPos val="b"/>
        <c:majorTickMark val="out"/>
        <c:minorTickMark val="none"/>
        <c:tickLblPos val="nextTo"/>
        <c:txPr>
          <a:bodyPr/>
          <a:lstStyle/>
          <a:p>
            <a:pPr>
              <a:defRPr sz="800" b="1" i="0" baseline="0"/>
            </a:pPr>
            <a:endParaRPr lang="ru-RU"/>
          </a:p>
        </c:txPr>
        <c:crossAx val="345670400"/>
        <c:crosses val="autoZero"/>
        <c:auto val="1"/>
        <c:lblAlgn val="ctr"/>
        <c:lblOffset val="100"/>
        <c:noMultiLvlLbl val="0"/>
      </c:catAx>
      <c:valAx>
        <c:axId val="345670400"/>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232818560"/>
        <c:crosses val="autoZero"/>
        <c:crossBetween val="between"/>
      </c:valAx>
    </c:plotArea>
    <c:legend>
      <c:legendPos val="b"/>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199834624"/>
        <c:axId val="199836416"/>
        <c:axId val="0"/>
      </c:bar3DChart>
      <c:catAx>
        <c:axId val="199834624"/>
        <c:scaling>
          <c:orientation val="minMax"/>
        </c:scaling>
        <c:delete val="0"/>
        <c:axPos val="b"/>
        <c:majorTickMark val="out"/>
        <c:minorTickMark val="none"/>
        <c:tickLblPos val="nextTo"/>
        <c:crossAx val="199836416"/>
        <c:crosses val="autoZero"/>
        <c:auto val="1"/>
        <c:lblAlgn val="ctr"/>
        <c:lblOffset val="100"/>
        <c:noMultiLvlLbl val="0"/>
      </c:catAx>
      <c:valAx>
        <c:axId val="199836416"/>
        <c:scaling>
          <c:orientation val="minMax"/>
        </c:scaling>
        <c:delete val="0"/>
        <c:axPos val="l"/>
        <c:majorGridlines/>
        <c:numFmt formatCode="0%" sourceLinked="1"/>
        <c:majorTickMark val="out"/>
        <c:minorTickMark val="none"/>
        <c:tickLblPos val="nextTo"/>
        <c:crossAx val="199834624"/>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6808"/>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28.03.2024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715711"/>
            <a:ext cx="5438775" cy="4466511"/>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5"/>
            <a:ext cx="2946400" cy="496808"/>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428245"/>
            <a:ext cx="2946400" cy="49680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717297"/>
            <a:ext cx="5438775" cy="4464925"/>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3/28/2024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3/28/2024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3/28/2024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3/28/2024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3/28/2024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3/28/2024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3/28/2024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3/28/2024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3/28/2024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3/28/2024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3/28/2024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3/28/2024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3/28/2024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3/28/2024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3/28/2024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3/28/2024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3/28/2024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3/28/2024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3/28/2024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3/28/2024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3/28/2024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3/28/2024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3/28/2024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3/28/2024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3/28/2024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3/28/2024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3/28/2024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3/28/2024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3/28/2024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3/28/2024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3/28/2024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3/28/2024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3/28/2024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3/28/2024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demidovfin@admin-smolensk.ru" TargetMode="External"/><Relationship Id="rId1" Type="http://schemas.openxmlformats.org/officeDocument/2006/relationships/slideLayout" Target="../slideLayouts/slideLayout34.xml"/><Relationship Id="rId5" Type="http://schemas.openxmlformats.org/officeDocument/2006/relationships/image" Target="../media/image67.png"/><Relationship Id="rId4" Type="http://schemas.openxmlformats.org/officeDocument/2006/relationships/hyperlink" Target="https://vk.com/id1744166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ОСНОВЕ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РЕШЕНИЯ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ДЕМИДОВСКОГО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РАЙОННОГО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СОВЕТА  </a:t>
            </a:r>
            <a:r>
              <a:rPr lang="ru-RU" sz="20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ДЕПУТАТОВ </a:t>
            </a:r>
            <a:r>
              <a:rPr lang="ru-RU" sz="2000" b="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 19/3 ОТ 21.03.2024«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 ВНЕСЕНИИ ИЗМЕНЕНИЙ </a:t>
            </a:r>
            <a:r>
              <a:rPr lang="ru-RU" sz="2000" b="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В РЕШЕНИЕ №97/9 ОТ 26.12.2023 «О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БЮДЖЕТЕ  МУНИЦИПАЛЬНОГО ОБРАЗОВАНИЯ «ДЕМИДОВСКИЙ РАЙОН» СМОЛЕНСКОЙ ОБЛАСТИ НА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2024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 И НА ПЛАНОВЫЙ ПЕРИОД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2025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и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2026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a:t>
            </a:r>
            <a:endPar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endParaRPr>
          </a:p>
          <a:p>
            <a:pPr>
              <a:buNone/>
            </a:pPr>
            <a:endParaRPr lang="ru-RU" sz="2000" b="1" dirty="0" smtClean="0">
              <a:solidFill>
                <a:schemeClr val="tx2">
                  <a:lumMod val="75000"/>
                </a:schemeClr>
              </a:solidFill>
              <a:latin typeface="Times New Roman" pitchFamily="18" charset="0"/>
              <a:cs typeface="Times New Roman" panose="02020603050405020304" pitchFamily="18" charset="0"/>
            </a:endParaRPr>
          </a:p>
          <a:p>
            <a:pPr>
              <a:buNone/>
            </a:pPr>
            <a:endParaRPr lang="ru-RU" sz="2000" b="1" dirty="0" smtClean="0">
              <a:solidFill>
                <a:schemeClr val="tx2"/>
              </a:solidFill>
              <a:latin typeface="Times New Roman" pitchFamily="18" charset="0"/>
            </a:endParaRP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138756" y="3673252"/>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a:t>
            </a:r>
            <a:r>
              <a:rPr lang="ru-RU" i="1" dirty="0">
                <a:solidFill>
                  <a:srgbClr val="000066"/>
                </a:solidFill>
              </a:rPr>
              <a:t>2023 год и на плановый период 2024 и 2025 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126388931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375470218"/>
              </p:ext>
            </p:extLst>
          </p:nvPr>
        </p:nvGraphicFramePr>
        <p:xfrm>
          <a:off x="328613" y="1989138"/>
          <a:ext cx="8478837" cy="3144837"/>
        </p:xfrm>
        <a:graphic>
          <a:graphicData uri="http://schemas.openxmlformats.org/presentationml/2006/ole">
            <mc:AlternateContent xmlns:mc="http://schemas.openxmlformats.org/markup-compatibility/2006">
              <mc:Choice xmlns:v="urn:schemas-microsoft-com:vml" Requires="v">
                <p:oleObj spid="_x0000_s40708" name="Лист" r:id="rId5" imgW="8401050" imgH="3114675" progId="Excel.Sheet.8">
                  <p:embed/>
                </p:oleObj>
              </mc:Choice>
              <mc:Fallback>
                <p:oleObj name="Лист" r:id="rId5" imgW="8401050" imgH="3114675" progId="Excel.Sheet.8">
                  <p:embed/>
                  <p:pic>
                    <p:nvPicPr>
                      <p:cNvPr id="0" name="Picture 171"/>
                      <p:cNvPicPr>
                        <a:picLocks noChangeArrowheads="1"/>
                      </p:cNvPicPr>
                      <p:nvPr/>
                    </p:nvPicPr>
                    <p:blipFill>
                      <a:blip r:embed="rId6"/>
                      <a:srcRect/>
                      <a:stretch>
                        <a:fillRect/>
                      </a:stretch>
                    </p:blipFill>
                    <p:spPr bwMode="auto">
                      <a:xfrm>
                        <a:off x="328613" y="1989138"/>
                        <a:ext cx="8478837" cy="314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095616407"/>
              </p:ext>
            </p:extLst>
          </p:nvPr>
        </p:nvGraphicFramePr>
        <p:xfrm>
          <a:off x="900113" y="1989138"/>
          <a:ext cx="7886700" cy="3744912"/>
        </p:xfrm>
        <a:graphic>
          <a:graphicData uri="http://schemas.openxmlformats.org/presentationml/2006/ole">
            <mc:AlternateContent xmlns:mc="http://schemas.openxmlformats.org/markup-compatibility/2006">
              <mc:Choice xmlns:v="urn:schemas-microsoft-com:vml" Requires="v">
                <p:oleObj spid="_x0000_s138991" name="Лист" r:id="rId5" imgW="7781813" imgH="3695588" progId="Excel.Sheet.8">
                  <p:embed/>
                </p:oleObj>
              </mc:Choice>
              <mc:Fallback>
                <p:oleObj name="Лист" r:id="rId5" imgW="7781813" imgH="3695588" progId="Excel.Sheet.8">
                  <p:embed/>
                  <p:pic>
                    <p:nvPicPr>
                      <p:cNvPr id="0" name="Picture 149"/>
                      <p:cNvPicPr>
                        <a:picLocks noChangeArrowheads="1"/>
                      </p:cNvPicPr>
                      <p:nvPr/>
                    </p:nvPicPr>
                    <p:blipFill>
                      <a:blip r:embed="rId6"/>
                      <a:srcRect/>
                      <a:stretch>
                        <a:fillRect/>
                      </a:stretch>
                    </p:blipFill>
                    <p:spPr bwMode="auto">
                      <a:xfrm>
                        <a:off x="900113" y="1989138"/>
                        <a:ext cx="7886700"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91661762"/>
              </p:ext>
            </p:extLst>
          </p:nvPr>
        </p:nvGraphicFramePr>
        <p:xfrm>
          <a:off x="755650" y="1773238"/>
          <a:ext cx="7926388" cy="3509962"/>
        </p:xfrm>
        <a:graphic>
          <a:graphicData uri="http://schemas.openxmlformats.org/presentationml/2006/ole">
            <mc:AlternateContent xmlns:mc="http://schemas.openxmlformats.org/markup-compatibility/2006">
              <mc:Choice xmlns:v="urn:schemas-microsoft-com:vml" Requires="v">
                <p:oleObj spid="_x0000_s171507" name="Лист" r:id="rId4" imgW="7820137" imgH="3219562" progId="Excel.Sheet.8">
                  <p:embed/>
                </p:oleObj>
              </mc:Choice>
              <mc:Fallback>
                <p:oleObj name="Лист" r:id="rId4" imgW="7820137" imgH="3219562" progId="Excel.Sheet.8">
                  <p:embed/>
                  <p:pic>
                    <p:nvPicPr>
                      <p:cNvPr id="0" name="Object 12"/>
                      <p:cNvPicPr>
                        <a:picLocks noChangeArrowheads="1"/>
                      </p:cNvPicPr>
                      <p:nvPr/>
                    </p:nvPicPr>
                    <p:blipFill>
                      <a:blip r:embed="rId5"/>
                      <a:srcRect/>
                      <a:stretch>
                        <a:fillRect/>
                      </a:stretch>
                    </p:blipFill>
                    <p:spPr bwMode="auto">
                      <a:xfrm>
                        <a:off x="755650" y="1773238"/>
                        <a:ext cx="7926388" cy="3509962"/>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852565514"/>
              </p:ext>
            </p:extLst>
          </p:nvPr>
        </p:nvGraphicFramePr>
        <p:xfrm>
          <a:off x="500063" y="2276475"/>
          <a:ext cx="8207375" cy="3344863"/>
        </p:xfrm>
        <a:graphic>
          <a:graphicData uri="http://schemas.openxmlformats.org/presentationml/2006/ole">
            <mc:AlternateContent xmlns:mc="http://schemas.openxmlformats.org/markup-compatibility/2006">
              <mc:Choice xmlns:v="urn:schemas-microsoft-com:vml" Requires="v">
                <p:oleObj spid="_x0000_s24391" name="Лист" r:id="rId5" imgW="7572375" imgH="3086100" progId="Excel.Sheet.8">
                  <p:embed/>
                </p:oleObj>
              </mc:Choice>
              <mc:Fallback>
                <p:oleObj name="Лист" r:id="rId5" imgW="7572375" imgH="3086100" progId="Excel.Sheet.8">
                  <p:embed/>
                  <p:pic>
                    <p:nvPicPr>
                      <p:cNvPr id="0" name="Picture 235"/>
                      <p:cNvPicPr>
                        <a:picLocks noChangeArrowheads="1"/>
                      </p:cNvPicPr>
                      <p:nvPr/>
                    </p:nvPicPr>
                    <p:blipFill>
                      <a:blip r:embed="rId6"/>
                      <a:srcRect/>
                      <a:stretch>
                        <a:fillRect/>
                      </a:stretch>
                    </p:blipFill>
                    <p:spPr bwMode="auto">
                      <a:xfrm>
                        <a:off x="500063" y="2276475"/>
                        <a:ext cx="8207375" cy="334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57632063"/>
              </p:ext>
            </p:extLst>
          </p:nvPr>
        </p:nvGraphicFramePr>
        <p:xfrm>
          <a:off x="231775" y="2852738"/>
          <a:ext cx="8696325" cy="2619375"/>
        </p:xfrm>
        <a:graphic>
          <a:graphicData uri="http://schemas.openxmlformats.org/presentationml/2006/ole">
            <mc:AlternateContent xmlns:mc="http://schemas.openxmlformats.org/markup-compatibility/2006">
              <mc:Choice xmlns:v="urn:schemas-microsoft-com:vml" Requires="v">
                <p:oleObj spid="_x0000_s54018" name="Лист" r:id="rId5" imgW="8696213" imgH="2619487" progId="Excel.Sheet.8">
                  <p:embed/>
                </p:oleObj>
              </mc:Choice>
              <mc:Fallback>
                <p:oleObj name="Лист" r:id="rId5" imgW="8696213" imgH="2619487" progId="Excel.Sheet.8">
                  <p:embed/>
                  <p:pic>
                    <p:nvPicPr>
                      <p:cNvPr id="0" name="Picture 168"/>
                      <p:cNvPicPr>
                        <a:picLocks noChangeArrowheads="1"/>
                      </p:cNvPicPr>
                      <p:nvPr/>
                    </p:nvPicPr>
                    <p:blipFill>
                      <a:blip r:embed="rId6"/>
                      <a:srcRect/>
                      <a:stretch>
                        <a:fillRect/>
                      </a:stretch>
                    </p:blipFill>
                    <p:spPr bwMode="auto">
                      <a:xfrm>
                        <a:off x="231775" y="2852738"/>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2023 – 2025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505 304,0</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506 084,7</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-780,7</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416 300,3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
              </a:r>
              <a:br>
                <a:rPr lang="ru-RU" sz="1800" b="1" dirty="0"/>
              </a:br>
              <a:r>
                <a:rPr lang="ru-RU" sz="1800" b="1" dirty="0"/>
                <a:t>416 300,3</a:t>
              </a:r>
            </a:p>
            <a:p>
              <a:pPr algn="ct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450 073,9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449 746,5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29918758"/>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148658568"/>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434 183,1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505 304,0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450 073,9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98,6</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a:t>
                      </a:r>
                      <a:r>
                        <a:rPr lang="ru-RU" sz="1000" baseline="0" dirty="0" smtClean="0">
                          <a:latin typeface="Times New Roman" panose="02020603050405020304" pitchFamily="18" charset="0"/>
                          <a:cs typeface="Times New Roman" panose="02020603050405020304" pitchFamily="18" charset="0"/>
                        </a:rPr>
                        <a:t>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43 698,8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52 292,9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94,1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119,7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106,0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1 946,3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44,3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84,6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388 182,5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451 064,9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359 358,5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389 861,1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79,7</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443 392,1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506 084,7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449 746,5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114,1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97,3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- 9 209,0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-780,7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169,9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95073193"/>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71</a:t>
                      </a:r>
                      <a:r>
                        <a:rPr lang="en-US" sz="1600" b="1" dirty="0" smtClean="0">
                          <a:latin typeface="Times New Roman" panose="02020603050405020304" pitchFamily="18" charset="0"/>
                          <a:cs typeface="Times New Roman" panose="02020603050405020304" pitchFamily="18" charset="0"/>
                        </a:rPr>
                        <a:t>9</a:t>
                      </a:r>
                      <a:r>
                        <a:rPr lang="en-US" sz="1600" b="1" baseline="0" dirty="0" smtClean="0">
                          <a:latin typeface="Times New Roman" panose="02020603050405020304" pitchFamily="18" charset="0"/>
                          <a:cs typeface="Times New Roman" panose="02020603050405020304" pitchFamily="18" charset="0"/>
                        </a:rPr>
                        <a:t> 403</a:t>
                      </a:r>
                      <a:r>
                        <a:rPr lang="ru-RU" sz="1600" b="1" dirty="0" smtClean="0">
                          <a:latin typeface="Times New Roman" panose="02020603050405020304" pitchFamily="18" charset="0"/>
                          <a:cs typeface="Times New Roman" panose="02020603050405020304" pitchFamily="18" charset="0"/>
                        </a:rPr>
                        <a:t>,</a:t>
                      </a:r>
                      <a:r>
                        <a:rPr lang="en-US" sz="1600" b="1" dirty="0" smtClean="0">
                          <a:latin typeface="Times New Roman" panose="02020603050405020304" pitchFamily="18" charset="0"/>
                          <a:cs typeface="Times New Roman" panose="02020603050405020304" pitchFamily="18" charset="0"/>
                        </a:rPr>
                        <a:t>1</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963 955,9</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902 858,2</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505 304,0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450 073,9</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720 827,6</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963 955,9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902 393,9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506 084,7</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449 746,5</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- 1 424,5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-780,7</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en-US" b="1" spc="-5" dirty="0" smtClean="0">
                <a:solidFill>
                  <a:srgbClr val="000066"/>
                </a:solidFill>
                <a:latin typeface="Times New Roman"/>
                <a:cs typeface="Times New Roman"/>
              </a:rPr>
              <a:t>451 064,8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35 291,6</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a:t>
            </a:r>
            <a:r>
              <a:rPr lang="ru-RU" b="1" spc="-5"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234 </a:t>
            </a:r>
            <a:r>
              <a:rPr lang="en-US" sz="1000" spc="-10" dirty="0" smtClean="0">
                <a:solidFill>
                  <a:schemeClr val="bg1"/>
                </a:solidFill>
                <a:latin typeface="Franklin Gothic Medium"/>
                <a:cs typeface="Franklin Gothic Medium"/>
              </a:rPr>
              <a:t>677,5</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en-US" sz="1000" b="1" spc="30" smtClean="0">
                <a:solidFill>
                  <a:srgbClr val="000066"/>
                </a:solidFill>
                <a:cs typeface="Arial"/>
              </a:rPr>
              <a:t>-41,2</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en-US" sz="1000" b="1" spc="25" dirty="0" smtClean="0">
                <a:solidFill>
                  <a:schemeClr val="bg1"/>
                </a:solidFill>
                <a:latin typeface="Arial"/>
                <a:cs typeface="Arial"/>
              </a:rPr>
              <a:t>214 969,1</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en-US" sz="1000" b="1" spc="25" smtClean="0">
                <a:solidFill>
                  <a:schemeClr val="bg1"/>
                </a:solidFill>
                <a:latin typeface="Arial"/>
                <a:cs typeface="Arial"/>
              </a:rPr>
              <a:t>1 459,4</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35 291,6</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505504783"/>
              </p:ext>
            </p:extLst>
          </p:nvPr>
        </p:nvGraphicFramePr>
        <p:xfrm>
          <a:off x="765175" y="3146648"/>
          <a:ext cx="7656513" cy="2514600"/>
        </p:xfrm>
        <a:graphic>
          <a:graphicData uri="http://schemas.openxmlformats.org/presentationml/2006/ole">
            <mc:AlternateContent xmlns:mc="http://schemas.openxmlformats.org/markup-compatibility/2006">
              <mc:Choice xmlns:v="urn:schemas-microsoft-com:vml" Requires="v">
                <p:oleObj spid="_x0000_s47906" name="Лист" r:id="rId5" imgW="10991850" imgH="3609975" progId="Excel.Sheet.8">
                  <p:embed/>
                </p:oleObj>
              </mc:Choice>
              <mc:Fallback>
                <p:oleObj name="Лист" r:id="rId5" imgW="10991850" imgH="3609975" progId="Excel.Sheet.8">
                  <p:embed/>
                  <p:pic>
                    <p:nvPicPr>
                      <p:cNvPr id="0" name="Picture 190"/>
                      <p:cNvPicPr>
                        <a:picLocks noGrp="1" noChangeAspect="1" noChangeArrowheads="1"/>
                      </p:cNvPicPr>
                      <p:nvPr/>
                    </p:nvPicPr>
                    <p:blipFill>
                      <a:blip r:embed="rId6"/>
                      <a:srcRect/>
                      <a:stretch>
                        <a:fillRect/>
                      </a:stretch>
                    </p:blipFill>
                    <p:spPr bwMode="auto">
                      <a:xfrm>
                        <a:off x="765175" y="3146648"/>
                        <a:ext cx="7656513" cy="2514600"/>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4207365876"/>
              </p:ext>
            </p:extLst>
          </p:nvPr>
        </p:nvGraphicFramePr>
        <p:xfrm>
          <a:off x="1065229" y="2420888"/>
          <a:ext cx="7577750" cy="3456384"/>
        </p:xfrm>
        <a:graphic>
          <a:graphicData uri="http://schemas.openxmlformats.org/presentationml/2006/ole">
            <mc:AlternateContent xmlns:mc="http://schemas.openxmlformats.org/markup-compatibility/2006">
              <mc:Choice xmlns:v="urn:schemas-microsoft-com:vml" Requires="v">
                <p:oleObj spid="_x0000_s48914" name="Лист" r:id="rId4" imgW="8267700" imgH="3771900" progId="Excel.Sheet.8">
                  <p:embed/>
                </p:oleObj>
              </mc:Choice>
              <mc:Fallback>
                <p:oleObj name="Лист" r:id="rId4" imgW="8267700" imgH="3771900" progId="Excel.Sheet.8">
                  <p:embed/>
                  <p:pic>
                    <p:nvPicPr>
                      <p:cNvPr id="0" name="Picture 186"/>
                      <p:cNvPicPr>
                        <a:picLocks noGrp="1" noChangeAspect="1" noChangeArrowheads="1"/>
                      </p:cNvPicPr>
                      <p:nvPr/>
                    </p:nvPicPr>
                    <p:blipFill>
                      <a:blip r:embed="rId5"/>
                      <a:srcRect/>
                      <a:stretch>
                        <a:fillRect/>
                      </a:stretch>
                    </p:blipFill>
                    <p:spPr bwMode="auto">
                      <a:xfrm>
                        <a:off x="1065229" y="2420888"/>
                        <a:ext cx="7577750" cy="3456384"/>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54 239,2тыс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076268493"/>
              </p:ext>
            </p:extLst>
          </p:nvPr>
        </p:nvGraphicFramePr>
        <p:xfrm>
          <a:off x="325438" y="2055813"/>
          <a:ext cx="8636000" cy="3389312"/>
        </p:xfrm>
        <a:graphic>
          <a:graphicData uri="http://schemas.openxmlformats.org/presentationml/2006/ole">
            <mc:AlternateContent xmlns:mc="http://schemas.openxmlformats.org/markup-compatibility/2006">
              <mc:Choice xmlns:v="urn:schemas-microsoft-com:vml" Requires="v">
                <p:oleObj spid="_x0000_s49936" name="Лист" r:id="rId4" imgW="8953388" imgH="3514725" progId="Excel.Sheet.8">
                  <p:embed/>
                </p:oleObj>
              </mc:Choice>
              <mc:Fallback>
                <p:oleObj name="Лист" r:id="rId4" imgW="8953388" imgH="3514725" progId="Excel.Sheet.8">
                  <p:embed/>
                  <p:pic>
                    <p:nvPicPr>
                      <p:cNvPr id="0" name="Picture 185"/>
                      <p:cNvPicPr>
                        <a:picLocks noGrp="1" noChangeAspect="1" noChangeArrowheads="1"/>
                      </p:cNvPicPr>
                      <p:nvPr/>
                    </p:nvPicPr>
                    <p:blipFill>
                      <a:blip r:embed="rId5"/>
                      <a:srcRect/>
                      <a:stretch>
                        <a:fillRect/>
                      </a:stretch>
                    </p:blipFill>
                    <p:spPr bwMode="auto">
                      <a:xfrm>
                        <a:off x="325438" y="2055813"/>
                        <a:ext cx="8636000" cy="3389312"/>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4045142537"/>
              </p:ext>
            </p:extLst>
          </p:nvPr>
        </p:nvGraphicFramePr>
        <p:xfrm>
          <a:off x="468313" y="2133600"/>
          <a:ext cx="8405812" cy="3917950"/>
        </p:xfrm>
        <a:graphic>
          <a:graphicData uri="http://schemas.openxmlformats.org/presentationml/2006/ole">
            <mc:AlternateContent xmlns:mc="http://schemas.openxmlformats.org/markup-compatibility/2006">
              <mc:Choice xmlns:v="urn:schemas-microsoft-com:vml" Requires="v">
                <p:oleObj spid="_x0000_s169606" name="Лист" r:id="rId4" imgW="8372475" imgH="3248137" progId="Excel.Sheet.8">
                  <p:embed/>
                </p:oleObj>
              </mc:Choice>
              <mc:Fallback>
                <p:oleObj name="Лист" r:id="rId4" imgW="8372475" imgH="3248137" progId="Excel.Sheet.8">
                  <p:embed/>
                  <p:pic>
                    <p:nvPicPr>
                      <p:cNvPr id="0" name="Picture 48"/>
                      <p:cNvPicPr>
                        <a:picLocks noGrp="1" noChangeAspect="1" noChangeArrowheads="1"/>
                      </p:cNvPicPr>
                      <p:nvPr/>
                    </p:nvPicPr>
                    <p:blipFill>
                      <a:blip r:embed="rId5"/>
                      <a:srcRect/>
                      <a:stretch>
                        <a:fillRect/>
                      </a:stretch>
                    </p:blipFill>
                    <p:spPr bwMode="auto">
                      <a:xfrm>
                        <a:off x="468313" y="2133600"/>
                        <a:ext cx="8405812" cy="391795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631"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36096" y="1340768"/>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91</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303421459"/>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711806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092956801"/>
              </p:ext>
            </p:extLst>
          </p:nvPr>
        </p:nvGraphicFramePr>
        <p:xfrm>
          <a:off x="633413" y="1917700"/>
          <a:ext cx="8524875" cy="3657600"/>
        </p:xfrm>
        <a:graphic>
          <a:graphicData uri="http://schemas.openxmlformats.org/presentationml/2006/ole">
            <mc:AlternateContent xmlns:mc="http://schemas.openxmlformats.org/markup-compatibility/2006">
              <mc:Choice xmlns:v="urn:schemas-microsoft-com:vml" Requires="v">
                <p:oleObj spid="_x0000_s53006" name="Лист" r:id="rId4" imgW="8324738" imgH="3571875" progId="Excel.Sheet.8">
                  <p:embed/>
                </p:oleObj>
              </mc:Choice>
              <mc:Fallback>
                <p:oleObj name="Лист" r:id="rId4" imgW="8324738" imgH="3571875" progId="Excel.Sheet.8">
                  <p:embed/>
                  <p:pic>
                    <p:nvPicPr>
                      <p:cNvPr id="0" name="Picture 182"/>
                      <p:cNvPicPr>
                        <a:picLocks noGrp="1" noChangeAspect="1" noChangeArrowheads="1"/>
                      </p:cNvPicPr>
                      <p:nvPr/>
                    </p:nvPicPr>
                    <p:blipFill>
                      <a:blip r:embed="rId5"/>
                      <a:srcRect/>
                      <a:stretch>
                        <a:fillRect/>
                      </a:stretch>
                    </p:blipFill>
                    <p:spPr bwMode="auto">
                      <a:xfrm>
                        <a:off x="633413" y="1917700"/>
                        <a:ext cx="8524875" cy="36576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370218626"/>
              </p:ext>
            </p:extLst>
          </p:nvPr>
        </p:nvGraphicFramePr>
        <p:xfrm>
          <a:off x="254000" y="2060575"/>
          <a:ext cx="8588375" cy="3462338"/>
        </p:xfrm>
        <a:graphic>
          <a:graphicData uri="http://schemas.openxmlformats.org/presentationml/2006/ole">
            <mc:AlternateContent xmlns:mc="http://schemas.openxmlformats.org/markup-compatibility/2006">
              <mc:Choice xmlns:v="urn:schemas-microsoft-com:vml" Requires="v">
                <p:oleObj spid="_x0000_s76537" name="Лист" r:id="rId5" imgW="8315325" imgH="3352688" progId="Excel.Sheet.8">
                  <p:embed/>
                </p:oleObj>
              </mc:Choice>
              <mc:Fallback>
                <p:oleObj name="Лист" r:id="rId5" imgW="8315325" imgH="3352688" progId="Excel.Sheet.8">
                  <p:embed/>
                  <p:pic>
                    <p:nvPicPr>
                      <p:cNvPr id="0" name="Picture 158"/>
                      <p:cNvPicPr>
                        <a:picLocks noGrp="1" noChangeAspect="1" noChangeArrowheads="1"/>
                      </p:cNvPicPr>
                      <p:nvPr/>
                    </p:nvPicPr>
                    <p:blipFill>
                      <a:blip r:embed="rId6"/>
                      <a:srcRect/>
                      <a:stretch>
                        <a:fillRect/>
                      </a:stretch>
                    </p:blipFill>
                    <p:spPr bwMode="auto">
                      <a:xfrm>
                        <a:off x="254000" y="2060575"/>
                        <a:ext cx="8588375" cy="34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78678200"/>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оценка</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36 485,5 </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712538275"/>
              </p:ext>
            </p:extLst>
          </p:nvPr>
        </p:nvGraphicFramePr>
        <p:xfrm>
          <a:off x="539750" y="1709738"/>
          <a:ext cx="8462963" cy="3454400"/>
        </p:xfrm>
        <a:graphic>
          <a:graphicData uri="http://schemas.openxmlformats.org/presentationml/2006/ole">
            <mc:AlternateContent xmlns:mc="http://schemas.openxmlformats.org/markup-compatibility/2006">
              <mc:Choice xmlns:v="urn:schemas-microsoft-com:vml" Requires="v">
                <p:oleObj spid="_x0000_s55086" name="Лист" r:id="rId5" imgW="10420350" imgH="2524125" progId="Excel.Sheet.8">
                  <p:embed/>
                </p:oleObj>
              </mc:Choice>
              <mc:Fallback>
                <p:oleObj name="Лист" r:id="rId5" imgW="10420350" imgH="2524125" progId="Excel.Sheet.8">
                  <p:embed/>
                  <p:pic>
                    <p:nvPicPr>
                      <p:cNvPr id="0" name="Объект 4"/>
                      <p:cNvPicPr>
                        <a:picLocks noGrp="1" noChangeAspect="1" noChangeArrowheads="1"/>
                      </p:cNvPicPr>
                      <p:nvPr/>
                    </p:nvPicPr>
                    <p:blipFill>
                      <a:blip r:embed="rId6"/>
                      <a:srcRect/>
                      <a:stretch>
                        <a:fillRect/>
                      </a:stretch>
                    </p:blipFill>
                    <p:spPr bwMode="auto">
                      <a:xfrm>
                        <a:off x="539750" y="1709738"/>
                        <a:ext cx="8462963" cy="3454400"/>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42,5</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34,2</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37,1</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1559236144"/>
              </p:ext>
            </p:extLst>
          </p:nvPr>
        </p:nvGraphicFramePr>
        <p:xfrm>
          <a:off x="319088" y="2122488"/>
          <a:ext cx="8574087" cy="3849687"/>
        </p:xfrm>
        <a:graphic>
          <a:graphicData uri="http://schemas.openxmlformats.org/presentationml/2006/ole">
            <mc:AlternateContent xmlns:mc="http://schemas.openxmlformats.org/markup-compatibility/2006">
              <mc:Choice xmlns:v="urn:schemas-microsoft-com:vml" Requires="v">
                <p:oleObj spid="_x0000_s56103" name="Лист" r:id="rId4" imgW="9334500" imgH="4191000" progId="Excel.Sheet.8">
                  <p:embed/>
                </p:oleObj>
              </mc:Choice>
              <mc:Fallback>
                <p:oleObj name="Лист" r:id="rId4" imgW="9334500" imgH="4191000" progId="Excel.Sheet.8">
                  <p:embed/>
                  <p:pic>
                    <p:nvPicPr>
                      <p:cNvPr id="0" name="Picture 190"/>
                      <p:cNvPicPr>
                        <a:picLocks noGrp="1" noChangeAspect="1" noChangeArrowheads="1"/>
                      </p:cNvPicPr>
                      <p:nvPr/>
                    </p:nvPicPr>
                    <p:blipFill>
                      <a:blip r:embed="rId5"/>
                      <a:srcRect/>
                      <a:stretch>
                        <a:fillRect/>
                      </a:stretch>
                    </p:blipFill>
                    <p:spPr bwMode="auto">
                      <a:xfrm>
                        <a:off x="319088" y="2122488"/>
                        <a:ext cx="8574087" cy="3849687"/>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1965683927"/>
              </p:ext>
            </p:extLst>
          </p:nvPr>
        </p:nvGraphicFramePr>
        <p:xfrm>
          <a:off x="620713" y="2363788"/>
          <a:ext cx="8269287" cy="3082925"/>
        </p:xfrm>
        <a:graphic>
          <a:graphicData uri="http://schemas.openxmlformats.org/presentationml/2006/ole">
            <mc:AlternateContent xmlns:mc="http://schemas.openxmlformats.org/markup-compatibility/2006">
              <mc:Choice xmlns:v="urn:schemas-microsoft-com:vml" Requires="v">
                <p:oleObj spid="_x0000_s65298" name="Лист" r:id="rId4" imgW="8763000" imgH="3267075" progId="Excel.Sheet.8">
                  <p:embed/>
                </p:oleObj>
              </mc:Choice>
              <mc:Fallback>
                <p:oleObj name="Лист" r:id="rId4" imgW="8763000" imgH="3267075" progId="Excel.Sheet.8">
                  <p:embed/>
                  <p:pic>
                    <p:nvPicPr>
                      <p:cNvPr id="0" name="Picture 172"/>
                      <p:cNvPicPr>
                        <a:picLocks noGrp="1" noChangeAspect="1" noChangeArrowheads="1"/>
                      </p:cNvPicPr>
                      <p:nvPr/>
                    </p:nvPicPr>
                    <p:blipFill>
                      <a:blip r:embed="rId5"/>
                      <a:srcRect/>
                      <a:stretch>
                        <a:fillRect/>
                      </a:stretch>
                    </p:blipFill>
                    <p:spPr bwMode="auto">
                      <a:xfrm>
                        <a:off x="620713" y="2363788"/>
                        <a:ext cx="8269287" cy="3082925"/>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11809675"/>
              </p:ext>
            </p:extLst>
          </p:nvPr>
        </p:nvGraphicFramePr>
        <p:xfrm>
          <a:off x="506413" y="2397125"/>
          <a:ext cx="8331200" cy="3960813"/>
        </p:xfrm>
        <a:graphic>
          <a:graphicData uri="http://schemas.openxmlformats.org/presentationml/2006/ole">
            <mc:AlternateContent xmlns:mc="http://schemas.openxmlformats.org/markup-compatibility/2006">
              <mc:Choice xmlns:v="urn:schemas-microsoft-com:vml" Requires="v">
                <p:oleObj spid="_x0000_s77658" name="Лист" r:id="rId4" imgW="7753350" imgH="3686175" progId="Excel.Sheet.8">
                  <p:embed/>
                </p:oleObj>
              </mc:Choice>
              <mc:Fallback>
                <p:oleObj name="Лист" r:id="rId4" imgW="7753350" imgH="3686175" progId="Excel.Sheet.8">
                  <p:embed/>
                  <p:pic>
                    <p:nvPicPr>
                      <p:cNvPr id="0" name="Picture 227"/>
                      <p:cNvPicPr>
                        <a:picLocks noGrp="1" noChangeAspect="1" noChangeArrowheads="1"/>
                      </p:cNvPicPr>
                      <p:nvPr/>
                    </p:nvPicPr>
                    <p:blipFill>
                      <a:blip r:embed="rId5"/>
                      <a:srcRect/>
                      <a:stretch>
                        <a:fillRect/>
                      </a:stretch>
                    </p:blipFill>
                    <p:spPr bwMode="auto">
                      <a:xfrm>
                        <a:off x="506413" y="2397125"/>
                        <a:ext cx="8331200" cy="3960813"/>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559147213"/>
              </p:ext>
            </p:extLst>
          </p:nvPr>
        </p:nvGraphicFramePr>
        <p:xfrm>
          <a:off x="254000" y="2406449"/>
          <a:ext cx="8713787" cy="3976687"/>
        </p:xfrm>
        <a:graphic>
          <a:graphicData uri="http://schemas.openxmlformats.org/presentationml/2006/ole">
            <mc:AlternateContent xmlns:mc="http://schemas.openxmlformats.org/markup-compatibility/2006">
              <mc:Choice xmlns:v="urn:schemas-microsoft-com:vml" Requires="v">
                <p:oleObj spid="_x0000_s140978"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254000" y="2406449"/>
                        <a:ext cx="8713787" cy="397668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39349672"/>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1996" name="Лист" r:id="rId4" imgW="7772400" imgH="3724275" progId="Excel.Sheet.8">
                  <p:embed/>
                </p:oleObj>
              </mc:Choice>
              <mc:Fallback>
                <p:oleObj name="Лист" r:id="rId4" imgW="7772400" imgH="3724275" progId="Excel.Sheet.8">
                  <p:embed/>
                  <p:pic>
                    <p:nvPicPr>
                      <p:cNvPr id="0" name="Object 60"/>
                      <p:cNvPicPr>
                        <a:picLocks noGrp="1" noChangeAspect="1" noChangeArrowheads="1"/>
                      </p:cNvPicPr>
                      <p:nvPr/>
                    </p:nvPicPr>
                    <p:blipFill>
                      <a:blip r:embed="rId5"/>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2964128838"/>
              </p:ext>
            </p:extLst>
          </p:nvPr>
        </p:nvGraphicFramePr>
        <p:xfrm>
          <a:off x="347663" y="1806575"/>
          <a:ext cx="8577262" cy="4324350"/>
        </p:xfrm>
        <a:graphic>
          <a:graphicData uri="http://schemas.openxmlformats.org/presentationml/2006/ole">
            <mc:AlternateContent xmlns:mc="http://schemas.openxmlformats.org/markup-compatibility/2006">
              <mc:Choice xmlns:v="urn:schemas-microsoft-com:vml" Requires="v">
                <p:oleObj spid="_x0000_s123692" name="Лист" r:id="rId4" imgW="9067800" imgH="4572000" progId="Excel.Sheet.8">
                  <p:embed/>
                </p:oleObj>
              </mc:Choice>
              <mc:Fallback>
                <p:oleObj name="Лист" r:id="rId4" imgW="9067800" imgH="4572000" progId="Excel.Sheet.8">
                  <p:embed/>
                  <p:pic>
                    <p:nvPicPr>
                      <p:cNvPr id="0" name="Picture 189"/>
                      <p:cNvPicPr>
                        <a:picLocks noGrp="1" noChangeAspect="1" noChangeArrowheads="1"/>
                      </p:cNvPicPr>
                      <p:nvPr/>
                    </p:nvPicPr>
                    <p:blipFill>
                      <a:blip r:embed="rId5"/>
                      <a:srcRect/>
                      <a:stretch>
                        <a:fillRect/>
                      </a:stretch>
                    </p:blipFill>
                    <p:spPr bwMode="auto">
                      <a:xfrm>
                        <a:off x="347663" y="1806575"/>
                        <a:ext cx="8577262" cy="4324350"/>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a:t>
            </a:r>
            <a:r>
              <a:rPr lang="ru-RU" sz="2000" b="1" dirty="0" smtClean="0">
                <a:solidFill>
                  <a:srgbClr val="C00000"/>
                </a:solidFill>
                <a:latin typeface="Times New Roman" pitchFamily="18" charset="0"/>
                <a:cs typeface="Times New Roman" pitchFamily="18" charset="0"/>
              </a:rPr>
              <a:t>808,7</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a:t>
            </a:r>
            <a:r>
              <a:rPr lang="ru-RU" sz="2000" b="1" dirty="0" smtClean="0">
                <a:solidFill>
                  <a:srgbClr val="C00000"/>
                </a:solidFill>
                <a:latin typeface="Times New Roman" pitchFamily="18" charset="0"/>
                <a:cs typeface="Times New Roman" pitchFamily="18" charset="0"/>
              </a:rPr>
              <a:t>3 897,1</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5 911,6</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smtClean="0">
                <a:solidFill>
                  <a:srgbClr val="C00000"/>
                </a:solidFill>
                <a:latin typeface="Times New Roman" pitchFamily="18" charset="0"/>
                <a:cs typeface="Times New Roman" pitchFamily="18" charset="0"/>
              </a:rPr>
              <a:t>778,9</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39067083"/>
              </p:ext>
            </p:extLst>
          </p:nvPr>
        </p:nvGraphicFramePr>
        <p:xfrm>
          <a:off x="218623" y="980728"/>
          <a:ext cx="8678201" cy="5448978"/>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917,9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46112">
                <a:tc>
                  <a:txBody>
                    <a:bodyPr/>
                    <a:lstStyle/>
                    <a:p>
                      <a:r>
                        <a:rPr lang="ru-RU" sz="1200" dirty="0" smtClean="0">
                          <a:latin typeface="Times New Roman" pitchFamily="18" charset="0"/>
                          <a:cs typeface="Times New Roman" pitchFamily="18" charset="0"/>
                        </a:rPr>
                        <a:t> Оказание мер социальной поддержки отдельным категориям граждан</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739,5</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4 826,1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36,0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19 808,7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1980000643"/>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47 </a:t>
                      </a:r>
                      <a:r>
                        <a:rPr lang="ru-RU" dirty="0" smtClean="0"/>
                        <a:t>744</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28 </a:t>
                      </a:r>
                      <a:r>
                        <a:rPr lang="ru-RU" dirty="0" smtClean="0"/>
                        <a:t>253</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a:t>
                      </a:r>
                      <a:r>
                        <a:rPr lang="ru-RU" dirty="0" smtClean="0"/>
                        <a:t>024</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5 750</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3 </a:t>
                      </a:r>
                      <a:r>
                        <a:rPr lang="ru-RU" dirty="0" smtClean="0"/>
                        <a:t>444</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506 084,7</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501 221,5</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4 863,2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416 300,3</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smtClean="0">
                <a:solidFill>
                  <a:srgbClr val="C00000"/>
                </a:solidFill>
                <a:latin typeface="Times New Roman" pitchFamily="18" charset="0"/>
                <a:cs typeface="Times New Roman" pitchFamily="18" charset="0"/>
              </a:rPr>
              <a:t>449 746,5</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407 886,7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436 423,8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1278927908"/>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4163260383"/>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966814970"/>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355864793"/>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917,9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12 553,1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209,5</a:t>
                      </a: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325 996,3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269 876,2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275 523,0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68 085,3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43 721,0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a:t>
                      </a:r>
                      <a:r>
                        <a:rPr lang="en-US" sz="1000" b="1" i="0" u="none" strike="noStrike" dirty="0" smtClean="0">
                          <a:solidFill>
                            <a:srgbClr val="000066"/>
                          </a:solidFill>
                          <a:latin typeface="Times New Roman" pitchFamily="18" charset="0"/>
                          <a:cs typeface="Times New Roman" pitchFamily="18" charset="0"/>
                        </a:rPr>
                        <a:t>826,1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30 360,0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689</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42</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501 221,5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407 886,7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a:t>
                      </a:r>
                      <a:r>
                        <a:rPr lang="ru-RU" sz="1000" b="1" i="0" u="none" strike="noStrike" dirty="0" smtClean="0">
                          <a:solidFill>
                            <a:srgbClr val="000066"/>
                          </a:solidFill>
                          <a:latin typeface="Times New Roman" pitchFamily="18" charset="0"/>
                          <a:cs typeface="Times New Roman" pitchFamily="18" charset="0"/>
                        </a:rPr>
                        <a:t>36 423,8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123786843"/>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917,9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28076332"/>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12 553,1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10 747,3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245,0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308,8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4243384617"/>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337,4</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147,4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577810409"/>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325 996,3</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269 876,2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275 523,0</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7 976,6</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1 312,7</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37 175,0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222</a:t>
                      </a:r>
                      <a:r>
                        <a:rPr lang="en-US" sz="900" b="1" i="1" baseline="0" dirty="0" smtClean="0">
                          <a:solidFill>
                            <a:schemeClr val="accent1">
                              <a:lumMod val="25000"/>
                            </a:schemeClr>
                          </a:solidFill>
                        </a:rPr>
                        <a:t> </a:t>
                      </a:r>
                      <a:r>
                        <a:rPr lang="ru-RU" sz="900" b="1" i="1" baseline="0" dirty="0" smtClean="0">
                          <a:solidFill>
                            <a:schemeClr val="accent1">
                              <a:lumMod val="25000"/>
                            </a:schemeClr>
                          </a:solidFill>
                        </a:rPr>
                        <a:t>539,8</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15 072,</a:t>
                      </a:r>
                      <a:r>
                        <a:rPr lang="ru-RU" sz="900" b="1" i="1" dirty="0" smtClean="0">
                          <a:solidFill>
                            <a:schemeClr val="accent1">
                              <a:lumMod val="25000"/>
                            </a:schemeClr>
                          </a:solidFill>
                        </a:rPr>
                        <a:t>8</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a:t>
                      </a:r>
                      <a:r>
                        <a:rPr lang="ru-RU" sz="900" b="1" i="1" dirty="0" smtClean="0">
                          <a:solidFill>
                            <a:schemeClr val="accent1">
                              <a:lumMod val="25000"/>
                            </a:schemeClr>
                          </a:solidFill>
                        </a:rPr>
                        <a:t>699,5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a:t>
                      </a:r>
                      <a:r>
                        <a:rPr lang="ru-RU" sz="900" b="1" i="1" dirty="0" smtClean="0">
                          <a:solidFill>
                            <a:schemeClr val="accent1">
                              <a:lumMod val="25000"/>
                            </a:schemeClr>
                          </a:solidFill>
                        </a:rPr>
                        <a:t>131,5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25 672,2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16417089"/>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68 085,3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169,0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a:t>
                      </a:r>
                      <a:r>
                        <a:rPr lang="en-US" sz="1000" b="1" i="1" dirty="0" smtClean="0">
                          <a:solidFill>
                            <a:schemeClr val="accent1">
                              <a:lumMod val="25000"/>
                            </a:schemeClr>
                          </a:solidFill>
                        </a:rPr>
                        <a:t>688,0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6 </a:t>
                      </a:r>
                      <a:r>
                        <a:rPr lang="en-US" sz="1000" b="1" i="1" dirty="0" smtClean="0">
                          <a:solidFill>
                            <a:schemeClr val="accent1">
                              <a:lumMod val="25000"/>
                            </a:schemeClr>
                          </a:solidFill>
                        </a:rPr>
                        <a:t>907,4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17 282,7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24 857,9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7 </a:t>
                      </a:r>
                      <a:r>
                        <a:rPr lang="en-US" sz="1000" b="1" i="1" dirty="0" smtClean="0">
                          <a:solidFill>
                            <a:schemeClr val="accent1">
                              <a:lumMod val="25000"/>
                            </a:schemeClr>
                          </a:solidFill>
                        </a:rPr>
                        <a:t>689,6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1 616,</a:t>
                      </a:r>
                      <a:r>
                        <a:rPr lang="en-US" sz="1000" b="1" i="1" dirty="0" smtClean="0">
                          <a:solidFill>
                            <a:schemeClr val="accent1">
                              <a:lumMod val="25000"/>
                            </a:schemeClr>
                          </a:solidFill>
                        </a:rPr>
                        <a:t>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347,4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8108034"/>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111,2</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52049765"/>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900" b="1" i="1" dirty="0" smtClean="0">
                          <a:solidFill>
                            <a:schemeClr val="accent1">
                              <a:lumMod val="25000"/>
                            </a:schemeClr>
                          </a:solidFill>
                        </a:rPr>
                        <a:t>58,1</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12,1</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a:t>
                      </a:r>
                      <a:r>
                        <a:rPr lang="ru-RU" sz="900" b="1" i="1" dirty="0" smtClean="0">
                          <a:solidFill>
                            <a:schemeClr val="accent1">
                              <a:lumMod val="25000"/>
                            </a:schemeClr>
                          </a:solidFill>
                        </a:rPr>
                        <a:t>6,0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3028412068"/>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43 721,0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8 425,7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35 291,6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3319606"/>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4 826,1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74510949"/>
              </p:ext>
            </p:extLst>
          </p:nvPr>
        </p:nvGraphicFramePr>
        <p:xfrm>
          <a:off x="4355976" y="1700808"/>
          <a:ext cx="4645749" cy="2810592"/>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30 360,0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25</a:t>
                      </a:r>
                      <a:r>
                        <a:rPr lang="ru-RU" sz="1000" b="1" i="1" baseline="0" dirty="0" smtClean="0">
                          <a:solidFill>
                            <a:schemeClr val="accent1">
                              <a:lumMod val="25000"/>
                            </a:schemeClr>
                          </a:solidFill>
                        </a:rPr>
                        <a:t> 944,5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 </a:t>
                      </a:r>
                      <a:r>
                        <a:rPr lang="ru-RU" sz="1000" b="1" i="1" dirty="0" smtClean="0">
                          <a:solidFill>
                            <a:schemeClr val="accent1">
                              <a:lumMod val="25000"/>
                            </a:schemeClr>
                          </a:solidFill>
                        </a:rPr>
                        <a:t>343,4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1 332,6</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pitchFamily="18" charset="0"/>
                          <a:cs typeface="Times New Roman" pitchFamily="18" charset="0"/>
                        </a:rPr>
                        <a:t>Комплекс процессных мероприятий "Оказание мер социальной поддержки отдельным категориям граждан"</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739,5</a:t>
                      </a: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2008631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10586938"/>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377,9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9823660"/>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596,7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04058819"/>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689,0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90560043"/>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420,0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053063461"/>
              </p:ext>
            </p:extLst>
          </p:nvPr>
        </p:nvGraphicFramePr>
        <p:xfrm>
          <a:off x="429736"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12 553,0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41,1</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14</a:t>
            </a:r>
            <a:r>
              <a:rPr kumimoji="0" lang="ru-RU" sz="1800" b="0" i="0" u="none" strike="noStrike" kern="0" cap="none" spc="0" normalizeH="0" baseline="0" noProof="0" dirty="0" smtClean="0">
                <a:ln>
                  <a:noFill/>
                </a:ln>
                <a:solidFill>
                  <a:schemeClr val="tx1"/>
                </a:solidFill>
                <a:effectLst/>
                <a:uLnTx/>
                <a:uFillTx/>
                <a:cs typeface="Times New Roman" pitchFamily="18" charset="0"/>
              </a:rPr>
              <a:t> жилых помещения на сумму </a:t>
            </a:r>
            <a:r>
              <a:rPr kumimoji="0" lang="en-US" sz="1800" b="0" i="0" u="none" strike="noStrike" kern="0" cap="none" spc="0" normalizeH="0" baseline="0" noProof="0" dirty="0" smtClean="0">
                <a:ln>
                  <a:noFill/>
                </a:ln>
                <a:solidFill>
                  <a:schemeClr val="tx1"/>
                </a:solidFill>
                <a:effectLst/>
                <a:uLnTx/>
                <a:uFillTx/>
                <a:cs typeface="Times New Roman" pitchFamily="18" charset="0"/>
              </a:rPr>
              <a:t>14 443,4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14 443,4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1763688" y="296101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04727857"/>
              </p:ext>
            </p:extLst>
          </p:nvPr>
        </p:nvGraphicFramePr>
        <p:xfrm>
          <a:off x="462584" y="3356992"/>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7 976 643,30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1 589 209,20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6 372 082,80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1" name="TextBox 10"/>
          <p:cNvSpPr txBox="1"/>
          <p:nvPr/>
        </p:nvSpPr>
        <p:spPr>
          <a:xfrm>
            <a:off x="467544" y="2776353"/>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794958653"/>
              </p:ext>
            </p:extLst>
          </p:nvPr>
        </p:nvGraphicFramePr>
        <p:xfrm>
          <a:off x="517551" y="162880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9 231 571,30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2 806 489,35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6 409 730,65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13" name="TextBox 12"/>
          <p:cNvSpPr txBox="1"/>
          <p:nvPr/>
        </p:nvSpPr>
        <p:spPr>
          <a:xfrm>
            <a:off x="683568" y="4509120"/>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14" name="Таблица 13"/>
          <p:cNvGraphicFramePr>
            <a:graphicFrameLocks noGrp="1"/>
          </p:cNvGraphicFramePr>
          <p:nvPr>
            <p:extLst>
              <p:ext uri="{D42A27DB-BD31-4B8C-83A1-F6EECF244321}">
                <p14:modId xmlns:p14="http://schemas.microsoft.com/office/powerpoint/2010/main" val="3479158166"/>
              </p:ext>
            </p:extLst>
          </p:nvPr>
        </p:nvGraphicFramePr>
        <p:xfrm>
          <a:off x="462584" y="494116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899577811"/>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35295969"/>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7 976,6</a:t>
                      </a:r>
                    </a:p>
                  </a:txBody>
                  <a:tcPr anchor="ctr"/>
                </a:tc>
                <a:tc>
                  <a:txBody>
                    <a:bodyPr/>
                    <a:lstStyle/>
                    <a:p>
                      <a:pPr algn="ctr"/>
                      <a:r>
                        <a:rPr lang="en-US" sz="1200" b="1" i="1" dirty="0" smtClean="0"/>
                        <a:t>6 544,6</a:t>
                      </a:r>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1 640,0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5 879,6</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457,0</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826115923"/>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dirty="0" smtClean="0"/>
                        <a:t>1 254,9</a:t>
                      </a:r>
                    </a:p>
                  </a:txBody>
                  <a:tcPr anchor="ctr"/>
                </a:tc>
                <a:tc>
                  <a:txBody>
                    <a:bodyPr/>
                    <a:lstStyle/>
                    <a:p>
                      <a:pPr algn="ctr"/>
                      <a:r>
                        <a:rPr lang="en-US" sz="1200" b="1" i="1" dirty="0" smtClean="0"/>
                        <a:t>1 254,9</a:t>
                      </a:r>
                    </a:p>
                  </a:txBody>
                  <a:tcPr anchor="ctr"/>
                </a:tc>
                <a:tc>
                  <a:txBody>
                    <a:bodyPr/>
                    <a:lstStyle/>
                    <a:p>
                      <a:pPr algn="ctr"/>
                      <a:r>
                        <a:rPr lang="en-US" sz="1200" b="1" i="1" dirty="0" smtClean="0"/>
                        <a:t>1 312,7</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dirty="0" smtClean="0"/>
                        <a:t>1 254,9</a:t>
                      </a:r>
                    </a:p>
                  </a:txBody>
                  <a:tcPr anchor="ctr"/>
                </a:tc>
                <a:tc>
                  <a:txBody>
                    <a:bodyPr/>
                    <a:lstStyle/>
                    <a:p>
                      <a:pPr algn="ctr"/>
                      <a:r>
                        <a:rPr lang="en-US" sz="1000" i="1" dirty="0" smtClean="0"/>
                        <a:t>1 254,9</a:t>
                      </a:r>
                    </a:p>
                  </a:txBody>
                  <a:tcPr anchor="ctr"/>
                </a:tc>
                <a:tc>
                  <a:txBody>
                    <a:bodyPr/>
                    <a:lstStyle/>
                    <a:p>
                      <a:pPr algn="ctr"/>
                      <a:r>
                        <a:rPr lang="en-US" sz="1000" i="1" dirty="0" smtClean="0"/>
                        <a:t>1 312,7</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169,0</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169,0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1888151712"/>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(план)</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100" i="1" dirty="0" smtClean="0"/>
                        <a:t>- 1 613,3</a:t>
                      </a:r>
                      <a:endParaRPr lang="ru-RU" sz="1100" i="1" dirty="0"/>
                    </a:p>
                  </a:txBody>
                  <a:tcPr anchor="ctr"/>
                </a:tc>
                <a:tc>
                  <a:txBody>
                    <a:bodyPr/>
                    <a:lstStyle/>
                    <a:p>
                      <a:pPr algn="ctr"/>
                      <a:r>
                        <a:rPr lang="ru-RU" sz="1100" i="1" dirty="0" smtClean="0"/>
                        <a:t>- 3 842,8</a:t>
                      </a:r>
                      <a:endParaRPr lang="ru-RU" sz="1100" i="1" dirty="0"/>
                    </a:p>
                  </a:txBody>
                  <a:tcPr anchor="ctr"/>
                </a:tc>
                <a:tc>
                  <a:txBody>
                    <a:bodyPr/>
                    <a:lstStyle/>
                    <a:p>
                      <a:pPr algn="ctr"/>
                      <a:r>
                        <a:rPr lang="ru-RU" sz="1100" i="1" dirty="0" smtClean="0"/>
                        <a:t>- 1 110,5</a:t>
                      </a:r>
                      <a:endParaRPr lang="ru-RU" sz="1100" i="1" dirty="0"/>
                    </a:p>
                  </a:txBody>
                  <a:tcPr anchor="ctr"/>
                </a:tc>
                <a:tc>
                  <a:txBody>
                    <a:bodyPr/>
                    <a:lstStyle/>
                    <a:p>
                      <a:pPr algn="ctr"/>
                      <a:r>
                        <a:rPr lang="ru-RU" sz="1100" i="1" dirty="0" smtClean="0"/>
                        <a:t>3 952,2</a:t>
                      </a:r>
                      <a:endParaRPr lang="ru-RU" sz="1100" i="1" dirty="0"/>
                    </a:p>
                  </a:txBody>
                  <a:tcPr anchor="ctr"/>
                </a:tc>
                <a:tc>
                  <a:txBody>
                    <a:bodyPr/>
                    <a:lstStyle/>
                    <a:p>
                      <a:pPr algn="ctr"/>
                      <a:r>
                        <a:rPr lang="ru-RU" sz="1100" i="1" dirty="0" smtClean="0"/>
                        <a:t>- 5 420,5</a:t>
                      </a:r>
                      <a:endParaRPr lang="ru-RU" sz="1100" i="1" dirty="0"/>
                    </a:p>
                  </a:txBody>
                  <a:tcPr anchor="ctr"/>
                </a:tc>
                <a:tc>
                  <a:txBody>
                    <a:bodyPr/>
                    <a:lstStyle/>
                    <a:p>
                      <a:pPr algn="ctr"/>
                      <a:r>
                        <a:rPr lang="ru-RU" sz="1100" i="1" dirty="0" smtClean="0"/>
                        <a:t>9 209,0</a:t>
                      </a:r>
                      <a:endParaRPr lang="ru-RU" sz="1100" i="1" dirty="0"/>
                    </a:p>
                  </a:txBody>
                  <a:tcPr anchor="ctr"/>
                </a:tc>
                <a:tc>
                  <a:txBody>
                    <a:bodyPr/>
                    <a:lstStyle/>
                    <a:p>
                      <a:pPr algn="ctr"/>
                      <a:r>
                        <a:rPr lang="en-US" sz="1100" i="1" dirty="0" smtClean="0"/>
                        <a:t>780,7</a:t>
                      </a:r>
                      <a:endParaRPr lang="ru-RU" sz="1100" i="1" dirty="0"/>
                    </a:p>
                  </a:txBody>
                  <a:tcPr anchor="ctr"/>
                </a:tc>
                <a:tc>
                  <a:txBody>
                    <a:bodyPr/>
                    <a:lstStyle/>
                    <a:p>
                      <a:pPr algn="ctr"/>
                      <a:r>
                        <a:rPr lang="ru-RU" sz="1100" i="1" dirty="0" smtClean="0"/>
                        <a:t>0,0</a:t>
                      </a:r>
                      <a:endParaRPr lang="ru-RU" sz="1100" i="1" dirty="0"/>
                    </a:p>
                  </a:txBody>
                  <a:tcPr anchor="ctr"/>
                </a:tc>
                <a:tc>
                  <a:txBody>
                    <a:bodyPr/>
                    <a:lstStyle/>
                    <a:p>
                      <a:pPr algn="ctr"/>
                      <a:r>
                        <a:rPr lang="ru-RU" sz="1100" i="1" smtClean="0"/>
                        <a:t>0,0</a:t>
                      </a:r>
                      <a:endParaRPr lang="ru-RU" sz="11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smtClean="0"/>
                        <a:t>0,0</a:t>
                      </a:r>
                      <a:endParaRPr lang="ru-RU" sz="11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smtClean="0"/>
                        <a:t>0,0</a:t>
                      </a:r>
                      <a:endParaRPr lang="ru-RU" sz="11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- 5 420,5</a:t>
                      </a:r>
                    </a:p>
                  </a:txBody>
                  <a:tcPr anchor="ctr">
                    <a:solidFill>
                      <a:schemeClr val="accent2">
                        <a:lumMod val="20000"/>
                        <a:lumOff val="80000"/>
                      </a:schemeClr>
                    </a:solidFill>
                  </a:tcPr>
                </a:tc>
                <a:tc>
                  <a:txBody>
                    <a:bodyPr/>
                    <a:lstStyle/>
                    <a:p>
                      <a:pPr algn="ctr"/>
                      <a:r>
                        <a:rPr lang="ru-RU" sz="1100" i="1" dirty="0" smtClean="0"/>
                        <a:t>9 209,0</a:t>
                      </a:r>
                      <a:endParaRPr lang="ru-RU" sz="1100" i="1" dirty="0"/>
                    </a:p>
                  </a:txBody>
                  <a:tcPr anchor="ctr">
                    <a:solidFill>
                      <a:schemeClr val="accent2">
                        <a:lumMod val="20000"/>
                        <a:lumOff val="80000"/>
                      </a:schemeClr>
                    </a:solidFill>
                  </a:tcPr>
                </a:tc>
                <a:tc>
                  <a:txBody>
                    <a:bodyPr/>
                    <a:lstStyle/>
                    <a:p>
                      <a:pPr algn="ctr"/>
                      <a:r>
                        <a:rPr lang="en-US" sz="1100" i="1" dirty="0" smtClean="0"/>
                        <a:t>780,7</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2364866127"/>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1185708468"/>
              </p:ext>
            </p:extLst>
          </p:nvPr>
        </p:nvGraphicFramePr>
        <p:xfrm>
          <a:off x="179512" y="2828548"/>
          <a:ext cx="4824534" cy="3139440"/>
        </p:xfrm>
        <a:graphic>
          <a:graphicData uri="http://schemas.openxmlformats.org/drawingml/2006/table">
            <a:tbl>
              <a:tblPr firstRow="1" bandRow="1">
                <a:tableStyleId>{5C22544A-7EE6-4342-B048-85BDC9FD1C3A}</a:tableStyleId>
              </a:tblPr>
              <a:tblGrid>
                <a:gridCol w="1369932"/>
                <a:gridCol w="714746"/>
                <a:gridCol w="655184"/>
                <a:gridCol w="655184"/>
                <a:gridCol w="714744"/>
                <a:gridCol w="714744"/>
              </a:tblGrid>
              <a:tr h="517808">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(план)</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1000" dirty="0" smtClean="0"/>
                        <a:t>3,6</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ru-RU" sz="1000" dirty="0" smtClean="0"/>
                        <a:t>3,7</a:t>
                      </a:r>
                      <a:endParaRPr lang="ru-RU" sz="10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1000" dirty="0" smtClean="0"/>
                        <a:t>434 918,5</a:t>
                      </a:r>
                      <a:endParaRPr lang="ru-RU" sz="1000" dirty="0"/>
                    </a:p>
                  </a:txBody>
                  <a:tcPr anchor="ctr">
                    <a:solidFill>
                      <a:schemeClr val="accent6">
                        <a:lumMod val="20000"/>
                        <a:lumOff val="80000"/>
                      </a:schemeClr>
                    </a:solidFill>
                  </a:tcPr>
                </a:tc>
                <a:tc>
                  <a:txBody>
                    <a:bodyPr/>
                    <a:lstStyle/>
                    <a:p>
                      <a:pPr algn="ctr"/>
                      <a:r>
                        <a:rPr lang="en-US" sz="1000" dirty="0" smtClean="0"/>
                        <a:t>443 392,1</a:t>
                      </a:r>
                      <a:endParaRPr lang="ru-RU" sz="1000" dirty="0"/>
                    </a:p>
                  </a:txBody>
                  <a:tcPr anchor="ctr">
                    <a:solidFill>
                      <a:schemeClr val="accent6">
                        <a:lumMod val="20000"/>
                        <a:lumOff val="80000"/>
                      </a:schemeClr>
                    </a:solidFill>
                  </a:tcPr>
                </a:tc>
                <a:tc>
                  <a:txBody>
                    <a:bodyPr/>
                    <a:lstStyle/>
                    <a:p>
                      <a:pPr algn="ctr"/>
                      <a:r>
                        <a:rPr lang="en-US" sz="1000" dirty="0" smtClean="0"/>
                        <a:t>505 304,0</a:t>
                      </a:r>
                      <a:endParaRPr lang="ru-RU" sz="1000" dirty="0"/>
                    </a:p>
                  </a:txBody>
                  <a:tcPr anchor="ctr">
                    <a:solidFill>
                      <a:schemeClr val="accent6">
                        <a:lumMod val="20000"/>
                        <a:lumOff val="80000"/>
                      </a:schemeClr>
                    </a:solidFill>
                  </a:tcPr>
                </a:tc>
                <a:tc>
                  <a:txBody>
                    <a:bodyPr/>
                    <a:lstStyle/>
                    <a:p>
                      <a:pPr algn="ctr"/>
                      <a:r>
                        <a:rPr lang="en-US" sz="1000" dirty="0" smtClean="0"/>
                        <a:t>416</a:t>
                      </a:r>
                      <a:r>
                        <a:rPr lang="en-US" sz="1000" baseline="0" dirty="0" smtClean="0"/>
                        <a:t> 300,3</a:t>
                      </a:r>
                      <a:endParaRPr lang="ru-RU" sz="1000" dirty="0"/>
                    </a:p>
                  </a:txBody>
                  <a:tcPr anchor="ctr">
                    <a:solidFill>
                      <a:schemeClr val="accent6">
                        <a:lumMod val="20000"/>
                        <a:lumOff val="80000"/>
                      </a:schemeClr>
                    </a:solidFill>
                  </a:tcPr>
                </a:tc>
                <a:tc>
                  <a:txBody>
                    <a:bodyPr/>
                    <a:lstStyle/>
                    <a:p>
                      <a:pPr algn="ctr"/>
                      <a:r>
                        <a:rPr lang="en-US" sz="1000" dirty="0" smtClean="0"/>
                        <a:t>449 746,5</a:t>
                      </a:r>
                      <a:endParaRPr lang="ru-RU" sz="10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1000" dirty="0" smtClean="0"/>
                        <a:t>170 322,4</a:t>
                      </a:r>
                      <a:endParaRPr lang="ru-RU" sz="1000" dirty="0"/>
                    </a:p>
                  </a:txBody>
                  <a:tcPr anchor="ctr">
                    <a:solidFill>
                      <a:schemeClr val="accent6">
                        <a:lumMod val="20000"/>
                        <a:lumOff val="80000"/>
                      </a:schemeClr>
                    </a:solidFill>
                  </a:tcPr>
                </a:tc>
                <a:tc>
                  <a:txBody>
                    <a:bodyPr/>
                    <a:lstStyle/>
                    <a:p>
                      <a:pPr algn="ctr"/>
                      <a:r>
                        <a:rPr lang="en-US" sz="1000" dirty="0" smtClean="0"/>
                        <a:t>185 764,8</a:t>
                      </a:r>
                      <a:endParaRPr lang="ru-RU" sz="1000" dirty="0"/>
                    </a:p>
                  </a:txBody>
                  <a:tcPr anchor="ctr">
                    <a:solidFill>
                      <a:schemeClr val="accent6">
                        <a:lumMod val="20000"/>
                        <a:lumOff val="80000"/>
                      </a:schemeClr>
                    </a:solidFill>
                  </a:tcPr>
                </a:tc>
                <a:tc>
                  <a:txBody>
                    <a:bodyPr/>
                    <a:lstStyle/>
                    <a:p>
                      <a:pPr algn="ctr"/>
                      <a:r>
                        <a:rPr lang="en-US" sz="1000" dirty="0" smtClean="0"/>
                        <a:t>214 969,2</a:t>
                      </a:r>
                      <a:endParaRPr lang="ru-RU" sz="1000" dirty="0"/>
                    </a:p>
                  </a:txBody>
                  <a:tcPr anchor="ctr">
                    <a:solidFill>
                      <a:schemeClr val="accent6">
                        <a:lumMod val="20000"/>
                        <a:lumOff val="80000"/>
                      </a:schemeClr>
                    </a:solidFill>
                  </a:tcPr>
                </a:tc>
                <a:tc>
                  <a:txBody>
                    <a:bodyPr/>
                    <a:lstStyle/>
                    <a:p>
                      <a:pPr algn="ctr"/>
                      <a:r>
                        <a:rPr lang="en-US" sz="1000" dirty="0" smtClean="0"/>
                        <a:t>222 935,8</a:t>
                      </a:r>
                      <a:endParaRPr lang="ru-RU" sz="1000" dirty="0"/>
                    </a:p>
                  </a:txBody>
                  <a:tcPr anchor="ctr">
                    <a:solidFill>
                      <a:schemeClr val="accent6">
                        <a:lumMod val="20000"/>
                        <a:lumOff val="80000"/>
                      </a:schemeClr>
                    </a:solidFill>
                  </a:tcPr>
                </a:tc>
                <a:tc>
                  <a:txBody>
                    <a:bodyPr/>
                    <a:lstStyle/>
                    <a:p>
                      <a:pPr algn="ctr"/>
                      <a:r>
                        <a:rPr lang="en-US" sz="1000" dirty="0" smtClean="0"/>
                        <a:t>229 685,7</a:t>
                      </a:r>
                      <a:endParaRPr lang="ru-RU" sz="10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1000" dirty="0" smtClean="0"/>
                        <a:t>264 596,1</a:t>
                      </a:r>
                      <a:endParaRPr lang="ru-RU" sz="1000" dirty="0"/>
                    </a:p>
                  </a:txBody>
                  <a:tcPr anchor="ctr">
                    <a:solidFill>
                      <a:schemeClr val="accent6">
                        <a:lumMod val="20000"/>
                        <a:lumOff val="80000"/>
                      </a:schemeClr>
                    </a:solidFill>
                  </a:tcPr>
                </a:tc>
                <a:tc>
                  <a:txBody>
                    <a:bodyPr/>
                    <a:lstStyle/>
                    <a:p>
                      <a:pPr algn="ctr"/>
                      <a:r>
                        <a:rPr lang="en-US" sz="1000" dirty="0" smtClean="0"/>
                        <a:t>257 627,3</a:t>
                      </a:r>
                      <a:endParaRPr lang="ru-RU" sz="1000" dirty="0"/>
                    </a:p>
                  </a:txBody>
                  <a:tcPr anchor="ctr">
                    <a:solidFill>
                      <a:schemeClr val="accent6">
                        <a:lumMod val="20000"/>
                        <a:lumOff val="80000"/>
                      </a:schemeClr>
                    </a:solidFill>
                  </a:tcPr>
                </a:tc>
                <a:tc>
                  <a:txBody>
                    <a:bodyPr/>
                    <a:lstStyle/>
                    <a:p>
                      <a:pPr algn="ctr"/>
                      <a:r>
                        <a:rPr lang="en-US" sz="1000" dirty="0" smtClean="0"/>
                        <a:t>290 334,8</a:t>
                      </a:r>
                      <a:endParaRPr lang="ru-RU" sz="1000" dirty="0"/>
                    </a:p>
                  </a:txBody>
                  <a:tcPr anchor="ctr">
                    <a:solidFill>
                      <a:schemeClr val="accent6">
                        <a:lumMod val="20000"/>
                        <a:lumOff val="80000"/>
                      </a:schemeClr>
                    </a:solidFill>
                  </a:tcPr>
                </a:tc>
                <a:tc>
                  <a:txBody>
                    <a:bodyPr/>
                    <a:lstStyle/>
                    <a:p>
                      <a:pPr algn="ctr"/>
                      <a:r>
                        <a:rPr lang="en-US" sz="1000" dirty="0" smtClean="0"/>
                        <a:t>193 364,5</a:t>
                      </a:r>
                      <a:endParaRPr lang="ru-RU" sz="1000" dirty="0"/>
                    </a:p>
                  </a:txBody>
                  <a:tcPr anchor="ctr">
                    <a:solidFill>
                      <a:schemeClr val="accent6">
                        <a:lumMod val="20000"/>
                        <a:lumOff val="80000"/>
                      </a:schemeClr>
                    </a:solidFill>
                  </a:tcPr>
                </a:tc>
                <a:tc>
                  <a:txBody>
                    <a:bodyPr/>
                    <a:lstStyle/>
                    <a:p>
                      <a:pPr algn="ctr"/>
                      <a:r>
                        <a:rPr lang="en-US" sz="1000" dirty="0" smtClean="0"/>
                        <a:t>220 060,8</a:t>
                      </a:r>
                      <a:endParaRPr lang="ru-RU" sz="1000" dirty="0"/>
                    </a:p>
                  </a:txBody>
                  <a:tcPr anchor="ctr">
                    <a:solidFill>
                      <a:schemeClr val="accent6">
                        <a:lumMod val="20000"/>
                        <a:lumOff val="80000"/>
                      </a:schemeClr>
                    </a:solidFill>
                  </a:tcPr>
                </a:tc>
              </a:tr>
              <a:tr h="51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p>
                      <a:pPr algn="l"/>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2</a:t>
                      </a:r>
                      <a:endParaRPr lang="ru-RU" sz="1000" dirty="0"/>
                    </a:p>
                  </a:txBody>
                  <a:tcPr anchor="ctr">
                    <a:solidFill>
                      <a:schemeClr val="accent6">
                        <a:lumMod val="20000"/>
                        <a:lumOff val="80000"/>
                      </a:schemeClr>
                    </a:solidFill>
                  </a:tcPr>
                </a:tc>
                <a:tc>
                  <a:txBody>
                    <a:bodyPr/>
                    <a:lstStyle/>
                    <a:p>
                      <a:pPr algn="ctr"/>
                      <a:r>
                        <a:rPr lang="ru-RU" sz="1000" dirty="0" smtClean="0"/>
                        <a:t>0,002</a:t>
                      </a:r>
                      <a:endParaRPr lang="ru-RU" sz="10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436745220"/>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9592" y="1216496"/>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794122636"/>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a:t>
            </a:r>
            <a:r>
              <a:rPr lang="ru-RU" dirty="0" err="1"/>
              <a:t>ул.Коммунистическая</a:t>
            </a:r>
            <a:r>
              <a:rPr lang="ru-RU" dirty="0"/>
              <a:t>, д.10, </a:t>
            </a:r>
            <a:r>
              <a:rPr lang="ru-RU" dirty="0" err="1"/>
              <a:t>г.Демидов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ru-RU" dirty="0">
                <a:hlinkClick r:id="rId2"/>
              </a:rPr>
              <a:t>demidovfin@admin-smolensk.ru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21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37185</TotalTime>
  <Words>11198</Words>
  <Application>Microsoft Office PowerPoint</Application>
  <PresentationFormat>Экран (4:3)</PresentationFormat>
  <Paragraphs>2145</Paragraphs>
  <Slides>91</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91</vt:i4>
      </vt:variant>
    </vt:vector>
  </HeadingPairs>
  <TitlesOfParts>
    <vt:vector size="95"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2527</cp:revision>
  <cp:lastPrinted>2024-03-28T06:05:50Z</cp:lastPrinted>
  <dcterms:modified xsi:type="dcterms:W3CDTF">2024-03-28T08:47:13Z</dcterms:modified>
</cp:coreProperties>
</file>