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111"/>
  </p:notesMasterIdLst>
  <p:sldIdLst>
    <p:sldId id="625" r:id="rId4"/>
    <p:sldId id="760" r:id="rId5"/>
    <p:sldId id="759" r:id="rId6"/>
    <p:sldId id="802"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5" r:id="rId94"/>
    <p:sldId id="786" r:id="rId95"/>
    <p:sldId id="787" r:id="rId96"/>
    <p:sldId id="788" r:id="rId97"/>
    <p:sldId id="789" r:id="rId98"/>
    <p:sldId id="790" r:id="rId99"/>
    <p:sldId id="791" r:id="rId100"/>
    <p:sldId id="792" r:id="rId101"/>
    <p:sldId id="793" r:id="rId102"/>
    <p:sldId id="794" r:id="rId103"/>
    <p:sldId id="795" r:id="rId104"/>
    <p:sldId id="796" r:id="rId105"/>
    <p:sldId id="797" r:id="rId106"/>
    <p:sldId id="798" r:id="rId107"/>
    <p:sldId id="799" r:id="rId108"/>
    <p:sldId id="800" r:id="rId109"/>
    <p:sldId id="801" r:id="rId110"/>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04"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152523136"/>
        <c:axId val="152524672"/>
      </c:barChart>
      <c:catAx>
        <c:axId val="152523136"/>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52524672"/>
        <c:crosses val="autoZero"/>
        <c:auto val="1"/>
        <c:lblAlgn val="ctr"/>
        <c:lblOffset val="100"/>
        <c:noMultiLvlLbl val="0"/>
      </c:catAx>
      <c:valAx>
        <c:axId val="152524672"/>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52523136"/>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434183.1</c:v>
                </c:pt>
                <c:pt idx="6">
                  <c:v>504330.4</c:v>
                </c:pt>
                <c:pt idx="7">
                  <c:v>415045.4</c:v>
                </c:pt>
                <c:pt idx="8">
                  <c:v>448761.2</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443392.1</c:v>
                </c:pt>
                <c:pt idx="6">
                  <c:v>504330.4</c:v>
                </c:pt>
                <c:pt idx="7">
                  <c:v>415045.4</c:v>
                </c:pt>
                <c:pt idx="8">
                  <c:v>448433.8</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-9209</c:v>
                </c:pt>
                <c:pt idx="6">
                  <c:v>0</c:v>
                </c:pt>
                <c:pt idx="7">
                  <c:v>0</c:v>
                </c:pt>
                <c:pt idx="8">
                  <c:v>327.39999999999998</c:v>
                </c:pt>
              </c:numCache>
            </c:numRef>
          </c:val>
        </c:ser>
        <c:dLbls>
          <c:showLegendKey val="0"/>
          <c:showVal val="0"/>
          <c:showCatName val="0"/>
          <c:showSerName val="0"/>
          <c:showPercent val="0"/>
          <c:showBubbleSize val="0"/>
        </c:dLbls>
        <c:gapWidth val="150"/>
        <c:shape val="box"/>
        <c:axId val="214131456"/>
        <c:axId val="214132992"/>
        <c:axId val="0"/>
      </c:bar3DChart>
      <c:catAx>
        <c:axId val="214131456"/>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214132992"/>
        <c:crosses val="autoZero"/>
        <c:auto val="1"/>
        <c:lblAlgn val="ctr"/>
        <c:lblOffset val="100"/>
        <c:noMultiLvlLbl val="0"/>
      </c:catAx>
      <c:valAx>
        <c:axId val="214132992"/>
        <c:scaling>
          <c:orientation val="minMax"/>
        </c:scaling>
        <c:delete val="0"/>
        <c:axPos val="l"/>
        <c:majorGridlines/>
        <c:numFmt formatCode="General" sourceLinked="1"/>
        <c:majorTickMark val="out"/>
        <c:minorTickMark val="none"/>
        <c:tickLblPos val="nextTo"/>
        <c:crossAx val="214131456"/>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499467.2</c:v>
                </c:pt>
                <c:pt idx="1">
                  <c:v>4863.2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9209</c:v>
                </c:pt>
                <c:pt idx="6" formatCode="General">
                  <c:v>0</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9209</c:v>
                </c:pt>
                <c:pt idx="6" formatCode="General">
                  <c:v>0</c:v>
                </c:pt>
                <c:pt idx="7" formatCode="General">
                  <c:v>0</c:v>
                </c:pt>
                <c:pt idx="8" formatCode="General">
                  <c:v>0</c:v>
                </c:pt>
              </c:numCache>
            </c:numRef>
          </c:val>
        </c:ser>
        <c:dLbls>
          <c:showLegendKey val="0"/>
          <c:showVal val="0"/>
          <c:showCatName val="0"/>
          <c:showSerName val="0"/>
          <c:showPercent val="0"/>
          <c:showBubbleSize val="0"/>
        </c:dLbls>
        <c:gapWidth val="150"/>
        <c:shape val="box"/>
        <c:axId val="356021760"/>
        <c:axId val="356023296"/>
        <c:axId val="0"/>
      </c:bar3DChart>
      <c:catAx>
        <c:axId val="356021760"/>
        <c:scaling>
          <c:orientation val="minMax"/>
        </c:scaling>
        <c:delete val="0"/>
        <c:axPos val="b"/>
        <c:majorTickMark val="out"/>
        <c:minorTickMark val="none"/>
        <c:tickLblPos val="low"/>
        <c:txPr>
          <a:bodyPr anchor="b" anchorCtr="1"/>
          <a:lstStyle/>
          <a:p>
            <a:pPr>
              <a:defRPr sz="1200" b="0" i="1" spc="-100" baseline="0"/>
            </a:pPr>
            <a:endParaRPr lang="ru-RU"/>
          </a:p>
        </c:txPr>
        <c:crossAx val="356023296"/>
        <c:crosses val="autoZero"/>
        <c:auto val="0"/>
        <c:lblAlgn val="ctr"/>
        <c:lblOffset val="100"/>
        <c:noMultiLvlLbl val="0"/>
      </c:catAx>
      <c:valAx>
        <c:axId val="356023296"/>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356021760"/>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356454784"/>
        <c:axId val="356457088"/>
      </c:lineChart>
      <c:catAx>
        <c:axId val="356454784"/>
        <c:scaling>
          <c:orientation val="minMax"/>
        </c:scaling>
        <c:delete val="0"/>
        <c:axPos val="b"/>
        <c:majorTickMark val="out"/>
        <c:minorTickMark val="none"/>
        <c:tickLblPos val="nextTo"/>
        <c:txPr>
          <a:bodyPr/>
          <a:lstStyle/>
          <a:p>
            <a:pPr>
              <a:defRPr sz="1200" baseline="0"/>
            </a:pPr>
            <a:endParaRPr lang="ru-RU"/>
          </a:p>
        </c:txPr>
        <c:crossAx val="356457088"/>
        <c:crosses val="autoZero"/>
        <c:auto val="1"/>
        <c:lblAlgn val="ctr"/>
        <c:lblOffset val="100"/>
        <c:noMultiLvlLbl val="0"/>
      </c:catAx>
      <c:valAx>
        <c:axId val="356457088"/>
        <c:scaling>
          <c:orientation val="minMax"/>
        </c:scaling>
        <c:delete val="0"/>
        <c:axPos val="l"/>
        <c:majorGridlines/>
        <c:numFmt formatCode="General" sourceLinked="1"/>
        <c:majorTickMark val="out"/>
        <c:minorTickMark val="none"/>
        <c:tickLblPos val="nextTo"/>
        <c:crossAx val="3564547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Лист1!$B$2:$B$6</c:f>
              <c:numCache>
                <c:formatCode>General</c:formatCode>
                <c:ptCount val="5"/>
                <c:pt idx="0">
                  <c:v>264596.09999999998</c:v>
                </c:pt>
                <c:pt idx="1">
                  <c:v>257627.3</c:v>
                </c:pt>
                <c:pt idx="2">
                  <c:v>298361.2</c:v>
                </c:pt>
                <c:pt idx="3">
                  <c:v>192109.6</c:v>
                </c:pt>
                <c:pt idx="4">
                  <c:v>220913.3</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Лист1!$C$2:$C$6</c:f>
              <c:numCache>
                <c:formatCode>General</c:formatCode>
                <c:ptCount val="5"/>
                <c:pt idx="0">
                  <c:v>170322.4</c:v>
                </c:pt>
                <c:pt idx="1">
                  <c:v>185764.8</c:v>
                </c:pt>
                <c:pt idx="2">
                  <c:v>214969.2</c:v>
                </c:pt>
                <c:pt idx="3">
                  <c:v>222935.8</c:v>
                </c:pt>
                <c:pt idx="4">
                  <c:v>229685.7</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362706048"/>
        <c:axId val="362707584"/>
        <c:axId val="0"/>
      </c:bar3DChart>
      <c:catAx>
        <c:axId val="362706048"/>
        <c:scaling>
          <c:orientation val="minMax"/>
        </c:scaling>
        <c:delete val="0"/>
        <c:axPos val="b"/>
        <c:majorTickMark val="out"/>
        <c:minorTickMark val="none"/>
        <c:tickLblPos val="nextTo"/>
        <c:txPr>
          <a:bodyPr/>
          <a:lstStyle/>
          <a:p>
            <a:pPr>
              <a:defRPr sz="800" b="1" i="0" baseline="0"/>
            </a:pPr>
            <a:endParaRPr lang="ru-RU"/>
          </a:p>
        </c:txPr>
        <c:crossAx val="362707584"/>
        <c:crosses val="autoZero"/>
        <c:auto val="1"/>
        <c:lblAlgn val="ctr"/>
        <c:lblOffset val="100"/>
        <c:noMultiLvlLbl val="0"/>
      </c:catAx>
      <c:valAx>
        <c:axId val="362707584"/>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362706048"/>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362782080"/>
        <c:axId val="363750528"/>
        <c:axId val="0"/>
      </c:bar3DChart>
      <c:catAx>
        <c:axId val="362782080"/>
        <c:scaling>
          <c:orientation val="minMax"/>
        </c:scaling>
        <c:delete val="0"/>
        <c:axPos val="b"/>
        <c:majorTickMark val="out"/>
        <c:minorTickMark val="none"/>
        <c:tickLblPos val="nextTo"/>
        <c:crossAx val="363750528"/>
        <c:crosses val="autoZero"/>
        <c:auto val="1"/>
        <c:lblAlgn val="ctr"/>
        <c:lblOffset val="100"/>
        <c:noMultiLvlLbl val="0"/>
      </c:catAx>
      <c:valAx>
        <c:axId val="363750528"/>
        <c:scaling>
          <c:orientation val="minMax"/>
        </c:scaling>
        <c:delete val="0"/>
        <c:axPos val="l"/>
        <c:majorGridlines/>
        <c:numFmt formatCode="0%" sourceLinked="1"/>
        <c:majorTickMark val="out"/>
        <c:minorTickMark val="none"/>
        <c:tickLblPos val="nextTo"/>
        <c:crossAx val="362782080"/>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20.11.2024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1"/>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7"/>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11/20/2024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11/20/2024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11/20/2024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11/20/2024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11/20/2024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11/20/2024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11/20/2024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11/20/2024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11/20/2024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11/20/2024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11/20/2024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11/20/2024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11/20/2024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11/20/2024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11/20/2024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11/20/2024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11/20/2024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11/20/2024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11/20/2024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11/20/2024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11/20/2024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11/20/2024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11/20/2024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fdm03fin@yandex.ru" TargetMode="Externa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hyperlink" Target="https://vk.com/id1744166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oleObject" Target="../embeddings/_____Microsoft_Excel_97-20031.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_____Microsoft_Excel_97-20032.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Excel_97-20033.xls"/><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oleObject" Target="../embeddings/_____Microsoft_Excel_97-20034.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oleObject" Target="../embeddings/_____Microsoft_Excel_97-20035.xls"/></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2.jpeg"/><Relationship Id="rId5" Type="http://schemas.openxmlformats.org/officeDocument/2006/relationships/image" Target="../media/image41.emf"/><Relationship Id="rId4" Type="http://schemas.openxmlformats.org/officeDocument/2006/relationships/oleObject" Target="../embeddings/_____Microsoft_Excel_97-20036.xls"/></Relationships>
</file>

<file path=ppt/slides/_rels/slide36.xml.rels><?xml version="1.0" encoding="UTF-8" standalone="yes"?>
<Relationships xmlns="http://schemas.openxmlformats.org/package/2006/relationships"><Relationship Id="rId3" Type="http://schemas.openxmlformats.org/officeDocument/2006/relationships/oleObject" Target="../embeddings/_____Microsoft_Excel_97-20037.xls"/><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4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Excel_97-20038.xls"/><Relationship Id="rId2" Type="http://schemas.openxmlformats.org/officeDocument/2006/relationships/slideLayout" Target="../slideLayouts/slideLayout34.xml"/><Relationship Id="rId1" Type="http://schemas.openxmlformats.org/officeDocument/2006/relationships/vmlDrawing" Target="../drawings/vmlDrawing8.vml"/><Relationship Id="rId4" Type="http://schemas.openxmlformats.org/officeDocument/2006/relationships/image" Target="../media/image4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Excel_97-20039.xls"/><Relationship Id="rId2" Type="http://schemas.openxmlformats.org/officeDocument/2006/relationships/slideLayout" Target="../slideLayouts/slideLayout33.xml"/><Relationship Id="rId1" Type="http://schemas.openxmlformats.org/officeDocument/2006/relationships/vmlDrawing" Target="../drawings/vmlDrawing9.vml"/><Relationship Id="rId4" Type="http://schemas.openxmlformats.org/officeDocument/2006/relationships/image" Target="../media/image45.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_____Microsoft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_____Microsoft_Excel_97-200311.xls"/><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image" Target="../media/image47.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5" Type="http://schemas.openxmlformats.org/officeDocument/2006/relationships/image" Target="../media/image48.emf"/><Relationship Id="rId4" Type="http://schemas.openxmlformats.org/officeDocument/2006/relationships/oleObject" Target="../embeddings/_____Microsoft_Excel_97-200312.xls"/></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49.emf"/><Relationship Id="rId4" Type="http://schemas.openxmlformats.org/officeDocument/2006/relationships/oleObject" Target="../embeddings/_____Microsoft_Excel_97-200313.xls"/></Relationships>
</file>

<file path=ppt/slides/_rels/slide45.xml.rels><?xml version="1.0" encoding="UTF-8" standalone="yes"?>
<Relationships xmlns="http://schemas.openxmlformats.org/package/2006/relationships"><Relationship Id="rId3" Type="http://schemas.openxmlformats.org/officeDocument/2006/relationships/oleObject" Target="../embeddings/_____Microsoft_Excel_97-200314.xls"/><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5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_____Microsoft_Excel_97-200315.xls"/><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5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_____Microsoft_Excel_97-200316.xls"/><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5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_____Microsoft_Excel_97-200317.xls"/><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53.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_____Microsoft_Excel_97-200318.xls"/><Relationship Id="rId2" Type="http://schemas.openxmlformats.org/officeDocument/2006/relationships/slideLayout" Target="../slideLayouts/slideLayout34.xml"/><Relationship Id="rId1" Type="http://schemas.openxmlformats.org/officeDocument/2006/relationships/vmlDrawing" Target="../drawings/vmlDrawing18.vml"/><Relationship Id="rId4" Type="http://schemas.openxmlformats.org/officeDocument/2006/relationships/image" Target="../media/image54.emf"/></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_____Microsoft_Excel_97-200319.xls"/><Relationship Id="rId2" Type="http://schemas.openxmlformats.org/officeDocument/2006/relationships/slideLayout" Target="../slideLayouts/slideLayout22.xml"/><Relationship Id="rId1" Type="http://schemas.openxmlformats.org/officeDocument/2006/relationships/vmlDrawing" Target="../drawings/vmlDrawing19.vml"/><Relationship Id="rId4" Type="http://schemas.openxmlformats.org/officeDocument/2006/relationships/image" Target="../media/image5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РЕШЕНИЯ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ДЕПУТАТОВ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ОТ 26.12.2023 №97/9«О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БЮДЖЕТЕ  МУНИЦИПАЛЬНОГО ОБРАЗОВАНИЯ «ДЕМИДОВСКИЙ РАЙОН» СМОЛЕНСКОЙ ОБЛАСТИ НА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2024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 И НА ПЛАНОВЫЙ ПЕРИОД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2025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и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2026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0" name="TextBox 9"/>
          <p:cNvSpPr txBox="1"/>
          <p:nvPr/>
        </p:nvSpPr>
        <p:spPr>
          <a:xfrm>
            <a:off x="0" y="466701"/>
            <a:ext cx="9108504" cy="5970865"/>
          </a:xfrm>
          <a:prstGeom prst="rect">
            <a:avLst/>
          </a:prstGeom>
          <a:noFill/>
        </p:spPr>
        <p:txBody>
          <a:bodyPr wrap="square" rtlCol="0">
            <a:spAutoFit/>
          </a:bodyPr>
          <a:lstStyle/>
          <a:p>
            <a:pPr algn="r"/>
            <a:r>
              <a:rPr lang="ru-RU" b="1" i="1" u="sng" dirty="0">
                <a:solidFill>
                  <a:schemeClr val="accent5">
                    <a:lumMod val="25000"/>
                  </a:schemeClr>
                </a:solidFill>
              </a:rPr>
              <a:t>Распределение средств в  разрезе  отраслей  сложилось следующим образом:</a:t>
            </a:r>
          </a:p>
          <a:p>
            <a:pPr algn="r"/>
            <a:r>
              <a:rPr lang="ru-RU" sz="1200" dirty="0">
                <a:solidFill>
                  <a:schemeClr val="accent5">
                    <a:lumMod val="25000"/>
                  </a:schemeClr>
                </a:solidFill>
              </a:rPr>
              <a:t>                                                                                                                      (тыс. рублей)</a:t>
            </a:r>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r>
              <a:rPr lang="ru-RU" sz="1200" dirty="0" smtClean="0"/>
              <a:t> </a:t>
            </a:r>
            <a:r>
              <a:rPr lang="ru-RU" dirty="0">
                <a:solidFill>
                  <a:schemeClr val="accent5">
                    <a:lumMod val="25000"/>
                  </a:schemeClr>
                </a:solidFill>
              </a:rPr>
              <a:t>Объем бюджетных ассигнований, направляемых на исполнение публичных нормативных обязательств предусмотрен  в 2024 году в сумме в 2024 году в сумме 13 526,7 тыс. рублей, в 2025 году в сумме 8 700,6 тыс. рублей, в 2026 году в сумме 8 700,6 тыс. рублей.</a:t>
            </a:r>
            <a:endParaRPr lang="ru-RU" b="1" dirty="0" smtClean="0">
              <a:solidFill>
                <a:schemeClr val="accent5">
                  <a:lumMod val="25000"/>
                </a:schemeClr>
              </a:solidFill>
            </a:endParaRPr>
          </a:p>
          <a:p>
            <a:pPr algn="just"/>
            <a:endParaRPr lang="ru-RU" b="1" dirty="0">
              <a:solidFill>
                <a:schemeClr val="accent5">
                  <a:lumMod val="25000"/>
                </a:schemeClr>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26009695"/>
              </p:ext>
            </p:extLst>
          </p:nvPr>
        </p:nvGraphicFramePr>
        <p:xfrm>
          <a:off x="460375" y="1052736"/>
          <a:ext cx="8216081" cy="4095255"/>
        </p:xfrm>
        <a:graphic>
          <a:graphicData uri="http://schemas.openxmlformats.org/drawingml/2006/table">
            <a:tbl>
              <a:tblPr firstRow="1" firstCol="1" bandRow="1">
                <a:tableStyleId>{21E4AEA4-8DFA-4A89-87EB-49C32662AFE0}</a:tableStyleId>
              </a:tblPr>
              <a:tblGrid>
                <a:gridCol w="2480102"/>
                <a:gridCol w="551403"/>
                <a:gridCol w="1008112"/>
                <a:gridCol w="1152128"/>
                <a:gridCol w="1016256"/>
                <a:gridCol w="1112807"/>
                <a:gridCol w="895273"/>
              </a:tblGrid>
              <a:tr h="297666">
                <a:tc>
                  <a:txBody>
                    <a:bodyPr/>
                    <a:lstStyle/>
                    <a:p>
                      <a:pPr algn="ctr">
                        <a:spcAft>
                          <a:spcPts val="0"/>
                        </a:spcAft>
                      </a:pPr>
                      <a:r>
                        <a:rPr lang="ru-RU" sz="1000" dirty="0">
                          <a:effectLst/>
                        </a:rPr>
                        <a:t>Наименование разделов</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dirty="0">
                          <a:effectLst/>
                        </a:rPr>
                        <a:t>раздел</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dirty="0">
                          <a:effectLst/>
                        </a:rPr>
                        <a:t>Сумма </a:t>
                      </a:r>
                      <a:endParaRPr lang="ru-RU" sz="1000" dirty="0" smtClean="0">
                        <a:effectLst/>
                      </a:endParaRPr>
                    </a:p>
                    <a:p>
                      <a:pPr algn="ctr">
                        <a:spcAft>
                          <a:spcPts val="0"/>
                        </a:spcAft>
                      </a:pPr>
                      <a:r>
                        <a:rPr lang="ru-RU" sz="1000" dirty="0" smtClean="0">
                          <a:effectLst/>
                        </a:rPr>
                        <a:t>на </a:t>
                      </a:r>
                      <a:r>
                        <a:rPr lang="ru-RU" sz="1000" dirty="0">
                          <a:effectLst/>
                        </a:rPr>
                        <a:t>2023 год (первонач.)</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dirty="0">
                          <a:effectLst/>
                        </a:rPr>
                        <a:t>Сумма </a:t>
                      </a:r>
                      <a:endParaRPr lang="ru-RU" sz="1000" dirty="0" smtClean="0">
                        <a:effectLst/>
                      </a:endParaRPr>
                    </a:p>
                    <a:p>
                      <a:pPr algn="ctr">
                        <a:spcAft>
                          <a:spcPts val="0"/>
                        </a:spcAft>
                      </a:pPr>
                      <a:r>
                        <a:rPr lang="ru-RU" sz="1000" dirty="0" smtClean="0">
                          <a:effectLst/>
                        </a:rPr>
                        <a:t>на </a:t>
                      </a:r>
                      <a:r>
                        <a:rPr lang="ru-RU" sz="1000" dirty="0">
                          <a:effectLst/>
                        </a:rPr>
                        <a:t>2024 год</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dirty="0">
                          <a:effectLst/>
                        </a:rPr>
                        <a:t>Сумма </a:t>
                      </a:r>
                      <a:endParaRPr lang="ru-RU" sz="1000" dirty="0" smtClean="0">
                        <a:effectLst/>
                      </a:endParaRPr>
                    </a:p>
                    <a:p>
                      <a:pPr algn="ctr">
                        <a:spcAft>
                          <a:spcPts val="0"/>
                        </a:spcAft>
                      </a:pPr>
                      <a:r>
                        <a:rPr lang="ru-RU" sz="1000" dirty="0" smtClean="0">
                          <a:effectLst/>
                        </a:rPr>
                        <a:t>на </a:t>
                      </a:r>
                      <a:r>
                        <a:rPr lang="ru-RU" sz="1000" dirty="0">
                          <a:effectLst/>
                        </a:rPr>
                        <a:t>2025 год</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dirty="0">
                          <a:effectLst/>
                        </a:rPr>
                        <a:t>Сумма </a:t>
                      </a:r>
                      <a:endParaRPr lang="ru-RU" sz="1000" dirty="0" smtClean="0">
                        <a:effectLst/>
                      </a:endParaRPr>
                    </a:p>
                    <a:p>
                      <a:pPr algn="ctr">
                        <a:spcAft>
                          <a:spcPts val="0"/>
                        </a:spcAft>
                      </a:pPr>
                      <a:r>
                        <a:rPr lang="ru-RU" sz="1000" dirty="0" smtClean="0">
                          <a:effectLst/>
                        </a:rPr>
                        <a:t>на </a:t>
                      </a:r>
                      <a:r>
                        <a:rPr lang="ru-RU" sz="1000" dirty="0">
                          <a:effectLst/>
                        </a:rPr>
                        <a:t>2026 год</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a:effectLst/>
                        </a:rPr>
                        <a:t>2024 /</a:t>
                      </a:r>
                    </a:p>
                    <a:p>
                      <a:pPr algn="ctr">
                        <a:spcAft>
                          <a:spcPts val="0"/>
                        </a:spcAft>
                      </a:pPr>
                      <a:r>
                        <a:rPr lang="ru-RU" sz="1000">
                          <a:effectLst/>
                        </a:rPr>
                        <a:t>2023,  %</a:t>
                      </a:r>
                      <a:endParaRPr lang="ru-RU" sz="1000">
                        <a:effectLst/>
                        <a:latin typeface="Times New Roman"/>
                        <a:ea typeface="Times New Roman"/>
                      </a:endParaRPr>
                    </a:p>
                  </a:txBody>
                  <a:tcPr marL="37208" marR="37208" marT="0" marB="0" anchor="ctr"/>
                </a:tc>
              </a:tr>
              <a:tr h="231518">
                <a:tc>
                  <a:txBody>
                    <a:bodyPr/>
                    <a:lstStyle/>
                    <a:p>
                      <a:pPr algn="l">
                        <a:spcAft>
                          <a:spcPts val="0"/>
                        </a:spcAft>
                      </a:pPr>
                      <a:r>
                        <a:rPr lang="ru-RU" sz="1000" dirty="0">
                          <a:effectLst/>
                        </a:rPr>
                        <a:t>Общегосударственные расходы</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0100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38 472,2</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53 263,3</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41 434,1</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41 445,0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138</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463037">
                <a:tc>
                  <a:txBody>
                    <a:bodyPr/>
                    <a:lstStyle/>
                    <a:p>
                      <a:pPr algn="l">
                        <a:spcAft>
                          <a:spcPts val="0"/>
                        </a:spcAft>
                      </a:pPr>
                      <a:r>
                        <a:rPr lang="ru-RU" sz="1000" dirty="0">
                          <a:effectLst/>
                        </a:rPr>
                        <a:t>Национальная безопасность и правоохранительная деятельность</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0300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30,0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160,00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533</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231518">
                <a:tc>
                  <a:txBody>
                    <a:bodyPr/>
                    <a:lstStyle/>
                    <a:p>
                      <a:pPr algn="l">
                        <a:spcAft>
                          <a:spcPts val="0"/>
                        </a:spcAft>
                      </a:pPr>
                      <a:r>
                        <a:rPr lang="ru-RU" sz="1000" dirty="0">
                          <a:effectLst/>
                        </a:rPr>
                        <a:t>Национальная экономика</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0400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11 153,9</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12 746,3</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13 085,6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11 446,2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114</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344919">
                <a:tc>
                  <a:txBody>
                    <a:bodyPr/>
                    <a:lstStyle/>
                    <a:p>
                      <a:pPr algn="l">
                        <a:spcAft>
                          <a:spcPts val="0"/>
                        </a:spcAft>
                      </a:pPr>
                      <a:r>
                        <a:rPr lang="ru-RU" sz="1000" dirty="0">
                          <a:effectLst/>
                        </a:rPr>
                        <a:t>Жилищно-коммунальное хозяйство</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0500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356,3</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245,4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223,7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 23 922,9</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69</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115759">
                <a:tc>
                  <a:txBody>
                    <a:bodyPr/>
                    <a:lstStyle/>
                    <a:p>
                      <a:pPr algn="l">
                        <a:spcAft>
                          <a:spcPts val="0"/>
                        </a:spcAft>
                      </a:pPr>
                      <a:r>
                        <a:rPr lang="ru-RU" sz="1000" dirty="0">
                          <a:effectLst/>
                        </a:rPr>
                        <a:t>Образование</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0700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257 124,1</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304 680,4</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247 931,7</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253 536,9</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118</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231518">
                <a:tc>
                  <a:txBody>
                    <a:bodyPr/>
                    <a:lstStyle/>
                    <a:p>
                      <a:pPr algn="l">
                        <a:spcAft>
                          <a:spcPts val="0"/>
                        </a:spcAft>
                      </a:pPr>
                      <a:r>
                        <a:rPr lang="ru-RU" sz="1000" dirty="0">
                          <a:effectLst/>
                        </a:rPr>
                        <a:t>Культура, кинематография</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0800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50 434,7</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60</a:t>
                      </a:r>
                      <a:r>
                        <a:rPr lang="ru-RU" sz="1100" baseline="0" dirty="0" smtClean="0">
                          <a:solidFill>
                            <a:schemeClr val="accent5">
                              <a:lumMod val="25000"/>
                            </a:schemeClr>
                          </a:solidFill>
                          <a:effectLst/>
                          <a:latin typeface="Times New Roman" panose="02020603050405020304" pitchFamily="18" charset="0"/>
                          <a:cs typeface="Times New Roman" panose="02020603050405020304" pitchFamily="18" charset="0"/>
                        </a:rPr>
                        <a:t> 951,6</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46 750,8</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47 547,8</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121</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231518">
                <a:tc>
                  <a:txBody>
                    <a:bodyPr/>
                    <a:lstStyle/>
                    <a:p>
                      <a:pPr algn="l">
                        <a:spcAft>
                          <a:spcPts val="0"/>
                        </a:spcAft>
                      </a:pPr>
                      <a:r>
                        <a:rPr lang="ru-RU" sz="1000" dirty="0">
                          <a:effectLst/>
                        </a:rPr>
                        <a:t>Социальная политика</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1000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25 460,9</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35 765,3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30 266,1</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30 273,0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140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231518">
                <a:tc>
                  <a:txBody>
                    <a:bodyPr/>
                    <a:lstStyle/>
                    <a:p>
                      <a:pPr algn="l">
                        <a:spcAft>
                          <a:spcPts val="0"/>
                        </a:spcAft>
                      </a:pPr>
                      <a:r>
                        <a:rPr lang="ru-RU" sz="1000" dirty="0">
                          <a:effectLst/>
                        </a:rPr>
                        <a:t>Физическая культура и спорт</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1100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1 041,9</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1 222,8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1 084,9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1 094,9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117</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463037">
                <a:tc>
                  <a:txBody>
                    <a:bodyPr/>
                    <a:lstStyle/>
                    <a:p>
                      <a:pPr algn="l">
                        <a:spcAft>
                          <a:spcPts val="0"/>
                        </a:spcAft>
                      </a:pPr>
                      <a:r>
                        <a:rPr lang="ru-RU" sz="1000" dirty="0">
                          <a:effectLst/>
                        </a:rPr>
                        <a:t>Обслуживание государственного и муниципального долга</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1300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3,7</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3,7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3,7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3,7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100</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1041832">
                <a:tc>
                  <a:txBody>
                    <a:bodyPr/>
                    <a:lstStyle/>
                    <a:p>
                      <a:pPr algn="l">
                        <a:spcAft>
                          <a:spcPts val="0"/>
                        </a:spcAft>
                      </a:pPr>
                      <a:r>
                        <a:rPr lang="ru-RU" sz="1000" dirty="0">
                          <a:effectLst/>
                        </a:rPr>
                        <a:t>Межбюджетные трансферты общего характера бюджетам субъектов Российской Федерации и муниципальных образований</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1400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30 267,5</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35 291,6</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29 564,7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29 563,3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117</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bl>
          </a:graphicData>
        </a:graphic>
      </p:graphicFrame>
    </p:spTree>
    <p:extLst>
      <p:ext uri="{BB962C8B-B14F-4D97-AF65-F5344CB8AC3E}">
        <p14:creationId xmlns:p14="http://schemas.microsoft.com/office/powerpoint/2010/main" val="444550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491177387"/>
              </p:ext>
            </p:extLst>
          </p:nvPr>
        </p:nvGraphicFramePr>
        <p:xfrm>
          <a:off x="179512" y="1113483"/>
          <a:ext cx="8784975" cy="5486400"/>
        </p:xfrm>
        <a:graphic>
          <a:graphicData uri="http://schemas.openxmlformats.org/drawingml/2006/table">
            <a:tbl>
              <a:tblPr firstRow="1" firstCol="1" bandRow="1">
                <a:tableStyleId>{93296810-A885-4BE3-A3E7-6D5BEEA58F35}</a:tableStyleId>
              </a:tblPr>
              <a:tblGrid>
                <a:gridCol w="4121409"/>
                <a:gridCol w="825156"/>
                <a:gridCol w="870687"/>
                <a:gridCol w="989241"/>
                <a:gridCol w="989241"/>
                <a:gridCol w="989241"/>
              </a:tblGrid>
              <a:tr h="192488">
                <a:tc>
                  <a:txBody>
                    <a:bodyPr/>
                    <a:lstStyle/>
                    <a:p>
                      <a:pP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2023 год</a:t>
                      </a:r>
                    </a:p>
                    <a:p>
                      <a:pPr indent="-22225" algn="ctr">
                        <a:spcAft>
                          <a:spcPts val="0"/>
                        </a:spcAft>
                      </a:pPr>
                      <a:r>
                        <a:rPr lang="ru-RU" sz="900">
                          <a:effectLst/>
                        </a:rPr>
                        <a:t>(первонач.)</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2024 год</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2025 год</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2026 год</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2024 /</a:t>
                      </a:r>
                    </a:p>
                    <a:p>
                      <a:pPr algn="ctr">
                        <a:spcAft>
                          <a:spcPts val="0"/>
                        </a:spcAft>
                      </a:pPr>
                      <a:r>
                        <a:rPr lang="ru-RU" sz="900">
                          <a:effectLst/>
                        </a:rPr>
                        <a:t>2023,%</a:t>
                      </a:r>
                      <a:endParaRPr lang="ru-RU" sz="900">
                        <a:effectLst/>
                        <a:latin typeface="Times New Roman"/>
                        <a:ea typeface="Times New Roman"/>
                      </a:endParaRPr>
                    </a:p>
                  </a:txBody>
                  <a:tcPr marL="11284" marR="11284" marT="0" marB="0"/>
                </a:tc>
              </a:tr>
              <a:tr h="115493">
                <a:tc>
                  <a:txBody>
                    <a:bodyPr/>
                    <a:lstStyle/>
                    <a:p>
                      <a:pPr>
                        <a:spcAft>
                          <a:spcPts val="0"/>
                        </a:spcAft>
                      </a:pPr>
                      <a:r>
                        <a:rPr lang="ru-RU" sz="900" dirty="0">
                          <a:effectLst/>
                        </a:rPr>
                        <a:t>Муниципальная программа «Обеспечение жильем молодых семей»</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824,7</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917,9</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792,8</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799,7</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111,3</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dirty="0">
                          <a:effectLst/>
                        </a:rPr>
                        <a:t>Муниципальная программа «Развитие дорожно-транспортного комплекса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10 600,9</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12 242,3</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12 553,1</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11 237,8</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115,5</a:t>
                      </a:r>
                      <a:endParaRPr lang="ru-RU" sz="900">
                        <a:effectLst/>
                        <a:latin typeface="Times New Roman"/>
                        <a:ea typeface="Times New Roman"/>
                      </a:endParaRPr>
                    </a:p>
                  </a:txBody>
                  <a:tcPr marL="11284" marR="11284" marT="0" marB="0" anchor="ctr"/>
                </a:tc>
              </a:tr>
              <a:tr h="192488">
                <a:tc>
                  <a:txBody>
                    <a:bodyPr/>
                    <a:lstStyle/>
                    <a:p>
                      <a:pPr>
                        <a:spcAft>
                          <a:spcPts val="0"/>
                        </a:spcAft>
                      </a:pPr>
                      <a:r>
                        <a:rPr lang="ru-RU" sz="900" dirty="0">
                          <a:effectLst/>
                        </a:rPr>
                        <a:t>  Муниципальная программа «Развитие водохозяйственного комплекса на территории Демидовского района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219,3</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dirty="0">
                          <a:effectLst/>
                        </a:rPr>
                        <a:t>Муниципальная программа «Развитие физической культуры и спорта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477,5</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337,4</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199,5</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209,5</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70,7</a:t>
                      </a:r>
                      <a:endParaRPr lang="ru-RU" sz="900">
                        <a:effectLst/>
                        <a:latin typeface="Times New Roman"/>
                        <a:ea typeface="Times New Roman"/>
                      </a:endParaRPr>
                    </a:p>
                  </a:txBody>
                  <a:tcPr marL="11284" marR="11284" marT="0" marB="0" anchor="ctr"/>
                </a:tc>
              </a:tr>
              <a:tr h="192488">
                <a:tc>
                  <a:txBody>
                    <a:bodyPr/>
                    <a:lstStyle/>
                    <a:p>
                      <a:pPr>
                        <a:spcAft>
                          <a:spcPts val="0"/>
                        </a:spcAft>
                      </a:pPr>
                      <a:r>
                        <a:rPr lang="ru-RU" sz="900" dirty="0">
                          <a:effectLst/>
                        </a:rPr>
                        <a:t> Муниципальная программа «Развитие образования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268 962,7</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324 981,5</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270 591,1</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276 237,9</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120,8</a:t>
                      </a:r>
                      <a:endParaRPr lang="ru-RU" sz="900" dirty="0">
                        <a:effectLst/>
                        <a:latin typeface="Times New Roman"/>
                        <a:ea typeface="Times New Roman"/>
                      </a:endParaRPr>
                    </a:p>
                  </a:txBody>
                  <a:tcPr marL="11284" marR="11284" marT="0" marB="0" anchor="ctr"/>
                </a:tc>
              </a:tr>
              <a:tr h="192488">
                <a:tc>
                  <a:txBody>
                    <a:bodyPr/>
                    <a:lstStyle/>
                    <a:p>
                      <a:pPr>
                        <a:spcAft>
                          <a:spcPts val="0"/>
                        </a:spcAft>
                      </a:pPr>
                      <a:r>
                        <a:rPr lang="ru-RU" sz="900">
                          <a:effectLst/>
                        </a:rPr>
                        <a:t>Муниципальная программа «Развитие культуры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56 950,0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68 085,3</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53 808,9</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54 622,1</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119,6</a:t>
                      </a:r>
                      <a:endParaRPr lang="ru-RU" sz="900" dirty="0">
                        <a:effectLst/>
                        <a:latin typeface="Times New Roman"/>
                        <a:ea typeface="Times New Roman"/>
                      </a:endParaRPr>
                    </a:p>
                  </a:txBody>
                  <a:tcPr marL="11284" marR="11284" marT="0" marB="0" anchor="ctr"/>
                </a:tc>
              </a:tr>
              <a:tr h="230985">
                <a:tc>
                  <a:txBody>
                    <a:bodyPr/>
                    <a:lstStyle/>
                    <a:p>
                      <a:pPr>
                        <a:spcAft>
                          <a:spcPts val="0"/>
                        </a:spcAft>
                      </a:pPr>
                      <a:r>
                        <a:rPr lang="ru-RU" sz="900">
                          <a:effectLst/>
                        </a:rPr>
                        <a:t>Муниципальная программа «Гражданско-патриотическое воспитание граждан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54,5</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111,2</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204,0</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a:effectLst/>
                        </a:rPr>
                        <a:t>  Муниципальная программа «Развитие малого и среднего предпринимательства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44,0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58,1</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48,0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50,0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132,0</a:t>
                      </a:r>
                      <a:endParaRPr lang="ru-RU" sz="900" dirty="0">
                        <a:effectLst/>
                        <a:latin typeface="Times New Roman"/>
                        <a:ea typeface="Times New Roman"/>
                      </a:endParaRPr>
                    </a:p>
                  </a:txBody>
                  <a:tcPr marL="11284" marR="11284" marT="0" marB="0" anchor="ctr"/>
                </a:tc>
              </a:tr>
              <a:tr h="269483">
                <a:tc>
                  <a:txBody>
                    <a:bodyPr/>
                    <a:lstStyle/>
                    <a:p>
                      <a:pPr>
                        <a:spcAft>
                          <a:spcPts val="0"/>
                        </a:spcAft>
                      </a:pPr>
                      <a:r>
                        <a:rPr lang="ru-RU" sz="900">
                          <a:effectLst/>
                        </a:rPr>
                        <a:t>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58,0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76,8</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76,8</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76,8</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132,4</a:t>
                      </a:r>
                      <a:endParaRPr lang="ru-RU" sz="900">
                        <a:effectLst/>
                        <a:latin typeface="Times New Roman"/>
                        <a:ea typeface="Times New Roman"/>
                      </a:endParaRPr>
                    </a:p>
                  </a:txBody>
                  <a:tcPr marL="11284" marR="11284" marT="0" marB="0" anchor="ctr"/>
                </a:tc>
              </a:tr>
              <a:tr h="269483">
                <a:tc>
                  <a:txBody>
                    <a:bodyPr/>
                    <a:lstStyle/>
                    <a:p>
                      <a:pPr>
                        <a:spcAft>
                          <a:spcPts val="0"/>
                        </a:spcAft>
                      </a:pPr>
                      <a:r>
                        <a:rPr lang="ru-RU" sz="900">
                          <a:effectLst/>
                        </a:rPr>
                        <a:t>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128,0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a:effectLst/>
                        </a:rPr>
                        <a:t>Муниципальная программа «Развитие добровольчества (волонтерства)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11,0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30,0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30,0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30,0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272,7</a:t>
                      </a:r>
                      <a:endParaRPr lang="ru-RU" sz="900">
                        <a:effectLst/>
                        <a:latin typeface="Times New Roman"/>
                        <a:ea typeface="Times New Roman"/>
                      </a:endParaRPr>
                    </a:p>
                  </a:txBody>
                  <a:tcPr marL="11284" marR="11284" marT="0" marB="0" anchor="ctr"/>
                </a:tc>
              </a:tr>
              <a:tr h="192488">
                <a:tc>
                  <a:txBody>
                    <a:bodyPr/>
                    <a:lstStyle/>
                    <a:p>
                      <a:pPr>
                        <a:spcAft>
                          <a:spcPts val="0"/>
                        </a:spcAft>
                      </a:pPr>
                      <a:r>
                        <a:rPr lang="ru-RU" sz="900">
                          <a:effectLst/>
                        </a:rPr>
                        <a:t>  Муниципальная программа «Демографическое развитие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5,0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5,0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100,0</a:t>
                      </a:r>
                      <a:endParaRPr lang="ru-RU" sz="900" dirty="0">
                        <a:effectLst/>
                        <a:latin typeface="Times New Roman"/>
                        <a:ea typeface="Times New Roman"/>
                      </a:endParaRPr>
                    </a:p>
                  </a:txBody>
                  <a:tcPr marL="11284" marR="11284" marT="0" marB="0" anchor="ctr"/>
                </a:tc>
              </a:tr>
              <a:tr h="192488">
                <a:tc>
                  <a:txBody>
                    <a:bodyPr/>
                    <a:lstStyle/>
                    <a:p>
                      <a:pPr>
                        <a:spcAft>
                          <a:spcPts val="0"/>
                        </a:spcAft>
                      </a:pPr>
                      <a:r>
                        <a:rPr lang="ru-RU" sz="900" dirty="0">
                          <a:effectLst/>
                        </a:rPr>
                        <a:t> Муниципальная программа «Доступная среда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76,3</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344,0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450,9</a:t>
                      </a:r>
                      <a:endParaRPr lang="ru-RU" sz="900">
                        <a:effectLst/>
                        <a:latin typeface="Times New Roman"/>
                        <a:ea typeface="Times New Roman"/>
                      </a:endParaRPr>
                    </a:p>
                  </a:txBody>
                  <a:tcPr marL="11284" marR="11284" marT="0" marB="0" anchor="ctr"/>
                </a:tc>
              </a:tr>
              <a:tr h="192488">
                <a:tc>
                  <a:txBody>
                    <a:bodyPr/>
                    <a:lstStyle/>
                    <a:p>
                      <a:pPr>
                        <a:spcAft>
                          <a:spcPts val="0"/>
                        </a:spcAft>
                      </a:pPr>
                      <a:r>
                        <a:rPr lang="ru-RU" sz="900" dirty="0">
                          <a:effectLst/>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36 236,2</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43 721,0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35 775,4</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35 774,0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latin typeface="+mn-lt"/>
                          <a:ea typeface="+mn-ea"/>
                        </a:rPr>
                        <a:t>120,6</a:t>
                      </a:r>
                      <a:endParaRPr lang="ru-RU" sz="900" dirty="0">
                        <a:effectLst/>
                        <a:latin typeface="Times New Roman"/>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0375" y="428229"/>
            <a:ext cx="850411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предусмотренные в местном бюджете, представлены в таблице: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(тыс.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3887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4025855737"/>
              </p:ext>
            </p:extLst>
          </p:nvPr>
        </p:nvGraphicFramePr>
        <p:xfrm>
          <a:off x="139179" y="1178620"/>
          <a:ext cx="9001001" cy="4937760"/>
        </p:xfrm>
        <a:graphic>
          <a:graphicData uri="http://schemas.openxmlformats.org/drawingml/2006/table">
            <a:tbl>
              <a:tblPr firstRow="1" firstCol="1" bandRow="1">
                <a:tableStyleId>{93296810-A885-4BE3-A3E7-6D5BEEA58F35}</a:tableStyleId>
              </a:tblPr>
              <a:tblGrid>
                <a:gridCol w="3660380"/>
                <a:gridCol w="996940"/>
                <a:gridCol w="1115871"/>
                <a:gridCol w="1114999"/>
                <a:gridCol w="1115871"/>
                <a:gridCol w="996940"/>
              </a:tblGrid>
              <a:tr h="192488">
                <a:tc>
                  <a:txBody>
                    <a:bodyPr/>
                    <a:lstStyle/>
                    <a:p>
                      <a:pP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2023 год</a:t>
                      </a:r>
                    </a:p>
                    <a:p>
                      <a:pPr indent="-22225" algn="ctr">
                        <a:spcAft>
                          <a:spcPts val="0"/>
                        </a:spcAft>
                      </a:pPr>
                      <a:r>
                        <a:rPr lang="ru-RU" sz="900">
                          <a:effectLst/>
                        </a:rPr>
                        <a:t>(первонач.)</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2024 год</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2025 год</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2026 год</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2024 /</a:t>
                      </a:r>
                    </a:p>
                    <a:p>
                      <a:pPr algn="ctr">
                        <a:spcAft>
                          <a:spcPts val="0"/>
                        </a:spcAft>
                      </a:pPr>
                      <a:r>
                        <a:rPr lang="ru-RU" sz="900">
                          <a:effectLst/>
                        </a:rPr>
                        <a:t>2023,%</a:t>
                      </a:r>
                      <a:endParaRPr lang="ru-RU" sz="900">
                        <a:effectLst/>
                        <a:latin typeface="Times New Roman"/>
                        <a:ea typeface="Times New Roman"/>
                      </a:endParaRPr>
                    </a:p>
                  </a:txBody>
                  <a:tcPr marL="11284" marR="11284" marT="0" marB="0"/>
                </a:tc>
              </a:tr>
              <a:tr h="192488">
                <a:tc>
                  <a:txBody>
                    <a:bodyPr/>
                    <a:lstStyle/>
                    <a:p>
                      <a:pPr>
                        <a:spcAft>
                          <a:spcPts val="0"/>
                        </a:spcAft>
                      </a:pPr>
                      <a:r>
                        <a:rPr lang="ru-RU" sz="900" dirty="0">
                          <a:effectLst/>
                        </a:rPr>
                        <a:t> Муниципальная программа «Поддержка общественных некоммерческих организаций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439,2</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468,4</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106,6</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dirty="0">
                          <a:effectLst/>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4 621,9</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4 826,1</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104,4</a:t>
                      </a:r>
                      <a:endParaRPr lang="ru-RU" sz="900">
                        <a:effectLst/>
                        <a:latin typeface="Times New Roman"/>
                        <a:ea typeface="Times New Roman"/>
                      </a:endParaRPr>
                    </a:p>
                  </a:txBody>
                  <a:tcPr marL="11284" marR="11284" marT="0" marB="0" anchor="ctr"/>
                </a:tc>
              </a:tr>
              <a:tr h="192488">
                <a:tc>
                  <a:txBody>
                    <a:bodyPr/>
                    <a:lstStyle/>
                    <a:p>
                      <a:pPr>
                        <a:spcAft>
                          <a:spcPts val="0"/>
                        </a:spcAft>
                      </a:pPr>
                      <a:r>
                        <a:rPr lang="ru-RU" sz="900" dirty="0">
                          <a:effectLst/>
                        </a:rPr>
                        <a:t>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20 753,7</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29 620,5</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22 328,7</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22 328,7</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142,7</a:t>
                      </a:r>
                      <a:endParaRPr lang="ru-RU" sz="900" dirty="0">
                        <a:effectLst/>
                        <a:latin typeface="Times New Roman"/>
                        <a:ea typeface="Times New Roman"/>
                      </a:endParaRPr>
                    </a:p>
                  </a:txBody>
                  <a:tcPr marL="11284" marR="11284" marT="0" marB="0" anchor="ctr"/>
                </a:tc>
              </a:tr>
              <a:tr h="192488">
                <a:tc>
                  <a:txBody>
                    <a:bodyPr/>
                    <a:lstStyle/>
                    <a:p>
                      <a:pPr>
                        <a:spcAft>
                          <a:spcPts val="0"/>
                        </a:spcAft>
                      </a:pPr>
                      <a:r>
                        <a:rPr lang="ru-RU" sz="900">
                          <a:effectLst/>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150,0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1500,0</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a:effectLst/>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361,0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377,9</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390,0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390,0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104,7</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a:effectLst/>
                        </a:rPr>
                        <a:t>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6 330,1</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7 782,5</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6 185,8</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6 185,8</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122,9</a:t>
                      </a:r>
                      <a:endParaRPr lang="ru-RU" sz="900">
                        <a:effectLst/>
                        <a:latin typeface="Times New Roman"/>
                        <a:ea typeface="Times New Roman"/>
                      </a:endParaRPr>
                    </a:p>
                  </a:txBody>
                  <a:tcPr marL="11284" marR="11284" marT="0" marB="0" anchor="ctr"/>
                </a:tc>
              </a:tr>
              <a:tr h="269483">
                <a:tc>
                  <a:txBody>
                    <a:bodyPr/>
                    <a:lstStyle/>
                    <a:p>
                      <a:pPr>
                        <a:spcAft>
                          <a:spcPts val="0"/>
                        </a:spcAft>
                      </a:pPr>
                      <a:r>
                        <a:rPr lang="ru-RU" sz="900">
                          <a:effectLst/>
                        </a:rPr>
                        <a:t>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2 690,0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4 094,4</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3 498,2</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3 498,2</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152,2</a:t>
                      </a:r>
                      <a:endParaRPr lang="ru-RU" sz="900" dirty="0">
                        <a:effectLst/>
                        <a:latin typeface="Times New Roman"/>
                        <a:ea typeface="Times New Roman"/>
                      </a:endParaRPr>
                    </a:p>
                  </a:txBody>
                  <a:tcPr marL="11284" marR="11284" marT="0" marB="0" anchor="ctr"/>
                </a:tc>
              </a:tr>
              <a:tr h="269483">
                <a:tc>
                  <a:txBody>
                    <a:bodyPr/>
                    <a:lstStyle/>
                    <a:p>
                      <a:pPr>
                        <a:spcAft>
                          <a:spcPts val="0"/>
                        </a:spcAft>
                      </a:pPr>
                      <a:r>
                        <a:rPr lang="ru-RU" sz="900">
                          <a:effectLst/>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200,0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689,0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950,0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950,0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344,5</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a:effectLst/>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420,0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420,0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402,5</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77,4</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100,0</a:t>
                      </a:r>
                      <a:endParaRPr lang="ru-RU" sz="900" dirty="0">
                        <a:effectLst/>
                        <a:latin typeface="Times New Roman"/>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3426" y="465138"/>
            <a:ext cx="850411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предусмотренные в местном бюджете, (продолжение):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(тыс.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2636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80728"/>
            <a:ext cx="8229600" cy="2088232"/>
          </a:xfrm>
        </p:spPr>
        <p:txBody>
          <a:bodyPr/>
          <a:lstStyle/>
          <a:p>
            <a:pPr algn="ctr">
              <a:spcBef>
                <a:spcPts val="100"/>
              </a:spcBef>
            </a:pPr>
            <a:r>
              <a:rPr lang="ru-RU" sz="1400" b="1" i="1" u="sng" dirty="0">
                <a:solidFill>
                  <a:schemeClr val="accent5">
                    <a:lumMod val="25000"/>
                  </a:schemeClr>
                </a:solidFill>
                <a:latin typeface="Times New Roman"/>
                <a:cs typeface="Times New Roman"/>
              </a:rPr>
              <a:t>Форма</a:t>
            </a:r>
            <a:r>
              <a:rPr lang="ru-RU" sz="1400" b="1" i="1" u="sng" spc="-4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участия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граждан</a:t>
            </a:r>
            <a:r>
              <a:rPr lang="ru-RU" sz="1400" b="1" i="1" u="sng" spc="-10"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в</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публичных</a:t>
            </a:r>
            <a:r>
              <a:rPr lang="ru-RU" sz="1400" b="1" i="1" u="sng" spc="-5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слушаниях,</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проводимых</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в</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муниципальном</a:t>
            </a:r>
            <a:r>
              <a:rPr lang="ru-RU" sz="1400" b="1" i="1" u="sng" spc="-3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образовании</a:t>
            </a:r>
            <a:r>
              <a:rPr lang="ru-RU" sz="1400" b="1" i="1" u="sng" spc="-2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a:t>
            </a:r>
            <a:r>
              <a:rPr lang="ru-RU" sz="1400" b="1" i="1" u="sng" spc="-10" dirty="0" smtClean="0">
                <a:solidFill>
                  <a:schemeClr val="accent5">
                    <a:lumMod val="25000"/>
                  </a:schemeClr>
                </a:solidFill>
                <a:latin typeface="Times New Roman"/>
                <a:cs typeface="Times New Roman"/>
              </a:rPr>
              <a:t>Демидовский </a:t>
            </a:r>
            <a:r>
              <a:rPr lang="ru-RU" sz="1400" b="1" i="1" u="sng" dirty="0" smtClean="0">
                <a:solidFill>
                  <a:schemeClr val="accent5">
                    <a:lumMod val="25000"/>
                  </a:schemeClr>
                </a:solidFill>
                <a:latin typeface="Times New Roman"/>
                <a:cs typeface="Times New Roman"/>
              </a:rPr>
              <a:t>район</a:t>
            </a:r>
            <a:r>
              <a:rPr lang="ru-RU" sz="1400" b="1" i="1" u="sng" dirty="0">
                <a:solidFill>
                  <a:schemeClr val="accent5">
                    <a:lumMod val="25000"/>
                  </a:schemeClr>
                </a:solidFill>
                <a:latin typeface="Times New Roman"/>
                <a:cs typeface="Times New Roman"/>
              </a:rPr>
              <a:t>»</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Смоленской</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области</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и</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механизм</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взаимодействия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местного</a:t>
            </a:r>
            <a:r>
              <a:rPr lang="ru-RU" sz="1400" b="1" i="1" u="sng" spc="-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населения с</a:t>
            </a:r>
            <a:r>
              <a:rPr lang="ru-RU" sz="1400" b="1" i="1" u="sng" spc="10" dirty="0">
                <a:solidFill>
                  <a:schemeClr val="accent5">
                    <a:lumMod val="25000"/>
                  </a:schemeClr>
                </a:solidFill>
                <a:latin typeface="Times New Roman"/>
                <a:cs typeface="Times New Roman"/>
              </a:rPr>
              <a:t> </a:t>
            </a:r>
            <a:r>
              <a:rPr lang="ru-RU" sz="1400" b="1" i="1" u="sng" dirty="0" smtClean="0">
                <a:solidFill>
                  <a:schemeClr val="accent5">
                    <a:lumMod val="25000"/>
                  </a:schemeClr>
                </a:solidFill>
                <a:latin typeface="Times New Roman"/>
                <a:cs typeface="Times New Roman"/>
              </a:rPr>
              <a:t>депутатами Демидовского районного Совета депутатов</a:t>
            </a:r>
            <a:br>
              <a:rPr lang="ru-RU" sz="1400" b="1" i="1" u="sng" dirty="0" smtClean="0">
                <a:solidFill>
                  <a:schemeClr val="accent5">
                    <a:lumMod val="25000"/>
                  </a:schemeClr>
                </a:solidFill>
                <a:latin typeface="Times New Roman"/>
                <a:cs typeface="Times New Roman"/>
              </a:rPr>
            </a:br>
            <a:r>
              <a:rPr lang="ru-RU" sz="1400" b="1" i="1" u="sng" dirty="0" smtClean="0">
                <a:solidFill>
                  <a:schemeClr val="accent5">
                    <a:lumMod val="25000"/>
                  </a:schemeClr>
                </a:solidFill>
                <a:latin typeface="Times New Roman"/>
                <a:cs typeface="Times New Roman"/>
              </a:rPr>
              <a:t/>
            </a:r>
            <a:br>
              <a:rPr lang="ru-RU" sz="1400" b="1" i="1" u="sng" dirty="0" smtClean="0">
                <a:solidFill>
                  <a:schemeClr val="accent5">
                    <a:lumMod val="25000"/>
                  </a:schemeClr>
                </a:solidFill>
                <a:latin typeface="Times New Roman"/>
                <a:cs typeface="Times New Roman"/>
              </a:rPr>
            </a:br>
            <a:r>
              <a:rPr lang="ru-RU" sz="1400" dirty="0" smtClean="0">
                <a:latin typeface="Times New Roman"/>
                <a:cs typeface="Times New Roman"/>
              </a:rPr>
              <a:t/>
            </a:r>
            <a:br>
              <a:rPr lang="ru-RU" sz="1400" dirty="0" smtClean="0">
                <a:latin typeface="Times New Roman"/>
                <a:cs typeface="Times New Roman"/>
              </a:rPr>
            </a:br>
            <a:r>
              <a:rPr lang="ru-RU" sz="1200" b="1" dirty="0" smtClean="0">
                <a:solidFill>
                  <a:schemeClr val="accent5">
                    <a:lumMod val="25000"/>
                  </a:schemeClr>
                </a:solidFill>
                <a:latin typeface="Times New Roman"/>
                <a:cs typeface="Times New Roman"/>
              </a:rPr>
              <a:t>Важной</a:t>
            </a:r>
            <a:r>
              <a:rPr lang="ru-RU" sz="1200" b="1" spc="2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частью</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бюджетного</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процесса</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рассмотрение</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26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публичных </a:t>
            </a:r>
            <a:r>
              <a:rPr lang="ru-RU" sz="1200" b="1" dirty="0" smtClean="0">
                <a:solidFill>
                  <a:schemeClr val="accent5">
                    <a:lumMod val="25000"/>
                  </a:schemeClr>
                </a:solidFill>
                <a:latin typeface="Times New Roman"/>
                <a:cs typeface="Times New Roman"/>
              </a:rPr>
              <a:t>слушаниях</a:t>
            </a:r>
            <a:r>
              <a:rPr lang="ru-RU" sz="1200" b="1" spc="315" dirty="0" smtClean="0">
                <a:solidFill>
                  <a:schemeClr val="accent5">
                    <a:lumMod val="25000"/>
                  </a:schemeClr>
                </a:solidFill>
                <a:latin typeface="Times New Roman"/>
                <a:cs typeface="Times New Roman"/>
              </a:rPr>
              <a:t> </a:t>
            </a:r>
            <a:br>
              <a:rPr lang="ru-RU" sz="1200" b="1" spc="315" dirty="0" smtClean="0">
                <a:solidFill>
                  <a:schemeClr val="accent5">
                    <a:lumMod val="25000"/>
                  </a:schemeClr>
                </a:solidFill>
                <a:latin typeface="Times New Roman"/>
                <a:cs typeface="Times New Roman"/>
              </a:rPr>
            </a:br>
            <a:r>
              <a:rPr lang="ru-RU" sz="1200" b="1" spc="315" dirty="0" smtClean="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проекта</a:t>
            </a:r>
            <a:r>
              <a:rPr lang="ru-RU" sz="1200" b="1" u="sng" spc="31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2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следующий</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плановый</a:t>
            </a:r>
            <a:r>
              <a:rPr lang="ru-RU" sz="1200" b="1" spc="35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период</a:t>
            </a:r>
            <a:r>
              <a:rPr lang="ru-RU" sz="1200" b="1" spc="35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(далее</a:t>
            </a:r>
            <a:r>
              <a:rPr lang="ru-RU" sz="1200" b="1" spc="34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a:t>
            </a:r>
            <a:r>
              <a:rPr lang="ru-RU" sz="1200" b="1" spc="36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бюджет </a:t>
            </a:r>
            <a:r>
              <a:rPr lang="ru-RU" sz="1200" b="1" dirty="0" smtClean="0">
                <a:solidFill>
                  <a:schemeClr val="accent5">
                    <a:lumMod val="25000"/>
                  </a:schemeClr>
                </a:solidFill>
                <a:latin typeface="Times New Roman"/>
                <a:cs typeface="Times New Roman"/>
              </a:rPr>
              <a:t>муниципального</a:t>
            </a:r>
            <a:r>
              <a:rPr lang="ru-RU" sz="1200" b="1" spc="9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района),</a:t>
            </a:r>
            <a:r>
              <a:rPr lang="ru-RU" sz="1200" b="1" spc="90" dirty="0" smtClean="0">
                <a:solidFill>
                  <a:schemeClr val="accent5">
                    <a:lumMod val="25000"/>
                  </a:schemeClr>
                </a:solidFill>
                <a:latin typeface="Times New Roman"/>
                <a:cs typeface="Times New Roman"/>
              </a:rPr>
              <a:t> </a:t>
            </a:r>
            <a:br>
              <a:rPr lang="ru-RU" sz="1200" b="1" spc="90"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а</a:t>
            </a:r>
            <a:r>
              <a:rPr lang="ru-RU" sz="1200" b="1" spc="8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также</a:t>
            </a:r>
            <a:r>
              <a:rPr lang="ru-RU" sz="1200" b="1" spc="8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отчета</a:t>
            </a:r>
            <a:r>
              <a:rPr lang="ru-RU" sz="1200" b="1" u="sng" spc="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об</a:t>
            </a:r>
            <a:r>
              <a:rPr lang="ru-RU" sz="1200" b="1" u="sng" spc="4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исполнении</a:t>
            </a:r>
            <a:r>
              <a:rPr lang="ru-RU" sz="1200" b="1" u="sng" spc="9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района</a:t>
            </a:r>
            <a:r>
              <a:rPr lang="ru-RU" sz="1200" b="1" spc="80" dirty="0">
                <a:solidFill>
                  <a:schemeClr val="accent5">
                    <a:lumMod val="25000"/>
                  </a:schemeClr>
                </a:solidFill>
                <a:latin typeface="Times New Roman"/>
                <a:cs typeface="Times New Roman"/>
              </a:rPr>
              <a:t> </a:t>
            </a:r>
            <a:r>
              <a:rPr lang="ru-RU" sz="1200" b="1" spc="-25" dirty="0">
                <a:solidFill>
                  <a:schemeClr val="accent5">
                    <a:lumMod val="25000"/>
                  </a:schemeClr>
                </a:solidFill>
                <a:latin typeface="Times New Roman"/>
                <a:cs typeface="Times New Roman"/>
              </a:rPr>
              <a:t>за </a:t>
            </a:r>
            <a:r>
              <a:rPr lang="ru-RU" sz="1200" b="1" dirty="0">
                <a:solidFill>
                  <a:schemeClr val="accent5">
                    <a:lumMod val="25000"/>
                  </a:schemeClr>
                </a:solidFill>
                <a:latin typeface="Times New Roman"/>
                <a:cs typeface="Times New Roman"/>
              </a:rPr>
              <a:t>прошедший</a:t>
            </a:r>
            <a:r>
              <a:rPr lang="ru-RU" sz="1200" b="1" spc="-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6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год.</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a:t>
            </a:r>
            <a:br>
              <a:rPr lang="ru-RU" sz="1200" b="1" dirty="0">
                <a:solidFill>
                  <a:schemeClr val="accent5">
                    <a:lumMod val="25000"/>
                  </a:schemeClr>
                </a:solidFill>
                <a:latin typeface="Times New Roman" panose="02020603050405020304" pitchFamily="18" charset="0"/>
                <a:cs typeface="Times New Roman" panose="02020603050405020304" pitchFamily="18" charset="0"/>
              </a:rPr>
            </a:br>
            <a:endParaRPr lang="ru-RU" sz="12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611799"/>
            <a:ext cx="3456384" cy="2993957"/>
          </a:xfrm>
          <a:prstGeom prst="rect">
            <a:avLst/>
          </a:prstGeom>
          <a:ln>
            <a:noFill/>
          </a:ln>
          <a:effectLst>
            <a:softEdge rad="1125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5179708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980728"/>
            <a:ext cx="8229600" cy="5400600"/>
          </a:xfrm>
        </p:spPr>
        <p:txBody>
          <a:bodyPr/>
          <a:lstStyle/>
          <a:p>
            <a:pPr marL="12700" marR="5080" indent="250825" algn="ctr">
              <a:lnSpc>
                <a:spcPct val="100000"/>
              </a:lnSpc>
              <a:spcBef>
                <a:spcPts val="100"/>
              </a:spcBef>
            </a:pPr>
            <a:r>
              <a:rPr lang="ru-RU" sz="1200" b="1" dirty="0">
                <a:solidFill>
                  <a:schemeClr val="accent5">
                    <a:lumMod val="25000"/>
                  </a:schemeClr>
                </a:solidFill>
                <a:latin typeface="Times New Roman" panose="02020603050405020304" pitchFamily="18" charset="0"/>
                <a:cs typeface="Times New Roman" panose="02020603050405020304" pitchFamily="18" charset="0"/>
              </a:rPr>
              <a:t>О</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времени</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месте</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вопросах,</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обсуждению,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местные</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жители</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оповещаются</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заблаговременно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образования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 области</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информационно-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телекоммуникационной</a:t>
            </a:r>
            <a:r>
              <a:rPr lang="ru-RU" sz="1200" b="1" spc="1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сети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«Интернет», </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социальных</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сетях</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VK» 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«ОK</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Проекты</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муниципальных</a:t>
            </a:r>
            <a:r>
              <a:rPr lang="ru-RU" sz="1200" b="1" spc="2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правовых</a:t>
            </a:r>
            <a:r>
              <a:rPr lang="ru-RU" sz="1200" b="1" spc="2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рассмотрению</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итоги их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обсуждения также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публикуются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страницах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газеты</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и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официальном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проводятся</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открыто.</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Граждане</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них</a:t>
            </a:r>
            <a:r>
              <a:rPr lang="ru-RU" sz="1200" b="1"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2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участие.</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Все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1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1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открытым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голосованием</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большинством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голосов участников</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слушаний</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Результатом</a:t>
            </a:r>
            <a:r>
              <a:rPr lang="ru-RU" sz="1200" b="1" dirty="0">
                <a:solidFill>
                  <a:schemeClr val="accent5">
                    <a:lumMod val="25000"/>
                  </a:schemeClr>
                </a:solidFill>
                <a:latin typeface="Times New Roman" panose="02020603050405020304" pitchFamily="18" charset="0"/>
                <a:cs typeface="Times New Roman" panose="02020603050405020304" pitchFamily="18" charset="0"/>
              </a:rPr>
              <a:t> обсуждения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проектов</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решений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районного Совета депутатов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одобрение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отклонение</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Такая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форма</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участия</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административной</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деятельности</a:t>
            </a:r>
            <a:r>
              <a:rPr lang="ru-RU" sz="1200" b="1" spc="1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оказывает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влияние</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содержание</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которые</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проявлением</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непосредственной демократии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11.05.2023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0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0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u="sng"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об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u="sng" spc="48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u="sng" spc="4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u="sng" spc="48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u="sng" spc="48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u="sng" spc="4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u="sng" spc="48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Смоленской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u="sng"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за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2022</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год.</a:t>
            </a:r>
            <a:b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14.12.2023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u="sng"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2024</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год 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плановый</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период</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2025</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2026</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годов.</a:t>
            </a:r>
            <a:r>
              <a:rPr lang="ru-RU" sz="1200" b="1" u="sng" spc="-10" dirty="0">
                <a:latin typeface="Times New Roman"/>
                <a:cs typeface="Times New Roman"/>
              </a:rPr>
              <a:t/>
            </a:r>
            <a:br>
              <a:rPr lang="ru-RU" sz="1200" b="1" u="sng" spc="-10" dirty="0">
                <a:latin typeface="Times New Roman"/>
                <a:cs typeface="Times New Roman"/>
              </a:rPr>
            </a:br>
            <a:endParaRPr lang="ru-RU" sz="1200" b="1" u="sng"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3466007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5904656"/>
          </a:xfrm>
        </p:spPr>
        <p:txBody>
          <a:bodyPr/>
          <a:lstStyle/>
          <a:p>
            <a:pPr marL="12700" marR="5080" algn="ctr">
              <a:lnSpc>
                <a:spcPct val="113799"/>
              </a:lnSpc>
              <a:spcBef>
                <a:spcPts val="90"/>
              </a:spcBef>
            </a:pP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Взаимодействие</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3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происходит</a:t>
            </a:r>
            <a:r>
              <a:rPr lang="ru-RU" sz="1200" b="1" spc="3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3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a:t>
            </a:r>
            <a:r>
              <a:rPr lang="ru-RU" sz="1200" b="1" spc="3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другим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вопросам</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значения.</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u="sng"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слушания также</a:t>
            </a:r>
            <a:r>
              <a:rPr lang="ru-RU" sz="1200" b="1" u="sng"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выносятся: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внесении</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изменений</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(или)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дополнений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кроме</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случаев,</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когда</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изменения</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вносятся</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форме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точного</a:t>
            </a:r>
            <a:r>
              <a:rPr lang="ru-RU" sz="1200" b="1" spc="1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воспроизведения</a:t>
            </a:r>
            <a:r>
              <a:rPr lang="ru-RU" sz="1200" b="1" spc="1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положений</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uFill>
                  <a:solidFill>
                    <a:srgbClr val="AC1F1F"/>
                  </a:solidFill>
                </a:uFill>
                <a:latin typeface="Times New Roman" panose="02020603050405020304" pitchFamily="18" charset="0"/>
                <a:cs typeface="Times New Roman" panose="02020603050405020304" pitchFamily="18" charset="0"/>
              </a:rPr>
              <a:t>Конституции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федеральных</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законов,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областных</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законов</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целях</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приведения</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соответствие</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этими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нормативными</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правовыми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актами;</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п</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роекты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планов и программ развития муниципального образования «Демидовский район» Смоленской области, проекты правил землепользования и застройки, проекты планировки территорий и проекты межевания территорий, а также вопросы предоставления разрешений на условно разрешенный вид использования земельных участков и объектов капитального строительства, вопросы отклонения от предельных параметров разрешенного строительства, реконструкции объектов капитального строительства, вопросы изменения одного вида разрешенного использования земельных участков и объектов капитального строительства на другой вид такого использования при отсутствии утвержденных правил землепользования и застройки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вопросы</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преобразовании</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района.</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Население</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может</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выступать</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инициатором</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этом</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инициативная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группа</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должна</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обратиться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 районный Совет депутатов с</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ходатайством</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проведении</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Данная</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инициатива</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реализуется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Положением</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порядке</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организации</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муниципальном</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образовании</a:t>
            </a:r>
            <a:r>
              <a:rPr lang="ru-RU" sz="1200" b="1" spc="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(утверждено</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решением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21 июня 2012</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86,</a:t>
            </a:r>
            <a:r>
              <a:rPr lang="ru-RU" sz="1200" b="1" spc="4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изменением от 27 декабря 2022 № 119/12),</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разработанным</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28</a:t>
            </a:r>
            <a:r>
              <a:rPr lang="ru-RU" sz="1200" b="1" spc="2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Федерального</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закона</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06 октября 2003</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131-</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ФЗ</a:t>
            </a:r>
            <a:r>
              <a:rPr lang="ru-RU" sz="1200" b="1" spc="2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общих</a:t>
            </a:r>
            <a:r>
              <a:rPr lang="ru-RU" sz="1200" b="1" spc="2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принципах организации</a:t>
            </a:r>
            <a:r>
              <a:rPr lang="ru-RU" sz="1200" b="1"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самоуправления</a:t>
            </a:r>
            <a:r>
              <a:rPr lang="ru-RU" sz="1200" b="1" spc="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endParaRPr lang="ru-RU" sz="1200" b="1" u="sng"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6148831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476672"/>
            <a:ext cx="8229600" cy="6048672"/>
          </a:xfrm>
        </p:spPr>
        <p:txBody>
          <a:bodyPr/>
          <a:lstStyle/>
          <a:p>
            <a:pPr marR="5080" algn="ctr">
              <a:lnSpc>
                <a:spcPct val="100000"/>
              </a:lnSpc>
              <a:spcBef>
                <a:spcPts val="100"/>
              </a:spcBef>
              <a:tabLst>
                <a:tab pos="237490" algn="l"/>
                <a:tab pos="1463040" algn="l"/>
                <a:tab pos="2447290" algn="l"/>
                <a:tab pos="3723640" algn="l"/>
                <a:tab pos="4335780" algn="l"/>
                <a:tab pos="5292090" algn="l"/>
                <a:tab pos="5953125" algn="l"/>
              </a:tabLst>
            </a:pPr>
            <a:r>
              <a:rPr lang="ru-RU" sz="1200" b="1" spc="-50" dirty="0">
                <a:solidFill>
                  <a:schemeClr val="accent5">
                    <a:lumMod val="25000"/>
                  </a:schemeClr>
                </a:solidFill>
                <a:latin typeface="Times New Roman"/>
                <a:cs typeface="Times New Roman"/>
              </a:rPr>
              <a:t>В</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муниципальном</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образовании</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 район»</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Смоленской</a:t>
            </a:r>
            <a:r>
              <a:rPr lang="ru-RU" sz="1200" b="1" dirty="0" smtClean="0">
                <a:solidFill>
                  <a:schemeClr val="accent5">
                    <a:lumMod val="25000"/>
                  </a:schemeClr>
                </a:solidFill>
                <a:latin typeface="Times New Roman"/>
                <a:cs typeface="Times New Roman"/>
              </a:rPr>
              <a:t> о</a:t>
            </a:r>
            <a:r>
              <a:rPr lang="ru-RU" sz="1200" b="1" spc="-10" dirty="0" smtClean="0">
                <a:solidFill>
                  <a:schemeClr val="accent5">
                    <a:lumMod val="25000"/>
                  </a:schemeClr>
                </a:solidFill>
                <a:latin typeface="Times New Roman"/>
                <a:cs typeface="Times New Roman"/>
              </a:rPr>
              <a:t>бласти</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органом</a:t>
            </a:r>
            <a:r>
              <a:rPr lang="ru-RU" sz="1200" b="1" spc="-10" dirty="0">
                <a:solidFill>
                  <a:schemeClr val="accent5">
                    <a:lumMod val="25000"/>
                  </a:schemeClr>
                </a:solidFill>
                <a:latin typeface="Times New Roman"/>
                <a:cs typeface="Times New Roman"/>
              </a:rPr>
              <a:t>,</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осуществляющим</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составление</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организацию</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исполнения</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бюджета</a:t>
            </a:r>
            <a:r>
              <a:rPr lang="ru-RU" sz="1200" b="1" spc="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85"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образования</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a:t>
            </a:r>
            <a:r>
              <a:rPr lang="ru-RU" sz="1200" b="1" spc="-2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3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Администрации </a:t>
            </a:r>
            <a:r>
              <a:rPr lang="ru-RU" sz="1200" b="1" dirty="0">
                <a:solidFill>
                  <a:schemeClr val="accent5">
                    <a:lumMod val="25000"/>
                  </a:schemeClr>
                </a:solidFill>
                <a:latin typeface="Times New Roman"/>
                <a:cs typeface="Times New Roman"/>
              </a:rPr>
              <a:t>муниципального</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области</a:t>
            </a:r>
            <a:br>
              <a:rPr lang="ru-RU" sz="1200" b="1" dirty="0" smtClean="0">
                <a:solidFill>
                  <a:schemeClr val="accent5">
                    <a:lumMod val="25000"/>
                  </a:schemeClr>
                </a:solidFill>
                <a:latin typeface="Times New Roman"/>
                <a:cs typeface="Times New Roman"/>
              </a:rPr>
            </a:br>
            <a:r>
              <a:rPr lang="ru-RU" sz="1200" b="1" spc="35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(сокращенное наименование</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 </a:t>
            </a:r>
            <a:r>
              <a:rPr lang="ru-RU" sz="1200" b="1" spc="-10" dirty="0">
                <a:solidFill>
                  <a:schemeClr val="accent5">
                    <a:lumMod val="25000"/>
                  </a:schemeClr>
                </a:solidFill>
                <a:latin typeface="Times New Roman"/>
                <a:cs typeface="Times New Roman"/>
              </a:rPr>
              <a:t>управление </a:t>
            </a:r>
            <a:r>
              <a:rPr lang="ru-RU" sz="1200" b="1" dirty="0">
                <a:solidFill>
                  <a:schemeClr val="accent5">
                    <a:lumMod val="25000"/>
                  </a:schemeClr>
                </a:solidFill>
                <a:latin typeface="Times New Roman"/>
                <a:cs typeface="Times New Roman"/>
              </a:rPr>
              <a:t>МО</a:t>
            </a:r>
            <a:r>
              <a:rPr lang="ru-RU" sz="1200" b="1" spc="-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a:t>
            </a:r>
            <a:r>
              <a:rPr lang="ru-RU" sz="1200" b="1" spc="-20" dirty="0" smtClean="0">
                <a:solidFill>
                  <a:schemeClr val="accent5">
                    <a:lumMod val="25000"/>
                  </a:schemeClr>
                </a:solidFill>
                <a:latin typeface="Times New Roman"/>
                <a:cs typeface="Times New Roman"/>
              </a:rPr>
              <a:t>Демидовский</a:t>
            </a:r>
            <a:r>
              <a:rPr lang="ru-RU" sz="1200" b="1" spc="3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По</a:t>
            </a:r>
            <a:r>
              <a:rPr lang="ru-RU" sz="1200" b="1" spc="45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итогам</a:t>
            </a:r>
            <a:r>
              <a:rPr lang="ru-RU" sz="1200" b="1" spc="459"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оценки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платежеспособности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бюджетов</a:t>
            </a:r>
            <a:r>
              <a:rPr lang="ru-RU" sz="1200" b="1" spc="4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районов</a:t>
            </a:r>
            <a:r>
              <a:rPr lang="ru-RU" sz="1200" b="1" spc="4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459"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качества </a:t>
            </a:r>
            <a:r>
              <a:rPr lang="ru-RU" sz="1200" b="1" dirty="0">
                <a:solidFill>
                  <a:schemeClr val="accent5">
                    <a:lumMod val="25000"/>
                  </a:schemeClr>
                </a:solidFill>
                <a:latin typeface="Times New Roman"/>
                <a:cs typeface="Times New Roman"/>
              </a:rPr>
              <a:t>управления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2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финансами</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муниципальное</a:t>
            </a:r>
            <a:r>
              <a:rPr lang="ru-RU" sz="1200" b="1" spc="2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образование</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26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находится</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десятке</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лучших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Смоленской </a:t>
            </a:r>
            <a:r>
              <a:rPr lang="ru-RU" sz="1200" b="1" dirty="0" smtClean="0">
                <a:solidFill>
                  <a:schemeClr val="accent5">
                    <a:lumMod val="25000"/>
                  </a:schemeClr>
                </a:solidFill>
                <a:latin typeface="Times New Roman"/>
                <a:cs typeface="Times New Roman"/>
              </a:rPr>
              <a:t>области</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за</a:t>
            </a:r>
            <a:r>
              <a:rPr lang="ru-RU" sz="1200" b="1" spc="484"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2019</a:t>
            </a:r>
            <a:r>
              <a:rPr lang="ru-RU" sz="1200" b="1" spc="490" dirty="0" smtClean="0">
                <a:solidFill>
                  <a:schemeClr val="accent5">
                    <a:lumMod val="25000"/>
                  </a:schemeClr>
                </a:solidFill>
                <a:latin typeface="Times New Roman"/>
                <a:cs typeface="Times New Roman"/>
              </a:rPr>
              <a:t> -</a:t>
            </a:r>
            <a:r>
              <a:rPr lang="ru-RU" sz="1200" b="1" spc="95"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2023</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годы</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ему</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присвоена</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I</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степень</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(соответствует</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высокому</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качеству </a:t>
            </a:r>
            <a:r>
              <a:rPr lang="ru-RU" sz="1200" b="1" dirty="0">
                <a:solidFill>
                  <a:schemeClr val="accent5">
                    <a:lumMod val="25000"/>
                  </a:schemeClr>
                </a:solidFill>
                <a:latin typeface="Times New Roman"/>
                <a:cs typeface="Times New Roman"/>
              </a:rPr>
              <a:t>управления</a:t>
            </a:r>
            <a:r>
              <a:rPr lang="ru-RU" sz="1200" b="1" spc="1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13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финансами).</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В</a:t>
            </a:r>
            <a:r>
              <a:rPr lang="ru-RU" sz="1200" b="1" spc="114"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областном</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конкурсе</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среди</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14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1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12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лучшую </a:t>
            </a:r>
            <a:r>
              <a:rPr lang="ru-RU" sz="1200" b="1" dirty="0">
                <a:solidFill>
                  <a:schemeClr val="accent5">
                    <a:lumMod val="25000"/>
                  </a:schemeClr>
                </a:solidFill>
                <a:latin typeface="Times New Roman"/>
                <a:cs typeface="Times New Roman"/>
              </a:rPr>
              <a:t>брошюру</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для</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граждан»</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МО</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44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40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находится</a:t>
            </a:r>
            <a:r>
              <a:rPr lang="ru-RU" sz="1200" b="1" spc="10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числе</a:t>
            </a:r>
            <a:r>
              <a:rPr lang="ru-RU" sz="1200" b="1" spc="10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победителей</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2019 году – </a:t>
            </a:r>
            <a:r>
              <a:rPr lang="en-US" sz="1200" b="1" spc="-10" dirty="0" smtClean="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2020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2021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2022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2023 </a:t>
            </a:r>
            <a:r>
              <a:rPr lang="ru-RU" sz="1200" b="1" spc="-10" dirty="0">
                <a:solidFill>
                  <a:schemeClr val="accent5">
                    <a:lumMod val="25000"/>
                  </a:schemeClr>
                </a:solidFill>
                <a:latin typeface="Times New Roman"/>
                <a:cs typeface="Times New Roman"/>
              </a:rPr>
              <a:t>году – </a:t>
            </a:r>
            <a:r>
              <a:rPr lang="en-US" sz="1200" b="1" spc="-10" dirty="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endParaRPr lang="ru-RU" sz="1200" b="1" dirty="0">
              <a:solidFill>
                <a:schemeClr val="accent5">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36765193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ctrTitle" idx="4294967295"/>
          </p:nvPr>
        </p:nvSpPr>
        <p:spPr>
          <a:xfrm>
            <a:off x="3275856" y="-207666"/>
            <a:ext cx="5693840" cy="936625"/>
          </a:xfrm>
        </p:spPr>
        <p:txBody>
          <a:bodyPr/>
          <a:lstStyle/>
          <a:p>
            <a:pPr algn="r"/>
            <a:r>
              <a:rPr lang="ru-RU" sz="2000" b="1" i="1" dirty="0" smtClean="0">
                <a:solidFill>
                  <a:srgbClr val="000066"/>
                </a:solidFill>
                <a:latin typeface="Times New Roman" panose="02020603050405020304" pitchFamily="18" charset="0"/>
                <a:cs typeface="Times New Roman" panose="02020603050405020304" pitchFamily="18" charset="0"/>
              </a:rPr>
              <a:t>Контактная информация</a:t>
            </a:r>
            <a:endParaRPr lang="ru-RU" sz="2000" b="1" i="1" dirty="0">
              <a:solidFill>
                <a:srgbClr val="000066"/>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ул</a:t>
            </a:r>
            <a:r>
              <a:rPr lang="ru-RU" dirty="0" smtClean="0"/>
              <a:t>. Коммунистическая</a:t>
            </a:r>
            <a:r>
              <a:rPr lang="ru-RU" dirty="0"/>
              <a:t>, д.10, </a:t>
            </a:r>
            <a:r>
              <a:rPr lang="ru-RU" err="1"/>
              <a:t>г</a:t>
            </a:r>
            <a:r>
              <a:rPr lang="ru-RU" smtClean="0"/>
              <a:t>. 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en-US" dirty="0">
                <a:hlinkClick r:id="rId2"/>
              </a:rPr>
              <a:t>fdm03fin</a:t>
            </a:r>
            <a:r>
              <a:rPr lang="ru-RU" dirty="0">
                <a:hlinkClick r:id="rId2"/>
              </a:rPr>
              <a:t>@</a:t>
            </a:r>
            <a:r>
              <a:rPr lang="en-US" dirty="0" err="1">
                <a:hlinkClick r:id="rId2"/>
              </a:rPr>
              <a:t>yandex</a:t>
            </a:r>
            <a:r>
              <a:rPr lang="ru-RU" dirty="0">
                <a:hlinkClick r:id="rId2"/>
              </a:rPr>
              <a:t>.</a:t>
            </a:r>
            <a:r>
              <a:rPr lang="ru-RU">
                <a:hlinkClick r:id="rId2"/>
              </a:rPr>
              <a:t>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9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процесс 2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Блок-схема: процесс 6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292147" y="3659227"/>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процесс 3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2024 </a:t>
            </a:r>
            <a:r>
              <a:rPr lang="ru-RU" i="1" dirty="0">
                <a:solidFill>
                  <a:srgbClr val="000066"/>
                </a:solidFill>
              </a:rPr>
              <a:t>год и на плановый период </a:t>
            </a:r>
            <a:r>
              <a:rPr lang="ru-RU" i="1" dirty="0" smtClean="0">
                <a:solidFill>
                  <a:srgbClr val="000066"/>
                </a:solidFill>
              </a:rPr>
              <a:t>2025 </a:t>
            </a:r>
            <a:r>
              <a:rPr lang="ru-RU" i="1">
                <a:solidFill>
                  <a:srgbClr val="000066"/>
                </a:solidFill>
              </a:rPr>
              <a:t>и </a:t>
            </a:r>
            <a:r>
              <a:rPr lang="ru-RU" i="1" smtClean="0">
                <a:solidFill>
                  <a:srgbClr val="000066"/>
                </a:solidFill>
              </a:rPr>
              <a:t>2026 </a:t>
            </a:r>
            <a:r>
              <a:rPr lang="ru-RU" i="1" dirty="0">
                <a:solidFill>
                  <a:srgbClr val="000066"/>
                </a:solidFill>
              </a:rPr>
              <a:t>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26388931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375470218"/>
              </p:ext>
            </p:extLst>
          </p:nvPr>
        </p:nvGraphicFramePr>
        <p:xfrm>
          <a:off x="328613" y="1989138"/>
          <a:ext cx="8478837" cy="3144837"/>
        </p:xfrm>
        <a:graphic>
          <a:graphicData uri="http://schemas.openxmlformats.org/presentationml/2006/ole">
            <mc:AlternateContent xmlns:mc="http://schemas.openxmlformats.org/markup-compatibility/2006">
              <mc:Choice xmlns:v="urn:schemas-microsoft-com:vml" Requires="v">
                <p:oleObj spid="_x0000_s40703" name="Лист" r:id="rId4" imgW="8401050" imgH="3114675" progId="Excel.Sheet.8">
                  <p:embed/>
                </p:oleObj>
              </mc:Choice>
              <mc:Fallback>
                <p:oleObj name="Лист" r:id="rId4" imgW="8401050" imgH="3114675" progId="Excel.Sheet.8">
                  <p:embed/>
                  <p:pic>
                    <p:nvPicPr>
                      <p:cNvPr id="0" name="Picture 171"/>
                      <p:cNvPicPr>
                        <a:picLocks noChangeArrowheads="1"/>
                      </p:cNvPicPr>
                      <p:nvPr/>
                    </p:nvPicPr>
                    <p:blipFill>
                      <a:blip r:embed="rId5"/>
                      <a:srcRect/>
                      <a:stretch>
                        <a:fillRect/>
                      </a:stretch>
                    </p:blipFill>
                    <p:spPr bwMode="auto">
                      <a:xfrm>
                        <a:off x="328613" y="1989138"/>
                        <a:ext cx="8478837" cy="314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6"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095616407"/>
              </p:ext>
            </p:extLst>
          </p:nvPr>
        </p:nvGraphicFramePr>
        <p:xfrm>
          <a:off x="900113" y="1989138"/>
          <a:ext cx="7886700" cy="3744912"/>
        </p:xfrm>
        <a:graphic>
          <a:graphicData uri="http://schemas.openxmlformats.org/presentationml/2006/ole">
            <mc:AlternateContent xmlns:mc="http://schemas.openxmlformats.org/markup-compatibility/2006">
              <mc:Choice xmlns:v="urn:schemas-microsoft-com:vml" Requires="v">
                <p:oleObj spid="_x0000_s138986" name="Лист" r:id="rId4" imgW="7781813" imgH="3695588" progId="Excel.Sheet.8">
                  <p:embed/>
                </p:oleObj>
              </mc:Choice>
              <mc:Fallback>
                <p:oleObj name="Лист" r:id="rId4" imgW="7781813" imgH="3695588" progId="Excel.Sheet.8">
                  <p:embed/>
                  <p:pic>
                    <p:nvPicPr>
                      <p:cNvPr id="0" name="Picture 149"/>
                      <p:cNvPicPr>
                        <a:picLocks noChangeArrowheads="1"/>
                      </p:cNvPicPr>
                      <p:nvPr/>
                    </p:nvPicPr>
                    <p:blipFill>
                      <a:blip r:embed="rId5"/>
                      <a:srcRect/>
                      <a:stretch>
                        <a:fillRect/>
                      </a:stretch>
                    </p:blipFill>
                    <p:spPr bwMode="auto">
                      <a:xfrm>
                        <a:off x="900113" y="1989138"/>
                        <a:ext cx="7886700"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91661762"/>
              </p:ext>
            </p:extLst>
          </p:nvPr>
        </p:nvGraphicFramePr>
        <p:xfrm>
          <a:off x="755650" y="1773238"/>
          <a:ext cx="7926388" cy="3509962"/>
        </p:xfrm>
        <a:graphic>
          <a:graphicData uri="http://schemas.openxmlformats.org/presentationml/2006/ole">
            <mc:AlternateContent xmlns:mc="http://schemas.openxmlformats.org/markup-compatibility/2006">
              <mc:Choice xmlns:v="urn:schemas-microsoft-com:vml" Requires="v">
                <p:oleObj spid="_x0000_s171502" name="Лист" r:id="rId3" imgW="7820137" imgH="3219562" progId="Excel.Sheet.8">
                  <p:embed/>
                </p:oleObj>
              </mc:Choice>
              <mc:Fallback>
                <p:oleObj name="Лист" r:id="rId3" imgW="7820137" imgH="3219562" progId="Excel.Sheet.8">
                  <p:embed/>
                  <p:pic>
                    <p:nvPicPr>
                      <p:cNvPr id="0" name="Object 12"/>
                      <p:cNvPicPr>
                        <a:picLocks noChangeArrowheads="1"/>
                      </p:cNvPicPr>
                      <p:nvPr/>
                    </p:nvPicPr>
                    <p:blipFill>
                      <a:blip r:embed="rId4"/>
                      <a:srcRect/>
                      <a:stretch>
                        <a:fillRect/>
                      </a:stretch>
                    </p:blipFill>
                    <p:spPr bwMode="auto">
                      <a:xfrm>
                        <a:off x="755650" y="1773238"/>
                        <a:ext cx="7926388" cy="3509962"/>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852565514"/>
              </p:ext>
            </p:extLst>
          </p:nvPr>
        </p:nvGraphicFramePr>
        <p:xfrm>
          <a:off x="500063" y="2276475"/>
          <a:ext cx="8207375" cy="3344863"/>
        </p:xfrm>
        <a:graphic>
          <a:graphicData uri="http://schemas.openxmlformats.org/presentationml/2006/ole">
            <mc:AlternateContent xmlns:mc="http://schemas.openxmlformats.org/markup-compatibility/2006">
              <mc:Choice xmlns:v="urn:schemas-microsoft-com:vml" Requires="v">
                <p:oleObj spid="_x0000_s24386" name="Лист" r:id="rId4" imgW="7572375" imgH="3086100" progId="Excel.Sheet.8">
                  <p:embed/>
                </p:oleObj>
              </mc:Choice>
              <mc:Fallback>
                <p:oleObj name="Лист" r:id="rId4" imgW="7572375" imgH="3086100" progId="Excel.Sheet.8">
                  <p:embed/>
                  <p:pic>
                    <p:nvPicPr>
                      <p:cNvPr id="0" name="Picture 235"/>
                      <p:cNvPicPr>
                        <a:picLocks noChangeArrowheads="1"/>
                      </p:cNvPicPr>
                      <p:nvPr/>
                    </p:nvPicPr>
                    <p:blipFill>
                      <a:blip r:embed="rId5"/>
                      <a:srcRect/>
                      <a:stretch>
                        <a:fillRect/>
                      </a:stretch>
                    </p:blipFill>
                    <p:spPr bwMode="auto">
                      <a:xfrm>
                        <a:off x="500063" y="2276475"/>
                        <a:ext cx="8207375"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6"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57632063"/>
              </p:ext>
            </p:extLst>
          </p:nvPr>
        </p:nvGraphicFramePr>
        <p:xfrm>
          <a:off x="231775" y="2852738"/>
          <a:ext cx="8696325" cy="2619375"/>
        </p:xfrm>
        <a:graphic>
          <a:graphicData uri="http://schemas.openxmlformats.org/presentationml/2006/ole">
            <mc:AlternateContent xmlns:mc="http://schemas.openxmlformats.org/markup-compatibility/2006">
              <mc:Choice xmlns:v="urn:schemas-microsoft-com:vml" Requires="v">
                <p:oleObj spid="_x0000_s54013" name="Лист" r:id="rId4" imgW="8696213" imgH="2619487" progId="Excel.Sheet.8">
                  <p:embed/>
                </p:oleObj>
              </mc:Choice>
              <mc:Fallback>
                <p:oleObj name="Лист" r:id="rId4" imgW="8696213" imgH="2619487" progId="Excel.Sheet.8">
                  <p:embed/>
                  <p:pic>
                    <p:nvPicPr>
                      <p:cNvPr id="0" name="Picture 168"/>
                      <p:cNvPicPr>
                        <a:picLocks noChangeArrowheads="1"/>
                      </p:cNvPicPr>
                      <p:nvPr/>
                    </p:nvPicPr>
                    <p:blipFill>
                      <a:blip r:embed="rId5"/>
                      <a:srcRect/>
                      <a:stretch>
                        <a:fillRect/>
                      </a:stretch>
                    </p:blipFill>
                    <p:spPr bwMode="auto">
                      <a:xfrm>
                        <a:off x="231775" y="2852738"/>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6"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a:t>
              </a:r>
              <a:r>
                <a:rPr lang="ru-RU" b="1" smtClean="0">
                  <a:solidFill>
                    <a:schemeClr val="bg1"/>
                  </a:solidFill>
                </a:rPr>
                <a:t>на  </a:t>
              </a:r>
              <a:r>
                <a:rPr lang="ru-RU" b="1" smtClean="0">
                  <a:solidFill>
                    <a:schemeClr val="bg1"/>
                  </a:solidFill>
                </a:rPr>
                <a:t>2024 </a:t>
              </a:r>
              <a:r>
                <a:rPr lang="ru-RU" b="1" smtClean="0">
                  <a:solidFill>
                    <a:schemeClr val="bg1"/>
                  </a:solidFill>
                </a:rPr>
                <a:t>– </a:t>
              </a:r>
              <a:r>
                <a:rPr lang="ru-RU" b="1" smtClean="0">
                  <a:solidFill>
                    <a:schemeClr val="bg1"/>
                  </a:solidFill>
                </a:rPr>
                <a:t>2026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504 330,4</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504 330,4</a:t>
              </a:r>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415 045,4</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415 045,4</a:t>
              </a:r>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448 761,2</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448 433,8</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1448479979"/>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529807206"/>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434 183,1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504 330,4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415 045,4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448 761,2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98,6</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84,2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43 698,8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52 292,9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94,1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119,7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1 946,3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44,3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84,6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388 182,5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450 091,2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358 103,6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388 548,4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443 392,1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504 330,4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415 045,4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448 433,8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97,3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- 9 209,0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169,9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478881864"/>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718 429,5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962 701,0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901 545,5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504 330,4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415 045,4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448 761,2</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718 429,5</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962 701,0</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901 081,2</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504 330,4</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415 045,4</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448 433,8</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450 091,2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35 291,6</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a:t>
            </a:r>
            <a:r>
              <a:rPr lang="ru-RU" b="1" spc="-5"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234 917,</a:t>
            </a:r>
            <a:r>
              <a:rPr lang="en-US" sz="1000" spc="-10" dirty="0" smtClean="0">
                <a:solidFill>
                  <a:schemeClr val="bg1"/>
                </a:solidFill>
                <a:latin typeface="Franklin Gothic Medium"/>
                <a:cs typeface="Franklin Gothic Medium"/>
              </a:rPr>
              <a:t>5</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ru-RU" sz="1000" b="1" spc="-30" dirty="0" smtClean="0">
                <a:solidFill>
                  <a:srgbClr val="000066"/>
                </a:solidFill>
                <a:cs typeface="Arial"/>
              </a:rPr>
              <a:t>0</a:t>
            </a:r>
            <a:r>
              <a:rPr lang="ru-RU" sz="1000" b="1" spc="30" dirty="0" smtClean="0">
                <a:solidFill>
                  <a:srgbClr val="000066"/>
                </a:solidFill>
                <a:cs typeface="Arial"/>
              </a:rPr>
              <a:t>,0</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214 969,2</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204,5</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35 291,6</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139340240"/>
              </p:ext>
            </p:extLst>
          </p:nvPr>
        </p:nvGraphicFramePr>
        <p:xfrm>
          <a:off x="638175" y="3106738"/>
          <a:ext cx="7913688" cy="2514600"/>
        </p:xfrm>
        <a:graphic>
          <a:graphicData uri="http://schemas.openxmlformats.org/presentationml/2006/ole">
            <mc:AlternateContent xmlns:mc="http://schemas.openxmlformats.org/markup-compatibility/2006">
              <mc:Choice xmlns:v="urn:schemas-microsoft-com:vml" Requires="v">
                <p:oleObj spid="_x0000_s47899" name="Лист" r:id="rId4" imgW="10944225" imgH="3476625" progId="Excel.Sheet.8">
                  <p:embed/>
                </p:oleObj>
              </mc:Choice>
              <mc:Fallback>
                <p:oleObj name="Лист" r:id="rId4" imgW="10944225" imgH="3476625" progId="Excel.Sheet.8">
                  <p:embed/>
                  <p:pic>
                    <p:nvPicPr>
                      <p:cNvPr id="0" name="Picture 190"/>
                      <p:cNvPicPr>
                        <a:picLocks noGrp="1" noChangeAspect="1" noChangeArrowheads="1"/>
                      </p:cNvPicPr>
                      <p:nvPr/>
                    </p:nvPicPr>
                    <p:blipFill>
                      <a:blip r:embed="rId5"/>
                      <a:srcRect/>
                      <a:stretch>
                        <a:fillRect/>
                      </a:stretch>
                    </p:blipFill>
                    <p:spPr bwMode="auto">
                      <a:xfrm>
                        <a:off x="638175" y="3106738"/>
                        <a:ext cx="7913688" cy="2514600"/>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6"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207365876"/>
              </p:ext>
            </p:extLst>
          </p:nvPr>
        </p:nvGraphicFramePr>
        <p:xfrm>
          <a:off x="1065229" y="2420888"/>
          <a:ext cx="7577750" cy="3456384"/>
        </p:xfrm>
        <a:graphic>
          <a:graphicData uri="http://schemas.openxmlformats.org/presentationml/2006/ole">
            <mc:AlternateContent xmlns:mc="http://schemas.openxmlformats.org/markup-compatibility/2006">
              <mc:Choice xmlns:v="urn:schemas-microsoft-com:vml" Requires="v">
                <p:oleObj spid="_x0000_s48909" name="Лист" r:id="rId3" imgW="8267700" imgH="3771900" progId="Excel.Sheet.8">
                  <p:embed/>
                </p:oleObj>
              </mc:Choice>
              <mc:Fallback>
                <p:oleObj name="Лист" r:id="rId3" imgW="8267700" imgH="3771900" progId="Excel.Sheet.8">
                  <p:embed/>
                  <p:pic>
                    <p:nvPicPr>
                      <p:cNvPr id="0" name="Picture 186"/>
                      <p:cNvPicPr>
                        <a:picLocks noGrp="1" noChangeAspect="1" noChangeArrowheads="1"/>
                      </p:cNvPicPr>
                      <p:nvPr/>
                    </p:nvPicPr>
                    <p:blipFill>
                      <a:blip r:embed="rId4"/>
                      <a:srcRect/>
                      <a:stretch>
                        <a:fillRect/>
                      </a:stretch>
                    </p:blipFill>
                    <p:spPr bwMode="auto">
                      <a:xfrm>
                        <a:off x="1065229" y="2420888"/>
                        <a:ext cx="7577750" cy="3456384"/>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076268493"/>
              </p:ext>
            </p:extLst>
          </p:nvPr>
        </p:nvGraphicFramePr>
        <p:xfrm>
          <a:off x="325438" y="2055813"/>
          <a:ext cx="8636000" cy="3389312"/>
        </p:xfrm>
        <a:graphic>
          <a:graphicData uri="http://schemas.openxmlformats.org/presentationml/2006/ole">
            <mc:AlternateContent xmlns:mc="http://schemas.openxmlformats.org/markup-compatibility/2006">
              <mc:Choice xmlns:v="urn:schemas-microsoft-com:vml" Requires="v">
                <p:oleObj spid="_x0000_s49931" name="Лист" r:id="rId3" imgW="8953388" imgH="3514725" progId="Excel.Sheet.8">
                  <p:embed/>
                </p:oleObj>
              </mc:Choice>
              <mc:Fallback>
                <p:oleObj name="Лист" r:id="rId3" imgW="8953388" imgH="3514725" progId="Excel.Sheet.8">
                  <p:embed/>
                  <p:pic>
                    <p:nvPicPr>
                      <p:cNvPr id="0" name="Picture 185"/>
                      <p:cNvPicPr>
                        <a:picLocks noGrp="1" noChangeAspect="1" noChangeArrowheads="1"/>
                      </p:cNvPicPr>
                      <p:nvPr/>
                    </p:nvPicPr>
                    <p:blipFill>
                      <a:blip r:embed="rId4"/>
                      <a:srcRect/>
                      <a:stretch>
                        <a:fillRect/>
                      </a:stretch>
                    </p:blipFill>
                    <p:spPr bwMode="auto">
                      <a:xfrm>
                        <a:off x="325438" y="2055813"/>
                        <a:ext cx="8636000" cy="338931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4045142537"/>
              </p:ext>
            </p:extLst>
          </p:nvPr>
        </p:nvGraphicFramePr>
        <p:xfrm>
          <a:off x="468313" y="2133600"/>
          <a:ext cx="8405812" cy="3917950"/>
        </p:xfrm>
        <a:graphic>
          <a:graphicData uri="http://schemas.openxmlformats.org/presentationml/2006/ole">
            <mc:AlternateContent xmlns:mc="http://schemas.openxmlformats.org/markup-compatibility/2006">
              <mc:Choice xmlns:v="urn:schemas-microsoft-com:vml" Requires="v">
                <p:oleObj spid="_x0000_s169601" name="Лист" r:id="rId3" imgW="8372475" imgH="3248137" progId="Excel.Sheet.8">
                  <p:embed/>
                </p:oleObj>
              </mc:Choice>
              <mc:Fallback>
                <p:oleObj name="Лист" r:id="rId3" imgW="8372475" imgH="3248137" progId="Excel.Sheet.8">
                  <p:embed/>
                  <p:pic>
                    <p:nvPicPr>
                      <p:cNvPr id="0" name="Picture 48"/>
                      <p:cNvPicPr>
                        <a:picLocks noGrp="1" noChangeAspect="1" noChangeArrowheads="1"/>
                      </p:cNvPicPr>
                      <p:nvPr/>
                    </p:nvPicPr>
                    <p:blipFill>
                      <a:blip r:embed="rId4"/>
                      <a:srcRect/>
                      <a:stretch>
                        <a:fillRect/>
                      </a:stretch>
                    </p:blipFill>
                    <p:spPr bwMode="auto">
                      <a:xfrm>
                        <a:off x="468313" y="2133600"/>
                        <a:ext cx="8405812" cy="391795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626" name="Лист" r:id="rId3" imgW="8372475" imgH="3733912" progId="Excel.Sheet.8">
                  <p:embed/>
                </p:oleObj>
              </mc:Choice>
              <mc:Fallback>
                <p:oleObj name="Лист" r:id="rId3" imgW="8372475" imgH="3733912" progId="Excel.Sheet.8">
                  <p:embed/>
                  <p:pic>
                    <p:nvPicPr>
                      <p:cNvPr id="0" name="Picture 48"/>
                      <p:cNvPicPr>
                        <a:picLocks noGrp="1" noChangeAspect="1" noChangeArrowheads="1"/>
                      </p:cNvPicPr>
                      <p:nvPr/>
                    </p:nvPicPr>
                    <p:blipFill>
                      <a:blip r:embed="rId4"/>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TextBox 4"/>
          <p:cNvSpPr txBox="1"/>
          <p:nvPr/>
        </p:nvSpPr>
        <p:spPr>
          <a:xfrm>
            <a:off x="5437212" y="1672731"/>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107</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877207760"/>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
        <p:nvSpPr>
          <p:cNvPr id="6" name="TextBox 5"/>
          <p:cNvSpPr txBox="1"/>
          <p:nvPr/>
        </p:nvSpPr>
        <p:spPr>
          <a:xfrm>
            <a:off x="5437212" y="1344416"/>
            <a:ext cx="3510632" cy="307777"/>
          </a:xfrm>
          <a:prstGeom prst="rect">
            <a:avLst/>
          </a:prstGeom>
          <a:solidFill>
            <a:schemeClr val="accent2">
              <a:lumMod val="40000"/>
              <a:lumOff val="60000"/>
            </a:schemeClr>
          </a:solidFill>
        </p:spPr>
        <p:txBody>
          <a:bodyPr wrap="square" rtlCol="0">
            <a:spAutoFit/>
          </a:bodyPr>
          <a:lstStyle/>
          <a:p>
            <a:r>
              <a:rPr lang="ru-RU" b="1" i="1" dirty="0" smtClean="0">
                <a:solidFill>
                  <a:srgbClr val="000066"/>
                </a:solidFill>
                <a:effectLst/>
              </a:rPr>
              <a:t>Дополнительная информация           </a:t>
            </a:r>
            <a:r>
              <a:rPr lang="ru-RU" sz="1200" b="1" i="1" dirty="0" smtClean="0">
                <a:solidFill>
                  <a:srgbClr val="000066"/>
                </a:solidFill>
                <a:effectLst/>
              </a:rPr>
              <a:t>91-106</a:t>
            </a:r>
            <a:endParaRPr lang="ru-RU" sz="1200" b="1" i="1" dirty="0">
              <a:solidFill>
                <a:srgbClr val="000066"/>
              </a:solidFill>
              <a:effectLst/>
            </a:endParaRPr>
          </a:p>
        </p:txBody>
      </p:sp>
    </p:spTree>
    <p:extLst>
      <p:ext uri="{BB962C8B-B14F-4D97-AF65-F5344CB8AC3E}">
        <p14:creationId xmlns:p14="http://schemas.microsoft.com/office/powerpoint/2010/main" val="2318846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092956801"/>
              </p:ext>
            </p:extLst>
          </p:nvPr>
        </p:nvGraphicFramePr>
        <p:xfrm>
          <a:off x="633413" y="1917700"/>
          <a:ext cx="8524875" cy="3657600"/>
        </p:xfrm>
        <a:graphic>
          <a:graphicData uri="http://schemas.openxmlformats.org/presentationml/2006/ole">
            <mc:AlternateContent xmlns:mc="http://schemas.openxmlformats.org/markup-compatibility/2006">
              <mc:Choice xmlns:v="urn:schemas-microsoft-com:vml" Requires="v">
                <p:oleObj spid="_x0000_s53001" name="Лист" r:id="rId3" imgW="8324738" imgH="3571875" progId="Excel.Sheet.8">
                  <p:embed/>
                </p:oleObj>
              </mc:Choice>
              <mc:Fallback>
                <p:oleObj name="Лист" r:id="rId3" imgW="8324738" imgH="3571875" progId="Excel.Sheet.8">
                  <p:embed/>
                  <p:pic>
                    <p:nvPicPr>
                      <p:cNvPr id="0" name="Picture 182"/>
                      <p:cNvPicPr>
                        <a:picLocks noGrp="1" noChangeAspect="1" noChangeArrowheads="1"/>
                      </p:cNvPicPr>
                      <p:nvPr/>
                    </p:nvPicPr>
                    <p:blipFill>
                      <a:blip r:embed="rId4"/>
                      <a:srcRect/>
                      <a:stretch>
                        <a:fillRect/>
                      </a:stretch>
                    </p:blipFill>
                    <p:spPr bwMode="auto">
                      <a:xfrm>
                        <a:off x="633413" y="1917700"/>
                        <a:ext cx="8524875" cy="36576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370218626"/>
              </p:ext>
            </p:extLst>
          </p:nvPr>
        </p:nvGraphicFramePr>
        <p:xfrm>
          <a:off x="254000" y="2060575"/>
          <a:ext cx="8588375" cy="3462338"/>
        </p:xfrm>
        <a:graphic>
          <a:graphicData uri="http://schemas.openxmlformats.org/presentationml/2006/ole">
            <mc:AlternateContent xmlns:mc="http://schemas.openxmlformats.org/markup-compatibility/2006">
              <mc:Choice xmlns:v="urn:schemas-microsoft-com:vml" Requires="v">
                <p:oleObj spid="_x0000_s76532" name="Лист" r:id="rId4" imgW="8315325" imgH="3352688" progId="Excel.Sheet.8">
                  <p:embed/>
                </p:oleObj>
              </mc:Choice>
              <mc:Fallback>
                <p:oleObj name="Лист" r:id="rId4" imgW="8315325" imgH="3352688" progId="Excel.Sheet.8">
                  <p:embed/>
                  <p:pic>
                    <p:nvPicPr>
                      <p:cNvPr id="0" name="Picture 158"/>
                      <p:cNvPicPr>
                        <a:picLocks noGrp="1" noChangeAspect="1" noChangeArrowheads="1"/>
                      </p:cNvPicPr>
                      <p:nvPr/>
                    </p:nvPicPr>
                    <p:blipFill>
                      <a:blip r:embed="rId5"/>
                      <a:srcRect/>
                      <a:stretch>
                        <a:fillRect/>
                      </a:stretch>
                    </p:blipFill>
                    <p:spPr bwMode="auto">
                      <a:xfrm>
                        <a:off x="254000" y="2060575"/>
                        <a:ext cx="8588375" cy="34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078678200"/>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 </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159063928"/>
              </p:ext>
            </p:extLst>
          </p:nvPr>
        </p:nvGraphicFramePr>
        <p:xfrm>
          <a:off x="539750" y="1709738"/>
          <a:ext cx="8470900" cy="4184650"/>
        </p:xfrm>
        <a:graphic>
          <a:graphicData uri="http://schemas.openxmlformats.org/presentationml/2006/ole">
            <mc:AlternateContent xmlns:mc="http://schemas.openxmlformats.org/markup-compatibility/2006">
              <mc:Choice xmlns:v="urn:schemas-microsoft-com:vml" Requires="v">
                <p:oleObj spid="_x0000_s55080" name="Лист" r:id="rId4" imgW="10429875" imgH="3057525" progId="Excel.Sheet.8">
                  <p:embed/>
                </p:oleObj>
              </mc:Choice>
              <mc:Fallback>
                <p:oleObj name="Лист" r:id="rId4" imgW="10429875" imgH="3057525" progId="Excel.Sheet.8">
                  <p:embed/>
                  <p:pic>
                    <p:nvPicPr>
                      <p:cNvPr id="0" name="Объект 4"/>
                      <p:cNvPicPr>
                        <a:picLocks noGrp="1" noChangeAspect="1" noChangeArrowheads="1"/>
                      </p:cNvPicPr>
                      <p:nvPr/>
                    </p:nvPicPr>
                    <p:blipFill>
                      <a:blip r:embed="rId5"/>
                      <a:srcRect/>
                      <a:stretch>
                        <a:fillRect/>
                      </a:stretch>
                    </p:blipFill>
                    <p:spPr bwMode="auto">
                      <a:xfrm>
                        <a:off x="539750" y="1709738"/>
                        <a:ext cx="8470900" cy="4184650"/>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42,5</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34,1</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37,0</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348792835"/>
              </p:ext>
            </p:extLst>
          </p:nvPr>
        </p:nvGraphicFramePr>
        <p:xfrm>
          <a:off x="319088" y="2122488"/>
          <a:ext cx="8574087" cy="3849687"/>
        </p:xfrm>
        <a:graphic>
          <a:graphicData uri="http://schemas.openxmlformats.org/presentationml/2006/ole">
            <mc:AlternateContent xmlns:mc="http://schemas.openxmlformats.org/markup-compatibility/2006">
              <mc:Choice xmlns:v="urn:schemas-microsoft-com:vml" Requires="v">
                <p:oleObj spid="_x0000_s56097" name="Лист" r:id="rId3" imgW="9334500" imgH="4191000" progId="Excel.Sheet.8">
                  <p:embed/>
                </p:oleObj>
              </mc:Choice>
              <mc:Fallback>
                <p:oleObj name="Лист" r:id="rId3" imgW="9334500" imgH="4191000" progId="Excel.Sheet.8">
                  <p:embed/>
                  <p:pic>
                    <p:nvPicPr>
                      <p:cNvPr id="0" name="Picture 190"/>
                      <p:cNvPicPr>
                        <a:picLocks noGrp="1" noChangeAspect="1" noChangeArrowheads="1"/>
                      </p:cNvPicPr>
                      <p:nvPr/>
                    </p:nvPicPr>
                    <p:blipFill>
                      <a:blip r:embed="rId4"/>
                      <a:srcRect/>
                      <a:stretch>
                        <a:fillRect/>
                      </a:stretch>
                    </p:blipFill>
                    <p:spPr bwMode="auto">
                      <a:xfrm>
                        <a:off x="319088" y="2122488"/>
                        <a:ext cx="8574087" cy="3849687"/>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2489664456"/>
              </p:ext>
            </p:extLst>
          </p:nvPr>
        </p:nvGraphicFramePr>
        <p:xfrm>
          <a:off x="620713" y="2363788"/>
          <a:ext cx="8269287" cy="3082925"/>
        </p:xfrm>
        <a:graphic>
          <a:graphicData uri="http://schemas.openxmlformats.org/presentationml/2006/ole">
            <mc:AlternateContent xmlns:mc="http://schemas.openxmlformats.org/markup-compatibility/2006">
              <mc:Choice xmlns:v="urn:schemas-microsoft-com:vml" Requires="v">
                <p:oleObj spid="_x0000_s65292" name="Лист" r:id="rId3" imgW="8763000" imgH="3267075" progId="Excel.Sheet.8">
                  <p:embed/>
                </p:oleObj>
              </mc:Choice>
              <mc:Fallback>
                <p:oleObj name="Лист" r:id="rId3" imgW="8763000" imgH="3267075" progId="Excel.Sheet.8">
                  <p:embed/>
                  <p:pic>
                    <p:nvPicPr>
                      <p:cNvPr id="0" name="Picture 172"/>
                      <p:cNvPicPr>
                        <a:picLocks noGrp="1" noChangeAspect="1" noChangeArrowheads="1"/>
                      </p:cNvPicPr>
                      <p:nvPr/>
                    </p:nvPicPr>
                    <p:blipFill>
                      <a:blip r:embed="rId4"/>
                      <a:srcRect/>
                      <a:stretch>
                        <a:fillRect/>
                      </a:stretch>
                    </p:blipFill>
                    <p:spPr bwMode="auto">
                      <a:xfrm>
                        <a:off x="620713" y="2363788"/>
                        <a:ext cx="8269287" cy="3082925"/>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149516824"/>
              </p:ext>
            </p:extLst>
          </p:nvPr>
        </p:nvGraphicFramePr>
        <p:xfrm>
          <a:off x="469900" y="2397125"/>
          <a:ext cx="8404225" cy="3960813"/>
        </p:xfrm>
        <a:graphic>
          <a:graphicData uri="http://schemas.openxmlformats.org/presentationml/2006/ole">
            <mc:AlternateContent xmlns:mc="http://schemas.openxmlformats.org/markup-compatibility/2006">
              <mc:Choice xmlns:v="urn:schemas-microsoft-com:vml" Requires="v">
                <p:oleObj spid="_x0000_s77652" name="Лист" r:id="rId3" imgW="7781925" imgH="3667125" progId="Excel.Sheet.8">
                  <p:embed/>
                </p:oleObj>
              </mc:Choice>
              <mc:Fallback>
                <p:oleObj name="Лист" r:id="rId3" imgW="7781925" imgH="3667125" progId="Excel.Sheet.8">
                  <p:embed/>
                  <p:pic>
                    <p:nvPicPr>
                      <p:cNvPr id="0" name="Picture 227"/>
                      <p:cNvPicPr>
                        <a:picLocks noGrp="1" noChangeAspect="1" noChangeArrowheads="1"/>
                      </p:cNvPicPr>
                      <p:nvPr/>
                    </p:nvPicPr>
                    <p:blipFill>
                      <a:blip r:embed="rId4"/>
                      <a:srcRect/>
                      <a:stretch>
                        <a:fillRect/>
                      </a:stretch>
                    </p:blipFill>
                    <p:spPr bwMode="auto">
                      <a:xfrm>
                        <a:off x="469900" y="2397125"/>
                        <a:ext cx="8404225" cy="3960813"/>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273662146"/>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0972" name="Лист" r:id="rId3" imgW="7743825" imgH="3533775" progId="Excel.Sheet.8">
                  <p:embed/>
                </p:oleObj>
              </mc:Choice>
              <mc:Fallback>
                <p:oleObj name="Лист" r:id="rId3" imgW="7743825" imgH="3533775" progId="Excel.Sheet.8">
                  <p:embed/>
                  <p:pic>
                    <p:nvPicPr>
                      <p:cNvPr id="0" name="Object 60"/>
                      <p:cNvPicPr>
                        <a:picLocks noGrp="1" noChangeAspect="1" noChangeArrowheads="1"/>
                      </p:cNvPicPr>
                      <p:nvPr/>
                    </p:nvPicPr>
                    <p:blipFill>
                      <a:blip r:embed="rId4"/>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54956350"/>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1990" name="Лист" r:id="rId3" imgW="7772400" imgH="3724275" progId="Excel.Sheet.8">
                  <p:embed/>
                </p:oleObj>
              </mc:Choice>
              <mc:Fallback>
                <p:oleObj name="Лист" r:id="rId3" imgW="7772400" imgH="3724275" progId="Excel.Sheet.8">
                  <p:embed/>
                  <p:pic>
                    <p:nvPicPr>
                      <p:cNvPr id="0" name="Object 60"/>
                      <p:cNvPicPr>
                        <a:picLocks noGrp="1" noChangeAspect="1" noChangeArrowheads="1"/>
                      </p:cNvPicPr>
                      <p:nvPr/>
                    </p:nvPicPr>
                    <p:blipFill>
                      <a:blip r:embed="rId4"/>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1615498368"/>
              </p:ext>
            </p:extLst>
          </p:nvPr>
        </p:nvGraphicFramePr>
        <p:xfrm>
          <a:off x="347899" y="1772816"/>
          <a:ext cx="8577057" cy="4392487"/>
        </p:xfrm>
        <a:graphic>
          <a:graphicData uri="http://schemas.openxmlformats.org/presentationml/2006/ole">
            <mc:AlternateContent xmlns:mc="http://schemas.openxmlformats.org/markup-compatibility/2006">
              <mc:Choice xmlns:v="urn:schemas-microsoft-com:vml" Requires="v">
                <p:oleObj spid="_x0000_s123684" name="Лист" r:id="rId3" imgW="9001125" imgH="4610100" progId="Excel.Sheet.8">
                  <p:embed/>
                </p:oleObj>
              </mc:Choice>
              <mc:Fallback>
                <p:oleObj name="Лист" r:id="rId3" imgW="9001125" imgH="4610100" progId="Excel.Sheet.8">
                  <p:embed/>
                  <p:pic>
                    <p:nvPicPr>
                      <p:cNvPr id="0" name="Picture 189"/>
                      <p:cNvPicPr>
                        <a:picLocks noGrp="1" noChangeAspect="1" noChangeArrowheads="1"/>
                      </p:cNvPicPr>
                      <p:nvPr/>
                    </p:nvPicPr>
                    <p:blipFill>
                      <a:blip r:embed="rId4"/>
                      <a:srcRect/>
                      <a:stretch>
                        <a:fillRect/>
                      </a:stretch>
                    </p:blipFill>
                    <p:spPr bwMode="auto">
                      <a:xfrm>
                        <a:off x="347899" y="1772816"/>
                        <a:ext cx="8577057" cy="4392487"/>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Блок-схема: процесс 3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a:t>
            </a:r>
            <a:r>
              <a:rPr lang="ru-RU" sz="2000" b="1" dirty="0" smtClean="0">
                <a:solidFill>
                  <a:srgbClr val="C00000"/>
                </a:solidFill>
                <a:latin typeface="Times New Roman" pitchFamily="18" charset="0"/>
                <a:cs typeface="Times New Roman" pitchFamily="18" charset="0"/>
              </a:rPr>
              <a:t>105,2</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3 897,1</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 </a:t>
            </a:r>
            <a:r>
              <a:rPr lang="en-US" sz="2000" b="1" dirty="0" smtClean="0">
                <a:solidFill>
                  <a:srgbClr val="C00000"/>
                </a:solidFill>
                <a:latin typeface="Times New Roman" pitchFamily="18" charset="0"/>
                <a:cs typeface="Times New Roman" pitchFamily="18" charset="0"/>
              </a:rPr>
              <a:t>208,1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778,9</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3120905374"/>
              </p:ext>
            </p:extLst>
          </p:nvPr>
        </p:nvGraphicFramePr>
        <p:xfrm>
          <a:off x="218623" y="980728"/>
          <a:ext cx="8678201" cy="581473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7 </a:t>
                      </a:r>
                      <a:r>
                        <a:rPr lang="ru-RU" sz="1200" b="1" i="0" u="none" strike="noStrike"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a:t>
                      </a:r>
                      <a:r>
                        <a:rPr lang="ru-RU" sz="1200" b="1" i="0" u="none" strike="noStrike" dirty="0" smtClean="0">
                          <a:solidFill>
                            <a:srgbClr val="000000"/>
                          </a:solidFill>
                          <a:latin typeface="Times New Roman" pitchFamily="18" charset="0"/>
                          <a:cs typeface="Times New Roman" pitchFamily="18" charset="0"/>
                        </a:rPr>
                        <a:t>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19 </a:t>
                      </a:r>
                      <a:r>
                        <a:rPr lang="ru-RU" sz="1200" b="1" i="0" u="sng" strike="noStrike" dirty="0" smtClean="0">
                          <a:solidFill>
                            <a:srgbClr val="000000"/>
                          </a:solidFill>
                          <a:latin typeface="Times New Roman" pitchFamily="18" charset="0"/>
                          <a:cs typeface="Times New Roman" pitchFamily="18" charset="0"/>
                        </a:rPr>
                        <a:t>105,2</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3599427798"/>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47 578</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28 743</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5 025</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5 750</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3 374</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504 330,4</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499 467,2</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4 863,2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415 045,4</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448 433,8</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406 631,8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435 111,2</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1424967926"/>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95953841"/>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173520472"/>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3086868286"/>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917,9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209,6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324 981,5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268 621,3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274 210,3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68 085,3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43 721,0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29 620,5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689</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42</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499 467,2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406 631,8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435 111,2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123786843"/>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917,9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4274743535"/>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337,4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209,6</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209,6</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147,4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595128009"/>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324 981,5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268 621,3</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274 210,3</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8 217,0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37 175,0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222</a:t>
                      </a:r>
                      <a:r>
                        <a:rPr lang="en-US" sz="900" b="1" i="1" baseline="0" dirty="0" smtClean="0">
                          <a:solidFill>
                            <a:schemeClr val="accent1">
                              <a:lumMod val="25000"/>
                            </a:schemeClr>
                          </a:solidFill>
                        </a:rPr>
                        <a:t> 504,4</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15 072,0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11 709,4</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4 157,5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25 672,2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1641708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68 085,3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169,0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a:t>
                      </a:r>
                      <a:r>
                        <a:rPr lang="en-US" sz="1000" b="1" i="1" dirty="0" smtClean="0">
                          <a:solidFill>
                            <a:schemeClr val="accent1">
                              <a:lumMod val="25000"/>
                            </a:schemeClr>
                          </a:solidFill>
                        </a:rPr>
                        <a:t>688,0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a:t>
                      </a:r>
                      <a:r>
                        <a:rPr lang="en-US" sz="1000" b="1" i="1" dirty="0" smtClean="0">
                          <a:solidFill>
                            <a:schemeClr val="accent1">
                              <a:lumMod val="25000"/>
                            </a:schemeClr>
                          </a:solidFill>
                        </a:rPr>
                        <a:t>907,4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17 282,7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24 857,9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689,6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1 616,</a:t>
                      </a:r>
                      <a:r>
                        <a:rPr lang="en-US" sz="1000" b="1" i="1" dirty="0" smtClean="0">
                          <a:solidFill>
                            <a:schemeClr val="accent1">
                              <a:lumMod val="25000"/>
                            </a:schemeClr>
                          </a:solidFill>
                        </a:rPr>
                        <a:t>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347,4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52049765"/>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900" b="1" i="1" dirty="0" smtClean="0">
                          <a:solidFill>
                            <a:schemeClr val="accent1">
                              <a:lumMod val="25000"/>
                            </a:schemeClr>
                          </a:solidFill>
                        </a:rPr>
                        <a:t>58,1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12,1</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a:t>
                      </a:r>
                      <a:r>
                        <a:rPr lang="ru-RU" sz="900" b="1" i="1" dirty="0" smtClean="0">
                          <a:solidFill>
                            <a:schemeClr val="accent1">
                              <a:lumMod val="25000"/>
                            </a:schemeClr>
                          </a:solidFill>
                        </a:rPr>
                        <a:t>6,0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процесс 1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028412068"/>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43 721,0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8 425,7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35 291,6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3319606"/>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4 826,1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14909999"/>
              </p:ext>
            </p:extLst>
          </p:nvPr>
        </p:nvGraphicFramePr>
        <p:xfrm>
          <a:off x="4355976" y="1700808"/>
          <a:ext cx="4645749" cy="2343867"/>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29 620,5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25</a:t>
                      </a:r>
                      <a:r>
                        <a:rPr lang="ru-RU" sz="1000" b="1" i="1" baseline="0" dirty="0" smtClean="0">
                          <a:solidFill>
                            <a:schemeClr val="accent1">
                              <a:lumMod val="25000"/>
                            </a:schemeClr>
                          </a:solidFill>
                        </a:rPr>
                        <a:t> 954,4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a:t>
                      </a:r>
                      <a:r>
                        <a:rPr lang="ru-RU" sz="1000" b="1" i="1" dirty="0" smtClean="0">
                          <a:solidFill>
                            <a:schemeClr val="accent1">
                              <a:lumMod val="25000"/>
                            </a:schemeClr>
                          </a:solidFill>
                        </a:rPr>
                        <a:t>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1 332,7</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10586938"/>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377,9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04058819"/>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689,0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90560043"/>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420,0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Блок-схема: процесс 5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4053063461"/>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41,1</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14</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14 443,4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14 443,4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2816846" y="386104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43579795"/>
              </p:ext>
            </p:extLst>
          </p:nvPr>
        </p:nvGraphicFramePr>
        <p:xfrm>
          <a:off x="462584"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8</a:t>
                      </a:r>
                      <a:r>
                        <a:rPr lang="ru-RU" sz="1200" dirty="0">
                          <a:effectLst/>
                          <a:latin typeface="Times New Roman"/>
                          <a:ea typeface="Times New Roman"/>
                        </a:rPr>
                        <a:t> 216 973,63</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1 822 096,50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6 379 285,50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15 591,63</a:t>
                      </a:r>
                    </a:p>
                  </a:txBody>
                  <a:tcPr marL="68580" marR="68580" marT="0" marB="0"/>
                </a:tc>
              </a:tr>
            </a:tbl>
          </a:graphicData>
        </a:graphic>
      </p:graphicFrame>
      <p:sp>
        <p:nvSpPr>
          <p:cNvPr id="11" name="TextBox 10"/>
          <p:cNvSpPr txBox="1"/>
          <p:nvPr/>
        </p:nvSpPr>
        <p:spPr>
          <a:xfrm>
            <a:off x="614732" y="3352076"/>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108066540"/>
              </p:ext>
            </p:extLst>
          </p:nvPr>
        </p:nvGraphicFramePr>
        <p:xfrm>
          <a:off x="517551" y="2132856"/>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8 216 973,63</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1 822 096,50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6 379 285,50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15 591,63</a:t>
                      </a: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899577811"/>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72812141"/>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8 217,0</a:t>
                      </a:r>
                      <a:endParaRPr lang="ru-RU" sz="1200" b="1" i="1" dirty="0"/>
                    </a:p>
                  </a:txBody>
                  <a:tcPr anchor="ctr"/>
                </a:tc>
                <a:tc>
                  <a:txBody>
                    <a:bodyPr/>
                    <a:lstStyle/>
                    <a:p>
                      <a:pPr algn="ctr"/>
                      <a:r>
                        <a:rPr lang="en-US" sz="1200" b="1" i="1" dirty="0" smtClean="0"/>
                        <a:t>6 544,7</a:t>
                      </a:r>
                      <a:endParaRPr lang="ru-RU" sz="1200" b="1" i="1" dirty="0"/>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1 880,3</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457,1</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196640204"/>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smtClean="0"/>
                        <a:t>0,0</a:t>
                      </a:r>
                      <a:endParaRPr lang="en-US" sz="1200" b="1" i="1" dirty="0" smtClean="0"/>
                    </a:p>
                  </a:txBody>
                  <a:tcPr anchor="ctr"/>
                </a:tc>
                <a:tc>
                  <a:txBody>
                    <a:bodyPr/>
                    <a:lstStyle/>
                    <a:p>
                      <a:pPr algn="ctr"/>
                      <a:r>
                        <a:rPr lang="en-US" sz="1200" b="1" i="1" smtClean="0"/>
                        <a:t>0,0</a:t>
                      </a:r>
                      <a:endParaRPr lang="en-US" sz="1200" b="1" i="1" dirty="0" smtClean="0"/>
                    </a:p>
                  </a:txBody>
                  <a:tcPr anchor="ctr"/>
                </a:tc>
                <a:tc>
                  <a:txBody>
                    <a:bodyPr/>
                    <a:lstStyle/>
                    <a:p>
                      <a:pPr algn="ctr"/>
                      <a:r>
                        <a:rPr lang="ru-RU" sz="1200" b="1" i="1" smtClean="0"/>
                        <a:t>0,0</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smtClean="0"/>
                        <a:t>0,0</a:t>
                      </a:r>
                      <a:endParaRPr lang="en-US" sz="1000" i="1" dirty="0" smtClean="0"/>
                    </a:p>
                  </a:txBody>
                  <a:tcPr anchor="ctr"/>
                </a:tc>
                <a:tc>
                  <a:txBody>
                    <a:bodyPr/>
                    <a:lstStyle/>
                    <a:p>
                      <a:pPr algn="ctr"/>
                      <a:r>
                        <a:rPr lang="en-US" sz="1000" i="1" dirty="0" smtClean="0"/>
                        <a:t>0,0</a:t>
                      </a:r>
                    </a:p>
                  </a:txBody>
                  <a:tcPr anchor="ctr"/>
                </a:tc>
                <a:tc>
                  <a:txBody>
                    <a:bodyPr/>
                    <a:lstStyle/>
                    <a:p>
                      <a:pPr algn="ctr"/>
                      <a:r>
                        <a:rPr lang="ru-RU" sz="1000" i="1" dirty="0" smtClean="0"/>
                        <a:t>0,0</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169,0</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169,0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786698512"/>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(план)</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000" i="1" dirty="0" smtClean="0"/>
                        <a:t>- 1 613,3</a:t>
                      </a:r>
                      <a:endParaRPr lang="ru-RU" sz="1000" i="1" dirty="0"/>
                    </a:p>
                  </a:txBody>
                  <a:tcPr anchor="ctr"/>
                </a:tc>
                <a:tc>
                  <a:txBody>
                    <a:bodyPr/>
                    <a:lstStyle/>
                    <a:p>
                      <a:pPr algn="ctr"/>
                      <a:r>
                        <a:rPr lang="ru-RU" sz="1000" i="1" dirty="0" smtClean="0"/>
                        <a:t>- 3 842,8</a:t>
                      </a:r>
                      <a:endParaRPr lang="ru-RU" sz="1000" i="1" dirty="0"/>
                    </a:p>
                  </a:txBody>
                  <a:tcPr anchor="ctr"/>
                </a:tc>
                <a:tc>
                  <a:txBody>
                    <a:bodyPr/>
                    <a:lstStyle/>
                    <a:p>
                      <a:pPr algn="ctr"/>
                      <a:r>
                        <a:rPr lang="ru-RU" sz="1000" i="1" dirty="0" smtClean="0"/>
                        <a:t>- 1 110,5</a:t>
                      </a:r>
                      <a:endParaRPr lang="ru-RU" sz="1000" i="1" dirty="0"/>
                    </a:p>
                  </a:txBody>
                  <a:tcPr anchor="ctr"/>
                </a:tc>
                <a:tc>
                  <a:txBody>
                    <a:bodyPr/>
                    <a:lstStyle/>
                    <a:p>
                      <a:pPr algn="ctr"/>
                      <a:r>
                        <a:rPr lang="ru-RU" sz="1000" i="1" dirty="0" smtClean="0"/>
                        <a:t>3 952,2</a:t>
                      </a:r>
                      <a:endParaRPr lang="ru-RU" sz="1000" i="1" dirty="0"/>
                    </a:p>
                  </a:txBody>
                  <a:tcPr anchor="ctr"/>
                </a:tc>
                <a:tc>
                  <a:txBody>
                    <a:bodyPr/>
                    <a:lstStyle/>
                    <a:p>
                      <a:pPr algn="ctr"/>
                      <a:r>
                        <a:rPr lang="ru-RU" sz="1000" i="1" dirty="0" smtClean="0"/>
                        <a:t>- 5 420,5</a:t>
                      </a:r>
                      <a:endParaRPr lang="ru-RU" sz="1000" i="1" dirty="0"/>
                    </a:p>
                  </a:txBody>
                  <a:tcPr anchor="ctr"/>
                </a:tc>
                <a:tc>
                  <a:txBody>
                    <a:bodyPr/>
                    <a:lstStyle/>
                    <a:p>
                      <a:pPr algn="ctr"/>
                      <a:r>
                        <a:rPr lang="ru-RU" sz="1000" i="1" dirty="0" smtClean="0"/>
                        <a:t>9 209,0</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smtClean="0"/>
                        <a:t>0,0</a:t>
                      </a:r>
                      <a:endParaRPr lang="ru-RU" sz="10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- 5 420,5</a:t>
                      </a:r>
                    </a:p>
                  </a:txBody>
                  <a:tcPr anchor="ctr">
                    <a:solidFill>
                      <a:schemeClr val="accent2">
                        <a:lumMod val="20000"/>
                        <a:lumOff val="80000"/>
                      </a:schemeClr>
                    </a:solidFill>
                  </a:tcPr>
                </a:tc>
                <a:tc>
                  <a:txBody>
                    <a:bodyPr/>
                    <a:lstStyle/>
                    <a:p>
                      <a:pPr algn="ctr"/>
                      <a:r>
                        <a:rPr lang="ru-RU" sz="1000" i="1" dirty="0" smtClean="0"/>
                        <a:t>9 209,0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3181010561"/>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2178297150"/>
              </p:ext>
            </p:extLst>
          </p:nvPr>
        </p:nvGraphicFramePr>
        <p:xfrm>
          <a:off x="179512" y="2828548"/>
          <a:ext cx="4824534" cy="3139440"/>
        </p:xfrm>
        <a:graphic>
          <a:graphicData uri="http://schemas.openxmlformats.org/drawingml/2006/table">
            <a:tbl>
              <a:tblPr firstRow="1" bandRow="1">
                <a:tableStyleId>{5C22544A-7EE6-4342-B048-85BDC9FD1C3A}</a:tableStyleId>
              </a:tblPr>
              <a:tblGrid>
                <a:gridCol w="1369932"/>
                <a:gridCol w="714746"/>
                <a:gridCol w="655184"/>
                <a:gridCol w="655184"/>
                <a:gridCol w="714744"/>
                <a:gridCol w="714744"/>
              </a:tblGrid>
              <a:tr h="517808">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(план)</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ru-RU" sz="1000" dirty="0" smtClean="0"/>
                        <a:t>3,7</a:t>
                      </a:r>
                      <a:endParaRPr lang="ru-RU" sz="10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en-US" sz="1000" dirty="0" smtClean="0"/>
                        <a:t>443 392,1</a:t>
                      </a:r>
                      <a:endParaRPr lang="ru-RU" sz="1000" dirty="0"/>
                    </a:p>
                  </a:txBody>
                  <a:tcPr anchor="ctr">
                    <a:solidFill>
                      <a:schemeClr val="accent6">
                        <a:lumMod val="20000"/>
                        <a:lumOff val="80000"/>
                      </a:schemeClr>
                    </a:solidFill>
                  </a:tcPr>
                </a:tc>
                <a:tc>
                  <a:txBody>
                    <a:bodyPr/>
                    <a:lstStyle/>
                    <a:p>
                      <a:pPr algn="ctr"/>
                      <a:r>
                        <a:rPr lang="ru-RU" sz="1000" dirty="0" smtClean="0"/>
                        <a:t>504 330,4</a:t>
                      </a:r>
                      <a:endParaRPr lang="ru-RU" sz="1000" dirty="0"/>
                    </a:p>
                  </a:txBody>
                  <a:tcPr anchor="ctr">
                    <a:solidFill>
                      <a:schemeClr val="accent6">
                        <a:lumMod val="20000"/>
                        <a:lumOff val="80000"/>
                      </a:schemeClr>
                    </a:solidFill>
                  </a:tcPr>
                </a:tc>
                <a:tc>
                  <a:txBody>
                    <a:bodyPr/>
                    <a:lstStyle/>
                    <a:p>
                      <a:pPr algn="ctr"/>
                      <a:r>
                        <a:rPr lang="ru-RU" sz="1000" dirty="0" smtClean="0"/>
                        <a:t>415 045,4</a:t>
                      </a:r>
                      <a:endParaRPr lang="ru-RU" sz="1000" dirty="0"/>
                    </a:p>
                  </a:txBody>
                  <a:tcPr anchor="ctr">
                    <a:solidFill>
                      <a:schemeClr val="accent6">
                        <a:lumMod val="20000"/>
                        <a:lumOff val="80000"/>
                      </a:schemeClr>
                    </a:solidFill>
                  </a:tcPr>
                </a:tc>
                <a:tc>
                  <a:txBody>
                    <a:bodyPr/>
                    <a:lstStyle/>
                    <a:p>
                      <a:pPr algn="ctr"/>
                      <a:r>
                        <a:rPr lang="ru-RU" sz="1000" dirty="0" smtClean="0"/>
                        <a:t>448 761,2</a:t>
                      </a:r>
                      <a:endParaRPr lang="ru-RU" sz="10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185 764,8</a:t>
                      </a:r>
                      <a:endParaRPr lang="ru-RU" sz="1000" dirty="0"/>
                    </a:p>
                  </a:txBody>
                  <a:tcPr anchor="ctr">
                    <a:solidFill>
                      <a:schemeClr val="accent6">
                        <a:lumMod val="20000"/>
                        <a:lumOff val="80000"/>
                      </a:schemeClr>
                    </a:solidFill>
                  </a:tcPr>
                </a:tc>
                <a:tc>
                  <a:txBody>
                    <a:bodyPr/>
                    <a:lstStyle/>
                    <a:p>
                      <a:pPr algn="ctr"/>
                      <a:r>
                        <a:rPr lang="en-US" sz="1000" dirty="0" smtClean="0"/>
                        <a:t>214 969,2</a:t>
                      </a:r>
                      <a:endParaRPr lang="ru-RU" sz="1000" dirty="0"/>
                    </a:p>
                  </a:txBody>
                  <a:tcPr anchor="ctr">
                    <a:solidFill>
                      <a:schemeClr val="accent6">
                        <a:lumMod val="20000"/>
                        <a:lumOff val="80000"/>
                      </a:schemeClr>
                    </a:solidFill>
                  </a:tcPr>
                </a:tc>
                <a:tc>
                  <a:txBody>
                    <a:bodyPr/>
                    <a:lstStyle/>
                    <a:p>
                      <a:pPr algn="ctr"/>
                      <a:r>
                        <a:rPr lang="en-US" sz="1000" dirty="0" smtClean="0"/>
                        <a:t>222 935,8</a:t>
                      </a:r>
                      <a:endParaRPr lang="ru-RU" sz="1000" dirty="0"/>
                    </a:p>
                  </a:txBody>
                  <a:tcPr anchor="ctr">
                    <a:solidFill>
                      <a:schemeClr val="accent6">
                        <a:lumMod val="20000"/>
                        <a:lumOff val="80000"/>
                      </a:schemeClr>
                    </a:solidFill>
                  </a:tcPr>
                </a:tc>
                <a:tc>
                  <a:txBody>
                    <a:bodyPr/>
                    <a:lstStyle/>
                    <a:p>
                      <a:pPr algn="ctr"/>
                      <a:r>
                        <a:rPr lang="en-US" sz="1000" dirty="0" smtClean="0"/>
                        <a:t>229 685,7</a:t>
                      </a:r>
                      <a:endParaRPr lang="ru-RU" sz="10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ru-RU" sz="1000" dirty="0" smtClean="0"/>
                        <a:t>298 </a:t>
                      </a:r>
                      <a:r>
                        <a:rPr lang="en-US" sz="1000" dirty="0" smtClean="0"/>
                        <a:t>361,2</a:t>
                      </a:r>
                      <a:endParaRPr lang="ru-RU" sz="1000" dirty="0"/>
                    </a:p>
                  </a:txBody>
                  <a:tcPr anchor="ctr">
                    <a:solidFill>
                      <a:schemeClr val="accent6">
                        <a:lumMod val="20000"/>
                        <a:lumOff val="80000"/>
                      </a:schemeClr>
                    </a:solidFill>
                  </a:tcPr>
                </a:tc>
                <a:tc>
                  <a:txBody>
                    <a:bodyPr/>
                    <a:lstStyle/>
                    <a:p>
                      <a:pPr algn="ctr"/>
                      <a:r>
                        <a:rPr lang="en-US" sz="1000" dirty="0" smtClean="0"/>
                        <a:t>192 109,6</a:t>
                      </a:r>
                      <a:endParaRPr lang="ru-RU" sz="1000" dirty="0"/>
                    </a:p>
                  </a:txBody>
                  <a:tcPr anchor="ctr">
                    <a:solidFill>
                      <a:schemeClr val="accent6">
                        <a:lumMod val="20000"/>
                        <a:lumOff val="80000"/>
                      </a:schemeClr>
                    </a:solidFill>
                  </a:tcPr>
                </a:tc>
                <a:tc>
                  <a:txBody>
                    <a:bodyPr/>
                    <a:lstStyle/>
                    <a:p>
                      <a:pPr algn="ctr"/>
                      <a:r>
                        <a:rPr lang="en-US" sz="1000" dirty="0" smtClean="0"/>
                        <a:t>220 913,3</a:t>
                      </a:r>
                      <a:endParaRPr lang="ru-RU" sz="1000" dirty="0"/>
                    </a:p>
                  </a:txBody>
                  <a:tcPr anchor="ctr">
                    <a:solidFill>
                      <a:schemeClr val="accent6">
                        <a:lumMod val="20000"/>
                        <a:lumOff val="80000"/>
                      </a:schemeClr>
                    </a:solidFill>
                  </a:tcPr>
                </a:tc>
              </a:tr>
              <a:tr h="5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2</a:t>
                      </a:r>
                      <a:endParaRPr lang="ru-RU" sz="1000" dirty="0"/>
                    </a:p>
                  </a:txBody>
                  <a:tcPr anchor="ctr">
                    <a:solidFill>
                      <a:schemeClr val="accent6">
                        <a:lumMod val="20000"/>
                        <a:lumOff val="80000"/>
                      </a:schemeClr>
                    </a:solidFill>
                  </a:tcPr>
                </a:tc>
                <a:tc>
                  <a:txBody>
                    <a:bodyPr/>
                    <a:lstStyle/>
                    <a:p>
                      <a:pPr algn="ctr"/>
                      <a:r>
                        <a:rPr lang="ru-RU"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2479861546"/>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3892" y="692696"/>
            <a:ext cx="8850596" cy="59003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794122636"/>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353"/>
            <a:ext cx="9144000" cy="6493613"/>
          </a:xfrm>
        </p:spPr>
      </p:pic>
      <p:sp>
        <p:nvSpPr>
          <p:cNvPr id="2" name="Заголовок 1"/>
          <p:cNvSpPr>
            <a:spLocks noGrp="1"/>
          </p:cNvSpPr>
          <p:nvPr>
            <p:ph type="title"/>
          </p:nvPr>
        </p:nvSpPr>
        <p:spPr>
          <a:xfrm>
            <a:off x="3707904" y="2060848"/>
            <a:ext cx="5328592" cy="2664296"/>
          </a:xfrm>
        </p:spPr>
        <p:txBody>
          <a:bodyPr/>
          <a:lstStyle/>
          <a:p>
            <a:pPr marR="5080">
              <a:spcBef>
                <a:spcPts val="105"/>
              </a:spcBef>
            </a:pPr>
            <a:r>
              <a:rPr lang="ru-RU" sz="1600" b="1" i="1" dirty="0">
                <a:solidFill>
                  <a:srgbClr val="001F5F"/>
                </a:solidFill>
                <a:latin typeface="Times New Roman"/>
                <a:cs typeface="Times New Roman"/>
              </a:rPr>
              <a:t>Данный</a:t>
            </a:r>
            <a:r>
              <a:rPr lang="ru-RU" sz="1600" b="1" i="1" spc="455" dirty="0">
                <a:solidFill>
                  <a:srgbClr val="001F5F"/>
                </a:solidFill>
                <a:latin typeface="Times New Roman"/>
                <a:cs typeface="Times New Roman"/>
              </a:rPr>
              <a:t> </a:t>
            </a:r>
            <a:r>
              <a:rPr lang="ru-RU" sz="1600" b="1" i="1" dirty="0">
                <a:solidFill>
                  <a:srgbClr val="001F5F"/>
                </a:solidFill>
                <a:latin typeface="Times New Roman"/>
                <a:cs typeface="Times New Roman"/>
              </a:rPr>
              <a:t>раздел</a:t>
            </a:r>
            <a:r>
              <a:rPr lang="ru-RU" sz="1600" b="1" i="1" spc="445" dirty="0">
                <a:solidFill>
                  <a:srgbClr val="001F5F"/>
                </a:solidFill>
                <a:latin typeface="Times New Roman"/>
                <a:cs typeface="Times New Roman"/>
              </a:rPr>
              <a:t> </a:t>
            </a:r>
            <a:r>
              <a:rPr lang="ru-RU" sz="1600" b="1" i="1" dirty="0">
                <a:solidFill>
                  <a:srgbClr val="001F5F"/>
                </a:solidFill>
                <a:latin typeface="Times New Roman"/>
                <a:cs typeface="Times New Roman"/>
              </a:rPr>
              <a:t>содержит</a:t>
            </a:r>
            <a:r>
              <a:rPr lang="ru-RU" sz="1600" b="1" i="1" spc="450" dirty="0">
                <a:solidFill>
                  <a:srgbClr val="001F5F"/>
                </a:solidFill>
                <a:latin typeface="Times New Roman"/>
                <a:cs typeface="Times New Roman"/>
              </a:rPr>
              <a:t> </a:t>
            </a:r>
            <a:r>
              <a:rPr lang="ru-RU" sz="1600" b="1" i="1" dirty="0" smtClean="0">
                <a:solidFill>
                  <a:srgbClr val="001F5F"/>
                </a:solidFill>
                <a:latin typeface="Times New Roman"/>
                <a:cs typeface="Times New Roman"/>
              </a:rPr>
              <a:t>информацию:</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a:t>
            </a:r>
            <a:r>
              <a:rPr lang="ru-RU" sz="1600" b="1" i="1" spc="455" dirty="0" smtClean="0">
                <a:solidFill>
                  <a:srgbClr val="001F5F"/>
                </a:solidFill>
                <a:latin typeface="Times New Roman"/>
                <a:cs typeface="Times New Roman"/>
              </a:rPr>
              <a:t> </a:t>
            </a:r>
            <a:r>
              <a:rPr lang="ru-RU" sz="1600" b="1" i="1" dirty="0">
                <a:solidFill>
                  <a:srgbClr val="001F5F"/>
                </a:solidFill>
                <a:latin typeface="Times New Roman"/>
                <a:cs typeface="Times New Roman"/>
              </a:rPr>
              <a:t>о</a:t>
            </a:r>
            <a:r>
              <a:rPr lang="ru-RU" sz="1600" b="1" i="1" spc="455" dirty="0">
                <a:solidFill>
                  <a:srgbClr val="001F5F"/>
                </a:solidFill>
                <a:latin typeface="Times New Roman"/>
                <a:cs typeface="Times New Roman"/>
              </a:rPr>
              <a:t> </a:t>
            </a:r>
            <a:r>
              <a:rPr lang="ru-RU" sz="1600" b="1" i="1" spc="-10" dirty="0">
                <a:solidFill>
                  <a:srgbClr val="001F5F"/>
                </a:solidFill>
                <a:latin typeface="Times New Roman"/>
                <a:cs typeface="Times New Roman"/>
              </a:rPr>
              <a:t>показателях </a:t>
            </a:r>
            <a:r>
              <a:rPr lang="ru-RU" sz="1600" b="1" i="1" dirty="0" smtClean="0">
                <a:solidFill>
                  <a:srgbClr val="001F5F"/>
                </a:solidFill>
                <a:latin typeface="Times New Roman"/>
                <a:cs typeface="Times New Roman"/>
              </a:rPr>
              <a:t>бюджета</a:t>
            </a:r>
            <a:r>
              <a:rPr lang="ru-RU" sz="1600" b="1" i="1" spc="75" dirty="0" smtClean="0">
                <a:solidFill>
                  <a:srgbClr val="001F5F"/>
                </a:solidFill>
                <a:latin typeface="Times New Roman"/>
                <a:cs typeface="Times New Roman"/>
              </a:rPr>
              <a:t> </a:t>
            </a:r>
            <a:r>
              <a:rPr lang="ru-RU" sz="1600" b="1" i="1" dirty="0">
                <a:solidFill>
                  <a:srgbClr val="001F5F"/>
                </a:solidFill>
                <a:latin typeface="Times New Roman"/>
                <a:cs typeface="Times New Roman"/>
              </a:rPr>
              <a:t>муниципального</a:t>
            </a:r>
            <a:r>
              <a:rPr lang="ru-RU" sz="1600" b="1" i="1" spc="80" dirty="0">
                <a:solidFill>
                  <a:srgbClr val="001F5F"/>
                </a:solidFill>
                <a:latin typeface="Times New Roman"/>
                <a:cs typeface="Times New Roman"/>
              </a:rPr>
              <a:t> </a:t>
            </a:r>
            <a:r>
              <a:rPr lang="ru-RU" sz="1600" b="1" i="1" dirty="0">
                <a:solidFill>
                  <a:srgbClr val="001F5F"/>
                </a:solidFill>
                <a:latin typeface="Times New Roman"/>
                <a:cs typeface="Times New Roman"/>
              </a:rPr>
              <a:t>образования</a:t>
            </a:r>
            <a:r>
              <a:rPr lang="ru-RU" sz="1600" b="1" i="1" spc="80" dirty="0">
                <a:solidFill>
                  <a:srgbClr val="001F5F"/>
                </a:solidFill>
                <a:latin typeface="Times New Roman"/>
                <a:cs typeface="Times New Roman"/>
              </a:rPr>
              <a:t> </a:t>
            </a:r>
            <a:r>
              <a:rPr lang="ru-RU" sz="1600" b="1" i="1" spc="-10" dirty="0">
                <a:solidFill>
                  <a:srgbClr val="001F5F"/>
                </a:solidFill>
                <a:latin typeface="Times New Roman"/>
                <a:cs typeface="Times New Roman"/>
              </a:rPr>
              <a:t>«</a:t>
            </a:r>
            <a:r>
              <a:rPr lang="ru-RU" sz="1600" b="1" i="1" spc="-10" dirty="0" smtClean="0">
                <a:solidFill>
                  <a:srgbClr val="001F5F"/>
                </a:solidFill>
                <a:latin typeface="Times New Roman"/>
                <a:cs typeface="Times New Roman"/>
              </a:rPr>
              <a:t>Демидовский </a:t>
            </a:r>
            <a:r>
              <a:rPr lang="ru-RU" sz="1600" b="1" i="1" dirty="0">
                <a:solidFill>
                  <a:srgbClr val="001F5F"/>
                </a:solidFill>
                <a:latin typeface="Times New Roman"/>
                <a:cs typeface="Times New Roman"/>
              </a:rPr>
              <a:t>район»</a:t>
            </a:r>
            <a:r>
              <a:rPr lang="ru-RU" sz="1600" b="1" i="1" spc="320" dirty="0">
                <a:solidFill>
                  <a:srgbClr val="001F5F"/>
                </a:solidFill>
                <a:latin typeface="Times New Roman"/>
                <a:cs typeface="Times New Roman"/>
              </a:rPr>
              <a:t> </a:t>
            </a:r>
            <a:r>
              <a:rPr lang="ru-RU" sz="1600" b="1" i="1" dirty="0">
                <a:solidFill>
                  <a:srgbClr val="001F5F"/>
                </a:solidFill>
                <a:latin typeface="Times New Roman"/>
                <a:cs typeface="Times New Roman"/>
              </a:rPr>
              <a:t>Смоленской</a:t>
            </a:r>
            <a:r>
              <a:rPr lang="ru-RU" sz="1600" b="1" i="1" spc="350" dirty="0">
                <a:solidFill>
                  <a:srgbClr val="001F5F"/>
                </a:solidFill>
                <a:latin typeface="Times New Roman"/>
                <a:cs typeface="Times New Roman"/>
              </a:rPr>
              <a:t> </a:t>
            </a:r>
            <a:r>
              <a:rPr lang="ru-RU" sz="1600" b="1" i="1" dirty="0" smtClean="0">
                <a:solidFill>
                  <a:srgbClr val="001F5F"/>
                </a:solidFill>
                <a:latin typeface="Times New Roman"/>
                <a:cs typeface="Times New Roman"/>
              </a:rPr>
              <a:t>области на 2024 год и плановый период 2025 и </a:t>
            </a:r>
            <a:r>
              <a:rPr lang="ru-RU" sz="1600" b="1" i="1" dirty="0">
                <a:solidFill>
                  <a:srgbClr val="001F5F"/>
                </a:solidFill>
                <a:latin typeface="Times New Roman"/>
                <a:cs typeface="Times New Roman"/>
              </a:rPr>
              <a:t>2026 годов,</a:t>
            </a:r>
            <a:r>
              <a:rPr lang="ru-RU" sz="1600" b="1" i="1" spc="345" dirty="0">
                <a:solidFill>
                  <a:srgbClr val="001F5F"/>
                </a:solidFill>
                <a:latin typeface="Times New Roman"/>
                <a:cs typeface="Times New Roman"/>
              </a:rPr>
              <a:t> </a:t>
            </a:r>
            <a:r>
              <a:rPr lang="ru-RU" sz="1600" b="1" i="1" dirty="0">
                <a:solidFill>
                  <a:srgbClr val="001F5F"/>
                </a:solidFill>
                <a:latin typeface="Times New Roman"/>
                <a:cs typeface="Times New Roman"/>
              </a:rPr>
              <a:t>утвержденных</a:t>
            </a:r>
            <a:r>
              <a:rPr lang="ru-RU" sz="1600" b="1" i="1" spc="360" dirty="0">
                <a:solidFill>
                  <a:srgbClr val="001F5F"/>
                </a:solidFill>
                <a:latin typeface="Times New Roman"/>
                <a:cs typeface="Times New Roman"/>
              </a:rPr>
              <a:t> </a:t>
            </a:r>
            <a:r>
              <a:rPr lang="ru-RU" sz="1600" b="1" i="1" spc="-10" dirty="0">
                <a:solidFill>
                  <a:srgbClr val="001F5F"/>
                </a:solidFill>
                <a:latin typeface="Times New Roman"/>
                <a:cs typeface="Times New Roman"/>
              </a:rPr>
              <a:t>решением </a:t>
            </a:r>
            <a:r>
              <a:rPr lang="ru-RU" sz="1600" b="1" i="1" dirty="0">
                <a:solidFill>
                  <a:srgbClr val="001F5F"/>
                </a:solidFill>
                <a:latin typeface="Times New Roman"/>
                <a:cs typeface="Times New Roman"/>
              </a:rPr>
              <a:t>Демидовским</a:t>
            </a:r>
            <a:r>
              <a:rPr lang="ru-RU" sz="1600" b="1" i="1" spc="200" dirty="0">
                <a:solidFill>
                  <a:srgbClr val="001F5F"/>
                </a:solidFill>
                <a:latin typeface="Times New Roman"/>
                <a:cs typeface="Times New Roman"/>
              </a:rPr>
              <a:t> </a:t>
            </a:r>
            <a:r>
              <a:rPr lang="ru-RU" sz="1600" b="1" i="1" dirty="0">
                <a:solidFill>
                  <a:srgbClr val="001F5F"/>
                </a:solidFill>
                <a:latin typeface="Times New Roman"/>
                <a:cs typeface="Times New Roman"/>
              </a:rPr>
              <a:t>районным Советом депутатов</a:t>
            </a:r>
            <a:r>
              <a:rPr lang="ru-RU" sz="1600" b="1" i="1" spc="204" dirty="0">
                <a:solidFill>
                  <a:srgbClr val="001F5F"/>
                </a:solidFill>
                <a:latin typeface="Times New Roman"/>
                <a:cs typeface="Times New Roman"/>
              </a:rPr>
              <a:t> </a:t>
            </a:r>
            <a:r>
              <a:rPr lang="ru-RU" sz="1600" b="1" i="1" dirty="0">
                <a:solidFill>
                  <a:srgbClr val="001F5F"/>
                </a:solidFill>
                <a:latin typeface="Times New Roman"/>
                <a:cs typeface="Times New Roman"/>
              </a:rPr>
              <a:t>от</a:t>
            </a:r>
            <a:r>
              <a:rPr lang="ru-RU" sz="1600" b="1" i="1" spc="185" dirty="0">
                <a:solidFill>
                  <a:srgbClr val="001F5F"/>
                </a:solidFill>
                <a:latin typeface="Times New Roman"/>
                <a:cs typeface="Times New Roman"/>
              </a:rPr>
              <a:t> </a:t>
            </a:r>
            <a:r>
              <a:rPr lang="ru-RU" sz="1600" b="1" i="1" dirty="0">
                <a:solidFill>
                  <a:srgbClr val="001F5F"/>
                </a:solidFill>
                <a:latin typeface="Times New Roman"/>
                <a:cs typeface="Times New Roman"/>
              </a:rPr>
              <a:t>27.12.2023</a:t>
            </a:r>
            <a:r>
              <a:rPr lang="ru-RU" sz="1600" b="1" i="1" spc="204" dirty="0">
                <a:solidFill>
                  <a:srgbClr val="001F5F"/>
                </a:solidFill>
                <a:latin typeface="Times New Roman"/>
                <a:cs typeface="Times New Roman"/>
              </a:rPr>
              <a:t> </a:t>
            </a:r>
            <a:r>
              <a:rPr lang="ru-RU" sz="1600" b="1" i="1" dirty="0">
                <a:solidFill>
                  <a:srgbClr val="001F5F"/>
                </a:solidFill>
                <a:latin typeface="Times New Roman"/>
                <a:cs typeface="Times New Roman"/>
              </a:rPr>
              <a:t>№97/9;</a:t>
            </a:r>
            <a:br>
              <a:rPr lang="ru-RU" sz="1600" b="1" i="1" dirty="0">
                <a:solidFill>
                  <a:srgbClr val="001F5F"/>
                </a:solidFill>
                <a:latin typeface="Times New Roman"/>
                <a:cs typeface="Times New Roman"/>
              </a:rPr>
            </a:br>
            <a:r>
              <a:rPr lang="ru-RU" sz="1600" b="1" i="1" dirty="0" smtClean="0">
                <a:solidFill>
                  <a:srgbClr val="001F5F"/>
                </a:solidFill>
                <a:latin typeface="Times New Roman"/>
                <a:cs typeface="Times New Roman"/>
              </a:rPr>
              <a:t>* о форме участия граждан в публичных слушаниях и механизме взаимодействия местного населения с депутатами Демидовского районного Совета депутатов;</a:t>
            </a:r>
            <a:br>
              <a:rPr lang="ru-RU" sz="1600" b="1" i="1" dirty="0" smtClean="0">
                <a:solidFill>
                  <a:srgbClr val="001F5F"/>
                </a:solidFill>
                <a:latin typeface="Times New Roman"/>
                <a:cs typeface="Times New Roman"/>
              </a:rPr>
            </a:br>
            <a:r>
              <a:rPr lang="ru-RU" sz="1600" b="1" i="1" spc="-10" dirty="0" smtClean="0">
                <a:solidFill>
                  <a:srgbClr val="001F5F"/>
                </a:solidFill>
                <a:latin typeface="Times New Roman"/>
                <a:cs typeface="Times New Roman"/>
              </a:rPr>
              <a:t>* </a:t>
            </a:r>
            <a:r>
              <a:rPr lang="ru-RU" sz="1600" b="1" i="1" spc="-50" dirty="0" smtClean="0">
                <a:solidFill>
                  <a:srgbClr val="001F5F"/>
                </a:solidFill>
                <a:latin typeface="Times New Roman"/>
                <a:cs typeface="Times New Roman"/>
              </a:rPr>
              <a:t>о</a:t>
            </a:r>
            <a:r>
              <a:rPr lang="ru-RU" sz="1600" b="1" i="1" dirty="0" smtClean="0">
                <a:solidFill>
                  <a:srgbClr val="001F5F"/>
                </a:solidFill>
                <a:latin typeface="Times New Roman"/>
                <a:cs typeface="Times New Roman"/>
              </a:rPr>
              <a:t> </a:t>
            </a:r>
            <a:r>
              <a:rPr lang="ru-RU" sz="1600" b="1" i="1" spc="-10" dirty="0" smtClean="0">
                <a:solidFill>
                  <a:srgbClr val="001F5F"/>
                </a:solidFill>
                <a:latin typeface="Times New Roman"/>
                <a:cs typeface="Times New Roman"/>
              </a:rPr>
              <a:t>разработчике брошюры</a:t>
            </a:r>
            <a:r>
              <a:rPr lang="ru-RU" sz="1600" b="1" i="1" dirty="0" smtClean="0">
                <a:solidFill>
                  <a:srgbClr val="001F5F"/>
                </a:solidFill>
                <a:latin typeface="Times New Roman"/>
                <a:cs typeface="Times New Roman"/>
              </a:rPr>
              <a:t> </a:t>
            </a:r>
            <a:r>
              <a:rPr lang="ru-RU" sz="1600" b="1" i="1" dirty="0">
                <a:solidFill>
                  <a:srgbClr val="001F5F"/>
                </a:solidFill>
                <a:latin typeface="Times New Roman"/>
                <a:cs typeface="Times New Roman"/>
              </a:rPr>
              <a:t>«Бюджет</a:t>
            </a:r>
            <a:r>
              <a:rPr lang="ru-RU" sz="1600" b="1" i="1" spc="-15" dirty="0">
                <a:solidFill>
                  <a:srgbClr val="001F5F"/>
                </a:solidFill>
                <a:latin typeface="Times New Roman"/>
                <a:cs typeface="Times New Roman"/>
              </a:rPr>
              <a:t> </a:t>
            </a:r>
            <a:r>
              <a:rPr lang="ru-RU" sz="1600" b="1" i="1" dirty="0">
                <a:solidFill>
                  <a:srgbClr val="001F5F"/>
                </a:solidFill>
                <a:latin typeface="Times New Roman"/>
                <a:cs typeface="Times New Roman"/>
              </a:rPr>
              <a:t>для</a:t>
            </a:r>
            <a:r>
              <a:rPr lang="ru-RU" sz="1600" b="1" i="1" spc="-25" dirty="0">
                <a:solidFill>
                  <a:srgbClr val="001F5F"/>
                </a:solidFill>
                <a:latin typeface="Times New Roman"/>
                <a:cs typeface="Times New Roman"/>
              </a:rPr>
              <a:t> </a:t>
            </a:r>
            <a:r>
              <a:rPr lang="ru-RU" sz="1600" b="1" i="1" dirty="0">
                <a:solidFill>
                  <a:srgbClr val="001F5F"/>
                </a:solidFill>
                <a:latin typeface="Times New Roman"/>
                <a:cs typeface="Times New Roman"/>
              </a:rPr>
              <a:t>граждан</a:t>
            </a:r>
            <a:r>
              <a:rPr lang="ru-RU" sz="1600" b="1" i="1" dirty="0" smtClean="0">
                <a:solidFill>
                  <a:srgbClr val="001F5F"/>
                </a:solidFill>
                <a:latin typeface="Times New Roman"/>
                <a:cs typeface="Times New Roman"/>
              </a:rPr>
              <a:t>»</a:t>
            </a:r>
            <a:r>
              <a:rPr lang="ru-RU" sz="1600" b="1" i="1" dirty="0">
                <a:latin typeface="Times New Roman"/>
                <a:cs typeface="Times New Roman"/>
              </a:rPr>
              <a:t/>
            </a:r>
            <a:br>
              <a:rPr lang="ru-RU" sz="1600" b="1" i="1" dirty="0">
                <a:latin typeface="Times New Roman"/>
                <a:cs typeface="Times New Roman"/>
              </a:rPr>
            </a:br>
            <a:endParaRPr lang="ru-RU" sz="1600" b="1" i="1"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139822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459" y="440943"/>
            <a:ext cx="9181020" cy="6444044"/>
          </a:xfrm>
          <a:effectLst>
            <a:softEdge rad="317500"/>
          </a:effectLst>
        </p:spPr>
      </p:pic>
      <p:sp>
        <p:nvSpPr>
          <p:cNvPr id="13" name="TextBox 12"/>
          <p:cNvSpPr txBox="1"/>
          <p:nvPr/>
        </p:nvSpPr>
        <p:spPr>
          <a:xfrm>
            <a:off x="353690" y="692696"/>
            <a:ext cx="8360097" cy="307777"/>
          </a:xfrm>
          <a:prstGeom prst="rect">
            <a:avLst/>
          </a:prstGeom>
          <a:noFill/>
        </p:spPr>
        <p:txBody>
          <a:bodyPr wrap="square" rtlCol="0">
            <a:spAutoFit/>
          </a:bodyPr>
          <a:lstStyle/>
          <a:p>
            <a:endParaRPr lang="ru-RU" dirty="0"/>
          </a:p>
        </p:txBody>
      </p:sp>
      <p:graphicFrame>
        <p:nvGraphicFramePr>
          <p:cNvPr id="14" name="Таблица 13"/>
          <p:cNvGraphicFramePr>
            <a:graphicFrameLocks noGrp="1"/>
          </p:cNvGraphicFramePr>
          <p:nvPr>
            <p:extLst>
              <p:ext uri="{D42A27DB-BD31-4B8C-83A1-F6EECF244321}">
                <p14:modId xmlns:p14="http://schemas.microsoft.com/office/powerpoint/2010/main" val="2777986113"/>
              </p:ext>
            </p:extLst>
          </p:nvPr>
        </p:nvGraphicFramePr>
        <p:xfrm>
          <a:off x="1259632" y="3325873"/>
          <a:ext cx="6344920" cy="1910500"/>
        </p:xfrm>
        <a:graphic>
          <a:graphicData uri="http://schemas.openxmlformats.org/drawingml/2006/table">
            <a:tbl>
              <a:tblPr firstRow="1" firstCol="1" bandRow="1">
                <a:tableStyleId>{21E4AEA4-8DFA-4A89-87EB-49C32662AFE0}</a:tableStyleId>
              </a:tblPr>
              <a:tblGrid>
                <a:gridCol w="3308985"/>
                <a:gridCol w="1076325"/>
                <a:gridCol w="969010"/>
                <a:gridCol w="990600"/>
              </a:tblGrid>
              <a:tr h="272929">
                <a:tc>
                  <a:txBody>
                    <a:bodyPr/>
                    <a:lstStyle/>
                    <a:p>
                      <a:pPr>
                        <a:spcAft>
                          <a:spcPts val="0"/>
                        </a:spcAft>
                      </a:pPr>
                      <a:r>
                        <a:rPr lang="ru-RU" sz="1400" dirty="0">
                          <a:effectLst/>
                        </a:rPr>
                        <a:t> </a:t>
                      </a:r>
                      <a:endParaRPr lang="ru-RU" sz="1200" dirty="0">
                        <a:effectLst/>
                        <a:latin typeface="Times New Roman"/>
                        <a:ea typeface="Times New Roman"/>
                      </a:endParaRPr>
                    </a:p>
                  </a:txBody>
                  <a:tcPr marL="68580" marR="68580" marT="0" marB="0"/>
                </a:tc>
                <a:tc>
                  <a:txBody>
                    <a:bodyPr/>
                    <a:lstStyle/>
                    <a:p>
                      <a:pPr algn="ctr">
                        <a:spcAft>
                          <a:spcPts val="0"/>
                        </a:spcAft>
                      </a:pPr>
                      <a:r>
                        <a:rPr lang="ru-RU" sz="1400">
                          <a:effectLst/>
                        </a:rPr>
                        <a:t>2024 год</a:t>
                      </a:r>
                      <a:endParaRPr lang="ru-RU" sz="1200">
                        <a:effectLst/>
                        <a:latin typeface="Times New Roman"/>
                        <a:ea typeface="Times New Roman"/>
                      </a:endParaRPr>
                    </a:p>
                  </a:txBody>
                  <a:tcPr marL="68580" marR="68580" marT="0" marB="0"/>
                </a:tc>
                <a:tc>
                  <a:txBody>
                    <a:bodyPr/>
                    <a:lstStyle/>
                    <a:p>
                      <a:pPr algn="ctr">
                        <a:spcAft>
                          <a:spcPts val="0"/>
                        </a:spcAft>
                      </a:pPr>
                      <a:r>
                        <a:rPr lang="ru-RU" sz="1400" dirty="0">
                          <a:effectLst/>
                        </a:rPr>
                        <a:t>2025 год</a:t>
                      </a:r>
                      <a:endParaRPr lang="ru-RU" sz="1200" dirty="0">
                        <a:effectLst/>
                        <a:latin typeface="Times New Roman"/>
                        <a:ea typeface="Times New Roman"/>
                      </a:endParaRPr>
                    </a:p>
                  </a:txBody>
                  <a:tcPr marL="68580" marR="68580" marT="0" marB="0"/>
                </a:tc>
                <a:tc>
                  <a:txBody>
                    <a:bodyPr/>
                    <a:lstStyle/>
                    <a:p>
                      <a:pPr algn="ctr">
                        <a:spcAft>
                          <a:spcPts val="0"/>
                        </a:spcAft>
                      </a:pPr>
                      <a:r>
                        <a:rPr lang="ru-RU" sz="1400" dirty="0">
                          <a:effectLst/>
                        </a:rPr>
                        <a:t>2026 год</a:t>
                      </a:r>
                      <a:endParaRPr lang="ru-RU" sz="1200" dirty="0">
                        <a:effectLst/>
                        <a:latin typeface="Times New Roman"/>
                        <a:ea typeface="Times New Roman"/>
                      </a:endParaRPr>
                    </a:p>
                  </a:txBody>
                  <a:tcPr marL="68580" marR="68580" marT="0" marB="0"/>
                </a:tc>
              </a:tr>
              <a:tr h="545857">
                <a:tc>
                  <a:txBody>
                    <a:bodyPr/>
                    <a:lstStyle/>
                    <a:p>
                      <a:pPr>
                        <a:spcAft>
                          <a:spcPts val="0"/>
                        </a:spcAft>
                      </a:pPr>
                      <a:r>
                        <a:rPr lang="ru-RU" sz="1400">
                          <a:effectLst/>
                        </a:rPr>
                        <a:t>общий объем доходов  местного  бюджета</a:t>
                      </a:r>
                      <a:endParaRPr lang="ru-RU" sz="1200">
                        <a:effectLst/>
                        <a:latin typeface="Times New Roman"/>
                        <a:ea typeface="Times New Roman"/>
                      </a:endParaRPr>
                    </a:p>
                  </a:txBody>
                  <a:tcPr marL="68580" marR="68580" marT="0" marB="0"/>
                </a:tc>
                <a:tc>
                  <a:txBody>
                    <a:bodyPr/>
                    <a:lstStyle/>
                    <a:p>
                      <a:pPr algn="ctr">
                        <a:spcAft>
                          <a:spcPts val="0"/>
                        </a:spcAft>
                      </a:pPr>
                      <a:r>
                        <a:rPr lang="ru-RU" sz="1400" dirty="0" smtClean="0">
                          <a:effectLst/>
                        </a:rPr>
                        <a:t>504 330,4</a:t>
                      </a: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416 044,4</a:t>
                      </a: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426 118,1</a:t>
                      </a:r>
                      <a:endParaRPr lang="ru-RU" sz="1200" dirty="0">
                        <a:effectLst/>
                        <a:latin typeface="Times New Roman"/>
                        <a:ea typeface="Times New Roman"/>
                      </a:endParaRPr>
                    </a:p>
                  </a:txBody>
                  <a:tcPr marL="68580" marR="68580" marT="0" marB="0" anchor="ctr"/>
                </a:tc>
              </a:tr>
              <a:tr h="545857">
                <a:tc>
                  <a:txBody>
                    <a:bodyPr/>
                    <a:lstStyle/>
                    <a:p>
                      <a:pPr>
                        <a:spcAft>
                          <a:spcPts val="0"/>
                        </a:spcAft>
                      </a:pPr>
                      <a:r>
                        <a:rPr lang="ru-RU" sz="1400">
                          <a:effectLst/>
                        </a:rPr>
                        <a:t>общий объем расходов местного бюджета</a:t>
                      </a:r>
                      <a:endParaRPr lang="ru-RU" sz="1200">
                        <a:effectLst/>
                        <a:latin typeface="Times New Roman"/>
                        <a:ea typeface="Times New Roman"/>
                      </a:endParaRPr>
                    </a:p>
                  </a:txBody>
                  <a:tcPr marL="68580" marR="68580" marT="0" marB="0"/>
                </a:tc>
                <a:tc>
                  <a:txBody>
                    <a:bodyPr/>
                    <a:lstStyle/>
                    <a:p>
                      <a:pPr algn="ctr">
                        <a:spcAft>
                          <a:spcPts val="0"/>
                        </a:spcAft>
                      </a:pPr>
                      <a:r>
                        <a:rPr lang="ru-RU" sz="1400" dirty="0" smtClean="0">
                          <a:effectLst/>
                        </a:rPr>
                        <a:t>504 330,4</a:t>
                      </a: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416 044,4</a:t>
                      </a: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425 790,7</a:t>
                      </a:r>
                      <a:endParaRPr lang="ru-RU" sz="1200" dirty="0">
                        <a:effectLst/>
                        <a:latin typeface="Times New Roman"/>
                        <a:ea typeface="Times New Roman"/>
                      </a:endParaRPr>
                    </a:p>
                  </a:txBody>
                  <a:tcPr marL="68580" marR="68580" marT="0" marB="0" anchor="ctr"/>
                </a:tc>
              </a:tr>
              <a:tr h="545857">
                <a:tc>
                  <a:txBody>
                    <a:bodyPr/>
                    <a:lstStyle/>
                    <a:p>
                      <a:pPr>
                        <a:spcAft>
                          <a:spcPts val="0"/>
                        </a:spcAft>
                      </a:pPr>
                      <a:r>
                        <a:rPr lang="ru-RU" sz="1400" dirty="0">
                          <a:effectLst/>
                        </a:rPr>
                        <a:t>Дефицит - (профицит +)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400">
                          <a:effectLst/>
                        </a:rPr>
                        <a:t>0,0</a:t>
                      </a:r>
                      <a:endParaRPr lang="ru-RU" sz="1200">
                        <a:effectLst/>
                        <a:latin typeface="Times New Roman"/>
                        <a:ea typeface="Times New Roman"/>
                      </a:endParaRPr>
                    </a:p>
                  </a:txBody>
                  <a:tcPr marL="68580" marR="68580" marT="0" marB="0" anchor="ctr"/>
                </a:tc>
                <a:tc>
                  <a:txBody>
                    <a:bodyPr/>
                    <a:lstStyle/>
                    <a:p>
                      <a:pPr algn="ctr">
                        <a:spcAft>
                          <a:spcPts val="0"/>
                        </a:spcAft>
                      </a:pPr>
                      <a:r>
                        <a:rPr lang="ru-RU" sz="1400" dirty="0">
                          <a:effectLst/>
                        </a:rPr>
                        <a:t>0,0</a:t>
                      </a: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327,4</a:t>
                      </a:r>
                      <a:endParaRPr lang="ru-RU" sz="1200" dirty="0">
                        <a:effectLst/>
                        <a:latin typeface="Times New Roman"/>
                        <a:ea typeface="Times New Roman"/>
                      </a:endParaRPr>
                    </a:p>
                  </a:txBody>
                  <a:tcPr marL="68580" marR="68580" marT="0" marB="0" anchor="ctr"/>
                </a:tc>
              </a:tr>
            </a:tbl>
          </a:graphicData>
        </a:graphic>
      </p:graphicFrame>
      <p:sp>
        <p:nvSpPr>
          <p:cNvPr id="15" name="Rectangle 7"/>
          <p:cNvSpPr>
            <a:spLocks noChangeArrowheads="1"/>
          </p:cNvSpPr>
          <p:nvPr/>
        </p:nvSpPr>
        <p:spPr bwMode="auto">
          <a:xfrm>
            <a:off x="299244" y="463551"/>
            <a:ext cx="8728521"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Решение Демидовского районного Совета депутатов от 26.12.2023  №97/9 «О бюджете муниципального образования «Демидовский район» Смоленской области на 2024 год  и на плановый период 2025 и 2026 годов» (далее – решение о бюджете</a:t>
            </a:r>
            <a:r>
              <a:rPr kumimoji="0" lang="ru-RU" altLang="ru-RU" sz="1400" b="1" i="1" u="none" strike="noStrike" cap="none" normalizeH="0" baseline="0" smtClean="0">
                <a:ln>
                  <a:noFill/>
                </a:ln>
                <a:solidFill>
                  <a:schemeClr val="accent5">
                    <a:lumMod val="25000"/>
                  </a:schemeClr>
                </a:solidFill>
                <a:effectLst/>
                <a:latin typeface="Arial" pitchFamily="34" charset="0"/>
                <a:ea typeface="Times New Roman" pitchFamily="18" charset="0"/>
                <a:cs typeface="Arial" pitchFamily="34" charset="0"/>
              </a:rPr>
              <a:t>)  подготовлено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в соответствии с требованиями, установленными Бюджетным кодексом Российской Федерации. </a:t>
            </a:r>
            <a:endParaRPr kumimoji="0" lang="ru-RU" altLang="ru-RU" sz="600" b="1" i="1" u="none" strike="noStrike" cap="none" normalizeH="0" baseline="0" dirty="0" smtClean="0">
              <a:ln>
                <a:noFill/>
              </a:ln>
              <a:solidFill>
                <a:schemeClr val="accent5">
                  <a:lumMod val="25000"/>
                </a:schemeClr>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Статьей 184.1 Бюджетного кодекса Российской Федерации установлены общие требования к структуре и содержанию решения о бюджете. Частью 1 данной статьи определено, что в решении о бюджете  должны содержаться основные характеристики бюджета, к которым относятся общий объем доходов бюджета, общий объем расходов бюджета, дефицит (профицит) бюджета. Все вышеперечисленные параметры  бюджета муниципального образования «Демидовский район» Смоленской области (далее – местного бюджета) установлены в статье 1 решения о бюджете в следующих объемах:</a:t>
            </a:r>
          </a:p>
          <a:p>
            <a:pPr lvl="0" algn="r" eaLnBrk="0" hangingPunct="0"/>
            <a:r>
              <a:rPr lang="ru-RU" altLang="ru-RU" dirty="0">
                <a:ea typeface="Times New Roman" pitchFamily="18" charset="0"/>
              </a:rPr>
              <a:t> </a:t>
            </a:r>
            <a:r>
              <a:rPr lang="ru-RU" altLang="ru-RU" sz="1200" b="1" i="1" dirty="0">
                <a:solidFill>
                  <a:schemeClr val="accent5">
                    <a:lumMod val="25000"/>
                  </a:schemeClr>
                </a:solidFill>
                <a:ea typeface="Times New Roman" pitchFamily="18" charset="0"/>
              </a:rPr>
              <a:t>(тыс. </a:t>
            </a:r>
            <a:r>
              <a:rPr lang="ru-RU" altLang="ru-RU" sz="1200" b="1" i="1" dirty="0" smtClean="0">
                <a:solidFill>
                  <a:schemeClr val="accent5">
                    <a:lumMod val="25000"/>
                  </a:schemeClr>
                </a:solidFill>
                <a:ea typeface="Times New Roman" pitchFamily="18" charset="0"/>
              </a:rPr>
              <a:t>рублей)</a:t>
            </a:r>
            <a:endParaRPr lang="ru-RU" altLang="ru-RU" sz="1200" b="1" i="1" dirty="0" smtClean="0">
              <a:solidFill>
                <a:schemeClr val="accent5">
                  <a:lumMod val="25000"/>
                </a:schemeClr>
              </a:solidFill>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sz="600"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chemeClr val="accent5">
                    <a:lumMod val="25000"/>
                  </a:schemeClr>
                </a:solidFill>
                <a:effectLst/>
                <a:latin typeface="Arial" pitchFamily="34" charset="0"/>
                <a:ea typeface="Calibri" pitchFamily="34" charset="0"/>
                <a:cs typeface="Arial" pitchFamily="34" charset="0"/>
              </a:rPr>
              <a:t>Доходы местного бюджета  утверждены  на 2024 год в сумме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504 330,4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Calibri" pitchFamily="34" charset="0"/>
                <a:cs typeface="Arial" pitchFamily="34" charset="0"/>
              </a:rPr>
              <a:t>тыс. рублей,  на 2025 год в сумме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416 044,4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Calibri" pitchFamily="34" charset="0"/>
                <a:cs typeface="Arial" pitchFamily="34" charset="0"/>
              </a:rPr>
              <a:t>тыс. рублей,  на 2026 год в сумме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426 118,1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Calibri" pitchFamily="34" charset="0"/>
                <a:cs typeface="Arial" pitchFamily="34" charset="0"/>
              </a:rPr>
              <a:t>тыс. рублей. </a:t>
            </a:r>
            <a:endParaRPr kumimoji="0" lang="ru-RU" altLang="ru-RU" sz="1800" b="1"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4881742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sp>
        <p:nvSpPr>
          <p:cNvPr id="2" name="TextBox 1"/>
          <p:cNvSpPr txBox="1"/>
          <p:nvPr/>
        </p:nvSpPr>
        <p:spPr>
          <a:xfrm>
            <a:off x="107504" y="465138"/>
            <a:ext cx="8856984" cy="6632585"/>
          </a:xfrm>
          <a:prstGeom prst="rect">
            <a:avLst/>
          </a:prstGeom>
          <a:noFill/>
        </p:spPr>
        <p:txBody>
          <a:bodyPr wrap="square" rtlCol="0">
            <a:spAutoFit/>
          </a:bodyPr>
          <a:lstStyle/>
          <a:p>
            <a:pPr algn="ctr"/>
            <a:r>
              <a:rPr lang="ru-RU" b="1" i="1" dirty="0">
                <a:solidFill>
                  <a:schemeClr val="accent5">
                    <a:lumMod val="25000"/>
                  </a:schemeClr>
                </a:solidFill>
              </a:rPr>
              <a:t>Формирование доходной части местного бюджета на 2024 год и на плановый период 2025 и 2026 годов.</a:t>
            </a:r>
          </a:p>
          <a:p>
            <a:pPr algn="just"/>
            <a:r>
              <a:rPr lang="ru-RU" sz="1000" b="1" dirty="0">
                <a:solidFill>
                  <a:schemeClr val="accent5">
                    <a:lumMod val="25000"/>
                  </a:schemeClr>
                </a:solidFill>
              </a:rPr>
              <a:t>       Исходной базой для разработки проекта местного бюджета являются показатели бюджета на текущий год с учетом ожидаемого исполнения, предложения главных администраторов доходов, оценка ожидаемого поступления налогов и других обязательных платежей в текущем году.</a:t>
            </a:r>
          </a:p>
          <a:p>
            <a:pPr algn="just"/>
            <a:r>
              <a:rPr lang="ru-RU" sz="1000" b="1" dirty="0">
                <a:solidFill>
                  <a:schemeClr val="accent5">
                    <a:lumMod val="25000"/>
                  </a:schemeClr>
                </a:solidFill>
              </a:rPr>
              <a:t>         Налоговые и неналоговые доходы (с учетом акцизов) местного бюджета в 2024 году прогнозируются в сумме 54 239,2 тыс. рублей,  что на 3 116,4 тыс. рублей  или на 6,1 процента  выше оценки 2023 года (51 122,8 тыс. рублей),  в том числе   поступление налоговых и неналоговых доходов местного бюджета в 2024 году (без учета акцизов) прогнозируется в сумме 43 291,9 тыс. рублей,  что на 1 530,2 тыс. рублей  или на 3,7 процента  выше оценки 2023 года (41 761,7 тыс. рублей). Рост доходной части бюджета в 2024 году по сравнению с ожидаемым исполнением 2023 года объясняется, в основном, ожидаемым ростом следующих доходов:   налога на доходы физических лиц в сумме 3 308,8 тыс. рублей  в связи с ожидаемым ростом минимального размера оплаты труда и индексации  заработной платы работникам бюджетных  учреждений; по упрощенной системе налогообложения на сумму 138,6 тыс. рублей; по акцизам на нефтепродукты на сумму 1586,2 тыс. рублей по патентной системе налогообложения на сумму 197,9 тыс. рублей; по единому сельскохозяйственному налогу на сумму 84,3 тыс. рублей; по государственной пошлине  на сумму 286,8 тыс. рублей;  по аренде земли на сумму 186,5 тыс. рублей; по доходам от эксплуатации имущества на сумму 35,1 тыс. рублей; по штрафам на сумму 136,6 тыс. рублей.  </a:t>
            </a:r>
          </a:p>
          <a:p>
            <a:pPr algn="just"/>
            <a:r>
              <a:rPr lang="ru-RU" sz="1000" b="1" dirty="0">
                <a:solidFill>
                  <a:schemeClr val="accent5">
                    <a:lumMod val="25000"/>
                  </a:schemeClr>
                </a:solidFill>
              </a:rPr>
              <a:t>            В то же время,  в  2024 году прогнозируется снижение поступлений:   по плате за негативное воздействие на окружающую среду на сумму 12,5 тыс. рублей; по доходам от сдачи в аренду имущества на сумму 17,4 тыс. рублей; по доходам от продажи земли  на сумму 2 775,0 тыс. рублей,  в связи с тем, что поступления от продажи земли   в 2024 году не планируются. </a:t>
            </a:r>
          </a:p>
          <a:p>
            <a:pPr algn="just"/>
            <a:r>
              <a:rPr lang="ru-RU" sz="1000" b="1" dirty="0">
                <a:solidFill>
                  <a:schemeClr val="accent5">
                    <a:lumMod val="25000"/>
                  </a:schemeClr>
                </a:solidFill>
              </a:rPr>
              <a:t>                В составе доходов местного бюджета налоговые доходы (без учета акцизов) прогнозируются в сумме 41 345,6 тыс. рублей,  акцизы в сумме 10 947,3 тыс. рублей,  неналоговые доходы - в сумме 1 946,3 тыс. рублей. </a:t>
            </a:r>
          </a:p>
          <a:p>
            <a:pPr algn="just"/>
            <a:r>
              <a:rPr lang="ru-RU" sz="1000" b="1" dirty="0">
                <a:solidFill>
                  <a:schemeClr val="accent5">
                    <a:lumMod val="25000"/>
                  </a:schemeClr>
                </a:solidFill>
              </a:rPr>
              <a:t>       Прогноз 2024 года  по налоговым доходам (без учета акцизов) в сумме  41 345,6 тыс. рублей  против оценки 2023 года (37 311,5 тыс. рублей) увеличивается  на 4 034,1 тыс. рублей или на 10,8 процента. Прогноз 2024 года по акцизам в сумме 10 947,3 тыс. рублей против оценки 2023 года (9 361,1 тыс. рублей) увеличивается на 1 586,2 тыс. рублей  или на 16,9 процента.  В соответствии с Бюджетным кодексом Российской Федерации зачисление акцизов на нефтепродукты в местный бюджет производится в соответствии с дифференцированными нормативами, установленными областным законом  «О межбюджетных отношениях в Смоленской области» исходя из протяженности автомобильных дорог общего пользования местного значения.</a:t>
            </a:r>
          </a:p>
          <a:p>
            <a:pPr algn="just"/>
            <a:r>
              <a:rPr lang="ru-RU" sz="1000" b="1" dirty="0">
                <a:solidFill>
                  <a:schemeClr val="accent5">
                    <a:lumMod val="25000"/>
                  </a:schemeClr>
                </a:solidFill>
              </a:rPr>
              <a:t>            Рост поступлений по  налоговым доходам  (без учета  акцизов) в 2024 году  по сравнению с оценкой 2023 года произойдет: по налогу на доходы физических лиц  на 3 308,8 тыс. рублей (36 485,5 - 33 176,7);  по  упрощенной  системе налогообложения   на 138,6 тыс. рублей (1 830,3-1 691,7); по патентной системе налогообложения на сумму 197,9 тыс. рублей (1 357,5-1 159,6); по единому сельскохозяйственному налогу на сумму 84,3 тыс. рублей (366,9-282,6); по государственной пошлине   на сумму 286,8 тыс. рублей  (1 305,4-1 018,6);</a:t>
            </a:r>
          </a:p>
          <a:p>
            <a:pPr algn="just"/>
            <a:r>
              <a:rPr lang="ru-RU" sz="1000" b="1" dirty="0">
                <a:solidFill>
                  <a:schemeClr val="accent5">
                    <a:lumMod val="25000"/>
                  </a:schemeClr>
                </a:solidFill>
              </a:rPr>
              <a:t>              Прогноз 2024 года по неналоговым доходам (1 946,3тыс. рублей.) снижается против оценки 2023 года  (4 450,2 тыс. рублей)  на 2 503,9 тыс. рублей  или на 56,3 процента.  Снижение  неналоговых доходов в 2024 году по сравнению с оценкой 2023 года произойдет: по плате за негативное воздействие на окружающую среду на 12,5 тыс. рублей (44,2 -56,7);  по аренде имущества на 17,4 тыс. рублей  (183,4-200,8);   по доходам от продажи материальных и нематериальных активов (доходам от продажи земли)  на 2 775,0 тыс. рублей  (0 – 2 775,0);  по прочим неналоговым доходам на 23,5 тыс. рублей (0 – 23,5), по компенсации затрат бюджета на 33,7тыс.рублей (0 - 33,7). Снижение неналоговых доходов в 2024 году по сравнению с оценкой 2023 года объясняется тем, что в 2023 году не планируется поступление доходов от продажи материальных и нематериальных активов (доходов от продажи земли).  Рост по неналоговым доходам в 2024 году по сравнению с оценкой 2023 года ожидается по аренде земли в сумме 186,5 тыс. рублей  (976,5-790,0), по штрафам  в сумме 136,6 тыс. рублей  (354,8 – 218,2);   по доходам, поступающим в порядке возмещения расходов, понесенных в связи с эксплуатацией муниципального имущества   в сумме 35,1 тыс. рублей  (387,0-351,9).  </a:t>
            </a:r>
          </a:p>
          <a:p>
            <a:pPr algn="just"/>
            <a:r>
              <a:rPr lang="ru-RU" sz="1000" b="1" dirty="0">
                <a:solidFill>
                  <a:schemeClr val="accent5">
                    <a:lumMod val="25000"/>
                  </a:schemeClr>
                </a:solidFill>
              </a:rPr>
              <a:t>          Поступление налоговых и неналоговых доходов местного бюджета в 2025 году  прогнозируется в сумме 56 941,8 тыс. рублей.     В составе доходов местного бюджета налоговые доходы прогнозируются в сумме 55 416,1 тыс. рублей,  неналоговые доходы в сумме   1 525,7 тыс. рублей.   </a:t>
            </a:r>
          </a:p>
          <a:p>
            <a:pPr algn="just"/>
            <a:r>
              <a:rPr lang="ru-RU" sz="1000" b="1" dirty="0">
                <a:solidFill>
                  <a:schemeClr val="accent5">
                    <a:lumMod val="25000"/>
                  </a:schemeClr>
                </a:solidFill>
              </a:rPr>
              <a:t>          Поступление налоговых и неналоговых доходов местного бюджета в 2026 году  прогнозируется в сумме 60 212,8 тыс. рублей.  В составе доходов местного бюджета налоговые доходы прогнозируются в сумме 58 661,6 тыс. рублей,  неналоговые доходы в сумме 1 551,2 тыс. рублей.   </a:t>
            </a:r>
          </a:p>
          <a:p>
            <a:pPr algn="just"/>
            <a:endParaRPr lang="ru-RU" b="1" dirty="0">
              <a:solidFill>
                <a:schemeClr val="accent5">
                  <a:lumMod val="10000"/>
                </a:schemeClr>
              </a:solidFill>
            </a:endParaRPr>
          </a:p>
        </p:txBody>
      </p:sp>
    </p:spTree>
    <p:extLst>
      <p:ext uri="{BB962C8B-B14F-4D97-AF65-F5344CB8AC3E}">
        <p14:creationId xmlns:p14="http://schemas.microsoft.com/office/powerpoint/2010/main" val="28516413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9702"/>
            <a:ext cx="9181020" cy="6444044"/>
          </a:xfrm>
          <a:effectLst>
            <a:softEdge rad="317500"/>
          </a:effectLst>
        </p:spPr>
      </p:pic>
      <p:sp>
        <p:nvSpPr>
          <p:cNvPr id="10" name="TextBox 9"/>
          <p:cNvSpPr txBox="1"/>
          <p:nvPr/>
        </p:nvSpPr>
        <p:spPr>
          <a:xfrm>
            <a:off x="107504" y="465138"/>
            <a:ext cx="8856984" cy="6047809"/>
          </a:xfrm>
          <a:prstGeom prst="rect">
            <a:avLst/>
          </a:prstGeom>
          <a:noFill/>
        </p:spPr>
        <p:txBody>
          <a:bodyPr wrap="square" rtlCol="0">
            <a:spAutoFit/>
          </a:bodyPr>
          <a:lstStyle/>
          <a:p>
            <a:pPr algn="ctr"/>
            <a:r>
              <a:rPr lang="ru-RU" b="1" i="1" dirty="0">
                <a:solidFill>
                  <a:schemeClr val="accent5">
                    <a:lumMod val="25000"/>
                  </a:schemeClr>
                </a:solidFill>
              </a:rPr>
              <a:t>Особенности расчетов поступлений  платежей в местный бюджет по отдельным доходным источникам </a:t>
            </a:r>
            <a:endParaRPr lang="ru-RU" b="1" i="1" dirty="0" smtClean="0">
              <a:solidFill>
                <a:schemeClr val="accent5">
                  <a:lumMod val="25000"/>
                </a:schemeClr>
              </a:solidFill>
            </a:endParaRPr>
          </a:p>
          <a:p>
            <a:pPr algn="ctr"/>
            <a:r>
              <a:rPr lang="ru-RU" b="1" i="1" dirty="0" smtClean="0">
                <a:solidFill>
                  <a:schemeClr val="accent5">
                    <a:lumMod val="25000"/>
                  </a:schemeClr>
                </a:solidFill>
              </a:rPr>
              <a:t>на </a:t>
            </a:r>
            <a:r>
              <a:rPr lang="ru-RU" b="1" i="1" dirty="0">
                <a:solidFill>
                  <a:schemeClr val="accent5">
                    <a:lumMod val="25000"/>
                  </a:schemeClr>
                </a:solidFill>
              </a:rPr>
              <a:t>2024 год и плановый период 2025 и 2026 годов.</a:t>
            </a:r>
          </a:p>
          <a:p>
            <a:r>
              <a:rPr lang="ru-RU" b="1" dirty="0">
                <a:solidFill>
                  <a:schemeClr val="accent5">
                    <a:lumMod val="25000"/>
                  </a:schemeClr>
                </a:solidFill>
              </a:rPr>
              <a:t> </a:t>
            </a:r>
            <a:endParaRPr lang="ru-RU" dirty="0">
              <a:solidFill>
                <a:schemeClr val="accent5">
                  <a:lumMod val="25000"/>
                </a:schemeClr>
              </a:solidFill>
            </a:endParaRPr>
          </a:p>
          <a:p>
            <a:pPr algn="ctr"/>
            <a:r>
              <a:rPr lang="ru-RU" sz="1100" dirty="0">
                <a:solidFill>
                  <a:schemeClr val="accent5">
                    <a:lumMod val="25000"/>
                  </a:schemeClr>
                </a:solidFill>
              </a:rPr>
              <a:t>                                 </a:t>
            </a:r>
            <a:endParaRPr lang="ru-RU" sz="1100" dirty="0" smtClean="0">
              <a:solidFill>
                <a:schemeClr val="accent5">
                  <a:lumMod val="25000"/>
                </a:schemeClr>
              </a:solidFill>
            </a:endParaRPr>
          </a:p>
          <a:p>
            <a:pPr algn="ctr"/>
            <a:r>
              <a:rPr lang="ru-RU" sz="1200" u="sng" dirty="0" smtClean="0">
                <a:solidFill>
                  <a:schemeClr val="accent5">
                    <a:lumMod val="25000"/>
                  </a:schemeClr>
                </a:solidFill>
              </a:rPr>
              <a:t> </a:t>
            </a:r>
            <a:r>
              <a:rPr lang="ru-RU" sz="1200" b="1" u="sng" dirty="0">
                <a:solidFill>
                  <a:schemeClr val="accent5">
                    <a:lumMod val="25000"/>
                  </a:schemeClr>
                </a:solidFill>
              </a:rPr>
              <a:t>Налог на доходы физических лиц</a:t>
            </a:r>
            <a:r>
              <a:rPr lang="ru-RU" sz="1200" b="1" u="sng" dirty="0" smtClean="0">
                <a:solidFill>
                  <a:schemeClr val="accent5">
                    <a:lumMod val="25000"/>
                  </a:schemeClr>
                </a:solidFill>
              </a:rPr>
              <a:t>.</a:t>
            </a:r>
          </a:p>
          <a:p>
            <a:pPr algn="ctr"/>
            <a:endParaRPr lang="ru-RU" sz="1100" dirty="0">
              <a:solidFill>
                <a:schemeClr val="accent5">
                  <a:lumMod val="25000"/>
                </a:schemeClr>
              </a:solidFill>
            </a:endParaRPr>
          </a:p>
          <a:p>
            <a:pPr algn="just"/>
            <a:r>
              <a:rPr lang="ru-RU" sz="1100" dirty="0">
                <a:solidFill>
                  <a:schemeClr val="accent5">
                    <a:lumMod val="25000"/>
                  </a:schemeClr>
                </a:solidFill>
              </a:rPr>
              <a:t>        </a:t>
            </a:r>
            <a:r>
              <a:rPr lang="ru-RU" sz="1100" b="1" dirty="0">
                <a:solidFill>
                  <a:schemeClr val="accent5">
                    <a:lumMod val="25000"/>
                  </a:schemeClr>
                </a:solidFill>
              </a:rPr>
              <a:t>Прогноз по налогу  на доходы физических лиц на 2024 год  определен в  сумме 36 485,5 тыс. рублей  исходя из ожидаемого поступления налога в 2023 году   с учетом  показателей прогноза социально-экономического развития муниципального образования «Демидовский район» Смоленской области на 2024 год и на плановый период 2025 и 2026 годов, в котором размер фонда оплаты труда  на 2024 год прогнозируется  в сумме 732,0 млн. рублей а также планируемого  роста минимального размера оплаты труда до уровня 19 242 рубля, т.е.  с ростом 18,5 процента к уровню   2023 года  (в настоящее время минимальный размер оплаты труда составляет 16 242 рубля). В абсолютной величине рост налога на доходы физических лиц  в 2024 году по сравнению с ожидаемым поступлением 2023 года (33 176,7 тыс. рублей) составит 3 308,8 тыс. рублей  или  10 процентов.</a:t>
            </a:r>
          </a:p>
          <a:p>
            <a:pPr algn="just"/>
            <a:r>
              <a:rPr lang="ru-RU" sz="1100" b="1" dirty="0">
                <a:solidFill>
                  <a:schemeClr val="accent5">
                    <a:lumMod val="25000"/>
                  </a:schemeClr>
                </a:solidFill>
              </a:rPr>
              <a:t>          Поступление налога на доходы физических лиц в местный бюджет на 2024 год   в сумме 36 485,5 тыс. рублей,  определено по следующим нормативам: </a:t>
            </a:r>
          </a:p>
          <a:p>
            <a:pPr algn="just"/>
            <a:r>
              <a:rPr lang="ru-RU" sz="1100" b="1" dirty="0">
                <a:solidFill>
                  <a:schemeClr val="accent5">
                    <a:lumMod val="25000"/>
                  </a:schemeClr>
                </a:solidFill>
              </a:rPr>
              <a:t>- 31,052 процента (5 процентов - норматив, установленный Бюджетным кодексом Российской Федерации и 26,052 процента - единый норматив, установленный областным законом «О межбюджетных отношениях» с 2023 года)   в сумме 36 362,7 тыс. рублей;</a:t>
            </a:r>
          </a:p>
          <a:p>
            <a:pPr algn="just"/>
            <a:r>
              <a:rPr lang="ru-RU" sz="1100" b="1" dirty="0">
                <a:solidFill>
                  <a:schemeClr val="accent5">
                    <a:lumMod val="25000"/>
                  </a:schemeClr>
                </a:solidFill>
              </a:rPr>
              <a:t>- 15 процентов (норматив, установленный областным законом «О межбюджетных отношениях») в сумме 122,8 тыс. рублей (налог на доходы физических лиц в виде фиксированных авансовых платежей с доходов, полученных физическими лицами, являющимися иностранными гражданами, осуществляющими трудовую деятельность по найму  у физических лиц на основании патента в соответствии со статьей 227.1 Налогового кодекса Российской Федерации).</a:t>
            </a:r>
          </a:p>
          <a:p>
            <a:pPr algn="just"/>
            <a:r>
              <a:rPr lang="ru-RU" sz="1100" b="1" dirty="0">
                <a:solidFill>
                  <a:schemeClr val="accent5">
                    <a:lumMod val="25000"/>
                  </a:schemeClr>
                </a:solidFill>
              </a:rPr>
              <a:t>            Доля налога на доходы физических лиц  составляет 67,3 процента в общей сумме  доходов местного бюджета и 69,8 процента в объеме налоговых доходов.</a:t>
            </a:r>
          </a:p>
          <a:p>
            <a:pPr algn="just"/>
            <a:r>
              <a:rPr lang="ru-RU" sz="1100" b="1" dirty="0">
                <a:solidFill>
                  <a:schemeClr val="accent5">
                    <a:lumMod val="25000"/>
                  </a:schemeClr>
                </a:solidFill>
              </a:rPr>
              <a:t>        Поступление налога на доходы физических лиц  на 2025 год прогнозируется в размере 39 066,9 тыс. рублей,  в том числе: по  нормативу  31,052 процента  в сумме 38 944,1 тыс. рублей  и  по   нормативу 15 процентов в сумме 122,8 тыс. рублей  (налог на доходы физических лиц с доходов, полученных физическими лицами, являющимися иностранными гражданами, осуществляющими трудовую деятельность по найму  у физических лиц на основании патента), что на 2 581,4 тыс. рублей  или на 7,1 процента больше суммы, планируемой на 2024 год.</a:t>
            </a:r>
          </a:p>
          <a:p>
            <a:pPr algn="just"/>
            <a:r>
              <a:rPr lang="ru-RU" sz="1100" b="1" dirty="0">
                <a:solidFill>
                  <a:schemeClr val="accent5">
                    <a:lumMod val="25000"/>
                  </a:schemeClr>
                </a:solidFill>
              </a:rPr>
              <a:t>      Поступление налога на доходы физических лиц  на 2026 год прогнозируется в размере 42 065,9 тыс. рублей,  в том числе: по  нормативу  31,052 процента  в сумме 41 943,1тыс. рублей.  и  по   нормативу 15 процентов в сумме 122,8 тыс. рублей  (налог на доходы физических лиц с доходов, полученных физическими лицами, являющимися иностранными гражданами, осуществляющими трудовую деятельность по найму  у физических лиц на основании патента), что на 2 999 тыс. рублей  или на 7,7 процента больше суммы, планируемой на 2025 год.</a:t>
            </a:r>
          </a:p>
          <a:p>
            <a:pPr algn="just"/>
            <a:endParaRPr lang="ru-RU" b="1" dirty="0">
              <a:solidFill>
                <a:schemeClr val="accent5">
                  <a:lumMod val="25000"/>
                </a:schemeClr>
              </a:solidFill>
            </a:endParaRPr>
          </a:p>
        </p:txBody>
      </p:sp>
    </p:spTree>
    <p:extLst>
      <p:ext uri="{BB962C8B-B14F-4D97-AF65-F5344CB8AC3E}">
        <p14:creationId xmlns:p14="http://schemas.microsoft.com/office/powerpoint/2010/main" val="34266269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sp>
        <p:nvSpPr>
          <p:cNvPr id="10" name="TextBox 9"/>
          <p:cNvSpPr txBox="1"/>
          <p:nvPr/>
        </p:nvSpPr>
        <p:spPr>
          <a:xfrm>
            <a:off x="107504" y="465138"/>
            <a:ext cx="8856984" cy="6186309"/>
          </a:xfrm>
          <a:prstGeom prst="rect">
            <a:avLst/>
          </a:prstGeom>
          <a:noFill/>
        </p:spPr>
        <p:txBody>
          <a:bodyPr wrap="square" rtlCol="0">
            <a:spAutoFit/>
          </a:bodyPr>
          <a:lstStyle/>
          <a:p>
            <a:pPr algn="ctr"/>
            <a:r>
              <a:rPr lang="ru-RU" sz="1200" b="1" u="sng" dirty="0">
                <a:solidFill>
                  <a:schemeClr val="accent5">
                    <a:lumMod val="25000"/>
                  </a:schemeClr>
                </a:solidFill>
              </a:rPr>
              <a:t>Акцизы.</a:t>
            </a:r>
          </a:p>
          <a:p>
            <a:pPr algn="just"/>
            <a:r>
              <a:rPr lang="ru-RU" sz="1100" b="1" dirty="0">
                <a:solidFill>
                  <a:schemeClr val="accent5">
                    <a:lumMod val="25000"/>
                  </a:schemeClr>
                </a:solidFill>
              </a:rPr>
              <a:t>        Поступление акцизов на автомобильный бензин, прямогонный бензин, дизельное топливо, моторные масла для дизельных и карбюраторных (</a:t>
            </a:r>
            <a:r>
              <a:rPr lang="ru-RU" sz="1100" b="1" dirty="0" err="1">
                <a:solidFill>
                  <a:schemeClr val="accent5">
                    <a:lumMod val="25000"/>
                  </a:schemeClr>
                </a:solidFill>
              </a:rPr>
              <a:t>инжекторных</a:t>
            </a:r>
            <a:r>
              <a:rPr lang="ru-RU" sz="1100" b="1" dirty="0">
                <a:solidFill>
                  <a:schemeClr val="accent5">
                    <a:lumMod val="25000"/>
                  </a:schemeClr>
                </a:solidFill>
              </a:rPr>
              <a:t>) двигателей  определено в соответствии с дифференцированными нормативами, установленными  областным законом «О межбюджетных отношениях в Смоленской области»,  на 2024 год в сумме 10 947,3 тыс. рублей.  По сравнению с оценкой 2023 года (9361,1 тыс. рублей), в 2024 году ожидается  увеличение поступлений на 1586,2 тыс. рублей  или на 16,9 процента. Зачисление акцизов на нефтепродукты в местный бюджет производится в соответствии с дифференцированными нормативами, установленными областным законом  «О межбюджетных отношениях в Смоленской области» исходя из протяженности автомобильных дорог общего пользования местного значения.</a:t>
            </a:r>
          </a:p>
          <a:p>
            <a:pPr algn="just"/>
            <a:r>
              <a:rPr lang="ru-RU" sz="1100" b="1" dirty="0">
                <a:solidFill>
                  <a:schemeClr val="accent5">
                    <a:lumMod val="25000"/>
                  </a:schemeClr>
                </a:solidFill>
              </a:rPr>
              <a:t>        Поступление акцизов на автомобильный бензин, прямогонный бензин, дизельное топливо, моторные масла для дизельных и карбюраторных (</a:t>
            </a:r>
            <a:r>
              <a:rPr lang="ru-RU" sz="1100" b="1" dirty="0" err="1">
                <a:solidFill>
                  <a:schemeClr val="accent5">
                    <a:lumMod val="25000"/>
                  </a:schemeClr>
                </a:solidFill>
              </a:rPr>
              <a:t>инжекторных</a:t>
            </a:r>
            <a:r>
              <a:rPr lang="ru-RU" sz="1100" b="1" dirty="0">
                <a:solidFill>
                  <a:schemeClr val="accent5">
                    <a:lumMod val="25000"/>
                  </a:schemeClr>
                </a:solidFill>
              </a:rPr>
              <a:t>) двигателей  определено  на 2025 год в сумме 11 244,3 тыс. рублей  и на 2026 год в сумме 11 237,8 тыс. рублей.  </a:t>
            </a:r>
          </a:p>
          <a:p>
            <a:pPr algn="just"/>
            <a:r>
              <a:rPr lang="ru-RU" sz="1100" b="1" dirty="0">
                <a:solidFill>
                  <a:schemeClr val="accent5">
                    <a:lumMod val="25000"/>
                  </a:schemeClr>
                </a:solidFill>
              </a:rPr>
              <a:t>       Акцизы на автомобильный бензин, прямогонный бензин, дизельное топливо, моторные масла для дизельных и карбюраторных (</a:t>
            </a:r>
            <a:r>
              <a:rPr lang="ru-RU" sz="1100" b="1" dirty="0" err="1">
                <a:solidFill>
                  <a:schemeClr val="accent5">
                    <a:lumMod val="25000"/>
                  </a:schemeClr>
                </a:solidFill>
              </a:rPr>
              <a:t>инжекторных</a:t>
            </a:r>
            <a:r>
              <a:rPr lang="ru-RU" sz="1100" b="1" dirty="0">
                <a:solidFill>
                  <a:schemeClr val="accent5">
                    <a:lumMod val="25000"/>
                  </a:schemeClr>
                </a:solidFill>
              </a:rPr>
              <a:t>) двигателей будут поступать в дорожный фонд и использоваться на дорожную деятельность в соответствии с действующим законодательством и решением Демидовского районного Совета депутатов.</a:t>
            </a:r>
          </a:p>
          <a:p>
            <a:pPr algn="just"/>
            <a:r>
              <a:rPr lang="ru-RU" sz="1100" b="1" dirty="0">
                <a:solidFill>
                  <a:schemeClr val="accent5">
                    <a:lumMod val="25000"/>
                  </a:schemeClr>
                </a:solidFill>
              </a:rPr>
              <a:t> </a:t>
            </a:r>
          </a:p>
          <a:p>
            <a:pPr algn="ctr"/>
            <a:r>
              <a:rPr lang="ru-RU" sz="1200" b="1" u="sng" dirty="0">
                <a:solidFill>
                  <a:schemeClr val="accent5">
                    <a:lumMod val="25000"/>
                  </a:schemeClr>
                </a:solidFill>
              </a:rPr>
              <a:t>Упрощенная система налогообложения.</a:t>
            </a:r>
          </a:p>
          <a:p>
            <a:pPr algn="just"/>
            <a:r>
              <a:rPr lang="ru-RU" sz="1100" b="1" dirty="0">
                <a:solidFill>
                  <a:schemeClr val="accent5">
                    <a:lumMod val="25000"/>
                  </a:schemeClr>
                </a:solidFill>
              </a:rPr>
              <a:t>      В соответствии с областным законом от 29.10.2020 №136-з «О внесении изменений в областной закон  «О межбюджетных отношениях в Смоленской области», в бюджет муниципального района с 2021 года  зачисляется налог, взимаемый с применением упрощенной системы налогообложения, по единому нормативу 10 процентов. Поступление налога, взимаемого с применением упрощенной системы налогообложения, на 2024 год запланировано в сумме 1 830,3 тыс. рублей,  что на 138,6 тыс. рублей  или на 8,2 процента выше ожидаемого исполнения за 2023 год (1 691,7 </a:t>
            </a:r>
            <a:r>
              <a:rPr lang="ru-RU" sz="1100" b="1" dirty="0" err="1">
                <a:solidFill>
                  <a:schemeClr val="accent5">
                    <a:lumMod val="25000"/>
                  </a:schemeClr>
                </a:solidFill>
              </a:rPr>
              <a:t>тыс.рублей</a:t>
            </a:r>
            <a:r>
              <a:rPr lang="ru-RU" sz="1100" b="1" dirty="0">
                <a:solidFill>
                  <a:schemeClr val="accent5">
                    <a:lumMod val="25000"/>
                  </a:schemeClr>
                </a:solidFill>
              </a:rPr>
              <a:t>). </a:t>
            </a:r>
          </a:p>
          <a:p>
            <a:pPr algn="just"/>
            <a:r>
              <a:rPr lang="ru-RU" sz="1100" b="1" dirty="0">
                <a:solidFill>
                  <a:schemeClr val="accent5">
                    <a:lumMod val="25000"/>
                  </a:schemeClr>
                </a:solidFill>
              </a:rPr>
              <a:t>       Доля налога, взимаемого с применением упрощенной системы налогообложения,  составляет 3,4 процента в общей сумме  доходов местного бюджета и 3,5 процента в объеме налоговых доходов.</a:t>
            </a:r>
          </a:p>
          <a:p>
            <a:pPr algn="just"/>
            <a:r>
              <a:rPr lang="ru-RU" sz="1100" b="1" dirty="0">
                <a:solidFill>
                  <a:schemeClr val="accent5">
                    <a:lumMod val="25000"/>
                  </a:schemeClr>
                </a:solidFill>
              </a:rPr>
              <a:t>          Поступление налога, взимаемого с применением упрощенной системы налогообложения,  на 2025 год прогнозируется в сумме 1 950,1 тыс. рублей  или   с ростом 6,5 процента к 2024 году.</a:t>
            </a:r>
          </a:p>
          <a:p>
            <a:pPr algn="just"/>
            <a:r>
              <a:rPr lang="ru-RU" sz="1100" b="1" dirty="0">
                <a:solidFill>
                  <a:schemeClr val="accent5">
                    <a:lumMod val="25000"/>
                  </a:schemeClr>
                </a:solidFill>
              </a:rPr>
              <a:t>        Поступление налога, взимаемого с применением упрощенной системы налогообложения,  на 2026 год прогнозируется в сумме 2 073,5 тыс. рублей  или  с ростом 6,3 процента к  2025 году. </a:t>
            </a:r>
          </a:p>
          <a:p>
            <a:pPr algn="just"/>
            <a:r>
              <a:rPr lang="ru-RU" sz="1100" b="1" dirty="0">
                <a:solidFill>
                  <a:schemeClr val="accent5">
                    <a:lumMod val="25000"/>
                  </a:schemeClr>
                </a:solidFill>
              </a:rPr>
              <a:t> </a:t>
            </a:r>
          </a:p>
          <a:p>
            <a:pPr algn="ctr"/>
            <a:r>
              <a:rPr lang="ru-RU" sz="1200" b="1" u="sng" dirty="0" smtClean="0">
                <a:solidFill>
                  <a:schemeClr val="accent5">
                    <a:lumMod val="25000"/>
                  </a:schemeClr>
                </a:solidFill>
              </a:rPr>
              <a:t>Патентная </a:t>
            </a:r>
            <a:r>
              <a:rPr lang="ru-RU" sz="1200" b="1" u="sng" dirty="0">
                <a:solidFill>
                  <a:schemeClr val="accent5">
                    <a:lumMod val="25000"/>
                  </a:schemeClr>
                </a:solidFill>
              </a:rPr>
              <a:t>система налогообложения.</a:t>
            </a:r>
          </a:p>
          <a:p>
            <a:pPr algn="just"/>
            <a:r>
              <a:rPr lang="ru-RU" sz="1100" b="1" dirty="0">
                <a:solidFill>
                  <a:schemeClr val="accent5">
                    <a:lumMod val="25000"/>
                  </a:schemeClr>
                </a:solidFill>
              </a:rPr>
              <a:t>         Поступление  налога по патентной системе налогообложения  на 2024 год  прогнозируется в сумме  1 357,5 тыс. рублей,  что на 197,9 тыс. рублей   или на 17,1 процента выше оценки 2023 года (1 159,6 тыс. рублей), что составляет 2,5 процента в общем объеме  доходов и 2,6 процента в объеме налоговых доходов.  </a:t>
            </a:r>
          </a:p>
          <a:p>
            <a:pPr algn="just"/>
            <a:r>
              <a:rPr lang="ru-RU" sz="1100" b="1" dirty="0">
                <a:solidFill>
                  <a:schemeClr val="accent5">
                    <a:lumMod val="25000"/>
                  </a:schemeClr>
                </a:solidFill>
              </a:rPr>
              <a:t>        На 2025 год  поступления налога по патентной системе налогообложения запланировано в сумме 1 411,8 тыс. рублей или с ростом  на 4,0 процента по сравнению с 2024 годом. </a:t>
            </a:r>
          </a:p>
          <a:p>
            <a:pPr algn="just"/>
            <a:r>
              <a:rPr lang="ru-RU" sz="1100" b="1" dirty="0">
                <a:solidFill>
                  <a:schemeClr val="accent5">
                    <a:lumMod val="25000"/>
                  </a:schemeClr>
                </a:solidFill>
              </a:rPr>
              <a:t>         На 2026 год поступления налога по патентной системе налогообложения запланировано в сумме 1468,3 тыс. рублей или с ростом на 4,0 процента по сравнению с 2025 годом.</a:t>
            </a:r>
          </a:p>
        </p:txBody>
      </p:sp>
    </p:spTree>
    <p:extLst>
      <p:ext uri="{BB962C8B-B14F-4D97-AF65-F5344CB8AC3E}">
        <p14:creationId xmlns:p14="http://schemas.microsoft.com/office/powerpoint/2010/main" val="12468091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sp>
        <p:nvSpPr>
          <p:cNvPr id="10" name="TextBox 9"/>
          <p:cNvSpPr txBox="1"/>
          <p:nvPr/>
        </p:nvSpPr>
        <p:spPr>
          <a:xfrm>
            <a:off x="107504" y="465138"/>
            <a:ext cx="8856984" cy="5924699"/>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r>
              <a:rPr lang="ru-RU" sz="1200" b="1" u="sng" dirty="0" smtClean="0">
                <a:solidFill>
                  <a:schemeClr val="accent5">
                    <a:lumMod val="25000"/>
                  </a:schemeClr>
                </a:solidFill>
              </a:rPr>
              <a:t>Государственная </a:t>
            </a:r>
            <a:r>
              <a:rPr lang="ru-RU" sz="1200" b="1" u="sng" dirty="0">
                <a:solidFill>
                  <a:schemeClr val="accent5">
                    <a:lumMod val="25000"/>
                  </a:schemeClr>
                </a:solidFill>
              </a:rPr>
              <a:t>пошлина  по судам, рассматриваемым в судах общей юрисдикции, мировыми судьями.</a:t>
            </a:r>
          </a:p>
          <a:p>
            <a:pPr algn="just"/>
            <a:r>
              <a:rPr lang="ru-RU" sz="1100" b="1" dirty="0">
                <a:solidFill>
                  <a:schemeClr val="accent5">
                    <a:lumMod val="25000"/>
                  </a:schemeClr>
                </a:solidFill>
              </a:rPr>
              <a:t>               Поступление государственной пошлины  по судам, рассматриваемым в судах общей юрисдикции, мировыми судьями  определено на 2024 год  в сумме 1305,4 тыс. рублей,  что на 291,8 тыс. рублей  больше  ожидаемого исполнения 2023 года (1 013,6 тыс. рублей) и составляет 2,4 процента в  общем объеме  доходов и 2,5 процента в объеме налоговых доходов.     </a:t>
            </a:r>
          </a:p>
          <a:p>
            <a:pPr algn="just"/>
            <a:r>
              <a:rPr lang="ru-RU" sz="1100" b="1" dirty="0">
                <a:solidFill>
                  <a:schemeClr val="accent5">
                    <a:lumMod val="25000"/>
                  </a:schemeClr>
                </a:solidFill>
              </a:rPr>
              <a:t>             Поступление государственной пошлины  по судам, рассматриваемым в судах общей юрисдикции, мировыми судьями на 2025 год запланировано в сумме 1 357,6 тыс. рублей  или с ростом 4,0 процента по сравнению с 2024 годом.</a:t>
            </a:r>
          </a:p>
          <a:p>
            <a:pPr algn="just"/>
            <a:r>
              <a:rPr lang="ru-RU" sz="1100" b="1" dirty="0">
                <a:solidFill>
                  <a:schemeClr val="accent5">
                    <a:lumMod val="25000"/>
                  </a:schemeClr>
                </a:solidFill>
              </a:rPr>
              <a:t>             Поступление государственной пошлины по судам, рассматриваемым в судах общей юрисдикции, мировыми судьями на 2026 год запланировано в сумме 1 411,9 тыс. рублей  или с ростом 4,0 процента по сравнению с 2025 годом.</a:t>
            </a:r>
          </a:p>
          <a:p>
            <a:pPr algn="just"/>
            <a:r>
              <a:rPr lang="ru-RU" sz="1100" b="1" dirty="0">
                <a:solidFill>
                  <a:schemeClr val="accent5">
                    <a:lumMod val="25000"/>
                  </a:schemeClr>
                </a:solidFill>
              </a:rPr>
              <a:t> </a:t>
            </a:r>
          </a:p>
          <a:p>
            <a:pPr algn="ctr"/>
            <a:r>
              <a:rPr lang="ru-RU" sz="1200" b="1" u="sng" dirty="0" smtClean="0">
                <a:solidFill>
                  <a:schemeClr val="accent5">
                    <a:lumMod val="25000"/>
                  </a:schemeClr>
                </a:solidFill>
              </a:rPr>
              <a:t>Неналоговые </a:t>
            </a:r>
            <a:r>
              <a:rPr lang="ru-RU" sz="1200" b="1" u="sng" dirty="0">
                <a:solidFill>
                  <a:schemeClr val="accent5">
                    <a:lumMod val="25000"/>
                  </a:schemeClr>
                </a:solidFill>
              </a:rPr>
              <a:t>доходы.</a:t>
            </a:r>
          </a:p>
          <a:p>
            <a:pPr algn="just"/>
            <a:r>
              <a:rPr lang="ru-RU" sz="1100" b="1" dirty="0">
                <a:solidFill>
                  <a:schemeClr val="accent5">
                    <a:lumMod val="25000"/>
                  </a:schemeClr>
                </a:solidFill>
              </a:rPr>
              <a:t>            Расчеты по неналоговым доходам  выполнены на основании прогнозных данных, представленных главными администраторами доходов местного бюджета по закрепленным доходным источникам.</a:t>
            </a:r>
          </a:p>
          <a:p>
            <a:pPr algn="just"/>
            <a:r>
              <a:rPr lang="ru-RU" sz="1100" b="1" dirty="0">
                <a:solidFill>
                  <a:schemeClr val="accent5">
                    <a:lumMod val="25000"/>
                  </a:schemeClr>
                </a:solidFill>
              </a:rPr>
              <a:t>              Прогноз на 2024 год по неналоговым доходам определен в сумме 1 946,3 тыс. рублей.  По сравнению с оценкой ожидаемого исполнения  2023 года  в сумме 4 450,2 тыс. рублей,   прогноз уменьшается на 2 503,9 тыс. рублей  или на 56,3 процента. Снижение  в 2024 году по сравнению с оценкой 2023 года в основном, объясняется тем, что в 2024 году не планируется поступление доходов от продажи материальных и нематериальных активов (ожидаема оценка 2023 года – 2 775,0 тыс. рублей), а также   планируемым снижением поступлений доходов от аренды имущества на сумму 17,4 тыс. рублей  (183,4 -200,8)  и   по плате за негативное воздействие на окружающую среду на сумму 12,5 тыс. рублей  (44,2 - 56,7). Рост по неналоговым доходам в 2024 году по сравнению с оценкой 2023 года ожидается по аренде земли в сумме 186,5 тыс. рублей  (976,5 – 790,0), по штрафам в сумме 136,6 тыс. рублей  (354,8 – 218,2),   по доходам, поступающим в порядке возмещения расходов, понесенных в связи с эксплуатацией муниципального имущества   в сумме 35,1 тыс. рублей  (387,0 - 351,9).   </a:t>
            </a:r>
          </a:p>
          <a:p>
            <a:pPr algn="just"/>
            <a:r>
              <a:rPr lang="ru-RU" sz="1100" b="1" dirty="0">
                <a:solidFill>
                  <a:schemeClr val="accent5">
                    <a:lumMod val="25000"/>
                  </a:schemeClr>
                </a:solidFill>
              </a:rPr>
              <a:t>       Прогноз на 2025 год по неналоговым доходам определен в сумме 1525,7 тыс. рублей, на 2026 год.- 1 551,2 тыс. рублей.</a:t>
            </a:r>
          </a:p>
          <a:p>
            <a:pPr algn="just"/>
            <a:r>
              <a:rPr lang="ru-RU" sz="1100" b="1" dirty="0">
                <a:solidFill>
                  <a:schemeClr val="accent5">
                    <a:lumMod val="25000"/>
                  </a:schemeClr>
                </a:solidFill>
              </a:rPr>
              <a:t>       </a:t>
            </a:r>
          </a:p>
          <a:p>
            <a:pPr algn="ctr"/>
            <a:r>
              <a:rPr lang="ru-RU" sz="1200" b="1" u="sng" dirty="0">
                <a:solidFill>
                  <a:schemeClr val="accent5">
                    <a:lumMod val="25000"/>
                  </a:schemeClr>
                </a:solidFill>
              </a:rPr>
              <a:t>   Проценты, полученные от предоставления бюджетных кредитов внутри страны за счет средств бюджета муниципального района.</a:t>
            </a:r>
          </a:p>
          <a:p>
            <a:pPr algn="just"/>
            <a:r>
              <a:rPr lang="ru-RU" sz="1100" b="1" dirty="0">
                <a:solidFill>
                  <a:schemeClr val="accent5">
                    <a:lumMod val="25000"/>
                  </a:schemeClr>
                </a:solidFill>
              </a:rPr>
              <a:t>       В 2024 году планируется поступление в местный бюджет процентов, полученных от предоставления  бюджетного кредита бюджету Пржевальского городского поселения в 2012 году и реструктуризированного в 2016 году, в сумме 0,4 тыс. рублей.  Указанная сумма определена   администратором платежа – Финансовым управлением Администрации муниципального образования «Демидовский район» Смоленской области  в соответствии с графиком уплаты процентов за рассрочку задолженности по бюджетному кредиту согласно заключенного соглашения о реструктуризации обязательств по бюджетному кредиту.</a:t>
            </a:r>
          </a:p>
          <a:p>
            <a:pPr algn="just"/>
            <a:r>
              <a:rPr lang="ru-RU" sz="1100" b="1" dirty="0">
                <a:solidFill>
                  <a:schemeClr val="accent5">
                    <a:lumMod val="25000"/>
                  </a:schemeClr>
                </a:solidFill>
              </a:rPr>
              <a:t>       Поступление процентов, полученных от предоставления  указанного бюджетного кредита, в 2025 и 2026 годах определено в сумме 0,4 тыс. рублей  ежегодно.</a:t>
            </a:r>
          </a:p>
          <a:p>
            <a:pPr algn="ctr"/>
            <a:endParaRPr lang="ru-RU" sz="1100" b="1" dirty="0">
              <a:solidFill>
                <a:schemeClr val="accent5">
                  <a:lumMod val="25000"/>
                </a:schemeClr>
              </a:solidFill>
            </a:endParaRPr>
          </a:p>
        </p:txBody>
      </p:sp>
    </p:spTree>
    <p:extLst>
      <p:ext uri="{BB962C8B-B14F-4D97-AF65-F5344CB8AC3E}">
        <p14:creationId xmlns:p14="http://schemas.microsoft.com/office/powerpoint/2010/main" val="4257223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0" name="TextBox 9"/>
          <p:cNvSpPr txBox="1"/>
          <p:nvPr/>
        </p:nvSpPr>
        <p:spPr>
          <a:xfrm>
            <a:off x="0" y="317119"/>
            <a:ext cx="9108504" cy="6863417"/>
          </a:xfrm>
          <a:prstGeom prst="rect">
            <a:avLst/>
          </a:prstGeom>
          <a:noFill/>
        </p:spPr>
        <p:txBody>
          <a:bodyPr wrap="square" rtlCol="0">
            <a:spAutoFit/>
          </a:bodyPr>
          <a:lstStyle/>
          <a:p>
            <a:pPr algn="ctr"/>
            <a:r>
              <a:rPr lang="ru-RU" sz="1200" b="1" u="sng" dirty="0" smtClean="0">
                <a:solidFill>
                  <a:schemeClr val="accent5">
                    <a:lumMod val="25000"/>
                  </a:schemeClr>
                </a:solidFill>
              </a:rPr>
              <a:t>Арендная </a:t>
            </a:r>
            <a:r>
              <a:rPr lang="ru-RU" sz="1200" b="1" u="sng" dirty="0">
                <a:solidFill>
                  <a:schemeClr val="accent5">
                    <a:lumMod val="25000"/>
                  </a:schemeClr>
                </a:solidFill>
              </a:rPr>
              <a:t>плата за землю.</a:t>
            </a:r>
          </a:p>
          <a:p>
            <a:pPr algn="just"/>
            <a:r>
              <a:rPr lang="ru-RU" sz="1100" b="1" dirty="0">
                <a:solidFill>
                  <a:schemeClr val="accent5">
                    <a:lumMod val="25000"/>
                  </a:schemeClr>
                </a:solidFill>
              </a:rPr>
              <a:t>      Поступления в местный бюджет от арендной платы за землю определены на основании данных, предоставленных администратором  платежа – Отделом по экономическому развитию и управлению имуществом Администрации муниципального образования «Демидовский район» Смоленской области  на 2024 год  в сумме  976,5 тыс. рублей,  что выше ожидаемого исполнения за 2023 года (790,0 тыс. рублей) на 186,5 тыс. рублей.  </a:t>
            </a:r>
          </a:p>
          <a:p>
            <a:pPr algn="just"/>
            <a:r>
              <a:rPr lang="ru-RU" sz="1100" b="1" dirty="0">
                <a:solidFill>
                  <a:schemeClr val="accent5">
                    <a:lumMod val="25000"/>
                  </a:schemeClr>
                </a:solidFill>
              </a:rPr>
              <a:t>             Поступления в местный бюджет от арендной платы за землю  на   2025  и 2026 годы прогнозируются в сумме  550,0 тыс. рублей ежегодно.    </a:t>
            </a:r>
          </a:p>
          <a:p>
            <a:pPr algn="just"/>
            <a:r>
              <a:rPr lang="ru-RU" sz="1100" b="1" dirty="0">
                <a:solidFill>
                  <a:schemeClr val="accent5">
                    <a:lumMod val="25000"/>
                  </a:schemeClr>
                </a:solidFill>
              </a:rPr>
              <a:t> </a:t>
            </a:r>
          </a:p>
          <a:p>
            <a:pPr algn="ctr"/>
            <a:r>
              <a:rPr lang="ru-RU" sz="1200" b="1" u="sng" dirty="0">
                <a:solidFill>
                  <a:schemeClr val="accent5">
                    <a:lumMod val="25000"/>
                  </a:schemeClr>
                </a:solidFill>
              </a:rPr>
              <a:t>Аренда муниципального имущества.</a:t>
            </a:r>
          </a:p>
          <a:p>
            <a:pPr algn="just"/>
            <a:r>
              <a:rPr lang="ru-RU" sz="1100" b="1" dirty="0">
                <a:solidFill>
                  <a:schemeClr val="accent5">
                    <a:lumMod val="25000"/>
                  </a:schemeClr>
                </a:solidFill>
              </a:rPr>
              <a:t>        Поступления в местный бюджет доходов от сдачи в  аренду муниципального имущества  определены на основании данных, предоставленных администратором платежа -  Отделом по экономическому развитию и управлению имуществом Администрации муниципального образования «Демидовский район» Смоленской области  на 2024 год  в сумме 183,4 тыс. рублей. </a:t>
            </a:r>
          </a:p>
          <a:p>
            <a:pPr algn="just"/>
            <a:r>
              <a:rPr lang="ru-RU" sz="1100" b="1" dirty="0">
                <a:solidFill>
                  <a:schemeClr val="accent5">
                    <a:lumMod val="25000"/>
                  </a:schemeClr>
                </a:solidFill>
              </a:rPr>
              <a:t>      Поступление доходов от сдачи в  аренду муниципального имущества в 2025 и 2026  годах прогнозируется в сумме 183,4 тыс. рублей  ежегодно.    </a:t>
            </a:r>
          </a:p>
          <a:p>
            <a:pPr algn="ctr"/>
            <a:r>
              <a:rPr lang="ru-RU" sz="1200" b="1" u="sng" dirty="0">
                <a:solidFill>
                  <a:schemeClr val="accent5">
                    <a:lumMod val="25000"/>
                  </a:schemeClr>
                </a:solidFill>
              </a:rPr>
              <a:t> </a:t>
            </a:r>
            <a:r>
              <a:rPr lang="ru-RU" sz="1200" b="1" u="sng" dirty="0" smtClean="0">
                <a:solidFill>
                  <a:schemeClr val="accent5">
                    <a:lumMod val="25000"/>
                  </a:schemeClr>
                </a:solidFill>
              </a:rPr>
              <a:t>Плата </a:t>
            </a:r>
            <a:r>
              <a:rPr lang="ru-RU" sz="1200" b="1" u="sng" dirty="0">
                <a:solidFill>
                  <a:schemeClr val="accent5">
                    <a:lumMod val="25000"/>
                  </a:schemeClr>
                </a:solidFill>
              </a:rPr>
              <a:t>за негативное воздействие на окружающую среду.</a:t>
            </a:r>
          </a:p>
          <a:p>
            <a:pPr algn="just"/>
            <a:r>
              <a:rPr lang="ru-RU" sz="1100" b="1" dirty="0">
                <a:solidFill>
                  <a:schemeClr val="accent5">
                    <a:lumMod val="25000"/>
                  </a:schemeClr>
                </a:solidFill>
              </a:rPr>
              <a:t>       Прогноз  2024 года  платы за негативное воздействие на окружающую среду определен исходя из данных, предоставленных администратором платежа – Межрегиональным управлением  Федеральной службы по надзору в сфере природопользования по Московской и  Смоленской областям в сумме  44,2 тыс. рублей.        </a:t>
            </a:r>
          </a:p>
          <a:p>
            <a:pPr algn="just"/>
            <a:r>
              <a:rPr lang="ru-RU" sz="1100" b="1" dirty="0">
                <a:solidFill>
                  <a:schemeClr val="accent5">
                    <a:lumMod val="25000"/>
                  </a:schemeClr>
                </a:solidFill>
              </a:rPr>
              <a:t>         Прогноз  2025 года  платы за негативное воздействие на окружающую среду определен  в сумме  36,2 тыс. рублей.  </a:t>
            </a:r>
          </a:p>
          <a:p>
            <a:pPr algn="just"/>
            <a:r>
              <a:rPr lang="ru-RU" sz="1100" b="1" dirty="0">
                <a:solidFill>
                  <a:schemeClr val="accent5">
                    <a:lumMod val="25000"/>
                  </a:schemeClr>
                </a:solidFill>
              </a:rPr>
              <a:t>        Прогноз  2026 года  платы за негативное воздействие на окружающую среду определен  в сумме 37,7 тыс. рублей.  </a:t>
            </a:r>
          </a:p>
          <a:p>
            <a:pPr algn="just"/>
            <a:r>
              <a:rPr lang="ru-RU" sz="1100" b="1" dirty="0">
                <a:solidFill>
                  <a:schemeClr val="accent5">
                    <a:lumMod val="25000"/>
                  </a:schemeClr>
                </a:solidFill>
              </a:rPr>
              <a:t> </a:t>
            </a:r>
          </a:p>
          <a:p>
            <a:pPr algn="ctr"/>
            <a:r>
              <a:rPr lang="ru-RU" sz="1200" b="1" u="sng" dirty="0">
                <a:solidFill>
                  <a:schemeClr val="accent5">
                    <a:lumMod val="25000"/>
                  </a:schemeClr>
                </a:solidFill>
              </a:rPr>
              <a:t>Доходы, поступающие в порядке возмещения расходов, связанных с эксплуатацией имущества муниципального района.</a:t>
            </a:r>
          </a:p>
          <a:p>
            <a:pPr algn="just"/>
            <a:r>
              <a:rPr lang="ru-RU" sz="1100" b="1" dirty="0">
                <a:solidFill>
                  <a:schemeClr val="accent5">
                    <a:lumMod val="25000"/>
                  </a:schemeClr>
                </a:solidFill>
              </a:rPr>
              <a:t>       В 2024 году планируется поступление доходов, поступающих в порядке возмещения расходов, связанных с эксплуатацией имущества муниципального района (возмещение расходов за оплату коммунальных услуг (отопление, освещение) арендаторами муниципального имущества в сумме 387,0 тыс. рублей.  Сумма указанных доходов определена администраторами платежа – Администрацией муниципального образования «Демидовский район» Смоленской области (в сумме 60,0 тыс. рублей) и МКУ ЦБ Демидовского района (в сумме 327,0 тыс. рублей), т.е. выше ожидаемого исполнения 2023 года (351,9 тыс. рублей) на 35,1 тыс. рублей,  что  связано с ожидаемым ростом тарифов на коммунальные услуги. </a:t>
            </a:r>
          </a:p>
          <a:p>
            <a:pPr algn="just"/>
            <a:r>
              <a:rPr lang="ru-RU" sz="1100" b="1" dirty="0">
                <a:solidFill>
                  <a:schemeClr val="accent5">
                    <a:lumMod val="25000"/>
                  </a:schemeClr>
                </a:solidFill>
              </a:rPr>
              <a:t>         Поступление доходов, поступающих в порядке возмещения расходов, связанных с эксплуатацией имущества муниципального района, на 2025 определены в сумме 400,0 тыс. рублей  и на 2026 год в сумме 413,6 тыс. рублей. </a:t>
            </a:r>
          </a:p>
          <a:p>
            <a:pPr algn="just"/>
            <a:r>
              <a:rPr lang="ru-RU" sz="1100" b="1" dirty="0">
                <a:solidFill>
                  <a:schemeClr val="accent5">
                    <a:lumMod val="25000"/>
                  </a:schemeClr>
                </a:solidFill>
              </a:rPr>
              <a:t> </a:t>
            </a:r>
          </a:p>
          <a:p>
            <a:pPr algn="ctr"/>
            <a:r>
              <a:rPr lang="ru-RU" sz="1200" b="1" u="sng" dirty="0" smtClean="0">
                <a:solidFill>
                  <a:schemeClr val="accent5">
                    <a:lumMod val="25000"/>
                  </a:schemeClr>
                </a:solidFill>
              </a:rPr>
              <a:t>Штрафы</a:t>
            </a:r>
            <a:r>
              <a:rPr lang="ru-RU" sz="1200" b="1" u="sng" dirty="0">
                <a:solidFill>
                  <a:schemeClr val="accent5">
                    <a:lumMod val="25000"/>
                  </a:schemeClr>
                </a:solidFill>
              </a:rPr>
              <a:t>, санкции, возмещение ущерба.</a:t>
            </a:r>
          </a:p>
          <a:p>
            <a:pPr algn="just"/>
            <a:r>
              <a:rPr lang="ru-RU" sz="1100" b="1" dirty="0">
                <a:solidFill>
                  <a:schemeClr val="accent5">
                    <a:lumMod val="25000"/>
                  </a:schemeClr>
                </a:solidFill>
              </a:rPr>
              <a:t>         Штрафы, санкции, возмещение ущерба спрогнозированы на основании данных, предоставленных администраторами платежа на 2024 год, в сумме 354,8 тыс. рублей,  что на  136,6 тыс. рублей  выше оценки 2023 года (218,2 тыс. рублей). Основными  источниками поступлений в местный бюджет являются  штрафы за нарушение Кодекса об административных правонарушениях, налагаемые мировыми судьями и комиссиями по делам несовершеннолетних.</a:t>
            </a:r>
          </a:p>
          <a:p>
            <a:pPr algn="just"/>
            <a:r>
              <a:rPr lang="ru-RU" sz="1100" b="1" dirty="0">
                <a:solidFill>
                  <a:schemeClr val="accent5">
                    <a:lumMod val="25000"/>
                  </a:schemeClr>
                </a:solidFill>
              </a:rPr>
              <a:t>         Поступление штрафов, санкций, возмещения ущерба на 2025 год определено в сумме 355,7 тыс. рублей  и на 2026 год в сумме 366,1 тыс. рублей.  </a:t>
            </a:r>
          </a:p>
          <a:p>
            <a:pPr algn="ctr"/>
            <a:endParaRPr lang="ru-RU" sz="1100" b="1" dirty="0">
              <a:solidFill>
                <a:schemeClr val="accent5">
                  <a:lumMod val="25000"/>
                </a:schemeClr>
              </a:solidFill>
            </a:endParaRPr>
          </a:p>
        </p:txBody>
      </p:sp>
    </p:spTree>
    <p:extLst>
      <p:ext uri="{BB962C8B-B14F-4D97-AF65-F5344CB8AC3E}">
        <p14:creationId xmlns:p14="http://schemas.microsoft.com/office/powerpoint/2010/main" val="35088134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0" name="TextBox 9"/>
          <p:cNvSpPr txBox="1"/>
          <p:nvPr/>
        </p:nvSpPr>
        <p:spPr>
          <a:xfrm>
            <a:off x="968921" y="1484784"/>
            <a:ext cx="7992888" cy="4355038"/>
          </a:xfrm>
          <a:prstGeom prst="rect">
            <a:avLst/>
          </a:prstGeom>
          <a:noFill/>
        </p:spPr>
        <p:txBody>
          <a:bodyPr wrap="square" rtlCol="0">
            <a:spAutoFit/>
          </a:bodyPr>
          <a:lstStyle/>
          <a:p>
            <a:pPr algn="ctr"/>
            <a:r>
              <a:rPr lang="ru-RU" b="1" u="sng" dirty="0">
                <a:solidFill>
                  <a:schemeClr val="accent5">
                    <a:lumMod val="25000"/>
                  </a:schemeClr>
                </a:solidFill>
              </a:rPr>
              <a:t>Безвозмездные поступления</a:t>
            </a:r>
            <a:r>
              <a:rPr lang="ru-RU" b="1" u="sng" dirty="0" smtClean="0">
                <a:solidFill>
                  <a:schemeClr val="accent5">
                    <a:lumMod val="25000"/>
                  </a:schemeClr>
                </a:solidFill>
              </a:rPr>
              <a:t>.</a:t>
            </a:r>
          </a:p>
          <a:p>
            <a:pPr algn="ctr"/>
            <a:endParaRPr lang="ru-RU" b="1" u="sng" dirty="0">
              <a:solidFill>
                <a:schemeClr val="accent5">
                  <a:lumMod val="25000"/>
                </a:schemeClr>
              </a:solidFill>
            </a:endParaRPr>
          </a:p>
          <a:p>
            <a:r>
              <a:rPr lang="ru-RU" sz="1200" b="1" dirty="0">
                <a:solidFill>
                  <a:schemeClr val="accent5">
                    <a:lumMod val="25000"/>
                  </a:schemeClr>
                </a:solidFill>
              </a:rPr>
              <a:t>Безвозмездные поступления </a:t>
            </a:r>
            <a:r>
              <a:rPr lang="ru-RU" sz="1200" b="1" dirty="0" smtClean="0">
                <a:solidFill>
                  <a:schemeClr val="accent5">
                    <a:lumMod val="25000"/>
                  </a:schemeClr>
                </a:solidFill>
              </a:rPr>
              <a:t>утверждены на </a:t>
            </a:r>
            <a:r>
              <a:rPr lang="ru-RU" sz="1200" b="1" dirty="0">
                <a:solidFill>
                  <a:schemeClr val="accent5">
                    <a:lumMod val="25000"/>
                  </a:schemeClr>
                </a:solidFill>
              </a:rPr>
              <a:t>2024 год в сумме </a:t>
            </a:r>
            <a:r>
              <a:rPr lang="ru-RU" sz="1200" b="1" dirty="0" smtClean="0">
                <a:solidFill>
                  <a:schemeClr val="accent5">
                    <a:lumMod val="25000"/>
                  </a:schemeClr>
                </a:solidFill>
              </a:rPr>
              <a:t>450 091,2тыс</a:t>
            </a:r>
            <a:r>
              <a:rPr lang="ru-RU" sz="1200" b="1" dirty="0">
                <a:solidFill>
                  <a:schemeClr val="accent5">
                    <a:lumMod val="25000"/>
                  </a:schemeClr>
                </a:solidFill>
              </a:rPr>
              <a:t>. рублей,  на 2025 год  в сумме </a:t>
            </a:r>
            <a:r>
              <a:rPr lang="ru-RU" sz="1200" b="1" dirty="0" smtClean="0">
                <a:solidFill>
                  <a:schemeClr val="accent5">
                    <a:lumMod val="25000"/>
                  </a:schemeClr>
                </a:solidFill>
              </a:rPr>
              <a:t>358 103,6 </a:t>
            </a:r>
            <a:r>
              <a:rPr lang="ru-RU" sz="1200" b="1" dirty="0">
                <a:solidFill>
                  <a:schemeClr val="accent5">
                    <a:lumMod val="25000"/>
                  </a:schemeClr>
                </a:solidFill>
              </a:rPr>
              <a:t>тыс. рублей и на 2026 год в сумме </a:t>
            </a:r>
            <a:r>
              <a:rPr lang="ru-RU" sz="1200" b="1" dirty="0" smtClean="0">
                <a:solidFill>
                  <a:schemeClr val="accent5">
                    <a:lumMod val="25000"/>
                  </a:schemeClr>
                </a:solidFill>
              </a:rPr>
              <a:t>388 548,4 </a:t>
            </a:r>
            <a:r>
              <a:rPr lang="ru-RU" sz="1200" b="1" dirty="0">
                <a:solidFill>
                  <a:schemeClr val="accent5">
                    <a:lumMod val="25000"/>
                  </a:schemeClr>
                </a:solidFill>
              </a:rPr>
              <a:t>тыс. рублей,  из них:</a:t>
            </a:r>
          </a:p>
          <a:p>
            <a:r>
              <a:rPr lang="ru-RU" sz="1200" b="1" dirty="0" smtClean="0">
                <a:solidFill>
                  <a:schemeClr val="accent5">
                    <a:lumMod val="25000"/>
                  </a:schemeClr>
                </a:solidFill>
              </a:rPr>
              <a:t>	</a:t>
            </a:r>
            <a:r>
              <a:rPr lang="ru-RU" sz="1200" b="1" u="sng" dirty="0" smtClean="0">
                <a:solidFill>
                  <a:schemeClr val="accent5">
                    <a:lumMod val="25000"/>
                  </a:schemeClr>
                </a:solidFill>
              </a:rPr>
              <a:t>- </a:t>
            </a:r>
            <a:r>
              <a:rPr lang="ru-RU" b="1" i="1" u="sng" dirty="0">
                <a:solidFill>
                  <a:schemeClr val="accent5">
                    <a:lumMod val="25000"/>
                  </a:schemeClr>
                </a:solidFill>
              </a:rPr>
              <a:t>дотации</a:t>
            </a:r>
            <a:r>
              <a:rPr lang="ru-RU" sz="1200" b="1" u="sng" dirty="0">
                <a:solidFill>
                  <a:schemeClr val="accent5">
                    <a:lumMod val="25000"/>
                  </a:schemeClr>
                </a:solidFill>
              </a:rPr>
              <a:t> </a:t>
            </a:r>
            <a:r>
              <a:rPr lang="ru-RU" sz="1200" b="1" dirty="0">
                <a:solidFill>
                  <a:schemeClr val="accent5">
                    <a:lumMod val="25000"/>
                  </a:schemeClr>
                </a:solidFill>
              </a:rPr>
              <a:t>бюджету муниципального образования на 2024 год в сумме </a:t>
            </a:r>
            <a:r>
              <a:rPr lang="ru-RU" sz="1200" b="1" dirty="0" smtClean="0">
                <a:solidFill>
                  <a:schemeClr val="accent5">
                    <a:lumMod val="25000"/>
                  </a:schemeClr>
                </a:solidFill>
              </a:rPr>
              <a:t>219 565,0тыс</a:t>
            </a:r>
            <a:r>
              <a:rPr lang="ru-RU" sz="1200" b="1" dirty="0">
                <a:solidFill>
                  <a:schemeClr val="accent5">
                    <a:lumMod val="25000"/>
                  </a:schemeClr>
                </a:solidFill>
              </a:rPr>
              <a:t>. рублей,  на 2025 год в сумме 129 362,0 тыс. рублей и на 2026 год – 129 876,0 тыс. рублей;</a:t>
            </a:r>
          </a:p>
          <a:p>
            <a:pPr lvl="1"/>
            <a:r>
              <a:rPr lang="ru-RU" sz="1200" b="1" dirty="0">
                <a:solidFill>
                  <a:schemeClr val="accent5">
                    <a:lumMod val="25000"/>
                  </a:schemeClr>
                </a:solidFill>
              </a:rPr>
              <a:t>          -  </a:t>
            </a:r>
            <a:r>
              <a:rPr lang="ru-RU" b="1" i="1" u="sng" dirty="0">
                <a:solidFill>
                  <a:schemeClr val="accent5">
                    <a:lumMod val="25000"/>
                  </a:schemeClr>
                </a:solidFill>
              </a:rPr>
              <a:t>субсидии</a:t>
            </a:r>
            <a:r>
              <a:rPr lang="ru-RU" sz="1200" b="1" i="1" dirty="0">
                <a:solidFill>
                  <a:schemeClr val="accent5">
                    <a:lumMod val="25000"/>
                  </a:schemeClr>
                </a:solidFill>
              </a:rPr>
              <a:t> </a:t>
            </a:r>
            <a:r>
              <a:rPr lang="ru-RU" sz="1200" b="1" dirty="0">
                <a:solidFill>
                  <a:schemeClr val="accent5">
                    <a:lumMod val="25000"/>
                  </a:schemeClr>
                </a:solidFill>
              </a:rPr>
              <a:t>бюджету муниципального образования на 2024 год в сумме </a:t>
            </a:r>
            <a:r>
              <a:rPr lang="ru-RU" sz="1200" b="1" dirty="0" smtClean="0">
                <a:solidFill>
                  <a:schemeClr val="accent5">
                    <a:lumMod val="25000"/>
                  </a:schemeClr>
                </a:solidFill>
              </a:rPr>
              <a:t>15 352,6 тыс</a:t>
            </a:r>
            <a:r>
              <a:rPr lang="ru-RU" sz="1200" b="1" dirty="0">
                <a:solidFill>
                  <a:schemeClr val="accent5">
                    <a:lumMod val="25000"/>
                  </a:schemeClr>
                </a:solidFill>
              </a:rPr>
              <a:t>. рублей,  на 2025 год в сумме </a:t>
            </a:r>
            <a:r>
              <a:rPr lang="ru-RU" sz="1200" b="1" dirty="0" smtClean="0">
                <a:solidFill>
                  <a:schemeClr val="accent5">
                    <a:lumMod val="25000"/>
                  </a:schemeClr>
                </a:solidFill>
              </a:rPr>
              <a:t>5 785,8 </a:t>
            </a:r>
            <a:r>
              <a:rPr lang="ru-RU" sz="1200" b="1" dirty="0">
                <a:solidFill>
                  <a:schemeClr val="accent5">
                    <a:lumMod val="25000"/>
                  </a:schemeClr>
                </a:solidFill>
              </a:rPr>
              <a:t>тыс. рублей и на 2026 год – </a:t>
            </a:r>
            <a:r>
              <a:rPr lang="ru-RU" sz="1200" b="1" dirty="0" smtClean="0">
                <a:solidFill>
                  <a:schemeClr val="accent5">
                    <a:lumMod val="25000"/>
                  </a:schemeClr>
                </a:solidFill>
              </a:rPr>
              <a:t>28 986,8 тыс</a:t>
            </a:r>
            <a:r>
              <a:rPr lang="ru-RU" sz="1200" b="1" dirty="0">
                <a:solidFill>
                  <a:schemeClr val="accent5">
                    <a:lumMod val="25000"/>
                  </a:schemeClr>
                </a:solidFill>
              </a:rPr>
              <a:t>. рублей;</a:t>
            </a:r>
          </a:p>
          <a:p>
            <a:r>
              <a:rPr lang="ru-RU" sz="1200" b="1" dirty="0">
                <a:solidFill>
                  <a:schemeClr val="accent5">
                    <a:lumMod val="25000"/>
                  </a:schemeClr>
                </a:solidFill>
              </a:rPr>
              <a:t>-  </a:t>
            </a:r>
            <a:r>
              <a:rPr lang="ru-RU" b="1" i="1" u="sng" dirty="0">
                <a:solidFill>
                  <a:schemeClr val="accent5">
                    <a:lumMod val="25000"/>
                  </a:schemeClr>
                </a:solidFill>
              </a:rPr>
              <a:t>субвенции</a:t>
            </a:r>
            <a:r>
              <a:rPr lang="ru-RU" sz="1200" b="1" dirty="0">
                <a:solidFill>
                  <a:schemeClr val="accent5">
                    <a:lumMod val="25000"/>
                  </a:schemeClr>
                </a:solidFill>
              </a:rPr>
              <a:t> бюджету муниципального образования на 2024 год в сумме </a:t>
            </a:r>
            <a:r>
              <a:rPr lang="ru-RU" sz="1200" b="1" dirty="0" smtClean="0">
                <a:solidFill>
                  <a:schemeClr val="accent5">
                    <a:lumMod val="25000"/>
                  </a:schemeClr>
                </a:solidFill>
              </a:rPr>
              <a:t>214 969,2 тыс</a:t>
            </a:r>
            <a:r>
              <a:rPr lang="ru-RU" sz="1200" b="1" dirty="0">
                <a:solidFill>
                  <a:schemeClr val="accent5">
                    <a:lumMod val="25000"/>
                  </a:schemeClr>
                </a:solidFill>
              </a:rPr>
              <a:t>. рублей, на 2025 год в сумме 222 </a:t>
            </a:r>
            <a:r>
              <a:rPr lang="ru-RU" sz="1200" b="1" dirty="0" smtClean="0">
                <a:solidFill>
                  <a:schemeClr val="accent5">
                    <a:lumMod val="25000"/>
                  </a:schemeClr>
                </a:solidFill>
              </a:rPr>
              <a:t>935,8 </a:t>
            </a:r>
            <a:r>
              <a:rPr lang="ru-RU" sz="1200" b="1" dirty="0">
                <a:solidFill>
                  <a:schemeClr val="accent5">
                    <a:lumMod val="25000"/>
                  </a:schemeClr>
                </a:solidFill>
              </a:rPr>
              <a:t>тыс. рублей и на 2026 год – 229 </a:t>
            </a:r>
            <a:r>
              <a:rPr lang="ru-RU" sz="1200" b="1" dirty="0" smtClean="0">
                <a:solidFill>
                  <a:schemeClr val="accent5">
                    <a:lumMod val="25000"/>
                  </a:schemeClr>
                </a:solidFill>
              </a:rPr>
              <a:t>685,7 </a:t>
            </a:r>
            <a:r>
              <a:rPr lang="ru-RU" sz="1200" b="1" dirty="0">
                <a:solidFill>
                  <a:schemeClr val="accent5">
                    <a:lumMod val="25000"/>
                  </a:schemeClr>
                </a:solidFill>
              </a:rPr>
              <a:t>тыс. рублей;</a:t>
            </a:r>
          </a:p>
          <a:p>
            <a:pPr lvl="1"/>
            <a:r>
              <a:rPr lang="ru-RU" sz="1200" b="1" dirty="0">
                <a:solidFill>
                  <a:schemeClr val="accent5">
                    <a:lumMod val="25000"/>
                  </a:schemeClr>
                </a:solidFill>
              </a:rPr>
              <a:t>	- </a:t>
            </a:r>
            <a:r>
              <a:rPr lang="ru-RU" b="1" i="1" u="sng" dirty="0">
                <a:solidFill>
                  <a:schemeClr val="accent5">
                    <a:lumMod val="25000"/>
                  </a:schemeClr>
                </a:solidFill>
              </a:rPr>
              <a:t>иные  межбюджетные трансферты </a:t>
            </a:r>
            <a:r>
              <a:rPr lang="ru-RU" sz="1200" b="1" dirty="0">
                <a:solidFill>
                  <a:schemeClr val="accent5">
                    <a:lumMod val="25000"/>
                  </a:schemeClr>
                </a:solidFill>
              </a:rPr>
              <a:t>на 2024 год в сумме </a:t>
            </a:r>
            <a:r>
              <a:rPr lang="ru-RU" sz="1200" b="1" dirty="0" smtClean="0">
                <a:solidFill>
                  <a:schemeClr val="accent5">
                    <a:lumMod val="25000"/>
                  </a:schemeClr>
                </a:solidFill>
              </a:rPr>
              <a:t>204,5 тыс</a:t>
            </a:r>
            <a:r>
              <a:rPr lang="ru-RU" sz="1200" b="1" dirty="0">
                <a:solidFill>
                  <a:schemeClr val="accent5">
                    <a:lumMod val="25000"/>
                  </a:schemeClr>
                </a:solidFill>
              </a:rPr>
              <a:t>. рублей, на 2025 год в сумме </a:t>
            </a:r>
            <a:r>
              <a:rPr lang="ru-RU" sz="1200" b="1" dirty="0" smtClean="0">
                <a:solidFill>
                  <a:schemeClr val="accent5">
                    <a:lumMod val="25000"/>
                  </a:schemeClr>
                </a:solidFill>
              </a:rPr>
              <a:t>0,0 тыс</a:t>
            </a:r>
            <a:r>
              <a:rPr lang="ru-RU" sz="1200" b="1" dirty="0">
                <a:solidFill>
                  <a:schemeClr val="accent5">
                    <a:lumMod val="25000"/>
                  </a:schemeClr>
                </a:solidFill>
              </a:rPr>
              <a:t>. рублей и на 2026 год – </a:t>
            </a:r>
            <a:r>
              <a:rPr lang="ru-RU" sz="1200" b="1" dirty="0" smtClean="0">
                <a:solidFill>
                  <a:schemeClr val="accent5">
                    <a:lumMod val="25000"/>
                  </a:schemeClr>
                </a:solidFill>
              </a:rPr>
              <a:t>0,0 тыс</a:t>
            </a:r>
            <a:r>
              <a:rPr lang="ru-RU" sz="1200" b="1" dirty="0">
                <a:solidFill>
                  <a:schemeClr val="accent5">
                    <a:lumMod val="25000"/>
                  </a:schemeClr>
                </a:solidFill>
              </a:rPr>
              <a:t>. рублей. </a:t>
            </a:r>
          </a:p>
          <a:p>
            <a:r>
              <a:rPr lang="ru-RU" sz="1200" b="1" dirty="0">
                <a:solidFill>
                  <a:schemeClr val="accent5">
                    <a:lumMod val="25000"/>
                  </a:schemeClr>
                </a:solidFill>
              </a:rPr>
              <a:t> </a:t>
            </a:r>
          </a:p>
          <a:p>
            <a:pPr algn="ctr"/>
            <a:r>
              <a:rPr lang="ru-RU" b="1" u="sng" dirty="0">
                <a:solidFill>
                  <a:schemeClr val="accent5">
                    <a:lumMod val="25000"/>
                  </a:schemeClr>
                </a:solidFill>
              </a:rPr>
              <a:t>Источники финансирования дефицита местного бюджета </a:t>
            </a:r>
            <a:endParaRPr lang="ru-RU" b="1" u="sng" dirty="0" smtClean="0">
              <a:solidFill>
                <a:schemeClr val="accent5">
                  <a:lumMod val="25000"/>
                </a:schemeClr>
              </a:solidFill>
            </a:endParaRPr>
          </a:p>
          <a:p>
            <a:pPr algn="ctr"/>
            <a:r>
              <a:rPr lang="ru-RU" b="1" u="sng" dirty="0" smtClean="0">
                <a:solidFill>
                  <a:schemeClr val="accent5">
                    <a:lumMod val="25000"/>
                  </a:schemeClr>
                </a:solidFill>
              </a:rPr>
              <a:t>на </a:t>
            </a:r>
            <a:r>
              <a:rPr lang="ru-RU" b="1" u="sng" dirty="0">
                <a:solidFill>
                  <a:schemeClr val="accent5">
                    <a:lumMod val="25000"/>
                  </a:schemeClr>
                </a:solidFill>
              </a:rPr>
              <a:t>2024 год и плановый период 2025 и 2026 годов</a:t>
            </a:r>
          </a:p>
          <a:p>
            <a:r>
              <a:rPr lang="ru-RU" sz="1200" b="1" dirty="0">
                <a:solidFill>
                  <a:schemeClr val="accent5">
                    <a:lumMod val="25000"/>
                  </a:schemeClr>
                </a:solidFill>
              </a:rPr>
              <a:t>	</a:t>
            </a:r>
            <a:endParaRPr lang="ru-RU" sz="1200" b="1" dirty="0" smtClean="0">
              <a:solidFill>
                <a:schemeClr val="accent5">
                  <a:lumMod val="25000"/>
                </a:schemeClr>
              </a:solidFill>
            </a:endParaRPr>
          </a:p>
          <a:p>
            <a:r>
              <a:rPr lang="ru-RU" sz="1200" b="1" dirty="0" smtClean="0">
                <a:solidFill>
                  <a:schemeClr val="accent5">
                    <a:lumMod val="25000"/>
                  </a:schemeClr>
                </a:solidFill>
              </a:rPr>
              <a:t>Дефицит </a:t>
            </a:r>
            <a:r>
              <a:rPr lang="ru-RU" sz="1200" b="1" dirty="0">
                <a:solidFill>
                  <a:schemeClr val="accent5">
                    <a:lumMod val="25000"/>
                  </a:schemeClr>
                </a:solidFill>
              </a:rPr>
              <a:t>(профицит) местного бюджета </a:t>
            </a:r>
            <a:r>
              <a:rPr lang="ru-RU" sz="1200" b="1" dirty="0" smtClean="0">
                <a:solidFill>
                  <a:schemeClr val="accent5">
                    <a:lumMod val="25000"/>
                  </a:schemeClr>
                </a:solidFill>
              </a:rPr>
              <a:t>утверждены: </a:t>
            </a:r>
          </a:p>
          <a:p>
            <a:r>
              <a:rPr lang="ru-RU" sz="1200" b="1" dirty="0" smtClean="0">
                <a:solidFill>
                  <a:schemeClr val="accent5">
                    <a:lumMod val="25000"/>
                  </a:schemeClr>
                </a:solidFill>
              </a:rPr>
              <a:t>	в </a:t>
            </a:r>
            <a:r>
              <a:rPr lang="ru-RU" sz="1200" b="1" dirty="0">
                <a:solidFill>
                  <a:schemeClr val="accent5">
                    <a:lumMod val="25000"/>
                  </a:schemeClr>
                </a:solidFill>
              </a:rPr>
              <a:t>2024 году в сумме 0,0 тыс. рублей, </a:t>
            </a:r>
            <a:endParaRPr lang="ru-RU" sz="1200" b="1" dirty="0" smtClean="0">
              <a:solidFill>
                <a:schemeClr val="accent5">
                  <a:lumMod val="25000"/>
                </a:schemeClr>
              </a:solidFill>
            </a:endParaRPr>
          </a:p>
          <a:p>
            <a:r>
              <a:rPr lang="ru-RU" sz="1200" b="1" dirty="0" smtClean="0">
                <a:solidFill>
                  <a:schemeClr val="accent5">
                    <a:lumMod val="25000"/>
                  </a:schemeClr>
                </a:solidFill>
              </a:rPr>
              <a:t>	в </a:t>
            </a:r>
            <a:r>
              <a:rPr lang="ru-RU" sz="1200" b="1" dirty="0">
                <a:solidFill>
                  <a:schemeClr val="accent5">
                    <a:lumMod val="25000"/>
                  </a:schemeClr>
                </a:solidFill>
              </a:rPr>
              <a:t>2025 – </a:t>
            </a:r>
            <a:r>
              <a:rPr lang="ru-RU" sz="1200" b="1" dirty="0" smtClean="0">
                <a:solidFill>
                  <a:schemeClr val="accent5">
                    <a:lumMod val="25000"/>
                  </a:schemeClr>
                </a:solidFill>
              </a:rPr>
              <a:t>0,0 тыс. рублей,</a:t>
            </a:r>
          </a:p>
          <a:p>
            <a:r>
              <a:rPr lang="ru-RU" sz="1200" b="1" dirty="0" smtClean="0">
                <a:solidFill>
                  <a:schemeClr val="accent5">
                    <a:lumMod val="25000"/>
                  </a:schemeClr>
                </a:solidFill>
              </a:rPr>
              <a:t>	в 2026 – планируется </a:t>
            </a:r>
            <a:r>
              <a:rPr lang="ru-RU" sz="1200" b="1" dirty="0">
                <a:solidFill>
                  <a:schemeClr val="accent5">
                    <a:lumMod val="25000"/>
                  </a:schemeClr>
                </a:solidFill>
              </a:rPr>
              <a:t>профицит в сумме  327,4  тыс. рублей.   </a:t>
            </a:r>
          </a:p>
          <a:p>
            <a:r>
              <a:rPr lang="ru-RU" sz="1200" b="1" dirty="0">
                <a:solidFill>
                  <a:schemeClr val="accent5">
                    <a:lumMod val="25000"/>
                  </a:schemeClr>
                </a:solidFill>
              </a:rPr>
              <a:t> </a:t>
            </a:r>
          </a:p>
          <a:p>
            <a:pPr algn="ctr"/>
            <a:endParaRPr lang="ru-RU" sz="1100" b="1" dirty="0">
              <a:solidFill>
                <a:schemeClr val="accent5">
                  <a:lumMod val="25000"/>
                </a:schemeClr>
              </a:solidFill>
            </a:endParaRPr>
          </a:p>
        </p:txBody>
      </p:sp>
    </p:spTree>
    <p:extLst>
      <p:ext uri="{BB962C8B-B14F-4D97-AF65-F5344CB8AC3E}">
        <p14:creationId xmlns:p14="http://schemas.microsoft.com/office/powerpoint/2010/main" val="34547465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0" name="TextBox 9"/>
          <p:cNvSpPr txBox="1"/>
          <p:nvPr/>
        </p:nvSpPr>
        <p:spPr>
          <a:xfrm>
            <a:off x="0" y="466701"/>
            <a:ext cx="9108504" cy="6617196"/>
          </a:xfrm>
          <a:prstGeom prst="rect">
            <a:avLst/>
          </a:prstGeom>
          <a:noFill/>
        </p:spPr>
        <p:txBody>
          <a:bodyPr wrap="square" rtlCol="0">
            <a:spAutoFit/>
          </a:bodyPr>
          <a:lstStyle/>
          <a:p>
            <a:pPr algn="r"/>
            <a:r>
              <a:rPr lang="ru-RU" b="1" u="sng" dirty="0">
                <a:solidFill>
                  <a:schemeClr val="accent5">
                    <a:lumMod val="25000"/>
                  </a:schemeClr>
                </a:solidFill>
              </a:rPr>
              <a:t>Расходы бюджета муниципального образования «Демидовский район» Смоленской области</a:t>
            </a:r>
          </a:p>
          <a:p>
            <a:endParaRPr lang="ru-RU" b="1" u="sng" dirty="0">
              <a:solidFill>
                <a:schemeClr val="accent5">
                  <a:lumMod val="25000"/>
                </a:schemeClr>
              </a:solidFill>
            </a:endParaRPr>
          </a:p>
          <a:p>
            <a:pPr algn="just"/>
            <a:r>
              <a:rPr lang="ru-RU" sz="1200" b="1" dirty="0" smtClean="0">
                <a:solidFill>
                  <a:schemeClr val="accent5">
                    <a:lumMod val="25000"/>
                  </a:schemeClr>
                </a:solidFill>
              </a:rPr>
              <a:t> 	Формирование </a:t>
            </a:r>
            <a:r>
              <a:rPr lang="ru-RU" sz="1200" b="1" dirty="0">
                <a:solidFill>
                  <a:schemeClr val="accent5">
                    <a:lumMod val="25000"/>
                  </a:schemeClr>
                </a:solidFill>
              </a:rPr>
              <a:t>проекта бюджета муниципального образования «Демидовский район» Смоленской области на 2024 год и плановый период 2025 и 2026 годов осуществлялось в соответствии с принципами, определенными в основных направлениях бюджетной и налоговой политики муниципального образования «Демидовский район» Смоленской области на 2024 год и плановый период 2025 и 2026 годов.</a:t>
            </a:r>
          </a:p>
          <a:p>
            <a:pPr algn="just"/>
            <a:r>
              <a:rPr lang="ru-RU" sz="1200" b="1" dirty="0" smtClean="0">
                <a:solidFill>
                  <a:schemeClr val="accent5">
                    <a:lumMod val="25000"/>
                  </a:schemeClr>
                </a:solidFill>
              </a:rPr>
              <a:t> 	Расходы </a:t>
            </a:r>
            <a:r>
              <a:rPr lang="ru-RU" sz="1200" b="1" dirty="0">
                <a:solidFill>
                  <a:schemeClr val="accent5">
                    <a:lumMod val="25000"/>
                  </a:schemeClr>
                </a:solidFill>
              </a:rPr>
              <a:t>местного бюджета предлагаются к утверждению на 2024 год  в сумме </a:t>
            </a:r>
            <a:r>
              <a:rPr lang="ru-RU" sz="1200" b="1" dirty="0" smtClean="0">
                <a:solidFill>
                  <a:schemeClr val="accent5">
                    <a:lumMod val="25000"/>
                  </a:schemeClr>
                </a:solidFill>
              </a:rPr>
              <a:t>504 330,4 тыс</a:t>
            </a:r>
            <a:r>
              <a:rPr lang="ru-RU" sz="1200" b="1" dirty="0">
                <a:solidFill>
                  <a:schemeClr val="accent5">
                    <a:lumMod val="25000"/>
                  </a:schemeClr>
                </a:solidFill>
              </a:rPr>
              <a:t>. рублей, на 2025 год в сумме </a:t>
            </a:r>
            <a:r>
              <a:rPr lang="ru-RU" sz="1200" b="1" dirty="0" smtClean="0">
                <a:solidFill>
                  <a:schemeClr val="accent5">
                    <a:lumMod val="25000"/>
                  </a:schemeClr>
                </a:solidFill>
              </a:rPr>
              <a:t>415 045,4 </a:t>
            </a:r>
            <a:r>
              <a:rPr lang="ru-RU" sz="1200" b="1" dirty="0">
                <a:solidFill>
                  <a:schemeClr val="accent5">
                    <a:lumMod val="25000"/>
                  </a:schemeClr>
                </a:solidFill>
              </a:rPr>
              <a:t>тыс. рублей,  в том числе  условно утвержденные  расходы (без учета расходов местного бюджета, предусмотренных за счет межбюджетных трансфертов из других бюджетов бюджетной системы Российской Федерации, имеющих целевое назначение) в сумме 4 700,0 тыс. рублей,  и на 2026 год в сумме </a:t>
            </a:r>
            <a:r>
              <a:rPr lang="ru-RU" sz="1200" b="1" dirty="0" smtClean="0">
                <a:solidFill>
                  <a:schemeClr val="accent5">
                    <a:lumMod val="25000"/>
                  </a:schemeClr>
                </a:solidFill>
              </a:rPr>
              <a:t>448 433,8 </a:t>
            </a:r>
            <a:r>
              <a:rPr lang="ru-RU" sz="1200" b="1" dirty="0">
                <a:solidFill>
                  <a:schemeClr val="accent5">
                    <a:lumMod val="25000"/>
                  </a:schemeClr>
                </a:solidFill>
              </a:rPr>
              <a:t>тыс. рублей,   в том числе  условно утвержденные  расходы (без учета расходов местного бюджета, предусмотренных за счет межбюджетных трансфертов из других бюджетов бюджетной системы Российской Федерации, имеющих целевое назначение) в сумме  9 600,0 тыс. рублей. </a:t>
            </a:r>
            <a:endParaRPr lang="ru-RU" sz="1200" b="1" dirty="0" smtClean="0">
              <a:solidFill>
                <a:schemeClr val="accent5">
                  <a:lumMod val="25000"/>
                </a:schemeClr>
              </a:solidFill>
            </a:endParaRPr>
          </a:p>
          <a:p>
            <a:pPr algn="just"/>
            <a:r>
              <a:rPr lang="ru-RU" sz="1200" b="1" dirty="0" smtClean="0">
                <a:solidFill>
                  <a:schemeClr val="accent5">
                    <a:lumMod val="25000"/>
                  </a:schemeClr>
                </a:solidFill>
              </a:rPr>
              <a:t> 	Общий </a:t>
            </a:r>
            <a:r>
              <a:rPr lang="ru-RU" sz="1200" b="1" dirty="0">
                <a:solidFill>
                  <a:schemeClr val="accent5">
                    <a:lumMod val="25000"/>
                  </a:schemeClr>
                </a:solidFill>
              </a:rPr>
              <a:t>объем дотации на выравнивание бюджетной обеспеченности поселений из бюджета муниципального района, за счет собственных доходов бюджета муниципального района, на 2024-2026 годы определяется в соответствии с показателями планового периода 2024-2025 годов бюджета муниципального района  на 2023 год и плановый период 2024 и 2025 годов.</a:t>
            </a:r>
          </a:p>
          <a:p>
            <a:pPr algn="just"/>
            <a:r>
              <a:rPr lang="ru-RU" sz="1200" b="1" dirty="0" smtClean="0">
                <a:solidFill>
                  <a:schemeClr val="accent5">
                    <a:lumMod val="25000"/>
                  </a:schemeClr>
                </a:solidFill>
              </a:rPr>
              <a:t> 	Иные </a:t>
            </a:r>
            <a:r>
              <a:rPr lang="ru-RU" sz="1200" b="1" dirty="0">
                <a:solidFill>
                  <a:schemeClr val="accent5">
                    <a:lumMod val="25000"/>
                  </a:schemeClr>
                </a:solidFill>
              </a:rPr>
              <a:t>межбюджетные трансферты на поддержку мер по обеспечению сбалансированности бюджетов поселений Демидовского района Смоленской области из местного бюджета, за счет собственных доходов бюджета муниципального района, планируются в соответствии с Методикой, утвержденной постановлением Администрации муниципального образования «Демидовский район» Смоленской области от 11.03.2010 № 106 «Об утверждении Методики распределения иных межбюджетных трансфертов на поддержку мер по обеспечению сбалансированности бюджетов поселений Демидовского района Смоленской области».</a:t>
            </a:r>
          </a:p>
          <a:p>
            <a:pPr algn="just"/>
            <a:r>
              <a:rPr lang="ru-RU" sz="1200" b="1" dirty="0" smtClean="0">
                <a:solidFill>
                  <a:schemeClr val="accent5">
                    <a:lumMod val="25000"/>
                  </a:schemeClr>
                </a:solidFill>
              </a:rPr>
              <a:t> 	Объем </a:t>
            </a:r>
            <a:r>
              <a:rPr lang="ru-RU" sz="1200" b="1" dirty="0">
                <a:solidFill>
                  <a:schemeClr val="accent5">
                    <a:lumMod val="25000"/>
                  </a:schemeClr>
                </a:solidFill>
              </a:rPr>
              <a:t>бюджетных ассигнований дорожного фонда муниципального образования «Демидовский район» Смоленской области на 2024-2026 годы предусматривается в соответствии с решением Демидовского районного Совета депутатов Смоленской области от 21.11.2013 № 121 в размере прогнозируемого объема доходов.</a:t>
            </a:r>
          </a:p>
          <a:p>
            <a:pPr algn="just"/>
            <a:r>
              <a:rPr lang="ru-RU" sz="1200" b="1" dirty="0" smtClean="0">
                <a:solidFill>
                  <a:schemeClr val="accent5">
                    <a:lumMod val="25000"/>
                  </a:schemeClr>
                </a:solidFill>
              </a:rPr>
              <a:t>	Направления </a:t>
            </a:r>
            <a:r>
              <a:rPr lang="ru-RU" sz="1200" b="1" dirty="0">
                <a:solidFill>
                  <a:schemeClr val="accent5">
                    <a:lumMod val="25000"/>
                  </a:schemeClr>
                </a:solidFill>
              </a:rPr>
              <a:t>расходования средств дорожного фонда муниципального образования «Демидовский район» Смоленской области предусматриваются в соответствии с решением Демидовского районного Совета депутатов Смоленской области от 21.11.2013 № 122 «Об утверждении Положения о порядке формирования и использования бюджетных ассигнований дорожного фонда муниципального образования «Демидовский район» Смоленской области».</a:t>
            </a:r>
          </a:p>
          <a:p>
            <a:pPr algn="just"/>
            <a:r>
              <a:rPr lang="ru-RU" sz="1200" b="1" dirty="0" smtClean="0">
                <a:solidFill>
                  <a:schemeClr val="accent5">
                    <a:lumMod val="25000"/>
                  </a:schemeClr>
                </a:solidFill>
              </a:rPr>
              <a:t>	Бюджетные </a:t>
            </a:r>
            <a:r>
              <a:rPr lang="ru-RU" sz="1200" b="1" dirty="0">
                <a:solidFill>
                  <a:schemeClr val="accent5">
                    <a:lumMod val="25000"/>
                  </a:schemeClr>
                </a:solidFill>
              </a:rPr>
              <a:t>ассигнования на обслуживание муниципального долга муниципального образования «Демидовский район» Смоленской области  определяются исходя из действующих договоров (соглашений), определяющих условия привлечения и исполнения муниципальных долговых обязательств муниципального образования «Демидовский район» Смоленской области, а также на основании прогноза объема и условий муниципальных заимствований на 2024 год и плановый период 2025 и 2026 годов.</a:t>
            </a:r>
          </a:p>
          <a:p>
            <a:pPr algn="just"/>
            <a:endParaRPr lang="ru-RU" sz="1200" b="1" dirty="0">
              <a:solidFill>
                <a:schemeClr val="accent5">
                  <a:lumMod val="25000"/>
                </a:schemeClr>
              </a:solidFill>
            </a:endParaRPr>
          </a:p>
        </p:txBody>
      </p:sp>
    </p:spTree>
    <p:extLst>
      <p:ext uri="{BB962C8B-B14F-4D97-AF65-F5344CB8AC3E}">
        <p14:creationId xmlns:p14="http://schemas.microsoft.com/office/powerpoint/2010/main" val="174690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36563</TotalTime>
  <Words>12593</Words>
  <Application>Microsoft Office PowerPoint</Application>
  <PresentationFormat>Экран (4:3)</PresentationFormat>
  <Paragraphs>2547</Paragraphs>
  <Slides>107</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107</vt:i4>
      </vt:variant>
    </vt:vector>
  </HeadingPairs>
  <TitlesOfParts>
    <vt:vector size="111"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Данный раздел содержит информацию: * о показателях бюджета муниципального образования «Демидовский район» Смоленской области на 2024 год и плановый период 2025 и 2026 годов, утвержденных решением Демидовским районным Советом депутатов от 27.12.2023 №97/9; * о форме участия граждан в публичных слушаниях и механизме взаимодействия местного населения с депутатами Демидовского районного Совета депутатов; * о разработчике брошюры «Бюджет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 участия граждан в публичных слушаниях, проводимых в муниципальном образовании «Демидовский район» Смоленской области и механизм взаимодействия местного населения с депутатами Демидовского районного Совета депутатов   Важной  частью  бюджетного  процесса  является  рассмотрение  на  публичных слушаниях   проекта  бюджета  муниципального  образования  «Демидовский  район» Смоленской области на следующий финансовый год и плановый период (далее – бюджет муниципального района),  а также отчета об исполнении бюджета муниципального района за прошедший финансовый год.  Публичные 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 </vt:lpstr>
      <vt:lpstr>О времени и месте проведения публичных слушаний, вопросах, подлежащих обсуждению, местные  жители  оповещаются  заблаговременно  (на  сайте  муниципального образования «Демидовский  район» Смоленской области  в  информационно-телекоммуникационной  сети «Интернет»,  в газете «ПОРЕЧАНКА», в социальных сетях «VK» и «ОK»).   Проекты  муниципальных  правовых  актов,  подлежащих  рассмотрению  на  публичных слушаниях, итоги их обсуждения также публикуются на страницах газеты «ПОРЕЧАНКА» и на официальном сайте муниципального образования.  Публичные  слушания  проводятся  открыто.  Граждане  муниципального  образования «Демидовский район» Смоленской области принимают в них непосредственное участие. Все решения на публичных слушаниях принимаются открытым голосованием большинством голосов участников публичных слушаний.  Результатом обсуждения проектов решений Демидовского районного Совета депутатов является одобрение или отклонение проекта бюджета муниципального района, проекта отчета об исполнении бюджета муниципального района.  Такая  форма  участия  местного  населения  в  административной  деятельности  оказывает непосредственное влияние на содержание актов, которые принимаются депутатами Демидовского районного Совета депутатов, и является проявлением непосредственной демократии.     Участниками публичных слушаний, состоявшихся 11.05.2023, одобрен проект отчета об исполнении бюджета муниципального образования «Демидовский район» Смоленской области за 2022 год. Участниками публичных слушаний, состоявшихся 14.12.2023, одобрен проект бюджета муниципального района на 2024 год и плановый период 2025 и 2026 годов. </vt:lpstr>
      <vt:lpstr>Взаимодействие  населения  муниципального  образования  «Демидовский  район» Смоленской области с депутатами Демидовского районного Совета депутатов происходит и по другим вопросам местного значения.  На публичные слушания также выносятся: * проект Устава муниципального района, проект решения о внесении изменений и (или) дополнений в Устав муниципального района, кроме случаев, когда изменения вносятся в форме точного воспроизведения положений Конституции Российской Федерации, федеральных законов, Устава Смоленской области или областных законов в целях приведения Устава муниципального района в соответствие с этими нормативными правовыми актами; * проекты планов и программ развития муниципального образования «Демидовский район» Смоленской области, проекты правил землепользования и застройки, проекты планировки территорий и проекты межевания территорий, а также вопросы предоставления разрешений на условно разрешенный вид использования земельных участков и объектов капитального строительства, вопросы отклонения от предельных параметров разрешенного строительства, реконструкции объектов капитального строительства, вопросы изменения одного вида разрешенного использования земельных участков и объектов капитального строительства на другой вид такого использования при отсутствии утвержденных правил землепользования и застройки; * вопросы о преобразовании муниципального района.  Население муниципального района может выступать инициатором проведения публичных слушаний. В этом случае инициативная группа должна обратиться в Демидовский районный Совет депутатов с ходатайством о проведении публичных слушаний. Данная инициатива реализуется в соответствии с Положением о порядке  организации и проведения публичных слушаний в  муниципальном образовании «Демидовский район» Смоленской области (утверждено решением Демидовского районного Совета депутатов  от 21 июня 2012 г. № 86, с изменением от 27 декабря 2022 № 119/12), разработанным в соответствии со ст. 28 Федерального закона от 06 октября 2003 г. № 131-ФЗ «Об общих принципах организации местного самоуправления в Российской Федерации». </vt:lpstr>
      <vt:lpstr>В муниципальном образовании «Демидовский район» Смоленской области органом, осуществляющим составление и организацию исполнения бюджета муниципального образования «Демидовский район» Смоленской области, является Финансовое управление Администрации муниципального образования «Демидовский район» Смоленской области  (сокращенное наименование – Финансовое управление МО «Демидовский район»).  По итогам оценки платежеспособности бюджетов муниципальных районов и качества управления муниципальными финансами муниципальное образование «Демидовский район» Смоленской области находится в десятке лучших муниципальных образований Смоленской области за 2019 -  2023 годы ему присвоена I степень (соответствует высокому качеству управления муниципальными финансами).   В областном конкурсе среди муниципальных образований Смоленской области на лучшую брошюру «Бюджет для граждан» Финансовое управление МО «Демидовский район» находится в числе победителей: в 2019 году – III место; в 2020 году – I место;  в 2021 году – II место; в 2022 году – I место; в 2023 году – III место.  </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2508</cp:revision>
  <cp:lastPrinted>2024-03-25T12:12:20Z</cp:lastPrinted>
  <dcterms:modified xsi:type="dcterms:W3CDTF">2024-11-20T09:17:01Z</dcterms:modified>
</cp:coreProperties>
</file>